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4" r:id="rId2"/>
    <p:sldId id="303" r:id="rId3"/>
    <p:sldId id="305" r:id="rId4"/>
    <p:sldId id="306" r:id="rId5"/>
    <p:sldId id="268" r:id="rId6"/>
    <p:sldId id="269" r:id="rId7"/>
    <p:sldId id="270" r:id="rId8"/>
    <p:sldId id="330" r:id="rId9"/>
    <p:sldId id="332" r:id="rId10"/>
    <p:sldId id="333" r:id="rId11"/>
    <p:sldId id="334" r:id="rId12"/>
    <p:sldId id="335" r:id="rId13"/>
    <p:sldId id="336" r:id="rId14"/>
    <p:sldId id="338" r:id="rId15"/>
    <p:sldId id="337" r:id="rId16"/>
    <p:sldId id="324" r:id="rId17"/>
    <p:sldId id="271" r:id="rId18"/>
    <p:sldId id="320" r:id="rId19"/>
    <p:sldId id="33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13" r:id="rId32"/>
    <p:sldId id="307" r:id="rId33"/>
    <p:sldId id="309" r:id="rId34"/>
    <p:sldId id="310" r:id="rId35"/>
    <p:sldId id="311" r:id="rId36"/>
    <p:sldId id="312" r:id="rId37"/>
    <p:sldId id="339" r:id="rId38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8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568"/>
    </p:cViewPr>
  </p:sorterViewPr>
  <p:notesViewPr>
    <p:cSldViewPr>
      <p:cViewPr varScale="1">
        <p:scale>
          <a:sx n="77" d="100"/>
          <a:sy n="77" d="100"/>
        </p:scale>
        <p:origin x="294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B58F-A234-48CF-B28F-14BE44F3E43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31FA-8553-4A0A-A0B9-7AE7FB52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449634-93C0-4DB5-BD52-D6DF310701A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0AA42B-E2E0-456B-821F-32929594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F5AC7-8BA1-4F8D-B539-3FF5978D2C15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C1DFD-CF29-4A44-A6BB-9B65ABC7C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2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23AD5A-239E-4CB1-8C85-3B7D72A4DB1F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7E31C-472B-4BB6-8BFD-332A2295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596FC-F8CF-46F1-96E6-BC8BF2169D4B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AB7D7-A1F3-44BD-AC9C-9549D28A4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3F3061-2F22-4C36-84B6-E72A50A6CAF2}" type="datetime1">
              <a:rPr lang="zh-TW" altLang="en-US"/>
              <a:pPr/>
              <a:t>2020/11/5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AB7446-708E-465C-A20E-84CEA54D12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5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FF2D9E-F926-4C3C-9E23-37BE15D56F01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6839-8B83-4CB2-A74C-72237355A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0AB05-36F8-4B15-A414-21A9F0DF2737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002-66FC-4231-81F7-BAE5EA58F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7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1D69C-36CA-4F6D-A425-14616C9B4D0F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226A9-4531-4AE1-8B78-120C87969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6F497-A83B-480F-B827-2EDCA5343922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580FE-7299-43F4-B667-A82D38DDE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87B38-BDAF-4C91-93AB-FA9EF117ED51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2041C-DB28-45AA-9E1B-3B7A2EA44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91458-5455-465C-B4AE-345D5D5711EA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DAEA8-5F73-49DE-BE45-D406BD60B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762E2-1F33-47E5-9425-D2E695B72587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A17F-C6F3-4EDD-BA38-3C3AD4A32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BCA2C2-2F7A-4DDB-8381-99D6376512A6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4808-48D7-4F07-812F-02D8DE91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1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64BCF8A-E8FA-43A9-91F7-DADE98629825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E7C112-7465-4E2A-AC9E-DE39868B46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algn="l"/>
            <a:r>
              <a:rPr lang="en-US" altLang="zh-CN"/>
              <a:t>Problem Definition: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686800" cy="4114800"/>
          </a:xfrm>
        </p:spPr>
        <p:txBody>
          <a:bodyPr/>
          <a:lstStyle/>
          <a:p>
            <a:pPr marL="457200" indent="-457200" algn="just"/>
            <a:r>
              <a:rPr lang="en-US" altLang="zh-CN" sz="3600" dirty="0" smtClean="0"/>
              <a:t>Given </a:t>
            </a:r>
            <a:r>
              <a:rPr lang="en-US" altLang="zh-CN" sz="3600" dirty="0"/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directed</a:t>
            </a:r>
            <a:r>
              <a:rPr lang="en-US" altLang="zh-CN" sz="3600" dirty="0"/>
              <a:t> graph </a:t>
            </a:r>
            <a:r>
              <a:rPr lang="en-US" altLang="zh-CN" sz="3600" dirty="0">
                <a:solidFill>
                  <a:srgbClr val="FF0000"/>
                </a:solidFill>
              </a:rPr>
              <a:t>G=(V, E, W)</a:t>
            </a:r>
            <a:r>
              <a:rPr lang="en-US" altLang="zh-CN" sz="3600" dirty="0"/>
              <a:t>, where each edge has a </a:t>
            </a:r>
            <a:r>
              <a:rPr lang="en-US" altLang="zh-CN" sz="3600" dirty="0" smtClean="0"/>
              <a:t>weight (length, cost), </a:t>
            </a:r>
            <a:endParaRPr lang="en-US" altLang="zh-CN" sz="3600" dirty="0"/>
          </a:p>
          <a:p>
            <a:pPr marL="457200" indent="-457200" algn="just"/>
            <a:r>
              <a:rPr lang="en-US" altLang="zh-CN" sz="3600" dirty="0" smtClean="0"/>
              <a:t>Find </a:t>
            </a:r>
            <a:r>
              <a:rPr lang="en-US" altLang="zh-CN" sz="3600" dirty="0"/>
              <a:t>a shortest path from s to </a:t>
            </a:r>
            <a:r>
              <a:rPr lang="en-US" altLang="zh-CN" sz="3600" dirty="0" smtClean="0"/>
              <a:t>v. </a:t>
            </a:r>
            <a:endParaRPr lang="en-US" altLang="zh-CN" sz="3600" dirty="0"/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80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826A0E6-5F5A-483B-A949-3018511370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5867400" cy="4038599"/>
            <a:chOff x="762000" y="762000"/>
            <a:chExt cx="6629400" cy="5105400"/>
          </a:xfrm>
        </p:grpSpPr>
        <p:sp>
          <p:nvSpPr>
            <p:cNvPr id="7173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 rot="5400000"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2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203" name="Text Box 32"/>
            <p:cNvSpPr txBox="1">
              <a:spLocks noChangeArrowheads="1"/>
            </p:cNvSpPr>
            <p:nvPr/>
          </p:nvSpPr>
          <p:spPr bwMode="auto">
            <a:xfrm rot="5400000">
              <a:off x="5927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4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7205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7206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7207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7208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7209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7211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3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(b)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 </a:t>
                </a:r>
                <a:r>
                  <a:rPr lang="en-US" altLang="en-US" sz="1800" dirty="0" smtClean="0"/>
                  <a:t>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=1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</a:t>
                </a:r>
                <a:r>
                  <a:rPr lang="en-US" altLang="en-US" sz="1800" dirty="0" smtClean="0">
                    <a:sym typeface="Symbol"/>
                  </a:rPr>
                  <a:t>   </a:t>
                </a:r>
                <a:r>
                  <a:rPr lang="en-US" altLang="en-US" sz="1800" dirty="0" smtClean="0"/>
                  <a:t>7   </a:t>
                </a:r>
                <a:r>
                  <a:rPr lang="en-US" altLang="en-US" sz="1800" dirty="0" smtClean="0">
                    <a:sym typeface="Symbol"/>
                  </a:rPr>
                  <a:t>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/>
                  <a:t>:   s   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smtClean="0"/>
                  <a:t>-  </a:t>
                </a:r>
                <a:r>
                  <a:rPr lang="en-US" altLang="en-US" sz="1800" dirty="0" smtClean="0"/>
                  <a:t>  s    </a:t>
                </a:r>
                <a:r>
                  <a:rPr lang="en-US" altLang="en-US" sz="1800" dirty="0" smtClean="0"/>
                  <a:t>-  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3FB341-E755-4B8C-AD28-C8980997D24A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0"/>
            <a:ext cx="5715000" cy="4144169"/>
            <a:chOff x="762000" y="762000"/>
            <a:chExt cx="6629400" cy="5105400"/>
          </a:xfrm>
        </p:grpSpPr>
        <p:sp>
          <p:nvSpPr>
            <p:cNvPr id="8197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8201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2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3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4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8223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8224" name="Text Box 29"/>
            <p:cNvSpPr txBox="1">
              <a:spLocks noChangeArrowheads="1"/>
            </p:cNvSpPr>
            <p:nvPr/>
          </p:nvSpPr>
          <p:spPr bwMode="auto">
            <a:xfrm>
              <a:off x="3259138" y="147955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5926138" y="15224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8226" name="Text Box 31"/>
            <p:cNvSpPr txBox="1">
              <a:spLocks noChangeArrowheads="1"/>
            </p:cNvSpPr>
            <p:nvPr/>
          </p:nvSpPr>
          <p:spPr bwMode="auto">
            <a:xfrm>
              <a:off x="3259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27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  <p:sp>
          <p:nvSpPr>
            <p:cNvPr id="8228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8229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8230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8231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8232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8233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8235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4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(c)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=2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6  4   </a:t>
                </a:r>
                <a:r>
                  <a:rPr lang="en-US" altLang="en-US" sz="1800" dirty="0"/>
                  <a:t>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altLang="en-US" sz="1800" dirty="0"/>
                  <a:t>s  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 </a:t>
                </a:r>
                <a:r>
                  <a:rPr lang="en-US" altLang="en-US" sz="1800" dirty="0"/>
                  <a:t>x   s   u</a:t>
                </a:r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FFA2DE9-C8C1-4EDC-99B2-F361A9F0517F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7310" y="12853"/>
            <a:ext cx="5791200" cy="4113213"/>
            <a:chOff x="762000" y="762000"/>
            <a:chExt cx="6629400" cy="5105400"/>
          </a:xfrm>
        </p:grpSpPr>
        <p:sp>
          <p:nvSpPr>
            <p:cNvPr id="9221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9243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9245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9246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9247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9248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49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9250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51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52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9253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9254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9255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9256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9257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9259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2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8" name="Text Box 43"/>
            <p:cNvSpPr txBox="1">
              <a:spLocks noChangeArrowheads="1"/>
            </p:cNvSpPr>
            <p:nvPr/>
          </p:nvSpPr>
          <p:spPr bwMode="auto">
            <a:xfrm>
              <a:off x="3692525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(d)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</a:t>
                </a:r>
                <a:r>
                  <a:rPr lang="en-US" altLang="en-US" sz="1800" dirty="0" smtClean="0"/>
                  <a:t>y          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=3  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</a:t>
                </a:r>
                <a:r>
                  <a:rPr lang="en-US" altLang="en-US" sz="1800" dirty="0"/>
                  <a:t>s   v   x   s   u</a:t>
                </a:r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blipFill>
                <a:blip r:embed="rId2"/>
                <a:stretch>
                  <a:fillRect b="-36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30480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=4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 xmlns=""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blipFill rotWithShape="0"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23870" y="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=5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en-US" altLang="en-US" sz="1600" dirty="0" smtClean="0"/>
                  <a:t>vertex</a:t>
                </a:r>
                <a:r>
                  <a:rPr lang="en-US" altLang="en-US" sz="1600" dirty="0"/>
                  <a:t>:   s   u   v   x   y   </a:t>
                </a:r>
                <a:r>
                  <a:rPr lang="en-US" altLang="en-US" sz="1600" dirty="0" smtClean="0"/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</a:t>
                </a:r>
                <a:r>
                  <a:rPr lang="en-US" altLang="en-US" sz="1600" dirty="0">
                    <a:sym typeface="Symbol"/>
                  </a:rPr>
                  <a:t>        </a:t>
                </a:r>
                <a:r>
                  <a:rPr lang="en-US" altLang="en-US" sz="1600" dirty="0" smtClean="0">
                    <a:sym typeface="Symbol"/>
                  </a:rPr>
                  <a:t>   </a:t>
                </a:r>
                <a:r>
                  <a:rPr lang="en-US" altLang="en-US" sz="1600" dirty="0">
                    <a:sym typeface="Symbol"/>
                  </a:rPr>
                  <a:t> </a:t>
                </a:r>
                <a:r>
                  <a:rPr lang="en-US" altLang="en-US" sz="1600" dirty="0" smtClean="0">
                    <a:sym typeface="Symbol"/>
                  </a:rPr>
                  <a:t>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=0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600" dirty="0" smtClean="0"/>
                  <a:t>:   </a:t>
                </a:r>
                <a:r>
                  <a:rPr lang="en-US" altLang="en-US" sz="1600" dirty="0"/>
                  <a:t>s     -  -   -    -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</a:t>
                </a:r>
                <a:r>
                  <a:rPr lang="en-US" altLang="en-US" sz="1600" dirty="0">
                    <a:sym typeface="Symbol"/>
                  </a:rPr>
                  <a:t>   </a:t>
                </a:r>
                <a:r>
                  <a:rPr lang="en-US" altLang="en-US" sz="1600" dirty="0"/>
                  <a:t>7   </a:t>
                </a:r>
                <a:r>
                  <a:rPr lang="en-US" altLang="en-US" sz="1600" dirty="0" smtClean="0">
                    <a:sym typeface="Symbol"/>
                  </a:rPr>
                  <a:t>   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=1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 -     s  -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4   7   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=2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 smtClean="0"/>
                  <a:t>   s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x   s   u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0   2  4   7   </a:t>
                </a:r>
                <a:r>
                  <a:rPr lang="en-US" altLang="en-US" sz="1600" dirty="0" smtClean="0"/>
                  <a:t>2 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=3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            d:    0   2  4   7  -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=4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</a:t>
                </a:r>
                <a:r>
                  <a:rPr lang="en-US" altLang="en-US" sz="1600" dirty="0" smtClean="0"/>
                  <a:t>0   </a:t>
                </a:r>
                <a:r>
                  <a:rPr lang="en-US" altLang="en-US" sz="1600" dirty="0"/>
                  <a:t>2  4   7  -2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=5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dirty="0" smtClean="0"/>
                  <a:t>So,  no negative cycle. </a:t>
                </a:r>
              </a:p>
            </p:txBody>
          </p:sp>
        </mc:Choice>
        <mc:Fallback>
          <p:sp>
            <p:nvSpPr>
              <p:cNvPr id="112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  <a:blipFill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Bellman-Ford</a:t>
            </a:r>
            <a:r>
              <a:rPr lang="en-US" altLang="zh-CN" dirty="0" smtClean="0"/>
              <a:t> algorithm is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Bellman-Ford algorithm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31369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s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0</a:t>
            </a:r>
          </a:p>
          <a:p>
            <a:pPr algn="l" eaLnBrk="1" hangingPunct="1"/>
            <a:r>
              <a:rPr lang="en-US" altLang="en-US" sz="2800" b="1">
                <a:sym typeface="Symbol" pitchFamily="18" charset="2"/>
              </a:rPr>
              <a:t>for</a:t>
            </a:r>
            <a:r>
              <a:rPr lang="en-US" altLang="en-US" sz="2800">
                <a:sym typeface="Symbol" pitchFamily="18" charset="2"/>
              </a:rPr>
              <a:t> each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– {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s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}</a:t>
            </a:r>
          </a:p>
          <a:p>
            <a:pPr lvl="1" algn="l" eaLnBrk="1" hangingPunct="1"/>
            <a:r>
              <a:rPr lang="en-US" altLang="en-US" sz="2800" b="1"/>
              <a:t>do</a:t>
            </a:r>
            <a:r>
              <a:rPr lang="en-US" altLang="en-US" sz="2800"/>
              <a:t> </a:t>
            </a:r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v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¥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95300" y="2603500"/>
            <a:ext cx="5905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>
                <a:sym typeface="Symbol" pitchFamily="18" charset="2"/>
              </a:rPr>
              <a:t>for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i="1" dirty="0" err="1">
                <a:solidFill>
                  <a:srgbClr val="008A87"/>
                </a:solidFill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1 </a:t>
            </a:r>
            <a:r>
              <a:rPr lang="en-US" altLang="en-US" sz="2800" b="1" dirty="0">
                <a:sym typeface="Symbol" pitchFamily="18" charset="2"/>
              </a:rPr>
              <a:t>to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– 1</a:t>
            </a:r>
          </a:p>
          <a:p>
            <a:pPr lvl="1" algn="l" eaLnBrk="1" hangingPunct="1"/>
            <a:r>
              <a:rPr lang="en-US" altLang="en-US" sz="2800" b="1" dirty="0"/>
              <a:t>do</a:t>
            </a:r>
            <a:r>
              <a:rPr lang="en-US" altLang="en-US" sz="2800" dirty="0"/>
              <a:t> </a:t>
            </a:r>
            <a:r>
              <a:rPr lang="en-US" altLang="en-US" sz="2800" b="1" dirty="0"/>
              <a:t>for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each edge (</a:t>
            </a:r>
            <a:r>
              <a:rPr lang="en-US" altLang="en-US" sz="2800" b="1" i="1" dirty="0">
                <a:solidFill>
                  <a:srgbClr val="FF0000"/>
                </a:solidFill>
              </a:rPr>
              <a:t>u</a:t>
            </a:r>
            <a:r>
              <a:rPr lang="en-US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en-US" sz="2800" b="1" i="1" dirty="0">
                <a:solidFill>
                  <a:srgbClr val="FF0000"/>
                </a:solidFill>
              </a:rPr>
              <a:t>v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  <a:r>
              <a:rPr lang="en-US" altLang="en-US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E</a:t>
            </a:r>
          </a:p>
          <a:p>
            <a:pPr lvl="2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4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95300" y="4405313"/>
            <a:ext cx="8153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/>
              <a:t>for</a:t>
            </a:r>
            <a:r>
              <a:rPr lang="en-US" altLang="en-US" sz="2800" dirty="0"/>
              <a:t> each edge 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 </a:t>
            </a:r>
            <a:r>
              <a:rPr lang="en-US" altLang="en-US" sz="28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sz="2800" dirty="0">
                <a:solidFill>
                  <a:srgbClr val="008A87"/>
                </a:solidFill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</a:rPr>
              <a:t>E</a:t>
            </a:r>
            <a:endParaRPr lang="en-US" altLang="en-US" sz="2800" i="1" dirty="0"/>
          </a:p>
          <a:p>
            <a:pPr lvl="1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3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dirty="0">
                <a:sym typeface="Symbol" pitchFamily="18" charset="2"/>
              </a:rPr>
              <a:t>report that a negative-weight cycle exists</a:t>
            </a:r>
            <a:endParaRPr lang="en-US" altLang="en-US" sz="2800" dirty="0">
              <a:solidFill>
                <a:srgbClr val="008A87"/>
              </a:solidFill>
            </a:endParaRPr>
          </a:p>
        </p:txBody>
      </p:sp>
      <p:sp>
        <p:nvSpPr>
          <p:cNvPr id="5126" name="AutoShape 8"/>
          <p:cNvSpPr>
            <a:spLocks/>
          </p:cNvSpPr>
          <p:nvPr/>
        </p:nvSpPr>
        <p:spPr bwMode="auto">
          <a:xfrm>
            <a:off x="3657600" y="13462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4098925" y="1652588"/>
            <a:ext cx="2238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588810" name="Text Box 10"/>
          <p:cNvSpPr txBox="1">
            <a:spLocks noChangeArrowheads="1"/>
          </p:cNvSpPr>
          <p:nvPr/>
        </p:nvSpPr>
        <p:spPr bwMode="auto">
          <a:xfrm>
            <a:off x="495300" y="5943600"/>
            <a:ext cx="666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dirty="0"/>
              <a:t>At the end,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[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] =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(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,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)</a:t>
            </a:r>
            <a:r>
              <a:rPr lang="en-US" altLang="en-US" dirty="0"/>
              <a:t>.  Time </a:t>
            </a:r>
            <a:r>
              <a:rPr lang="en-US" altLang="en-US" dirty="0">
                <a:solidFill>
                  <a:srgbClr val="008A87"/>
                </a:solidFill>
              </a:rPr>
              <a:t>= </a:t>
            </a:r>
            <a:r>
              <a:rPr lang="en-US" altLang="en-US" i="1" dirty="0">
                <a:solidFill>
                  <a:srgbClr val="008A87"/>
                </a:solidFill>
              </a:rPr>
              <a:t>O</a:t>
            </a:r>
            <a:r>
              <a:rPr lang="en-US" altLang="en-US" dirty="0" smtClean="0">
                <a:solidFill>
                  <a:srgbClr val="008A87"/>
                </a:solidFill>
              </a:rPr>
              <a:t>(|</a:t>
            </a:r>
            <a:r>
              <a:rPr lang="en-US" altLang="en-US" i="1" dirty="0" smtClean="0">
                <a:solidFill>
                  <a:srgbClr val="008A87"/>
                </a:solidFill>
              </a:rPr>
              <a:t>V|</a:t>
            </a:r>
            <a:r>
              <a:rPr lang="en-US" altLang="en-US" sz="1200" dirty="0" smtClean="0">
                <a:solidFill>
                  <a:srgbClr val="008A87"/>
                </a:solidFill>
              </a:rPr>
              <a:t> </a:t>
            </a:r>
            <a:r>
              <a:rPr lang="en-US" altLang="en-US" i="1" dirty="0" smtClean="0">
                <a:solidFill>
                  <a:srgbClr val="008A87"/>
                </a:solidFill>
              </a:rPr>
              <a:t>|E|</a:t>
            </a:r>
            <a:r>
              <a:rPr lang="en-US" altLang="en-US" dirty="0" smtClean="0">
                <a:solidFill>
                  <a:srgbClr val="008A87"/>
                </a:solidFill>
              </a:rPr>
              <a:t>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5129" name="AutoShape 11"/>
          <p:cNvSpPr>
            <a:spLocks/>
          </p:cNvSpPr>
          <p:nvPr/>
        </p:nvSpPr>
        <p:spPr bwMode="auto">
          <a:xfrm>
            <a:off x="6324600" y="367839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6765925" y="3429000"/>
            <a:ext cx="20732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relaxation step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2709897"/>
            <a:ext cx="8610600" cy="181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4495800"/>
            <a:ext cx="8610600" cy="1262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5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0" dirty="0" smtClean="0">
                              <a:latin typeface="+mn-lt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𝑁𝐼𝐿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/>
                    <a:gridCol w="1297021"/>
                    <a:gridCol w="1297021"/>
                    <a:gridCol w="1297021"/>
                    <a:gridCol w="1297021"/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9" t="-77143" r="-3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69" t="-77143" r="-2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469" t="-77143" r="-1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469" t="-77143" r="-939" b="-4761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</a:t>
                          </a:r>
                          <a:r>
                            <a:rPr lang="en-US" altLang="zh-CN" baseline="0" dirty="0" smtClean="0"/>
                            <a:t>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6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9191"/>
              </p:ext>
            </p:extLst>
          </p:nvPr>
        </p:nvGraphicFramePr>
        <p:xfrm>
          <a:off x="2590800" y="2057400"/>
          <a:ext cx="6485105" cy="377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=2 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  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384" y="5867400"/>
            <a:ext cx="532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result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 is the same as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so are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 4.</a:t>
            </a:r>
          </a:p>
          <a:p>
            <a:r>
              <a:rPr lang="en-US" altLang="zh-CN" dirty="0" smtClean="0"/>
              <a:t>Conclusion:  no negative cycle.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685391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 smtClean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0 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 smtClean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 smtClean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68539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404" t="-2989" r="-491" b="-6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 smtClean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/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] &amp; v</a:t>
                </a:r>
                <a:r>
                  <a:rPr lang="en-US" altLang="zh-CN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 smtClean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 smtClean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486" t="-2506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 smtClean="0">
                <a:solidFill>
                  <a:srgbClr val="FF0000"/>
                </a:solidFill>
              </a:rPr>
              <a:t>relaxation step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38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Corollary:</a:t>
            </a:r>
            <a:r>
              <a:rPr lang="en-US" altLang="zh-CN" sz="2800" smtClean="0"/>
              <a:t> If negative-weight circuit exists in the given graph, in the n-th iteration,  the cost of a shortest path from </a:t>
            </a:r>
            <a:r>
              <a:rPr lang="en-US" altLang="zh-CN" sz="2800" i="1" smtClean="0"/>
              <a:t>s</a:t>
            </a:r>
            <a:r>
              <a:rPr lang="en-US" altLang="zh-CN" sz="2800" smtClean="0"/>
              <a:t> to </a:t>
            </a:r>
            <a:r>
              <a:rPr lang="en-US" altLang="zh-CN" sz="2800" i="1" smtClean="0"/>
              <a:t>some</a:t>
            </a:r>
            <a:r>
              <a:rPr lang="en-US" altLang="zh-CN" sz="2800" smtClean="0"/>
              <a:t> node </a:t>
            </a:r>
            <a:r>
              <a:rPr lang="en-US" altLang="zh-CN" sz="2800" i="1" smtClean="0"/>
              <a:t>v</a:t>
            </a:r>
            <a:r>
              <a:rPr lang="en-US" altLang="zh-CN" sz="2800" smtClean="0"/>
              <a:t> will be further reduced.</a:t>
            </a:r>
            <a:endParaRPr lang="en-US" altLang="zh-CN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Demonstrated by the following examples.</a:t>
            </a:r>
          </a:p>
        </p:txBody>
      </p:sp>
    </p:spTree>
    <p:extLst>
      <p:ext uri="{BB962C8B-B14F-4D97-AF65-F5344CB8AC3E}">
        <p14:creationId xmlns:p14="http://schemas.microsoft.com/office/powerpoint/2010/main" val="23325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EF23F2-AB1F-4642-A253-1649E05F90A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2362200" y="1524000"/>
            <a:ext cx="4191000" cy="3505200"/>
            <a:chOff x="1488" y="960"/>
            <a:chExt cx="2640" cy="2208"/>
          </a:xfrm>
        </p:grpSpPr>
        <p:sp>
          <p:nvSpPr>
            <p:cNvPr id="12320" name="Oval 3"/>
            <p:cNvSpPr>
              <a:spLocks noChangeArrowheads="1"/>
            </p:cNvSpPr>
            <p:nvPr/>
          </p:nvSpPr>
          <p:spPr bwMode="auto">
            <a:xfrm>
              <a:off x="1488" y="148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2321" name="Oval 4"/>
            <p:cNvSpPr>
              <a:spLocks noChangeArrowheads="1"/>
            </p:cNvSpPr>
            <p:nvPr/>
          </p:nvSpPr>
          <p:spPr bwMode="auto">
            <a:xfrm>
              <a:off x="2208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>
              <a:off x="2208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  <a:endParaRPr lang="en-US" altLang="zh-CN" sz="2400"/>
            </a:p>
          </p:txBody>
        </p:sp>
        <p:sp>
          <p:nvSpPr>
            <p:cNvPr id="12323" name="Oval 6"/>
            <p:cNvSpPr>
              <a:spLocks noChangeArrowheads="1"/>
            </p:cNvSpPr>
            <p:nvPr/>
          </p:nvSpPr>
          <p:spPr bwMode="auto">
            <a:xfrm>
              <a:off x="3072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4" name="Oval 7"/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5" name="Oval 8"/>
            <p:cNvSpPr>
              <a:spLocks noChangeArrowheads="1"/>
            </p:cNvSpPr>
            <p:nvPr/>
          </p:nvSpPr>
          <p:spPr bwMode="auto">
            <a:xfrm>
              <a:off x="3072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6" name="Oval 9"/>
            <p:cNvSpPr>
              <a:spLocks noChangeArrowheads="1"/>
            </p:cNvSpPr>
            <p:nvPr/>
          </p:nvSpPr>
          <p:spPr bwMode="auto">
            <a:xfrm>
              <a:off x="2640" y="288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7" name="Oval 10"/>
            <p:cNvSpPr>
              <a:spLocks noChangeArrowheads="1"/>
            </p:cNvSpPr>
            <p:nvPr/>
          </p:nvSpPr>
          <p:spPr bwMode="auto">
            <a:xfrm>
              <a:off x="1728" y="2832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12294" name="Line 11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3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8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9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3" name="Group 20"/>
          <p:cNvGrpSpPr>
            <a:grpSpLocks/>
          </p:cNvGrpSpPr>
          <p:nvPr/>
        </p:nvGrpSpPr>
        <p:grpSpPr bwMode="auto">
          <a:xfrm>
            <a:off x="3048000" y="3581400"/>
            <a:ext cx="1295400" cy="1219200"/>
            <a:chOff x="1920" y="2256"/>
            <a:chExt cx="816" cy="768"/>
          </a:xfrm>
        </p:grpSpPr>
        <p:sp>
          <p:nvSpPr>
            <p:cNvPr id="12317" name="Line 21"/>
            <p:cNvSpPr>
              <a:spLocks noChangeShapeType="1"/>
            </p:cNvSpPr>
            <p:nvPr/>
          </p:nvSpPr>
          <p:spPr bwMode="auto">
            <a:xfrm flipH="1">
              <a:off x="1920" y="2256"/>
              <a:ext cx="336" cy="576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2"/>
            <p:cNvSpPr>
              <a:spLocks noChangeShapeType="1"/>
            </p:cNvSpPr>
            <p:nvPr/>
          </p:nvSpPr>
          <p:spPr bwMode="auto">
            <a:xfrm>
              <a:off x="2016" y="3024"/>
              <a:ext cx="62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23"/>
            <p:cNvSpPr>
              <a:spLocks noChangeShapeType="1"/>
            </p:cNvSpPr>
            <p:nvPr/>
          </p:nvSpPr>
          <p:spPr bwMode="auto">
            <a:xfrm flipH="1" flipV="1">
              <a:off x="2448" y="2256"/>
              <a:ext cx="288" cy="624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4" name="Text Box 24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2305" name="Text Box 25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06" name="Text Box 26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2309" name="Text Box 29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2312" name="Text Box 32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4" name="Text Box 34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15" name="Text Box 35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2316" name="Text Box 36"/>
          <p:cNvSpPr txBox="1">
            <a:spLocks noChangeArrowheads="1"/>
          </p:cNvSpPr>
          <p:nvPr/>
        </p:nvSpPr>
        <p:spPr bwMode="auto">
          <a:xfrm>
            <a:off x="1981200" y="5562600"/>
            <a:ext cx="503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An example with negative-weight cycle</a:t>
            </a:r>
          </a:p>
        </p:txBody>
      </p:sp>
    </p:spTree>
    <p:extLst>
      <p:ext uri="{BB962C8B-B14F-4D97-AF65-F5344CB8AC3E}">
        <p14:creationId xmlns:p14="http://schemas.microsoft.com/office/powerpoint/2010/main" val="3222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CC3C26-0750-423C-B225-E6D6FA1AA7D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331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334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334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334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334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4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332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333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3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333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3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333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333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334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4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4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638800" y="548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i=1</a:t>
            </a:r>
          </a:p>
        </p:txBody>
      </p:sp>
    </p:spTree>
    <p:extLst>
      <p:ext uri="{BB962C8B-B14F-4D97-AF65-F5344CB8AC3E}">
        <p14:creationId xmlns:p14="http://schemas.microsoft.com/office/powerpoint/2010/main" val="42480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3F0F18-D148-47BA-B322-6F514D89BD5E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4343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4369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4370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4371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4372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4373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4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4375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6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4344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4345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0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4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4358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59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4360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1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4362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63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4365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66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7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8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791200" y="5410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i=2</a:t>
            </a:r>
          </a:p>
        </p:txBody>
      </p:sp>
    </p:spTree>
    <p:extLst>
      <p:ext uri="{BB962C8B-B14F-4D97-AF65-F5344CB8AC3E}">
        <p14:creationId xmlns:p14="http://schemas.microsoft.com/office/powerpoint/2010/main" val="1397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92597-FA70-4399-A830-8C293D7DE50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5367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5393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5394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5395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5396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5397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5398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5399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5400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5368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5369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4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5382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83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5384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85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5386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5387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88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5389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90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91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92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5366" name="Text Box 37"/>
          <p:cNvSpPr txBox="1">
            <a:spLocks noChangeArrowheads="1"/>
          </p:cNvSpPr>
          <p:nvPr/>
        </p:nvSpPr>
        <p:spPr bwMode="auto">
          <a:xfrm>
            <a:off x="5562600" y="5029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i=3</a:t>
            </a:r>
          </a:p>
        </p:txBody>
      </p:sp>
    </p:spTree>
    <p:extLst>
      <p:ext uri="{BB962C8B-B14F-4D97-AF65-F5344CB8AC3E}">
        <p14:creationId xmlns:p14="http://schemas.microsoft.com/office/powerpoint/2010/main" val="4261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B1DF8F-0246-4664-ABDB-4E93DB2D80F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6391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6417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6418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6419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6420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6421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6422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6423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6424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6393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6406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07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6408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09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6410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6411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2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6413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14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5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16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6390" name="Text Box 37"/>
          <p:cNvSpPr txBox="1">
            <a:spLocks noChangeArrowheads="1"/>
          </p:cNvSpPr>
          <p:nvPr/>
        </p:nvSpPr>
        <p:spPr bwMode="auto">
          <a:xfrm>
            <a:off x="6477000" y="5181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i=4</a:t>
            </a:r>
          </a:p>
        </p:txBody>
      </p:sp>
    </p:spTree>
    <p:extLst>
      <p:ext uri="{BB962C8B-B14F-4D97-AF65-F5344CB8AC3E}">
        <p14:creationId xmlns:p14="http://schemas.microsoft.com/office/powerpoint/2010/main" val="3485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509E6-C310-4B07-AE8F-88BD54F175A6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14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</a:t>
            </a: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7436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37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7438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9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7441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42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3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44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7445" name="Text Box 34"/>
          <p:cNvSpPr txBox="1">
            <a:spLocks noChangeArrowheads="1"/>
          </p:cNvSpPr>
          <p:nvPr/>
        </p:nvSpPr>
        <p:spPr bwMode="auto">
          <a:xfrm>
            <a:off x="6629400" y="525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i=5</a:t>
            </a:r>
          </a:p>
        </p:txBody>
      </p:sp>
    </p:spTree>
    <p:extLst>
      <p:ext uri="{BB962C8B-B14F-4D97-AF65-F5344CB8AC3E}">
        <p14:creationId xmlns:p14="http://schemas.microsoft.com/office/powerpoint/2010/main" val="15840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3211F11-F242-4E12-A0DD-E4571A7FF7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/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843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846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6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846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846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15</a:t>
                </a:r>
              </a:p>
            </p:txBody>
          </p:sp>
          <p:sp>
            <p:nvSpPr>
              <p:cNvPr id="1846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847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847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847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8</a:t>
                </a:r>
              </a:p>
            </p:txBody>
          </p:sp>
        </p:grpSp>
        <p:grpSp>
          <p:nvGrpSpPr>
            <p:cNvPr id="1844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844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845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5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845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5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845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5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846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6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6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8438" name="Text Box 37"/>
          <p:cNvSpPr txBox="1">
            <a:spLocks noChangeArrowheads="1"/>
          </p:cNvSpPr>
          <p:nvPr/>
        </p:nvSpPr>
        <p:spPr bwMode="auto">
          <a:xfrm>
            <a:off x="6858000" y="5334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i=6</a:t>
            </a:r>
          </a:p>
        </p:txBody>
      </p:sp>
    </p:spTree>
    <p:extLst>
      <p:ext uri="{BB962C8B-B14F-4D97-AF65-F5344CB8AC3E}">
        <p14:creationId xmlns:p14="http://schemas.microsoft.com/office/powerpoint/2010/main" val="1525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3AC52E-8CE7-4EC6-B08C-F3C81731B43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19461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9482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83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9484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9486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9487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88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9489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90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91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92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9493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9494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i=7</a:t>
            </a:r>
          </a:p>
        </p:txBody>
      </p:sp>
    </p:spTree>
    <p:extLst>
      <p:ext uri="{BB962C8B-B14F-4D97-AF65-F5344CB8AC3E}">
        <p14:creationId xmlns:p14="http://schemas.microsoft.com/office/powerpoint/2010/main" val="26767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E51ED3-633D-42A2-B508-15B2C4F77DC9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/>
          </a:p>
        </p:txBody>
      </p:sp>
      <p:sp>
        <p:nvSpPr>
          <p:cNvPr id="20485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20488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20489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20491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20492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07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20508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09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20510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20511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2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20513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14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5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16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20517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20518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i=8</a:t>
            </a:r>
          </a:p>
        </p:txBody>
      </p:sp>
    </p:spTree>
    <p:extLst>
      <p:ext uri="{BB962C8B-B14F-4D97-AF65-F5344CB8AC3E}">
        <p14:creationId xmlns:p14="http://schemas.microsoft.com/office/powerpoint/2010/main" val="20630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115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115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115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115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1160" name="AutoShape 8"/>
          <p:cNvCxnSpPr>
            <a:cxnSpLocks noChangeShapeType="1"/>
            <a:stCxn id="561155" idx="7"/>
            <a:endCxn id="56115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1" name="AutoShape 9"/>
          <p:cNvCxnSpPr>
            <a:cxnSpLocks noChangeShapeType="1"/>
            <a:stCxn id="561155" idx="5"/>
            <a:endCxn id="56115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2" name="AutoShape 10"/>
          <p:cNvCxnSpPr>
            <a:cxnSpLocks noChangeShapeType="1"/>
            <a:stCxn id="561156" idx="6"/>
            <a:endCxn id="56115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6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7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1171" name="AutoShape 19"/>
          <p:cNvCxnSpPr>
            <a:cxnSpLocks noChangeShapeType="1"/>
            <a:stCxn id="561158" idx="6"/>
            <a:endCxn id="56115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7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117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8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94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1196" name="Text Box 44"/>
          <p:cNvSpPr txBox="1">
            <a:spLocks noChangeArrowheads="1"/>
          </p:cNvSpPr>
          <p:nvPr/>
        </p:nvSpPr>
        <p:spPr bwMode="auto">
          <a:xfrm>
            <a:off x="5781675" y="1198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1197" name="Text Box 45"/>
          <p:cNvSpPr txBox="1">
            <a:spLocks noChangeArrowheads="1"/>
          </p:cNvSpPr>
          <p:nvPr/>
        </p:nvSpPr>
        <p:spPr bwMode="auto">
          <a:xfrm>
            <a:off x="5781675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1198" name="Text Box 46"/>
          <p:cNvSpPr txBox="1">
            <a:spLocks noChangeArrowheads="1"/>
          </p:cNvSpPr>
          <p:nvPr/>
        </p:nvSpPr>
        <p:spPr bwMode="auto">
          <a:xfrm>
            <a:off x="7532688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1199" name="Text Box 47"/>
          <p:cNvSpPr txBox="1">
            <a:spLocks noChangeArrowheads="1"/>
          </p:cNvSpPr>
          <p:nvPr/>
        </p:nvSpPr>
        <p:spPr bwMode="auto">
          <a:xfrm>
            <a:off x="7431088" y="1198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381000" y="144780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“E”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EXTRACT-MIN</a:t>
            </a:r>
            <a:r>
              <a:rPr lang="en-US" sz="2000" b="1" dirty="0">
                <a:solidFill>
                  <a:srgbClr val="008A87"/>
                </a:solidFill>
              </a:rPr>
              <a:t>(</a:t>
            </a:r>
            <a:r>
              <a:rPr lang="en-US" sz="2000" b="1" i="1" dirty="0">
                <a:solidFill>
                  <a:srgbClr val="008A87"/>
                </a:solidFill>
              </a:rPr>
              <a:t>Q</a:t>
            </a:r>
            <a:r>
              <a:rPr lang="en-US" sz="2000" b="1" dirty="0">
                <a:solidFill>
                  <a:srgbClr val="008A87"/>
                </a:solidFill>
              </a:rPr>
              <a:t>)</a:t>
            </a:r>
            <a:r>
              <a:rPr lang="en-US" sz="2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56182" y="53250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649982" y="53206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622674" y="47154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43482" y="41058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0594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651570" y="41058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250057" y="41058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8882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44982" y="41058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491107" y="47154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1068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711686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242754" y="47091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9356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456182" y="46853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935482" y="47154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</a:rPr>
              <a:t>d</a:t>
            </a:r>
            <a:endParaRPr lang="en-US" sz="2400" dirty="0">
              <a:solidFill>
                <a:srgbClr val="008A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643648" y="40804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 smtClean="0">
                <a:solidFill>
                  <a:schemeClr val="accent1"/>
                </a:solidFill>
              </a:rPr>
              <a:t>C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984007" y="46853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005126" y="40706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3935457" y="53250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10806BB-9912-4D52-AC02-07B2D4DFACFF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/>
              <a:t>Dijkstra’s algorithm does not work if there are negative weight edges in the graph</a:t>
            </a: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2362200" y="3352800"/>
            <a:ext cx="1600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>
            <a:off x="2438400" y="47244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>
            <a:off x="4419600" y="3276600"/>
            <a:ext cx="13716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1519" name="Text Box 12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-10</a:t>
            </a:r>
          </a:p>
        </p:txBody>
      </p:sp>
      <p:sp>
        <p:nvSpPr>
          <p:cNvPr id="21521" name="Text Box 14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1524" name="Text Box 1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25" name="Text Box 18"/>
          <p:cNvSpPr txBox="1">
            <a:spLocks noChangeArrowheads="1"/>
          </p:cNvSpPr>
          <p:nvPr/>
        </p:nvSpPr>
        <p:spPr bwMode="auto">
          <a:xfrm>
            <a:off x="1066800" y="5410200"/>
            <a:ext cx="7239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 smtClean="0"/>
              <a:t>S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</a:t>
            </a:r>
            <a:r>
              <a:rPr lang="en-US" altLang="en-US" sz="2400" dirty="0" err="1" smtClean="0"/>
              <a:t>v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shorter than </a:t>
            </a:r>
            <a:r>
              <a:rPr lang="en-US" altLang="en-US" sz="2400" dirty="0" smtClean="0"/>
              <a:t>s</a:t>
            </a:r>
            <a:r>
              <a:rPr lang="en-US" altLang="en-US" sz="2400" dirty="0">
                <a:sym typeface="Wingdings" panose="05000000000000000000" pitchFamily="2" charset="2"/>
              </a:rPr>
              <a:t>  </a:t>
            </a:r>
            <a:r>
              <a:rPr lang="en-US" altLang="en-US" sz="2400" dirty="0" smtClean="0"/>
              <a:t>u</a:t>
            </a:r>
            <a:r>
              <a:rPr lang="en-US" altLang="en-US" sz="2400" dirty="0"/>
              <a:t>, but it is longer than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smtClean="0"/>
              <a:t>s</a:t>
            </a:r>
            <a:r>
              <a:rPr lang="en-US" altLang="en-US" sz="2400">
                <a:sym typeface="Wingdings" panose="05000000000000000000" pitchFamily="2" charset="2"/>
              </a:rPr>
              <a:t>  </a:t>
            </a:r>
            <a:r>
              <a:rPr lang="en-US" altLang="en-US" sz="2400" smtClean="0"/>
              <a:t>u</a:t>
            </a:r>
            <a:r>
              <a:rPr lang="en-US" altLang="en-US" sz="2400" smtClean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v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6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32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181600" y="7620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379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33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630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34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066800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46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7957-1652-4586-B0C8-536D4B001FE5}" type="slidenum">
              <a:rPr lang="zh-TW" altLang="en-US"/>
              <a:pPr/>
              <a:t>36</a:t>
            </a:fld>
            <a:endParaRPr lang="en-US" altLang="zh-TW"/>
          </a:p>
        </p:txBody>
      </p:sp>
      <p:pic>
        <p:nvPicPr>
          <p:cNvPr id="14950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67648"/>
            <a:ext cx="7346950" cy="5486400"/>
          </a:xfrm>
          <a:noFill/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Bellman-ford algorithm </a:t>
            </a:r>
          </a:p>
          <a:p>
            <a:pPr marL="857250" lvl="1" indent="-457200"/>
            <a:r>
              <a:rPr lang="en-US" dirty="0" smtClean="0"/>
              <a:t>Comparison with </a:t>
            </a:r>
            <a:r>
              <a:rPr lang="en-US" dirty="0" err="1" smtClean="0"/>
              <a:t>Dijkstra</a:t>
            </a:r>
            <a:r>
              <a:rPr lang="en-US" dirty="0" smtClean="0"/>
              <a:t> Algorithm.   </a:t>
            </a:r>
          </a:p>
          <a:p>
            <a:endParaRPr lang="en-US" dirty="0"/>
          </a:p>
          <a:p>
            <a:r>
              <a:rPr lang="en-US" dirty="0" smtClean="0"/>
              <a:t>Knapsack Problem.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7446-708E-465C-A20E-84CEA54D1235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04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The algorithm does not work if there are negative weight edges in the graph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2362200" y="3352800"/>
            <a:ext cx="16383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438400" y="47244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4419600" y="3276600"/>
            <a:ext cx="1371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-10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457200" y="54102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is shorter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/>
              <a:t>, but it is longer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1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sz="3200" dirty="0" smtClean="0"/>
              <a:t>Lecture 9: Shortest Paths </a:t>
            </a:r>
            <a:br>
              <a:rPr lang="en-US" altLang="en-US" sz="3200" dirty="0" smtClean="0"/>
            </a:br>
            <a:r>
              <a:rPr lang="en-US" altLang="en-US" sz="3200" dirty="0" smtClean="0"/>
              <a:t>with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Negative weighted </a:t>
            </a:r>
            <a:r>
              <a:rPr lang="en-US" altLang="en-US" sz="3200" dirty="0" smtClean="0"/>
              <a:t>edges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dirty="0" smtClean="0"/>
              <a:t>(</a:t>
            </a:r>
            <a:r>
              <a:rPr lang="en-US" altLang="en-US" sz="3600" b="1" i="1" dirty="0" smtClean="0">
                <a:solidFill>
                  <a:schemeClr val="tx1"/>
                </a:solidFill>
              </a:rPr>
              <a:t>Bellman-Ford algorithm</a:t>
            </a:r>
            <a:r>
              <a:rPr lang="en-US" altLang="en-US" sz="36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115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Negative-weight cycles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2725" y="1504950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Recall:</a:t>
            </a:r>
            <a:r>
              <a:rPr lang="en-US" altLang="en-US"/>
              <a:t> If a graph </a:t>
            </a:r>
            <a:r>
              <a:rPr lang="en-US" altLang="en-US" i="1">
                <a:solidFill>
                  <a:srgbClr val="008A87"/>
                </a:solidFill>
              </a:rPr>
              <a:t>G = </a:t>
            </a:r>
            <a:r>
              <a:rPr lang="en-US" altLang="en-US">
                <a:solidFill>
                  <a:srgbClr val="008A87"/>
                </a:solidFill>
              </a:rPr>
              <a:t>(</a:t>
            </a:r>
            <a:r>
              <a:rPr lang="en-US" altLang="en-US" i="1">
                <a:solidFill>
                  <a:srgbClr val="008A87"/>
                </a:solidFill>
              </a:rPr>
              <a:t>V</a:t>
            </a:r>
            <a:r>
              <a:rPr lang="en-US" altLang="en-US">
                <a:solidFill>
                  <a:srgbClr val="008A87"/>
                </a:solidFill>
              </a:rPr>
              <a:t>,</a:t>
            </a:r>
            <a:r>
              <a:rPr lang="en-US" altLang="en-US" i="1">
                <a:solidFill>
                  <a:srgbClr val="008A87"/>
                </a:solidFill>
              </a:rPr>
              <a:t> E</a:t>
            </a:r>
            <a:r>
              <a:rPr lang="en-US" altLang="en-US">
                <a:solidFill>
                  <a:srgbClr val="008A87"/>
                </a:solidFill>
              </a:rPr>
              <a:t>)</a:t>
            </a:r>
            <a:r>
              <a:rPr lang="en-US" altLang="en-US"/>
              <a:t> contains a negative-weight cycle, then some shortest paths may not exist.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12725" y="2522538"/>
            <a:ext cx="1985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143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u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334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Oval 8"/>
          <p:cNvSpPr>
            <a:spLocks noChangeArrowheads="1"/>
          </p:cNvSpPr>
          <p:nvPr/>
        </p:nvSpPr>
        <p:spPr bwMode="auto">
          <a:xfrm>
            <a:off x="524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Oval 9"/>
          <p:cNvSpPr>
            <a:spLocks noChangeArrowheads="1"/>
          </p:cNvSpPr>
          <p:nvPr/>
        </p:nvSpPr>
        <p:spPr bwMode="auto">
          <a:xfrm>
            <a:off x="715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v</a:t>
            </a:r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608330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441325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83" name="AutoShape 12"/>
          <p:cNvCxnSpPr>
            <a:cxnSpLocks noChangeShapeType="1"/>
            <a:stCxn id="3077" idx="6"/>
            <a:endCxn id="3078" idx="2"/>
          </p:cNvCxnSpPr>
          <p:nvPr/>
        </p:nvCxnSpPr>
        <p:spPr bwMode="auto">
          <a:xfrm>
            <a:off x="211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4" name="AutoShape 13"/>
          <p:cNvCxnSpPr>
            <a:cxnSpLocks noChangeShapeType="1"/>
            <a:stCxn id="3078" idx="6"/>
            <a:endCxn id="3079" idx="2"/>
          </p:cNvCxnSpPr>
          <p:nvPr/>
        </p:nvCxnSpPr>
        <p:spPr bwMode="auto">
          <a:xfrm>
            <a:off x="4019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5" name="AutoShape 14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92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6" name="AutoShape 15"/>
          <p:cNvCxnSpPr>
            <a:cxnSpLocks noChangeShapeType="1"/>
            <a:stCxn id="3088" idx="2"/>
            <a:endCxn id="3082" idx="0"/>
          </p:cNvCxnSpPr>
          <p:nvPr/>
        </p:nvCxnSpPr>
        <p:spPr bwMode="auto">
          <a:xfrm rot="10800000" flipV="1">
            <a:off x="4752975" y="2473325"/>
            <a:ext cx="492125" cy="493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7" name="AutoShape 16"/>
          <p:cNvCxnSpPr>
            <a:cxnSpLocks noChangeShapeType="1"/>
            <a:stCxn id="3081" idx="0"/>
            <a:endCxn id="3088" idx="6"/>
          </p:cNvCxnSpPr>
          <p:nvPr/>
        </p:nvCxnSpPr>
        <p:spPr bwMode="auto">
          <a:xfrm rot="5400000" flipH="1">
            <a:off x="5926931" y="2470944"/>
            <a:ext cx="493713" cy="4984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88" name="Oval 17"/>
          <p:cNvSpPr>
            <a:spLocks noChangeArrowheads="1"/>
          </p:cNvSpPr>
          <p:nvPr/>
        </p:nvSpPr>
        <p:spPr bwMode="auto">
          <a:xfrm>
            <a:off x="5245100" y="2133600"/>
            <a:ext cx="679450" cy="679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4800" baseline="22000"/>
              <a:t>…</a:t>
            </a:r>
          </a:p>
        </p:txBody>
      </p:sp>
      <p:cxnSp>
        <p:nvCxnSpPr>
          <p:cNvPr id="3089" name="AutoShape 18"/>
          <p:cNvCxnSpPr>
            <a:cxnSpLocks noChangeShapeType="1"/>
            <a:stCxn id="3091" idx="6"/>
            <a:endCxn id="3081" idx="4"/>
          </p:cNvCxnSpPr>
          <p:nvPr/>
        </p:nvCxnSpPr>
        <p:spPr bwMode="auto">
          <a:xfrm flipV="1">
            <a:off x="5884863" y="3646488"/>
            <a:ext cx="538162" cy="51276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90" name="AutoShape 19"/>
          <p:cNvCxnSpPr>
            <a:cxnSpLocks noChangeShapeType="1"/>
            <a:stCxn id="3082" idx="4"/>
            <a:endCxn id="3091" idx="2"/>
          </p:cNvCxnSpPr>
          <p:nvPr/>
        </p:nvCxnSpPr>
        <p:spPr bwMode="auto">
          <a:xfrm rot="16200000" flipH="1">
            <a:off x="4765676" y="3633787"/>
            <a:ext cx="512762" cy="538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91" name="Oval 20"/>
          <p:cNvSpPr>
            <a:spLocks noChangeArrowheads="1"/>
          </p:cNvSpPr>
          <p:nvPr/>
        </p:nvSpPr>
        <p:spPr bwMode="auto">
          <a:xfrm>
            <a:off x="5291138" y="3862388"/>
            <a:ext cx="593725" cy="593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245100" y="3078163"/>
            <a:ext cx="71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A87"/>
                </a:solidFill>
              </a:rPr>
              <a:t>&lt; 0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152400" y="4953000"/>
            <a:ext cx="8245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chemeClr val="accent2"/>
                </a:solidFill>
              </a:rPr>
              <a:t>Bellman-Ford algorithm:</a:t>
            </a:r>
            <a:r>
              <a:rPr lang="en-US" altLang="en-US" dirty="0"/>
              <a:t> Finds all shortest-path lengths from a </a:t>
            </a:r>
            <a:r>
              <a:rPr lang="en-US" altLang="en-US" b="1" i="1" dirty="0">
                <a:solidFill>
                  <a:schemeClr val="accent2"/>
                </a:solidFill>
              </a:rPr>
              <a:t>source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to all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determines that a negative-weight cycle exists.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9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 smtClean="0">
                    <a:latin typeface="Comic Sans MS" pitchFamily="66" charset="0"/>
                  </a:rPr>
                  <a:t>Def. OPT(</a:t>
                </a:r>
                <a:r>
                  <a:rPr lang="en-US" altLang="zh-CN" sz="18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latin typeface="Comic Sans MS" pitchFamily="66" charset="0"/>
                  </a:rPr>
                  <a:t>, v)=length of shortest s-v path 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P using at most </a:t>
                </a:r>
                <a:r>
                  <a:rPr lang="en-US" altLang="zh-CN" sz="18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edges.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1: P uses at most i-1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OPT(</a:t>
                </a:r>
                <a:r>
                  <a:rPr lang="en-US" altLang="zh-CN" sz="16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600" dirty="0" smtClean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2: P uses exactly </a:t>
                </a:r>
                <a:r>
                  <a:rPr lang="en-US" altLang="zh-CN" sz="18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latin typeface="Comic Sans MS" pitchFamily="66" charset="0"/>
                  </a:rPr>
                  <a:t>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If (w, v) is the last edge, then OPT  use the best s-w path using at most i-1 edges  and edge  (w, v).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 smtClean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 smtClean="0">
                    <a:latin typeface="Comic Sans MS" pitchFamily="66" charset="0"/>
                  </a:rPr>
                  <a:t>, v)=length of shortest s-v path</a:t>
                </a:r>
                <a:r>
                  <a:rPr lang="en-US" altLang="zh-CN" sz="1600" dirty="0" smtClean="0">
                    <a:latin typeface="Comic Sans MS" pitchFamily="66" charset="0"/>
                  </a:rPr>
                  <a:t>.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 smtClean="0">
                    <a:latin typeface="Comic Sans MS" pitchFamily="66" charset="0"/>
                  </a:rPr>
                  <a:t>              n:  the number of nodes. </a:t>
                </a:r>
                <a:r>
                  <a:rPr lang="en-US" altLang="zh-CN" sz="1600" dirty="0" smtClean="0">
                    <a:latin typeface="Comic Sans MS" pitchFamily="66" charset="0"/>
                  </a:rPr>
                  <a:t>                                   </a:t>
                </a:r>
                <a:endParaRPr lang="en-US" altLang="zh-CN" sz="1600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  <a:blipFill>
                <a:blip r:embed="rId2"/>
                <a:stretch>
                  <a:fillRect l="-881" t="-1357" b="-1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716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this recursive equation,  You can design a DP algorithm.  </a:t>
            </a:r>
            <a:r>
              <a:rPr lang="zh-CN" altLang="en-US" dirty="0"/>
              <a:t> </a:t>
            </a:r>
            <a:r>
              <a:rPr lang="en-US" altLang="zh-CN" dirty="0" smtClean="0"/>
              <a:t>Opt(v,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is a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(exercise).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82984B-BB6D-4FE9-BAAD-75003F49777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34887"/>
            <a:ext cx="7086600" cy="4156113"/>
            <a:chOff x="762000" y="762000"/>
            <a:chExt cx="6629400" cy="5105400"/>
          </a:xfrm>
        </p:grpSpPr>
        <p:grpSp>
          <p:nvGrpSpPr>
            <p:cNvPr id="6149" name="Group 2"/>
            <p:cNvGrpSpPr>
              <a:grpSpLocks/>
            </p:cNvGrpSpPr>
            <p:nvPr/>
          </p:nvGrpSpPr>
          <p:grpSpPr bwMode="auto">
            <a:xfrm>
              <a:off x="998538" y="914400"/>
              <a:ext cx="5570537" cy="4572000"/>
              <a:chOff x="629" y="576"/>
              <a:chExt cx="3509" cy="2880"/>
            </a:xfrm>
          </p:grpSpPr>
          <p:sp>
            <p:nvSpPr>
              <p:cNvPr id="6156" name="Line 3"/>
              <p:cNvSpPr>
                <a:spLocks noChangeShapeType="1"/>
              </p:cNvSpPr>
              <p:nvPr/>
            </p:nvSpPr>
            <p:spPr bwMode="auto">
              <a:xfrm flipH="1" flipV="1">
                <a:off x="1248" y="2064"/>
                <a:ext cx="240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Line 4"/>
              <p:cNvSpPr>
                <a:spLocks noChangeShapeType="1"/>
              </p:cNvSpPr>
              <p:nvPr/>
            </p:nvSpPr>
            <p:spPr bwMode="auto">
              <a:xfrm flipH="1" flipV="1">
                <a:off x="2304" y="110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5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96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59" name="Group 6"/>
              <p:cNvGrpSpPr>
                <a:grpSpLocks/>
              </p:cNvGrpSpPr>
              <p:nvPr/>
            </p:nvGrpSpPr>
            <p:grpSpPr bwMode="auto">
              <a:xfrm>
                <a:off x="629" y="576"/>
                <a:ext cx="3509" cy="2880"/>
                <a:chOff x="629" y="576"/>
                <a:chExt cx="3509" cy="2880"/>
              </a:xfrm>
            </p:grpSpPr>
            <p:sp>
              <p:nvSpPr>
                <p:cNvPr id="6160" name="Oval 7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0</a:t>
                  </a:r>
                </a:p>
              </p:txBody>
            </p:sp>
            <p:sp>
              <p:nvSpPr>
                <p:cNvPr id="6161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2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3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4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152" y="1200"/>
                  <a:ext cx="864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00" y="13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6167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2160"/>
                  <a:ext cx="768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44" y="25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</a:p>
              </p:txBody>
            </p:sp>
            <p:sp>
              <p:nvSpPr>
                <p:cNvPr id="6169" name="Line 16"/>
                <p:cNvSpPr>
                  <a:spLocks noChangeShapeType="1"/>
                </p:cNvSpPr>
                <p:nvPr/>
              </p:nvSpPr>
              <p:spPr bwMode="auto">
                <a:xfrm>
                  <a:off x="2304" y="2928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8" y="2976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9</a:t>
                  </a:r>
                </a:p>
              </p:txBody>
            </p:sp>
            <p:sp>
              <p:nvSpPr>
                <p:cNvPr id="617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256" y="1200"/>
                  <a:ext cx="1392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72" y="2400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6173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1488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Freeform 23"/>
                <p:cNvSpPr>
                  <a:spLocks/>
                </p:cNvSpPr>
                <p:nvPr/>
              </p:nvSpPr>
              <p:spPr bwMode="auto">
                <a:xfrm>
                  <a:off x="2448" y="1104"/>
                  <a:ext cx="1216" cy="104"/>
                </a:xfrm>
                <a:custGeom>
                  <a:avLst/>
                  <a:gdLst>
                    <a:gd name="T0" fmla="*/ 1200 w 1216"/>
                    <a:gd name="T1" fmla="*/ 0 h 104"/>
                    <a:gd name="T2" fmla="*/ 1152 w 1216"/>
                    <a:gd name="T3" fmla="*/ 48 h 104"/>
                    <a:gd name="T4" fmla="*/ 816 w 1216"/>
                    <a:gd name="T5" fmla="*/ 96 h 104"/>
                    <a:gd name="T6" fmla="*/ 336 w 1216"/>
                    <a:gd name="T7" fmla="*/ 96 h 104"/>
                    <a:gd name="T8" fmla="*/ 0 w 1216"/>
                    <a:gd name="T9" fmla="*/ 48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16" h="104">
                      <a:moveTo>
                        <a:pt x="1200" y="0"/>
                      </a:moveTo>
                      <a:cubicBezTo>
                        <a:pt x="1208" y="16"/>
                        <a:pt x="1216" y="32"/>
                        <a:pt x="1152" y="48"/>
                      </a:cubicBezTo>
                      <a:cubicBezTo>
                        <a:pt x="1088" y="64"/>
                        <a:pt x="952" y="88"/>
                        <a:pt x="816" y="96"/>
                      </a:cubicBezTo>
                      <a:cubicBezTo>
                        <a:pt x="680" y="104"/>
                        <a:pt x="472" y="104"/>
                        <a:pt x="336" y="96"/>
                      </a:cubicBezTo>
                      <a:cubicBezTo>
                        <a:pt x="200" y="88"/>
                        <a:pt x="100" y="68"/>
                        <a:pt x="0" y="4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Freeform 24"/>
                <p:cNvSpPr>
                  <a:spLocks/>
                </p:cNvSpPr>
                <p:nvPr/>
              </p:nvSpPr>
              <p:spPr bwMode="auto">
                <a:xfrm>
                  <a:off x="2256" y="904"/>
                  <a:ext cx="1296" cy="56"/>
                </a:xfrm>
                <a:custGeom>
                  <a:avLst/>
                  <a:gdLst>
                    <a:gd name="T0" fmla="*/ 0 w 1296"/>
                    <a:gd name="T1" fmla="*/ 56 h 56"/>
                    <a:gd name="T2" fmla="*/ 432 w 1296"/>
                    <a:gd name="T3" fmla="*/ 8 h 56"/>
                    <a:gd name="T4" fmla="*/ 480 w 1296"/>
                    <a:gd name="T5" fmla="*/ 8 h 56"/>
                    <a:gd name="T6" fmla="*/ 1008 w 1296"/>
                    <a:gd name="T7" fmla="*/ 8 h 56"/>
                    <a:gd name="T8" fmla="*/ 1296 w 1296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6" h="56">
                      <a:moveTo>
                        <a:pt x="0" y="56"/>
                      </a:moveTo>
                      <a:cubicBezTo>
                        <a:pt x="176" y="36"/>
                        <a:pt x="352" y="16"/>
                        <a:pt x="432" y="8"/>
                      </a:cubicBezTo>
                      <a:cubicBezTo>
                        <a:pt x="512" y="0"/>
                        <a:pt x="384" y="8"/>
                        <a:pt x="480" y="8"/>
                      </a:cubicBezTo>
                      <a:cubicBezTo>
                        <a:pt x="576" y="8"/>
                        <a:pt x="872" y="0"/>
                        <a:pt x="1008" y="8"/>
                      </a:cubicBezTo>
                      <a:cubicBezTo>
                        <a:pt x="1144" y="16"/>
                        <a:pt x="1248" y="48"/>
                        <a:pt x="1296" y="5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8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5</a:t>
                  </a:r>
                  <a:endParaRPr lang="en-US" altLang="zh-CN" sz="2400" b="1"/>
                </a:p>
              </p:txBody>
            </p:sp>
            <p:sp>
              <p:nvSpPr>
                <p:cNvPr id="61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42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-2</a:t>
                  </a:r>
                  <a:endParaRPr lang="en-US" altLang="zh-CN" sz="2400" b="1"/>
                </a:p>
              </p:txBody>
            </p:sp>
            <p:sp>
              <p:nvSpPr>
                <p:cNvPr id="618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14" y="17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  <a:endParaRPr lang="en-US" altLang="zh-CN" sz="2400" b="1"/>
                </a:p>
              </p:txBody>
            </p:sp>
            <p:sp>
              <p:nvSpPr>
                <p:cNvPr id="61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26" y="187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  <a:endParaRPr lang="en-US" altLang="zh-CN" sz="2400" b="1"/>
                </a:p>
              </p:txBody>
            </p:sp>
            <p:sp>
              <p:nvSpPr>
                <p:cNvPr id="618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8" y="148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-3</a:t>
                  </a:r>
                </a:p>
              </p:txBody>
            </p:sp>
            <p:sp>
              <p:nvSpPr>
                <p:cNvPr id="61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18" y="2112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-4</a:t>
                  </a:r>
                  <a:endParaRPr lang="en-US" altLang="zh-CN" sz="2400" b="1"/>
                </a:p>
              </p:txBody>
            </p:sp>
            <p:sp>
              <p:nvSpPr>
                <p:cNvPr id="6184" name="Text 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95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5" name="Text Box 3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96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6" name="Text 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7" name="Text 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29" y="192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s</a:t>
                  </a:r>
                  <a:endParaRPr lang="en-US" altLang="zh-CN" sz="2400" b="1"/>
                </a:p>
              </p:txBody>
            </p:sp>
            <p:sp>
              <p:nvSpPr>
                <p:cNvPr id="61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16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u</a:t>
                  </a:r>
                  <a:endParaRPr lang="en-US" altLang="zh-CN" sz="2400" b="1"/>
                </a:p>
              </p:txBody>
            </p:sp>
            <p:sp>
              <p:nvSpPr>
                <p:cNvPr id="61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v</a:t>
                  </a:r>
                  <a:endParaRPr lang="en-US" altLang="zh-CN" sz="2400" b="1"/>
                </a:p>
              </p:txBody>
            </p:sp>
            <p:sp>
              <p:nvSpPr>
                <p:cNvPr id="619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05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x</a:t>
                  </a:r>
                </a:p>
              </p:txBody>
            </p:sp>
            <p:sp>
              <p:nvSpPr>
                <p:cNvPr id="619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y</a:t>
                  </a:r>
                  <a:endParaRPr lang="en-US" altLang="zh-CN" sz="2400" b="1"/>
                </a:p>
              </p:txBody>
            </p:sp>
          </p:grpSp>
        </p:grpSp>
        <p:grpSp>
          <p:nvGrpSpPr>
            <p:cNvPr id="6150" name="Group 40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6152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Line 42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43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44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1" name="Text Box 45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(a)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=0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</a:t>
                </a:r>
                <a:r>
                  <a:rPr lang="en-US" altLang="en-US" sz="1800" dirty="0">
                    <a:sym typeface="Symbol"/>
                  </a:rPr>
                  <a:t>0</a:t>
                </a:r>
                <a:r>
                  <a:rPr lang="en-US" altLang="en-US" sz="1800" dirty="0" smtClean="0">
                    <a:sym typeface="Symbol"/>
                  </a:rPr>
                  <a:t>   </a:t>
                </a:r>
                <a:r>
                  <a:rPr lang="en-US" altLang="en-US" sz="1800" dirty="0" smtClean="0">
                    <a:sym typeface="Symbol"/>
                  </a:rPr>
                  <a:t>     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s     -  -   -    -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2148</Words>
  <Application>Microsoft Office PowerPoint</Application>
  <PresentationFormat>On-screen Show (4:3)</PresentationFormat>
  <Paragraphs>625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Default Design</vt:lpstr>
      <vt:lpstr>Problem Definition:</vt:lpstr>
      <vt:lpstr>Dijkstra’s algorithm</vt:lpstr>
      <vt:lpstr>Example of Dijkstra’s algorithm</vt:lpstr>
      <vt:lpstr>The algorithm does not work if there are negative weight edges in the graph</vt:lpstr>
      <vt:lpstr> Lecture 9: Shortest Paths  with Negative weighted edges (Bellman-Ford algorithm)</vt:lpstr>
      <vt:lpstr>Negative-weight cycles</vt:lpstr>
      <vt:lpstr>Shortest Paths: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PowerPoint Presentation</vt:lpstr>
      <vt:lpstr>PowerPoint Presentation</vt:lpstr>
      <vt:lpstr>Corollary: If negative-weight circuit exists in the given graph, in the n-th iteration,  the cost of a shortest path from s to some node v will be further reduced.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does not work if there are negative weight edges in the graph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Cedarville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 Example</dc:title>
  <dc:creator>Keith A. Shomper</dc:creator>
  <cp:lastModifiedBy>Prof. ZHANG Qingfu</cp:lastModifiedBy>
  <cp:revision>60</cp:revision>
  <cp:lastPrinted>2018-11-01T01:47:40Z</cp:lastPrinted>
  <dcterms:created xsi:type="dcterms:W3CDTF">2008-10-27T12:52:42Z</dcterms:created>
  <dcterms:modified xsi:type="dcterms:W3CDTF">2020-11-05T07:20:06Z</dcterms:modified>
</cp:coreProperties>
</file>