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3"/>
  </p:notesMasterIdLst>
  <p:handoutMasterIdLst>
    <p:handoutMasterId r:id="rId34"/>
  </p:handoutMasterIdLst>
  <p:sldIdLst>
    <p:sldId id="431" r:id="rId2"/>
    <p:sldId id="373" r:id="rId3"/>
    <p:sldId id="367" r:id="rId4"/>
    <p:sldId id="419" r:id="rId5"/>
    <p:sldId id="379" r:id="rId6"/>
    <p:sldId id="380" r:id="rId7"/>
    <p:sldId id="382" r:id="rId8"/>
    <p:sldId id="383" r:id="rId9"/>
    <p:sldId id="384" r:id="rId10"/>
    <p:sldId id="369" r:id="rId11"/>
    <p:sldId id="387" r:id="rId12"/>
    <p:sldId id="388" r:id="rId13"/>
    <p:sldId id="429" r:id="rId14"/>
    <p:sldId id="430" r:id="rId15"/>
    <p:sldId id="432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26" r:id="rId26"/>
    <p:sldId id="425" r:id="rId27"/>
    <p:sldId id="403" r:id="rId28"/>
    <p:sldId id="427" r:id="rId29"/>
    <p:sldId id="370" r:id="rId30"/>
    <p:sldId id="421" r:id="rId31"/>
    <p:sldId id="420" r:id="rId32"/>
  </p:sldIdLst>
  <p:sldSz cx="9902825" cy="6858000"/>
  <p:notesSz cx="9928225" cy="6797675"/>
  <p:kinsoku lang="zh-TW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99"/>
    <a:srgbClr val="0033CC"/>
    <a:srgbClr val="FF3300"/>
    <a:srgbClr val="FF6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89" autoAdjust="0"/>
    <p:restoredTop sz="87732" autoAdjust="0"/>
  </p:normalViewPr>
  <p:slideViewPr>
    <p:cSldViewPr>
      <p:cViewPr varScale="1">
        <p:scale>
          <a:sx n="93" d="100"/>
          <a:sy n="93" d="100"/>
        </p:scale>
        <p:origin x="458" y="36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986" y="-8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213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33725" y="515938"/>
            <a:ext cx="3660775" cy="253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61827" y="3348092"/>
            <a:ext cx="1822472" cy="2690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 useBgFill="1">
        <p:nvSpPr>
          <p:cNvPr id="33796" name="Rectangle 4"/>
          <p:cNvSpPr>
            <a:spLocks noChangeArrowheads="1"/>
          </p:cNvSpPr>
          <p:nvPr/>
        </p:nvSpPr>
        <p:spPr bwMode="auto">
          <a:xfrm>
            <a:off x="1436099" y="3433064"/>
            <a:ext cx="745168" cy="245759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2593" tIns="25679" rIns="62593" bIns="25679">
            <a:spAutoFit/>
          </a:bodyPr>
          <a:lstStyle/>
          <a:p>
            <a:pPr defTabSz="905199">
              <a:lnSpc>
                <a:spcPct val="90000"/>
              </a:lnSpc>
              <a:spcBef>
                <a:spcPct val="0"/>
              </a:spcBef>
            </a:pPr>
            <a:r>
              <a:rPr lang="en-US" altLang="zh-TW" sz="1400">
                <a:latin typeface="Arial" charset="0"/>
              </a:rPr>
              <a:t>NOTES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56108" y="3179329"/>
            <a:ext cx="8199979" cy="3123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714246" y="328083"/>
            <a:ext cx="1136300" cy="19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2593" tIns="25679" rIns="62593" bIns="25679">
            <a:spAutoFit/>
          </a:bodyPr>
          <a:lstStyle/>
          <a:p>
            <a:pPr defTabSz="905199">
              <a:lnSpc>
                <a:spcPct val="102000"/>
              </a:lnSpc>
              <a:spcBef>
                <a:spcPct val="0"/>
              </a:spcBef>
            </a:pPr>
            <a:r>
              <a:rPr lang="en-US" altLang="zh-TW" sz="900"/>
              <a:t>CPSC 613,  Fall 1991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5938550" y="348145"/>
            <a:ext cx="211435" cy="11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446" tIns="46223" rIns="92446" bIns="4622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6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3968" y="3229361"/>
            <a:ext cx="7942579" cy="305872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Many Computer algorithm</a:t>
            </a:r>
            <a:r>
              <a:rPr lang="en-US" baseline="0" dirty="0"/>
              <a:t>s </a:t>
            </a:r>
          </a:p>
          <a:p>
            <a:r>
              <a:rPr lang="en-US" baseline="0" dirty="0"/>
              <a:t>But 3 Basic Techniques. </a:t>
            </a:r>
          </a:p>
          <a:p>
            <a:r>
              <a:rPr lang="en-US" baseline="0" dirty="0"/>
              <a:t> </a:t>
            </a:r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74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5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9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96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38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1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9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20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9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08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50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r>
              <a:rPr lang="en-US"/>
              <a:t>myopic</a:t>
            </a:r>
          </a:p>
          <a:p>
            <a:r>
              <a:rPr lang="en-US"/>
              <a:t>greed: "at every iteration, the algorithm chooses the best morsel it can swallow, without worrying about the future"</a:t>
            </a:r>
          </a:p>
          <a:p>
            <a:r>
              <a:rPr lang="en-US"/>
              <a:t>Objective function.  Does not explicitly appear in greedy algorithm!</a:t>
            </a:r>
          </a:p>
          <a:p>
            <a:r>
              <a:rPr lang="en-US"/>
              <a:t>Hard, if not impossible, to precisely define "greedy algorithm."</a:t>
            </a:r>
          </a:p>
        </p:txBody>
      </p:sp>
    </p:spTree>
    <p:extLst>
      <p:ext uri="{BB962C8B-B14F-4D97-AF65-F5344CB8AC3E}">
        <p14:creationId xmlns:p14="http://schemas.microsoft.com/office/powerpoint/2010/main" val="24065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r>
              <a:rPr lang="en-US"/>
              <a:t>Activity selection = interval scheduling</a:t>
            </a:r>
          </a:p>
          <a:p>
            <a:r>
              <a:rPr lang="en-US"/>
              <a:t>OPT = B, E, H</a:t>
            </a:r>
          </a:p>
          <a:p>
            <a:r>
              <a:rPr lang="en-US"/>
              <a:t>Note: smallest job (C) is not in any optimal solution, job that starts first (A) is not in any optimal solution.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0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36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90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2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57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6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712" y="2130428"/>
            <a:ext cx="84174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424" y="3886200"/>
            <a:ext cx="69319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7AA369-F431-4448-9007-86E39AE06E27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DENG Xiaotie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D1125-4B9F-438D-9443-22A3113083F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486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8D3DDE-3ED2-4B16-B004-D68059BA9FB4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F963F3EA-3261-4C11-9DC6-41C5F7F7188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720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6125" y="274641"/>
            <a:ext cx="241209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405" y="274641"/>
            <a:ext cx="70746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1C3723-D928-48A4-B960-652C1B665F7F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B3AE2489-CBB8-49B0-83B1-C8E40E1119B7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147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344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255" y="4406903"/>
            <a:ext cx="8417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255" y="2906713"/>
            <a:ext cx="8417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A9CA5B-82CC-4968-B8CE-49EE732EF9AB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8BA43BC-BDE0-44C8-8BDE-67CE3EE27EE3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90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405" y="1600203"/>
            <a:ext cx="474338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4835" y="1600203"/>
            <a:ext cx="47433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2946F5-CD5A-41A8-BAB7-7A56609C6576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E71F955D-3B9D-49DA-ACFD-5024319A35B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20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1" y="274638"/>
            <a:ext cx="89125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535113"/>
            <a:ext cx="437546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141" y="2174875"/>
            <a:ext cx="437546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498" y="1535113"/>
            <a:ext cx="43771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498" y="2174875"/>
            <a:ext cx="43771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5F706C-633A-448E-923B-4D521B3875E3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6BEA9912-7363-4BD2-B94B-9C9E556A8B7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03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4EA43D-23AB-405F-A0F6-48077495EDAE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79706457-A462-407C-9482-31F4C247B897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401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A4B384-9B61-4225-80A3-C6F937C0394F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D0D917D2-5385-4D83-A290-E2E4657E759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869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3" y="273050"/>
            <a:ext cx="32579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730" y="273053"/>
            <a:ext cx="55359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143" y="1435103"/>
            <a:ext cx="32579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E053A-06F8-4EE5-B17B-DA7DB173F914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E9CD7F7B-4ECC-4393-90BD-4321D3B0F4C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531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023" y="4800600"/>
            <a:ext cx="59416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023" y="612775"/>
            <a:ext cx="59416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023" y="5367338"/>
            <a:ext cx="59416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6D608-3A3C-46E7-80E5-1C1EA1578C4C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C8466C3F-BDFE-45C3-81AD-A05A9533DA0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74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141" y="274638"/>
            <a:ext cx="89125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600203"/>
            <a:ext cx="89125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141" y="6356353"/>
            <a:ext cx="231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E3EFF2-C129-4E36-9098-3596320CCD3B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3465" y="6356353"/>
            <a:ext cx="3135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7026" y="6356353"/>
            <a:ext cx="231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Page </a:t>
            </a:r>
            <a:fld id="{8717F556-9AD9-4325-9680-A50A7995968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399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of Lecture 1</a:t>
            </a:r>
            <a:endParaRPr lang="zh-CN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Euler Theorem</a:t>
            </a:r>
          </a:p>
          <a:p>
            <a:endParaRPr lang="en-US" altLang="zh-CN" dirty="0"/>
          </a:p>
          <a:p>
            <a:r>
              <a:rPr lang="en-US" altLang="zh-CN" dirty="0" smtClean="0"/>
              <a:t>Algorithm for Euler Circuit. </a:t>
            </a:r>
          </a:p>
          <a:p>
            <a:endParaRPr lang="en-US" altLang="zh-CN" dirty="0"/>
          </a:p>
          <a:p>
            <a:r>
              <a:rPr lang="en-US" altLang="zh-CN" dirty="0" smtClean="0"/>
              <a:t>Basic techniques for designing algorithms: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greedy, divide-and-conquer, dynamic programming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F152A2-4476-4AFD-B8AA-5B3CBEA09523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ED2C-41F7-4C00-B543-EA807AF4C1C9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63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ea typeface="新細明體" pitchFamily="18" charset="-120"/>
              </a:rPr>
              <a:t>Example:  sort based on finish time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ea typeface="新細明體" pitchFamily="18" charset="-120"/>
              </a:rPr>
              <a:t>Jobs (s, f): (0, 10), (3, 4), (2, 8), (1, 5), (4, 5), (4, 8), (5, 6) (7,9).</a:t>
            </a:r>
          </a:p>
          <a:p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sz="2000" dirty="0">
                <a:ea typeface="新細明體" pitchFamily="18" charset="-120"/>
              </a:rPr>
              <a:t>Sorting based on f</a:t>
            </a:r>
            <a:r>
              <a:rPr lang="en-US" altLang="zh-TW" sz="2000" baseline="-25000" dirty="0">
                <a:ea typeface="新細明體" pitchFamily="18" charset="-120"/>
              </a:rPr>
              <a:t>i</a:t>
            </a:r>
            <a:r>
              <a:rPr lang="en-US" altLang="zh-TW" sz="2000" dirty="0">
                <a:ea typeface="新細明體" pitchFamily="18" charset="-120"/>
              </a:rPr>
              <a:t>: 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(3, 4) (1, 5), (4, 5) (5, 6) (4,8) (2,8)  (7, 9)(0,10).</a:t>
            </a:r>
          </a:p>
          <a:p>
            <a:pPr marL="457200" lvl="1" indent="0">
              <a:buNone/>
            </a:pPr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sz="2000" dirty="0">
                <a:ea typeface="新細明體" pitchFamily="18" charset="-120"/>
              </a:rPr>
              <a:t>Selecting jobs: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(3, 4),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(4, 5),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(5, 6), 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(7, 9), 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fld id="{FC7E3170-19E5-404A-91AD-6AC0A28AFFFF}" type="datetime1">
              <a:rPr lang="zh-TW" altLang="en-US" sz="1400">
                <a:solidFill>
                  <a:schemeClr val="bg2"/>
                </a:solidFill>
              </a:rPr>
              <a:pPr/>
              <a:t>2020/9/11</a:t>
            </a:fld>
            <a:endParaRPr lang="en-US" altLang="zh-TW" sz="1400">
              <a:solidFill>
                <a:schemeClr val="bg2"/>
              </a:solidFill>
            </a:endParaRP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CS4335  Design and Analysis of Algorithms/WANG Lusheng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Page </a:t>
            </a:r>
            <a:fld id="{E2D73CFC-B914-4F8F-B69E-EBC2143EE7C9}" type="slidenum">
              <a:rPr lang="en-US" altLang="zh-TW" sz="1400">
                <a:solidFill>
                  <a:schemeClr val="bg2"/>
                </a:solidFill>
              </a:rPr>
              <a:pPr/>
              <a:t>10</a:t>
            </a:fld>
            <a:endParaRPr lang="en-US" altLang="zh-TW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A2495-CD1E-488B-AAD8-0A986F6F5F87}" type="slidenum">
              <a:rPr lang="en-US"/>
              <a:pPr/>
              <a:t>11</a:t>
            </a:fld>
            <a:endParaRPr lang="en-US" sz="1400"/>
          </a:p>
        </p:txBody>
      </p:sp>
      <p:sp>
        <p:nvSpPr>
          <p:cNvPr id="48743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95141" y="1268760"/>
            <a:ext cx="8912543" cy="51845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Greedy algorithm.  </a:t>
            </a:r>
            <a:r>
              <a:rPr lang="en-US" dirty="0">
                <a:solidFill>
                  <a:schemeClr val="tx1"/>
                </a:solidFill>
              </a:rPr>
              <a:t>Consider jobs in increasing order of finishing time. Take each job provided it's compatible with the ones already taken.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Implementation.  </a:t>
            </a:r>
            <a:r>
              <a:rPr lang="en-US" dirty="0">
                <a:solidFill>
                  <a:schemeClr val="tx1"/>
                </a:solidFill>
              </a:rPr>
              <a:t>O(n log n).</a:t>
            </a:r>
          </a:p>
          <a:p>
            <a:pPr lvl="1"/>
            <a:r>
              <a:rPr lang="en-US" dirty="0"/>
              <a:t>Remember job j* that was added last to A.</a:t>
            </a:r>
          </a:p>
          <a:p>
            <a:pPr lvl="1"/>
            <a:r>
              <a:rPr lang="en-US" dirty="0"/>
              <a:t>Job j is compatible with A if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j</a:t>
            </a:r>
            <a:r>
              <a:rPr lang="en-US" baseline="-25000" dirty="0"/>
              <a:t>*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1237853" y="1924958"/>
            <a:ext cx="7601991" cy="30162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pPr algn="l"/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Sort</a:t>
            </a:r>
            <a:r>
              <a:rPr lang="en-US" sz="1600" b="1" dirty="0">
                <a:latin typeface="Courier New" pitchFamily="-106" charset="0"/>
              </a:rPr>
              <a:t> jobs by finish times so that f</a:t>
            </a:r>
            <a:r>
              <a:rPr lang="en-US" sz="1600" b="1" baseline="-25000" dirty="0">
                <a:latin typeface="Courier New" pitchFamily="-106" charset="0"/>
              </a:rPr>
              <a:t>1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600" b="1" dirty="0">
                <a:latin typeface="Courier New" pitchFamily="-106" charset="0"/>
              </a:rPr>
              <a:t> f</a:t>
            </a:r>
            <a:r>
              <a:rPr lang="en-US" sz="1600" b="1" baseline="-25000" dirty="0">
                <a:latin typeface="Courier New" pitchFamily="-106" charset="0"/>
              </a:rPr>
              <a:t>2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600" b="1" dirty="0">
                <a:latin typeface="Courier New" pitchFamily="-106" charset="0"/>
              </a:rPr>
              <a:t> ...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600" b="1" dirty="0">
                <a:latin typeface="Courier New" pitchFamily="-106" charset="0"/>
              </a:rPr>
              <a:t> f</a:t>
            </a:r>
            <a:r>
              <a:rPr lang="en-US" sz="1600" b="1" baseline="-25000" dirty="0">
                <a:latin typeface="Courier New" pitchFamily="-106" charset="0"/>
              </a:rPr>
              <a:t>n</a:t>
            </a:r>
            <a:r>
              <a:rPr lang="en-US" sz="1600" b="1" dirty="0">
                <a:latin typeface="Courier New" pitchFamily="-106" charset="0"/>
              </a:rPr>
              <a:t>.</a:t>
            </a:r>
          </a:p>
          <a:p>
            <a:pPr algn="l"/>
            <a:endParaRPr lang="en-US" sz="1600" b="1" dirty="0">
              <a:latin typeface="Courier New" pitchFamily="-106" charset="0"/>
            </a:endParaRPr>
          </a:p>
          <a:p>
            <a:pPr algn="l"/>
            <a:r>
              <a:rPr lang="en-US" sz="1600" b="1" dirty="0">
                <a:latin typeface="Courier New" pitchFamily="-106" charset="0"/>
              </a:rPr>
              <a:t>A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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</a:t>
            </a:r>
            <a:endParaRPr lang="en-US" sz="1600" b="1" dirty="0">
              <a:latin typeface="Courier New" pitchFamily="-106" charset="0"/>
            </a:endParaRPr>
          </a:p>
          <a:p>
            <a:pPr algn="l"/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for</a:t>
            </a:r>
            <a:r>
              <a:rPr lang="en-US" sz="1600" b="1" dirty="0">
                <a:latin typeface="Courier New" pitchFamily="-106" charset="0"/>
              </a:rPr>
              <a:t> j = 1 to n {</a:t>
            </a:r>
          </a:p>
          <a:p>
            <a:pPr algn="l"/>
            <a:r>
              <a:rPr lang="en-US" sz="1600" b="1" dirty="0">
                <a:latin typeface="Courier New" pitchFamily="-106" charset="0"/>
              </a:rPr>
              <a:t>   </a:t>
            </a:r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if</a:t>
            </a:r>
            <a:r>
              <a:rPr lang="en-US" sz="1600" b="1" dirty="0">
                <a:latin typeface="Courier New" pitchFamily="-106" charset="0"/>
              </a:rPr>
              <a:t> (job j compatible with A)</a:t>
            </a:r>
          </a:p>
          <a:p>
            <a:pPr algn="l"/>
            <a:r>
              <a:rPr lang="en-US" sz="1600" b="1" dirty="0">
                <a:latin typeface="Courier New" pitchFamily="-106" charset="0"/>
              </a:rPr>
              <a:t>      A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 A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</a:t>
            </a:r>
            <a:r>
              <a:rPr lang="en-US" sz="1600" b="1" dirty="0">
                <a:latin typeface="Courier New" pitchFamily="-106" charset="0"/>
              </a:rPr>
              <a:t> {j}</a:t>
            </a:r>
          </a:p>
          <a:p>
            <a:pPr algn="l"/>
            <a:r>
              <a:rPr lang="en-US" sz="1600" b="1" dirty="0">
                <a:latin typeface="Courier New" pitchFamily="-106" charset="0"/>
              </a:rPr>
              <a:t>}</a:t>
            </a:r>
          </a:p>
          <a:p>
            <a:pPr algn="l"/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return</a:t>
            </a:r>
            <a:r>
              <a:rPr lang="en-US" sz="1600" b="1" dirty="0">
                <a:latin typeface="Courier New" pitchFamily="-106" charset="0"/>
              </a:rPr>
              <a:t> A  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1750013" y="2308230"/>
            <a:ext cx="1014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/>
              <a:t>jobs selected </a:t>
            </a:r>
            <a:endParaRPr lang="en-US" sz="1200" dirty="0">
              <a:sym typeface="Symbol" pitchFamily="18" charset="2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1537001" y="2566045"/>
            <a:ext cx="122067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8743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Interval Scheduling:  Greedy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23420" y="5229200"/>
            <a:ext cx="50759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C00000"/>
                </a:solidFill>
              </a:rPr>
              <a:t>}</a:t>
            </a:r>
            <a:r>
              <a:rPr lang="en-US" sz="2000" dirty="0">
                <a:solidFill>
                  <a:srgbClr val="C00000"/>
                </a:solidFill>
              </a:rPr>
              <a:t>how to decide if job j is compatible with A </a:t>
            </a:r>
            <a:endParaRPr lang="en-US" sz="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9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How to Prove Optimality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can we prove the schedule returned is optimal?</a:t>
            </a:r>
          </a:p>
          <a:p>
            <a:pPr lvl="1"/>
            <a:r>
              <a:rPr lang="en-US" sz="2200" dirty="0"/>
              <a:t>Let A be the schedule returned by this algorithm.</a:t>
            </a:r>
          </a:p>
          <a:p>
            <a:pPr lvl="1"/>
            <a:r>
              <a:rPr lang="en-US" sz="2200" dirty="0"/>
              <a:t>Let OPT be some optimal solution (there may be many optimal solutions!).</a:t>
            </a:r>
          </a:p>
          <a:p>
            <a:pPr lvl="1"/>
            <a:endParaRPr lang="en-US" sz="2200" dirty="0"/>
          </a:p>
          <a:p>
            <a:r>
              <a:rPr lang="en-US" dirty="0"/>
              <a:t>Might be hard to show that A = OPT, instead we need only to show that |A| = |OPT| or </a:t>
            </a:r>
            <a:r>
              <a:rPr lang="en-US" dirty="0">
                <a:solidFill>
                  <a:srgbClr val="0033CC"/>
                </a:solidFill>
              </a:rPr>
              <a:t>equivalently A is one of the optimal solutions. </a:t>
            </a:r>
          </a:p>
          <a:p>
            <a:endParaRPr lang="en-US" dirty="0"/>
          </a:p>
          <a:p>
            <a:r>
              <a:rPr lang="en-US" b="1" dirty="0"/>
              <a:t>Note the distinction</a:t>
            </a:r>
            <a:r>
              <a:rPr lang="en-US" dirty="0"/>
              <a:t>: instead of proving directly that a choice of intervals A is the same as an optimal choice, we prove that it has the same number of intervals as an optimal. Therefore, it is optimal.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493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ea typeface="新細明體" pitchFamily="18" charset="-120"/>
              </a:rPr>
              <a:t>Interval Scheduling: 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95141" y="1268760"/>
            <a:ext cx="8912543" cy="4881217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itchFamily="18" charset="-120"/>
              </a:rPr>
              <a:t>Theorem. Greedy algorithm is optimal.</a:t>
            </a:r>
          </a:p>
          <a:p>
            <a:r>
              <a:rPr lang="en-US" altLang="zh-TW" sz="2000" dirty="0">
                <a:ea typeface="新細明體" pitchFamily="18" charset="-120"/>
              </a:rPr>
              <a:t>Proof: 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We compare  the solution obtained from greedy algorithm with an optimal solution.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Let </a:t>
            </a:r>
            <a:r>
              <a:rPr lang="en-US" altLang="zh-TW" sz="1600" i="1" dirty="0">
                <a:ea typeface="新細明體" pitchFamily="18" charset="-120"/>
              </a:rPr>
              <a:t>G=i</a:t>
            </a:r>
            <a:r>
              <a:rPr lang="en-US" altLang="zh-TW" sz="1100" i="1" dirty="0">
                <a:ea typeface="新細明體" pitchFamily="18" charset="-120"/>
              </a:rPr>
              <a:t>1</a:t>
            </a:r>
            <a:r>
              <a:rPr lang="en-US" altLang="zh-TW" sz="1600" i="1" dirty="0">
                <a:ea typeface="新細明體" pitchFamily="18" charset="-120"/>
              </a:rPr>
              <a:t>, i</a:t>
            </a:r>
            <a:r>
              <a:rPr lang="en-US" altLang="zh-TW" sz="1050" i="1" dirty="0">
                <a:ea typeface="新細明體" pitchFamily="18" charset="-120"/>
              </a:rPr>
              <a:t>2</a:t>
            </a:r>
            <a:r>
              <a:rPr lang="en-US" altLang="zh-TW" sz="1600" i="1" dirty="0">
                <a:ea typeface="新細明體" pitchFamily="18" charset="-120"/>
              </a:rPr>
              <a:t>, …, </a:t>
            </a:r>
            <a:r>
              <a:rPr lang="en-US" altLang="zh-TW" sz="1600" i="1" dirty="0" err="1">
                <a:ea typeface="新細明體" pitchFamily="18" charset="-120"/>
              </a:rPr>
              <a:t>i</a:t>
            </a:r>
            <a:r>
              <a:rPr lang="en-US" altLang="zh-TW" sz="1200" i="1" dirty="0" err="1">
                <a:ea typeface="新細明體" pitchFamily="18" charset="-120"/>
              </a:rPr>
              <a:t>k</a:t>
            </a:r>
            <a:r>
              <a:rPr lang="en-US" altLang="zh-TW" sz="1600" i="1" dirty="0">
                <a:ea typeface="新細明體" pitchFamily="18" charset="-120"/>
              </a:rPr>
              <a:t> </a:t>
            </a:r>
            <a:r>
              <a:rPr lang="en-US" altLang="zh-TW" sz="1600" dirty="0">
                <a:ea typeface="新細明體" pitchFamily="18" charset="-120"/>
              </a:rPr>
              <a:t>denote the set of jobs selected by greedy.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Let Opt=j</a:t>
            </a:r>
            <a:r>
              <a:rPr lang="en-US" altLang="zh-TW" sz="1200" dirty="0">
                <a:ea typeface="新細明體" pitchFamily="18" charset="-120"/>
              </a:rPr>
              <a:t>1</a:t>
            </a:r>
            <a:r>
              <a:rPr lang="en-US" altLang="zh-TW" sz="1600" dirty="0">
                <a:ea typeface="新細明體" pitchFamily="18" charset="-120"/>
              </a:rPr>
              <a:t>, j</a:t>
            </a:r>
            <a:r>
              <a:rPr lang="en-US" altLang="zh-TW" sz="1200" dirty="0">
                <a:ea typeface="新細明體" pitchFamily="18" charset="-120"/>
              </a:rPr>
              <a:t>2</a:t>
            </a:r>
            <a:r>
              <a:rPr lang="en-US" altLang="zh-TW" sz="1600" dirty="0">
                <a:ea typeface="新細明體" pitchFamily="18" charset="-120"/>
              </a:rPr>
              <a:t>, …, </a:t>
            </a:r>
            <a:r>
              <a:rPr lang="en-US" altLang="zh-TW" sz="1600" dirty="0" err="1">
                <a:ea typeface="新細明體" pitchFamily="18" charset="-120"/>
              </a:rPr>
              <a:t>j</a:t>
            </a:r>
            <a:r>
              <a:rPr lang="en-US" altLang="zh-TW" sz="1200" dirty="0" err="1">
                <a:ea typeface="新細明體" pitchFamily="18" charset="-120"/>
              </a:rPr>
              <a:t>n</a:t>
            </a:r>
            <a:r>
              <a:rPr lang="en-US" altLang="zh-TW" sz="1600" dirty="0">
                <a:ea typeface="新細明體" pitchFamily="18" charset="-120"/>
              </a:rPr>
              <a:t> denote the set of jobs in the optimal solution.</a:t>
            </a:r>
          </a:p>
          <a:p>
            <a:pPr lvl="2"/>
            <a:r>
              <a:rPr lang="en-US" altLang="zh-TW" sz="1200" dirty="0">
                <a:ea typeface="新細明體" pitchFamily="18" charset="-120"/>
              </a:rPr>
              <a:t>The set of jobs are mutually compatible  and the number of jobs is the largest.</a:t>
            </a:r>
          </a:p>
          <a:p>
            <a:pPr lvl="1"/>
            <a:r>
              <a:rPr lang="en-US" altLang="zh-TW" sz="1600" dirty="0">
                <a:solidFill>
                  <a:srgbClr val="FF0000"/>
                </a:solidFill>
                <a:ea typeface="新細明體" pitchFamily="18" charset="-120"/>
              </a:rPr>
              <a:t>Without loss of generality</a:t>
            </a:r>
            <a:r>
              <a:rPr lang="en-US" altLang="zh-TW" sz="1600" dirty="0">
                <a:ea typeface="新細明體" pitchFamily="18" charset="-120"/>
              </a:rPr>
              <a:t>, we assume that </a:t>
            </a:r>
          </a:p>
          <a:p>
            <a:pPr marL="457200" lvl="1" indent="0">
              <a:buNone/>
            </a:pPr>
            <a:r>
              <a:rPr lang="en-US" altLang="zh-TW" sz="1600" dirty="0">
                <a:ea typeface="新細明體" pitchFamily="18" charset="-120"/>
              </a:rPr>
              <a:t>             i</a:t>
            </a:r>
            <a:r>
              <a:rPr lang="en-US" altLang="zh-TW" sz="1200" dirty="0">
                <a:ea typeface="新細明體" pitchFamily="18" charset="-120"/>
              </a:rPr>
              <a:t>1</a:t>
            </a:r>
            <a:r>
              <a:rPr lang="en-US" altLang="zh-TW" sz="1600" dirty="0">
                <a:ea typeface="新細明體" pitchFamily="18" charset="-120"/>
              </a:rPr>
              <a:t>=j</a:t>
            </a:r>
            <a:r>
              <a:rPr lang="en-US" altLang="zh-TW" sz="1200" dirty="0">
                <a:ea typeface="新細明體" pitchFamily="18" charset="-120"/>
              </a:rPr>
              <a:t>1</a:t>
            </a:r>
            <a:r>
              <a:rPr lang="en-US" altLang="zh-TW" sz="1600" dirty="0">
                <a:ea typeface="新細明體" pitchFamily="18" charset="-120"/>
              </a:rPr>
              <a:t>, i</a:t>
            </a:r>
            <a:r>
              <a:rPr lang="en-US" altLang="zh-TW" sz="1200" dirty="0">
                <a:ea typeface="新細明體" pitchFamily="18" charset="-120"/>
              </a:rPr>
              <a:t>2</a:t>
            </a:r>
            <a:r>
              <a:rPr lang="en-US" altLang="zh-TW" sz="1600" dirty="0">
                <a:ea typeface="新細明體" pitchFamily="18" charset="-120"/>
              </a:rPr>
              <a:t>=j</a:t>
            </a:r>
            <a:r>
              <a:rPr lang="en-US" altLang="zh-TW" sz="1200" dirty="0">
                <a:ea typeface="新細明體" pitchFamily="18" charset="-120"/>
              </a:rPr>
              <a:t>2</a:t>
            </a:r>
            <a:r>
              <a:rPr lang="en-US" altLang="zh-TW" sz="1600" dirty="0">
                <a:ea typeface="新細明體" pitchFamily="18" charset="-120"/>
              </a:rPr>
              <a:t>, …, </a:t>
            </a:r>
            <a:r>
              <a:rPr lang="en-US" altLang="zh-TW" sz="1600" dirty="0" err="1">
                <a:ea typeface="新細明體" pitchFamily="18" charset="-120"/>
              </a:rPr>
              <a:t>i</a:t>
            </a:r>
            <a:r>
              <a:rPr lang="en-US" altLang="zh-TW" sz="1200" dirty="0" err="1">
                <a:ea typeface="新細明體" pitchFamily="18" charset="-120"/>
              </a:rPr>
              <a:t>r</a:t>
            </a:r>
            <a:r>
              <a:rPr lang="en-US" altLang="zh-TW" sz="1600" dirty="0">
                <a:ea typeface="新細明體" pitchFamily="18" charset="-120"/>
              </a:rPr>
              <a:t>=</a:t>
            </a:r>
            <a:r>
              <a:rPr lang="en-US" altLang="zh-TW" sz="1600" dirty="0" err="1">
                <a:ea typeface="新細明體" pitchFamily="18" charset="-120"/>
              </a:rPr>
              <a:t>j</a:t>
            </a:r>
            <a:r>
              <a:rPr lang="en-US" altLang="zh-TW" sz="1200" dirty="0" err="1">
                <a:ea typeface="新細明體" pitchFamily="18" charset="-120"/>
              </a:rPr>
              <a:t>r</a:t>
            </a:r>
            <a:r>
              <a:rPr lang="en-US" altLang="zh-TW" sz="1600" dirty="0">
                <a:ea typeface="新細明體" pitchFamily="18" charset="-120"/>
              </a:rPr>
              <a:t> and i</a:t>
            </a:r>
            <a:r>
              <a:rPr lang="en-US" altLang="zh-TW" sz="1200" dirty="0">
                <a:ea typeface="新細明體" pitchFamily="18" charset="-120"/>
              </a:rPr>
              <a:t>r+1</a:t>
            </a:r>
            <a:r>
              <a:rPr lang="en-US" altLang="zh-TW" sz="1600" dirty="0">
                <a:ea typeface="新細明體" pitchFamily="18" charset="-120"/>
                <a:sym typeface="Symbol" panose="05050102010706020507" pitchFamily="18" charset="2"/>
              </a:rPr>
              <a:t>j</a:t>
            </a:r>
            <a:r>
              <a:rPr lang="en-US" altLang="zh-TW" sz="1200" dirty="0">
                <a:ea typeface="新細明體" pitchFamily="18" charset="-120"/>
                <a:sym typeface="Symbol" panose="05050102010706020507" pitchFamily="18" charset="2"/>
              </a:rPr>
              <a:t>r+1</a:t>
            </a:r>
            <a:r>
              <a:rPr lang="en-US" altLang="zh-TW" sz="1600" dirty="0">
                <a:ea typeface="新細明體" pitchFamily="18" charset="-120"/>
                <a:sym typeface="Symbol" panose="05050102010706020507" pitchFamily="18" charset="2"/>
              </a:rPr>
              <a:t>, where </a:t>
            </a:r>
            <a:r>
              <a:rPr lang="en-US" altLang="zh-TW" sz="1600" i="1" dirty="0">
                <a:ea typeface="新細明體" pitchFamily="18" charset="-120"/>
                <a:sym typeface="Symbol" panose="05050102010706020507" pitchFamily="18" charset="2"/>
              </a:rPr>
              <a:t>r</a:t>
            </a:r>
            <a:r>
              <a:rPr lang="en-US" altLang="zh-TW" sz="1600" dirty="0">
                <a:ea typeface="新細明體" pitchFamily="18" charset="-120"/>
                <a:sym typeface="Symbol" panose="05050102010706020507" pitchFamily="18" charset="2"/>
              </a:rPr>
              <a:t> could be 0, 1, 2, ….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Job i</a:t>
            </a:r>
            <a:r>
              <a:rPr lang="en-US" altLang="zh-TW" sz="1200" dirty="0">
                <a:ea typeface="新細明體" pitchFamily="18" charset="-120"/>
              </a:rPr>
              <a:t>r+1</a:t>
            </a:r>
            <a:r>
              <a:rPr lang="en-US" altLang="zh-TW" sz="1600" dirty="0">
                <a:ea typeface="新細明體" pitchFamily="18" charset="-120"/>
              </a:rPr>
              <a:t> finishes before (or at the same time of )  j</a:t>
            </a:r>
            <a:r>
              <a:rPr lang="en-US" altLang="zh-TW" sz="1200" dirty="0">
                <a:ea typeface="新細明體" pitchFamily="18" charset="-120"/>
              </a:rPr>
              <a:t>r+1</a:t>
            </a:r>
            <a:r>
              <a:rPr lang="en-US" altLang="zh-TW" sz="1600" dirty="0">
                <a:ea typeface="新細明體" pitchFamily="18" charset="-120"/>
              </a:rPr>
              <a:t> due to </a:t>
            </a:r>
            <a:r>
              <a:rPr lang="en-US" altLang="zh-TW" sz="1600" dirty="0">
                <a:solidFill>
                  <a:srgbClr val="FF0000"/>
                </a:solidFill>
                <a:ea typeface="新細明體" pitchFamily="18" charset="-120"/>
              </a:rPr>
              <a:t>our greedy algorithm</a:t>
            </a:r>
            <a:r>
              <a:rPr lang="en-US" altLang="zh-TW" sz="1600" dirty="0">
                <a:ea typeface="新細明體" pitchFamily="18" charset="-120"/>
              </a:rPr>
              <a:t>.</a:t>
            </a:r>
          </a:p>
          <a:p>
            <a:pPr marL="457200" lvl="1" indent="0">
              <a:buNone/>
            </a:pPr>
            <a:endParaRPr lang="en-US" altLang="zh-TW" sz="1600" dirty="0">
              <a:ea typeface="新細明體" pitchFamily="18" charset="-12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fld id="{FC7E3170-19E5-404A-91AD-6AC0A28AFFFF}" type="datetime1">
              <a:rPr lang="zh-TW" altLang="en-US" sz="1400">
                <a:solidFill>
                  <a:schemeClr val="bg2"/>
                </a:solidFill>
              </a:rPr>
              <a:pPr/>
              <a:t>2020/9/11</a:t>
            </a:fld>
            <a:endParaRPr lang="en-US" altLang="zh-TW" sz="1400">
              <a:solidFill>
                <a:schemeClr val="bg2"/>
              </a:solidFill>
            </a:endParaRP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CS4335  Design and Analysis of Algorithms/WANG Lusheng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Page </a:t>
            </a:r>
            <a:fld id="{E2D73CFC-B914-4F8F-B69E-EBC2143EE7C9}" type="slidenum">
              <a:rPr lang="en-US" altLang="zh-TW" sz="1400">
                <a:solidFill>
                  <a:schemeClr val="bg2"/>
                </a:solidFill>
              </a:rPr>
              <a:pPr/>
              <a:t>13</a:t>
            </a:fld>
            <a:endParaRPr lang="en-US" altLang="zh-TW" sz="1400">
              <a:solidFill>
                <a:schemeClr val="bg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0679" y="4149080"/>
            <a:ext cx="9152478" cy="2117725"/>
            <a:chOff x="270679" y="4149080"/>
            <a:chExt cx="9152478" cy="2117725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402900" y="5581005"/>
              <a:ext cx="1072806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j</a:t>
              </a:r>
              <a:r>
                <a:rPr lang="en-US" sz="1400" baseline="-25000"/>
                <a:t>1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723277" y="5581005"/>
              <a:ext cx="14029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j</a:t>
              </a:r>
              <a:r>
                <a:rPr lang="en-US" sz="1400" baseline="-25000"/>
                <a:t>2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621318" y="5581005"/>
              <a:ext cx="907759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j</a:t>
              </a:r>
              <a:r>
                <a:rPr lang="en-US" sz="1400" baseline="-25000"/>
                <a:t>r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402900" y="4742805"/>
              <a:ext cx="1072806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i</a:t>
              </a:r>
              <a:r>
                <a:rPr lang="en-US" sz="1400" baseline="-25000"/>
                <a:t>1</a:t>
              </a:r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723277" y="4742805"/>
              <a:ext cx="14029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i</a:t>
              </a:r>
              <a:r>
                <a:rPr lang="en-US" sz="1400" baseline="-25000"/>
                <a:t>1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621318" y="4742805"/>
              <a:ext cx="907759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i</a:t>
              </a:r>
              <a:r>
                <a:rPr lang="en-US" sz="1400" baseline="-25000"/>
                <a:t>r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776648" y="4742805"/>
              <a:ext cx="115533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i</a:t>
              </a:r>
              <a:r>
                <a:rPr lang="en-US" sz="1400" baseline="-25000"/>
                <a:t>r+1</a:t>
              </a: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427119" y="5581005"/>
              <a:ext cx="1567947" cy="304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. . .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443413" y="4632302"/>
              <a:ext cx="493726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G:</a:t>
              </a: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270679" y="5532415"/>
              <a:ext cx="837473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OPT:</a:t>
              </a:r>
            </a:p>
          </p:txBody>
        </p:sp>
        <p:sp>
          <p:nvSpPr>
            <p:cNvPr id="18" name="Rectangle 35"/>
            <p:cNvSpPr>
              <a:spLocks noChangeArrowheads="1"/>
            </p:cNvSpPr>
            <p:nvPr/>
          </p:nvSpPr>
          <p:spPr bwMode="auto">
            <a:xfrm>
              <a:off x="6436836" y="5581005"/>
              <a:ext cx="742712" cy="304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j</a:t>
              </a:r>
              <a:r>
                <a:rPr lang="en-US" sz="2000" baseline="-25000" dirty="0">
                  <a:solidFill>
                    <a:schemeClr val="bg1"/>
                  </a:solidFill>
                </a:rPr>
                <a:t>r+1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Line 43"/>
            <p:cNvSpPr>
              <a:spLocks noChangeShapeType="1"/>
            </p:cNvSpPr>
            <p:nvPr/>
          </p:nvSpPr>
          <p:spPr bwMode="auto">
            <a:xfrm flipV="1">
              <a:off x="6818508" y="6008043"/>
              <a:ext cx="0" cy="25876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" name="Line 44"/>
            <p:cNvSpPr>
              <a:spLocks noChangeShapeType="1"/>
            </p:cNvSpPr>
            <p:nvPr/>
          </p:nvSpPr>
          <p:spPr bwMode="auto">
            <a:xfrm>
              <a:off x="1402900" y="5052368"/>
              <a:ext cx="80202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1" name="Line 46"/>
            <p:cNvSpPr>
              <a:spLocks noChangeShapeType="1"/>
            </p:cNvSpPr>
            <p:nvPr/>
          </p:nvSpPr>
          <p:spPr bwMode="auto">
            <a:xfrm>
              <a:off x="1402900" y="5885805"/>
              <a:ext cx="80202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5683809" y="4149080"/>
              <a:ext cx="232097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509588" defTabSz="1019175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528763" defTabSz="1019175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dirty="0">
                  <a:solidFill>
                    <a:schemeClr val="accent2"/>
                  </a:solidFill>
                </a:rPr>
                <a:t>job i</a:t>
              </a:r>
              <a:r>
                <a:rPr lang="en-US" sz="1200" baseline="-25000" dirty="0">
                  <a:solidFill>
                    <a:schemeClr val="accent2"/>
                  </a:solidFill>
                </a:rPr>
                <a:t>r+1</a:t>
              </a:r>
              <a:r>
                <a:rPr lang="en-US" sz="1200" dirty="0">
                  <a:solidFill>
                    <a:schemeClr val="accent2"/>
                  </a:solidFill>
                </a:rPr>
                <a:t> finishes before j</a:t>
              </a:r>
              <a:r>
                <a:rPr lang="en-US" sz="1200" baseline="-25000" dirty="0">
                  <a:solidFill>
                    <a:schemeClr val="accent2"/>
                  </a:solidFill>
                </a:rPr>
                <a:t>r+1</a:t>
              </a:r>
            </a:p>
          </p:txBody>
        </p:sp>
        <p:sp>
          <p:nvSpPr>
            <p:cNvPr id="23" name="Line 50"/>
            <p:cNvSpPr>
              <a:spLocks noChangeShapeType="1"/>
            </p:cNvSpPr>
            <p:nvPr/>
          </p:nvSpPr>
          <p:spPr bwMode="auto">
            <a:xfrm>
              <a:off x="6364628" y="4473477"/>
              <a:ext cx="0" cy="2286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4" name="Line 52"/>
            <p:cNvSpPr>
              <a:spLocks noChangeShapeType="1"/>
            </p:cNvSpPr>
            <p:nvPr/>
          </p:nvSpPr>
          <p:spPr bwMode="auto">
            <a:xfrm>
              <a:off x="7179548" y="4438005"/>
              <a:ext cx="0" cy="1447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lg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" name="Line 53"/>
            <p:cNvSpPr>
              <a:spLocks noChangeShapeType="1"/>
            </p:cNvSpPr>
            <p:nvPr/>
          </p:nvSpPr>
          <p:spPr bwMode="auto">
            <a:xfrm>
              <a:off x="5529077" y="4438005"/>
              <a:ext cx="0" cy="1447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lg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7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5424-DEEF-49E1-8926-DC35216BC177}" type="slidenum">
              <a:rPr lang="en-US"/>
              <a:pPr/>
              <a:t>14</a:t>
            </a:fld>
            <a:endParaRPr lang="en-US" sz="1400" dirty="0"/>
          </a:p>
        </p:txBody>
      </p:sp>
      <p:sp>
        <p:nvSpPr>
          <p:cNvPr id="542763" name="Rectangle 43"/>
          <p:cNvSpPr>
            <a:spLocks noChangeArrowheads="1"/>
          </p:cNvSpPr>
          <p:nvPr/>
        </p:nvSpPr>
        <p:spPr bwMode="auto">
          <a:xfrm>
            <a:off x="1402900" y="5181600"/>
            <a:ext cx="1072806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1</a:t>
            </a:r>
          </a:p>
        </p:txBody>
      </p:sp>
      <p:sp>
        <p:nvSpPr>
          <p:cNvPr id="542764" name="Rectangle 44"/>
          <p:cNvSpPr>
            <a:spLocks noChangeArrowheads="1"/>
          </p:cNvSpPr>
          <p:nvPr/>
        </p:nvSpPr>
        <p:spPr bwMode="auto">
          <a:xfrm>
            <a:off x="2723277" y="5181600"/>
            <a:ext cx="14029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2</a:t>
            </a:r>
          </a:p>
        </p:txBody>
      </p:sp>
      <p:sp>
        <p:nvSpPr>
          <p:cNvPr id="542765" name="Rectangle 45"/>
          <p:cNvSpPr>
            <a:spLocks noChangeArrowheads="1"/>
          </p:cNvSpPr>
          <p:nvPr/>
        </p:nvSpPr>
        <p:spPr bwMode="auto">
          <a:xfrm>
            <a:off x="4621318" y="5181600"/>
            <a:ext cx="907759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r</a:t>
            </a:r>
          </a:p>
        </p:txBody>
      </p:sp>
      <p:sp>
        <p:nvSpPr>
          <p:cNvPr id="542766" name="Rectangle 46"/>
          <p:cNvSpPr>
            <a:spLocks noChangeArrowheads="1"/>
          </p:cNvSpPr>
          <p:nvPr/>
        </p:nvSpPr>
        <p:spPr bwMode="auto">
          <a:xfrm>
            <a:off x="1402900" y="4343400"/>
            <a:ext cx="1072806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</a:pPr>
            <a:r>
              <a:rPr lang="en-US" sz="1400"/>
              <a:t>i</a:t>
            </a:r>
            <a:r>
              <a:rPr lang="en-US" sz="1400" baseline="-25000"/>
              <a:t>1</a:t>
            </a:r>
            <a:endParaRPr lang="en-US"/>
          </a:p>
        </p:txBody>
      </p:sp>
      <p:sp>
        <p:nvSpPr>
          <p:cNvPr id="542767" name="Rectangle 47"/>
          <p:cNvSpPr>
            <a:spLocks noChangeArrowheads="1"/>
          </p:cNvSpPr>
          <p:nvPr/>
        </p:nvSpPr>
        <p:spPr bwMode="auto">
          <a:xfrm>
            <a:off x="2723277" y="4343400"/>
            <a:ext cx="14029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1</a:t>
            </a:r>
          </a:p>
        </p:txBody>
      </p:sp>
      <p:sp>
        <p:nvSpPr>
          <p:cNvPr id="542768" name="Rectangle 48"/>
          <p:cNvSpPr>
            <a:spLocks noChangeArrowheads="1"/>
          </p:cNvSpPr>
          <p:nvPr/>
        </p:nvSpPr>
        <p:spPr bwMode="auto">
          <a:xfrm>
            <a:off x="4621318" y="4343400"/>
            <a:ext cx="907759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r</a:t>
            </a:r>
          </a:p>
        </p:txBody>
      </p:sp>
      <p:sp>
        <p:nvSpPr>
          <p:cNvPr id="542769" name="Rectangle 49"/>
          <p:cNvSpPr>
            <a:spLocks noChangeArrowheads="1"/>
          </p:cNvSpPr>
          <p:nvPr/>
        </p:nvSpPr>
        <p:spPr bwMode="auto">
          <a:xfrm>
            <a:off x="5776648" y="4343400"/>
            <a:ext cx="115533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r+1</a:t>
            </a: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Interval Scheduling:  Analysis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885" y="1063277"/>
            <a:ext cx="9208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Theorem.  </a:t>
            </a:r>
            <a:r>
              <a:rPr lang="en-US" sz="2400" dirty="0">
                <a:solidFill>
                  <a:schemeClr val="tx1"/>
                </a:solidFill>
              </a:rPr>
              <a:t>Greedy algorithm is optimal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Pf. </a:t>
            </a:r>
          </a:p>
          <a:p>
            <a:pPr lvl="1"/>
            <a:r>
              <a:rPr lang="en-US" sz="2400" dirty="0" smtClean="0"/>
              <a:t>Let A=i</a:t>
            </a:r>
            <a:r>
              <a:rPr lang="en-US" sz="2400" baseline="-25000" dirty="0" smtClean="0"/>
              <a:t>1</a:t>
            </a:r>
            <a:r>
              <a:rPr lang="en-US" sz="2400" dirty="0"/>
              <a:t>, i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i</a:t>
            </a:r>
            <a:r>
              <a:rPr lang="en-US" sz="2400" baseline="-25000" dirty="0" err="1"/>
              <a:t>k</a:t>
            </a:r>
            <a:r>
              <a:rPr lang="en-US" sz="2400" baseline="-25000" dirty="0"/>
              <a:t> </a:t>
            </a:r>
            <a:r>
              <a:rPr lang="en-US" sz="2400" dirty="0"/>
              <a:t>denote set of jobs selected by greedy.</a:t>
            </a:r>
          </a:p>
          <a:p>
            <a:pPr lvl="1"/>
            <a:r>
              <a:rPr lang="en-US" sz="2400" dirty="0"/>
              <a:t>Let </a:t>
            </a:r>
            <a:r>
              <a:rPr lang="en-US" sz="2400" dirty="0" smtClean="0"/>
              <a:t>Opt=j</a:t>
            </a:r>
            <a:r>
              <a:rPr lang="en-US" sz="2400" baseline="-25000" dirty="0" smtClean="0"/>
              <a:t>1</a:t>
            </a:r>
            <a:r>
              <a:rPr lang="en-US" sz="2400" dirty="0"/>
              <a:t>, j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j</a:t>
            </a:r>
            <a:r>
              <a:rPr lang="en-US" sz="2400" baseline="-25000" dirty="0" err="1"/>
              <a:t>m</a:t>
            </a:r>
            <a:r>
              <a:rPr lang="en-US" sz="2400" baseline="-25000" dirty="0"/>
              <a:t>  </a:t>
            </a:r>
            <a:r>
              <a:rPr lang="en-US" sz="2400" dirty="0"/>
              <a:t>denote set of jobs in the optimal solution with</a:t>
            </a:r>
            <a:br>
              <a:rPr lang="en-US" sz="2400" dirty="0"/>
            </a:br>
            <a:r>
              <a:rPr lang="en-US" sz="2400" dirty="0"/>
              <a:t>i</a:t>
            </a:r>
            <a:r>
              <a:rPr lang="en-US" sz="2400" baseline="-25000" dirty="0"/>
              <a:t>1</a:t>
            </a:r>
            <a:r>
              <a:rPr lang="en-US" sz="2400" dirty="0"/>
              <a:t> = j</a:t>
            </a:r>
            <a:r>
              <a:rPr lang="en-US" sz="2400" baseline="-25000" dirty="0"/>
              <a:t>1</a:t>
            </a:r>
            <a:r>
              <a:rPr lang="en-US" sz="2400" dirty="0"/>
              <a:t>, i</a:t>
            </a:r>
            <a:r>
              <a:rPr lang="en-US" sz="2400" baseline="-25000" dirty="0"/>
              <a:t>2 </a:t>
            </a:r>
            <a:r>
              <a:rPr lang="en-US" sz="2400" dirty="0"/>
              <a:t>= j</a:t>
            </a:r>
            <a:r>
              <a:rPr lang="en-US" sz="2400" baseline="-25000" dirty="0"/>
              <a:t>2</a:t>
            </a:r>
            <a:r>
              <a:rPr lang="en-US" sz="2400" dirty="0"/>
              <a:t>, ..., </a:t>
            </a:r>
            <a:r>
              <a:rPr lang="en-US" sz="2400" dirty="0" err="1"/>
              <a:t>i</a:t>
            </a:r>
            <a:r>
              <a:rPr lang="en-US" sz="2400" baseline="-25000" dirty="0" err="1"/>
              <a:t>r</a:t>
            </a:r>
            <a:r>
              <a:rPr lang="en-US" sz="2400" dirty="0"/>
              <a:t> = </a:t>
            </a:r>
            <a:r>
              <a:rPr lang="en-US" sz="2400" dirty="0" err="1"/>
              <a:t>j</a:t>
            </a:r>
            <a:r>
              <a:rPr lang="en-US" sz="2400" baseline="-25000" dirty="0" err="1"/>
              <a:t>r</a:t>
            </a:r>
            <a:r>
              <a:rPr lang="en-US" sz="2400" baseline="-25000" dirty="0"/>
              <a:t> </a:t>
            </a:r>
            <a:r>
              <a:rPr lang="en-US" sz="2400" dirty="0" smtClean="0"/>
              <a:t>and </a:t>
            </a:r>
            <a:r>
              <a:rPr lang="en-US" altLang="zh-CN" sz="2400" dirty="0" smtClean="0"/>
              <a:t>i</a:t>
            </a:r>
            <a:r>
              <a:rPr lang="en-US" altLang="zh-CN" sz="2400" baseline="-25000" dirty="0" smtClean="0"/>
              <a:t>r+1</a:t>
            </a:r>
            <a:r>
              <a:rPr lang="en-US" altLang="zh-CN" sz="2400" dirty="0" smtClean="0"/>
              <a:t> ≠ j</a:t>
            </a:r>
            <a:r>
              <a:rPr lang="en-US" altLang="zh-CN" sz="2400" baseline="-25000" dirty="0" smtClean="0"/>
              <a:t>r+1  </a:t>
            </a:r>
            <a:r>
              <a:rPr lang="en-US" altLang="zh-CN" sz="2400" dirty="0" smtClean="0"/>
              <a:t>(Note that r can be 0, 1, 2, …)</a:t>
            </a:r>
            <a:endParaRPr lang="en-US" sz="2400" dirty="0">
              <a:solidFill>
                <a:schemeClr val="hlink"/>
              </a:solidFill>
            </a:endParaRPr>
          </a:p>
          <a:p>
            <a:pPr lvl="1"/>
            <a:endParaRPr lang="en-US" sz="2400" dirty="0"/>
          </a:p>
        </p:txBody>
      </p:sp>
      <p:sp>
        <p:nvSpPr>
          <p:cNvPr id="542731" name="Rectangle 11"/>
          <p:cNvSpPr>
            <a:spLocks noChangeArrowheads="1"/>
          </p:cNvSpPr>
          <p:nvPr/>
        </p:nvSpPr>
        <p:spPr bwMode="auto">
          <a:xfrm>
            <a:off x="7427119" y="5181600"/>
            <a:ext cx="1567947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542732" name="Text Box 12"/>
          <p:cNvSpPr txBox="1">
            <a:spLocks noChangeArrowheads="1"/>
          </p:cNvSpPr>
          <p:nvPr/>
        </p:nvSpPr>
        <p:spPr bwMode="auto">
          <a:xfrm>
            <a:off x="443413" y="4232897"/>
            <a:ext cx="49372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42733" name="Text Box 13"/>
          <p:cNvSpPr txBox="1">
            <a:spLocks noChangeArrowheads="1"/>
          </p:cNvSpPr>
          <p:nvPr/>
        </p:nvSpPr>
        <p:spPr bwMode="auto">
          <a:xfrm>
            <a:off x="270679" y="5133010"/>
            <a:ext cx="8374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OPT:</a:t>
            </a:r>
          </a:p>
        </p:txBody>
      </p:sp>
      <p:sp>
        <p:nvSpPr>
          <p:cNvPr id="542743" name="Line 23"/>
          <p:cNvSpPr>
            <a:spLocks noChangeShapeType="1"/>
          </p:cNvSpPr>
          <p:nvPr/>
        </p:nvSpPr>
        <p:spPr bwMode="auto">
          <a:xfrm>
            <a:off x="1402900" y="4652963"/>
            <a:ext cx="802025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47" name="Line 27"/>
          <p:cNvSpPr>
            <a:spLocks noChangeShapeType="1"/>
          </p:cNvSpPr>
          <p:nvPr/>
        </p:nvSpPr>
        <p:spPr bwMode="auto">
          <a:xfrm>
            <a:off x="7179548" y="4038600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2749" name="Line 29"/>
          <p:cNvSpPr>
            <a:spLocks noChangeShapeType="1"/>
          </p:cNvSpPr>
          <p:nvPr/>
        </p:nvSpPr>
        <p:spPr bwMode="auto">
          <a:xfrm flipV="1">
            <a:off x="6364628" y="5562600"/>
            <a:ext cx="0" cy="2746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50" name="Rectangle 30"/>
          <p:cNvSpPr>
            <a:spLocks noChangeArrowheads="1"/>
          </p:cNvSpPr>
          <p:nvPr/>
        </p:nvSpPr>
        <p:spPr bwMode="auto">
          <a:xfrm>
            <a:off x="5776648" y="5181600"/>
            <a:ext cx="115533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r+1</a:t>
            </a:r>
            <a:endParaRPr lang="en-US"/>
          </a:p>
        </p:txBody>
      </p:sp>
      <p:sp>
        <p:nvSpPr>
          <p:cNvPr id="542744" name="Line 24"/>
          <p:cNvSpPr>
            <a:spLocks noChangeShapeType="1"/>
          </p:cNvSpPr>
          <p:nvPr/>
        </p:nvSpPr>
        <p:spPr bwMode="auto">
          <a:xfrm>
            <a:off x="1402900" y="5486400"/>
            <a:ext cx="802025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71" name="Text Box 51"/>
          <p:cNvSpPr txBox="1">
            <a:spLocks noChangeArrowheads="1"/>
          </p:cNvSpPr>
          <p:nvPr/>
        </p:nvSpPr>
        <p:spPr bwMode="auto">
          <a:xfrm>
            <a:off x="5683809" y="3749675"/>
            <a:ext cx="23209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job i</a:t>
            </a:r>
            <a:r>
              <a:rPr lang="en-US" sz="1200" baseline="-25000"/>
              <a:t>r+1</a:t>
            </a:r>
            <a:r>
              <a:rPr lang="en-US" sz="1200"/>
              <a:t> finishes before j</a:t>
            </a:r>
            <a:r>
              <a:rPr lang="en-US" sz="1200" baseline="-25000"/>
              <a:t>r+1</a:t>
            </a:r>
          </a:p>
        </p:txBody>
      </p:sp>
      <p:sp>
        <p:nvSpPr>
          <p:cNvPr id="542772" name="Line 52"/>
          <p:cNvSpPr>
            <a:spLocks noChangeShapeType="1"/>
          </p:cNvSpPr>
          <p:nvPr/>
        </p:nvSpPr>
        <p:spPr bwMode="auto">
          <a:xfrm>
            <a:off x="6364628" y="401955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73" name="Line 53"/>
          <p:cNvSpPr>
            <a:spLocks noChangeShapeType="1"/>
          </p:cNvSpPr>
          <p:nvPr/>
        </p:nvSpPr>
        <p:spPr bwMode="auto">
          <a:xfrm>
            <a:off x="5529077" y="4038600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0892" y="764704"/>
                <a:ext cx="8435280" cy="546206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dirty="0" smtClean="0"/>
                  <a:t>Another Proof for Interval Scheduling: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Let: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be the solution return by greedy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Let 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𝑂𝑝𝑡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 be an optimal solution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Both are in the order of finish time. </a:t>
                </a:r>
              </a:p>
              <a:p>
                <a:pPr marL="400050" lvl="1" indent="0">
                  <a:buNone/>
                </a:pPr>
                <a:r>
                  <a:rPr lang="en-US" sz="3200" dirty="0"/>
                  <a:t>1.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32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>
                        <a:latin typeface="Cambria Math"/>
                      </a:rPr>
                      <m:t>,</m:t>
                    </m:r>
                  </m:oMath>
                </a14:m>
                <a:r>
                  <a:rPr lang="en-US" sz="3200" dirty="0"/>
                  <a:t> 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finishes the earliest, and thus </a:t>
                </a:r>
                <a:r>
                  <a:rPr lang="en-US" sz="3200" dirty="0" smtClean="0"/>
                  <a:t>not later </a:t>
                </a:r>
                <a:r>
                  <a:rPr lang="en-US" sz="3200" dirty="0"/>
                  <a:t>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>
                        <a:latin typeface="Cambria Math"/>
                      </a:rPr>
                      <m:t>, </m:t>
                    </m:r>
                  </m:oMath>
                </a14:m>
                <a:r>
                  <a:rPr lang="en-US" sz="3200" dirty="0"/>
                  <a:t> we can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in Opt.  After this replacement, Opt is still optimal.  Now </a:t>
                </a:r>
                <a:endParaRPr lang="en-US" sz="3200" i="1" dirty="0">
                  <a:latin typeface="Cambria Math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 </m:t>
                      </m:r>
                      <m:r>
                        <a:rPr lang="en-US" sz="3200" i="1">
                          <a:latin typeface="Cambria Math"/>
                        </a:rPr>
                        <m:t>𝑂𝑝𝑡</m:t>
                      </m:r>
                      <m:r>
                        <a:rPr lang="en-US" sz="3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marL="400050" lvl="1" indent="0">
                  <a:buNone/>
                </a:pPr>
                <a:r>
                  <a:rPr lang="en-US" sz="3200" dirty="0"/>
                  <a:t>2.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320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20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/>
                      <m:t>since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finishes</m:t>
                    </m:r>
                  </m:oMath>
                </a14:m>
                <a:r>
                  <a:rPr lang="en-US" sz="3200" dirty="0"/>
                  <a:t> earlier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320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/>
                      <m:t>we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can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replace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by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in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Opt</m:t>
                    </m:r>
                    <m:r>
                      <m:rPr>
                        <m:nor/>
                      </m:rPr>
                      <a:rPr lang="en-US" sz="3200" dirty="0"/>
                      <m:t>.  </m:t>
                    </m:r>
                    <m:r>
                      <m:rPr>
                        <m:nor/>
                      </m:rPr>
                      <a:rPr lang="en-US" sz="3200" dirty="0"/>
                      <m:t>After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this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replacement</m:t>
                    </m:r>
                    <m:r>
                      <m:rPr>
                        <m:nor/>
                      </m:rPr>
                      <a:rPr lang="en-US" sz="3200" dirty="0"/>
                      <m:t> , </m:t>
                    </m:r>
                    <m:r>
                      <m:rPr>
                        <m:nor/>
                      </m:rPr>
                      <a:rPr lang="en-US" sz="3200" dirty="0"/>
                      <m:t>Opt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is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still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optimal</m:t>
                    </m:r>
                    <m:r>
                      <m:rPr>
                        <m:nor/>
                      </m:rPr>
                      <a:rPr lang="en-US" sz="3200" dirty="0"/>
                      <m:t>.  </m:t>
                    </m:r>
                    <m:r>
                      <m:rPr>
                        <m:nor/>
                      </m:rPr>
                      <a:rPr lang="en-US" sz="3200" dirty="0"/>
                      <m:t>Now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</m:oMath>
                </a14:m>
                <a:endParaRPr lang="en-US" sz="32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/>
                        <m:t> </m:t>
                      </m:r>
                      <m:r>
                        <a:rPr lang="en-US" sz="3200" i="1">
                          <a:latin typeface="Cambria Math"/>
                        </a:rPr>
                        <m:t>𝑂𝑝𝑡</m:t>
                      </m:r>
                      <m:r>
                        <a:rPr lang="en-US" sz="32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marL="400050" lvl="1" indent="0">
                  <a:buNone/>
                </a:pPr>
                <a:r>
                  <a:rPr lang="en-US" sz="3200" dirty="0"/>
                  <a:t>…….</a:t>
                </a:r>
              </a:p>
              <a:p>
                <a:pPr marL="400050" lvl="1" indent="0">
                  <a:buNone/>
                </a:pPr>
                <a:r>
                  <a:rPr lang="en-US" sz="3200" dirty="0"/>
                  <a:t>After a number of replacements: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𝑂𝑝𝑡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Or 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𝑂𝑝𝑡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+1 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The last case is impossible, since no job starts later than finish time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 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Therefore,  G is  optimal ( it have the same number of jobs as Opt)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892" y="764704"/>
                <a:ext cx="8435280" cy="5462067"/>
              </a:xfrm>
              <a:blipFill rotWithShape="0">
                <a:blip r:embed="rId2"/>
                <a:stretch>
                  <a:fillRect l="-723" t="-1563" r="-1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81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5AA6A-17F8-4B82-B6EA-6FD16FB696A0}" type="slidenum">
              <a:rPr lang="en-US"/>
              <a:pPr/>
              <a:t>16</a:t>
            </a:fld>
            <a:endParaRPr lang="en-US" sz="1400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41379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380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41382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41383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4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5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6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7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8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9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90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91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92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93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94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41395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1396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1397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1398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1399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1400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1401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1402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1403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1404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1405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1406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07" name="AutoShape 31"/>
          <p:cNvSpPr>
            <a:spLocks noChangeArrowheads="1"/>
          </p:cNvSpPr>
          <p:nvPr/>
        </p:nvSpPr>
        <p:spPr bwMode="auto">
          <a:xfrm>
            <a:off x="495141" y="9144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1408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1409" name="Line 33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10" name="Text Box 34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1411" name="Text Box 35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41412" name="Line 36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13" name="Text Box 37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41414" name="Rectangle 38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41415" name="Rectangle 39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1416" name="Rectangle 40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41417" name="Rectangle 41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1418" name="Rectangle 42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1419" name="Rectangle 43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41420" name="Rectangle 44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1421" name="Line 45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2" name="Line 46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3" name="Line 47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4" name="Line 48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5" name="Line 49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6" name="Line 50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7" name="Line 51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8" name="Line 52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9" name="Line 53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30" name="Line 54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31" name="Line 55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32" name="Line 56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33" name="Text Box 57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1434" name="Text Box 58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1435" name="Text Box 59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1436" name="Text Box 60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1437" name="Text Box 61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1438" name="Text Box 62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1439" name="Text Box 63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1440" name="Text Box 64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1441" name="Text Box 65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1442" name="Text Box 66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1443" name="Text Box 67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1444" name="Rectangle 68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0938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40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6844-EE9E-466C-865B-4BF538625F59}" type="slidenum">
              <a:rPr lang="en-US"/>
              <a:pPr/>
              <a:t>17</a:t>
            </a:fld>
            <a:endParaRPr lang="en-US" sz="1400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53752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43427" name="Text Box 3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3428" name="Line 4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29" name="Text Box 5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3430" name="Text Box 6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43431" name="Group 7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43432" name="Line 8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3" name="Line 9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4" name="Line 10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5" name="Line 11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6" name="Line 12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7" name="Line 13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8" name="Line 14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9" name="Line 15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40" name="Line 16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41" name="Line 17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42" name="Line 18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43" name="Line 19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43444" name="Text Box 20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3445" name="Text Box 21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3446" name="Text Box 22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3447" name="Text Box 23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3448" name="Text Box 24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3449" name="Text Box 25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3450" name="Text Box 26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3451" name="Text Box 27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3452" name="Text Box 28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3453" name="Text Box 29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3454" name="Text Box 30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3455" name="Line 31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56" name="AutoShape 32"/>
          <p:cNvSpPr>
            <a:spLocks noChangeArrowheads="1"/>
          </p:cNvSpPr>
          <p:nvPr/>
        </p:nvSpPr>
        <p:spPr bwMode="auto">
          <a:xfrm>
            <a:off x="495141" y="13716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3457" name="Rectangle 33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3458" name="Rectangle 34"/>
          <p:cNvSpPr>
            <a:spLocks noChangeArrowheads="1"/>
          </p:cNvSpPr>
          <p:nvPr/>
        </p:nvSpPr>
        <p:spPr bwMode="auto">
          <a:xfrm>
            <a:off x="3300941" y="5867400"/>
            <a:ext cx="1155330" cy="304800"/>
          </a:xfrm>
          <a:prstGeom prst="rect">
            <a:avLst/>
          </a:prstGeom>
          <a:solidFill>
            <a:srgbClr val="003399">
              <a:alpha val="50000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3459" name="Line 35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60" name="Text Box 36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3461" name="Text Box 37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43462" name="Line 38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63" name="Text Box 39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43464" name="Rectangle 40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43465" name="Rectangle 41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3466" name="Rectangle 42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43467" name="Rectangle 43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3468" name="Rectangle 44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3469" name="Rectangle 45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43470" name="Rectangle 46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3471" name="Line 47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2" name="Line 48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3" name="Line 49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4" name="Line 50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5" name="Line 51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6" name="Line 52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7" name="Line 53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8" name="Line 54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9" name="Line 55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80" name="Line 56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81" name="Line 57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82" name="Line 58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83" name="Text Box 59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3484" name="Text Box 60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3485" name="Text Box 61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3486" name="Text Box 62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3487" name="Text Box 63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3488" name="Text Box 64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3489" name="Text Box 65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3490" name="Text Box 66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3491" name="Text Box 67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3492" name="Text Box 68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3493" name="Text Box 69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3494" name="Rectangle 70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51678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5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338D6-2ABD-469A-BA37-5F89DD56245A}" type="slidenum">
              <a:rPr lang="en-US"/>
              <a:pPr/>
              <a:t>18</a:t>
            </a:fld>
            <a:endParaRPr lang="en-US" sz="1400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45475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476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5477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45478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45479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0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1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2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3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4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5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6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7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8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9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90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45491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5492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5493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5494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5495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5496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5497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5498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5499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5500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5501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5502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03" name="AutoShape 31"/>
          <p:cNvSpPr>
            <a:spLocks noChangeArrowheads="1"/>
          </p:cNvSpPr>
          <p:nvPr/>
        </p:nvSpPr>
        <p:spPr bwMode="auto">
          <a:xfrm>
            <a:off x="495141" y="18288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5504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5505" name="Rectangle 33"/>
          <p:cNvSpPr>
            <a:spLocks noChangeArrowheads="1"/>
          </p:cNvSpPr>
          <p:nvPr/>
        </p:nvSpPr>
        <p:spPr bwMode="auto">
          <a:xfrm>
            <a:off x="1567947" y="5867400"/>
            <a:ext cx="3465989" cy="304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45506" name="Line 34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07" name="Text Box 35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5508" name="Text Box 36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45509" name="Line 37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10" name="Text Box 38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45511" name="Rectangle 39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45512" name="Rectangle 40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5513" name="Rectangle 41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45514" name="Rectangle 42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5515" name="Rectangle 43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5516" name="Rectangle 44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45517" name="Rectangle 45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5518" name="Line 46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19" name="Line 47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0" name="Line 48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1" name="Line 49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2" name="Line 50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3" name="Line 51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4" name="Line 52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5" name="Line 53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6" name="Line 54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7" name="Line 55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8" name="Line 56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9" name="Line 57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30" name="Text Box 58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5531" name="Text Box 59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5532" name="Text Box 60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5533" name="Text Box 61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5534" name="Text Box 62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5535" name="Text Box 63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5536" name="Text Box 64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5537" name="Text Box 65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5538" name="Text Box 66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5539" name="Text Box 67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5540" name="Text Box 68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5541" name="Rectangle 69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30183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50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6E89-1A87-4C5F-9017-A3DE7C3F2CF4}" type="slidenum">
              <a:rPr lang="en-US"/>
              <a:pPr/>
              <a:t>19</a:t>
            </a:fld>
            <a:endParaRPr lang="en-US" sz="1400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47523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47526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47527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28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29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0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1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2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3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4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5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6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7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8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47539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7540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7541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7542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7543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7544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7545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7546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7547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7548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7549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7550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51" name="AutoShape 31"/>
          <p:cNvSpPr>
            <a:spLocks noChangeArrowheads="1"/>
          </p:cNvSpPr>
          <p:nvPr/>
        </p:nvSpPr>
        <p:spPr bwMode="auto">
          <a:xfrm>
            <a:off x="495141" y="22860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7552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7553" name="Rectangle 33"/>
          <p:cNvSpPr>
            <a:spLocks noChangeArrowheads="1"/>
          </p:cNvSpPr>
          <p:nvPr/>
        </p:nvSpPr>
        <p:spPr bwMode="auto">
          <a:xfrm>
            <a:off x="3878607" y="58674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7554" name="Line 34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55" name="Text Box 35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7556" name="Text Box 36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47557" name="Line 37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58" name="Text Box 38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47559" name="Rectangle 39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47560" name="Rectangle 40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7561" name="Rectangle 41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47562" name="Rectangle 42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7563" name="Rectangle 43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7564" name="Rectangle 44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47565" name="Rectangle 45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7566" name="Line 46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67" name="Line 47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68" name="Line 48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69" name="Line 49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0" name="Line 50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1" name="Line 51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2" name="Line 52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3" name="Line 53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4" name="Line 54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5" name="Line 55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6" name="Line 56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7" name="Line 57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8" name="Text Box 58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7579" name="Text Box 59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7580" name="Text Box 60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7581" name="Text Box 61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7582" name="Text Box 62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7583" name="Text Box 63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7584" name="Text Box 64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7585" name="Text Box 65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7586" name="Text Box 66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7587" name="Text Box 67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7588" name="Text Box 68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7589" name="Rectangle 69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02989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ea typeface="新細明體" pitchFamily="18" charset="-120"/>
              </a:rPr>
              <a:t>Week 2: Greedy Algorithms</a:t>
            </a:r>
          </a:p>
        </p:txBody>
      </p:sp>
      <p:sp>
        <p:nvSpPr>
          <p:cNvPr id="3075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fld id="{CEED8D2F-AB0C-452B-A224-A7A12C6F22D2}" type="datetime1">
              <a:rPr lang="zh-TW" altLang="en-US" sz="1400">
                <a:solidFill>
                  <a:schemeClr val="bg2"/>
                </a:solidFill>
              </a:rPr>
              <a:pPr/>
              <a:t>2020/9/11</a:t>
            </a:fld>
            <a:endParaRPr lang="en-US" altLang="zh-TW" sz="1400" dirty="0">
              <a:solidFill>
                <a:schemeClr val="bg2"/>
              </a:solidFill>
            </a:endParaRP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 dirty="0">
                <a:solidFill>
                  <a:schemeClr val="bg2"/>
                </a:solidFill>
              </a:rPr>
              <a:t>Page </a:t>
            </a:r>
            <a:fld id="{C39363E4-0290-478B-9B92-6242150866DB}" type="slidenum">
              <a:rPr lang="en-US" altLang="zh-TW" sz="1400">
                <a:solidFill>
                  <a:schemeClr val="bg2"/>
                </a:solidFill>
              </a:rPr>
              <a:pPr/>
              <a:t>2</a:t>
            </a:fld>
            <a:endParaRPr lang="en-US" altLang="zh-TW" sz="1400" dirty="0">
              <a:solidFill>
                <a:schemeClr val="bg2"/>
              </a:solidFill>
            </a:endParaRPr>
          </a:p>
        </p:txBody>
      </p:sp>
      <p:pic>
        <p:nvPicPr>
          <p:cNvPr id="307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08175"/>
            <a:ext cx="5545138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0461A-97B1-4287-B255-0FA4CEB5F9C3}" type="slidenum">
              <a:rPr lang="en-US"/>
              <a:pPr/>
              <a:t>20</a:t>
            </a:fld>
            <a:endParaRPr lang="en-US" sz="1400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49571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572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9573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49574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49575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76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77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78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79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0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1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2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3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4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5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6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49587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9588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9589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9590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9591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9592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9593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9594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9595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9596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9597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9598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599" name="AutoShape 31"/>
          <p:cNvSpPr>
            <a:spLocks noChangeArrowheads="1"/>
          </p:cNvSpPr>
          <p:nvPr/>
        </p:nvSpPr>
        <p:spPr bwMode="auto">
          <a:xfrm>
            <a:off x="495141" y="27432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9600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9601" name="Rectangle 33"/>
          <p:cNvSpPr>
            <a:spLocks noChangeArrowheads="1"/>
          </p:cNvSpPr>
          <p:nvPr/>
        </p:nvSpPr>
        <p:spPr bwMode="auto">
          <a:xfrm>
            <a:off x="3878607" y="58674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9602" name="Rectangle 34"/>
          <p:cNvSpPr>
            <a:spLocks noChangeArrowheads="1"/>
          </p:cNvSpPr>
          <p:nvPr/>
        </p:nvSpPr>
        <p:spPr bwMode="auto">
          <a:xfrm>
            <a:off x="3300942" y="5867400"/>
            <a:ext cx="2888324" cy="304800"/>
          </a:xfrm>
          <a:prstGeom prst="rect">
            <a:avLst/>
          </a:prstGeom>
          <a:solidFill>
            <a:srgbClr val="006600">
              <a:alpha val="50000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9603" name="Line 35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04" name="Text Box 36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9605" name="Text Box 37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49606" name="Line 38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07" name="Text Box 39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49608" name="Rectangle 40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49609" name="Rectangle 41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9610" name="Rectangle 42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49611" name="Rectangle 43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9612" name="Rectangle 44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9613" name="Rectangle 45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49614" name="Rectangle 46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9615" name="Line 47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16" name="Line 48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17" name="Line 49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18" name="Line 50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19" name="Line 51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0" name="Line 52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1" name="Line 53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2" name="Line 54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3" name="Line 55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4" name="Line 56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5" name="Line 57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6" name="Line 58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7" name="Text Box 59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9628" name="Text Box 60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9629" name="Text Box 61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9630" name="Text Box 62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9631" name="Text Box 63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9632" name="Text Box 64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9633" name="Text Box 65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9634" name="Text Box 66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9635" name="Text Box 67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9636" name="Text Box 68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9637" name="Text Box 69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9638" name="Rectangle 70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75722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60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7B97-8EF6-4BFE-9A21-F614FA3183B4}" type="slidenum">
              <a:rPr lang="en-US"/>
              <a:pPr/>
              <a:t>21</a:t>
            </a:fld>
            <a:endParaRPr lang="en-US" sz="1400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51619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20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1621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51622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51623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4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5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6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7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8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9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30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31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32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33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34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51635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1636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1637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1638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1639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1640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1641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1642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1643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1644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1645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1646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47" name="AutoShape 31"/>
          <p:cNvSpPr>
            <a:spLocks noChangeArrowheads="1"/>
          </p:cNvSpPr>
          <p:nvPr/>
        </p:nvSpPr>
        <p:spPr bwMode="auto">
          <a:xfrm>
            <a:off x="495141" y="32004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51648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1649" name="Rectangle 33"/>
          <p:cNvSpPr>
            <a:spLocks noChangeArrowheads="1"/>
          </p:cNvSpPr>
          <p:nvPr/>
        </p:nvSpPr>
        <p:spPr bwMode="auto">
          <a:xfrm>
            <a:off x="3878607" y="58674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1650" name="Rectangle 34"/>
          <p:cNvSpPr>
            <a:spLocks noChangeArrowheads="1"/>
          </p:cNvSpPr>
          <p:nvPr/>
        </p:nvSpPr>
        <p:spPr bwMode="auto">
          <a:xfrm>
            <a:off x="4456271" y="5867400"/>
            <a:ext cx="2310659" cy="304800"/>
          </a:xfrm>
          <a:prstGeom prst="rect">
            <a:avLst/>
          </a:prstGeom>
          <a:solidFill>
            <a:srgbClr val="FF00FF">
              <a:alpha val="50000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51651" name="Line 35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52" name="Text Box 36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1653" name="Text Box 37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51654" name="Line 38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55" name="Text Box 39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51656" name="Rectangle 40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51657" name="Rectangle 41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51658" name="Rectangle 42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51659" name="Rectangle 43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1660" name="Rectangle 44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51661" name="Rectangle 45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51662" name="Rectangle 46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1663" name="Line 47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4" name="Line 48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5" name="Line 49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6" name="Line 50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7" name="Line 51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8" name="Line 52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9" name="Line 53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0" name="Line 54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1" name="Line 55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2" name="Line 56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3" name="Line 57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4" name="Line 58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5" name="Text Box 59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1676" name="Text Box 60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1677" name="Text Box 61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1678" name="Text Box 62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1679" name="Text Box 63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1680" name="Text Box 64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1681" name="Text Box 65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1682" name="Text Box 66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1683" name="Text Box 67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1684" name="Text Box 68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1685" name="Text Box 69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1686" name="Rectangle 70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978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5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AFBA3-6A2B-47F2-8E87-F3FF1F721189}" type="slidenum">
              <a:rPr lang="en-US"/>
              <a:pPr/>
              <a:t>22</a:t>
            </a:fld>
            <a:endParaRPr lang="en-US" sz="140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53667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668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3669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53670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53671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2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3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4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5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6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7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8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9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80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81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82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53683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3684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3685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3686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3687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3688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3689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3690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3691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3692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3693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3694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695" name="AutoShape 31"/>
          <p:cNvSpPr>
            <a:spLocks noChangeArrowheads="1"/>
          </p:cNvSpPr>
          <p:nvPr/>
        </p:nvSpPr>
        <p:spPr bwMode="auto">
          <a:xfrm>
            <a:off x="495141" y="36576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53696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3697" name="Rectangle 33"/>
          <p:cNvSpPr>
            <a:spLocks noChangeArrowheads="1"/>
          </p:cNvSpPr>
          <p:nvPr/>
        </p:nvSpPr>
        <p:spPr bwMode="auto">
          <a:xfrm>
            <a:off x="3878607" y="58674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3698" name="Rectangle 34"/>
          <p:cNvSpPr>
            <a:spLocks noChangeArrowheads="1"/>
          </p:cNvSpPr>
          <p:nvPr/>
        </p:nvSpPr>
        <p:spPr bwMode="auto">
          <a:xfrm>
            <a:off x="5033936" y="5867400"/>
            <a:ext cx="2310659" cy="304800"/>
          </a:xfrm>
          <a:prstGeom prst="rect">
            <a:avLst/>
          </a:prstGeom>
          <a:solidFill>
            <a:srgbClr val="99CCFF">
              <a:alpha val="50000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53699" name="Line 35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00" name="Text Box 36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3701" name="Text Box 37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53702" name="Line 38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03" name="Text Box 39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53704" name="Rectangle 40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53705" name="Rectangle 41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53706" name="Rectangle 42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53707" name="Rectangle 43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3708" name="Rectangle 44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53709" name="Rectangle 45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53710" name="Rectangle 46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3711" name="Line 47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2" name="Line 48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3" name="Line 49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4" name="Line 50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5" name="Line 51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6" name="Line 52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7" name="Line 53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8" name="Line 54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9" name="Line 55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20" name="Line 56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21" name="Line 57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22" name="Line 58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23" name="Text Box 59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3724" name="Text Box 60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3725" name="Text Box 61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3726" name="Text Box 62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3727" name="Text Box 63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3728" name="Text Box 64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3729" name="Text Box 65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3730" name="Text Box 66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3731" name="Text Box 67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3732" name="Text Box 68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3733" name="Text Box 69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3734" name="Rectangle 70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42382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9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FB243-5337-4DA9-BD6B-9EC1C7F70C04}" type="slidenum">
              <a:rPr lang="en-US"/>
              <a:pPr/>
              <a:t>23</a:t>
            </a:fld>
            <a:endParaRPr lang="en-US" sz="1400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-2738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55715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16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5717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55718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55719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0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1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2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3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4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5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6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7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8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9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30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55731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5732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5733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5734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5735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5736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5737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5738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5739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5740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5741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5742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43" name="AutoShape 31"/>
          <p:cNvSpPr>
            <a:spLocks noChangeArrowheads="1"/>
          </p:cNvSpPr>
          <p:nvPr/>
        </p:nvSpPr>
        <p:spPr bwMode="auto">
          <a:xfrm>
            <a:off x="495141" y="41148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55744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5745" name="Rectangle 33"/>
          <p:cNvSpPr>
            <a:spLocks noChangeArrowheads="1"/>
          </p:cNvSpPr>
          <p:nvPr/>
        </p:nvSpPr>
        <p:spPr bwMode="auto">
          <a:xfrm>
            <a:off x="3878607" y="58674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5746" name="Rectangle 34"/>
          <p:cNvSpPr>
            <a:spLocks noChangeArrowheads="1"/>
          </p:cNvSpPr>
          <p:nvPr/>
        </p:nvSpPr>
        <p:spPr bwMode="auto">
          <a:xfrm>
            <a:off x="6189266" y="58674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755747" name="Line 35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48" name="Text Box 36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5749" name="Text Box 37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55750" name="Line 38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51" name="Text Box 39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55752" name="Rectangle 40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55753" name="Rectangle 41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55754" name="Rectangle 42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55755" name="Rectangle 43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5756" name="Rectangle 44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55757" name="Rectangle 45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55758" name="Rectangle 46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5759" name="Line 47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0" name="Line 48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1" name="Line 49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2" name="Line 50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3" name="Line 51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4" name="Line 52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5" name="Line 53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6" name="Line 54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7" name="Line 55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8" name="Line 56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9" name="Line 57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70" name="Line 58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71" name="Text Box 59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5772" name="Text Box 60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5773" name="Text Box 61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5774" name="Text Box 62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5775" name="Text Box 63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5776" name="Text Box 64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5777" name="Text Box 65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5778" name="Text Box 66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5779" name="Text Box 67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5780" name="Text Box 68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5781" name="Text Box 69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5782" name="Rectangle 70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57785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4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Interval Partitioning</a:t>
            </a:r>
          </a:p>
        </p:txBody>
      </p:sp>
    </p:spTree>
    <p:extLst>
      <p:ext uri="{BB962C8B-B14F-4D97-AF65-F5344CB8AC3E}">
        <p14:creationId xmlns:p14="http://schemas.microsoft.com/office/powerpoint/2010/main" val="2850633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96B1-7FA6-4D28-930C-832650075656}" type="slidenum">
              <a:rPr lang="en-US"/>
              <a:pPr/>
              <a:t>25</a:t>
            </a:fld>
            <a:endParaRPr lang="en-US" sz="1400"/>
          </a:p>
        </p:txBody>
      </p:sp>
      <p:grpSp>
        <p:nvGrpSpPr>
          <p:cNvPr id="495661" name="Group 45"/>
          <p:cNvGrpSpPr>
            <a:grpSpLocks/>
          </p:cNvGrpSpPr>
          <p:nvPr/>
        </p:nvGrpSpPr>
        <p:grpSpPr bwMode="auto">
          <a:xfrm>
            <a:off x="1399462" y="3875088"/>
            <a:ext cx="4965166" cy="2259012"/>
            <a:chOff x="814" y="1926"/>
            <a:chExt cx="2888" cy="1938"/>
          </a:xfrm>
        </p:grpSpPr>
        <p:sp>
          <p:nvSpPr>
            <p:cNvPr id="495625" name="Line 9"/>
            <p:cNvSpPr>
              <a:spLocks noChangeShapeType="1"/>
            </p:cNvSpPr>
            <p:nvPr/>
          </p:nvSpPr>
          <p:spPr bwMode="auto">
            <a:xfrm rot="-5400000">
              <a:off x="1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6" name="Line 10"/>
            <p:cNvSpPr>
              <a:spLocks noChangeShapeType="1"/>
            </p:cNvSpPr>
            <p:nvPr/>
          </p:nvSpPr>
          <p:spPr bwMode="auto">
            <a:xfrm rot="-5400000">
              <a:off x="-15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7" name="Line 11"/>
            <p:cNvSpPr>
              <a:spLocks noChangeShapeType="1"/>
            </p:cNvSpPr>
            <p:nvPr/>
          </p:nvSpPr>
          <p:spPr bwMode="auto">
            <a:xfrm rot="-5400000">
              <a:off x="6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8" name="Line 12"/>
            <p:cNvSpPr>
              <a:spLocks noChangeShapeType="1"/>
            </p:cNvSpPr>
            <p:nvPr/>
          </p:nvSpPr>
          <p:spPr bwMode="auto">
            <a:xfrm rot="-5400000">
              <a:off x="3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9" name="Line 13"/>
            <p:cNvSpPr>
              <a:spLocks noChangeShapeType="1"/>
            </p:cNvSpPr>
            <p:nvPr/>
          </p:nvSpPr>
          <p:spPr bwMode="auto">
            <a:xfrm rot="-5400000">
              <a:off x="89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0" name="Line 14"/>
            <p:cNvSpPr>
              <a:spLocks noChangeShapeType="1"/>
            </p:cNvSpPr>
            <p:nvPr/>
          </p:nvSpPr>
          <p:spPr bwMode="auto">
            <a:xfrm rot="-5400000">
              <a:off x="1682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1" name="Line 15"/>
            <p:cNvSpPr>
              <a:spLocks noChangeShapeType="1"/>
            </p:cNvSpPr>
            <p:nvPr/>
          </p:nvSpPr>
          <p:spPr bwMode="auto">
            <a:xfrm rot="-5400000">
              <a:off x="142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2" name="Line 16"/>
            <p:cNvSpPr>
              <a:spLocks noChangeShapeType="1"/>
            </p:cNvSpPr>
            <p:nvPr/>
          </p:nvSpPr>
          <p:spPr bwMode="auto">
            <a:xfrm rot="-5400000">
              <a:off x="22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3" name="Line 17"/>
            <p:cNvSpPr>
              <a:spLocks noChangeShapeType="1"/>
            </p:cNvSpPr>
            <p:nvPr/>
          </p:nvSpPr>
          <p:spPr bwMode="auto">
            <a:xfrm rot="-5400000">
              <a:off x="194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4" name="Line 18"/>
            <p:cNvSpPr>
              <a:spLocks noChangeShapeType="1"/>
            </p:cNvSpPr>
            <p:nvPr/>
          </p:nvSpPr>
          <p:spPr bwMode="auto">
            <a:xfrm rot="-5400000">
              <a:off x="27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5" name="Line 19"/>
            <p:cNvSpPr>
              <a:spLocks noChangeShapeType="1"/>
            </p:cNvSpPr>
            <p:nvPr/>
          </p:nvSpPr>
          <p:spPr bwMode="auto">
            <a:xfrm rot="-5400000">
              <a:off x="24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49" name="Line 33"/>
            <p:cNvSpPr>
              <a:spLocks noChangeShapeType="1"/>
            </p:cNvSpPr>
            <p:nvPr/>
          </p:nvSpPr>
          <p:spPr bwMode="auto">
            <a:xfrm rot="-5400000">
              <a:off x="1158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5663" name="Line 47"/>
          <p:cNvSpPr>
            <a:spLocks noChangeShapeType="1"/>
          </p:cNvSpPr>
          <p:nvPr/>
        </p:nvSpPr>
        <p:spPr bwMode="auto">
          <a:xfrm rot="-5400000">
            <a:off x="5690721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5" name="Line 49"/>
          <p:cNvSpPr>
            <a:spLocks noChangeShapeType="1"/>
          </p:cNvSpPr>
          <p:nvPr/>
        </p:nvSpPr>
        <p:spPr bwMode="auto">
          <a:xfrm rot="-5400000">
            <a:off x="6595041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6" name="Line 50"/>
          <p:cNvSpPr>
            <a:spLocks noChangeShapeType="1"/>
          </p:cNvSpPr>
          <p:nvPr/>
        </p:nvSpPr>
        <p:spPr bwMode="auto">
          <a:xfrm rot="-5400000">
            <a:off x="6142881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7" name="Line 51"/>
          <p:cNvSpPr>
            <a:spLocks noChangeShapeType="1"/>
          </p:cNvSpPr>
          <p:nvPr/>
        </p:nvSpPr>
        <p:spPr bwMode="auto">
          <a:xfrm rot="-5400000">
            <a:off x="7045482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Partitioning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9416" y="914400"/>
            <a:ext cx="8499925" cy="5410200"/>
          </a:xfrm>
        </p:spPr>
        <p:txBody>
          <a:bodyPr>
            <a:normAutofit/>
          </a:bodyPr>
          <a:lstStyle/>
          <a:p>
            <a:r>
              <a:rPr lang="en-US" sz="2400" dirty="0"/>
              <a:t>Interval partitioning.</a:t>
            </a:r>
          </a:p>
          <a:p>
            <a:pPr lvl="1"/>
            <a:r>
              <a:rPr lang="en-US" sz="2400" dirty="0"/>
              <a:t>Lecture j starts at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and finishes at </a:t>
            </a:r>
            <a:r>
              <a:rPr lang="en-US" sz="2400" dirty="0" err="1"/>
              <a:t>f</a:t>
            </a:r>
            <a:r>
              <a:rPr lang="en-US" sz="2400" baseline="-25000" dirty="0" err="1"/>
              <a:t>j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Goal:  find minimum number of classrooms to schedule all lectures so that no two occur at the same time in the same room.</a:t>
            </a:r>
          </a:p>
          <a:p>
            <a:pPr lvl="1"/>
            <a:endParaRPr lang="en-US" sz="2400" dirty="0"/>
          </a:p>
          <a:p>
            <a:r>
              <a:rPr lang="en-US" sz="2400" dirty="0"/>
              <a:t>Ex:  </a:t>
            </a:r>
            <a:r>
              <a:rPr lang="en-US" sz="2400" dirty="0">
                <a:solidFill>
                  <a:schemeClr val="tx1"/>
                </a:solidFill>
              </a:rPr>
              <a:t>This schedule uses 4 classrooms to schedule 10 lectures.</a:t>
            </a:r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>
            <a:off x="1399462" y="6134100"/>
            <a:ext cx="754230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21" name="Text Box 5"/>
          <p:cNvSpPr txBox="1">
            <a:spLocks noChangeArrowheads="1"/>
          </p:cNvSpPr>
          <p:nvPr/>
        </p:nvSpPr>
        <p:spPr bwMode="auto">
          <a:xfrm>
            <a:off x="3656826" y="6211889"/>
            <a:ext cx="148198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8508522" y="6227764"/>
            <a:ext cx="71004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Time</a:t>
            </a:r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>
            <a:off x="6170355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1286462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</a:t>
            </a:r>
          </a:p>
        </p:txBody>
      </p:sp>
      <p:sp>
        <p:nvSpPr>
          <p:cNvPr id="495636" name="Text Box 20"/>
          <p:cNvSpPr txBox="1">
            <a:spLocks noChangeArrowheads="1"/>
          </p:cNvSpPr>
          <p:nvPr/>
        </p:nvSpPr>
        <p:spPr bwMode="auto">
          <a:xfrm>
            <a:off x="1672342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9:30</a:t>
            </a:r>
          </a:p>
        </p:txBody>
      </p:sp>
      <p:sp>
        <p:nvSpPr>
          <p:cNvPr id="495637" name="Text Box 21"/>
          <p:cNvSpPr txBox="1">
            <a:spLocks noChangeArrowheads="1"/>
          </p:cNvSpPr>
          <p:nvPr/>
        </p:nvSpPr>
        <p:spPr bwMode="auto">
          <a:xfrm>
            <a:off x="2148407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</a:t>
            </a:r>
          </a:p>
        </p:txBody>
      </p:sp>
      <p:sp>
        <p:nvSpPr>
          <p:cNvPr id="495638" name="Text Box 22"/>
          <p:cNvSpPr txBox="1">
            <a:spLocks noChangeArrowheads="1"/>
          </p:cNvSpPr>
          <p:nvPr/>
        </p:nvSpPr>
        <p:spPr bwMode="auto">
          <a:xfrm>
            <a:off x="2575549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10:30</a:t>
            </a:r>
          </a:p>
        </p:txBody>
      </p:sp>
      <p:sp>
        <p:nvSpPr>
          <p:cNvPr id="495639" name="Text Box 23"/>
          <p:cNvSpPr txBox="1">
            <a:spLocks noChangeArrowheads="1"/>
          </p:cNvSpPr>
          <p:nvPr/>
        </p:nvSpPr>
        <p:spPr bwMode="auto">
          <a:xfrm>
            <a:off x="3088831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</a:t>
            </a:r>
          </a:p>
        </p:txBody>
      </p:sp>
      <p:sp>
        <p:nvSpPr>
          <p:cNvPr id="495640" name="Text Box 24"/>
          <p:cNvSpPr txBox="1">
            <a:spLocks noChangeArrowheads="1"/>
          </p:cNvSpPr>
          <p:nvPr/>
        </p:nvSpPr>
        <p:spPr bwMode="auto">
          <a:xfrm>
            <a:off x="3466116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11:30</a:t>
            </a:r>
          </a:p>
        </p:txBody>
      </p:sp>
      <p:sp>
        <p:nvSpPr>
          <p:cNvPr id="495641" name="Text Box 25"/>
          <p:cNvSpPr txBox="1">
            <a:spLocks noChangeArrowheads="1"/>
          </p:cNvSpPr>
          <p:nvPr/>
        </p:nvSpPr>
        <p:spPr bwMode="auto">
          <a:xfrm>
            <a:off x="3996590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</a:t>
            </a:r>
          </a:p>
        </p:txBody>
      </p:sp>
      <p:sp>
        <p:nvSpPr>
          <p:cNvPr id="495642" name="Text Box 26"/>
          <p:cNvSpPr txBox="1">
            <a:spLocks noChangeArrowheads="1"/>
          </p:cNvSpPr>
          <p:nvPr/>
        </p:nvSpPr>
        <p:spPr bwMode="auto">
          <a:xfrm>
            <a:off x="4358401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12:30</a:t>
            </a:r>
          </a:p>
        </p:txBody>
      </p:sp>
      <p:sp>
        <p:nvSpPr>
          <p:cNvPr id="495643" name="Text Box 27"/>
          <p:cNvSpPr txBox="1">
            <a:spLocks noChangeArrowheads="1"/>
          </p:cNvSpPr>
          <p:nvPr/>
        </p:nvSpPr>
        <p:spPr bwMode="auto">
          <a:xfrm>
            <a:off x="4889991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</a:t>
            </a:r>
          </a:p>
        </p:txBody>
      </p:sp>
      <p:sp>
        <p:nvSpPr>
          <p:cNvPr id="495644" name="Text Box 28"/>
          <p:cNvSpPr txBox="1">
            <a:spLocks noChangeArrowheads="1"/>
          </p:cNvSpPr>
          <p:nvPr/>
        </p:nvSpPr>
        <p:spPr bwMode="auto">
          <a:xfrm>
            <a:off x="528446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1:30</a:t>
            </a:r>
          </a:p>
        </p:txBody>
      </p:sp>
      <p:sp>
        <p:nvSpPr>
          <p:cNvPr id="495645" name="Text Box 29"/>
          <p:cNvSpPr txBox="1">
            <a:spLocks noChangeArrowheads="1"/>
          </p:cNvSpPr>
          <p:nvPr/>
        </p:nvSpPr>
        <p:spPr bwMode="auto">
          <a:xfrm>
            <a:off x="5787434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</a:t>
            </a:r>
          </a:p>
        </p:txBody>
      </p:sp>
      <p:sp>
        <p:nvSpPr>
          <p:cNvPr id="495646" name="Text Box 30"/>
          <p:cNvSpPr txBox="1">
            <a:spLocks noChangeArrowheads="1"/>
          </p:cNvSpPr>
          <p:nvPr/>
        </p:nvSpPr>
        <p:spPr bwMode="auto">
          <a:xfrm>
            <a:off x="621457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2:30</a:t>
            </a:r>
          </a:p>
        </p:txBody>
      </p:sp>
      <p:sp>
        <p:nvSpPr>
          <p:cNvPr id="495650" name="Rectangle 34"/>
          <p:cNvSpPr>
            <a:spLocks noChangeArrowheads="1"/>
          </p:cNvSpPr>
          <p:nvPr/>
        </p:nvSpPr>
        <p:spPr bwMode="auto">
          <a:xfrm>
            <a:off x="5917626" y="5156200"/>
            <a:ext cx="2259082" cy="2682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h</a:t>
            </a:r>
          </a:p>
        </p:txBody>
      </p:sp>
      <p:sp>
        <p:nvSpPr>
          <p:cNvPr id="495652" name="Rectangle 36"/>
          <p:cNvSpPr>
            <a:spLocks noChangeArrowheads="1"/>
          </p:cNvSpPr>
          <p:nvPr/>
        </p:nvSpPr>
        <p:spPr bwMode="auto">
          <a:xfrm>
            <a:off x="1402900" y="4752975"/>
            <a:ext cx="1363358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</a:p>
        </p:txBody>
      </p:sp>
      <p:sp>
        <p:nvSpPr>
          <p:cNvPr id="495653" name="Rectangle 37"/>
          <p:cNvSpPr>
            <a:spLocks noChangeArrowheads="1"/>
          </p:cNvSpPr>
          <p:nvPr/>
        </p:nvSpPr>
        <p:spPr bwMode="auto">
          <a:xfrm>
            <a:off x="1413215" y="5154613"/>
            <a:ext cx="3149649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</a:p>
        </p:txBody>
      </p:sp>
      <p:sp>
        <p:nvSpPr>
          <p:cNvPr id="495654" name="Rectangle 38"/>
          <p:cNvSpPr>
            <a:spLocks noChangeArrowheads="1"/>
          </p:cNvSpPr>
          <p:nvPr/>
        </p:nvSpPr>
        <p:spPr bwMode="auto">
          <a:xfrm>
            <a:off x="1409777" y="5554664"/>
            <a:ext cx="1347885" cy="2682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a</a:t>
            </a:r>
          </a:p>
        </p:txBody>
      </p:sp>
      <p:sp>
        <p:nvSpPr>
          <p:cNvPr id="495655" name="Rectangle 39"/>
          <p:cNvSpPr>
            <a:spLocks noChangeArrowheads="1"/>
          </p:cNvSpPr>
          <p:nvPr/>
        </p:nvSpPr>
        <p:spPr bwMode="auto">
          <a:xfrm>
            <a:off x="3204665" y="4244975"/>
            <a:ext cx="2712961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495656" name="Rectangle 40"/>
          <p:cNvSpPr>
            <a:spLocks noChangeArrowheads="1"/>
          </p:cNvSpPr>
          <p:nvPr/>
        </p:nvSpPr>
        <p:spPr bwMode="auto">
          <a:xfrm>
            <a:off x="3213262" y="4752975"/>
            <a:ext cx="1349603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495657" name="Rectangle 41"/>
          <p:cNvSpPr>
            <a:spLocks noChangeArrowheads="1"/>
          </p:cNvSpPr>
          <p:nvPr/>
        </p:nvSpPr>
        <p:spPr bwMode="auto">
          <a:xfrm>
            <a:off x="5016744" y="4748213"/>
            <a:ext cx="1349604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g</a:t>
            </a:r>
          </a:p>
        </p:txBody>
      </p:sp>
      <p:sp>
        <p:nvSpPr>
          <p:cNvPr id="495658" name="Rectangle 42"/>
          <p:cNvSpPr>
            <a:spLocks noChangeArrowheads="1"/>
          </p:cNvSpPr>
          <p:nvPr/>
        </p:nvSpPr>
        <p:spPr bwMode="auto">
          <a:xfrm>
            <a:off x="5013306" y="5567363"/>
            <a:ext cx="135992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f</a:t>
            </a:r>
          </a:p>
        </p:txBody>
      </p:sp>
      <p:sp>
        <p:nvSpPr>
          <p:cNvPr id="495674" name="Line 58"/>
          <p:cNvSpPr>
            <a:spLocks noChangeShapeType="1"/>
          </p:cNvSpPr>
          <p:nvPr/>
        </p:nvSpPr>
        <p:spPr bwMode="auto">
          <a:xfrm rot="-5400000">
            <a:off x="7497642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75" name="Rectangle 59"/>
          <p:cNvSpPr>
            <a:spLocks noChangeArrowheads="1"/>
          </p:cNvSpPr>
          <p:nvPr/>
        </p:nvSpPr>
        <p:spPr bwMode="auto">
          <a:xfrm>
            <a:off x="6816789" y="5572125"/>
            <a:ext cx="135820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495677" name="Rectangle 61"/>
          <p:cNvSpPr>
            <a:spLocks noChangeArrowheads="1"/>
          </p:cNvSpPr>
          <p:nvPr/>
        </p:nvSpPr>
        <p:spPr bwMode="auto">
          <a:xfrm>
            <a:off x="6821946" y="4252913"/>
            <a:ext cx="1349604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</a:p>
        </p:txBody>
      </p:sp>
      <p:sp>
        <p:nvSpPr>
          <p:cNvPr id="495679" name="Line 63"/>
          <p:cNvSpPr>
            <a:spLocks noChangeShapeType="1"/>
          </p:cNvSpPr>
          <p:nvPr/>
        </p:nvSpPr>
        <p:spPr bwMode="auto">
          <a:xfrm>
            <a:off x="7975557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80" name="Text Box 64"/>
          <p:cNvSpPr txBox="1">
            <a:spLocks noChangeArrowheads="1"/>
          </p:cNvSpPr>
          <p:nvPr/>
        </p:nvSpPr>
        <p:spPr bwMode="auto">
          <a:xfrm>
            <a:off x="6702070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</a:t>
            </a:r>
          </a:p>
        </p:txBody>
      </p:sp>
      <p:sp>
        <p:nvSpPr>
          <p:cNvPr id="495681" name="Text Box 65"/>
          <p:cNvSpPr txBox="1">
            <a:spLocks noChangeArrowheads="1"/>
          </p:cNvSpPr>
          <p:nvPr/>
        </p:nvSpPr>
        <p:spPr bwMode="auto">
          <a:xfrm>
            <a:off x="7096545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3:30</a:t>
            </a:r>
          </a:p>
        </p:txBody>
      </p:sp>
      <p:sp>
        <p:nvSpPr>
          <p:cNvPr id="495682" name="Text Box 66"/>
          <p:cNvSpPr txBox="1">
            <a:spLocks noChangeArrowheads="1"/>
          </p:cNvSpPr>
          <p:nvPr/>
        </p:nvSpPr>
        <p:spPr bwMode="auto">
          <a:xfrm>
            <a:off x="7592636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</a:t>
            </a:r>
          </a:p>
        </p:txBody>
      </p:sp>
      <p:sp>
        <p:nvSpPr>
          <p:cNvPr id="495683" name="Text Box 67"/>
          <p:cNvSpPr txBox="1">
            <a:spLocks noChangeArrowheads="1"/>
          </p:cNvSpPr>
          <p:nvPr/>
        </p:nvSpPr>
        <p:spPr bwMode="auto">
          <a:xfrm>
            <a:off x="8019778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4:30</a:t>
            </a:r>
          </a:p>
        </p:txBody>
      </p:sp>
    </p:spTree>
    <p:extLst>
      <p:ext uri="{BB962C8B-B14F-4D97-AF65-F5344CB8AC3E}">
        <p14:creationId xmlns:p14="http://schemas.microsoft.com/office/powerpoint/2010/main" val="32309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74246-80C9-4964-8202-38A91EB6F3CF}" type="slidenum">
              <a:rPr lang="en-US"/>
              <a:pPr/>
              <a:t>26</a:t>
            </a:fld>
            <a:endParaRPr lang="en-US" sz="140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-18256"/>
            <a:ext cx="8912543" cy="1143000"/>
          </a:xfrm>
        </p:spPr>
        <p:txBody>
          <a:bodyPr/>
          <a:lstStyle/>
          <a:p>
            <a:r>
              <a:rPr lang="en-US" dirty="0"/>
              <a:t>Interval Partitioning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9416" y="914400"/>
            <a:ext cx="8499925" cy="5410200"/>
          </a:xfrm>
        </p:spPr>
        <p:txBody>
          <a:bodyPr>
            <a:normAutofit/>
          </a:bodyPr>
          <a:lstStyle/>
          <a:p>
            <a:r>
              <a:rPr lang="en-US" sz="2400" dirty="0"/>
              <a:t>Interval partitioning.</a:t>
            </a:r>
          </a:p>
          <a:p>
            <a:pPr lvl="1"/>
            <a:r>
              <a:rPr lang="en-US" sz="2400" dirty="0"/>
              <a:t>Lecture j starts at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and finishes at </a:t>
            </a:r>
            <a:r>
              <a:rPr lang="en-US" sz="2400" dirty="0" err="1"/>
              <a:t>f</a:t>
            </a:r>
            <a:r>
              <a:rPr lang="en-US" sz="2400" baseline="-25000" dirty="0" err="1"/>
              <a:t>j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Goal:  find minimum number of classrooms to schedule all lectures so that no two occur at the same time in the same room.</a:t>
            </a:r>
          </a:p>
          <a:p>
            <a:pPr lvl="1"/>
            <a:endParaRPr lang="en-US" sz="2400" dirty="0"/>
          </a:p>
          <a:p>
            <a:r>
              <a:rPr lang="en-US" sz="2400" dirty="0"/>
              <a:t>Ex:  </a:t>
            </a:r>
            <a:r>
              <a:rPr lang="en-US" sz="2400" dirty="0">
                <a:solidFill>
                  <a:schemeClr val="tx1"/>
                </a:solidFill>
              </a:rPr>
              <a:t>This schedule uses only 3.</a:t>
            </a:r>
          </a:p>
        </p:txBody>
      </p:sp>
      <p:grpSp>
        <p:nvGrpSpPr>
          <p:cNvPr id="497721" name="Group 57"/>
          <p:cNvGrpSpPr>
            <a:grpSpLocks/>
          </p:cNvGrpSpPr>
          <p:nvPr/>
        </p:nvGrpSpPr>
        <p:grpSpPr bwMode="auto">
          <a:xfrm>
            <a:off x="1399462" y="4448176"/>
            <a:ext cx="7227687" cy="1685925"/>
            <a:chOff x="814" y="2434"/>
            <a:chExt cx="4204" cy="1430"/>
          </a:xfrm>
        </p:grpSpPr>
        <p:sp>
          <p:nvSpPr>
            <p:cNvPr id="497722" name="Line 58"/>
            <p:cNvSpPr>
              <a:spLocks noChangeShapeType="1"/>
            </p:cNvSpPr>
            <p:nvPr/>
          </p:nvSpPr>
          <p:spPr bwMode="auto">
            <a:xfrm rot="-5400000">
              <a:off x="3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3" name="Line 59"/>
            <p:cNvSpPr>
              <a:spLocks noChangeShapeType="1"/>
            </p:cNvSpPr>
            <p:nvPr/>
          </p:nvSpPr>
          <p:spPr bwMode="auto">
            <a:xfrm rot="-5400000">
              <a:off x="1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4" name="Line 60"/>
            <p:cNvSpPr>
              <a:spLocks noChangeShapeType="1"/>
            </p:cNvSpPr>
            <p:nvPr/>
          </p:nvSpPr>
          <p:spPr bwMode="auto">
            <a:xfrm rot="-5400000">
              <a:off x="8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5" name="Line 61"/>
            <p:cNvSpPr>
              <a:spLocks noChangeShapeType="1"/>
            </p:cNvSpPr>
            <p:nvPr/>
          </p:nvSpPr>
          <p:spPr bwMode="auto">
            <a:xfrm rot="-5400000">
              <a:off x="6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6" name="Line 62"/>
            <p:cNvSpPr>
              <a:spLocks noChangeShapeType="1"/>
            </p:cNvSpPr>
            <p:nvPr/>
          </p:nvSpPr>
          <p:spPr bwMode="auto">
            <a:xfrm rot="-5400000">
              <a:off x="115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7" name="Line 63"/>
            <p:cNvSpPr>
              <a:spLocks noChangeShapeType="1"/>
            </p:cNvSpPr>
            <p:nvPr/>
          </p:nvSpPr>
          <p:spPr bwMode="auto">
            <a:xfrm rot="-5400000">
              <a:off x="1939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8" name="Line 64"/>
            <p:cNvSpPr>
              <a:spLocks noChangeShapeType="1"/>
            </p:cNvSpPr>
            <p:nvPr/>
          </p:nvSpPr>
          <p:spPr bwMode="auto">
            <a:xfrm rot="-5400000">
              <a:off x="167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9" name="Line 65"/>
            <p:cNvSpPr>
              <a:spLocks noChangeShapeType="1"/>
            </p:cNvSpPr>
            <p:nvPr/>
          </p:nvSpPr>
          <p:spPr bwMode="auto">
            <a:xfrm rot="-5400000">
              <a:off x="24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0" name="Line 66"/>
            <p:cNvSpPr>
              <a:spLocks noChangeShapeType="1"/>
            </p:cNvSpPr>
            <p:nvPr/>
          </p:nvSpPr>
          <p:spPr bwMode="auto">
            <a:xfrm rot="-5400000">
              <a:off x="22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1" name="Line 67"/>
            <p:cNvSpPr>
              <a:spLocks noChangeShapeType="1"/>
            </p:cNvSpPr>
            <p:nvPr/>
          </p:nvSpPr>
          <p:spPr bwMode="auto">
            <a:xfrm rot="-5400000">
              <a:off x="29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2" name="Line 68"/>
            <p:cNvSpPr>
              <a:spLocks noChangeShapeType="1"/>
            </p:cNvSpPr>
            <p:nvPr/>
          </p:nvSpPr>
          <p:spPr bwMode="auto">
            <a:xfrm rot="-5400000">
              <a:off x="27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3" name="Line 69"/>
            <p:cNvSpPr>
              <a:spLocks noChangeShapeType="1"/>
            </p:cNvSpPr>
            <p:nvPr/>
          </p:nvSpPr>
          <p:spPr bwMode="auto">
            <a:xfrm rot="-5400000">
              <a:off x="1415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4" name="Line 70"/>
            <p:cNvSpPr>
              <a:spLocks noChangeShapeType="1"/>
            </p:cNvSpPr>
            <p:nvPr/>
          </p:nvSpPr>
          <p:spPr bwMode="auto">
            <a:xfrm rot="-5400000">
              <a:off x="3255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5" name="Line 71"/>
            <p:cNvSpPr>
              <a:spLocks noChangeShapeType="1"/>
            </p:cNvSpPr>
            <p:nvPr/>
          </p:nvSpPr>
          <p:spPr bwMode="auto">
            <a:xfrm rot="-5400000">
              <a:off x="3781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6" name="Line 72"/>
            <p:cNvSpPr>
              <a:spLocks noChangeShapeType="1"/>
            </p:cNvSpPr>
            <p:nvPr/>
          </p:nvSpPr>
          <p:spPr bwMode="auto">
            <a:xfrm rot="-5400000">
              <a:off x="3518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7" name="Line 73"/>
            <p:cNvSpPr>
              <a:spLocks noChangeShapeType="1"/>
            </p:cNvSpPr>
            <p:nvPr/>
          </p:nvSpPr>
          <p:spPr bwMode="auto">
            <a:xfrm rot="-5400000">
              <a:off x="4043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8" name="Line 74"/>
            <p:cNvSpPr>
              <a:spLocks noChangeShapeType="1"/>
            </p:cNvSpPr>
            <p:nvPr/>
          </p:nvSpPr>
          <p:spPr bwMode="auto">
            <a:xfrm rot="-5400000">
              <a:off x="4306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7739" name="Line 75"/>
          <p:cNvSpPr>
            <a:spLocks noChangeShapeType="1"/>
          </p:cNvSpPr>
          <p:nvPr/>
        </p:nvSpPr>
        <p:spPr bwMode="auto">
          <a:xfrm>
            <a:off x="1399462" y="6134100"/>
            <a:ext cx="754230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7740" name="Text Box 76"/>
          <p:cNvSpPr txBox="1">
            <a:spLocks noChangeArrowheads="1"/>
          </p:cNvSpPr>
          <p:nvPr/>
        </p:nvSpPr>
        <p:spPr bwMode="auto">
          <a:xfrm>
            <a:off x="3656826" y="6211889"/>
            <a:ext cx="148198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497741" name="Text Box 77"/>
          <p:cNvSpPr txBox="1">
            <a:spLocks noChangeArrowheads="1"/>
          </p:cNvSpPr>
          <p:nvPr/>
        </p:nvSpPr>
        <p:spPr bwMode="auto">
          <a:xfrm>
            <a:off x="8508522" y="6227764"/>
            <a:ext cx="71004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Time</a:t>
            </a:r>
          </a:p>
        </p:txBody>
      </p:sp>
      <p:sp>
        <p:nvSpPr>
          <p:cNvPr id="497742" name="Line 78"/>
          <p:cNvSpPr>
            <a:spLocks noChangeShapeType="1"/>
          </p:cNvSpPr>
          <p:nvPr/>
        </p:nvSpPr>
        <p:spPr bwMode="auto">
          <a:xfrm>
            <a:off x="6170355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7743" name="Text Box 79"/>
          <p:cNvSpPr txBox="1">
            <a:spLocks noChangeArrowheads="1"/>
          </p:cNvSpPr>
          <p:nvPr/>
        </p:nvSpPr>
        <p:spPr bwMode="auto">
          <a:xfrm>
            <a:off x="1286462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</a:t>
            </a:r>
          </a:p>
        </p:txBody>
      </p:sp>
      <p:sp>
        <p:nvSpPr>
          <p:cNvPr id="497744" name="Text Box 80"/>
          <p:cNvSpPr txBox="1">
            <a:spLocks noChangeArrowheads="1"/>
          </p:cNvSpPr>
          <p:nvPr/>
        </p:nvSpPr>
        <p:spPr bwMode="auto">
          <a:xfrm>
            <a:off x="1672342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9:30</a:t>
            </a:r>
          </a:p>
        </p:txBody>
      </p:sp>
      <p:sp>
        <p:nvSpPr>
          <p:cNvPr id="497745" name="Text Box 81"/>
          <p:cNvSpPr txBox="1">
            <a:spLocks noChangeArrowheads="1"/>
          </p:cNvSpPr>
          <p:nvPr/>
        </p:nvSpPr>
        <p:spPr bwMode="auto">
          <a:xfrm>
            <a:off x="2148407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</a:t>
            </a:r>
          </a:p>
        </p:txBody>
      </p:sp>
      <p:sp>
        <p:nvSpPr>
          <p:cNvPr id="497746" name="Text Box 82"/>
          <p:cNvSpPr txBox="1">
            <a:spLocks noChangeArrowheads="1"/>
          </p:cNvSpPr>
          <p:nvPr/>
        </p:nvSpPr>
        <p:spPr bwMode="auto">
          <a:xfrm>
            <a:off x="2575549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10:30</a:t>
            </a:r>
          </a:p>
        </p:txBody>
      </p:sp>
      <p:sp>
        <p:nvSpPr>
          <p:cNvPr id="497747" name="Text Box 83"/>
          <p:cNvSpPr txBox="1">
            <a:spLocks noChangeArrowheads="1"/>
          </p:cNvSpPr>
          <p:nvPr/>
        </p:nvSpPr>
        <p:spPr bwMode="auto">
          <a:xfrm>
            <a:off x="3088831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</a:t>
            </a:r>
          </a:p>
        </p:txBody>
      </p:sp>
      <p:sp>
        <p:nvSpPr>
          <p:cNvPr id="497748" name="Text Box 84"/>
          <p:cNvSpPr txBox="1">
            <a:spLocks noChangeArrowheads="1"/>
          </p:cNvSpPr>
          <p:nvPr/>
        </p:nvSpPr>
        <p:spPr bwMode="auto">
          <a:xfrm>
            <a:off x="3466116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11:30</a:t>
            </a:r>
          </a:p>
        </p:txBody>
      </p:sp>
      <p:sp>
        <p:nvSpPr>
          <p:cNvPr id="497749" name="Text Box 85"/>
          <p:cNvSpPr txBox="1">
            <a:spLocks noChangeArrowheads="1"/>
          </p:cNvSpPr>
          <p:nvPr/>
        </p:nvSpPr>
        <p:spPr bwMode="auto">
          <a:xfrm>
            <a:off x="3996590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</a:t>
            </a:r>
          </a:p>
        </p:txBody>
      </p:sp>
      <p:sp>
        <p:nvSpPr>
          <p:cNvPr id="497750" name="Text Box 86"/>
          <p:cNvSpPr txBox="1">
            <a:spLocks noChangeArrowheads="1"/>
          </p:cNvSpPr>
          <p:nvPr/>
        </p:nvSpPr>
        <p:spPr bwMode="auto">
          <a:xfrm>
            <a:off x="4358401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12:30</a:t>
            </a:r>
          </a:p>
        </p:txBody>
      </p:sp>
      <p:sp>
        <p:nvSpPr>
          <p:cNvPr id="497751" name="Text Box 87"/>
          <p:cNvSpPr txBox="1">
            <a:spLocks noChangeArrowheads="1"/>
          </p:cNvSpPr>
          <p:nvPr/>
        </p:nvSpPr>
        <p:spPr bwMode="auto">
          <a:xfrm>
            <a:off x="4889991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</a:t>
            </a:r>
          </a:p>
        </p:txBody>
      </p:sp>
      <p:sp>
        <p:nvSpPr>
          <p:cNvPr id="497752" name="Text Box 88"/>
          <p:cNvSpPr txBox="1">
            <a:spLocks noChangeArrowheads="1"/>
          </p:cNvSpPr>
          <p:nvPr/>
        </p:nvSpPr>
        <p:spPr bwMode="auto">
          <a:xfrm>
            <a:off x="528446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1:30</a:t>
            </a:r>
          </a:p>
        </p:txBody>
      </p:sp>
      <p:sp>
        <p:nvSpPr>
          <p:cNvPr id="497753" name="Text Box 89"/>
          <p:cNvSpPr txBox="1">
            <a:spLocks noChangeArrowheads="1"/>
          </p:cNvSpPr>
          <p:nvPr/>
        </p:nvSpPr>
        <p:spPr bwMode="auto">
          <a:xfrm>
            <a:off x="5787434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</a:t>
            </a:r>
          </a:p>
        </p:txBody>
      </p:sp>
      <p:sp>
        <p:nvSpPr>
          <p:cNvPr id="497754" name="Text Box 90"/>
          <p:cNvSpPr txBox="1">
            <a:spLocks noChangeArrowheads="1"/>
          </p:cNvSpPr>
          <p:nvPr/>
        </p:nvSpPr>
        <p:spPr bwMode="auto">
          <a:xfrm>
            <a:off x="621457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2:30</a:t>
            </a:r>
          </a:p>
        </p:txBody>
      </p:sp>
      <p:sp>
        <p:nvSpPr>
          <p:cNvPr id="497755" name="Rectangle 91"/>
          <p:cNvSpPr>
            <a:spLocks noChangeArrowheads="1"/>
          </p:cNvSpPr>
          <p:nvPr/>
        </p:nvSpPr>
        <p:spPr bwMode="auto">
          <a:xfrm>
            <a:off x="5917626" y="5565775"/>
            <a:ext cx="2259082" cy="2682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h</a:t>
            </a:r>
          </a:p>
        </p:txBody>
      </p:sp>
      <p:sp>
        <p:nvSpPr>
          <p:cNvPr id="497756" name="Rectangle 92"/>
          <p:cNvSpPr>
            <a:spLocks noChangeArrowheads="1"/>
          </p:cNvSpPr>
          <p:nvPr/>
        </p:nvSpPr>
        <p:spPr bwMode="auto">
          <a:xfrm>
            <a:off x="1402900" y="4752975"/>
            <a:ext cx="1363358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</a:p>
        </p:txBody>
      </p:sp>
      <p:sp>
        <p:nvSpPr>
          <p:cNvPr id="497757" name="Rectangle 93"/>
          <p:cNvSpPr>
            <a:spLocks noChangeArrowheads="1"/>
          </p:cNvSpPr>
          <p:nvPr/>
        </p:nvSpPr>
        <p:spPr bwMode="auto">
          <a:xfrm>
            <a:off x="1409777" y="5554664"/>
            <a:ext cx="1347885" cy="2682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a</a:t>
            </a:r>
          </a:p>
        </p:txBody>
      </p:sp>
      <p:sp>
        <p:nvSpPr>
          <p:cNvPr id="497758" name="Rectangle 94"/>
          <p:cNvSpPr>
            <a:spLocks noChangeArrowheads="1"/>
          </p:cNvSpPr>
          <p:nvPr/>
        </p:nvSpPr>
        <p:spPr bwMode="auto">
          <a:xfrm>
            <a:off x="3204665" y="5567363"/>
            <a:ext cx="2712961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497759" name="Rectangle 95"/>
          <p:cNvSpPr>
            <a:spLocks noChangeArrowheads="1"/>
          </p:cNvSpPr>
          <p:nvPr/>
        </p:nvSpPr>
        <p:spPr bwMode="auto">
          <a:xfrm>
            <a:off x="5016744" y="4748213"/>
            <a:ext cx="1349604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f</a:t>
            </a:r>
          </a:p>
        </p:txBody>
      </p:sp>
      <p:sp>
        <p:nvSpPr>
          <p:cNvPr id="497760" name="Rectangle 96"/>
          <p:cNvSpPr>
            <a:spLocks noChangeArrowheads="1"/>
          </p:cNvSpPr>
          <p:nvPr/>
        </p:nvSpPr>
        <p:spPr bwMode="auto">
          <a:xfrm>
            <a:off x="5013306" y="5157788"/>
            <a:ext cx="135992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g</a:t>
            </a:r>
          </a:p>
        </p:txBody>
      </p:sp>
      <p:sp>
        <p:nvSpPr>
          <p:cNvPr id="497761" name="Rectangle 97"/>
          <p:cNvSpPr>
            <a:spLocks noChangeArrowheads="1"/>
          </p:cNvSpPr>
          <p:nvPr/>
        </p:nvSpPr>
        <p:spPr bwMode="auto">
          <a:xfrm>
            <a:off x="6821947" y="5143500"/>
            <a:ext cx="135820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497762" name="Rectangle 98"/>
          <p:cNvSpPr>
            <a:spLocks noChangeArrowheads="1"/>
          </p:cNvSpPr>
          <p:nvPr/>
        </p:nvSpPr>
        <p:spPr bwMode="auto">
          <a:xfrm>
            <a:off x="6830544" y="4754563"/>
            <a:ext cx="1349603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</a:p>
        </p:txBody>
      </p:sp>
      <p:sp>
        <p:nvSpPr>
          <p:cNvPr id="497763" name="Line 99"/>
          <p:cNvSpPr>
            <a:spLocks noChangeShapeType="1"/>
          </p:cNvSpPr>
          <p:nvPr/>
        </p:nvSpPr>
        <p:spPr bwMode="auto">
          <a:xfrm>
            <a:off x="7975557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7764" name="Text Box 100"/>
          <p:cNvSpPr txBox="1">
            <a:spLocks noChangeArrowheads="1"/>
          </p:cNvSpPr>
          <p:nvPr/>
        </p:nvSpPr>
        <p:spPr bwMode="auto">
          <a:xfrm>
            <a:off x="6702070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</a:t>
            </a:r>
          </a:p>
        </p:txBody>
      </p:sp>
      <p:sp>
        <p:nvSpPr>
          <p:cNvPr id="497765" name="Text Box 101"/>
          <p:cNvSpPr txBox="1">
            <a:spLocks noChangeArrowheads="1"/>
          </p:cNvSpPr>
          <p:nvPr/>
        </p:nvSpPr>
        <p:spPr bwMode="auto">
          <a:xfrm>
            <a:off x="7096545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3:30</a:t>
            </a:r>
          </a:p>
        </p:txBody>
      </p:sp>
      <p:sp>
        <p:nvSpPr>
          <p:cNvPr id="497766" name="Text Box 102"/>
          <p:cNvSpPr txBox="1">
            <a:spLocks noChangeArrowheads="1"/>
          </p:cNvSpPr>
          <p:nvPr/>
        </p:nvSpPr>
        <p:spPr bwMode="auto">
          <a:xfrm>
            <a:off x="7592636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</a:t>
            </a:r>
          </a:p>
        </p:txBody>
      </p:sp>
      <p:sp>
        <p:nvSpPr>
          <p:cNvPr id="497767" name="Text Box 103"/>
          <p:cNvSpPr txBox="1">
            <a:spLocks noChangeArrowheads="1"/>
          </p:cNvSpPr>
          <p:nvPr/>
        </p:nvSpPr>
        <p:spPr bwMode="auto">
          <a:xfrm>
            <a:off x="8019778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4:30</a:t>
            </a:r>
          </a:p>
        </p:txBody>
      </p:sp>
      <p:sp>
        <p:nvSpPr>
          <p:cNvPr id="497768" name="Rectangle 104"/>
          <p:cNvSpPr>
            <a:spLocks noChangeArrowheads="1"/>
          </p:cNvSpPr>
          <p:nvPr/>
        </p:nvSpPr>
        <p:spPr bwMode="auto">
          <a:xfrm>
            <a:off x="3213262" y="4752975"/>
            <a:ext cx="1349603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497769" name="Rectangle 105"/>
          <p:cNvSpPr>
            <a:spLocks noChangeArrowheads="1"/>
          </p:cNvSpPr>
          <p:nvPr/>
        </p:nvSpPr>
        <p:spPr bwMode="auto">
          <a:xfrm>
            <a:off x="1413215" y="5154613"/>
            <a:ext cx="3149649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59979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0F2D-C10F-4B5D-B265-0DD3988759C4}" type="slidenum">
              <a:rPr lang="en-US"/>
              <a:pPr/>
              <a:t>27</a:t>
            </a:fld>
            <a:endParaRPr lang="en-US" sz="1400"/>
          </a:p>
        </p:txBody>
      </p:sp>
      <p:grpSp>
        <p:nvGrpSpPr>
          <p:cNvPr id="499767" name="Group 55"/>
          <p:cNvGrpSpPr>
            <a:grpSpLocks/>
          </p:cNvGrpSpPr>
          <p:nvPr/>
        </p:nvGrpSpPr>
        <p:grpSpPr bwMode="auto">
          <a:xfrm>
            <a:off x="1399462" y="4448176"/>
            <a:ext cx="7227687" cy="1685925"/>
            <a:chOff x="814" y="2434"/>
            <a:chExt cx="4204" cy="1430"/>
          </a:xfrm>
        </p:grpSpPr>
        <p:sp>
          <p:nvSpPr>
            <p:cNvPr id="499733" name="Line 21"/>
            <p:cNvSpPr>
              <a:spLocks noChangeShapeType="1"/>
            </p:cNvSpPr>
            <p:nvPr/>
          </p:nvSpPr>
          <p:spPr bwMode="auto">
            <a:xfrm rot="-5400000">
              <a:off x="3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4" name="Line 22"/>
            <p:cNvSpPr>
              <a:spLocks noChangeShapeType="1"/>
            </p:cNvSpPr>
            <p:nvPr/>
          </p:nvSpPr>
          <p:spPr bwMode="auto">
            <a:xfrm rot="-5400000">
              <a:off x="1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5" name="Line 23"/>
            <p:cNvSpPr>
              <a:spLocks noChangeShapeType="1"/>
            </p:cNvSpPr>
            <p:nvPr/>
          </p:nvSpPr>
          <p:spPr bwMode="auto">
            <a:xfrm rot="-5400000">
              <a:off x="8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6" name="Line 24"/>
            <p:cNvSpPr>
              <a:spLocks noChangeShapeType="1"/>
            </p:cNvSpPr>
            <p:nvPr/>
          </p:nvSpPr>
          <p:spPr bwMode="auto">
            <a:xfrm rot="-5400000">
              <a:off x="6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7" name="Line 25"/>
            <p:cNvSpPr>
              <a:spLocks noChangeShapeType="1"/>
            </p:cNvSpPr>
            <p:nvPr/>
          </p:nvSpPr>
          <p:spPr bwMode="auto">
            <a:xfrm rot="-5400000">
              <a:off x="115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8" name="Line 26"/>
            <p:cNvSpPr>
              <a:spLocks noChangeShapeType="1"/>
            </p:cNvSpPr>
            <p:nvPr/>
          </p:nvSpPr>
          <p:spPr bwMode="auto">
            <a:xfrm rot="-5400000">
              <a:off x="1939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9" name="Line 27"/>
            <p:cNvSpPr>
              <a:spLocks noChangeShapeType="1"/>
            </p:cNvSpPr>
            <p:nvPr/>
          </p:nvSpPr>
          <p:spPr bwMode="auto">
            <a:xfrm rot="-5400000">
              <a:off x="167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0" name="Line 28"/>
            <p:cNvSpPr>
              <a:spLocks noChangeShapeType="1"/>
            </p:cNvSpPr>
            <p:nvPr/>
          </p:nvSpPr>
          <p:spPr bwMode="auto">
            <a:xfrm rot="-5400000">
              <a:off x="24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1" name="Line 29"/>
            <p:cNvSpPr>
              <a:spLocks noChangeShapeType="1"/>
            </p:cNvSpPr>
            <p:nvPr/>
          </p:nvSpPr>
          <p:spPr bwMode="auto">
            <a:xfrm rot="-5400000">
              <a:off x="22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2" name="Line 30"/>
            <p:cNvSpPr>
              <a:spLocks noChangeShapeType="1"/>
            </p:cNvSpPr>
            <p:nvPr/>
          </p:nvSpPr>
          <p:spPr bwMode="auto">
            <a:xfrm rot="-5400000">
              <a:off x="29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3" name="Line 31"/>
            <p:cNvSpPr>
              <a:spLocks noChangeShapeType="1"/>
            </p:cNvSpPr>
            <p:nvPr/>
          </p:nvSpPr>
          <p:spPr bwMode="auto">
            <a:xfrm rot="-5400000">
              <a:off x="27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4" name="Line 32"/>
            <p:cNvSpPr>
              <a:spLocks noChangeShapeType="1"/>
            </p:cNvSpPr>
            <p:nvPr/>
          </p:nvSpPr>
          <p:spPr bwMode="auto">
            <a:xfrm rot="-5400000">
              <a:off x="1415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1" name="Line 39"/>
            <p:cNvSpPr>
              <a:spLocks noChangeShapeType="1"/>
            </p:cNvSpPr>
            <p:nvPr/>
          </p:nvSpPr>
          <p:spPr bwMode="auto">
            <a:xfrm rot="-5400000">
              <a:off x="3255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2" name="Line 40"/>
            <p:cNvSpPr>
              <a:spLocks noChangeShapeType="1"/>
            </p:cNvSpPr>
            <p:nvPr/>
          </p:nvSpPr>
          <p:spPr bwMode="auto">
            <a:xfrm rot="-5400000">
              <a:off x="3781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3" name="Line 41"/>
            <p:cNvSpPr>
              <a:spLocks noChangeShapeType="1"/>
            </p:cNvSpPr>
            <p:nvPr/>
          </p:nvSpPr>
          <p:spPr bwMode="auto">
            <a:xfrm rot="-5400000">
              <a:off x="3518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4" name="Line 42"/>
            <p:cNvSpPr>
              <a:spLocks noChangeShapeType="1"/>
            </p:cNvSpPr>
            <p:nvPr/>
          </p:nvSpPr>
          <p:spPr bwMode="auto">
            <a:xfrm rot="-5400000">
              <a:off x="4043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5" name="Line 43"/>
            <p:cNvSpPr>
              <a:spLocks noChangeShapeType="1"/>
            </p:cNvSpPr>
            <p:nvPr/>
          </p:nvSpPr>
          <p:spPr bwMode="auto">
            <a:xfrm rot="-5400000">
              <a:off x="4306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Interval Partitioning:  Lower Bound on Optimal Solution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9416" y="914400"/>
            <a:ext cx="8499925" cy="54102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Def. 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depth</a:t>
            </a:r>
            <a:r>
              <a:rPr lang="en-US" sz="2400" dirty="0">
                <a:solidFill>
                  <a:schemeClr val="tx1"/>
                </a:solidFill>
              </a:rPr>
              <a:t> of a set of </a:t>
            </a:r>
            <a:r>
              <a:rPr lang="en-US" sz="2400" dirty="0">
                <a:solidFill>
                  <a:srgbClr val="FF0000"/>
                </a:solidFill>
              </a:rPr>
              <a:t>open intervals </a:t>
            </a:r>
            <a:r>
              <a:rPr lang="en-US" sz="2400" dirty="0">
                <a:solidFill>
                  <a:schemeClr val="tx1"/>
                </a:solidFill>
              </a:rPr>
              <a:t>is the maximum number </a:t>
            </a:r>
            <a:r>
              <a:rPr lang="en-US" sz="2400" dirty="0"/>
              <a:t>of overlapped lectures during the whole period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dirty="0"/>
          </a:p>
          <a:p>
            <a:r>
              <a:rPr lang="en-US" sz="2400" b="1" dirty="0"/>
              <a:t>Key observation</a:t>
            </a:r>
            <a:r>
              <a:rPr lang="en-US" sz="2400" dirty="0"/>
              <a:t>.  </a:t>
            </a:r>
            <a:r>
              <a:rPr lang="en-US" sz="2400" dirty="0">
                <a:solidFill>
                  <a:schemeClr val="tx1"/>
                </a:solidFill>
              </a:rPr>
              <a:t>Number of classrooms needed 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  depth.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/>
              <a:t>Ex</a:t>
            </a:r>
            <a:r>
              <a:rPr lang="en-US" sz="2400" dirty="0"/>
              <a:t>:  </a:t>
            </a:r>
            <a:r>
              <a:rPr lang="en-US" sz="2400" dirty="0">
                <a:solidFill>
                  <a:schemeClr val="tx1"/>
                </a:solidFill>
              </a:rPr>
              <a:t>Depth of schedule below = 3 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  schedule below is optimal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/>
              <a:t>Q</a:t>
            </a:r>
            <a:r>
              <a:rPr lang="en-US" sz="2400" dirty="0"/>
              <a:t>.  </a:t>
            </a:r>
            <a:r>
              <a:rPr lang="en-US" sz="2400" dirty="0">
                <a:solidFill>
                  <a:schemeClr val="tx1"/>
                </a:solidFill>
              </a:rPr>
              <a:t>Does there always exist a schedule equal to depth of intervals?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9716" name="Line 4"/>
          <p:cNvSpPr>
            <a:spLocks noChangeShapeType="1"/>
          </p:cNvSpPr>
          <p:nvPr/>
        </p:nvSpPr>
        <p:spPr bwMode="auto">
          <a:xfrm>
            <a:off x="1399462" y="6134100"/>
            <a:ext cx="754230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9717" name="Text Box 5"/>
          <p:cNvSpPr txBox="1">
            <a:spLocks noChangeArrowheads="1"/>
          </p:cNvSpPr>
          <p:nvPr/>
        </p:nvSpPr>
        <p:spPr bwMode="auto">
          <a:xfrm>
            <a:off x="3656826" y="6211889"/>
            <a:ext cx="148198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499718" name="Text Box 6"/>
          <p:cNvSpPr txBox="1">
            <a:spLocks noChangeArrowheads="1"/>
          </p:cNvSpPr>
          <p:nvPr/>
        </p:nvSpPr>
        <p:spPr bwMode="auto">
          <a:xfrm>
            <a:off x="8508522" y="6227764"/>
            <a:ext cx="71004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Time</a:t>
            </a:r>
          </a:p>
        </p:txBody>
      </p:sp>
      <p:sp>
        <p:nvSpPr>
          <p:cNvPr id="499719" name="Line 7"/>
          <p:cNvSpPr>
            <a:spLocks noChangeShapeType="1"/>
          </p:cNvSpPr>
          <p:nvPr/>
        </p:nvSpPr>
        <p:spPr bwMode="auto">
          <a:xfrm>
            <a:off x="6170355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9720" name="Text Box 8"/>
          <p:cNvSpPr txBox="1">
            <a:spLocks noChangeArrowheads="1"/>
          </p:cNvSpPr>
          <p:nvPr/>
        </p:nvSpPr>
        <p:spPr bwMode="auto">
          <a:xfrm>
            <a:off x="1286462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</a:t>
            </a:r>
          </a:p>
        </p:txBody>
      </p:sp>
      <p:sp>
        <p:nvSpPr>
          <p:cNvPr id="499721" name="Text Box 9"/>
          <p:cNvSpPr txBox="1">
            <a:spLocks noChangeArrowheads="1"/>
          </p:cNvSpPr>
          <p:nvPr/>
        </p:nvSpPr>
        <p:spPr bwMode="auto">
          <a:xfrm>
            <a:off x="1672342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9:30</a:t>
            </a:r>
          </a:p>
        </p:txBody>
      </p:sp>
      <p:sp>
        <p:nvSpPr>
          <p:cNvPr id="499722" name="Text Box 10"/>
          <p:cNvSpPr txBox="1">
            <a:spLocks noChangeArrowheads="1"/>
          </p:cNvSpPr>
          <p:nvPr/>
        </p:nvSpPr>
        <p:spPr bwMode="auto">
          <a:xfrm>
            <a:off x="2148407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</a:t>
            </a:r>
          </a:p>
        </p:txBody>
      </p:sp>
      <p:sp>
        <p:nvSpPr>
          <p:cNvPr id="499723" name="Text Box 11"/>
          <p:cNvSpPr txBox="1">
            <a:spLocks noChangeArrowheads="1"/>
          </p:cNvSpPr>
          <p:nvPr/>
        </p:nvSpPr>
        <p:spPr bwMode="auto">
          <a:xfrm>
            <a:off x="2575549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10:30</a:t>
            </a:r>
          </a:p>
        </p:txBody>
      </p:sp>
      <p:sp>
        <p:nvSpPr>
          <p:cNvPr id="499724" name="Text Box 12"/>
          <p:cNvSpPr txBox="1">
            <a:spLocks noChangeArrowheads="1"/>
          </p:cNvSpPr>
          <p:nvPr/>
        </p:nvSpPr>
        <p:spPr bwMode="auto">
          <a:xfrm>
            <a:off x="3088831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</a:t>
            </a:r>
          </a:p>
        </p:txBody>
      </p:sp>
      <p:sp>
        <p:nvSpPr>
          <p:cNvPr id="499725" name="Text Box 13"/>
          <p:cNvSpPr txBox="1">
            <a:spLocks noChangeArrowheads="1"/>
          </p:cNvSpPr>
          <p:nvPr/>
        </p:nvSpPr>
        <p:spPr bwMode="auto">
          <a:xfrm>
            <a:off x="3466116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11:30</a:t>
            </a:r>
          </a:p>
        </p:txBody>
      </p:sp>
      <p:sp>
        <p:nvSpPr>
          <p:cNvPr id="499726" name="Text Box 14"/>
          <p:cNvSpPr txBox="1">
            <a:spLocks noChangeArrowheads="1"/>
          </p:cNvSpPr>
          <p:nvPr/>
        </p:nvSpPr>
        <p:spPr bwMode="auto">
          <a:xfrm>
            <a:off x="3996590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</a:t>
            </a:r>
          </a:p>
        </p:txBody>
      </p:sp>
      <p:sp>
        <p:nvSpPr>
          <p:cNvPr id="499727" name="Text Box 15"/>
          <p:cNvSpPr txBox="1">
            <a:spLocks noChangeArrowheads="1"/>
          </p:cNvSpPr>
          <p:nvPr/>
        </p:nvSpPr>
        <p:spPr bwMode="auto">
          <a:xfrm>
            <a:off x="4358401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12:30</a:t>
            </a:r>
          </a:p>
        </p:txBody>
      </p:sp>
      <p:sp>
        <p:nvSpPr>
          <p:cNvPr id="499728" name="Text Box 16"/>
          <p:cNvSpPr txBox="1">
            <a:spLocks noChangeArrowheads="1"/>
          </p:cNvSpPr>
          <p:nvPr/>
        </p:nvSpPr>
        <p:spPr bwMode="auto">
          <a:xfrm>
            <a:off x="4889991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</a:t>
            </a:r>
          </a:p>
        </p:txBody>
      </p:sp>
      <p:sp>
        <p:nvSpPr>
          <p:cNvPr id="499729" name="Text Box 17"/>
          <p:cNvSpPr txBox="1">
            <a:spLocks noChangeArrowheads="1"/>
          </p:cNvSpPr>
          <p:nvPr/>
        </p:nvSpPr>
        <p:spPr bwMode="auto">
          <a:xfrm>
            <a:off x="528446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1:30</a:t>
            </a:r>
          </a:p>
        </p:txBody>
      </p:sp>
      <p:sp>
        <p:nvSpPr>
          <p:cNvPr id="499730" name="Text Box 18"/>
          <p:cNvSpPr txBox="1">
            <a:spLocks noChangeArrowheads="1"/>
          </p:cNvSpPr>
          <p:nvPr/>
        </p:nvSpPr>
        <p:spPr bwMode="auto">
          <a:xfrm>
            <a:off x="5787434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</a:t>
            </a:r>
          </a:p>
        </p:txBody>
      </p:sp>
      <p:sp>
        <p:nvSpPr>
          <p:cNvPr id="499731" name="Text Box 19"/>
          <p:cNvSpPr txBox="1">
            <a:spLocks noChangeArrowheads="1"/>
          </p:cNvSpPr>
          <p:nvPr/>
        </p:nvSpPr>
        <p:spPr bwMode="auto">
          <a:xfrm>
            <a:off x="621457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2:30</a:t>
            </a:r>
          </a:p>
        </p:txBody>
      </p:sp>
      <p:sp>
        <p:nvSpPr>
          <p:cNvPr id="499745" name="Rectangle 33"/>
          <p:cNvSpPr>
            <a:spLocks noChangeArrowheads="1"/>
          </p:cNvSpPr>
          <p:nvPr/>
        </p:nvSpPr>
        <p:spPr bwMode="auto">
          <a:xfrm>
            <a:off x="5917626" y="5565775"/>
            <a:ext cx="2259082" cy="268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h</a:t>
            </a:r>
          </a:p>
        </p:txBody>
      </p:sp>
      <p:sp>
        <p:nvSpPr>
          <p:cNvPr id="499746" name="Rectangle 34"/>
          <p:cNvSpPr>
            <a:spLocks noChangeArrowheads="1"/>
          </p:cNvSpPr>
          <p:nvPr/>
        </p:nvSpPr>
        <p:spPr bwMode="auto">
          <a:xfrm>
            <a:off x="1402900" y="4752975"/>
            <a:ext cx="1363358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</a:p>
        </p:txBody>
      </p:sp>
      <p:sp>
        <p:nvSpPr>
          <p:cNvPr id="499747" name="Rectangle 35"/>
          <p:cNvSpPr>
            <a:spLocks noChangeArrowheads="1"/>
          </p:cNvSpPr>
          <p:nvPr/>
        </p:nvSpPr>
        <p:spPr bwMode="auto">
          <a:xfrm>
            <a:off x="1409777" y="5554664"/>
            <a:ext cx="1347885" cy="2682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a</a:t>
            </a:r>
          </a:p>
        </p:txBody>
      </p:sp>
      <p:sp>
        <p:nvSpPr>
          <p:cNvPr id="499748" name="Rectangle 36"/>
          <p:cNvSpPr>
            <a:spLocks noChangeArrowheads="1"/>
          </p:cNvSpPr>
          <p:nvPr/>
        </p:nvSpPr>
        <p:spPr bwMode="auto">
          <a:xfrm>
            <a:off x="3204665" y="5567363"/>
            <a:ext cx="2712961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499749" name="Rectangle 37"/>
          <p:cNvSpPr>
            <a:spLocks noChangeArrowheads="1"/>
          </p:cNvSpPr>
          <p:nvPr/>
        </p:nvSpPr>
        <p:spPr bwMode="auto">
          <a:xfrm>
            <a:off x="5016744" y="4748213"/>
            <a:ext cx="1349604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f</a:t>
            </a:r>
          </a:p>
        </p:txBody>
      </p:sp>
      <p:sp>
        <p:nvSpPr>
          <p:cNvPr id="499750" name="Rectangle 38"/>
          <p:cNvSpPr>
            <a:spLocks noChangeArrowheads="1"/>
          </p:cNvSpPr>
          <p:nvPr/>
        </p:nvSpPr>
        <p:spPr bwMode="auto">
          <a:xfrm>
            <a:off x="5013306" y="5157788"/>
            <a:ext cx="1359920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g</a:t>
            </a:r>
          </a:p>
        </p:txBody>
      </p:sp>
      <p:sp>
        <p:nvSpPr>
          <p:cNvPr id="499756" name="Rectangle 44"/>
          <p:cNvSpPr>
            <a:spLocks noChangeArrowheads="1"/>
          </p:cNvSpPr>
          <p:nvPr/>
        </p:nvSpPr>
        <p:spPr bwMode="auto">
          <a:xfrm>
            <a:off x="6821947" y="5143500"/>
            <a:ext cx="1358200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499757" name="Rectangle 45"/>
          <p:cNvSpPr>
            <a:spLocks noChangeArrowheads="1"/>
          </p:cNvSpPr>
          <p:nvPr/>
        </p:nvSpPr>
        <p:spPr bwMode="auto">
          <a:xfrm>
            <a:off x="6830544" y="4754563"/>
            <a:ext cx="1349603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</a:p>
        </p:txBody>
      </p:sp>
      <p:sp>
        <p:nvSpPr>
          <p:cNvPr id="499758" name="Line 46"/>
          <p:cNvSpPr>
            <a:spLocks noChangeShapeType="1"/>
          </p:cNvSpPr>
          <p:nvPr/>
        </p:nvSpPr>
        <p:spPr bwMode="auto">
          <a:xfrm>
            <a:off x="7975557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9759" name="Text Box 47"/>
          <p:cNvSpPr txBox="1">
            <a:spLocks noChangeArrowheads="1"/>
          </p:cNvSpPr>
          <p:nvPr/>
        </p:nvSpPr>
        <p:spPr bwMode="auto">
          <a:xfrm>
            <a:off x="6702070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</a:t>
            </a:r>
          </a:p>
        </p:txBody>
      </p:sp>
      <p:sp>
        <p:nvSpPr>
          <p:cNvPr id="499760" name="Text Box 48"/>
          <p:cNvSpPr txBox="1">
            <a:spLocks noChangeArrowheads="1"/>
          </p:cNvSpPr>
          <p:nvPr/>
        </p:nvSpPr>
        <p:spPr bwMode="auto">
          <a:xfrm>
            <a:off x="7096545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3:30</a:t>
            </a:r>
          </a:p>
        </p:txBody>
      </p:sp>
      <p:sp>
        <p:nvSpPr>
          <p:cNvPr id="499761" name="Text Box 49"/>
          <p:cNvSpPr txBox="1">
            <a:spLocks noChangeArrowheads="1"/>
          </p:cNvSpPr>
          <p:nvPr/>
        </p:nvSpPr>
        <p:spPr bwMode="auto">
          <a:xfrm>
            <a:off x="7592636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</a:t>
            </a:r>
          </a:p>
        </p:txBody>
      </p:sp>
      <p:sp>
        <p:nvSpPr>
          <p:cNvPr id="499762" name="Text Box 50"/>
          <p:cNvSpPr txBox="1">
            <a:spLocks noChangeArrowheads="1"/>
          </p:cNvSpPr>
          <p:nvPr/>
        </p:nvSpPr>
        <p:spPr bwMode="auto">
          <a:xfrm>
            <a:off x="8019778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4:30</a:t>
            </a:r>
          </a:p>
        </p:txBody>
      </p:sp>
      <p:sp>
        <p:nvSpPr>
          <p:cNvPr id="499763" name="Rectangle 51"/>
          <p:cNvSpPr>
            <a:spLocks noChangeArrowheads="1"/>
          </p:cNvSpPr>
          <p:nvPr/>
        </p:nvSpPr>
        <p:spPr bwMode="auto">
          <a:xfrm>
            <a:off x="3213262" y="4752975"/>
            <a:ext cx="1349603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499764" name="Rectangle 52"/>
          <p:cNvSpPr>
            <a:spLocks noChangeArrowheads="1"/>
          </p:cNvSpPr>
          <p:nvPr/>
        </p:nvSpPr>
        <p:spPr bwMode="auto">
          <a:xfrm>
            <a:off x="1413215" y="5154613"/>
            <a:ext cx="3149649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</a:p>
        </p:txBody>
      </p:sp>
      <p:sp>
        <p:nvSpPr>
          <p:cNvPr id="499765" name="Text Box 53"/>
          <p:cNvSpPr txBox="1">
            <a:spLocks noChangeArrowheads="1"/>
          </p:cNvSpPr>
          <p:nvPr/>
        </p:nvSpPr>
        <p:spPr bwMode="auto">
          <a:xfrm>
            <a:off x="3699806" y="3175001"/>
            <a:ext cx="195821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a, b, c all contain 9:30</a:t>
            </a:r>
            <a:endParaRPr lang="en-US" sz="1200">
              <a:sym typeface="Symbol" pitchFamily="18" charset="2"/>
            </a:endParaRPr>
          </a:p>
        </p:txBody>
      </p:sp>
      <p:sp>
        <p:nvSpPr>
          <p:cNvPr id="499766" name="Line 54"/>
          <p:cNvSpPr>
            <a:spLocks noChangeShapeType="1"/>
          </p:cNvSpPr>
          <p:nvPr/>
        </p:nvSpPr>
        <p:spPr bwMode="auto">
          <a:xfrm flipV="1">
            <a:off x="4500972" y="2952751"/>
            <a:ext cx="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1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C551-B5DC-4294-8135-A7B2C67E9036}" type="slidenum">
              <a:rPr lang="en-US"/>
              <a:pPr/>
              <a:t>28</a:t>
            </a:fld>
            <a:endParaRPr lang="en-US" sz="1400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-27384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Interval Partitioning:  Greedy Algorithm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9416" y="764704"/>
            <a:ext cx="8499925" cy="5410200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Greedy algorithm.  </a:t>
            </a:r>
            <a:r>
              <a:rPr lang="en-US" dirty="0">
                <a:solidFill>
                  <a:schemeClr val="tx1"/>
                </a:solidFill>
              </a:rPr>
              <a:t>Consider lectures in increasing order of start time:  assign lecture to any compatible classroom (</a:t>
            </a:r>
            <a:r>
              <a:rPr lang="en-US" dirty="0">
                <a:solidFill>
                  <a:srgbClr val="FF0000"/>
                </a:solidFill>
              </a:rPr>
              <a:t>Don’t open any new classroom unless necessary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Implementation.  </a:t>
            </a:r>
            <a:r>
              <a:rPr lang="en-US" dirty="0">
                <a:solidFill>
                  <a:schemeClr val="tx1"/>
                </a:solidFill>
              </a:rPr>
              <a:t>O(n log n).</a:t>
            </a:r>
          </a:p>
          <a:p>
            <a:pPr lvl="1"/>
            <a:r>
              <a:rPr lang="en-US" dirty="0"/>
              <a:t>For each classroom k, maintain the finish time of the last job added.</a:t>
            </a:r>
          </a:p>
          <a:p>
            <a:pPr lvl="1"/>
            <a:r>
              <a:rPr lang="en-US" dirty="0"/>
              <a:t>Keep the classrooms in a priority queue.</a:t>
            </a:r>
          </a:p>
        </p:txBody>
      </p:sp>
      <p:sp>
        <p:nvSpPr>
          <p:cNvPr id="501815" name="Text Box 55"/>
          <p:cNvSpPr txBox="1">
            <a:spLocks noChangeArrowheads="1"/>
          </p:cNvSpPr>
          <p:nvPr/>
        </p:nvSpPr>
        <p:spPr bwMode="auto">
          <a:xfrm>
            <a:off x="1279005" y="1848594"/>
            <a:ext cx="6912768" cy="33085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Sort</a:t>
            </a:r>
            <a:r>
              <a:rPr lang="en-US" sz="1400" b="1" dirty="0">
                <a:latin typeface="Courier New" pitchFamily="-106" charset="0"/>
              </a:rPr>
              <a:t> intervals by starting time so that s</a:t>
            </a:r>
            <a:r>
              <a:rPr lang="en-US" sz="1400" b="1" baseline="-25000" dirty="0">
                <a:latin typeface="Courier New" pitchFamily="-106" charset="0"/>
              </a:rPr>
              <a:t>1</a:t>
            </a:r>
            <a:r>
              <a:rPr lang="en-US" sz="1400" b="1" dirty="0">
                <a:latin typeface="Courier New" pitchFamily="-106" charset="0"/>
              </a:rPr>
              <a:t>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400" b="1" dirty="0">
                <a:latin typeface="Courier New" pitchFamily="-106" charset="0"/>
              </a:rPr>
              <a:t> s</a:t>
            </a:r>
            <a:r>
              <a:rPr lang="en-US" sz="1400" b="1" baseline="-25000" dirty="0">
                <a:latin typeface="Courier New" pitchFamily="-106" charset="0"/>
              </a:rPr>
              <a:t>2</a:t>
            </a:r>
            <a:r>
              <a:rPr lang="en-US" sz="1400" b="1" dirty="0">
                <a:latin typeface="Courier New" pitchFamily="-106" charset="0"/>
              </a:rPr>
              <a:t>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400" b="1" dirty="0">
                <a:latin typeface="Courier New" pitchFamily="-106" charset="0"/>
              </a:rPr>
              <a:t> ...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400" b="1" dirty="0">
                <a:latin typeface="Courier New" pitchFamily="-106" charset="0"/>
              </a:rPr>
              <a:t> </a:t>
            </a:r>
            <a:r>
              <a:rPr lang="en-US" sz="1400" b="1" dirty="0" err="1">
                <a:latin typeface="Courier New" pitchFamily="-106" charset="0"/>
              </a:rPr>
              <a:t>s</a:t>
            </a:r>
            <a:r>
              <a:rPr lang="en-US" sz="1400" b="1" baseline="-25000" dirty="0" err="1">
                <a:latin typeface="Courier New" pitchFamily="-106" charset="0"/>
              </a:rPr>
              <a:t>n</a:t>
            </a:r>
            <a:r>
              <a:rPr lang="en-US" sz="1400" b="1" dirty="0">
                <a:latin typeface="Courier New" pitchFamily="-106" charset="0"/>
              </a:rPr>
              <a:t>.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d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</a:t>
            </a:r>
            <a:r>
              <a:rPr lang="en-US" sz="1400" b="1" dirty="0">
                <a:latin typeface="Courier New" pitchFamily="-106" charset="0"/>
              </a:rPr>
              <a:t> 0</a:t>
            </a:r>
          </a:p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for</a:t>
            </a:r>
            <a:r>
              <a:rPr lang="en-US" sz="1400" b="1" dirty="0">
                <a:latin typeface="Courier New" pitchFamily="-106" charset="0"/>
              </a:rPr>
              <a:t> j = 1 to n {</a:t>
            </a:r>
          </a:p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   if</a:t>
            </a:r>
            <a:r>
              <a:rPr lang="en-US" sz="1400" b="1" dirty="0">
                <a:latin typeface="Courier New" pitchFamily="-106" charset="0"/>
              </a:rPr>
              <a:t> (lecture j is compatible with some classroom k)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      schedule lecture j in classroom k</a:t>
            </a:r>
          </a:p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   else</a:t>
            </a:r>
            <a:endParaRPr lang="en-US" sz="1400" b="1" dirty="0">
              <a:latin typeface="Courier New" pitchFamily="-106" charset="0"/>
            </a:endParaRPr>
          </a:p>
          <a:p>
            <a:pPr algn="l"/>
            <a:r>
              <a:rPr lang="en-US" sz="1400" b="1" dirty="0">
                <a:latin typeface="Courier New" pitchFamily="-106" charset="0"/>
              </a:rPr>
              <a:t>      allocate a new classroom d + 1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      schedule lecture j in classroom d + 1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      d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 d + 1</a:t>
            </a:r>
            <a:r>
              <a:rPr lang="en-US" sz="1400" b="1" dirty="0">
                <a:latin typeface="Courier New" pitchFamily="-106" charset="0"/>
              </a:rPr>
              <a:t> 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}    </a:t>
            </a:r>
          </a:p>
        </p:txBody>
      </p:sp>
      <p:sp>
        <p:nvSpPr>
          <p:cNvPr id="501818" name="Rectangle 58"/>
          <p:cNvSpPr>
            <a:spLocks noChangeArrowheads="1"/>
          </p:cNvSpPr>
          <p:nvPr/>
        </p:nvSpPr>
        <p:spPr bwMode="auto">
          <a:xfrm>
            <a:off x="2575148" y="2143247"/>
            <a:ext cx="2144818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 dirty="0"/>
              <a:t>number of allocated classrooms</a:t>
            </a:r>
          </a:p>
        </p:txBody>
      </p:sp>
      <p:sp>
        <p:nvSpPr>
          <p:cNvPr id="501819" name="Line 59"/>
          <p:cNvSpPr>
            <a:spLocks noChangeShapeType="1"/>
          </p:cNvSpPr>
          <p:nvPr/>
        </p:nvSpPr>
        <p:spPr bwMode="auto">
          <a:xfrm flipH="1">
            <a:off x="2215107" y="2348880"/>
            <a:ext cx="4084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81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fld id="{B28F73F4-95B2-4D74-AAE5-B91EB88E7A2D}" type="datetime1">
              <a:rPr lang="zh-TW" altLang="en-US" sz="1400">
                <a:solidFill>
                  <a:schemeClr val="bg2"/>
                </a:solidFill>
              </a:rPr>
              <a:pPr/>
              <a:t>2020/9/11</a:t>
            </a:fld>
            <a:endParaRPr lang="en-US" altLang="zh-TW" sz="1400">
              <a:solidFill>
                <a:schemeClr val="bg2"/>
              </a:solidFill>
            </a:endParaRPr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CS4335  Design and Analysis of Algorithms/WANG Lusheng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Page </a:t>
            </a:r>
            <a:fld id="{D44538D5-30DE-4903-8328-4E770A08A92D}" type="slidenum">
              <a:rPr lang="en-US" altLang="zh-TW" sz="1400">
                <a:solidFill>
                  <a:schemeClr val="bg2"/>
                </a:solidFill>
              </a:rPr>
              <a:pPr/>
              <a:t>29</a:t>
            </a:fld>
            <a:endParaRPr lang="en-US" altLang="zh-TW" sz="1400">
              <a:solidFill>
                <a:schemeClr val="bg2"/>
              </a:solidFill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0"/>
            <a:ext cx="8929687" cy="623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990600" y="3068638"/>
            <a:ext cx="864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pPr algn="l"/>
            <a:r>
              <a:rPr lang="en-US" sz="2000">
                <a:solidFill>
                  <a:srgbClr val="0033CC"/>
                </a:solidFill>
                <a:latin typeface="Comic Sans MS" pitchFamily="66" charset="0"/>
              </a:rPr>
              <a:t>Depth:</a:t>
            </a:r>
            <a:r>
              <a:rPr lang="en-US" sz="2000">
                <a:latin typeface="Comic Sans MS" pitchFamily="66" charset="0"/>
              </a:rPr>
              <a:t> The maximum No. of jobs required at any time.</a:t>
            </a:r>
            <a:r>
              <a:rPr lang="en-US"/>
              <a:t>   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8335963" y="4652963"/>
            <a:ext cx="1152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Depth:3</a:t>
            </a:r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558800" y="260350"/>
            <a:ext cx="9001125" cy="338455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422400" y="1125538"/>
            <a:ext cx="6265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b="1" i="1">
                <a:latin typeface="Comic Sans MS" pitchFamily="66" charset="0"/>
              </a:rPr>
              <a:t>Greedy Algorithm: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38300" y="3213100"/>
            <a:ext cx="1225550" cy="366713"/>
            <a:chOff x="1638300" y="3213100"/>
            <a:chExt cx="1225550" cy="366713"/>
          </a:xfrm>
        </p:grpSpPr>
        <p:sp>
          <p:nvSpPr>
            <p:cNvPr id="21515" name="Line 8"/>
            <p:cNvSpPr>
              <a:spLocks noChangeShapeType="1"/>
            </p:cNvSpPr>
            <p:nvPr/>
          </p:nvSpPr>
          <p:spPr bwMode="auto">
            <a:xfrm>
              <a:off x="1638300" y="3429000"/>
              <a:ext cx="1225550" cy="0"/>
            </a:xfrm>
            <a:prstGeom prst="line">
              <a:avLst/>
            </a:prstGeom>
            <a:noFill/>
            <a:ln w="203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1855788" y="3213100"/>
              <a:ext cx="2873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a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38300" y="2420938"/>
            <a:ext cx="1225550" cy="366712"/>
            <a:chOff x="1638300" y="2420938"/>
            <a:chExt cx="1225550" cy="366712"/>
          </a:xfrm>
        </p:grpSpPr>
        <p:sp>
          <p:nvSpPr>
            <p:cNvPr id="21513" name="Line 6"/>
            <p:cNvSpPr>
              <a:spLocks noChangeShapeType="1"/>
            </p:cNvSpPr>
            <p:nvPr/>
          </p:nvSpPr>
          <p:spPr bwMode="auto">
            <a:xfrm>
              <a:off x="1638300" y="2636838"/>
              <a:ext cx="1225550" cy="0"/>
            </a:xfrm>
            <a:prstGeom prst="line">
              <a:avLst/>
            </a:prstGeom>
            <a:noFill/>
            <a:ln w="203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1998663" y="2420938"/>
              <a:ext cx="2889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c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38300" y="2781300"/>
            <a:ext cx="2808288" cy="336550"/>
            <a:chOff x="1638300" y="2781300"/>
            <a:chExt cx="2808288" cy="336550"/>
          </a:xfrm>
        </p:grpSpPr>
        <p:sp>
          <p:nvSpPr>
            <p:cNvPr id="21514" name="Line 7"/>
            <p:cNvSpPr>
              <a:spLocks noChangeShapeType="1"/>
            </p:cNvSpPr>
            <p:nvPr/>
          </p:nvSpPr>
          <p:spPr bwMode="auto">
            <a:xfrm>
              <a:off x="1638300" y="2997200"/>
              <a:ext cx="2808288" cy="0"/>
            </a:xfrm>
            <a:prstGeom prst="line">
              <a:avLst/>
            </a:prstGeom>
            <a:noFill/>
            <a:ln w="203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2719388" y="2781300"/>
              <a:ext cx="431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600" b="1" dirty="0"/>
                <a:t>b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22625" y="2420938"/>
            <a:ext cx="1223963" cy="366712"/>
            <a:chOff x="3222625" y="2420938"/>
            <a:chExt cx="1223963" cy="366712"/>
          </a:xfrm>
        </p:grpSpPr>
        <p:sp>
          <p:nvSpPr>
            <p:cNvPr id="21516" name="Line 9"/>
            <p:cNvSpPr>
              <a:spLocks noChangeShapeType="1"/>
            </p:cNvSpPr>
            <p:nvPr/>
          </p:nvSpPr>
          <p:spPr bwMode="auto">
            <a:xfrm>
              <a:off x="3222625" y="2636838"/>
              <a:ext cx="1223963" cy="0"/>
            </a:xfrm>
            <a:prstGeom prst="line">
              <a:avLst/>
            </a:prstGeom>
            <a:noFill/>
            <a:ln w="203200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3511550" y="2420938"/>
              <a:ext cx="431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22625" y="3213100"/>
            <a:ext cx="2305050" cy="366713"/>
            <a:chOff x="3222625" y="3213100"/>
            <a:chExt cx="2305050" cy="366713"/>
          </a:xfrm>
        </p:grpSpPr>
        <p:sp>
          <p:nvSpPr>
            <p:cNvPr id="21517" name="Line 10"/>
            <p:cNvSpPr>
              <a:spLocks noChangeShapeType="1"/>
            </p:cNvSpPr>
            <p:nvPr/>
          </p:nvSpPr>
          <p:spPr bwMode="auto">
            <a:xfrm>
              <a:off x="3222625" y="3429000"/>
              <a:ext cx="2305050" cy="0"/>
            </a:xfrm>
            <a:prstGeom prst="line">
              <a:avLst/>
            </a:prstGeom>
            <a:noFill/>
            <a:ln w="203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4087813" y="3213100"/>
              <a:ext cx="431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35513" y="2420938"/>
            <a:ext cx="1152525" cy="366712"/>
            <a:chOff x="4735513" y="2420938"/>
            <a:chExt cx="1152525" cy="366712"/>
          </a:xfrm>
        </p:grpSpPr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>
              <a:off x="4735513" y="2636838"/>
              <a:ext cx="1152525" cy="0"/>
            </a:xfrm>
            <a:prstGeom prst="line">
              <a:avLst/>
            </a:prstGeom>
            <a:noFill/>
            <a:ln w="203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5095875" y="2420938"/>
              <a:ext cx="431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g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35513" y="2852738"/>
            <a:ext cx="1152525" cy="336550"/>
            <a:chOff x="4735513" y="2852738"/>
            <a:chExt cx="1152525" cy="336550"/>
          </a:xfrm>
        </p:grpSpPr>
        <p:sp>
          <p:nvSpPr>
            <p:cNvPr id="21519" name="Line 14"/>
            <p:cNvSpPr>
              <a:spLocks noChangeShapeType="1"/>
            </p:cNvSpPr>
            <p:nvPr/>
          </p:nvSpPr>
          <p:spPr bwMode="auto">
            <a:xfrm>
              <a:off x="4735513" y="2997200"/>
              <a:ext cx="1152525" cy="0"/>
            </a:xfrm>
            <a:prstGeom prst="line">
              <a:avLst/>
            </a:prstGeom>
            <a:noFill/>
            <a:ln w="203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5167313" y="2852738"/>
              <a:ext cx="3603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600" b="1" dirty="0"/>
                <a:t>f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91275" y="2420938"/>
            <a:ext cx="1152525" cy="336550"/>
            <a:chOff x="6391275" y="2420938"/>
            <a:chExt cx="1152525" cy="336550"/>
          </a:xfrm>
        </p:grpSpPr>
        <p:sp>
          <p:nvSpPr>
            <p:cNvPr id="21521" name="Line 16"/>
            <p:cNvSpPr>
              <a:spLocks noChangeShapeType="1"/>
            </p:cNvSpPr>
            <p:nvPr/>
          </p:nvSpPr>
          <p:spPr bwMode="auto">
            <a:xfrm>
              <a:off x="6391275" y="2636838"/>
              <a:ext cx="1152525" cy="0"/>
            </a:xfrm>
            <a:prstGeom prst="line">
              <a:avLst/>
            </a:prstGeom>
            <a:noFill/>
            <a:ln w="203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6751638" y="2420938"/>
              <a:ext cx="3603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600" b="1" dirty="0"/>
                <a:t>j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19838" y="2852738"/>
            <a:ext cx="1152525" cy="336550"/>
            <a:chOff x="6319838" y="2852738"/>
            <a:chExt cx="1152525" cy="336550"/>
          </a:xfrm>
        </p:grpSpPr>
        <p:sp>
          <p:nvSpPr>
            <p:cNvPr id="21522" name="Line 17"/>
            <p:cNvSpPr>
              <a:spLocks noChangeShapeType="1"/>
            </p:cNvSpPr>
            <p:nvPr/>
          </p:nvSpPr>
          <p:spPr bwMode="auto">
            <a:xfrm>
              <a:off x="6319838" y="2997200"/>
              <a:ext cx="1152525" cy="0"/>
            </a:xfrm>
            <a:prstGeom prst="line">
              <a:avLst/>
            </a:prstGeom>
            <a:noFill/>
            <a:ln w="203200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6823075" y="2852738"/>
              <a:ext cx="2889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600" b="1" dirty="0" err="1"/>
                <a:t>i</a:t>
              </a:r>
              <a:endParaRPr lang="en-US" sz="16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99113" y="3213100"/>
            <a:ext cx="1944687" cy="366713"/>
            <a:chOff x="5599113" y="3213100"/>
            <a:chExt cx="1944687" cy="366713"/>
          </a:xfrm>
        </p:grpSpPr>
        <p:sp>
          <p:nvSpPr>
            <p:cNvPr id="21520" name="Line 15"/>
            <p:cNvSpPr>
              <a:spLocks noChangeShapeType="1"/>
            </p:cNvSpPr>
            <p:nvPr/>
          </p:nvSpPr>
          <p:spPr bwMode="auto">
            <a:xfrm>
              <a:off x="5599113" y="3429000"/>
              <a:ext cx="1944687" cy="0"/>
            </a:xfrm>
            <a:prstGeom prst="line">
              <a:avLst/>
            </a:prstGeom>
            <a:noFill/>
            <a:ln w="203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33" name="Text Box 29"/>
            <p:cNvSpPr txBox="1">
              <a:spLocks noChangeArrowheads="1"/>
            </p:cNvSpPr>
            <p:nvPr/>
          </p:nvSpPr>
          <p:spPr bwMode="auto">
            <a:xfrm>
              <a:off x="6464300" y="3213100"/>
              <a:ext cx="3587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Greedy Algorithm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technique to solve problems: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always makes the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locally best</a:t>
            </a:r>
            <a:r>
              <a:rPr lang="en-US" altLang="zh-TW" dirty="0">
                <a:ea typeface="新細明體" pitchFamily="18" charset="-120"/>
              </a:rPr>
              <a:t> choice at the moment (local optimal).  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Hopefully, a series of locally best choices will lead to a globally best solution.  </a:t>
            </a:r>
          </a:p>
          <a:p>
            <a:r>
              <a:rPr lang="en-US" altLang="zh-TW" dirty="0">
                <a:ea typeface="新細明體" pitchFamily="18" charset="-120"/>
              </a:rPr>
              <a:t>Greedy algorithms yield optimal solutions for many (but not all) problems. 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fld id="{BB48AFDC-C798-48CB-851C-1A2C00B9F6A8}" type="datetime1">
              <a:rPr lang="zh-TW" altLang="en-US" sz="1400">
                <a:solidFill>
                  <a:schemeClr val="bg2"/>
                </a:solidFill>
              </a:rPr>
              <a:pPr/>
              <a:t>2020/9/11</a:t>
            </a:fld>
            <a:endParaRPr lang="en-US" altLang="zh-TW" sz="1400" dirty="0">
              <a:solidFill>
                <a:schemeClr val="bg2"/>
              </a:solidFill>
            </a:endParaRP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 dirty="0">
                <a:solidFill>
                  <a:schemeClr val="bg2"/>
                </a:solidFill>
              </a:rPr>
              <a:t>CS4335  Design and Analysis of Algorithms/WANG </a:t>
            </a:r>
            <a:r>
              <a:rPr lang="en-US" altLang="zh-TW" sz="1400" dirty="0" err="1">
                <a:solidFill>
                  <a:schemeClr val="bg2"/>
                </a:solidFill>
              </a:rPr>
              <a:t>Lusheng</a:t>
            </a:r>
            <a:endParaRPr lang="en-US" altLang="zh-TW" sz="1400">
              <a:solidFill>
                <a:schemeClr val="bg2"/>
              </a:solidFill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Page </a:t>
            </a:r>
            <a:fld id="{3F663A88-30AE-4FCF-9AB0-31609D6CB5ED}" type="slidenum">
              <a:rPr lang="en-US" altLang="zh-TW" sz="1400">
                <a:solidFill>
                  <a:schemeClr val="bg2"/>
                </a:solidFill>
              </a:rPr>
              <a:pPr/>
              <a:t>3</a:t>
            </a:fld>
            <a:endParaRPr lang="en-US" altLang="zh-TW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8A576-8682-4CE2-971D-23306F2FC2EC}" type="slidenum">
              <a:rPr lang="en-US"/>
              <a:pPr/>
              <a:t>30</a:t>
            </a:fld>
            <a:endParaRPr lang="en-US" sz="1400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-99392"/>
            <a:ext cx="8912543" cy="1143000"/>
          </a:xfrm>
        </p:spPr>
        <p:txBody>
          <a:bodyPr>
            <a:normAutofit/>
          </a:bodyPr>
          <a:lstStyle/>
          <a:p>
            <a:r>
              <a:rPr lang="en-US" sz="3200" dirty="0"/>
              <a:t>Interval Partitioning:  Greedy Analysis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908" y="692696"/>
            <a:ext cx="8910252" cy="5631904"/>
          </a:xfrm>
        </p:spPr>
        <p:txBody>
          <a:bodyPr>
            <a:noAutofit/>
          </a:bodyPr>
          <a:lstStyle/>
          <a:p>
            <a:r>
              <a:rPr lang="en-US" sz="2400" b="1" dirty="0"/>
              <a:t>Observation</a:t>
            </a:r>
            <a:r>
              <a:rPr lang="en-US" sz="2400" dirty="0"/>
              <a:t>.  </a:t>
            </a:r>
            <a:r>
              <a:rPr lang="en-US" sz="2400" dirty="0">
                <a:solidFill>
                  <a:schemeClr val="tx1"/>
                </a:solidFill>
              </a:rPr>
              <a:t>Greedy algorithm never schedules two incompatible lectures in the same classroom (</a:t>
            </a:r>
            <a:r>
              <a:rPr lang="en-US" sz="2400" dirty="0">
                <a:solidFill>
                  <a:srgbClr val="FF0000"/>
                </a:solidFill>
              </a:rPr>
              <a:t>its solution is always feasible</a:t>
            </a:r>
            <a:r>
              <a:rPr lang="en-US" sz="2400" dirty="0">
                <a:solidFill>
                  <a:schemeClr val="tx1"/>
                </a:solidFill>
              </a:rPr>
              <a:t>).</a:t>
            </a:r>
            <a:endParaRPr lang="en-US" sz="2400" dirty="0"/>
          </a:p>
          <a:p>
            <a:r>
              <a:rPr lang="en-US" sz="2400" b="1" dirty="0"/>
              <a:t>Theorem</a:t>
            </a:r>
            <a:r>
              <a:rPr lang="en-US" sz="2400" dirty="0"/>
              <a:t>.  </a:t>
            </a:r>
            <a:r>
              <a:rPr lang="en-US" sz="2400" dirty="0">
                <a:solidFill>
                  <a:schemeClr val="tx1"/>
                </a:solidFill>
              </a:rPr>
              <a:t>Greedy algorithm is optimal.</a:t>
            </a:r>
          </a:p>
          <a:p>
            <a:r>
              <a:rPr lang="en-US" sz="2400" dirty="0"/>
              <a:t>Pf.  </a:t>
            </a:r>
          </a:p>
          <a:p>
            <a:pPr lvl="1"/>
            <a:r>
              <a:rPr lang="en-US" sz="2400" dirty="0"/>
              <a:t>Let d = number of classrooms that the greedy algorithm allocates.</a:t>
            </a:r>
          </a:p>
          <a:p>
            <a:pPr lvl="1"/>
            <a:r>
              <a:rPr lang="en-US" sz="2400" dirty="0"/>
              <a:t>Classroom d is opened because we needed to schedule a job, say j, that is incompatible with all d-1 other classrooms.</a:t>
            </a:r>
          </a:p>
          <a:p>
            <a:pPr lvl="1"/>
            <a:r>
              <a:rPr lang="en-US" sz="2400" dirty="0"/>
              <a:t>Since we sorted by start time, all these incompatibilities are caused by lectures that start no later than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Thus, we have d lectures overlapping at time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.</a:t>
            </a:r>
          </a:p>
          <a:p>
            <a:pPr lvl="1"/>
            <a:r>
              <a:rPr lang="en-US" sz="2400" dirty="0" err="1"/>
              <a:t>d</a:t>
            </a:r>
            <a:r>
              <a:rPr lang="en-US" sz="2400" dirty="0" err="1">
                <a:sym typeface="Symbol" panose="05050102010706020507" pitchFamily="18" charset="2"/>
              </a:rPr>
              <a:t>depth</a:t>
            </a:r>
            <a:endParaRPr lang="en-US" sz="2400" dirty="0"/>
          </a:p>
          <a:p>
            <a:pPr lvl="1"/>
            <a:r>
              <a:rPr lang="en-US" sz="2400" dirty="0"/>
              <a:t>Key observation  </a:t>
            </a:r>
            <a:r>
              <a:rPr lang="en-US" sz="2400" dirty="0">
                <a:sym typeface="Symbol" pitchFamily="18" charset="2"/>
              </a:rPr>
              <a:t>  </a:t>
            </a:r>
            <a:r>
              <a:rPr lang="en-US" sz="2400" dirty="0"/>
              <a:t>all schedules need to use </a:t>
            </a:r>
            <a:r>
              <a:rPr lang="en-US" sz="2400" dirty="0">
                <a:sym typeface="Symbol" pitchFamily="18" charset="2"/>
              </a:rPr>
              <a:t></a:t>
            </a:r>
            <a:r>
              <a:rPr lang="en-US" sz="2400" dirty="0"/>
              <a:t> depth classrooms.  </a:t>
            </a:r>
            <a:endParaRPr lang="en-US" sz="24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26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8CE0-BB1A-4E3C-A7C9-4416DDAF105B}" type="slidenum">
              <a:rPr lang="en-US"/>
              <a:pPr/>
              <a:t>31</a:t>
            </a:fld>
            <a:endParaRPr lang="en-US" sz="140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Analysis Strategies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/>
              <a:t>Exchange argument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Gradually transform any solution to the one found by the greedy algorithm without hurting its quality.</a:t>
            </a:r>
          </a:p>
          <a:p>
            <a:endParaRPr lang="en-US" dirty="0"/>
          </a:p>
          <a:p>
            <a:r>
              <a:rPr lang="en-US" b="1" dirty="0"/>
              <a:t>Structural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Discover a simple "structural" bound asserting that every possible solution must have a certain value. Then show that your algorithm always achieves this bound.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4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</p:spTree>
    <p:extLst>
      <p:ext uri="{BB962C8B-B14F-4D97-AF65-F5344CB8AC3E}">
        <p14:creationId xmlns:p14="http://schemas.microsoft.com/office/powerpoint/2010/main" val="416151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F673-AB18-4356-A976-EA0882F9DD28}" type="slidenum">
              <a:rPr lang="en-US"/>
              <a:pPr/>
              <a:t>5</a:t>
            </a:fld>
            <a:endParaRPr lang="en-US" sz="140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919" y="1196752"/>
            <a:ext cx="8912543" cy="17567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Interval scheduling.</a:t>
            </a:r>
          </a:p>
          <a:p>
            <a:pPr lvl="1"/>
            <a:r>
              <a:rPr lang="en-US" sz="2200" dirty="0"/>
              <a:t>Job j starts at </a:t>
            </a:r>
            <a:r>
              <a:rPr lang="en-US" sz="2200" dirty="0" err="1"/>
              <a:t>s</a:t>
            </a:r>
            <a:r>
              <a:rPr lang="en-US" sz="2200" baseline="-25000" dirty="0" err="1"/>
              <a:t>j</a:t>
            </a:r>
            <a:r>
              <a:rPr lang="en-US" sz="2200" dirty="0"/>
              <a:t> and finishes at </a:t>
            </a:r>
            <a:r>
              <a:rPr lang="en-US" sz="2200" dirty="0" err="1"/>
              <a:t>f</a:t>
            </a:r>
            <a:r>
              <a:rPr lang="en-US" sz="2200" baseline="-25000" dirty="0" err="1"/>
              <a:t>j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Two jobs </a:t>
            </a:r>
            <a:r>
              <a:rPr lang="en-US" sz="2200" dirty="0">
                <a:solidFill>
                  <a:schemeClr val="accent1"/>
                </a:solidFill>
              </a:rPr>
              <a:t>compatible </a:t>
            </a:r>
            <a:r>
              <a:rPr lang="en-US" sz="2200" dirty="0"/>
              <a:t>if they don't overlap.</a:t>
            </a:r>
          </a:p>
          <a:p>
            <a:pPr lvl="1"/>
            <a:r>
              <a:rPr lang="en-US" sz="2200" dirty="0"/>
              <a:t>Goal: find maximum subset of mutually compatible jobs.</a:t>
            </a:r>
          </a:p>
        </p:txBody>
      </p:sp>
      <p:sp>
        <p:nvSpPr>
          <p:cNvPr id="493572" name="Line 4"/>
          <p:cNvSpPr>
            <a:spLocks noChangeShapeType="1"/>
          </p:cNvSpPr>
          <p:nvPr/>
        </p:nvSpPr>
        <p:spPr bwMode="auto">
          <a:xfrm>
            <a:off x="1552475" y="6232525"/>
            <a:ext cx="636978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4176035" y="6313489"/>
            <a:ext cx="172439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400"/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7922260" y="6024563"/>
            <a:ext cx="82523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493575" name="Line 7"/>
          <p:cNvSpPr>
            <a:spLocks noChangeShapeType="1"/>
          </p:cNvSpPr>
          <p:nvPr/>
        </p:nvSpPr>
        <p:spPr bwMode="auto">
          <a:xfrm>
            <a:off x="7098744" y="62325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1402901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0</a:t>
            </a:r>
          </a:p>
        </p:txBody>
      </p:sp>
      <p:sp>
        <p:nvSpPr>
          <p:cNvPr id="493577" name="Line 9"/>
          <p:cNvSpPr>
            <a:spLocks noChangeShapeType="1"/>
          </p:cNvSpPr>
          <p:nvPr/>
        </p:nvSpPr>
        <p:spPr bwMode="auto">
          <a:xfrm rot="-5400000">
            <a:off x="48458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8" name="Line 10"/>
          <p:cNvSpPr>
            <a:spLocks noChangeShapeType="1"/>
          </p:cNvSpPr>
          <p:nvPr/>
        </p:nvSpPr>
        <p:spPr bwMode="auto">
          <a:xfrm rot="-5400000">
            <a:off x="-39788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9" name="Line 11"/>
          <p:cNvSpPr>
            <a:spLocks noChangeShapeType="1"/>
          </p:cNvSpPr>
          <p:nvPr/>
        </p:nvSpPr>
        <p:spPr bwMode="auto">
          <a:xfrm rot="-5400000">
            <a:off x="1535036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0" name="Line 12"/>
          <p:cNvSpPr>
            <a:spLocks noChangeShapeType="1"/>
          </p:cNvSpPr>
          <p:nvPr/>
        </p:nvSpPr>
        <p:spPr bwMode="auto">
          <a:xfrm rot="-5400000">
            <a:off x="1008949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1" name="Line 13"/>
          <p:cNvSpPr>
            <a:spLocks noChangeShapeType="1"/>
          </p:cNvSpPr>
          <p:nvPr/>
        </p:nvSpPr>
        <p:spPr bwMode="auto">
          <a:xfrm rot="-5400000">
            <a:off x="2059404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2" name="Line 14"/>
          <p:cNvSpPr>
            <a:spLocks noChangeShapeType="1"/>
          </p:cNvSpPr>
          <p:nvPr/>
        </p:nvSpPr>
        <p:spPr bwMode="auto">
          <a:xfrm rot="-5400000">
            <a:off x="363251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3" name="Line 15"/>
          <p:cNvSpPr>
            <a:spLocks noChangeShapeType="1"/>
          </p:cNvSpPr>
          <p:nvPr/>
        </p:nvSpPr>
        <p:spPr bwMode="auto">
          <a:xfrm rot="-5400000">
            <a:off x="3108141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4" name="Line 16"/>
          <p:cNvSpPr>
            <a:spLocks noChangeShapeType="1"/>
          </p:cNvSpPr>
          <p:nvPr/>
        </p:nvSpPr>
        <p:spPr bwMode="auto">
          <a:xfrm rot="-5400000">
            <a:off x="4681246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5" name="Line 17"/>
          <p:cNvSpPr>
            <a:spLocks noChangeShapeType="1"/>
          </p:cNvSpPr>
          <p:nvPr/>
        </p:nvSpPr>
        <p:spPr bwMode="auto">
          <a:xfrm rot="-5400000">
            <a:off x="4156878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6" name="Line 18"/>
          <p:cNvSpPr>
            <a:spLocks noChangeShapeType="1"/>
          </p:cNvSpPr>
          <p:nvPr/>
        </p:nvSpPr>
        <p:spPr bwMode="auto">
          <a:xfrm rot="-5400000">
            <a:off x="5731702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7" name="Line 19"/>
          <p:cNvSpPr>
            <a:spLocks noChangeShapeType="1"/>
          </p:cNvSpPr>
          <p:nvPr/>
        </p:nvSpPr>
        <p:spPr bwMode="auto">
          <a:xfrm rot="-5400000">
            <a:off x="5207334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8" name="Text Box 20"/>
          <p:cNvSpPr txBox="1">
            <a:spLocks noChangeArrowheads="1"/>
          </p:cNvSpPr>
          <p:nvPr/>
        </p:nvSpPr>
        <p:spPr bwMode="auto">
          <a:xfrm>
            <a:off x="1927270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</a:t>
            </a:r>
          </a:p>
        </p:txBody>
      </p:sp>
      <p:sp>
        <p:nvSpPr>
          <p:cNvPr id="493589" name="Text Box 21"/>
          <p:cNvSpPr txBox="1">
            <a:spLocks noChangeArrowheads="1"/>
          </p:cNvSpPr>
          <p:nvPr/>
        </p:nvSpPr>
        <p:spPr bwMode="auto">
          <a:xfrm>
            <a:off x="2451637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2</a:t>
            </a:r>
          </a:p>
        </p:txBody>
      </p:sp>
      <p:sp>
        <p:nvSpPr>
          <p:cNvPr id="493590" name="Text Box 22"/>
          <p:cNvSpPr txBox="1">
            <a:spLocks noChangeArrowheads="1"/>
          </p:cNvSpPr>
          <p:nvPr/>
        </p:nvSpPr>
        <p:spPr bwMode="auto">
          <a:xfrm>
            <a:off x="2976006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3</a:t>
            </a:r>
          </a:p>
        </p:txBody>
      </p:sp>
      <p:sp>
        <p:nvSpPr>
          <p:cNvPr id="493591" name="Text Box 23"/>
          <p:cNvSpPr txBox="1">
            <a:spLocks noChangeArrowheads="1"/>
          </p:cNvSpPr>
          <p:nvPr/>
        </p:nvSpPr>
        <p:spPr bwMode="auto">
          <a:xfrm>
            <a:off x="3502094" y="6232526"/>
            <a:ext cx="4487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4</a:t>
            </a:r>
          </a:p>
        </p:txBody>
      </p:sp>
      <p:sp>
        <p:nvSpPr>
          <p:cNvPr id="493592" name="Text Box 24"/>
          <p:cNvSpPr txBox="1">
            <a:spLocks noChangeArrowheads="1"/>
          </p:cNvSpPr>
          <p:nvPr/>
        </p:nvSpPr>
        <p:spPr bwMode="auto">
          <a:xfrm>
            <a:off x="4026461" y="6232526"/>
            <a:ext cx="44872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5</a:t>
            </a:r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4550831" y="6232526"/>
            <a:ext cx="4487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6</a:t>
            </a:r>
          </a:p>
        </p:txBody>
      </p:sp>
      <p:sp>
        <p:nvSpPr>
          <p:cNvPr id="493594" name="Text Box 26"/>
          <p:cNvSpPr txBox="1">
            <a:spLocks noChangeArrowheads="1"/>
          </p:cNvSpPr>
          <p:nvPr/>
        </p:nvSpPr>
        <p:spPr bwMode="auto">
          <a:xfrm>
            <a:off x="5075198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7</a:t>
            </a:r>
          </a:p>
        </p:txBody>
      </p:sp>
      <p:sp>
        <p:nvSpPr>
          <p:cNvPr id="493595" name="Text Box 27"/>
          <p:cNvSpPr txBox="1">
            <a:spLocks noChangeArrowheads="1"/>
          </p:cNvSpPr>
          <p:nvPr/>
        </p:nvSpPr>
        <p:spPr bwMode="auto">
          <a:xfrm>
            <a:off x="5599567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8</a:t>
            </a:r>
          </a:p>
        </p:txBody>
      </p:sp>
      <p:sp>
        <p:nvSpPr>
          <p:cNvPr id="493596" name="Text Box 28"/>
          <p:cNvSpPr txBox="1">
            <a:spLocks noChangeArrowheads="1"/>
          </p:cNvSpPr>
          <p:nvPr/>
        </p:nvSpPr>
        <p:spPr bwMode="auto">
          <a:xfrm>
            <a:off x="6123935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9</a:t>
            </a:r>
          </a:p>
        </p:txBody>
      </p:sp>
      <p:sp>
        <p:nvSpPr>
          <p:cNvPr id="493597" name="Text Box 29"/>
          <p:cNvSpPr txBox="1">
            <a:spLocks noChangeArrowheads="1"/>
          </p:cNvSpPr>
          <p:nvPr/>
        </p:nvSpPr>
        <p:spPr bwMode="auto">
          <a:xfrm>
            <a:off x="6574376" y="6232526"/>
            <a:ext cx="44872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10</a:t>
            </a:r>
          </a:p>
        </p:txBody>
      </p:sp>
      <p:sp>
        <p:nvSpPr>
          <p:cNvPr id="493598" name="Text Box 30"/>
          <p:cNvSpPr txBox="1">
            <a:spLocks noChangeArrowheads="1"/>
          </p:cNvSpPr>
          <p:nvPr/>
        </p:nvSpPr>
        <p:spPr bwMode="auto">
          <a:xfrm>
            <a:off x="7174392" y="6232526"/>
            <a:ext cx="4487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11</a:t>
            </a:r>
          </a:p>
        </p:txBody>
      </p:sp>
      <p:sp>
        <p:nvSpPr>
          <p:cNvPr id="493599" name="Rectangle 31"/>
          <p:cNvSpPr>
            <a:spLocks noChangeArrowheads="1"/>
          </p:cNvSpPr>
          <p:nvPr/>
        </p:nvSpPr>
        <p:spPr bwMode="auto">
          <a:xfrm>
            <a:off x="4176036" y="5124451"/>
            <a:ext cx="2097473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493600" name="Rectangle 32"/>
          <p:cNvSpPr>
            <a:spLocks noChangeArrowheads="1"/>
          </p:cNvSpPr>
          <p:nvPr/>
        </p:nvSpPr>
        <p:spPr bwMode="auto">
          <a:xfrm>
            <a:off x="4700403" y="5540376"/>
            <a:ext cx="2099193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493601" name="Line 33"/>
          <p:cNvSpPr>
            <a:spLocks noChangeShapeType="1"/>
          </p:cNvSpPr>
          <p:nvPr/>
        </p:nvSpPr>
        <p:spPr bwMode="auto">
          <a:xfrm rot="-5400000">
            <a:off x="2583773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602" name="Rectangle 34"/>
          <p:cNvSpPr>
            <a:spLocks noChangeArrowheads="1"/>
          </p:cNvSpPr>
          <p:nvPr/>
        </p:nvSpPr>
        <p:spPr bwMode="auto">
          <a:xfrm>
            <a:off x="5749140" y="5943601"/>
            <a:ext cx="1574824" cy="277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493603" name="Rectangle 35"/>
          <p:cNvSpPr>
            <a:spLocks noChangeArrowheads="1"/>
          </p:cNvSpPr>
          <p:nvPr/>
        </p:nvSpPr>
        <p:spPr bwMode="auto">
          <a:xfrm>
            <a:off x="3651667" y="4708526"/>
            <a:ext cx="1573106" cy="277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493604" name="Rectangle 36"/>
          <p:cNvSpPr>
            <a:spLocks noChangeArrowheads="1"/>
          </p:cNvSpPr>
          <p:nvPr/>
        </p:nvSpPr>
        <p:spPr bwMode="auto">
          <a:xfrm>
            <a:off x="1552475" y="3048001"/>
            <a:ext cx="3147929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93605" name="Rectangle 37"/>
          <p:cNvSpPr>
            <a:spLocks noChangeArrowheads="1"/>
          </p:cNvSpPr>
          <p:nvPr/>
        </p:nvSpPr>
        <p:spPr bwMode="auto">
          <a:xfrm>
            <a:off x="2076843" y="3463926"/>
            <a:ext cx="1574824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93606" name="Rectangle 38"/>
          <p:cNvSpPr>
            <a:spLocks noChangeArrowheads="1"/>
          </p:cNvSpPr>
          <p:nvPr/>
        </p:nvSpPr>
        <p:spPr bwMode="auto">
          <a:xfrm>
            <a:off x="3127299" y="3878263"/>
            <a:ext cx="1048737" cy="277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93607" name="Rectangle 39"/>
          <p:cNvSpPr>
            <a:spLocks noChangeArrowheads="1"/>
          </p:cNvSpPr>
          <p:nvPr/>
        </p:nvSpPr>
        <p:spPr bwMode="auto">
          <a:xfrm>
            <a:off x="3127300" y="4294189"/>
            <a:ext cx="2621841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43700" y="3231244"/>
            <a:ext cx="18804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002060"/>
                </a:solidFill>
              </a:rPr>
              <a:t>Examples: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sz="2000" dirty="0">
                <a:solidFill>
                  <a:srgbClr val="002060"/>
                </a:solidFill>
              </a:rPr>
              <a:t>{a, g} is a set of mutually compatible jobs.</a:t>
            </a:r>
          </a:p>
          <a:p>
            <a:pPr algn="l"/>
            <a:r>
              <a:rPr lang="en-US" altLang="zh-CN" sz="2000" dirty="0">
                <a:solidFill>
                  <a:srgbClr val="002060"/>
                </a:solidFill>
              </a:rPr>
              <a:t>{b, e, h} is also a set of mutually compatible jobs.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37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Greedy Algorithm:  sort all the jobs in a list using a ‘greedy’ principle, and then choose it one by one  </a:t>
            </a:r>
          </a:p>
          <a:p>
            <a:r>
              <a:rPr lang="en-US" sz="2400" dirty="0"/>
              <a:t>What are possible rules for </a:t>
            </a:r>
            <a:r>
              <a:rPr lang="en-US" sz="2400" dirty="0">
                <a:solidFill>
                  <a:srgbClr val="FF0000"/>
                </a:solidFill>
              </a:rPr>
              <a:t>greedy sorting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Choose the interval that </a:t>
            </a:r>
            <a:r>
              <a:rPr lang="en-US" sz="2000" dirty="0">
                <a:solidFill>
                  <a:srgbClr val="FF0000"/>
                </a:solidFill>
              </a:rPr>
              <a:t>starts earliest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Rationale: start using the resource as soon as possible.</a:t>
            </a:r>
          </a:p>
          <a:p>
            <a:pPr lvl="1"/>
            <a:r>
              <a:rPr lang="en-US" sz="2000" dirty="0"/>
              <a:t>Choose the </a:t>
            </a:r>
            <a:r>
              <a:rPr lang="en-US" sz="2000" dirty="0">
                <a:solidFill>
                  <a:srgbClr val="FF0000"/>
                </a:solidFill>
              </a:rPr>
              <a:t>smallest interval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Rationale: try to have lots of small jobs.</a:t>
            </a:r>
          </a:p>
          <a:p>
            <a:pPr lvl="1"/>
            <a:r>
              <a:rPr lang="en-US" sz="2000" dirty="0"/>
              <a:t>Choose the interval that overlaps (conflicts) with the </a:t>
            </a:r>
            <a:r>
              <a:rPr lang="en-US" sz="2000" dirty="0">
                <a:solidFill>
                  <a:srgbClr val="FF0000"/>
                </a:solidFill>
              </a:rPr>
              <a:t>fewest remaining intervals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Rationale: keep our options open and eliminate as few intervals as possible.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61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That Don’t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33" y="1600200"/>
            <a:ext cx="6583759" cy="4525963"/>
          </a:xfrm>
        </p:spPr>
      </p:pic>
    </p:spTree>
    <p:extLst>
      <p:ext uri="{BB962C8B-B14F-4D97-AF65-F5344CB8AC3E}">
        <p14:creationId xmlns:p14="http://schemas.microsoft.com/office/powerpoint/2010/main" val="338966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That Don’t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06" y="1600200"/>
            <a:ext cx="6577812" cy="4525963"/>
          </a:xfrm>
        </p:spPr>
      </p:pic>
    </p:spTree>
    <p:extLst>
      <p:ext uri="{BB962C8B-B14F-4D97-AF65-F5344CB8AC3E}">
        <p14:creationId xmlns:p14="http://schemas.microsoft.com/office/powerpoint/2010/main" val="362926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That Don’t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2020/9/11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77" y="1600200"/>
            <a:ext cx="6607071" cy="4525963"/>
          </a:xfrm>
        </p:spPr>
      </p:pic>
    </p:spTree>
    <p:extLst>
      <p:ext uri="{BB962C8B-B14F-4D97-AF65-F5344CB8AC3E}">
        <p14:creationId xmlns:p14="http://schemas.microsoft.com/office/powerpoint/2010/main" val="407133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23016</TotalTime>
  <Pages>9</Pages>
  <Words>2293</Words>
  <Application>Microsoft Office PowerPoint</Application>
  <PresentationFormat>Custom</PresentationFormat>
  <Paragraphs>661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新細明體</vt:lpstr>
      <vt:lpstr>宋体</vt:lpstr>
      <vt:lpstr>Arial</vt:lpstr>
      <vt:lpstr>Calibri</vt:lpstr>
      <vt:lpstr>Cambria Math</vt:lpstr>
      <vt:lpstr>Comic Sans MS</vt:lpstr>
      <vt:lpstr>Courier New</vt:lpstr>
      <vt:lpstr>Symbol</vt:lpstr>
      <vt:lpstr>Times New Roman</vt:lpstr>
      <vt:lpstr>Office Theme</vt:lpstr>
      <vt:lpstr>Summary of Lecture 1</vt:lpstr>
      <vt:lpstr>Week 2: Greedy Algorithms</vt:lpstr>
      <vt:lpstr>Greedy Algorithm </vt:lpstr>
      <vt:lpstr>Interval Scheduling</vt:lpstr>
      <vt:lpstr>Interval Scheduling</vt:lpstr>
      <vt:lpstr>Ideas for Interval Scheduling</vt:lpstr>
      <vt:lpstr>Rules That Don’t Work</vt:lpstr>
      <vt:lpstr>Rules That Don’t Work</vt:lpstr>
      <vt:lpstr>Rules That Don’t Work</vt:lpstr>
      <vt:lpstr>Example:  sort based on finish time</vt:lpstr>
      <vt:lpstr>Interval Scheduling:  Greedy Algorithm</vt:lpstr>
      <vt:lpstr>How to Prove Optimality</vt:lpstr>
      <vt:lpstr>Interval Scheduling: Analysis</vt:lpstr>
      <vt:lpstr>Interval Scheduling:  Analysis</vt:lpstr>
      <vt:lpstr>PowerPoint Presentation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Partitioning</vt:lpstr>
      <vt:lpstr>Interval Partitioning</vt:lpstr>
      <vt:lpstr>Interval Partitioning</vt:lpstr>
      <vt:lpstr>Interval Partitioning:  Lower Bound on Optimal Solution</vt:lpstr>
      <vt:lpstr>Interval Partitioning:  Greedy Algorithm</vt:lpstr>
      <vt:lpstr>PowerPoint Presentation</vt:lpstr>
      <vt:lpstr>Interval Partitioning:  Greedy Analysis</vt:lpstr>
      <vt:lpstr>Greedy Analysis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Real-Time Systems</dc:title>
  <dc:creator>Computer Science Department</dc:creator>
  <cp:lastModifiedBy>Prof. ZHANG Qingfu</cp:lastModifiedBy>
  <cp:revision>267</cp:revision>
  <cp:lastPrinted>2017-09-11T03:53:20Z</cp:lastPrinted>
  <dcterms:created xsi:type="dcterms:W3CDTF">1996-09-03T20:45:46Z</dcterms:created>
  <dcterms:modified xsi:type="dcterms:W3CDTF">2020-09-11T00:41:07Z</dcterms:modified>
</cp:coreProperties>
</file>