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46" r:id="rId2"/>
    <p:sldId id="350" r:id="rId3"/>
    <p:sldId id="290" r:id="rId4"/>
    <p:sldId id="291" r:id="rId5"/>
    <p:sldId id="292" r:id="rId6"/>
    <p:sldId id="340" r:id="rId7"/>
    <p:sldId id="258" r:id="rId8"/>
    <p:sldId id="293" r:id="rId9"/>
    <p:sldId id="260" r:id="rId10"/>
    <p:sldId id="261" r:id="rId11"/>
    <p:sldId id="339" r:id="rId12"/>
    <p:sldId id="263" r:id="rId13"/>
    <p:sldId id="347" r:id="rId14"/>
    <p:sldId id="264" r:id="rId15"/>
    <p:sldId id="326" r:id="rId16"/>
    <p:sldId id="348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53" r:id="rId33"/>
    <p:sldId id="265" r:id="rId34"/>
    <p:sldId id="286" r:id="rId35"/>
    <p:sldId id="325" r:id="rId36"/>
    <p:sldId id="351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274" r:id="rId50"/>
    <p:sldId id="344" r:id="rId51"/>
    <p:sldId id="343" r:id="rId52"/>
    <p:sldId id="289" r:id="rId53"/>
    <p:sldId id="275" r:id="rId54"/>
    <p:sldId id="349" r:id="rId55"/>
    <p:sldId id="352" r:id="rId56"/>
  </p:sldIdLst>
  <p:sldSz cx="9144000" cy="6858000" type="screen4x3"/>
  <p:notesSz cx="6881813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4660"/>
  </p:normalViewPr>
  <p:slideViewPr>
    <p:cSldViewPr>
      <p:cViewPr varScale="1">
        <p:scale>
          <a:sx n="86" d="100"/>
          <a:sy n="86" d="100"/>
        </p:scale>
        <p:origin x="216" y="8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1770" y="-102"/>
      </p:cViewPr>
      <p:guideLst>
        <p:guide orient="horz" pos="2929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 altLang="zh-TW"/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44" y="1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 altLang="zh-TW"/>
          </a:p>
        </p:txBody>
      </p:sp>
      <p:sp>
        <p:nvSpPr>
          <p:cNvPr id="3891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60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 altLang="zh-TW"/>
          </a:p>
        </p:txBody>
      </p:sp>
      <p:sp>
        <p:nvSpPr>
          <p:cNvPr id="3891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44" y="8831060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970FE3AE-9A0F-4D98-B7D0-E004F514C50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3302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 altLang="zh-TW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44" y="1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 altLang="zh-TW"/>
          </a:p>
        </p:txBody>
      </p:sp>
      <p:sp>
        <p:nvSpPr>
          <p:cNvPr id="5222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683" y="4417018"/>
            <a:ext cx="5046449" cy="4182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5223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60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 altLang="zh-TW"/>
          </a:p>
        </p:txBody>
      </p:sp>
      <p:sp>
        <p:nvSpPr>
          <p:cNvPr id="5223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44" y="8831060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09B46AC5-79F8-4A99-A5FB-D052196962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5287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E22BD-DACC-4CC7-9A8F-F9D68BC0FDB1}" type="slidenum">
              <a:rPr lang="en-US"/>
              <a:pPr/>
              <a:t>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5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661C7-0688-4F29-A4AA-F16C8BFD851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843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A3056-CDE0-46C2-B068-EE4B07E7EB1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370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FDDDF-3CDB-4021-9A1A-745944CE35A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0903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732AF64-5585-4B81-9558-A3EB526113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190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8E7B7-5A7A-4C2B-A6CD-B37321A67CB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53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A1DFC-7C77-4F56-AE45-A525FC0DA76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928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981F3-FE84-469E-9ACF-F80C275794B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180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3135D-6FEB-4106-9B87-B64D30A5C97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804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8E954-3426-4664-8FFB-23FFA39C972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526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D2A6C-6569-42C8-B5D7-2C5B8C46516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585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65E2C-8848-455A-B748-90E7C0ABF8C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347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C2EEE-397D-46D7-B0F3-0736216C5E4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114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fld id="{BD50A846-A59B-4F4A-AB36-7A8FF184B25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A8-AF4A-41C1-88C1-959C7476779B}" type="slidenum">
              <a:rPr lang="zh-TW" altLang="en-US"/>
              <a:pPr/>
              <a:t>1</a:t>
            </a:fld>
            <a:endParaRPr lang="en-US" altLang="zh-TW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549275"/>
            <a:ext cx="7772400" cy="1470025"/>
          </a:xfrm>
        </p:spPr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Week 3: Minimum Spanning Tree (MST)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9613" y="2420938"/>
            <a:ext cx="6400800" cy="3455987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TW" dirty="0">
                <a:ea typeface="新細明體" pitchFamily="18" charset="-120"/>
              </a:rPr>
              <a:t>Definition of MST </a:t>
            </a:r>
            <a:r>
              <a:rPr lang="en-HK" altLang="zh-TW" sz="2000" dirty="0">
                <a:highlight>
                  <a:srgbClr val="FFFF00"/>
                </a:highlight>
                <a:ea typeface="新細明體" pitchFamily="18" charset="-120"/>
              </a:rPr>
              <a:t>(</a:t>
            </a:r>
            <a:r>
              <a:rPr lang="zh-TW" altLang="en-US" sz="2000" dirty="0">
                <a:highlight>
                  <a:srgbClr val="FFFF00"/>
                </a:highlight>
                <a:ea typeface="新細明體" pitchFamily="18" charset="-120"/>
              </a:rPr>
              <a:t>唔會</a:t>
            </a:r>
            <a:r>
              <a:rPr lang="en-HK" altLang="zh-TW" sz="2000" dirty="0">
                <a:highlight>
                  <a:srgbClr val="FFFF00"/>
                </a:highlight>
                <a:ea typeface="新細明體" pitchFamily="18" charset="-120"/>
              </a:rPr>
              <a:t>form circle)</a:t>
            </a:r>
            <a:endParaRPr lang="en-US" altLang="zh-TW" sz="2000" dirty="0">
              <a:ea typeface="新細明體" pitchFamily="18" charset="-120"/>
            </a:endParaRPr>
          </a:p>
          <a:p>
            <a:pPr algn="l">
              <a:buFontTx/>
              <a:buChar char="•"/>
            </a:pPr>
            <a:r>
              <a:rPr lang="en-US" altLang="zh-TW" dirty="0">
                <a:ea typeface="新細明體" pitchFamily="18" charset="-120"/>
              </a:rPr>
              <a:t>Generic MST algorithm</a:t>
            </a:r>
          </a:p>
          <a:p>
            <a:pPr algn="l">
              <a:buFontTx/>
              <a:buChar char="•"/>
            </a:pPr>
            <a:r>
              <a:rPr lang="en-US" altLang="zh-TW" dirty="0" err="1">
                <a:ea typeface="新細明體" pitchFamily="18" charset="-120"/>
              </a:rPr>
              <a:t>Kruskal's</a:t>
            </a:r>
            <a:r>
              <a:rPr lang="en-US" altLang="zh-TW" dirty="0">
                <a:ea typeface="新細明體" pitchFamily="18" charset="-120"/>
              </a:rPr>
              <a:t> algorithm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ja-JP" altLang="en-US" sz="2000" dirty="0">
                <a:solidFill>
                  <a:srgbClr val="FF0000"/>
                </a:solidFill>
                <a:ea typeface="新細明體" pitchFamily="18" charset="-120"/>
              </a:rPr>
              <a:t>最短</a:t>
            </a:r>
            <a:r>
              <a:rPr lang="en-HK" altLang="ja-JP" sz="2000" dirty="0">
                <a:solidFill>
                  <a:srgbClr val="FF0000"/>
                </a:solidFill>
                <a:ea typeface="新細明體" pitchFamily="18" charset="-120"/>
              </a:rPr>
              <a:t>edge</a:t>
            </a:r>
            <a:r>
              <a:rPr lang="ja-JP" altLang="en-US" sz="2000" dirty="0">
                <a:solidFill>
                  <a:srgbClr val="FF0000"/>
                </a:solidFill>
                <a:ea typeface="新細明體" pitchFamily="18" charset="-120"/>
              </a:rPr>
              <a:t>開始，慢慢搵大搵上去</a:t>
            </a:r>
            <a:r>
              <a:rPr lang="en-HK" altLang="ja-JP" sz="2000" dirty="0">
                <a:solidFill>
                  <a:srgbClr val="FF0000"/>
                </a:solidFill>
                <a:ea typeface="新細明體" pitchFamily="18" charset="-120"/>
              </a:rPr>
              <a:t>)</a:t>
            </a:r>
            <a:endParaRPr lang="en-US" altLang="zh-TW" sz="2000" dirty="0">
              <a:ea typeface="新細明體" pitchFamily="18" charset="-120"/>
            </a:endParaRPr>
          </a:p>
          <a:p>
            <a:pPr algn="l">
              <a:buFontTx/>
              <a:buChar char="•"/>
            </a:pPr>
            <a:r>
              <a:rPr lang="en-US" altLang="zh-TW" dirty="0">
                <a:ea typeface="新細明體" pitchFamily="18" charset="-120"/>
              </a:rPr>
              <a:t>Prim's algorithm</a:t>
            </a:r>
            <a:r>
              <a:rPr lang="en-HK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HK" altLang="zh-TW" sz="2000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ea typeface="新細明體" pitchFamily="18" charset="-120"/>
              </a:rPr>
              <a:t>任意一點開始，每連下一個都對比之前個</a:t>
            </a:r>
            <a:r>
              <a:rPr lang="en-HK" altLang="zh-TW" sz="2000" dirty="0">
                <a:solidFill>
                  <a:srgbClr val="FF0000"/>
                </a:solidFill>
                <a:ea typeface="新細明體" pitchFamily="18" charset="-120"/>
              </a:rPr>
              <a:t>node + </a:t>
            </a:r>
            <a:r>
              <a:rPr lang="ja-JP" altLang="en-US" sz="2000" dirty="0">
                <a:solidFill>
                  <a:srgbClr val="FF0000"/>
                </a:solidFill>
                <a:ea typeface="新細明體" pitchFamily="18" charset="-120"/>
              </a:rPr>
              <a:t>新</a:t>
            </a:r>
            <a:r>
              <a:rPr lang="en-HK" altLang="ja-JP" sz="2000" dirty="0">
                <a:solidFill>
                  <a:srgbClr val="FF0000"/>
                </a:solidFill>
                <a:ea typeface="新細明體" pitchFamily="18" charset="-120"/>
              </a:rPr>
              <a:t>node </a:t>
            </a:r>
            <a:r>
              <a:rPr lang="ja-JP" altLang="en-US" sz="2000" dirty="0">
                <a:solidFill>
                  <a:srgbClr val="FF0000"/>
                </a:solidFill>
                <a:ea typeface="新細明體" pitchFamily="18" charset="-120"/>
              </a:rPr>
              <a:t>邊條</a:t>
            </a:r>
            <a:r>
              <a:rPr lang="en-HK" altLang="ja-JP" sz="2000" dirty="0">
                <a:solidFill>
                  <a:srgbClr val="FF0000"/>
                </a:solidFill>
                <a:ea typeface="新細明體" pitchFamily="18" charset="-120"/>
              </a:rPr>
              <a:t>edge</a:t>
            </a:r>
            <a:r>
              <a:rPr lang="ja-JP" altLang="en-US" sz="2000" dirty="0">
                <a:solidFill>
                  <a:srgbClr val="FF0000"/>
                </a:solidFill>
                <a:ea typeface="新細明體" pitchFamily="18" charset="-120"/>
              </a:rPr>
              <a:t>最短就連邊條</a:t>
            </a:r>
            <a:r>
              <a:rPr lang="en-HK" altLang="ja-JP" sz="2000" dirty="0">
                <a:solidFill>
                  <a:srgbClr val="FF0000"/>
                </a:solidFill>
                <a:ea typeface="新細明體" pitchFamily="18" charset="-120"/>
              </a:rPr>
              <a:t>)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446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 w="28575"/>
        </p:spPr>
        <p:txBody>
          <a:bodyPr/>
          <a:lstStyle/>
          <a:p>
            <a:fld id="{46DA55DF-C6EE-4FB1-8E6B-F3EE6651C346}" type="slidenum">
              <a:rPr lang="zh-TW" altLang="en-US"/>
              <a:pPr/>
              <a:t>10</a:t>
            </a:fld>
            <a:endParaRPr lang="en-US" altLang="zh-TW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Safe edge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We need some definitions and a theorem.</a:t>
            </a:r>
          </a:p>
          <a:p>
            <a:r>
              <a:rPr lang="en-US" altLang="zh-TW" sz="2800" dirty="0">
                <a:ea typeface="新細明體" pitchFamily="18" charset="-120"/>
              </a:rPr>
              <a:t>A 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cut</a:t>
            </a:r>
            <a:r>
              <a:rPr lang="en-US" altLang="zh-TW" sz="2800" dirty="0">
                <a:ea typeface="新細明體" pitchFamily="18" charset="-120"/>
              </a:rPr>
              <a:t> (S,V-S) of an undirected graph G=(V,E) is a partition of V, where S is a subset of V.</a:t>
            </a:r>
          </a:p>
          <a:p>
            <a:r>
              <a:rPr lang="en-US" altLang="zh-TW" sz="2800" dirty="0">
                <a:ea typeface="新細明體" pitchFamily="18" charset="-120"/>
              </a:rPr>
              <a:t>An edge 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crosses</a:t>
            </a:r>
            <a:r>
              <a:rPr lang="en-US" altLang="zh-TW" sz="2800" dirty="0">
                <a:ea typeface="新細明體" pitchFamily="18" charset="-120"/>
              </a:rPr>
              <a:t> the cut (S,V-S) if one of its endpoints is in S and the other is in V-S.</a:t>
            </a:r>
          </a:p>
          <a:p>
            <a:r>
              <a:rPr lang="en-US" altLang="zh-TW" sz="2800" dirty="0">
                <a:ea typeface="新細明體" pitchFamily="18" charset="-120"/>
              </a:rPr>
              <a:t>An edge is a 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light edge</a:t>
            </a:r>
            <a:r>
              <a:rPr lang="en-US" altLang="zh-TW" sz="2800" dirty="0">
                <a:ea typeface="新細明體" pitchFamily="18" charset="-120"/>
              </a:rPr>
              <a:t> crossing a cut if its length is the </a:t>
            </a:r>
            <a:r>
              <a:rPr lang="en-US" altLang="zh-TW" sz="2800" b="1" dirty="0">
                <a:solidFill>
                  <a:srgbClr val="FF0000"/>
                </a:solidFill>
                <a:ea typeface="新細明體" pitchFamily="18" charset="-120"/>
              </a:rPr>
              <a:t>shortest</a:t>
            </a:r>
            <a:r>
              <a:rPr lang="en-US" altLang="zh-TW" sz="2800" dirty="0">
                <a:ea typeface="新細明體" pitchFamily="18" charset="-120"/>
              </a:rPr>
              <a:t> among all the edges crossing the cut.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685977" y="5445224"/>
            <a:ext cx="792088" cy="93610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16746" y="5419604"/>
            <a:ext cx="792088" cy="93610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7748" y="58052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5805264"/>
            <a:ext cx="672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V-S</a:t>
            </a:r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275856" y="5661248"/>
            <a:ext cx="223224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3491880" y="5887656"/>
            <a:ext cx="2016224" cy="27764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endCxn id="4" idx="2"/>
          </p:cNvCxnSpPr>
          <p:nvPr/>
        </p:nvCxnSpPr>
        <p:spPr bwMode="auto">
          <a:xfrm>
            <a:off x="2847748" y="5661248"/>
            <a:ext cx="2924717" cy="60568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527884" y="6196662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Crossing edges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AF4B-F8F4-480B-A5CB-4C90FEE53A3F}" type="slidenum">
              <a:rPr lang="zh-TW" altLang="en-US"/>
              <a:pPr/>
              <a:t>11</a:t>
            </a:fld>
            <a:endParaRPr lang="en-US" altLang="zh-TW"/>
          </a:p>
        </p:txBody>
      </p:sp>
      <p:grpSp>
        <p:nvGrpSpPr>
          <p:cNvPr id="16454" name="Group 70"/>
          <p:cNvGrpSpPr>
            <a:grpSpLocks/>
          </p:cNvGrpSpPr>
          <p:nvPr/>
        </p:nvGrpSpPr>
        <p:grpSpPr bwMode="auto">
          <a:xfrm>
            <a:off x="1116013" y="981075"/>
            <a:ext cx="6700837" cy="2617788"/>
            <a:chOff x="68" y="965"/>
            <a:chExt cx="4221" cy="1649"/>
          </a:xfrm>
        </p:grpSpPr>
        <p:sp>
          <p:nvSpPr>
            <p:cNvPr id="16449" name="Text Box 65"/>
            <p:cNvSpPr txBox="1">
              <a:spLocks noChangeArrowheads="1"/>
            </p:cNvSpPr>
            <p:nvPr/>
          </p:nvSpPr>
          <p:spPr bwMode="auto">
            <a:xfrm>
              <a:off x="68" y="2205"/>
              <a:ext cx="6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itchFamily="18" charset="-120"/>
                </a:rPr>
                <a:t>V-S</a:t>
              </a:r>
              <a:r>
                <a:rPr lang="en-US" altLang="zh-TW">
                  <a:ea typeface="新細明體" pitchFamily="18" charset="-120"/>
                  <a:cs typeface="Times New Roman" pitchFamily="-106" charset="0"/>
                </a:rPr>
                <a:t>↓</a:t>
              </a:r>
            </a:p>
          </p:txBody>
        </p:sp>
        <p:grpSp>
          <p:nvGrpSpPr>
            <p:cNvPr id="16444" name="Group 60"/>
            <p:cNvGrpSpPr>
              <a:grpSpLocks/>
            </p:cNvGrpSpPr>
            <p:nvPr/>
          </p:nvGrpSpPr>
          <p:grpSpPr bwMode="auto">
            <a:xfrm>
              <a:off x="657" y="965"/>
              <a:ext cx="2903" cy="1649"/>
              <a:chOff x="657" y="965"/>
              <a:chExt cx="2903" cy="1649"/>
            </a:xfrm>
          </p:grpSpPr>
          <p:grpSp>
            <p:nvGrpSpPr>
              <p:cNvPr id="16389" name="Group 5"/>
              <p:cNvGrpSpPr>
                <a:grpSpLocks/>
              </p:cNvGrpSpPr>
              <p:nvPr/>
            </p:nvGrpSpPr>
            <p:grpSpPr bwMode="auto">
              <a:xfrm>
                <a:off x="657" y="1692"/>
                <a:ext cx="194" cy="250"/>
                <a:chOff x="2368" y="1750"/>
                <a:chExt cx="194" cy="250"/>
              </a:xfrm>
            </p:grpSpPr>
            <p:sp>
              <p:nvSpPr>
                <p:cNvPr id="1639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a</a:t>
                  </a:r>
                </a:p>
              </p:txBody>
            </p:sp>
            <p:sp>
              <p:nvSpPr>
                <p:cNvPr id="16391" name="Oval 7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2" name="Group 8"/>
              <p:cNvGrpSpPr>
                <a:grpSpLocks/>
              </p:cNvGrpSpPr>
              <p:nvPr/>
            </p:nvGrpSpPr>
            <p:grpSpPr bwMode="auto">
              <a:xfrm>
                <a:off x="1156" y="1193"/>
                <a:ext cx="196" cy="250"/>
                <a:chOff x="2368" y="1750"/>
                <a:chExt cx="196" cy="250"/>
              </a:xfrm>
            </p:grpSpPr>
            <p:sp>
              <p:nvSpPr>
                <p:cNvPr id="1639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b</a:t>
                  </a:r>
                </a:p>
              </p:txBody>
            </p:sp>
            <p:sp>
              <p:nvSpPr>
                <p:cNvPr id="16394" name="Oval 10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5" name="Group 11"/>
              <p:cNvGrpSpPr>
                <a:grpSpLocks/>
              </p:cNvGrpSpPr>
              <p:nvPr/>
            </p:nvGrpSpPr>
            <p:grpSpPr bwMode="auto">
              <a:xfrm>
                <a:off x="1156" y="2182"/>
                <a:ext cx="196" cy="250"/>
                <a:chOff x="2368" y="1750"/>
                <a:chExt cx="196" cy="250"/>
              </a:xfrm>
            </p:grpSpPr>
            <p:sp>
              <p:nvSpPr>
                <p:cNvPr id="1639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h</a:t>
                  </a:r>
                </a:p>
              </p:txBody>
            </p:sp>
            <p:sp>
              <p:nvSpPr>
                <p:cNvPr id="16397" name="Oval 13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8" name="Group 14"/>
              <p:cNvGrpSpPr>
                <a:grpSpLocks/>
              </p:cNvGrpSpPr>
              <p:nvPr/>
            </p:nvGrpSpPr>
            <p:grpSpPr bwMode="auto">
              <a:xfrm>
                <a:off x="2006" y="1162"/>
                <a:ext cx="194" cy="250"/>
                <a:chOff x="2368" y="1750"/>
                <a:chExt cx="194" cy="250"/>
              </a:xfrm>
            </p:grpSpPr>
            <p:sp>
              <p:nvSpPr>
                <p:cNvPr id="1639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c</a:t>
                  </a:r>
                </a:p>
              </p:txBody>
            </p:sp>
            <p:sp>
              <p:nvSpPr>
                <p:cNvPr id="16400" name="Oval 16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1" name="Group 17"/>
              <p:cNvGrpSpPr>
                <a:grpSpLocks/>
              </p:cNvGrpSpPr>
              <p:nvPr/>
            </p:nvGrpSpPr>
            <p:grpSpPr bwMode="auto">
              <a:xfrm>
                <a:off x="2820" y="1162"/>
                <a:ext cx="196" cy="250"/>
                <a:chOff x="2368" y="1750"/>
                <a:chExt cx="196" cy="250"/>
              </a:xfrm>
            </p:grpSpPr>
            <p:sp>
              <p:nvSpPr>
                <p:cNvPr id="1640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d</a:t>
                  </a:r>
                </a:p>
              </p:txBody>
            </p:sp>
            <p:sp>
              <p:nvSpPr>
                <p:cNvPr id="16403" name="Oval 19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4" name="Group 20"/>
              <p:cNvGrpSpPr>
                <a:grpSpLocks/>
              </p:cNvGrpSpPr>
              <p:nvPr/>
            </p:nvGrpSpPr>
            <p:grpSpPr bwMode="auto">
              <a:xfrm>
                <a:off x="3366" y="1661"/>
                <a:ext cx="194" cy="250"/>
                <a:chOff x="2368" y="1750"/>
                <a:chExt cx="194" cy="250"/>
              </a:xfrm>
            </p:grpSpPr>
            <p:sp>
              <p:nvSpPr>
                <p:cNvPr id="1640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e</a:t>
                  </a:r>
                </a:p>
              </p:txBody>
            </p:sp>
            <p:sp>
              <p:nvSpPr>
                <p:cNvPr id="16406" name="Oval 22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7" name="Group 23"/>
              <p:cNvGrpSpPr>
                <a:grpSpLocks/>
              </p:cNvGrpSpPr>
              <p:nvPr/>
            </p:nvGrpSpPr>
            <p:grpSpPr bwMode="auto">
              <a:xfrm>
                <a:off x="2822" y="2182"/>
                <a:ext cx="194" cy="250"/>
                <a:chOff x="2368" y="1750"/>
                <a:chExt cx="194" cy="250"/>
              </a:xfrm>
            </p:grpSpPr>
            <p:sp>
              <p:nvSpPr>
                <p:cNvPr id="1640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f</a:t>
                  </a:r>
                </a:p>
              </p:txBody>
            </p:sp>
            <p:sp>
              <p:nvSpPr>
                <p:cNvPr id="16409" name="Oval 25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10" name="Group 26"/>
              <p:cNvGrpSpPr>
                <a:grpSpLocks/>
              </p:cNvGrpSpPr>
              <p:nvPr/>
            </p:nvGrpSpPr>
            <p:grpSpPr bwMode="auto">
              <a:xfrm>
                <a:off x="2004" y="2182"/>
                <a:ext cx="196" cy="250"/>
                <a:chOff x="2368" y="1750"/>
                <a:chExt cx="196" cy="250"/>
              </a:xfrm>
            </p:grpSpPr>
            <p:sp>
              <p:nvSpPr>
                <p:cNvPr id="1641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g</a:t>
                  </a:r>
                </a:p>
              </p:txBody>
            </p:sp>
            <p:sp>
              <p:nvSpPr>
                <p:cNvPr id="16412" name="Oval 28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13" name="Group 29"/>
              <p:cNvGrpSpPr>
                <a:grpSpLocks/>
              </p:cNvGrpSpPr>
              <p:nvPr/>
            </p:nvGrpSpPr>
            <p:grpSpPr bwMode="auto">
              <a:xfrm>
                <a:off x="1565" y="1706"/>
                <a:ext cx="182" cy="250"/>
                <a:chOff x="1519" y="1706"/>
                <a:chExt cx="182" cy="250"/>
              </a:xfrm>
            </p:grpSpPr>
            <p:sp>
              <p:nvSpPr>
                <p:cNvPr id="164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i</a:t>
                  </a:r>
                </a:p>
              </p:txBody>
            </p:sp>
            <p:sp>
              <p:nvSpPr>
                <p:cNvPr id="16415" name="Oval 31"/>
                <p:cNvSpPr>
                  <a:spLocks noChangeArrowheads="1"/>
                </p:cNvSpPr>
                <p:nvPr/>
              </p:nvSpPr>
              <p:spPr bwMode="auto">
                <a:xfrm>
                  <a:off x="1520" y="1753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16" name="Line 32"/>
              <p:cNvSpPr>
                <a:spLocks noChangeShapeType="1"/>
              </p:cNvSpPr>
              <p:nvPr/>
            </p:nvSpPr>
            <p:spPr bwMode="auto">
              <a:xfrm flipV="1">
                <a:off x="793" y="1389"/>
                <a:ext cx="409" cy="363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Line 33"/>
              <p:cNvSpPr>
                <a:spLocks noChangeShapeType="1"/>
              </p:cNvSpPr>
              <p:nvPr/>
            </p:nvSpPr>
            <p:spPr bwMode="auto">
              <a:xfrm>
                <a:off x="793" y="1933"/>
                <a:ext cx="409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Line 34"/>
              <p:cNvSpPr>
                <a:spLocks noChangeShapeType="1"/>
              </p:cNvSpPr>
              <p:nvPr/>
            </p:nvSpPr>
            <p:spPr bwMode="auto">
              <a:xfrm>
                <a:off x="1247" y="1434"/>
                <a:ext cx="0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9" name="Line 35"/>
              <p:cNvSpPr>
                <a:spLocks noChangeShapeType="1"/>
              </p:cNvSpPr>
              <p:nvPr/>
            </p:nvSpPr>
            <p:spPr bwMode="auto">
              <a:xfrm>
                <a:off x="1338" y="1298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Line 36"/>
              <p:cNvSpPr>
                <a:spLocks noChangeShapeType="1"/>
              </p:cNvSpPr>
              <p:nvPr/>
            </p:nvSpPr>
            <p:spPr bwMode="auto">
              <a:xfrm>
                <a:off x="1338" y="2341"/>
                <a:ext cx="680" cy="0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Line 37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635" cy="0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Line 38"/>
              <p:cNvSpPr>
                <a:spLocks noChangeShapeType="1"/>
              </p:cNvSpPr>
              <p:nvPr/>
            </p:nvSpPr>
            <p:spPr bwMode="auto">
              <a:xfrm>
                <a:off x="2154" y="1389"/>
                <a:ext cx="681" cy="862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Line 39"/>
              <p:cNvSpPr>
                <a:spLocks noChangeShapeType="1"/>
              </p:cNvSpPr>
              <p:nvPr/>
            </p:nvSpPr>
            <p:spPr bwMode="auto">
              <a:xfrm>
                <a:off x="2200" y="1298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4" name="Line 40"/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41"/>
              <p:cNvSpPr>
                <a:spLocks noChangeShapeType="1"/>
              </p:cNvSpPr>
              <p:nvPr/>
            </p:nvSpPr>
            <p:spPr bwMode="auto">
              <a:xfrm>
                <a:off x="3016" y="1344"/>
                <a:ext cx="408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 flipV="1">
                <a:off x="3016" y="1888"/>
                <a:ext cx="408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1746" y="1933"/>
                <a:ext cx="318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Line 44"/>
              <p:cNvSpPr>
                <a:spLocks noChangeShapeType="1"/>
              </p:cNvSpPr>
              <p:nvPr/>
            </p:nvSpPr>
            <p:spPr bwMode="auto">
              <a:xfrm flipV="1">
                <a:off x="1292" y="1933"/>
                <a:ext cx="273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Line 45"/>
              <p:cNvSpPr>
                <a:spLocks noChangeShapeType="1"/>
              </p:cNvSpPr>
              <p:nvPr/>
            </p:nvSpPr>
            <p:spPr bwMode="auto">
              <a:xfrm flipV="1">
                <a:off x="1701" y="1389"/>
                <a:ext cx="317" cy="363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Text Box 46"/>
              <p:cNvSpPr txBox="1">
                <a:spLocks noChangeArrowheads="1"/>
              </p:cNvSpPr>
              <p:nvPr/>
            </p:nvSpPr>
            <p:spPr bwMode="auto">
              <a:xfrm>
                <a:off x="793" y="129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16431" name="Text Box 47"/>
              <p:cNvSpPr txBox="1">
                <a:spLocks noChangeArrowheads="1"/>
              </p:cNvSpPr>
              <p:nvPr/>
            </p:nvSpPr>
            <p:spPr bwMode="auto">
              <a:xfrm>
                <a:off x="1552" y="9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8</a:t>
                </a:r>
              </a:p>
            </p:txBody>
          </p:sp>
          <p:sp>
            <p:nvSpPr>
              <p:cNvPr id="16432" name="Text Box 48"/>
              <p:cNvSpPr txBox="1">
                <a:spLocks noChangeArrowheads="1"/>
              </p:cNvSpPr>
              <p:nvPr/>
            </p:nvSpPr>
            <p:spPr bwMode="auto">
              <a:xfrm>
                <a:off x="2396" y="9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7</a:t>
                </a:r>
              </a:p>
            </p:txBody>
          </p:sp>
          <p:sp>
            <p:nvSpPr>
              <p:cNvPr id="16433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9</a:t>
                </a:r>
              </a:p>
            </p:txBody>
          </p:sp>
          <p:sp>
            <p:nvSpPr>
              <p:cNvPr id="16434" name="Text Box 50"/>
              <p:cNvSpPr txBox="1">
                <a:spLocks noChangeArrowheads="1"/>
              </p:cNvSpPr>
              <p:nvPr/>
            </p:nvSpPr>
            <p:spPr bwMode="auto">
              <a:xfrm>
                <a:off x="3252" y="191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ea typeface="新細明體" pitchFamily="18" charset="-120"/>
                  </a:rPr>
                  <a:t>10</a:t>
                </a:r>
              </a:p>
            </p:txBody>
          </p:sp>
          <p:sp>
            <p:nvSpPr>
              <p:cNvPr id="16435" name="Text Box 51"/>
              <p:cNvSpPr txBox="1">
                <a:spLocks noChangeArrowheads="1"/>
              </p:cNvSpPr>
              <p:nvPr/>
            </p:nvSpPr>
            <p:spPr bwMode="auto">
              <a:xfrm>
                <a:off x="2880" y="1661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14</a:t>
                </a:r>
              </a:p>
            </p:txBody>
          </p:sp>
          <p:sp>
            <p:nvSpPr>
              <p:cNvPr id="16436" name="Text Box 52"/>
              <p:cNvSpPr txBox="1">
                <a:spLocks noChangeArrowheads="1"/>
              </p:cNvSpPr>
              <p:nvPr/>
            </p:nvSpPr>
            <p:spPr bwMode="auto">
              <a:xfrm>
                <a:off x="2245" y="1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16437" name="Text Box 53"/>
              <p:cNvSpPr txBox="1">
                <a:spLocks noChangeArrowheads="1"/>
              </p:cNvSpPr>
              <p:nvPr/>
            </p:nvSpPr>
            <p:spPr bwMode="auto">
              <a:xfrm>
                <a:off x="1852" y="150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16438" name="Text Box 54"/>
              <p:cNvSpPr txBox="1">
                <a:spLocks noChangeArrowheads="1"/>
              </p:cNvSpPr>
              <p:nvPr/>
            </p:nvSpPr>
            <p:spPr bwMode="auto">
              <a:xfrm>
                <a:off x="2426" y="23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16439" name="Text Box 55"/>
              <p:cNvSpPr txBox="1">
                <a:spLocks noChangeArrowheads="1"/>
              </p:cNvSpPr>
              <p:nvPr/>
            </p:nvSpPr>
            <p:spPr bwMode="auto">
              <a:xfrm>
                <a:off x="1869" y="185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6</a:t>
                </a:r>
              </a:p>
            </p:txBody>
          </p:sp>
          <p:sp>
            <p:nvSpPr>
              <p:cNvPr id="16440" name="Text Box 56"/>
              <p:cNvSpPr txBox="1">
                <a:spLocks noChangeArrowheads="1"/>
              </p:cNvSpPr>
              <p:nvPr/>
            </p:nvSpPr>
            <p:spPr bwMode="auto">
              <a:xfrm>
                <a:off x="1597" y="23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6441" name="Text Box 57"/>
              <p:cNvSpPr txBox="1">
                <a:spLocks noChangeArrowheads="1"/>
              </p:cNvSpPr>
              <p:nvPr/>
            </p:nvSpPr>
            <p:spPr bwMode="auto">
              <a:xfrm>
                <a:off x="1292" y="18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ea typeface="新細明體" pitchFamily="18" charset="-120"/>
                  </a:rPr>
                  <a:t>7</a:t>
                </a:r>
              </a:p>
            </p:txBody>
          </p:sp>
          <p:sp>
            <p:nvSpPr>
              <p:cNvPr id="16442" name="Text Box 58"/>
              <p:cNvSpPr txBox="1">
                <a:spLocks noChangeArrowheads="1"/>
              </p:cNvSpPr>
              <p:nvPr/>
            </p:nvSpPr>
            <p:spPr bwMode="auto">
              <a:xfrm>
                <a:off x="975" y="164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11</a:t>
                </a:r>
              </a:p>
            </p:txBody>
          </p:sp>
          <p:sp>
            <p:nvSpPr>
              <p:cNvPr id="16443" name="Text Box 59"/>
              <p:cNvSpPr txBox="1">
                <a:spLocks noChangeArrowheads="1"/>
              </p:cNvSpPr>
              <p:nvPr/>
            </p:nvSpPr>
            <p:spPr bwMode="auto">
              <a:xfrm>
                <a:off x="944" y="208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ea typeface="新細明體" pitchFamily="18" charset="-120"/>
                  </a:rPr>
                  <a:t>7</a:t>
                </a:r>
              </a:p>
            </p:txBody>
          </p:sp>
        </p:grpSp>
        <p:sp>
          <p:nvSpPr>
            <p:cNvPr id="16447" name="Freeform 63"/>
            <p:cNvSpPr>
              <a:spLocks/>
            </p:cNvSpPr>
            <p:nvPr/>
          </p:nvSpPr>
          <p:spPr bwMode="auto">
            <a:xfrm>
              <a:off x="295" y="1010"/>
              <a:ext cx="3810" cy="1323"/>
            </a:xfrm>
            <a:custGeom>
              <a:avLst/>
              <a:gdLst>
                <a:gd name="T0" fmla="*/ 0 w 3810"/>
                <a:gd name="T1" fmla="*/ 1058 h 1323"/>
                <a:gd name="T2" fmla="*/ 816 w 3810"/>
                <a:gd name="T3" fmla="*/ 1058 h 1323"/>
                <a:gd name="T4" fmla="*/ 1769 w 3810"/>
                <a:gd name="T5" fmla="*/ 15 h 1323"/>
                <a:gd name="T6" fmla="*/ 2766 w 3810"/>
                <a:gd name="T7" fmla="*/ 1149 h 1323"/>
                <a:gd name="T8" fmla="*/ 3810 w 3810"/>
                <a:gd name="T9" fmla="*/ 1058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0" h="1323">
                  <a:moveTo>
                    <a:pt x="0" y="1058"/>
                  </a:moveTo>
                  <a:cubicBezTo>
                    <a:pt x="260" y="1145"/>
                    <a:pt x="521" y="1232"/>
                    <a:pt x="816" y="1058"/>
                  </a:cubicBezTo>
                  <a:cubicBezTo>
                    <a:pt x="1111" y="884"/>
                    <a:pt x="1444" y="0"/>
                    <a:pt x="1769" y="15"/>
                  </a:cubicBezTo>
                  <a:cubicBezTo>
                    <a:pt x="2094" y="30"/>
                    <a:pt x="2426" y="975"/>
                    <a:pt x="2766" y="1149"/>
                  </a:cubicBezTo>
                  <a:cubicBezTo>
                    <a:pt x="3106" y="1323"/>
                    <a:pt x="3458" y="1190"/>
                    <a:pt x="3810" y="1058"/>
                  </a:cubicBezTo>
                </a:path>
              </a:pathLst>
            </a:custGeom>
            <a:noFill/>
            <a:ln w="984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448" name="Text Box 64"/>
            <p:cNvSpPr txBox="1">
              <a:spLocks noChangeArrowheads="1"/>
            </p:cNvSpPr>
            <p:nvPr/>
          </p:nvSpPr>
          <p:spPr bwMode="auto">
            <a:xfrm>
              <a:off x="282" y="1628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新細明體" pitchFamily="18" charset="-120"/>
                </a:rPr>
                <a:t>S</a:t>
              </a:r>
              <a:r>
                <a:rPr lang="en-US" altLang="zh-TW" dirty="0">
                  <a:ea typeface="新細明體" pitchFamily="18" charset="-120"/>
                  <a:cs typeface="Times New Roman" pitchFamily="-106" charset="0"/>
                </a:rPr>
                <a:t>↑</a:t>
              </a:r>
            </a:p>
          </p:txBody>
        </p:sp>
        <p:sp>
          <p:nvSpPr>
            <p:cNvPr id="16451" name="Text Box 67"/>
            <p:cNvSpPr txBox="1">
              <a:spLocks noChangeArrowheads="1"/>
            </p:cNvSpPr>
            <p:nvPr/>
          </p:nvSpPr>
          <p:spPr bwMode="auto">
            <a:xfrm>
              <a:off x="3742" y="1661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itchFamily="18" charset="-120"/>
                </a:rPr>
                <a:t>↑ S</a:t>
              </a:r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3719" y="2205"/>
              <a:ext cx="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itchFamily="18" charset="-120"/>
                </a:rPr>
                <a:t>↓ V-S</a:t>
              </a:r>
            </a:p>
          </p:txBody>
        </p:sp>
      </p:grp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1475656" y="4291235"/>
            <a:ext cx="58324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 dirty="0">
                <a:ea typeface="新細明體" pitchFamily="18" charset="-120"/>
              </a:rPr>
              <a:t> This figure shows a cut (S,V-S) of the graph.</a:t>
            </a:r>
          </a:p>
          <a:p>
            <a:pPr algn="l"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S={a, b, d, e},  V-S={h,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, g, c, f}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 dirty="0">
                <a:ea typeface="新細明體" pitchFamily="18" charset="-120"/>
              </a:rPr>
              <a:t> The edge (</a:t>
            </a:r>
            <a:r>
              <a:rPr lang="en-US" altLang="zh-TW" dirty="0" err="1">
                <a:ea typeface="新細明體" pitchFamily="18" charset="-120"/>
              </a:rPr>
              <a:t>d,c</a:t>
            </a:r>
            <a:r>
              <a:rPr lang="en-US" altLang="zh-TW" dirty="0">
                <a:ea typeface="新細明體" pitchFamily="18" charset="-120"/>
              </a:rPr>
              <a:t>) and (a, h) are two light edges crossing the cut.</a:t>
            </a:r>
            <a:endParaRPr lang="en-US" altLang="zh-TW" dirty="0">
              <a:ea typeface="新細明體" pitchFamily="18" charset="-120"/>
              <a:cs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5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Rectangle 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44624"/>
                <a:ext cx="9036496" cy="575496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zh-TW" sz="2400" b="1" dirty="0">
                    <a:ea typeface="新細明體" pitchFamily="18" charset="-120"/>
                  </a:rPr>
                  <a:t>Theorem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000" b="1" dirty="0">
                    <a:ea typeface="新細明體" pitchFamily="18" charset="-120"/>
                  </a:rPr>
                  <a:t>If </a:t>
                </a:r>
                <a:r>
                  <a:rPr lang="en-US" altLang="zh-TW" sz="2000" dirty="0">
                    <a:ea typeface="新細明體" pitchFamily="18" charset="-120"/>
                  </a:rPr>
                  <a:t>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G=(V, E) is a connected and undirected graph with a nonnegative real-valued length function w defined on E.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A is a subset of  E that is included in a minimum spanning tree (MST) for G.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(S,V-S) is a cut of G such that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itchFamily="18" charset="-120"/>
                  </a:rPr>
                  <a:t> no edge in A crosses the cut</a:t>
                </a:r>
                <a:r>
                  <a:rPr lang="en-US" altLang="zh-TW" sz="2000" dirty="0">
                    <a:ea typeface="新細明體" pitchFamily="18" charset="-120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 (x, y) is a light edge crossing (S,V-S).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000" b="1" dirty="0">
                    <a:ea typeface="新細明體" pitchFamily="18" charset="-120"/>
                  </a:rPr>
                  <a:t>Then</a:t>
                </a:r>
                <a:r>
                  <a:rPr lang="en-US" altLang="zh-TW" sz="2000" dirty="0">
                    <a:ea typeface="新細明體" pitchFamily="18" charset="-120"/>
                  </a:rPr>
                  <a:t>, </a:t>
                </a:r>
                <a:r>
                  <a:rPr lang="en-US" altLang="zh-TW" sz="2000" b="1" dirty="0">
                    <a:ea typeface="新細明體" pitchFamily="18" charset="-120"/>
                  </a:rPr>
                  <a:t>edge (x, y) is safe for A  (i.e. </a:t>
                </a:r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 (</a:t>
                </a:r>
                <a:r>
                  <a:rPr lang="en-US" altLang="zh-TW" sz="2000" b="1" dirty="0" err="1">
                    <a:solidFill>
                      <a:srgbClr val="FF0000"/>
                    </a:solidFill>
                    <a:ea typeface="新細明體" pitchFamily="18" charset="-120"/>
                  </a:rPr>
                  <a:t>x,y</a:t>
                </a:r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) </a:t>
                </a:r>
                <a:r>
                  <a:rPr lang="en-US" altLang="zh-TW" sz="2000" b="1" dirty="0">
                    <a:ea typeface="新細明體" pitchFamily="18" charset="-120"/>
                  </a:rPr>
                  <a:t>is part of a MST too)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zh-TW" sz="2000" b="1" dirty="0">
                  <a:ea typeface="新細明體" pitchFamily="18" charset="-12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400" b="1" dirty="0">
                    <a:ea typeface="新細明體" pitchFamily="18" charset="-120"/>
                  </a:rPr>
                  <a:t>Outline of Pf</a:t>
                </a:r>
                <a:r>
                  <a:rPr lang="en-US" altLang="zh-TW" sz="2400" dirty="0">
                    <a:ea typeface="新細明體" pitchFamily="18" charset="-120"/>
                  </a:rPr>
                  <a:t>:  </a:t>
                </a:r>
                <a:r>
                  <a:rPr lang="en-US" altLang="zh-TW" sz="2000" dirty="0">
                    <a:ea typeface="新細明體" pitchFamily="18" charset="-120"/>
                  </a:rPr>
                  <a:t>Let </a:t>
                </a:r>
                <a:r>
                  <a:rPr lang="en-US" altLang="zh-TW" sz="2000" dirty="0" err="1">
                    <a:ea typeface="新細明體" pitchFamily="18" charset="-120"/>
                  </a:rPr>
                  <a:t>T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dirty="0">
                    <a:ea typeface="新細明體" pitchFamily="18" charset="-120"/>
                  </a:rPr>
                  <a:t> be a MST (blue) that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itchFamily="18" charset="-120"/>
                  </a:rPr>
                  <a:t>includes </a:t>
                </a:r>
                <a:r>
                  <a:rPr lang="en-US" altLang="zh-TW" sz="2000" dirty="0">
                    <a:ea typeface="新細明體" pitchFamily="18" charset="-120"/>
                  </a:rPr>
                  <a:t>A.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Case 1:  (</a:t>
                </a:r>
                <a:r>
                  <a:rPr lang="en-US" altLang="zh-TW" sz="2000" dirty="0" err="1">
                    <a:ea typeface="新細明體" pitchFamily="18" charset="-120"/>
                  </a:rPr>
                  <a:t>x,y</a:t>
                </a:r>
                <a:r>
                  <a:rPr lang="en-US" altLang="zh-TW" sz="2000" dirty="0">
                    <a:ea typeface="新細明體" pitchFamily="18" charset="-120"/>
                  </a:rPr>
                  <a:t>) is in </a:t>
                </a:r>
                <a:r>
                  <a:rPr lang="en-US" altLang="zh-TW" sz="2000" dirty="0" err="1">
                    <a:ea typeface="新細明體" pitchFamily="18" charset="-120"/>
                  </a:rPr>
                  <a:t>T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baseline="-25000" dirty="0">
                    <a:ea typeface="新細明體" pitchFamily="18" charset="-120"/>
                  </a:rPr>
                  <a:t> </a:t>
                </a:r>
                <a:r>
                  <a:rPr lang="en-US" altLang="zh-TW" sz="2000" dirty="0">
                    <a:ea typeface="新細明體" pitchFamily="18" charset="-120"/>
                  </a:rPr>
                  <a:t>,  then </a:t>
                </a:r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 (</a:t>
                </a:r>
                <a:r>
                  <a:rPr lang="en-US" altLang="zh-TW" sz="2000" b="1" dirty="0" err="1">
                    <a:solidFill>
                      <a:srgbClr val="FF0000"/>
                    </a:solidFill>
                    <a:ea typeface="新細明體" pitchFamily="18" charset="-120"/>
                  </a:rPr>
                  <a:t>x,y</a:t>
                </a:r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)  is in </a:t>
                </a:r>
                <a:r>
                  <a:rPr lang="en-US" altLang="zh-TW" sz="2000" dirty="0" err="1">
                    <a:ea typeface="新細明體" pitchFamily="18" charset="-120"/>
                  </a:rPr>
                  <a:t>T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baseline="-25000" dirty="0">
                    <a:ea typeface="新細明體" pitchFamily="18" charset="-120"/>
                  </a:rPr>
                  <a:t> </a:t>
                </a:r>
                <a:r>
                  <a:rPr lang="en-US" altLang="zh-TW" sz="2000" dirty="0">
                    <a:ea typeface="新細明體" pitchFamily="18" charset="-120"/>
                  </a:rPr>
                  <a:t>,  so (</a:t>
                </a:r>
                <a:r>
                  <a:rPr lang="en-US" altLang="zh-TW" sz="2000" dirty="0" err="1">
                    <a:ea typeface="新細明體" pitchFamily="18" charset="-120"/>
                  </a:rPr>
                  <a:t>x,y</a:t>
                </a:r>
                <a:r>
                  <a:rPr lang="en-US" altLang="zh-TW" sz="2000" dirty="0">
                    <a:ea typeface="新細明體" pitchFamily="18" charset="-120"/>
                  </a:rPr>
                  <a:t>) is safe.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Case 2:  (x, y) is not in </a:t>
                </a:r>
                <a:r>
                  <a:rPr lang="en-US" altLang="zh-TW" sz="2000" dirty="0" err="1">
                    <a:ea typeface="新細明體" pitchFamily="18" charset="-120"/>
                  </a:rPr>
                  <a:t>T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baseline="-25000" dirty="0">
                    <a:ea typeface="新細明體" pitchFamily="18" charset="-120"/>
                  </a:rPr>
                  <a:t>   </a:t>
                </a:r>
                <a:r>
                  <a:rPr lang="en-US" altLang="zh-TW" sz="2000" dirty="0">
                    <a:ea typeface="新細明體" pitchFamily="18" charset="-120"/>
                  </a:rPr>
                  <a:t>(as in the Figure,  red edge is (</a:t>
                </a:r>
                <a:r>
                  <a:rPr lang="en-US" altLang="zh-TW" sz="2000" dirty="0" err="1">
                    <a:ea typeface="新細明體" pitchFamily="18" charset="-120"/>
                  </a:rPr>
                  <a:t>x,y</a:t>
                </a:r>
                <a:r>
                  <a:rPr lang="en-US" altLang="zh-TW" sz="2000" dirty="0">
                    <a:ea typeface="新細明體" pitchFamily="18" charset="-120"/>
                  </a:rPr>
                  <a:t>) 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There MUST be a path linking x and y in </a:t>
                </a:r>
                <a:r>
                  <a:rPr lang="en-US" altLang="zh-TW" sz="2000" dirty="0" err="1">
                    <a:ea typeface="新細明體" pitchFamily="18" charset="-120"/>
                  </a:rPr>
                  <a:t>T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dirty="0">
                    <a:ea typeface="新細明體" pitchFamily="18" charset="-120"/>
                  </a:rPr>
                  <a:t>. Then there is  another edge (x’, y’) (green) which crosses (S, V-S) and is in this  path.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We replace (x’, y’) in </a:t>
                </a:r>
                <a:r>
                  <a:rPr lang="en-US" altLang="zh-TW" sz="2000" dirty="0" err="1">
                    <a:ea typeface="新細明體" pitchFamily="18" charset="-120"/>
                  </a:rPr>
                  <a:t>T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dirty="0">
                    <a:ea typeface="新細明體" pitchFamily="18" charset="-120"/>
                  </a:rPr>
                  <a:t> by (x, y) and  get another tree </a:t>
                </a:r>
                <a:r>
                  <a:rPr lang="en-US" altLang="zh-TW" sz="2000" dirty="0" err="1">
                    <a:ea typeface="新細明體" pitchFamily="18" charset="-120"/>
                  </a:rPr>
                  <a:t>T’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baseline="-25000" dirty="0">
                    <a:ea typeface="新細明體" pitchFamily="18" charset="-120"/>
                  </a:rPr>
                  <a:t>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Since (x, y) is light , </a:t>
                </a:r>
                <a:r>
                  <a:rPr lang="en-US" altLang="zh-TW" sz="2000" dirty="0" err="1">
                    <a:ea typeface="新細明體" pitchFamily="18" charset="-120"/>
                  </a:rPr>
                  <a:t>T’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baseline="-25000" dirty="0">
                    <a:ea typeface="新細明體" pitchFamily="18" charset="-120"/>
                  </a:rPr>
                  <a:t> </a:t>
                </a:r>
                <a:r>
                  <a:rPr lang="en-US" altLang="zh-TW" sz="2000" dirty="0">
                    <a:ea typeface="新細明體" pitchFamily="18" charset="-120"/>
                  </a:rPr>
                  <a:t>is also optimal.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 (</a:t>
                </a:r>
                <a:r>
                  <a:rPr lang="en-US" altLang="zh-TW" sz="2000" b="1" dirty="0" err="1">
                    <a:solidFill>
                      <a:srgbClr val="FF0000"/>
                    </a:solidFill>
                    <a:ea typeface="新細明體" pitchFamily="18" charset="-120"/>
                  </a:rPr>
                  <a:t>x,y</a:t>
                </a:r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)  is in </a:t>
                </a:r>
                <a:r>
                  <a:rPr lang="en-US" altLang="zh-TW" sz="2000" dirty="0" err="1">
                    <a:ea typeface="新細明體" pitchFamily="18" charset="-120"/>
                  </a:rPr>
                  <a:t>T’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dirty="0">
                    <a:ea typeface="新細明體" pitchFamily="18" charset="-120"/>
                  </a:rPr>
                  <a:t> ,  so (</a:t>
                </a:r>
                <a:r>
                  <a:rPr lang="en-US" altLang="zh-TW" sz="2000" dirty="0" err="1">
                    <a:ea typeface="新細明體" pitchFamily="18" charset="-120"/>
                  </a:rPr>
                  <a:t>x,y</a:t>
                </a:r>
                <a:r>
                  <a:rPr lang="en-US" altLang="zh-TW" sz="2000" dirty="0">
                    <a:ea typeface="新細明體" pitchFamily="18" charset="-120"/>
                  </a:rPr>
                  <a:t>) is safe. </a:t>
                </a:r>
              </a:p>
            </p:txBody>
          </p:sp>
        </mc:Choice>
        <mc:Fallback xmlns="">
          <p:sp>
            <p:nvSpPr>
              <p:cNvPr id="17414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44624"/>
                <a:ext cx="9036496" cy="5754960"/>
              </a:xfrm>
              <a:blipFill rotWithShape="1">
                <a:blip r:embed="rId2"/>
                <a:stretch>
                  <a:fillRect l="-1080" t="-2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42" name="Group 34"/>
          <p:cNvGrpSpPr>
            <a:grpSpLocks/>
          </p:cNvGrpSpPr>
          <p:nvPr/>
        </p:nvGrpSpPr>
        <p:grpSpPr bwMode="auto">
          <a:xfrm>
            <a:off x="5364088" y="5141168"/>
            <a:ext cx="3200400" cy="1600200"/>
            <a:chOff x="1728" y="3216"/>
            <a:chExt cx="2016" cy="1008"/>
          </a:xfrm>
        </p:grpSpPr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2064" y="340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2016" y="369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2256" y="398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1824" y="398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3408" y="398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3216" y="369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3360" y="340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2112" y="374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 flipH="1">
              <a:off x="2064" y="3504"/>
              <a:ext cx="48" cy="19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2160" y="3456"/>
              <a:ext cx="120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 flipH="1">
              <a:off x="1920" y="3792"/>
              <a:ext cx="96" cy="19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>
              <a:off x="2112" y="3792"/>
              <a:ext cx="144" cy="19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H="1">
              <a:off x="3312" y="3504"/>
              <a:ext cx="96" cy="19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>
              <a:off x="3312" y="3792"/>
              <a:ext cx="96" cy="19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 flipV="1">
              <a:off x="2352" y="3792"/>
              <a:ext cx="864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Text Box 24"/>
            <p:cNvSpPr txBox="1">
              <a:spLocks noChangeArrowheads="1"/>
            </p:cNvSpPr>
            <p:nvPr/>
          </p:nvSpPr>
          <p:spPr bwMode="auto">
            <a:xfrm>
              <a:off x="2534" y="321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17433" name="Text Box 25"/>
            <p:cNvSpPr txBox="1">
              <a:spLocks noChangeArrowheads="1"/>
            </p:cNvSpPr>
            <p:nvPr/>
          </p:nvSpPr>
          <p:spPr bwMode="auto">
            <a:xfrm>
              <a:off x="2544" y="3515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 dirty="0">
                  <a:ea typeface="新細明體" pitchFamily="18" charset="-120"/>
                </a:rPr>
                <a:t>2</a:t>
              </a:r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2688" y="389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1728" y="3312"/>
              <a:ext cx="720" cy="912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3024" y="3312"/>
              <a:ext cx="720" cy="912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1776" y="375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17438" name="Text Box 30"/>
            <p:cNvSpPr txBox="1">
              <a:spLocks noChangeArrowheads="1"/>
            </p:cNvSpPr>
            <p:nvPr/>
          </p:nvSpPr>
          <p:spPr bwMode="auto">
            <a:xfrm>
              <a:off x="2160" y="375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17439" name="Text Box 31"/>
            <p:cNvSpPr txBox="1">
              <a:spLocks noChangeArrowheads="1"/>
            </p:cNvSpPr>
            <p:nvPr/>
          </p:nvSpPr>
          <p:spPr bwMode="auto">
            <a:xfrm>
              <a:off x="2064" y="350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17440" name="Text Box 32"/>
            <p:cNvSpPr txBox="1">
              <a:spLocks noChangeArrowheads="1"/>
            </p:cNvSpPr>
            <p:nvPr/>
          </p:nvSpPr>
          <p:spPr bwMode="auto">
            <a:xfrm>
              <a:off x="3340" y="350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17441" name="Text Box 33"/>
            <p:cNvSpPr txBox="1">
              <a:spLocks noChangeArrowheads="1"/>
            </p:cNvSpPr>
            <p:nvPr/>
          </p:nvSpPr>
          <p:spPr bwMode="auto">
            <a:xfrm>
              <a:off x="3312" y="375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</p:grp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5940697" y="5949280"/>
            <a:ext cx="1871663" cy="0"/>
          </a:xfrm>
          <a:prstGeom prst="line">
            <a:avLst/>
          </a:prstGeom>
          <a:noFill/>
          <a:ln w="76200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0152" y="6207695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6336" y="5919663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1014" y="52292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x’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392" y="5199583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y’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295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6040" indent="-263862" algn="l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58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446" indent="-211089" algn="l">
              <a:spcBef>
                <a:spcPct val="20000"/>
              </a:spcBef>
              <a:buChar char="•"/>
              <a:defRPr kumimoji="1" sz="221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625" indent="-211089" algn="l">
              <a:spcBef>
                <a:spcPct val="20000"/>
              </a:spcBef>
              <a:buChar char="–"/>
              <a:defRPr kumimoji="1" sz="1847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803" indent="-211089" algn="l">
              <a:spcBef>
                <a:spcPct val="20000"/>
              </a:spcBef>
              <a:buChar char="»"/>
              <a:defRPr kumimoji="1" sz="1847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982" indent="-21108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47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4160" indent="-21108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47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6339" indent="-21108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47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8517" indent="-21108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47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fld id="{D2113B81-E73F-4E70-9489-5B083565AC09}" type="slidenum">
              <a:rPr kumimoji="0" lang="zh-TW" altLang="en-US" sz="1293"/>
              <a:pPr algn="r" eaLnBrk="1" hangingPunct="1"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kumimoji="0" lang="en-US" altLang="zh-TW" sz="1293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556" y="369763"/>
            <a:ext cx="7771960" cy="611847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TW" altLang="en-US" sz="2216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216" dirty="0">
                <a:ea typeface="新細明體" panose="02020500000000000000" pitchFamily="18" charset="-120"/>
              </a:rPr>
              <a:t>Corollary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16" dirty="0">
                <a:ea typeface="新細明體" panose="02020500000000000000" pitchFamily="18" charset="-120"/>
              </a:rPr>
              <a:t>Let G=(V,E) be a connected, undirected graph with a real-valued weight function w defined on 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16" dirty="0">
                <a:ea typeface="新細明體" panose="02020500000000000000" pitchFamily="18" charset="-120"/>
              </a:rPr>
              <a:t>Let A be a subset of E that is included in some minimum spanning tree for G. (A form a forest. See blue trees)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16" dirty="0">
                <a:ea typeface="新細明體" panose="02020500000000000000" pitchFamily="18" charset="-120"/>
              </a:rPr>
              <a:t>Let C be a connected component (tree) in the forest G</a:t>
            </a:r>
            <a:r>
              <a:rPr lang="en-US" altLang="zh-TW" sz="2216" baseline="-25000" dirty="0">
                <a:ea typeface="新細明體" panose="02020500000000000000" pitchFamily="18" charset="-120"/>
              </a:rPr>
              <a:t>A</a:t>
            </a:r>
            <a:r>
              <a:rPr lang="en-US" altLang="zh-TW" sz="2216" dirty="0">
                <a:ea typeface="新細明體" panose="02020500000000000000" pitchFamily="18" charset="-120"/>
              </a:rPr>
              <a:t>=(V,A).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16" dirty="0">
                <a:ea typeface="新細明體" panose="02020500000000000000" pitchFamily="18" charset="-120"/>
              </a:rPr>
              <a:t>Let (</a:t>
            </a:r>
            <a:r>
              <a:rPr lang="en-US" altLang="zh-TW" sz="2216" dirty="0" err="1">
                <a:ea typeface="新細明體" panose="02020500000000000000" pitchFamily="18" charset="-120"/>
              </a:rPr>
              <a:t>u,v</a:t>
            </a:r>
            <a:r>
              <a:rPr lang="en-US" altLang="zh-TW" sz="2216" dirty="0">
                <a:ea typeface="新細明體" panose="02020500000000000000" pitchFamily="18" charset="-120"/>
              </a:rPr>
              <a:t>) be a light edge (shortest among all edges connecting C with other components)  connecting C to some other component D in G</a:t>
            </a:r>
            <a:r>
              <a:rPr lang="en-US" altLang="zh-TW" sz="2216" baseline="-25000" dirty="0">
                <a:ea typeface="新細明體" panose="02020500000000000000" pitchFamily="18" charset="-120"/>
              </a:rPr>
              <a:t>A</a:t>
            </a:r>
            <a:r>
              <a:rPr lang="en-US" altLang="zh-TW" sz="2216" dirty="0"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16" dirty="0">
                <a:ea typeface="新細明體" panose="02020500000000000000" pitchFamily="18" charset="-120"/>
              </a:rPr>
              <a:t>Then, edge (</a:t>
            </a:r>
            <a:r>
              <a:rPr lang="en-US" altLang="zh-TW" sz="2216" dirty="0" err="1">
                <a:ea typeface="新細明體" panose="02020500000000000000" pitchFamily="18" charset="-120"/>
              </a:rPr>
              <a:t>u,v</a:t>
            </a:r>
            <a:r>
              <a:rPr lang="en-US" altLang="zh-TW" sz="2216" dirty="0">
                <a:ea typeface="新細明體" panose="02020500000000000000" pitchFamily="18" charset="-120"/>
              </a:rPr>
              <a:t>) is safe for A. (For </a:t>
            </a:r>
            <a:r>
              <a:rPr lang="en-US" altLang="zh-TW" sz="2216" dirty="0" err="1">
                <a:ea typeface="新細明體" panose="02020500000000000000" pitchFamily="18" charset="-120"/>
              </a:rPr>
              <a:t>Kruskal’s</a:t>
            </a:r>
            <a:r>
              <a:rPr lang="en-US" altLang="zh-TW" sz="2216" dirty="0">
                <a:ea typeface="新細明體" panose="02020500000000000000" pitchFamily="18" charset="-120"/>
              </a:rPr>
              <a:t> algorithm)</a:t>
            </a:r>
          </a:p>
          <a:p>
            <a:pPr eaLnBrk="1" hangingPunct="1">
              <a:lnSpc>
                <a:spcPct val="80000"/>
              </a:lnSpc>
            </a:pPr>
            <a:endParaRPr lang="en-US" altLang="zh-TW" sz="2216" dirty="0">
              <a:ea typeface="新細明體" panose="02020500000000000000" pitchFamily="18" charset="-120"/>
            </a:endParaRP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1763424" y="4425781"/>
            <a:ext cx="287307" cy="199356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2050731" y="4625137"/>
            <a:ext cx="0" cy="400179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 flipV="1">
            <a:off x="2050732" y="4425781"/>
            <a:ext cx="505719" cy="199356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2556451" y="4493210"/>
            <a:ext cx="0" cy="26532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3635320" y="4425781"/>
            <a:ext cx="576081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3635319" y="4425781"/>
            <a:ext cx="0" cy="532106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5076255" y="4625137"/>
            <a:ext cx="359134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6876325" y="4425782"/>
            <a:ext cx="71826" cy="67429"/>
          </a:xfrm>
          <a:prstGeom prst="ellipse">
            <a:avLst/>
          </a:prstGeom>
          <a:solidFill>
            <a:schemeClr val="accent1"/>
          </a:solidFill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zh-CN" altLang="en-US" sz="2216">
              <a:ea typeface="宋体" panose="02010600030101010101" pitchFamily="2" charset="-122"/>
            </a:endParaRP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7524232" y="4625138"/>
            <a:ext cx="71826" cy="67429"/>
          </a:xfrm>
          <a:prstGeom prst="ellipse">
            <a:avLst/>
          </a:prstGeom>
          <a:solidFill>
            <a:schemeClr val="accent1"/>
          </a:solidFill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zh-CN" altLang="en-US" sz="2216">
              <a:ea typeface="宋体" panose="02010600030101010101" pitchFamily="2" charset="-122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2556451" y="4425781"/>
            <a:ext cx="1078869" cy="0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14" name="TextBox 1"/>
          <p:cNvSpPr txBox="1">
            <a:spLocks noChangeArrowheads="1"/>
          </p:cNvSpPr>
          <p:nvPr/>
        </p:nvSpPr>
        <p:spPr bwMode="auto">
          <a:xfrm>
            <a:off x="1863821" y="5277443"/>
            <a:ext cx="373820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216" dirty="0">
                <a:ea typeface="宋体" panose="02010600030101010101" pitchFamily="2" charset="-122"/>
              </a:rPr>
              <a:t>C</a:t>
            </a:r>
            <a:endParaRPr kumimoji="0" lang="zh-CN" altLang="en-US" sz="2216" dirty="0">
              <a:ea typeface="宋体" panose="02010600030101010101" pitchFamily="2" charset="-122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542092" y="5229200"/>
            <a:ext cx="389851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216" dirty="0">
                <a:ea typeface="宋体" panose="02010600030101010101" pitchFamily="2" charset="-122"/>
              </a:rPr>
              <a:t>D</a:t>
            </a:r>
            <a:endParaRPr kumimoji="0" lang="zh-CN" altLang="en-US" sz="2216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95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4E38-124A-438F-A428-A1F7F6514032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The algorithms of Kruskal and Prim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4672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The two algorithms are elaborations of the generic algorithm.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They each use a specific rule to determine a safe edge in line 3 of GENERIC_MST.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In </a:t>
            </a:r>
            <a:r>
              <a:rPr lang="en-US" altLang="zh-TW" sz="2800" dirty="0" err="1">
                <a:ea typeface="新細明體" pitchFamily="18" charset="-120"/>
              </a:rPr>
              <a:t>Kruskal's</a:t>
            </a:r>
            <a:r>
              <a:rPr lang="en-US" altLang="zh-TW" sz="2800" dirty="0">
                <a:ea typeface="新細明體" pitchFamily="18" charset="-120"/>
              </a:rPr>
              <a:t> algorithm, 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The set A is a forest.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The safe edge added to A is always a least-weight edge in the graph that connects two distinct components.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In Prim's algorithm, 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The set A forms a single tree.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The safe edge added to A is always a least-weight edge connecting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the tree</a:t>
            </a:r>
            <a:r>
              <a:rPr lang="en-US" altLang="zh-TW" sz="2400" dirty="0">
                <a:ea typeface="新細明體" pitchFamily="18" charset="-120"/>
              </a:rPr>
              <a:t> to a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vertex not in the tree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132856"/>
            <a:ext cx="7772400" cy="1143000"/>
          </a:xfrm>
        </p:spPr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E954-3426-4664-8FFB-23FFA39C9727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609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B33A-2FBF-4E0B-9340-F8802DF58A24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Kruskal's algorithm</a:t>
            </a:r>
            <a:r>
              <a:rPr lang="en-US" altLang="zh-TW" sz="3200">
                <a:ea typeface="新細明體" pitchFamily="18" charset="-120"/>
              </a:rPr>
              <a:t>(basic part)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7772400" cy="439578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lain"/>
            </a:pPr>
            <a:r>
              <a:rPr lang="en-US" altLang="zh-TW" sz="2800">
                <a:solidFill>
                  <a:schemeClr val="accent1"/>
                </a:solidFill>
                <a:ea typeface="新細明體" pitchFamily="18" charset="-120"/>
              </a:rPr>
              <a:t>(Sort the edges in an increasing order)</a:t>
            </a:r>
          </a:p>
          <a:p>
            <a:pPr marL="609600" indent="-609600">
              <a:lnSpc>
                <a:spcPct val="90000"/>
              </a:lnSpc>
              <a:buFontTx/>
              <a:buAutoNum type="arabicPlain"/>
            </a:pPr>
            <a:r>
              <a:rPr lang="en-US" altLang="zh-TW" sz="2800">
                <a:ea typeface="新細明體" pitchFamily="18" charset="-120"/>
              </a:rPr>
              <a:t>A:={}</a:t>
            </a:r>
          </a:p>
          <a:p>
            <a:pPr marL="609600" indent="-609600">
              <a:lnSpc>
                <a:spcPct val="90000"/>
              </a:lnSpc>
              <a:buFontTx/>
              <a:buAutoNum type="arabicPlain"/>
            </a:pPr>
            <a:r>
              <a:rPr lang="en-US" altLang="zh-TW" sz="2800" b="1">
                <a:ea typeface="新細明體" pitchFamily="18" charset="-120"/>
              </a:rPr>
              <a:t>while</a:t>
            </a:r>
            <a:r>
              <a:rPr lang="en-US" altLang="zh-TW" sz="2800">
                <a:ea typeface="新細明體" pitchFamily="18" charset="-120"/>
              </a:rPr>
              <a:t> E is not empty </a:t>
            </a:r>
            <a:r>
              <a:rPr lang="en-US" altLang="zh-TW" sz="2800" b="1">
                <a:ea typeface="新細明體" pitchFamily="18" charset="-120"/>
              </a:rPr>
              <a:t>do {</a:t>
            </a:r>
          </a:p>
          <a:p>
            <a:pPr marL="609600" indent="-609600">
              <a:lnSpc>
                <a:spcPct val="90000"/>
              </a:lnSpc>
              <a:buFontTx/>
              <a:buAutoNum type="arabicPlain" startAt="3"/>
            </a:pPr>
            <a:r>
              <a:rPr lang="en-US" altLang="zh-TW" sz="2800">
                <a:ea typeface="新細明體" pitchFamily="18" charset="-120"/>
              </a:rPr>
              <a:t>    take an edge (u, v) that is shortest in 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TW" sz="2800">
                <a:ea typeface="新細明體" pitchFamily="18" charset="-120"/>
              </a:rPr>
              <a:t>           and delete it from E</a:t>
            </a:r>
          </a:p>
          <a:p>
            <a:pPr marL="609600" indent="-609600">
              <a:lnSpc>
                <a:spcPct val="90000"/>
              </a:lnSpc>
              <a:buFontTx/>
              <a:buAutoNum type="arabicPlain" startAt="4"/>
            </a:pPr>
            <a:r>
              <a:rPr lang="en-US" altLang="zh-TW" sz="2800" b="1">
                <a:ea typeface="新細明體" pitchFamily="18" charset="-120"/>
              </a:rPr>
              <a:t>    if</a:t>
            </a:r>
            <a:r>
              <a:rPr lang="en-US" altLang="zh-TW" sz="2800">
                <a:ea typeface="新細明體" pitchFamily="18" charset="-120"/>
              </a:rPr>
              <a:t>  u and v are in different components </a:t>
            </a:r>
            <a:r>
              <a:rPr lang="en-US" altLang="zh-TW" sz="2800" b="1">
                <a:ea typeface="新細明體" pitchFamily="18" charset="-120"/>
              </a:rPr>
              <a:t>then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TW" sz="2800">
                <a:ea typeface="新細明體" pitchFamily="18" charset="-120"/>
              </a:rPr>
              <a:t>                    add (u, v) to A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TW" sz="2800">
                <a:ea typeface="新細明體" pitchFamily="18" charset="-120"/>
              </a:rPr>
              <a:t>           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TW" sz="2800" i="1">
                <a:ea typeface="新細明體" pitchFamily="18" charset="-120"/>
              </a:rPr>
              <a:t>Note: each time a shortest edge in E is considered.	</a:t>
            </a:r>
          </a:p>
        </p:txBody>
      </p:sp>
    </p:spTree>
    <p:extLst>
      <p:ext uri="{BB962C8B-B14F-4D97-AF65-F5344CB8AC3E}">
        <p14:creationId xmlns:p14="http://schemas.microsoft.com/office/powerpoint/2010/main" val="109784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38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19" name="Oval 39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9220" name="AutoShape 40"/>
          <p:cNvCxnSpPr>
            <a:cxnSpLocks noChangeShapeType="1"/>
            <a:stCxn id="9218" idx="6"/>
            <a:endCxn id="921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1" name="Text Box 41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9222" name="Oval 42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23" name="Oval 43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24" name="Oval 44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25" name="Oval 45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26" name="Oval 46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9227" name="AutoShape 49"/>
          <p:cNvCxnSpPr>
            <a:cxnSpLocks noChangeShapeType="1"/>
            <a:stCxn id="9218" idx="3"/>
            <a:endCxn id="922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AutoShape 50"/>
          <p:cNvCxnSpPr>
            <a:cxnSpLocks noChangeShapeType="1"/>
            <a:stCxn id="9223" idx="5"/>
            <a:endCxn id="922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AutoShape 51"/>
          <p:cNvCxnSpPr>
            <a:cxnSpLocks noChangeShapeType="1"/>
            <a:stCxn id="9224" idx="7"/>
            <a:endCxn id="922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52"/>
          <p:cNvCxnSpPr>
            <a:cxnSpLocks noChangeShapeType="1"/>
            <a:stCxn id="9225" idx="3"/>
            <a:endCxn id="922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53"/>
          <p:cNvCxnSpPr>
            <a:cxnSpLocks noChangeShapeType="1"/>
            <a:stCxn id="9222" idx="4"/>
            <a:endCxn id="922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AutoShape 54"/>
          <p:cNvCxnSpPr>
            <a:cxnSpLocks noChangeShapeType="1"/>
            <a:stCxn id="9218" idx="4"/>
            <a:endCxn id="922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AutoShape 55"/>
          <p:cNvCxnSpPr>
            <a:cxnSpLocks noChangeShapeType="1"/>
            <a:stCxn id="9219" idx="3"/>
            <a:endCxn id="922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4" name="AutoShape 56"/>
          <p:cNvCxnSpPr>
            <a:cxnSpLocks noChangeShapeType="1"/>
            <a:stCxn id="9219" idx="4"/>
            <a:endCxn id="922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5" name="Rectangle 90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36" name="Oval 9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37" name="Oval 9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38" name="Oval 9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9239" name="AutoShape 95"/>
          <p:cNvCxnSpPr>
            <a:cxnSpLocks noChangeShapeType="1"/>
            <a:stCxn id="9224" idx="6"/>
            <a:endCxn id="923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0" name="AutoShape 96"/>
          <p:cNvCxnSpPr>
            <a:cxnSpLocks noChangeShapeType="1"/>
            <a:stCxn id="9224" idx="2"/>
            <a:endCxn id="923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1" name="AutoShape 98"/>
          <p:cNvCxnSpPr>
            <a:cxnSpLocks noChangeShapeType="1"/>
            <a:stCxn id="9223" idx="1"/>
            <a:endCxn id="923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2" name="AutoShape 99"/>
          <p:cNvCxnSpPr>
            <a:cxnSpLocks noChangeShapeType="1"/>
            <a:stCxn id="9236" idx="1"/>
            <a:endCxn id="922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AutoShape 100"/>
          <p:cNvCxnSpPr>
            <a:cxnSpLocks noChangeShapeType="1"/>
            <a:stCxn id="9225" idx="4"/>
            <a:endCxn id="923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4" name="AutoShape 101"/>
          <p:cNvCxnSpPr>
            <a:cxnSpLocks noChangeShapeType="1"/>
            <a:stCxn id="9238" idx="7"/>
            <a:endCxn id="921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45" name="Text Box 103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9246" name="Text Box 104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9247" name="Text Box 105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9248" name="Text Box 107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9249" name="Text Box 108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9250" name="Text Box 109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9251" name="Text Box 110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9252" name="Text Box 111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9253" name="Text Box 112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9254" name="Text Box 113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9255" name="Text Box 114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9256" name="Text Box 116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9257" name="Text Box 117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9258" name="Text Box 118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9259" name="Text Box 119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9260" name="Text Box 120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9261" name="Text Box 121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9262" name="Text Box 122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9263" name="Text Box 123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9264" name="Text Box 124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9265" name="Text Box 125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9266" name="Text Box 126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9267" name="Text Box 127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9268" name="Text Box 128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9269" name="Text Box 129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9270" name="AutoShape 162"/>
          <p:cNvCxnSpPr>
            <a:cxnSpLocks noChangeShapeType="1"/>
            <a:stCxn id="9223" idx="4"/>
            <a:endCxn id="923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71" name="Text Box 163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724231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2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44" name="AutoShape 4"/>
          <p:cNvCxnSpPr>
            <a:cxnSpLocks noChangeShapeType="1"/>
            <a:stCxn id="10242" idx="6"/>
            <a:endCxn id="10243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0246" name="Oval 6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48" name="AutoShape 8"/>
          <p:cNvCxnSpPr>
            <a:cxnSpLocks noChangeShapeType="1"/>
            <a:stCxn id="10246" idx="6"/>
            <a:endCxn id="10247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250" name="Oval 10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52" name="AutoShape 12"/>
          <p:cNvCxnSpPr>
            <a:cxnSpLocks noChangeShapeType="1"/>
            <a:stCxn id="10250" idx="6"/>
            <a:endCxn id="10251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254" name="Oval 14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56" name="AutoShape 16"/>
          <p:cNvCxnSpPr>
            <a:cxnSpLocks noChangeShapeType="1"/>
            <a:stCxn id="10254" idx="6"/>
            <a:endCxn id="10255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0258" name="Oval 18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60" name="AutoShape 20"/>
          <p:cNvCxnSpPr>
            <a:cxnSpLocks noChangeShapeType="1"/>
            <a:stCxn id="10258" idx="6"/>
            <a:endCxn id="10259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262" name="Oval 22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64" name="AutoShape 24"/>
          <p:cNvCxnSpPr>
            <a:cxnSpLocks noChangeShapeType="1"/>
            <a:stCxn id="10262" idx="6"/>
            <a:endCxn id="10263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0266" name="Oval 2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67" name="Oval 2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68" name="AutoShape 28"/>
          <p:cNvCxnSpPr>
            <a:cxnSpLocks noChangeShapeType="1"/>
            <a:stCxn id="10266" idx="6"/>
            <a:endCxn id="10267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270" name="Oval 30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71" name="Oval 31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72" name="AutoShape 32"/>
          <p:cNvCxnSpPr>
            <a:cxnSpLocks noChangeShapeType="1"/>
            <a:stCxn id="10270" idx="6"/>
            <a:endCxn id="10271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7772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0274" name="Oval 34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75" name="Oval 35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76" name="AutoShape 36"/>
          <p:cNvCxnSpPr>
            <a:cxnSpLocks noChangeShapeType="1"/>
            <a:stCxn id="10274" idx="6"/>
            <a:endCxn id="1027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278" name="Oval 38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80" name="Oval 40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82" name="Oval 42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83" name="AutoShape 43"/>
          <p:cNvCxnSpPr>
            <a:cxnSpLocks noChangeShapeType="1"/>
            <a:stCxn id="10274" idx="3"/>
            <a:endCxn id="1027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4" name="AutoShape 44"/>
          <p:cNvCxnSpPr>
            <a:cxnSpLocks noChangeShapeType="1"/>
            <a:stCxn id="10279" idx="5"/>
            <a:endCxn id="1028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5" name="AutoShape 45"/>
          <p:cNvCxnSpPr>
            <a:cxnSpLocks noChangeShapeType="1"/>
            <a:stCxn id="10280" idx="7"/>
            <a:endCxn id="1028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6" name="AutoShape 46"/>
          <p:cNvCxnSpPr>
            <a:cxnSpLocks noChangeShapeType="1"/>
            <a:stCxn id="10281" idx="3"/>
            <a:endCxn id="1028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7" name="AutoShape 47"/>
          <p:cNvCxnSpPr>
            <a:cxnSpLocks noChangeShapeType="1"/>
            <a:stCxn id="10278" idx="4"/>
            <a:endCxn id="1028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8" name="AutoShape 48"/>
          <p:cNvCxnSpPr>
            <a:cxnSpLocks noChangeShapeType="1"/>
            <a:stCxn id="10274" idx="4"/>
            <a:endCxn id="1028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9" name="AutoShape 49"/>
          <p:cNvCxnSpPr>
            <a:cxnSpLocks noChangeShapeType="1"/>
            <a:stCxn id="10275" idx="3"/>
            <a:endCxn id="1027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0" name="AutoShape 50"/>
          <p:cNvCxnSpPr>
            <a:cxnSpLocks noChangeShapeType="1"/>
            <a:stCxn id="10275" idx="4"/>
            <a:endCxn id="1028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1" name="Oval 51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92" name="Oval 52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93" name="AutoShape 53"/>
          <p:cNvCxnSpPr>
            <a:cxnSpLocks noChangeShapeType="1"/>
            <a:stCxn id="10291" idx="6"/>
            <a:endCxn id="10292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4" name="Text Box 54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295" name="Oval 55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96" name="Oval 56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97" name="AutoShape 57"/>
          <p:cNvCxnSpPr>
            <a:cxnSpLocks noChangeShapeType="1"/>
            <a:stCxn id="10295" idx="6"/>
            <a:endCxn id="10296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8" name="Text Box 58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299" name="Oval 59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00" name="Oval 60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01" name="AutoShape 61"/>
          <p:cNvCxnSpPr>
            <a:cxnSpLocks noChangeShapeType="1"/>
            <a:stCxn id="10299" idx="6"/>
            <a:endCxn id="10300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02" name="Text Box 62"/>
          <p:cNvSpPr txBox="1">
            <a:spLocks noChangeArrowheads="1"/>
          </p:cNvSpPr>
          <p:nvPr/>
        </p:nvSpPr>
        <p:spPr bwMode="auto">
          <a:xfrm>
            <a:off x="5486400" y="20574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0303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04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05" name="AutoShape 65"/>
          <p:cNvCxnSpPr>
            <a:cxnSpLocks noChangeShapeType="1"/>
            <a:stCxn id="10303" idx="6"/>
            <a:endCxn id="10304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06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0307" name="Oval 67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08" name="Oval 68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09" name="AutoShape 69"/>
          <p:cNvCxnSpPr>
            <a:cxnSpLocks noChangeShapeType="1"/>
            <a:stCxn id="10307" idx="6"/>
            <a:endCxn id="10308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0" name="Text Box 70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0311" name="Oval 71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12" name="Oval 72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13" name="AutoShape 73"/>
          <p:cNvCxnSpPr>
            <a:cxnSpLocks noChangeShapeType="1"/>
            <a:stCxn id="10311" idx="6"/>
            <a:endCxn id="10312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4" name="Text Box 74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0315" name="Oval 75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16" name="Oval 76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17" name="AutoShape 77"/>
          <p:cNvCxnSpPr>
            <a:cxnSpLocks noChangeShapeType="1"/>
            <a:stCxn id="10315" idx="6"/>
            <a:endCxn id="10316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8" name="Text Box 78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0319" name="Oval 79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20" name="Oval 80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21" name="AutoShape 81"/>
          <p:cNvCxnSpPr>
            <a:cxnSpLocks noChangeShapeType="1"/>
            <a:stCxn id="10319" idx="6"/>
            <a:endCxn id="10320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22" name="Text Box 82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4191000" y="9525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24" name="Oval 84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25" name="Oval 85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26" name="Oval 86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27" name="AutoShape 87"/>
          <p:cNvCxnSpPr>
            <a:cxnSpLocks noChangeShapeType="1"/>
            <a:stCxn id="10280" idx="6"/>
            <a:endCxn id="1032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28" name="AutoShape 88"/>
          <p:cNvCxnSpPr>
            <a:cxnSpLocks noChangeShapeType="1"/>
            <a:stCxn id="10280" idx="2"/>
            <a:endCxn id="1032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29" name="AutoShape 89"/>
          <p:cNvCxnSpPr>
            <a:cxnSpLocks noChangeShapeType="1"/>
            <a:stCxn id="10279" idx="1"/>
            <a:endCxn id="1032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30" name="AutoShape 90"/>
          <p:cNvCxnSpPr>
            <a:cxnSpLocks noChangeShapeType="1"/>
            <a:stCxn id="10324" idx="1"/>
            <a:endCxn id="1028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31" name="AutoShape 91"/>
          <p:cNvCxnSpPr>
            <a:cxnSpLocks noChangeShapeType="1"/>
            <a:stCxn id="10281" idx="4"/>
            <a:endCxn id="1032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32" name="AutoShape 92"/>
          <p:cNvCxnSpPr>
            <a:cxnSpLocks noChangeShapeType="1"/>
            <a:stCxn id="10326" idx="7"/>
            <a:endCxn id="1027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0334" name="Text Box 94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335" name="Text Box 95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0336" name="Text Box 96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337" name="Text Box 97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0338" name="Text Box 98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0339" name="Text Box 99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0340" name="Text Box 100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0341" name="Text Box 101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342" name="Text Box 102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343" name="Text Box 103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0345" name="Text Box 105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346" name="Text Box 106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347" name="Text Box 107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0348" name="Text Box 108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0349" name="Text Box 109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0350" name="Text Box 110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0351" name="Text Box 111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0352" name="Text Box 112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0353" name="Text Box 113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0354" name="Text Box 114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0355" name="Text Box 115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0356" name="Text Box 116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0357" name="Text Box 117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0358" name="Text Box 118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0359" name="Text Box 119"/>
          <p:cNvSpPr txBox="1">
            <a:spLocks noChangeArrowheads="1"/>
          </p:cNvSpPr>
          <p:nvPr/>
        </p:nvSpPr>
        <p:spPr bwMode="auto">
          <a:xfrm>
            <a:off x="6934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0360" name="Text Box 120"/>
          <p:cNvSpPr txBox="1">
            <a:spLocks noChangeArrowheads="1"/>
          </p:cNvSpPr>
          <p:nvPr/>
        </p:nvSpPr>
        <p:spPr bwMode="auto">
          <a:xfrm>
            <a:off x="62484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0361" name="Text Box 121"/>
          <p:cNvSpPr txBox="1">
            <a:spLocks noChangeArrowheads="1"/>
          </p:cNvSpPr>
          <p:nvPr/>
        </p:nvSpPr>
        <p:spPr bwMode="auto">
          <a:xfrm>
            <a:off x="8534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0362" name="Text Box 122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0363" name="Text Box 123"/>
          <p:cNvSpPr txBox="1">
            <a:spLocks noChangeArrowheads="1"/>
          </p:cNvSpPr>
          <p:nvPr/>
        </p:nvSpPr>
        <p:spPr bwMode="auto">
          <a:xfrm>
            <a:off x="6934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0364" name="Text Box 124"/>
          <p:cNvSpPr txBox="1">
            <a:spLocks noChangeArrowheads="1"/>
          </p:cNvSpPr>
          <p:nvPr/>
        </p:nvSpPr>
        <p:spPr bwMode="auto">
          <a:xfrm>
            <a:off x="46482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0365" name="Text Box 125"/>
          <p:cNvSpPr txBox="1">
            <a:spLocks noChangeArrowheads="1"/>
          </p:cNvSpPr>
          <p:nvPr/>
        </p:nvSpPr>
        <p:spPr bwMode="auto">
          <a:xfrm>
            <a:off x="62484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0366" name="Text Box 126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0367" name="Text Box 127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0368" name="Text Box 128"/>
          <p:cNvSpPr txBox="1">
            <a:spLocks noChangeArrowheads="1"/>
          </p:cNvSpPr>
          <p:nvPr/>
        </p:nvSpPr>
        <p:spPr bwMode="auto">
          <a:xfrm>
            <a:off x="69342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0369" name="Text Box 129"/>
          <p:cNvSpPr txBox="1">
            <a:spLocks noChangeArrowheads="1"/>
          </p:cNvSpPr>
          <p:nvPr/>
        </p:nvSpPr>
        <p:spPr bwMode="auto">
          <a:xfrm>
            <a:off x="4648200" y="2819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0370" name="Text Box 130"/>
          <p:cNvSpPr txBox="1">
            <a:spLocks noChangeArrowheads="1"/>
          </p:cNvSpPr>
          <p:nvPr/>
        </p:nvSpPr>
        <p:spPr bwMode="auto">
          <a:xfrm>
            <a:off x="8534400" y="2133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0371" name="Text Box 131"/>
          <p:cNvSpPr txBox="1">
            <a:spLocks noChangeArrowheads="1"/>
          </p:cNvSpPr>
          <p:nvPr/>
        </p:nvSpPr>
        <p:spPr bwMode="auto">
          <a:xfrm>
            <a:off x="6248400" y="2819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0372" name="Text Box 132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0373" name="Text Box 133"/>
          <p:cNvSpPr txBox="1">
            <a:spLocks noChangeArrowheads="1"/>
          </p:cNvSpPr>
          <p:nvPr/>
        </p:nvSpPr>
        <p:spPr bwMode="auto">
          <a:xfrm>
            <a:off x="6934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0374" name="Text Box 134"/>
          <p:cNvSpPr txBox="1">
            <a:spLocks noChangeArrowheads="1"/>
          </p:cNvSpPr>
          <p:nvPr/>
        </p:nvSpPr>
        <p:spPr bwMode="auto">
          <a:xfrm>
            <a:off x="85344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0375" name="Text Box 135"/>
          <p:cNvSpPr txBox="1">
            <a:spLocks noChangeArrowheads="1"/>
          </p:cNvSpPr>
          <p:nvPr/>
        </p:nvSpPr>
        <p:spPr bwMode="auto">
          <a:xfrm>
            <a:off x="6248400" y="3581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0376" name="Text Box 136"/>
          <p:cNvSpPr txBox="1">
            <a:spLocks noChangeArrowheads="1"/>
          </p:cNvSpPr>
          <p:nvPr/>
        </p:nvSpPr>
        <p:spPr bwMode="auto">
          <a:xfrm>
            <a:off x="6934200" y="35814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0377" name="Text Box 137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0378" name="Text Box 138"/>
          <p:cNvSpPr txBox="1">
            <a:spLocks noChangeArrowheads="1"/>
          </p:cNvSpPr>
          <p:nvPr/>
        </p:nvSpPr>
        <p:spPr bwMode="auto">
          <a:xfrm>
            <a:off x="4648200" y="4343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0379" name="Text Box 139"/>
          <p:cNvSpPr txBox="1">
            <a:spLocks noChangeArrowheads="1"/>
          </p:cNvSpPr>
          <p:nvPr/>
        </p:nvSpPr>
        <p:spPr bwMode="auto">
          <a:xfrm>
            <a:off x="6934200" y="4343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0380" name="Text Box 140"/>
          <p:cNvSpPr txBox="1">
            <a:spLocks noChangeArrowheads="1"/>
          </p:cNvSpPr>
          <p:nvPr/>
        </p:nvSpPr>
        <p:spPr bwMode="auto">
          <a:xfrm>
            <a:off x="62484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0381" name="Text Box 141"/>
          <p:cNvSpPr txBox="1">
            <a:spLocks noChangeArrowheads="1"/>
          </p:cNvSpPr>
          <p:nvPr/>
        </p:nvSpPr>
        <p:spPr bwMode="auto">
          <a:xfrm>
            <a:off x="8534400" y="4343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0382" name="Text Box 142"/>
          <p:cNvSpPr txBox="1">
            <a:spLocks noChangeArrowheads="1"/>
          </p:cNvSpPr>
          <p:nvPr/>
        </p:nvSpPr>
        <p:spPr bwMode="auto">
          <a:xfrm>
            <a:off x="4648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0383" name="Text Box 143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0384" name="Text Box 144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0385" name="Text Box 145"/>
          <p:cNvSpPr txBox="1">
            <a:spLocks noChangeArrowheads="1"/>
          </p:cNvSpPr>
          <p:nvPr/>
        </p:nvSpPr>
        <p:spPr bwMode="auto">
          <a:xfrm>
            <a:off x="8534400" y="5105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0386" name="Text Box 146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0387" name="Text Box 14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0388" name="Text Box 148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0389" name="Text Box 149"/>
          <p:cNvSpPr txBox="1">
            <a:spLocks noChangeArrowheads="1"/>
          </p:cNvSpPr>
          <p:nvPr/>
        </p:nvSpPr>
        <p:spPr bwMode="auto">
          <a:xfrm>
            <a:off x="6934200" y="5867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0390" name="AutoShape 150"/>
          <p:cNvCxnSpPr>
            <a:cxnSpLocks noChangeShapeType="1"/>
            <a:stCxn id="10279" idx="4"/>
            <a:endCxn id="1032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717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10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67" name="Oval 11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68" name="AutoShape 12"/>
          <p:cNvCxnSpPr>
            <a:cxnSpLocks noChangeShapeType="1"/>
            <a:stCxn id="11266" idx="6"/>
            <a:endCxn id="11267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9" name="Text Box 13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1270" name="Oval 14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71" name="Oval 15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72" name="AutoShape 16"/>
          <p:cNvCxnSpPr>
            <a:cxnSpLocks noChangeShapeType="1"/>
            <a:stCxn id="11270" idx="6"/>
            <a:endCxn id="11271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3" name="Text Box 17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1274" name="Oval 18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75" name="Oval 19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76" name="AutoShape 20"/>
          <p:cNvCxnSpPr>
            <a:cxnSpLocks noChangeShapeType="1"/>
            <a:stCxn id="11274" idx="6"/>
            <a:endCxn id="11275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7" name="Text Box 21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1278" name="Oval 22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79" name="Oval 23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80" name="AutoShape 24"/>
          <p:cNvCxnSpPr>
            <a:cxnSpLocks noChangeShapeType="1"/>
            <a:stCxn id="11278" idx="6"/>
            <a:endCxn id="11279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1" name="Text Box 25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1282" name="Oval 26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83" name="Oval 27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84" name="AutoShape 28"/>
          <p:cNvCxnSpPr>
            <a:cxnSpLocks noChangeShapeType="1"/>
            <a:stCxn id="11282" idx="6"/>
            <a:endCxn id="11283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5" name="Text Box 29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286" name="Oval 30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87" name="Oval 31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88" name="AutoShape 32"/>
          <p:cNvCxnSpPr>
            <a:cxnSpLocks noChangeShapeType="1"/>
            <a:stCxn id="11286" idx="6"/>
            <a:endCxn id="11287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9" name="Text Box 33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1290" name="Oval 34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91" name="Oval 35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92" name="AutoShape 36"/>
          <p:cNvCxnSpPr>
            <a:cxnSpLocks noChangeShapeType="1"/>
            <a:stCxn id="11290" idx="6"/>
            <a:endCxn id="1129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3" name="Text Box 37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294" name="Oval 38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95" name="Oval 39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96" name="Oval 40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97" name="Oval 41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98" name="Oval 42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99" name="AutoShape 43"/>
          <p:cNvCxnSpPr>
            <a:cxnSpLocks noChangeShapeType="1"/>
            <a:stCxn id="11290" idx="3"/>
            <a:endCxn id="1129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0" name="AutoShape 44"/>
          <p:cNvCxnSpPr>
            <a:cxnSpLocks noChangeShapeType="1"/>
            <a:stCxn id="11295" idx="5"/>
            <a:endCxn id="1129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1" name="AutoShape 45"/>
          <p:cNvCxnSpPr>
            <a:cxnSpLocks noChangeShapeType="1"/>
            <a:stCxn id="11296" idx="7"/>
            <a:endCxn id="1129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2" name="AutoShape 46"/>
          <p:cNvCxnSpPr>
            <a:cxnSpLocks noChangeShapeType="1"/>
            <a:stCxn id="11297" idx="3"/>
            <a:endCxn id="1129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3" name="AutoShape 47"/>
          <p:cNvCxnSpPr>
            <a:cxnSpLocks noChangeShapeType="1"/>
            <a:stCxn id="11294" idx="4"/>
            <a:endCxn id="1129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4" name="AutoShape 48"/>
          <p:cNvCxnSpPr>
            <a:cxnSpLocks noChangeShapeType="1"/>
            <a:stCxn id="11290" idx="4"/>
            <a:endCxn id="1129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5" name="AutoShape 49"/>
          <p:cNvCxnSpPr>
            <a:cxnSpLocks noChangeShapeType="1"/>
            <a:stCxn id="11291" idx="3"/>
            <a:endCxn id="1129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6" name="AutoShape 50"/>
          <p:cNvCxnSpPr>
            <a:cxnSpLocks noChangeShapeType="1"/>
            <a:stCxn id="11291" idx="4"/>
            <a:endCxn id="1129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07" name="Oval 55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08" name="Oval 56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09" name="AutoShape 57"/>
          <p:cNvCxnSpPr>
            <a:cxnSpLocks noChangeShapeType="1"/>
            <a:stCxn id="11307" idx="6"/>
            <a:endCxn id="11308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10" name="Text Box 58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311" name="Oval 59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12" name="Oval 60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13" name="AutoShape 61"/>
          <p:cNvCxnSpPr>
            <a:cxnSpLocks noChangeShapeType="1"/>
            <a:stCxn id="11311" idx="6"/>
            <a:endCxn id="11312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14" name="Text Box 62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1315" name="Oval 63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16" name="Oval 64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17" name="AutoShape 65"/>
          <p:cNvCxnSpPr>
            <a:cxnSpLocks noChangeShapeType="1"/>
            <a:stCxn id="11315" idx="6"/>
            <a:endCxn id="11316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18" name="Text Box 66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1319" name="Oval 67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20" name="Oval 68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21" name="AutoShape 69"/>
          <p:cNvCxnSpPr>
            <a:cxnSpLocks noChangeShapeType="1"/>
            <a:stCxn id="11319" idx="6"/>
            <a:endCxn id="11320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22" name="Text Box 70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1323" name="Oval 71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24" name="Oval 72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25" name="AutoShape 73"/>
          <p:cNvCxnSpPr>
            <a:cxnSpLocks noChangeShapeType="1"/>
            <a:stCxn id="11323" idx="6"/>
            <a:endCxn id="11324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26" name="Text Box 74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1327" name="Oval 75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28" name="Oval 76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29" name="AutoShape 77"/>
          <p:cNvCxnSpPr>
            <a:cxnSpLocks noChangeShapeType="1"/>
            <a:stCxn id="11327" idx="6"/>
            <a:endCxn id="11328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30" name="Text Box 78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1331" name="Oval 79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32" name="Oval 80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33" name="AutoShape 81"/>
          <p:cNvCxnSpPr>
            <a:cxnSpLocks noChangeShapeType="1"/>
            <a:stCxn id="11331" idx="6"/>
            <a:endCxn id="11332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34" name="Text Box 82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1335" name="Rectangle 83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36" name="Oval 84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37" name="Oval 85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38" name="Oval 86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39" name="AutoShape 87"/>
          <p:cNvCxnSpPr>
            <a:cxnSpLocks noChangeShapeType="1"/>
            <a:stCxn id="11296" idx="6"/>
            <a:endCxn id="1133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40" name="AutoShape 88"/>
          <p:cNvCxnSpPr>
            <a:cxnSpLocks noChangeShapeType="1"/>
            <a:stCxn id="11296" idx="2"/>
            <a:endCxn id="1133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41" name="AutoShape 89"/>
          <p:cNvCxnSpPr>
            <a:cxnSpLocks noChangeShapeType="1"/>
            <a:stCxn id="11295" idx="1"/>
            <a:endCxn id="1133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42" name="AutoShape 90"/>
          <p:cNvCxnSpPr>
            <a:cxnSpLocks noChangeShapeType="1"/>
            <a:stCxn id="11336" idx="1"/>
            <a:endCxn id="1129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43" name="AutoShape 91"/>
          <p:cNvCxnSpPr>
            <a:cxnSpLocks noChangeShapeType="1"/>
            <a:stCxn id="11297" idx="4"/>
            <a:endCxn id="1133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44" name="AutoShape 92"/>
          <p:cNvCxnSpPr>
            <a:cxnSpLocks noChangeShapeType="1"/>
            <a:stCxn id="11338" idx="7"/>
            <a:endCxn id="1129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45" name="Text Box 93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1346" name="Text Box 94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1347" name="Text Box 95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1348" name="Text Box 96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1349" name="Text Box 97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1350" name="Text Box 98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1351" name="Text Box 99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1352" name="Text Box 100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1353" name="Text Box 101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354" name="Text Box 102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1355" name="Text Box 103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1356" name="Text Box 104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1357" name="Text Box 105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358" name="Text Box 106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359" name="Text Box 107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1360" name="Text Box 108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1361" name="Text Box 109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1362" name="Text Box 110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1363" name="Text Box 111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1364" name="Text Box 112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1365" name="Text Box 113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1366" name="Text Box 114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1367" name="Text Box 115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1368" name="Text Box 116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1369" name="Text Box 117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1370" name="Text Box 122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1371" name="Text Box 124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1372" name="Text Box 125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1373" name="Text Box 127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1374" name="Text Box 128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1375" name="Text Box 129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1376" name="Text Box 130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1377" name="Text Box 131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1378" name="Text Box 132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1379" name="Text Box 133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1380" name="Text Box 134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1381" name="Text Box 135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1382" name="Text Box 136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1383" name="Text Box 137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1384" name="Text Box 138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1385" name="Text Box 139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1386" name="Text Box 140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1387" name="Text Box 141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1388" name="Text Box 142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1389" name="Text Box 143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1390" name="Text Box 144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1391" name="Text Box 145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1392" name="Text Box 146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1393" name="Text Box 147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1394" name="Text Box 148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1395" name="Text Box 149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1396" name="AutoShape 150"/>
          <p:cNvCxnSpPr>
            <a:cxnSpLocks noChangeShapeType="1"/>
            <a:stCxn id="11295" idx="4"/>
            <a:endCxn id="1133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97" name="Oval 157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98" name="Oval 158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99" name="AutoShape 159"/>
          <p:cNvCxnSpPr>
            <a:cxnSpLocks noChangeShapeType="1"/>
            <a:stCxn id="11397" idx="6"/>
            <a:endCxn id="11398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00" name="Text Box 160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1401" name="Text Box 161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1402" name="Text Box 162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1403" name="Oval 163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404" name="Oval 164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405" name="AutoShape 165"/>
          <p:cNvCxnSpPr>
            <a:cxnSpLocks noChangeShapeType="1"/>
            <a:stCxn id="11403" idx="6"/>
            <a:endCxn id="11404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06" name="Text Box 166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407" name="Text Box 167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1408" name="Text Box 168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1409" name="Oval 169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410" name="Oval 170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411" name="AutoShape 171"/>
          <p:cNvCxnSpPr>
            <a:cxnSpLocks noChangeShapeType="1"/>
            <a:stCxn id="11409" idx="6"/>
            <a:endCxn id="11410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12" name="Text Box 172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413" name="Text Box 173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1414" name="Text Box 174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1415" name="Text Box 175"/>
          <p:cNvSpPr txBox="1">
            <a:spLocks noChangeArrowheads="1"/>
          </p:cNvSpPr>
          <p:nvPr/>
        </p:nvSpPr>
        <p:spPr bwMode="auto">
          <a:xfrm>
            <a:off x="0" y="457200"/>
            <a:ext cx="41148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Sort Edges </a:t>
            </a:r>
          </a:p>
          <a:p>
            <a:pPr algn="ctr">
              <a:spcBef>
                <a:spcPct val="50000"/>
              </a:spcBef>
            </a:pPr>
            <a:r>
              <a:rPr lang="en-US" sz="1800"/>
              <a:t>(in reality they are placed in a priority queue - not sorted - but sorting them makes the algorithm  easier to visualize)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0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114800"/>
          </a:xfrm>
        </p:spPr>
        <p:txBody>
          <a:bodyPr/>
          <a:lstStyle/>
          <a:p>
            <a:r>
              <a:rPr lang="en-US" sz="2800" dirty="0"/>
              <a:t>Graph</a:t>
            </a:r>
          </a:p>
          <a:p>
            <a:pPr lvl="1"/>
            <a:r>
              <a:rPr lang="en-US" dirty="0"/>
              <a:t>Subgraph </a:t>
            </a:r>
          </a:p>
          <a:p>
            <a:r>
              <a:rPr lang="en-US" sz="2800" dirty="0"/>
              <a:t>Tree:  1) connected, and </a:t>
            </a:r>
          </a:p>
          <a:p>
            <a:pPr marL="914400" lvl="2" indent="0">
              <a:buNone/>
            </a:pPr>
            <a:r>
              <a:rPr lang="en-US" sz="2800" dirty="0"/>
              <a:t>    2) no cycle/unique path between two    nodes/the no of edges=the no of nodes -1.  </a:t>
            </a:r>
          </a:p>
          <a:p>
            <a:r>
              <a:rPr lang="en-US" sz="2800" dirty="0"/>
              <a:t>Forest: </a:t>
            </a:r>
          </a:p>
          <a:p>
            <a:pPr lvl="1"/>
            <a:r>
              <a:rPr lang="en-US" dirty="0"/>
              <a:t>a disjoint union of trees/a graph without cycles.   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7B7-5A7A-4C2B-A6CD-B37321A67CBA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58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292" name="AutoShape 4"/>
          <p:cNvCxnSpPr>
            <a:cxnSpLocks noChangeShapeType="1"/>
            <a:stCxn id="12290" idx="6"/>
            <a:endCxn id="12291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2294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296" name="AutoShape 8"/>
          <p:cNvCxnSpPr>
            <a:cxnSpLocks noChangeShapeType="1"/>
            <a:stCxn id="12294" idx="6"/>
            <a:endCxn id="12295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2298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00" name="AutoShape 12"/>
          <p:cNvCxnSpPr>
            <a:cxnSpLocks noChangeShapeType="1"/>
            <a:stCxn id="12298" idx="6"/>
            <a:endCxn id="12299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2302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04" name="AutoShape 16"/>
          <p:cNvCxnSpPr>
            <a:cxnSpLocks noChangeShapeType="1"/>
            <a:stCxn id="12302" idx="6"/>
            <a:endCxn id="12303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2306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08" name="AutoShape 20"/>
          <p:cNvCxnSpPr>
            <a:cxnSpLocks noChangeShapeType="1"/>
            <a:stCxn id="12306" idx="6"/>
            <a:endCxn id="12307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310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1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12" name="AutoShape 24"/>
          <p:cNvCxnSpPr>
            <a:cxnSpLocks noChangeShapeType="1"/>
            <a:stCxn id="12310" idx="6"/>
            <a:endCxn id="12311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2314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5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16" name="AutoShape 28"/>
          <p:cNvCxnSpPr>
            <a:cxnSpLocks noChangeShapeType="1"/>
            <a:stCxn id="12314" idx="6"/>
            <a:endCxn id="1231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318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9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20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21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22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23" name="AutoShape 35"/>
          <p:cNvCxnSpPr>
            <a:cxnSpLocks noChangeShapeType="1"/>
            <a:stCxn id="12314" idx="3"/>
            <a:endCxn id="1231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4" name="AutoShape 36"/>
          <p:cNvCxnSpPr>
            <a:cxnSpLocks noChangeShapeType="1"/>
            <a:stCxn id="12319" idx="5"/>
            <a:endCxn id="1232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5" name="AutoShape 37"/>
          <p:cNvCxnSpPr>
            <a:cxnSpLocks noChangeShapeType="1"/>
            <a:stCxn id="12320" idx="7"/>
            <a:endCxn id="1232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6" name="AutoShape 38"/>
          <p:cNvCxnSpPr>
            <a:cxnSpLocks noChangeShapeType="1"/>
            <a:stCxn id="12321" idx="3"/>
            <a:endCxn id="1232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7" name="AutoShape 39"/>
          <p:cNvCxnSpPr>
            <a:cxnSpLocks noChangeShapeType="1"/>
            <a:stCxn id="12318" idx="4"/>
            <a:endCxn id="1232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8" name="AutoShape 40"/>
          <p:cNvCxnSpPr>
            <a:cxnSpLocks noChangeShapeType="1"/>
            <a:stCxn id="12314" idx="4"/>
            <a:endCxn id="1232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9" name="AutoShape 41"/>
          <p:cNvCxnSpPr>
            <a:cxnSpLocks noChangeShapeType="1"/>
            <a:stCxn id="12315" idx="3"/>
            <a:endCxn id="1231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30" name="AutoShape 42"/>
          <p:cNvCxnSpPr>
            <a:cxnSpLocks noChangeShapeType="1"/>
            <a:stCxn id="12315" idx="4"/>
            <a:endCxn id="1232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1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32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33" name="AutoShape 45"/>
          <p:cNvCxnSpPr>
            <a:cxnSpLocks noChangeShapeType="1"/>
            <a:stCxn id="12331" idx="6"/>
            <a:endCxn id="12332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4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335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36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37" name="AutoShape 49"/>
          <p:cNvCxnSpPr>
            <a:cxnSpLocks noChangeShapeType="1"/>
            <a:stCxn id="12335" idx="6"/>
            <a:endCxn id="12336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8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2339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40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41" name="AutoShape 53"/>
          <p:cNvCxnSpPr>
            <a:cxnSpLocks noChangeShapeType="1"/>
            <a:stCxn id="12339" idx="6"/>
            <a:endCxn id="12340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42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2343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44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45" name="AutoShape 57"/>
          <p:cNvCxnSpPr>
            <a:cxnSpLocks noChangeShapeType="1"/>
            <a:stCxn id="12343" idx="6"/>
            <a:endCxn id="12344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46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2347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48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49" name="AutoShape 61"/>
          <p:cNvCxnSpPr>
            <a:cxnSpLocks noChangeShapeType="1"/>
            <a:stCxn id="12347" idx="6"/>
            <a:endCxn id="12348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50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2351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52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53" name="AutoShape 65"/>
          <p:cNvCxnSpPr>
            <a:cxnSpLocks noChangeShapeType="1"/>
            <a:stCxn id="12351" idx="6"/>
            <a:endCxn id="12352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54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2355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56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57" name="AutoShape 69"/>
          <p:cNvCxnSpPr>
            <a:cxnSpLocks noChangeShapeType="1"/>
            <a:stCxn id="12355" idx="6"/>
            <a:endCxn id="12356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58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60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61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62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63" name="AutoShape 75"/>
          <p:cNvCxnSpPr>
            <a:cxnSpLocks noChangeShapeType="1"/>
            <a:stCxn id="12320" idx="6"/>
            <a:endCxn id="12360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4" name="AutoShape 76"/>
          <p:cNvCxnSpPr>
            <a:cxnSpLocks noChangeShapeType="1"/>
            <a:stCxn id="12320" idx="2"/>
            <a:endCxn id="12361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5" name="AutoShape 77"/>
          <p:cNvCxnSpPr>
            <a:cxnSpLocks noChangeShapeType="1"/>
            <a:stCxn id="12319" idx="1"/>
            <a:endCxn id="12362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6" name="AutoShape 78"/>
          <p:cNvCxnSpPr>
            <a:cxnSpLocks noChangeShapeType="1"/>
            <a:stCxn id="12360" idx="1"/>
            <a:endCxn id="1232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7" name="AutoShape 79"/>
          <p:cNvCxnSpPr>
            <a:cxnSpLocks noChangeShapeType="1"/>
            <a:stCxn id="12321" idx="4"/>
            <a:endCxn id="1236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8" name="AutoShape 80"/>
          <p:cNvCxnSpPr>
            <a:cxnSpLocks noChangeShapeType="1"/>
            <a:stCxn id="12362" idx="7"/>
            <a:endCxn id="1231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69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2370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2371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2372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2373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2374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2375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2376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2377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378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2379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2380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2381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382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383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2384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2385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2386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2387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2388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2389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2390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2391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2392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2393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2394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2395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2396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2397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2398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2399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2400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2401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2402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2403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2404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2405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2406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2407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2408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2409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2410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2411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2412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2413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2414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2416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2418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2419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2420" name="AutoShape 132"/>
          <p:cNvCxnSpPr>
            <a:cxnSpLocks noChangeShapeType="1"/>
            <a:stCxn id="12319" idx="4"/>
            <a:endCxn id="1236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21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422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423" name="AutoShape 135"/>
          <p:cNvCxnSpPr>
            <a:cxnSpLocks noChangeShapeType="1"/>
            <a:stCxn id="12421" idx="6"/>
            <a:endCxn id="12422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24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2425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2426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2427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428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429" name="AutoShape 141"/>
          <p:cNvCxnSpPr>
            <a:cxnSpLocks noChangeShapeType="1"/>
            <a:stCxn id="12427" idx="6"/>
            <a:endCxn id="12428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30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431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2432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2433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434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435" name="AutoShape 147"/>
          <p:cNvCxnSpPr>
            <a:cxnSpLocks noChangeShapeType="1"/>
            <a:stCxn id="12433" idx="6"/>
            <a:endCxn id="12434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36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437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2438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2439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988793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16" name="AutoShape 4"/>
          <p:cNvCxnSpPr>
            <a:cxnSpLocks noChangeShapeType="1"/>
            <a:stCxn id="13314" idx="6"/>
            <a:endCxn id="13315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3318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20" name="AutoShape 8"/>
          <p:cNvCxnSpPr>
            <a:cxnSpLocks noChangeShapeType="1"/>
            <a:stCxn id="13318" idx="6"/>
            <a:endCxn id="13319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3322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24" name="AutoShape 12"/>
          <p:cNvCxnSpPr>
            <a:cxnSpLocks noChangeShapeType="1"/>
            <a:stCxn id="13322" idx="6"/>
            <a:endCxn id="13323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3326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28" name="AutoShape 16"/>
          <p:cNvCxnSpPr>
            <a:cxnSpLocks noChangeShapeType="1"/>
            <a:stCxn id="13326" idx="6"/>
            <a:endCxn id="13327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3330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32" name="AutoShape 20"/>
          <p:cNvCxnSpPr>
            <a:cxnSpLocks noChangeShapeType="1"/>
            <a:stCxn id="13330" idx="6"/>
            <a:endCxn id="13331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334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36" name="AutoShape 24"/>
          <p:cNvCxnSpPr>
            <a:cxnSpLocks noChangeShapeType="1"/>
            <a:stCxn id="13334" idx="6"/>
            <a:endCxn id="13335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3338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40" name="AutoShape 28"/>
          <p:cNvCxnSpPr>
            <a:cxnSpLocks noChangeShapeType="1"/>
            <a:stCxn id="13338" idx="6"/>
            <a:endCxn id="1333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342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43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44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45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46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47" name="AutoShape 35"/>
          <p:cNvCxnSpPr>
            <a:cxnSpLocks noChangeShapeType="1"/>
            <a:stCxn id="13338" idx="3"/>
            <a:endCxn id="1334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8" name="AutoShape 36"/>
          <p:cNvCxnSpPr>
            <a:cxnSpLocks noChangeShapeType="1"/>
            <a:stCxn id="13343" idx="5"/>
            <a:endCxn id="1334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9" name="AutoShape 37"/>
          <p:cNvCxnSpPr>
            <a:cxnSpLocks noChangeShapeType="1"/>
            <a:stCxn id="13344" idx="7"/>
            <a:endCxn id="1334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0" name="AutoShape 38"/>
          <p:cNvCxnSpPr>
            <a:cxnSpLocks noChangeShapeType="1"/>
            <a:stCxn id="13345" idx="3"/>
            <a:endCxn id="1334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1" name="AutoShape 39"/>
          <p:cNvCxnSpPr>
            <a:cxnSpLocks noChangeShapeType="1"/>
            <a:stCxn id="13342" idx="4"/>
            <a:endCxn id="1334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2" name="AutoShape 40"/>
          <p:cNvCxnSpPr>
            <a:cxnSpLocks noChangeShapeType="1"/>
            <a:stCxn id="13338" idx="4"/>
            <a:endCxn id="1334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3" name="AutoShape 41"/>
          <p:cNvCxnSpPr>
            <a:cxnSpLocks noChangeShapeType="1"/>
            <a:stCxn id="13339" idx="3"/>
            <a:endCxn id="1334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4" name="AutoShape 42"/>
          <p:cNvCxnSpPr>
            <a:cxnSpLocks noChangeShapeType="1"/>
            <a:stCxn id="13339" idx="4"/>
            <a:endCxn id="1334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5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56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57" name="AutoShape 45"/>
          <p:cNvCxnSpPr>
            <a:cxnSpLocks noChangeShapeType="1"/>
            <a:stCxn id="13355" idx="6"/>
            <a:endCxn id="13356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359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60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61" name="AutoShape 49"/>
          <p:cNvCxnSpPr>
            <a:cxnSpLocks noChangeShapeType="1"/>
            <a:stCxn id="13359" idx="6"/>
            <a:endCxn id="13360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3363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64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65" name="AutoShape 53"/>
          <p:cNvCxnSpPr>
            <a:cxnSpLocks noChangeShapeType="1"/>
            <a:stCxn id="13363" idx="6"/>
            <a:endCxn id="13364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3367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68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69" name="AutoShape 57"/>
          <p:cNvCxnSpPr>
            <a:cxnSpLocks noChangeShapeType="1"/>
            <a:stCxn id="13367" idx="6"/>
            <a:endCxn id="13368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3371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72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73" name="AutoShape 61"/>
          <p:cNvCxnSpPr>
            <a:cxnSpLocks noChangeShapeType="1"/>
            <a:stCxn id="13371" idx="6"/>
            <a:endCxn id="13372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3375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76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77" name="AutoShape 65"/>
          <p:cNvCxnSpPr>
            <a:cxnSpLocks noChangeShapeType="1"/>
            <a:stCxn id="13375" idx="6"/>
            <a:endCxn id="13376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78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3379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80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81" name="AutoShape 69"/>
          <p:cNvCxnSpPr>
            <a:cxnSpLocks noChangeShapeType="1"/>
            <a:stCxn id="13379" idx="6"/>
            <a:endCxn id="13380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82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3383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84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85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86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87" name="AutoShape 75"/>
          <p:cNvCxnSpPr>
            <a:cxnSpLocks noChangeShapeType="1"/>
            <a:stCxn id="13344" idx="6"/>
            <a:endCxn id="1338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88" name="AutoShape 76"/>
          <p:cNvCxnSpPr>
            <a:cxnSpLocks noChangeShapeType="1"/>
            <a:stCxn id="13344" idx="2"/>
            <a:endCxn id="1338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89" name="AutoShape 77"/>
          <p:cNvCxnSpPr>
            <a:cxnSpLocks noChangeShapeType="1"/>
            <a:stCxn id="13343" idx="1"/>
            <a:endCxn id="1338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90" name="AutoShape 78"/>
          <p:cNvCxnSpPr>
            <a:cxnSpLocks noChangeShapeType="1"/>
            <a:stCxn id="13384" idx="1"/>
            <a:endCxn id="1334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91" name="AutoShape 79"/>
          <p:cNvCxnSpPr>
            <a:cxnSpLocks noChangeShapeType="1"/>
            <a:stCxn id="13345" idx="4"/>
            <a:endCxn id="1338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92" name="AutoShape 80"/>
          <p:cNvCxnSpPr>
            <a:cxnSpLocks noChangeShapeType="1"/>
            <a:stCxn id="13386" idx="7"/>
            <a:endCxn id="1333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3398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3400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402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3403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3404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3405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406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407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3408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3409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3410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3411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3412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3413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3414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3415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3416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3417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3418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3419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3420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3421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3422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3423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3424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3425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3426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3427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3428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3429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3430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3431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3432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3433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3434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3435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3436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3437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3438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3439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3440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3441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3442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3443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3444" name="AutoShape 132"/>
          <p:cNvCxnSpPr>
            <a:cxnSpLocks noChangeShapeType="1"/>
            <a:stCxn id="13343" idx="4"/>
            <a:endCxn id="1338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45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446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447" name="AutoShape 135"/>
          <p:cNvCxnSpPr>
            <a:cxnSpLocks noChangeShapeType="1"/>
            <a:stCxn id="13445" idx="6"/>
            <a:endCxn id="13446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48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3449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3450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3451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452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453" name="AutoShape 141"/>
          <p:cNvCxnSpPr>
            <a:cxnSpLocks noChangeShapeType="1"/>
            <a:stCxn id="13451" idx="6"/>
            <a:endCxn id="13452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54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455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3456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3457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458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459" name="AutoShape 147"/>
          <p:cNvCxnSpPr>
            <a:cxnSpLocks noChangeShapeType="1"/>
            <a:stCxn id="13457" idx="6"/>
            <a:endCxn id="13458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60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461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3462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3463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307751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40" name="AutoShape 4"/>
          <p:cNvCxnSpPr>
            <a:cxnSpLocks noChangeShapeType="1"/>
            <a:stCxn id="14338" idx="6"/>
            <a:endCxn id="14339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4342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44" name="AutoShape 8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4346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48" name="AutoShape 12"/>
          <p:cNvCxnSpPr>
            <a:cxnSpLocks noChangeShapeType="1"/>
            <a:stCxn id="14346" idx="6"/>
            <a:endCxn id="14347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4350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52" name="AutoShape 16"/>
          <p:cNvCxnSpPr>
            <a:cxnSpLocks noChangeShapeType="1"/>
            <a:stCxn id="14350" idx="6"/>
            <a:endCxn id="14351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4354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56" name="AutoShape 20"/>
          <p:cNvCxnSpPr>
            <a:cxnSpLocks noChangeShapeType="1"/>
            <a:stCxn id="14354" idx="6"/>
            <a:endCxn id="14355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358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59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60" name="AutoShape 24"/>
          <p:cNvCxnSpPr>
            <a:cxnSpLocks noChangeShapeType="1"/>
            <a:stCxn id="14358" idx="6"/>
            <a:endCxn id="14359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4362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63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64" name="AutoShape 28"/>
          <p:cNvCxnSpPr>
            <a:cxnSpLocks noChangeShapeType="1"/>
            <a:stCxn id="14362" idx="6"/>
            <a:endCxn id="1436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366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67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68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69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70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71" name="AutoShape 35"/>
          <p:cNvCxnSpPr>
            <a:cxnSpLocks noChangeShapeType="1"/>
            <a:stCxn id="14362" idx="3"/>
            <a:endCxn id="14367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2" name="AutoShape 36"/>
          <p:cNvCxnSpPr>
            <a:cxnSpLocks noChangeShapeType="1"/>
            <a:stCxn id="14367" idx="5"/>
            <a:endCxn id="14368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3" name="AutoShape 37"/>
          <p:cNvCxnSpPr>
            <a:cxnSpLocks noChangeShapeType="1"/>
            <a:stCxn id="14368" idx="7"/>
            <a:endCxn id="14370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4" name="AutoShape 38"/>
          <p:cNvCxnSpPr>
            <a:cxnSpLocks noChangeShapeType="1"/>
            <a:stCxn id="14369" idx="3"/>
            <a:endCxn id="14370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5" name="AutoShape 39"/>
          <p:cNvCxnSpPr>
            <a:cxnSpLocks noChangeShapeType="1"/>
            <a:stCxn id="14366" idx="4"/>
            <a:endCxn id="1437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6" name="AutoShape 40"/>
          <p:cNvCxnSpPr>
            <a:cxnSpLocks noChangeShapeType="1"/>
            <a:stCxn id="14362" idx="4"/>
            <a:endCxn id="1436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" name="AutoShape 41"/>
          <p:cNvCxnSpPr>
            <a:cxnSpLocks noChangeShapeType="1"/>
            <a:stCxn id="14363" idx="3"/>
            <a:endCxn id="14366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8" name="AutoShape 42"/>
          <p:cNvCxnSpPr>
            <a:cxnSpLocks noChangeShapeType="1"/>
            <a:stCxn id="14363" idx="4"/>
            <a:endCxn id="1436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79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81" name="AutoShape 45"/>
          <p:cNvCxnSpPr>
            <a:cxnSpLocks noChangeShapeType="1"/>
            <a:stCxn id="14379" idx="6"/>
            <a:endCxn id="14380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383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84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85" name="AutoShape 49"/>
          <p:cNvCxnSpPr>
            <a:cxnSpLocks noChangeShapeType="1"/>
            <a:stCxn id="14383" idx="6"/>
            <a:endCxn id="14384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4387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88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89" name="AutoShape 53"/>
          <p:cNvCxnSpPr>
            <a:cxnSpLocks noChangeShapeType="1"/>
            <a:stCxn id="14387" idx="6"/>
            <a:endCxn id="14388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4391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92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93" name="AutoShape 57"/>
          <p:cNvCxnSpPr>
            <a:cxnSpLocks noChangeShapeType="1"/>
            <a:stCxn id="14391" idx="6"/>
            <a:endCxn id="14392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94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4395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96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97" name="AutoShape 61"/>
          <p:cNvCxnSpPr>
            <a:cxnSpLocks noChangeShapeType="1"/>
            <a:stCxn id="14395" idx="6"/>
            <a:endCxn id="14396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4399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00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401" name="AutoShape 65"/>
          <p:cNvCxnSpPr>
            <a:cxnSpLocks noChangeShapeType="1"/>
            <a:stCxn id="14399" idx="6"/>
            <a:endCxn id="14400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02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4403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04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405" name="AutoShape 69"/>
          <p:cNvCxnSpPr>
            <a:cxnSpLocks noChangeShapeType="1"/>
            <a:stCxn id="14403" idx="6"/>
            <a:endCxn id="14404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06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4407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08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09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10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411" name="AutoShape 75"/>
          <p:cNvCxnSpPr>
            <a:cxnSpLocks noChangeShapeType="1"/>
            <a:stCxn id="14368" idx="6"/>
            <a:endCxn id="14408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2" name="AutoShape 76"/>
          <p:cNvCxnSpPr>
            <a:cxnSpLocks noChangeShapeType="1"/>
            <a:stCxn id="14368" idx="2"/>
            <a:endCxn id="14409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3" name="AutoShape 77"/>
          <p:cNvCxnSpPr>
            <a:cxnSpLocks noChangeShapeType="1"/>
            <a:stCxn id="14367" idx="1"/>
            <a:endCxn id="14410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4" name="AutoShape 78"/>
          <p:cNvCxnSpPr>
            <a:cxnSpLocks noChangeShapeType="1"/>
            <a:stCxn id="14408" idx="1"/>
            <a:endCxn id="14370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5" name="AutoShape 79"/>
          <p:cNvCxnSpPr>
            <a:cxnSpLocks noChangeShapeType="1"/>
            <a:stCxn id="14369" idx="4"/>
            <a:endCxn id="1440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AutoShape 80"/>
          <p:cNvCxnSpPr>
            <a:cxnSpLocks noChangeShapeType="1"/>
            <a:stCxn id="14410" idx="7"/>
            <a:endCxn id="14362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17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4418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4419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4420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4421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4422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4423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4424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4425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426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4427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4428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4429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430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431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4432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4433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4434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4435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4436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4437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4438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4439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4440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4441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4442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4443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4444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4445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4446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4447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4448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4449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4450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4451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4452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4453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4454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4455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4456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4457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4458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4459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4460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4461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4462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4463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4464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4465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4466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4467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4468" name="AutoShape 132"/>
          <p:cNvCxnSpPr>
            <a:cxnSpLocks noChangeShapeType="1"/>
            <a:stCxn id="14367" idx="4"/>
            <a:endCxn id="1440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69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70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471" name="AutoShape 135"/>
          <p:cNvCxnSpPr>
            <a:cxnSpLocks noChangeShapeType="1"/>
            <a:stCxn id="14469" idx="6"/>
            <a:endCxn id="14470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72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4473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4474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4475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76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477" name="AutoShape 141"/>
          <p:cNvCxnSpPr>
            <a:cxnSpLocks noChangeShapeType="1"/>
            <a:stCxn id="14475" idx="6"/>
            <a:endCxn id="14476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78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479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4480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4481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82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483" name="AutoShape 147"/>
          <p:cNvCxnSpPr>
            <a:cxnSpLocks noChangeShapeType="1"/>
            <a:stCxn id="14481" idx="6"/>
            <a:endCxn id="14482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84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485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4486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4487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74356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64" name="AutoShape 4"/>
          <p:cNvCxnSpPr>
            <a:cxnSpLocks noChangeShapeType="1"/>
            <a:stCxn id="15362" idx="6"/>
            <a:endCxn id="15363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5366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68" name="AutoShape 8"/>
          <p:cNvCxnSpPr>
            <a:cxnSpLocks noChangeShapeType="1"/>
            <a:stCxn id="15366" idx="6"/>
            <a:endCxn id="15367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5370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72" name="AutoShape 12"/>
          <p:cNvCxnSpPr>
            <a:cxnSpLocks noChangeShapeType="1"/>
            <a:stCxn id="15370" idx="6"/>
            <a:endCxn id="15371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5374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76" name="AutoShape 16"/>
          <p:cNvCxnSpPr>
            <a:cxnSpLocks noChangeShapeType="1"/>
            <a:stCxn id="15374" idx="6"/>
            <a:endCxn id="15375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5378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9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80" name="AutoShape 20"/>
          <p:cNvCxnSpPr>
            <a:cxnSpLocks noChangeShapeType="1"/>
            <a:stCxn id="15378" idx="6"/>
            <a:endCxn id="15379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382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83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84" name="AutoShape 24"/>
          <p:cNvCxnSpPr>
            <a:cxnSpLocks noChangeShapeType="1"/>
            <a:stCxn id="15382" idx="6"/>
            <a:endCxn id="15383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5386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87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88" name="AutoShape 28"/>
          <p:cNvCxnSpPr>
            <a:cxnSpLocks noChangeShapeType="1"/>
            <a:stCxn id="15386" idx="6"/>
            <a:endCxn id="1538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390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91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92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93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94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95" name="AutoShape 35"/>
          <p:cNvCxnSpPr>
            <a:cxnSpLocks noChangeShapeType="1"/>
            <a:stCxn id="15386" idx="3"/>
            <a:endCxn id="15391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96" name="AutoShape 36"/>
          <p:cNvCxnSpPr>
            <a:cxnSpLocks noChangeShapeType="1"/>
            <a:stCxn id="15391" idx="5"/>
            <a:endCxn id="15392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97" name="AutoShape 37"/>
          <p:cNvCxnSpPr>
            <a:cxnSpLocks noChangeShapeType="1"/>
            <a:stCxn id="15392" idx="7"/>
            <a:endCxn id="15394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98" name="AutoShape 38"/>
          <p:cNvCxnSpPr>
            <a:cxnSpLocks noChangeShapeType="1"/>
            <a:stCxn id="15393" idx="3"/>
            <a:endCxn id="15394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99" name="AutoShape 39"/>
          <p:cNvCxnSpPr>
            <a:cxnSpLocks noChangeShapeType="1"/>
            <a:stCxn id="15390" idx="4"/>
            <a:endCxn id="1539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0" name="AutoShape 40"/>
          <p:cNvCxnSpPr>
            <a:cxnSpLocks noChangeShapeType="1"/>
            <a:stCxn id="15386" idx="4"/>
            <a:endCxn id="1539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1" name="AutoShape 41"/>
          <p:cNvCxnSpPr>
            <a:cxnSpLocks noChangeShapeType="1"/>
            <a:stCxn id="15387" idx="3"/>
            <a:endCxn id="15390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2" name="AutoShape 42"/>
          <p:cNvCxnSpPr>
            <a:cxnSpLocks noChangeShapeType="1"/>
            <a:stCxn id="15387" idx="4"/>
            <a:endCxn id="1539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03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04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05" name="AutoShape 45"/>
          <p:cNvCxnSpPr>
            <a:cxnSpLocks noChangeShapeType="1"/>
            <a:stCxn id="15403" idx="6"/>
            <a:endCxn id="15404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06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407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08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09" name="AutoShape 49"/>
          <p:cNvCxnSpPr>
            <a:cxnSpLocks noChangeShapeType="1"/>
            <a:stCxn id="15407" idx="6"/>
            <a:endCxn id="15408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5411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12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13" name="AutoShape 53"/>
          <p:cNvCxnSpPr>
            <a:cxnSpLocks noChangeShapeType="1"/>
            <a:stCxn id="15411" idx="6"/>
            <a:endCxn id="15412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14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5415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16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17" name="AutoShape 57"/>
          <p:cNvCxnSpPr>
            <a:cxnSpLocks noChangeShapeType="1"/>
            <a:stCxn id="15415" idx="6"/>
            <a:endCxn id="15416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18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5419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20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21" name="AutoShape 61"/>
          <p:cNvCxnSpPr>
            <a:cxnSpLocks noChangeShapeType="1"/>
            <a:stCxn id="15419" idx="6"/>
            <a:endCxn id="15420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22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5423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24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25" name="AutoShape 65"/>
          <p:cNvCxnSpPr>
            <a:cxnSpLocks noChangeShapeType="1"/>
            <a:stCxn id="15423" idx="6"/>
            <a:endCxn id="15424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26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5427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28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29" name="AutoShape 69"/>
          <p:cNvCxnSpPr>
            <a:cxnSpLocks noChangeShapeType="1"/>
            <a:stCxn id="15427" idx="6"/>
            <a:endCxn id="15428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5431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32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33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34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35" name="AutoShape 75"/>
          <p:cNvCxnSpPr>
            <a:cxnSpLocks noChangeShapeType="1"/>
            <a:stCxn id="15392" idx="6"/>
            <a:endCxn id="15432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6" name="AutoShape 76"/>
          <p:cNvCxnSpPr>
            <a:cxnSpLocks noChangeShapeType="1"/>
            <a:stCxn id="15392" idx="2"/>
            <a:endCxn id="15433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7" name="AutoShape 77"/>
          <p:cNvCxnSpPr>
            <a:cxnSpLocks noChangeShapeType="1"/>
            <a:stCxn id="15391" idx="1"/>
            <a:endCxn id="15434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8" name="AutoShape 78"/>
          <p:cNvCxnSpPr>
            <a:cxnSpLocks noChangeShapeType="1"/>
            <a:stCxn id="15432" idx="1"/>
            <a:endCxn id="15394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9" name="AutoShape 79"/>
          <p:cNvCxnSpPr>
            <a:cxnSpLocks noChangeShapeType="1"/>
            <a:stCxn id="15393" idx="4"/>
            <a:endCxn id="1543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40" name="AutoShape 80"/>
          <p:cNvCxnSpPr>
            <a:cxnSpLocks noChangeShapeType="1"/>
            <a:stCxn id="15434" idx="7"/>
            <a:endCxn id="15386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41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5442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5443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5444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5448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5449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450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5451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5452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5453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454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455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5456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5457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5458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5459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5461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5462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5463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5464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5465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5466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5467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5468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5469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5470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5472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5474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5475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5477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5478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5479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5480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5481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5482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5483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5484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5485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5486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5487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5488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5489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5490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5491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5492" name="AutoShape 132"/>
          <p:cNvCxnSpPr>
            <a:cxnSpLocks noChangeShapeType="1"/>
            <a:stCxn id="15391" idx="4"/>
            <a:endCxn id="1543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93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94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95" name="AutoShape 135"/>
          <p:cNvCxnSpPr>
            <a:cxnSpLocks noChangeShapeType="1"/>
            <a:stCxn id="15493" idx="6"/>
            <a:endCxn id="15494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96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5497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5498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5499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500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501" name="AutoShape 141"/>
          <p:cNvCxnSpPr>
            <a:cxnSpLocks noChangeShapeType="1"/>
            <a:stCxn id="15499" idx="6"/>
            <a:endCxn id="15500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02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503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5504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5505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506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507" name="AutoShape 147"/>
          <p:cNvCxnSpPr>
            <a:cxnSpLocks noChangeShapeType="1"/>
            <a:stCxn id="15505" idx="6"/>
            <a:endCxn id="15506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08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509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5510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5511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4238364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388" name="AutoShape 4"/>
          <p:cNvCxnSpPr>
            <a:cxnSpLocks noChangeShapeType="1"/>
            <a:stCxn id="16386" idx="6"/>
            <a:endCxn id="16387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6390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392" name="AutoShape 8"/>
          <p:cNvCxnSpPr>
            <a:cxnSpLocks noChangeShapeType="1"/>
            <a:stCxn id="16390" idx="6"/>
            <a:endCxn id="16391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6394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396" name="AutoShape 12"/>
          <p:cNvCxnSpPr>
            <a:cxnSpLocks noChangeShapeType="1"/>
            <a:stCxn id="16394" idx="6"/>
            <a:endCxn id="16395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6398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00" name="AutoShape 16"/>
          <p:cNvCxnSpPr>
            <a:cxnSpLocks noChangeShapeType="1"/>
            <a:stCxn id="16398" idx="6"/>
            <a:endCxn id="16399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6402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04" name="AutoShape 20"/>
          <p:cNvCxnSpPr>
            <a:cxnSpLocks noChangeShapeType="1"/>
            <a:stCxn id="16402" idx="6"/>
            <a:endCxn id="16403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406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08" name="AutoShape 24"/>
          <p:cNvCxnSpPr>
            <a:cxnSpLocks noChangeShapeType="1"/>
            <a:stCxn id="16406" idx="6"/>
            <a:endCxn id="16407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6410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11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12" name="AutoShape 28"/>
          <p:cNvCxnSpPr>
            <a:cxnSpLocks noChangeShapeType="1"/>
            <a:stCxn id="16410" idx="6"/>
            <a:endCxn id="1641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414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15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16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17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19" name="AutoShape 35"/>
          <p:cNvCxnSpPr>
            <a:cxnSpLocks noChangeShapeType="1"/>
            <a:stCxn id="16410" idx="3"/>
            <a:endCxn id="1641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0" name="AutoShape 36"/>
          <p:cNvCxnSpPr>
            <a:cxnSpLocks noChangeShapeType="1"/>
            <a:stCxn id="16415" idx="5"/>
            <a:endCxn id="1641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1" name="AutoShape 37"/>
          <p:cNvCxnSpPr>
            <a:cxnSpLocks noChangeShapeType="1"/>
            <a:stCxn id="16416" idx="7"/>
            <a:endCxn id="1641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2" name="AutoShape 38"/>
          <p:cNvCxnSpPr>
            <a:cxnSpLocks noChangeShapeType="1"/>
            <a:stCxn id="16417" idx="3"/>
            <a:endCxn id="1641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3" name="AutoShape 39"/>
          <p:cNvCxnSpPr>
            <a:cxnSpLocks noChangeShapeType="1"/>
            <a:stCxn id="16414" idx="4"/>
            <a:endCxn id="1641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4" name="AutoShape 40"/>
          <p:cNvCxnSpPr>
            <a:cxnSpLocks noChangeShapeType="1"/>
            <a:stCxn id="16410" idx="4"/>
            <a:endCxn id="1641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5" name="AutoShape 41"/>
          <p:cNvCxnSpPr>
            <a:cxnSpLocks noChangeShapeType="1"/>
            <a:stCxn id="16411" idx="3"/>
            <a:endCxn id="1641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6" name="AutoShape 42"/>
          <p:cNvCxnSpPr>
            <a:cxnSpLocks noChangeShapeType="1"/>
            <a:stCxn id="16411" idx="4"/>
            <a:endCxn id="1641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27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28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29" name="AutoShape 45"/>
          <p:cNvCxnSpPr>
            <a:cxnSpLocks noChangeShapeType="1"/>
            <a:stCxn id="16427" idx="6"/>
            <a:endCxn id="16428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30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431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32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33" name="AutoShape 49"/>
          <p:cNvCxnSpPr>
            <a:cxnSpLocks noChangeShapeType="1"/>
            <a:stCxn id="16431" idx="6"/>
            <a:endCxn id="16432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34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6435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36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37" name="AutoShape 53"/>
          <p:cNvCxnSpPr>
            <a:cxnSpLocks noChangeShapeType="1"/>
            <a:stCxn id="16435" idx="6"/>
            <a:endCxn id="16436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38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6439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40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41" name="AutoShape 57"/>
          <p:cNvCxnSpPr>
            <a:cxnSpLocks noChangeShapeType="1"/>
            <a:stCxn id="16439" idx="6"/>
            <a:endCxn id="16440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6443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44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45" name="AutoShape 61"/>
          <p:cNvCxnSpPr>
            <a:cxnSpLocks noChangeShapeType="1"/>
            <a:stCxn id="16443" idx="6"/>
            <a:endCxn id="16444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46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6447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48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49" name="AutoShape 65"/>
          <p:cNvCxnSpPr>
            <a:cxnSpLocks noChangeShapeType="1"/>
            <a:stCxn id="16447" idx="6"/>
            <a:endCxn id="16448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50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6451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52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53" name="AutoShape 69"/>
          <p:cNvCxnSpPr>
            <a:cxnSpLocks noChangeShapeType="1"/>
            <a:stCxn id="16451" idx="6"/>
            <a:endCxn id="16452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54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6455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56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57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58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59" name="AutoShape 75"/>
          <p:cNvCxnSpPr>
            <a:cxnSpLocks noChangeShapeType="1"/>
            <a:stCxn id="16416" idx="6"/>
            <a:endCxn id="1645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60" name="AutoShape 76"/>
          <p:cNvCxnSpPr>
            <a:cxnSpLocks noChangeShapeType="1"/>
            <a:stCxn id="16416" idx="2"/>
            <a:endCxn id="1645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61" name="AutoShape 77"/>
          <p:cNvCxnSpPr>
            <a:cxnSpLocks noChangeShapeType="1"/>
            <a:stCxn id="16415" idx="1"/>
            <a:endCxn id="1645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62" name="AutoShape 78"/>
          <p:cNvCxnSpPr>
            <a:cxnSpLocks noChangeShapeType="1"/>
            <a:stCxn id="16456" idx="1"/>
            <a:endCxn id="1641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63" name="AutoShape 79"/>
          <p:cNvCxnSpPr>
            <a:cxnSpLocks noChangeShapeType="1"/>
            <a:stCxn id="16417" idx="4"/>
            <a:endCxn id="1645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64" name="AutoShape 80"/>
          <p:cNvCxnSpPr>
            <a:cxnSpLocks noChangeShapeType="1"/>
            <a:stCxn id="16458" idx="7"/>
            <a:endCxn id="1641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65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6466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6467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6468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6469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6470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6471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6472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6473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474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6475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6476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6477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478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479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6480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6481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6482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6483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6484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6485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6486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6487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6488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6489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6490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6492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6493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6494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6495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6496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6497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6498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6499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6500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6501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6502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6503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6504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6505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6506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6507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6508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6509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6510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6511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6512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6513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6514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6515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6516" name="AutoShape 132"/>
          <p:cNvCxnSpPr>
            <a:cxnSpLocks noChangeShapeType="1"/>
            <a:stCxn id="16415" idx="4"/>
            <a:endCxn id="1645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17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518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519" name="AutoShape 135"/>
          <p:cNvCxnSpPr>
            <a:cxnSpLocks noChangeShapeType="1"/>
            <a:stCxn id="16517" idx="6"/>
            <a:endCxn id="16518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20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6521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6523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524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525" name="AutoShape 141"/>
          <p:cNvCxnSpPr>
            <a:cxnSpLocks noChangeShapeType="1"/>
            <a:stCxn id="16523" idx="6"/>
            <a:endCxn id="16524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26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527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6528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6529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530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531" name="AutoShape 147"/>
          <p:cNvCxnSpPr>
            <a:cxnSpLocks noChangeShapeType="1"/>
            <a:stCxn id="16529" idx="6"/>
            <a:endCxn id="16530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32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533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6534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6535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351956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12" name="AutoShape 4"/>
          <p:cNvCxnSpPr>
            <a:cxnSpLocks noChangeShapeType="1"/>
            <a:stCxn id="17410" idx="6"/>
            <a:endCxn id="17411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7414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16" name="AutoShape 8"/>
          <p:cNvCxnSpPr>
            <a:cxnSpLocks noChangeShapeType="1"/>
            <a:stCxn id="17414" idx="6"/>
            <a:endCxn id="17415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7418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20" name="AutoShape 12"/>
          <p:cNvCxnSpPr>
            <a:cxnSpLocks noChangeShapeType="1"/>
            <a:stCxn id="17418" idx="6"/>
            <a:endCxn id="17419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7422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24" name="AutoShape 16"/>
          <p:cNvCxnSpPr>
            <a:cxnSpLocks noChangeShapeType="1"/>
            <a:stCxn id="17422" idx="6"/>
            <a:endCxn id="17423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7426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27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28" name="AutoShape 20"/>
          <p:cNvCxnSpPr>
            <a:cxnSpLocks noChangeShapeType="1"/>
            <a:stCxn id="17426" idx="6"/>
            <a:endCxn id="17427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430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31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32" name="AutoShape 24"/>
          <p:cNvCxnSpPr>
            <a:cxnSpLocks noChangeShapeType="1"/>
            <a:stCxn id="17430" idx="6"/>
            <a:endCxn id="17431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7434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35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36" name="AutoShape 28"/>
          <p:cNvCxnSpPr>
            <a:cxnSpLocks noChangeShapeType="1"/>
            <a:stCxn id="17434" idx="6"/>
            <a:endCxn id="1743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39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40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41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42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43" name="AutoShape 35"/>
          <p:cNvCxnSpPr>
            <a:cxnSpLocks noChangeShapeType="1"/>
            <a:stCxn id="17434" idx="3"/>
            <a:endCxn id="1743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4" name="AutoShape 36"/>
          <p:cNvCxnSpPr>
            <a:cxnSpLocks noChangeShapeType="1"/>
            <a:stCxn id="17439" idx="5"/>
            <a:endCxn id="1744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5" name="AutoShape 37"/>
          <p:cNvCxnSpPr>
            <a:cxnSpLocks noChangeShapeType="1"/>
            <a:stCxn id="17440" idx="7"/>
            <a:endCxn id="1744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6" name="AutoShape 38"/>
          <p:cNvCxnSpPr>
            <a:cxnSpLocks noChangeShapeType="1"/>
            <a:stCxn id="17441" idx="3"/>
            <a:endCxn id="1744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7" name="AutoShape 39"/>
          <p:cNvCxnSpPr>
            <a:cxnSpLocks noChangeShapeType="1"/>
            <a:stCxn id="17438" idx="4"/>
            <a:endCxn id="1744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8" name="AutoShape 40"/>
          <p:cNvCxnSpPr>
            <a:cxnSpLocks noChangeShapeType="1"/>
            <a:stCxn id="17434" idx="4"/>
            <a:endCxn id="1744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9" name="AutoShape 41"/>
          <p:cNvCxnSpPr>
            <a:cxnSpLocks noChangeShapeType="1"/>
            <a:stCxn id="17435" idx="3"/>
            <a:endCxn id="1743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0" name="AutoShape 42"/>
          <p:cNvCxnSpPr>
            <a:cxnSpLocks noChangeShapeType="1"/>
            <a:stCxn id="17435" idx="4"/>
            <a:endCxn id="1744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51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52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53" name="AutoShape 45"/>
          <p:cNvCxnSpPr>
            <a:cxnSpLocks noChangeShapeType="1"/>
            <a:stCxn id="17451" idx="6"/>
            <a:endCxn id="17452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455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56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57" name="AutoShape 49"/>
          <p:cNvCxnSpPr>
            <a:cxnSpLocks noChangeShapeType="1"/>
            <a:stCxn id="17455" idx="6"/>
            <a:endCxn id="17456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7459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60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61" name="AutoShape 53"/>
          <p:cNvCxnSpPr>
            <a:cxnSpLocks noChangeShapeType="1"/>
            <a:stCxn id="17459" idx="6"/>
            <a:endCxn id="17460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62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7463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64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65" name="AutoShape 57"/>
          <p:cNvCxnSpPr>
            <a:cxnSpLocks noChangeShapeType="1"/>
            <a:stCxn id="17463" idx="6"/>
            <a:endCxn id="17464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7467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68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69" name="AutoShape 61"/>
          <p:cNvCxnSpPr>
            <a:cxnSpLocks noChangeShapeType="1"/>
            <a:stCxn id="17467" idx="6"/>
            <a:endCxn id="17468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70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7471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72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73" name="AutoShape 65"/>
          <p:cNvCxnSpPr>
            <a:cxnSpLocks noChangeShapeType="1"/>
            <a:stCxn id="17471" idx="6"/>
            <a:endCxn id="17472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74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7475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76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77" name="AutoShape 69"/>
          <p:cNvCxnSpPr>
            <a:cxnSpLocks noChangeShapeType="1"/>
            <a:stCxn id="17475" idx="6"/>
            <a:endCxn id="17476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78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7479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80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81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82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83" name="AutoShape 75"/>
          <p:cNvCxnSpPr>
            <a:cxnSpLocks noChangeShapeType="1"/>
            <a:stCxn id="17440" idx="6"/>
            <a:endCxn id="17480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84" name="AutoShape 76"/>
          <p:cNvCxnSpPr>
            <a:cxnSpLocks noChangeShapeType="1"/>
            <a:stCxn id="17440" idx="2"/>
            <a:endCxn id="17481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85" name="AutoShape 77"/>
          <p:cNvCxnSpPr>
            <a:cxnSpLocks noChangeShapeType="1"/>
            <a:stCxn id="17439" idx="1"/>
            <a:endCxn id="17482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86" name="AutoShape 78"/>
          <p:cNvCxnSpPr>
            <a:cxnSpLocks noChangeShapeType="1"/>
            <a:stCxn id="17480" idx="1"/>
            <a:endCxn id="1744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87" name="AutoShape 79"/>
          <p:cNvCxnSpPr>
            <a:cxnSpLocks noChangeShapeType="1"/>
            <a:stCxn id="17441" idx="4"/>
            <a:endCxn id="1748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88" name="AutoShape 80"/>
          <p:cNvCxnSpPr>
            <a:cxnSpLocks noChangeShapeType="1"/>
            <a:stCxn id="17482" idx="7"/>
            <a:endCxn id="1743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89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7490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7491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7492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7493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7494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7496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7497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498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7499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7500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7501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502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503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7504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7505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7506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7507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7508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7509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7510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7511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7512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7513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7514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7515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7516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7517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7518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7519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7520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7521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7522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7523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7524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7525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7526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7527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7528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7529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7530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7531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7532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7533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7534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7535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7536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7537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7540" name="AutoShape 132"/>
          <p:cNvCxnSpPr>
            <a:cxnSpLocks noChangeShapeType="1"/>
            <a:stCxn id="17439" idx="4"/>
            <a:endCxn id="1748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41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542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543" name="AutoShape 135"/>
          <p:cNvCxnSpPr>
            <a:cxnSpLocks noChangeShapeType="1"/>
            <a:stCxn id="17541" idx="6"/>
            <a:endCxn id="17542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44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7545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7546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7547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548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549" name="AutoShape 141"/>
          <p:cNvCxnSpPr>
            <a:cxnSpLocks noChangeShapeType="1"/>
            <a:stCxn id="17547" idx="6"/>
            <a:endCxn id="17548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50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551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7552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7553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554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555" name="AutoShape 147"/>
          <p:cNvCxnSpPr>
            <a:cxnSpLocks noChangeShapeType="1"/>
            <a:stCxn id="17553" idx="6"/>
            <a:endCxn id="17554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56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557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7558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7559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Cycle</a:t>
            </a:r>
          </a:p>
          <a:p>
            <a:pPr algn="ctr">
              <a:spcBef>
                <a:spcPct val="50000"/>
              </a:spcBef>
            </a:pPr>
            <a:r>
              <a:rPr lang="en-US"/>
              <a:t>Don’t Add Edge</a:t>
            </a:r>
          </a:p>
        </p:txBody>
      </p:sp>
    </p:spTree>
    <p:extLst>
      <p:ext uri="{BB962C8B-B14F-4D97-AF65-F5344CB8AC3E}">
        <p14:creationId xmlns:p14="http://schemas.microsoft.com/office/powerpoint/2010/main" val="1372981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36" name="AutoShape 4"/>
          <p:cNvCxnSpPr>
            <a:cxnSpLocks noChangeShapeType="1"/>
            <a:stCxn id="18434" idx="6"/>
            <a:endCxn id="18435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8438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40" name="AutoShape 8"/>
          <p:cNvCxnSpPr>
            <a:cxnSpLocks noChangeShapeType="1"/>
            <a:stCxn id="18438" idx="6"/>
            <a:endCxn id="18439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8442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44" name="AutoShape 12"/>
          <p:cNvCxnSpPr>
            <a:cxnSpLocks noChangeShapeType="1"/>
            <a:stCxn id="18442" idx="6"/>
            <a:endCxn id="18443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8446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48" name="AutoShape 16"/>
          <p:cNvCxnSpPr>
            <a:cxnSpLocks noChangeShapeType="1"/>
            <a:stCxn id="18446" idx="6"/>
            <a:endCxn id="18447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8450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52" name="AutoShape 20"/>
          <p:cNvCxnSpPr>
            <a:cxnSpLocks noChangeShapeType="1"/>
            <a:stCxn id="18450" idx="6"/>
            <a:endCxn id="18451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454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56" name="AutoShape 24"/>
          <p:cNvCxnSpPr>
            <a:cxnSpLocks noChangeShapeType="1"/>
            <a:stCxn id="18454" idx="6"/>
            <a:endCxn id="18455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8458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59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60" name="AutoShape 28"/>
          <p:cNvCxnSpPr>
            <a:cxnSpLocks noChangeShapeType="1"/>
            <a:stCxn id="18458" idx="6"/>
            <a:endCxn id="1845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462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63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64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65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66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67" name="AutoShape 35"/>
          <p:cNvCxnSpPr>
            <a:cxnSpLocks noChangeShapeType="1"/>
            <a:stCxn id="18458" idx="3"/>
            <a:endCxn id="1846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68" name="AutoShape 36"/>
          <p:cNvCxnSpPr>
            <a:cxnSpLocks noChangeShapeType="1"/>
            <a:stCxn id="18463" idx="5"/>
            <a:endCxn id="1846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69" name="AutoShape 37"/>
          <p:cNvCxnSpPr>
            <a:cxnSpLocks noChangeShapeType="1"/>
            <a:stCxn id="18464" idx="7"/>
            <a:endCxn id="1846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0" name="AutoShape 38"/>
          <p:cNvCxnSpPr>
            <a:cxnSpLocks noChangeShapeType="1"/>
            <a:stCxn id="18465" idx="3"/>
            <a:endCxn id="1846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1" name="AutoShape 39"/>
          <p:cNvCxnSpPr>
            <a:cxnSpLocks noChangeShapeType="1"/>
            <a:stCxn id="18462" idx="4"/>
            <a:endCxn id="1846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2" name="AutoShape 40"/>
          <p:cNvCxnSpPr>
            <a:cxnSpLocks noChangeShapeType="1"/>
            <a:stCxn id="18458" idx="4"/>
            <a:endCxn id="1846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3" name="AutoShape 41"/>
          <p:cNvCxnSpPr>
            <a:cxnSpLocks noChangeShapeType="1"/>
            <a:stCxn id="18459" idx="3"/>
            <a:endCxn id="1846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4" name="AutoShape 42"/>
          <p:cNvCxnSpPr>
            <a:cxnSpLocks noChangeShapeType="1"/>
            <a:stCxn id="18459" idx="4"/>
            <a:endCxn id="1846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5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76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77" name="AutoShape 45"/>
          <p:cNvCxnSpPr>
            <a:cxnSpLocks noChangeShapeType="1"/>
            <a:stCxn id="18475" idx="6"/>
            <a:endCxn id="18476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8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479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80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81" name="AutoShape 49"/>
          <p:cNvCxnSpPr>
            <a:cxnSpLocks noChangeShapeType="1"/>
            <a:stCxn id="18479" idx="6"/>
            <a:endCxn id="18480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82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8483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84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85" name="AutoShape 53"/>
          <p:cNvCxnSpPr>
            <a:cxnSpLocks noChangeShapeType="1"/>
            <a:stCxn id="18483" idx="6"/>
            <a:endCxn id="18484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86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8487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88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89" name="AutoShape 57"/>
          <p:cNvCxnSpPr>
            <a:cxnSpLocks noChangeShapeType="1"/>
            <a:stCxn id="18487" idx="6"/>
            <a:endCxn id="18488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90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8491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92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93" name="AutoShape 61"/>
          <p:cNvCxnSpPr>
            <a:cxnSpLocks noChangeShapeType="1"/>
            <a:stCxn id="18491" idx="6"/>
            <a:endCxn id="18492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94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8495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96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97" name="AutoShape 65"/>
          <p:cNvCxnSpPr>
            <a:cxnSpLocks noChangeShapeType="1"/>
            <a:stCxn id="18495" idx="6"/>
            <a:endCxn id="18496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98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8499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00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501" name="AutoShape 69"/>
          <p:cNvCxnSpPr>
            <a:cxnSpLocks noChangeShapeType="1"/>
            <a:stCxn id="18499" idx="6"/>
            <a:endCxn id="18500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02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8503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04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05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06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507" name="AutoShape 75"/>
          <p:cNvCxnSpPr>
            <a:cxnSpLocks noChangeShapeType="1"/>
            <a:stCxn id="18464" idx="6"/>
            <a:endCxn id="1850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08" name="AutoShape 76"/>
          <p:cNvCxnSpPr>
            <a:cxnSpLocks noChangeShapeType="1"/>
            <a:stCxn id="18464" idx="2"/>
            <a:endCxn id="1850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09" name="AutoShape 77"/>
          <p:cNvCxnSpPr>
            <a:cxnSpLocks noChangeShapeType="1"/>
            <a:stCxn id="18463" idx="1"/>
            <a:endCxn id="1850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10" name="AutoShape 78"/>
          <p:cNvCxnSpPr>
            <a:cxnSpLocks noChangeShapeType="1"/>
            <a:stCxn id="18504" idx="1"/>
            <a:endCxn id="1846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11" name="AutoShape 79"/>
          <p:cNvCxnSpPr>
            <a:cxnSpLocks noChangeShapeType="1"/>
            <a:stCxn id="18465" idx="4"/>
            <a:endCxn id="1850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12" name="AutoShape 80"/>
          <p:cNvCxnSpPr>
            <a:cxnSpLocks noChangeShapeType="1"/>
            <a:stCxn id="18506" idx="7"/>
            <a:endCxn id="1845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13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8514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8515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8516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8517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8518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8519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8520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8521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522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8523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8524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8525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526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527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8528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8529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8530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8531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8532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8533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8534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8535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8536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8537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8538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8539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8540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8541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8542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8543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8544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8545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8546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8547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8548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8549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8550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8551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8552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8553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8554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8555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8556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8557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8558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8559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8560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8561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8562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8563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8564" name="AutoShape 132"/>
          <p:cNvCxnSpPr>
            <a:cxnSpLocks noChangeShapeType="1"/>
            <a:stCxn id="18463" idx="4"/>
            <a:endCxn id="1850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65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66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567" name="AutoShape 135"/>
          <p:cNvCxnSpPr>
            <a:cxnSpLocks noChangeShapeType="1"/>
            <a:stCxn id="18565" idx="6"/>
            <a:endCxn id="18566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68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8569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8570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8571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72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573" name="AutoShape 141"/>
          <p:cNvCxnSpPr>
            <a:cxnSpLocks noChangeShapeType="1"/>
            <a:stCxn id="18571" idx="6"/>
            <a:endCxn id="18572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74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575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8576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8577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78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579" name="AutoShape 147"/>
          <p:cNvCxnSpPr>
            <a:cxnSpLocks noChangeShapeType="1"/>
            <a:stCxn id="18577" idx="6"/>
            <a:endCxn id="18578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80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581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8582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8583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2596632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60" name="AutoShape 4"/>
          <p:cNvCxnSpPr>
            <a:cxnSpLocks noChangeShapeType="1"/>
            <a:stCxn id="19458" idx="6"/>
            <a:endCxn id="19459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9462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64" name="AutoShape 8"/>
          <p:cNvCxnSpPr>
            <a:cxnSpLocks noChangeShapeType="1"/>
            <a:stCxn id="19462" idx="6"/>
            <a:endCxn id="19463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9466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68" name="AutoShape 12"/>
          <p:cNvCxnSpPr>
            <a:cxnSpLocks noChangeShapeType="1"/>
            <a:stCxn id="19466" idx="6"/>
            <a:endCxn id="19467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9470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72" name="AutoShape 16"/>
          <p:cNvCxnSpPr>
            <a:cxnSpLocks noChangeShapeType="1"/>
            <a:stCxn id="19470" idx="6"/>
            <a:endCxn id="19471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9474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76" name="AutoShape 20"/>
          <p:cNvCxnSpPr>
            <a:cxnSpLocks noChangeShapeType="1"/>
            <a:stCxn id="19474" idx="6"/>
            <a:endCxn id="19475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478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80" name="AutoShape 24"/>
          <p:cNvCxnSpPr>
            <a:cxnSpLocks noChangeShapeType="1"/>
            <a:stCxn id="19478" idx="6"/>
            <a:endCxn id="19479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9482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84" name="AutoShape 28"/>
          <p:cNvCxnSpPr>
            <a:cxnSpLocks noChangeShapeType="1"/>
            <a:stCxn id="19482" idx="6"/>
            <a:endCxn id="1948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486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87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88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89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90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91" name="AutoShape 35"/>
          <p:cNvCxnSpPr>
            <a:cxnSpLocks noChangeShapeType="1"/>
            <a:stCxn id="19482" idx="3"/>
            <a:endCxn id="19487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2" name="AutoShape 36"/>
          <p:cNvCxnSpPr>
            <a:cxnSpLocks noChangeShapeType="1"/>
            <a:stCxn id="19487" idx="5"/>
            <a:endCxn id="19488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3" name="AutoShape 37"/>
          <p:cNvCxnSpPr>
            <a:cxnSpLocks noChangeShapeType="1"/>
            <a:stCxn id="19488" idx="7"/>
            <a:endCxn id="19490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4" name="AutoShape 38"/>
          <p:cNvCxnSpPr>
            <a:cxnSpLocks noChangeShapeType="1"/>
            <a:stCxn id="19489" idx="3"/>
            <a:endCxn id="19490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5" name="AutoShape 39"/>
          <p:cNvCxnSpPr>
            <a:cxnSpLocks noChangeShapeType="1"/>
            <a:stCxn id="19486" idx="4"/>
            <a:endCxn id="1949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6" name="AutoShape 40"/>
          <p:cNvCxnSpPr>
            <a:cxnSpLocks noChangeShapeType="1"/>
            <a:stCxn id="19482" idx="4"/>
            <a:endCxn id="1948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7" name="AutoShape 41"/>
          <p:cNvCxnSpPr>
            <a:cxnSpLocks noChangeShapeType="1"/>
            <a:stCxn id="19483" idx="3"/>
            <a:endCxn id="19486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8" name="AutoShape 42"/>
          <p:cNvCxnSpPr>
            <a:cxnSpLocks noChangeShapeType="1"/>
            <a:stCxn id="19483" idx="4"/>
            <a:endCxn id="1948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99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00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01" name="AutoShape 45"/>
          <p:cNvCxnSpPr>
            <a:cxnSpLocks noChangeShapeType="1"/>
            <a:stCxn id="19499" idx="6"/>
            <a:endCxn id="19500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02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503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04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05" name="AutoShape 49"/>
          <p:cNvCxnSpPr>
            <a:cxnSpLocks noChangeShapeType="1"/>
            <a:stCxn id="19503" idx="6"/>
            <a:endCxn id="19504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06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9507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08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09" name="AutoShape 53"/>
          <p:cNvCxnSpPr>
            <a:cxnSpLocks noChangeShapeType="1"/>
            <a:stCxn id="19507" idx="6"/>
            <a:endCxn id="19508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10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9511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12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13" name="AutoShape 57"/>
          <p:cNvCxnSpPr>
            <a:cxnSpLocks noChangeShapeType="1"/>
            <a:stCxn id="19511" idx="6"/>
            <a:endCxn id="19512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9515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16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17" name="AutoShape 61"/>
          <p:cNvCxnSpPr>
            <a:cxnSpLocks noChangeShapeType="1"/>
            <a:stCxn id="19515" idx="6"/>
            <a:endCxn id="19516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18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9519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20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21" name="AutoShape 65"/>
          <p:cNvCxnSpPr>
            <a:cxnSpLocks noChangeShapeType="1"/>
            <a:stCxn id="19519" idx="6"/>
            <a:endCxn id="19520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22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9523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24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25" name="AutoShape 69"/>
          <p:cNvCxnSpPr>
            <a:cxnSpLocks noChangeShapeType="1"/>
            <a:stCxn id="19523" idx="6"/>
            <a:endCxn id="19524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26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9527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28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29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30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31" name="AutoShape 75"/>
          <p:cNvCxnSpPr>
            <a:cxnSpLocks noChangeShapeType="1"/>
            <a:stCxn id="19488" idx="6"/>
            <a:endCxn id="19528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32" name="AutoShape 76"/>
          <p:cNvCxnSpPr>
            <a:cxnSpLocks noChangeShapeType="1"/>
            <a:stCxn id="19488" idx="2"/>
            <a:endCxn id="19529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33" name="AutoShape 77"/>
          <p:cNvCxnSpPr>
            <a:cxnSpLocks noChangeShapeType="1"/>
            <a:stCxn id="19487" idx="1"/>
            <a:endCxn id="19530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34" name="AutoShape 78"/>
          <p:cNvCxnSpPr>
            <a:cxnSpLocks noChangeShapeType="1"/>
            <a:stCxn id="19528" idx="1"/>
            <a:endCxn id="19490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35" name="AutoShape 79"/>
          <p:cNvCxnSpPr>
            <a:cxnSpLocks noChangeShapeType="1"/>
            <a:stCxn id="19489" idx="4"/>
            <a:endCxn id="1952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36" name="AutoShape 80"/>
          <p:cNvCxnSpPr>
            <a:cxnSpLocks noChangeShapeType="1"/>
            <a:stCxn id="19530" idx="7"/>
            <a:endCxn id="19482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37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9538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9539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9541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9542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9543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9544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9545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546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9547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9549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550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551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9552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9554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9555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9556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9557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9558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9559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9560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9561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9563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9564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9565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9566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9567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9568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9569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9570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9571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9572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9573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9574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9575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9576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9577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9578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9579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9580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9581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9582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9583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9584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9585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9586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9587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9588" name="AutoShape 132"/>
          <p:cNvCxnSpPr>
            <a:cxnSpLocks noChangeShapeType="1"/>
            <a:stCxn id="19487" idx="4"/>
            <a:endCxn id="1952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89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90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91" name="AutoShape 135"/>
          <p:cNvCxnSpPr>
            <a:cxnSpLocks noChangeShapeType="1"/>
            <a:stCxn id="19589" idx="6"/>
            <a:endCxn id="19590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92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9593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9595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96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97" name="AutoShape 141"/>
          <p:cNvCxnSpPr>
            <a:cxnSpLocks noChangeShapeType="1"/>
            <a:stCxn id="19595" idx="6"/>
            <a:endCxn id="19596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98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599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9600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9601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602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603" name="AutoShape 147"/>
          <p:cNvCxnSpPr>
            <a:cxnSpLocks noChangeShapeType="1"/>
            <a:stCxn id="19601" idx="6"/>
            <a:endCxn id="19602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04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605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9606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9607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1046216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484" name="AutoShape 4"/>
          <p:cNvCxnSpPr>
            <a:cxnSpLocks noChangeShapeType="1"/>
            <a:stCxn id="20482" idx="6"/>
            <a:endCxn id="20483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0486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488" name="AutoShape 8"/>
          <p:cNvCxnSpPr>
            <a:cxnSpLocks noChangeShapeType="1"/>
            <a:stCxn id="20486" idx="6"/>
            <a:endCxn id="20487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0490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492" name="AutoShape 12"/>
          <p:cNvCxnSpPr>
            <a:cxnSpLocks noChangeShapeType="1"/>
            <a:stCxn id="20490" idx="6"/>
            <a:endCxn id="20491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0494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496" name="AutoShape 16"/>
          <p:cNvCxnSpPr>
            <a:cxnSpLocks noChangeShapeType="1"/>
            <a:stCxn id="20494" idx="6"/>
            <a:endCxn id="20495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0498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00" name="AutoShape 20"/>
          <p:cNvCxnSpPr>
            <a:cxnSpLocks noChangeShapeType="1"/>
            <a:stCxn id="20498" idx="6"/>
            <a:endCxn id="20499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502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03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04" name="AutoShape 24"/>
          <p:cNvCxnSpPr>
            <a:cxnSpLocks noChangeShapeType="1"/>
            <a:stCxn id="20502" idx="6"/>
            <a:endCxn id="20503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0506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07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08" name="AutoShape 28"/>
          <p:cNvCxnSpPr>
            <a:cxnSpLocks noChangeShapeType="1"/>
            <a:stCxn id="20506" idx="6"/>
            <a:endCxn id="2050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510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11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12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13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14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15" name="AutoShape 35"/>
          <p:cNvCxnSpPr>
            <a:cxnSpLocks noChangeShapeType="1"/>
            <a:stCxn id="20506" idx="3"/>
            <a:endCxn id="20511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6" name="AutoShape 36"/>
          <p:cNvCxnSpPr>
            <a:cxnSpLocks noChangeShapeType="1"/>
            <a:stCxn id="20511" idx="5"/>
            <a:endCxn id="20512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7" name="AutoShape 37"/>
          <p:cNvCxnSpPr>
            <a:cxnSpLocks noChangeShapeType="1"/>
            <a:stCxn id="20512" idx="7"/>
            <a:endCxn id="20514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8" name="AutoShape 38"/>
          <p:cNvCxnSpPr>
            <a:cxnSpLocks noChangeShapeType="1"/>
            <a:stCxn id="20513" idx="3"/>
            <a:endCxn id="20514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9" name="AutoShape 39"/>
          <p:cNvCxnSpPr>
            <a:cxnSpLocks noChangeShapeType="1"/>
            <a:stCxn id="20510" idx="4"/>
            <a:endCxn id="2051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20" name="AutoShape 40"/>
          <p:cNvCxnSpPr>
            <a:cxnSpLocks noChangeShapeType="1"/>
            <a:stCxn id="20506" idx="4"/>
            <a:endCxn id="2051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21" name="AutoShape 41"/>
          <p:cNvCxnSpPr>
            <a:cxnSpLocks noChangeShapeType="1"/>
            <a:stCxn id="20507" idx="3"/>
            <a:endCxn id="20510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22" name="AutoShape 42"/>
          <p:cNvCxnSpPr>
            <a:cxnSpLocks noChangeShapeType="1"/>
            <a:stCxn id="20507" idx="4"/>
            <a:endCxn id="2051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23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24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25" name="AutoShape 45"/>
          <p:cNvCxnSpPr>
            <a:cxnSpLocks noChangeShapeType="1"/>
            <a:stCxn id="20523" idx="6"/>
            <a:endCxn id="20524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527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28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29" name="AutoShape 49"/>
          <p:cNvCxnSpPr>
            <a:cxnSpLocks noChangeShapeType="1"/>
            <a:stCxn id="20527" idx="6"/>
            <a:endCxn id="20528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0531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32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33" name="AutoShape 53"/>
          <p:cNvCxnSpPr>
            <a:cxnSpLocks noChangeShapeType="1"/>
            <a:stCxn id="20531" idx="6"/>
            <a:endCxn id="20532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34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0535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36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37" name="AutoShape 57"/>
          <p:cNvCxnSpPr>
            <a:cxnSpLocks noChangeShapeType="1"/>
            <a:stCxn id="20535" idx="6"/>
            <a:endCxn id="20536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38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0539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40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41" name="AutoShape 61"/>
          <p:cNvCxnSpPr>
            <a:cxnSpLocks noChangeShapeType="1"/>
            <a:stCxn id="20539" idx="6"/>
            <a:endCxn id="20540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42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0543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44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45" name="AutoShape 65"/>
          <p:cNvCxnSpPr>
            <a:cxnSpLocks noChangeShapeType="1"/>
            <a:stCxn id="20543" idx="6"/>
            <a:endCxn id="20544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46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0547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48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49" name="AutoShape 69"/>
          <p:cNvCxnSpPr>
            <a:cxnSpLocks noChangeShapeType="1"/>
            <a:stCxn id="20547" idx="6"/>
            <a:endCxn id="20548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50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0551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52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53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54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55" name="AutoShape 75"/>
          <p:cNvCxnSpPr>
            <a:cxnSpLocks noChangeShapeType="1"/>
            <a:stCxn id="20512" idx="6"/>
            <a:endCxn id="20552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56" name="AutoShape 76"/>
          <p:cNvCxnSpPr>
            <a:cxnSpLocks noChangeShapeType="1"/>
            <a:stCxn id="20512" idx="2"/>
            <a:endCxn id="20553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57" name="AutoShape 77"/>
          <p:cNvCxnSpPr>
            <a:cxnSpLocks noChangeShapeType="1"/>
            <a:stCxn id="20511" idx="1"/>
            <a:endCxn id="20554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58" name="AutoShape 78"/>
          <p:cNvCxnSpPr>
            <a:cxnSpLocks noChangeShapeType="1"/>
            <a:stCxn id="20552" idx="1"/>
            <a:endCxn id="20514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59" name="AutoShape 79"/>
          <p:cNvCxnSpPr>
            <a:cxnSpLocks noChangeShapeType="1"/>
            <a:stCxn id="20513" idx="4"/>
            <a:endCxn id="2055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60" name="AutoShape 80"/>
          <p:cNvCxnSpPr>
            <a:cxnSpLocks noChangeShapeType="1"/>
            <a:stCxn id="20554" idx="7"/>
            <a:endCxn id="20506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61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0564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0565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0566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0567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0568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0569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570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0571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0572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0573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574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575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0576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0577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0578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0579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0580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0581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0582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0583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0584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0585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0586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0587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0588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0589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0590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0591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0592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0593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0595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0596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0597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0598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0599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0600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0601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0602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0603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0604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0605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0606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0607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0609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0610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0611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20612" name="AutoShape 132"/>
          <p:cNvCxnSpPr>
            <a:cxnSpLocks noChangeShapeType="1"/>
            <a:stCxn id="20511" idx="4"/>
            <a:endCxn id="2055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13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614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615" name="AutoShape 135"/>
          <p:cNvCxnSpPr>
            <a:cxnSpLocks noChangeShapeType="1"/>
            <a:stCxn id="20613" idx="6"/>
            <a:endCxn id="20614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16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0617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0618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0619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620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621" name="AutoShape 141"/>
          <p:cNvCxnSpPr>
            <a:cxnSpLocks noChangeShapeType="1"/>
            <a:stCxn id="20619" idx="6"/>
            <a:endCxn id="20620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22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623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0624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0625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626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627" name="AutoShape 147"/>
          <p:cNvCxnSpPr>
            <a:cxnSpLocks noChangeShapeType="1"/>
            <a:stCxn id="20625" idx="6"/>
            <a:endCxn id="20626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28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629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0630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0631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178008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08" name="AutoShape 4"/>
          <p:cNvCxnSpPr>
            <a:cxnSpLocks noChangeShapeType="1"/>
            <a:stCxn id="21506" idx="6"/>
            <a:endCxn id="21507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1510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12" name="AutoShape 8"/>
          <p:cNvCxnSpPr>
            <a:cxnSpLocks noChangeShapeType="1"/>
            <a:stCxn id="21510" idx="6"/>
            <a:endCxn id="21511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1514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16" name="AutoShape 12"/>
          <p:cNvCxnSpPr>
            <a:cxnSpLocks noChangeShapeType="1"/>
            <a:stCxn id="21514" idx="6"/>
            <a:endCxn id="21515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1518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20" name="AutoShape 16"/>
          <p:cNvCxnSpPr>
            <a:cxnSpLocks noChangeShapeType="1"/>
            <a:stCxn id="21518" idx="6"/>
            <a:endCxn id="21519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1522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24" name="AutoShape 20"/>
          <p:cNvCxnSpPr>
            <a:cxnSpLocks noChangeShapeType="1"/>
            <a:stCxn id="21522" idx="6"/>
            <a:endCxn id="21523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526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28" name="AutoShape 24"/>
          <p:cNvCxnSpPr>
            <a:cxnSpLocks noChangeShapeType="1"/>
            <a:stCxn id="21526" idx="6"/>
            <a:endCxn id="21527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1530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32" name="AutoShape 28"/>
          <p:cNvCxnSpPr>
            <a:cxnSpLocks noChangeShapeType="1"/>
            <a:stCxn id="21530" idx="6"/>
            <a:endCxn id="2153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534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35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36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37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38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39" name="AutoShape 35"/>
          <p:cNvCxnSpPr>
            <a:cxnSpLocks noChangeShapeType="1"/>
            <a:stCxn id="21530" idx="3"/>
            <a:endCxn id="2153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0" name="AutoShape 36"/>
          <p:cNvCxnSpPr>
            <a:cxnSpLocks noChangeShapeType="1"/>
            <a:stCxn id="21535" idx="5"/>
            <a:endCxn id="2153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1" name="AutoShape 37"/>
          <p:cNvCxnSpPr>
            <a:cxnSpLocks noChangeShapeType="1"/>
            <a:stCxn id="21536" idx="7"/>
            <a:endCxn id="2153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2" name="AutoShape 38"/>
          <p:cNvCxnSpPr>
            <a:cxnSpLocks noChangeShapeType="1"/>
            <a:stCxn id="21537" idx="3"/>
            <a:endCxn id="2153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3" name="AutoShape 39"/>
          <p:cNvCxnSpPr>
            <a:cxnSpLocks noChangeShapeType="1"/>
            <a:stCxn id="21534" idx="4"/>
            <a:endCxn id="2153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4" name="AutoShape 40"/>
          <p:cNvCxnSpPr>
            <a:cxnSpLocks noChangeShapeType="1"/>
            <a:stCxn id="21530" idx="4"/>
            <a:endCxn id="2153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5" name="AutoShape 41"/>
          <p:cNvCxnSpPr>
            <a:cxnSpLocks noChangeShapeType="1"/>
            <a:stCxn id="21531" idx="3"/>
            <a:endCxn id="2153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6" name="AutoShape 42"/>
          <p:cNvCxnSpPr>
            <a:cxnSpLocks noChangeShapeType="1"/>
            <a:stCxn id="21531" idx="4"/>
            <a:endCxn id="2153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7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48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49" name="AutoShape 45"/>
          <p:cNvCxnSpPr>
            <a:cxnSpLocks noChangeShapeType="1"/>
            <a:stCxn id="21547" idx="6"/>
            <a:endCxn id="21548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50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551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52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53" name="AutoShape 49"/>
          <p:cNvCxnSpPr>
            <a:cxnSpLocks noChangeShapeType="1"/>
            <a:stCxn id="21551" idx="6"/>
            <a:endCxn id="21552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1555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56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57" name="AutoShape 53"/>
          <p:cNvCxnSpPr>
            <a:cxnSpLocks noChangeShapeType="1"/>
            <a:stCxn id="21555" idx="6"/>
            <a:endCxn id="21556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58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1559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60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61" name="AutoShape 57"/>
          <p:cNvCxnSpPr>
            <a:cxnSpLocks noChangeShapeType="1"/>
            <a:stCxn id="21559" idx="6"/>
            <a:endCxn id="21560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62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1563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64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65" name="AutoShape 61"/>
          <p:cNvCxnSpPr>
            <a:cxnSpLocks noChangeShapeType="1"/>
            <a:stCxn id="21563" idx="6"/>
            <a:endCxn id="21564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66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1567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68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69" name="AutoShape 65"/>
          <p:cNvCxnSpPr>
            <a:cxnSpLocks noChangeShapeType="1"/>
            <a:stCxn id="21567" idx="6"/>
            <a:endCxn id="21568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70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1571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72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73" name="AutoShape 69"/>
          <p:cNvCxnSpPr>
            <a:cxnSpLocks noChangeShapeType="1"/>
            <a:stCxn id="21571" idx="6"/>
            <a:endCxn id="21572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1575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76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77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78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79" name="AutoShape 75"/>
          <p:cNvCxnSpPr>
            <a:cxnSpLocks noChangeShapeType="1"/>
            <a:stCxn id="21536" idx="6"/>
            <a:endCxn id="2157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80" name="AutoShape 76"/>
          <p:cNvCxnSpPr>
            <a:cxnSpLocks noChangeShapeType="1"/>
            <a:stCxn id="21536" idx="2"/>
            <a:endCxn id="2157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81" name="AutoShape 77"/>
          <p:cNvCxnSpPr>
            <a:cxnSpLocks noChangeShapeType="1"/>
            <a:stCxn id="21535" idx="1"/>
            <a:endCxn id="2157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82" name="AutoShape 78"/>
          <p:cNvCxnSpPr>
            <a:cxnSpLocks noChangeShapeType="1"/>
            <a:stCxn id="21576" idx="1"/>
            <a:endCxn id="2153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83" name="AutoShape 79"/>
          <p:cNvCxnSpPr>
            <a:cxnSpLocks noChangeShapeType="1"/>
            <a:stCxn id="21537" idx="4"/>
            <a:endCxn id="2157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84" name="AutoShape 80"/>
          <p:cNvCxnSpPr>
            <a:cxnSpLocks noChangeShapeType="1"/>
            <a:stCxn id="21578" idx="7"/>
            <a:endCxn id="2153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85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1586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1589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1590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1591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1592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1593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594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1595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1596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1597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598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599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1600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1601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1602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1603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1604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1605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1606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1607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1608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1609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1610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1611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1612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1613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1614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1615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1616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1617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1618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1619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1620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1621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1622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1623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1624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1625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1626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1627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1628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1629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1630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1631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1632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1633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1634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1635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21636" name="AutoShape 132"/>
          <p:cNvCxnSpPr>
            <a:cxnSpLocks noChangeShapeType="1"/>
            <a:stCxn id="21535" idx="4"/>
            <a:endCxn id="2157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37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638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639" name="AutoShape 135"/>
          <p:cNvCxnSpPr>
            <a:cxnSpLocks noChangeShapeType="1"/>
            <a:stCxn id="21637" idx="6"/>
            <a:endCxn id="21638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40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1641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1642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1643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644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645" name="AutoShape 141"/>
          <p:cNvCxnSpPr>
            <a:cxnSpLocks noChangeShapeType="1"/>
            <a:stCxn id="21643" idx="6"/>
            <a:endCxn id="21644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46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647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1648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1649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650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651" name="AutoShape 147"/>
          <p:cNvCxnSpPr>
            <a:cxnSpLocks noChangeShapeType="1"/>
            <a:stCxn id="21649" idx="6"/>
            <a:endCxn id="21650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52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653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1654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1655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Cycle</a:t>
            </a:r>
          </a:p>
          <a:p>
            <a:pPr algn="ctr">
              <a:spcBef>
                <a:spcPct val="50000"/>
              </a:spcBef>
            </a:pPr>
            <a:r>
              <a:rPr lang="en-US"/>
              <a:t>Don’t Add Edge</a:t>
            </a:r>
          </a:p>
        </p:txBody>
      </p:sp>
    </p:spTree>
    <p:extLst>
      <p:ext uri="{BB962C8B-B14F-4D97-AF65-F5344CB8AC3E}">
        <p14:creationId xmlns:p14="http://schemas.microsoft.com/office/powerpoint/2010/main" val="385192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159A3EC0-CF61-49E3-9B6F-BE9B51919492}" type="slidenum">
              <a:rPr lang="en-US"/>
              <a:pPr algn="l">
                <a:defRPr/>
              </a:pPr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Problem: Rail Network</a:t>
            </a: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914400" y="3810000"/>
            <a:ext cx="533400" cy="533400"/>
            <a:chOff x="576" y="2400"/>
            <a:chExt cx="336" cy="336"/>
          </a:xfrm>
        </p:grpSpPr>
        <p:sp>
          <p:nvSpPr>
            <p:cNvPr id="4159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1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800600" y="4572000"/>
            <a:ext cx="533400" cy="533400"/>
            <a:chOff x="576" y="2400"/>
            <a:chExt cx="336" cy="336"/>
          </a:xfrm>
        </p:grpSpPr>
        <p:sp>
          <p:nvSpPr>
            <p:cNvPr id="4155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13"/>
          <p:cNvGrpSpPr>
            <a:grpSpLocks/>
          </p:cNvGrpSpPr>
          <p:nvPr/>
        </p:nvGrpSpPr>
        <p:grpSpPr bwMode="auto">
          <a:xfrm>
            <a:off x="3352800" y="2133600"/>
            <a:ext cx="533400" cy="533400"/>
            <a:chOff x="576" y="2400"/>
            <a:chExt cx="336" cy="336"/>
          </a:xfrm>
        </p:grpSpPr>
        <p:sp>
          <p:nvSpPr>
            <p:cNvPr id="4151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3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18"/>
          <p:cNvGrpSpPr>
            <a:grpSpLocks/>
          </p:cNvGrpSpPr>
          <p:nvPr/>
        </p:nvGrpSpPr>
        <p:grpSpPr bwMode="auto">
          <a:xfrm>
            <a:off x="6019800" y="1905000"/>
            <a:ext cx="533400" cy="533400"/>
            <a:chOff x="576" y="2400"/>
            <a:chExt cx="336" cy="336"/>
          </a:xfrm>
        </p:grpSpPr>
        <p:sp>
          <p:nvSpPr>
            <p:cNvPr id="4147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23"/>
          <p:cNvGrpSpPr>
            <a:grpSpLocks/>
          </p:cNvGrpSpPr>
          <p:nvPr/>
        </p:nvGrpSpPr>
        <p:grpSpPr bwMode="auto">
          <a:xfrm>
            <a:off x="2362200" y="2971800"/>
            <a:ext cx="533400" cy="533400"/>
            <a:chOff x="576" y="2400"/>
            <a:chExt cx="336" cy="336"/>
          </a:xfrm>
        </p:grpSpPr>
        <p:sp>
          <p:nvSpPr>
            <p:cNvPr id="4143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28"/>
          <p:cNvGrpSpPr>
            <a:grpSpLocks/>
          </p:cNvGrpSpPr>
          <p:nvPr/>
        </p:nvGrpSpPr>
        <p:grpSpPr bwMode="auto">
          <a:xfrm>
            <a:off x="1143000" y="2209800"/>
            <a:ext cx="533400" cy="533400"/>
            <a:chOff x="576" y="2400"/>
            <a:chExt cx="336" cy="336"/>
          </a:xfrm>
        </p:grpSpPr>
        <p:sp>
          <p:nvSpPr>
            <p:cNvPr id="4139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33"/>
          <p:cNvGrpSpPr>
            <a:grpSpLocks/>
          </p:cNvGrpSpPr>
          <p:nvPr/>
        </p:nvGrpSpPr>
        <p:grpSpPr bwMode="auto">
          <a:xfrm>
            <a:off x="1828800" y="1524000"/>
            <a:ext cx="533400" cy="533400"/>
            <a:chOff x="576" y="2400"/>
            <a:chExt cx="336" cy="336"/>
          </a:xfrm>
        </p:grpSpPr>
        <p:sp>
          <p:nvSpPr>
            <p:cNvPr id="4135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38"/>
          <p:cNvGrpSpPr>
            <a:grpSpLocks/>
          </p:cNvGrpSpPr>
          <p:nvPr/>
        </p:nvGrpSpPr>
        <p:grpSpPr bwMode="auto">
          <a:xfrm>
            <a:off x="1981200" y="3962400"/>
            <a:ext cx="533400" cy="533400"/>
            <a:chOff x="576" y="2400"/>
            <a:chExt cx="336" cy="336"/>
          </a:xfrm>
        </p:grpSpPr>
        <p:sp>
          <p:nvSpPr>
            <p:cNvPr id="4131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8" name="Group 43"/>
          <p:cNvGrpSpPr>
            <a:grpSpLocks/>
          </p:cNvGrpSpPr>
          <p:nvPr/>
        </p:nvGrpSpPr>
        <p:grpSpPr bwMode="auto">
          <a:xfrm>
            <a:off x="4267200" y="3048000"/>
            <a:ext cx="1371600" cy="762000"/>
            <a:chOff x="2688" y="2064"/>
            <a:chExt cx="864" cy="480"/>
          </a:xfrm>
        </p:grpSpPr>
        <p:sp>
          <p:nvSpPr>
            <p:cNvPr id="4120" name="Rectangle 44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Rectangle 45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2" name="Rectangle 46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3" name="Rectangle 47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4" name="Rectangle 48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5" name="Rectangle 49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6" name="Rectangle 50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7" name="Rectangle 51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8" name="Rectangle 52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9" name="Rectangle 53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30" name="Rectangle 54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4110" name="Group 56"/>
          <p:cNvGrpSpPr>
            <a:grpSpLocks/>
          </p:cNvGrpSpPr>
          <p:nvPr/>
        </p:nvGrpSpPr>
        <p:grpSpPr bwMode="auto">
          <a:xfrm>
            <a:off x="6934200" y="4495800"/>
            <a:ext cx="533400" cy="533400"/>
            <a:chOff x="576" y="2400"/>
            <a:chExt cx="336" cy="336"/>
          </a:xfrm>
        </p:grpSpPr>
        <p:sp>
          <p:nvSpPr>
            <p:cNvPr id="4116" name="AutoShape 57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Rectangle 58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Rectangle 59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Rectangle 60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1" name="Group 61"/>
          <p:cNvGrpSpPr>
            <a:grpSpLocks/>
          </p:cNvGrpSpPr>
          <p:nvPr/>
        </p:nvGrpSpPr>
        <p:grpSpPr bwMode="auto">
          <a:xfrm>
            <a:off x="6172200" y="4495800"/>
            <a:ext cx="533400" cy="533400"/>
            <a:chOff x="576" y="2400"/>
            <a:chExt cx="336" cy="336"/>
          </a:xfrm>
        </p:grpSpPr>
        <p:sp>
          <p:nvSpPr>
            <p:cNvPr id="4112" name="AutoShape 62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Rectangle 63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Rectangle 64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Rectangle 65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456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32" name="AutoShape 4"/>
          <p:cNvCxnSpPr>
            <a:cxnSpLocks noChangeShapeType="1"/>
            <a:stCxn id="22530" idx="6"/>
            <a:endCxn id="22531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2534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36" name="AutoShape 8"/>
          <p:cNvCxnSpPr>
            <a:cxnSpLocks noChangeShapeType="1"/>
            <a:stCxn id="22534" idx="6"/>
            <a:endCxn id="22535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2538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40" name="AutoShape 12"/>
          <p:cNvCxnSpPr>
            <a:cxnSpLocks noChangeShapeType="1"/>
            <a:stCxn id="22538" idx="6"/>
            <a:endCxn id="22539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2542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44" name="AutoShape 16"/>
          <p:cNvCxnSpPr>
            <a:cxnSpLocks noChangeShapeType="1"/>
            <a:stCxn id="22542" idx="6"/>
            <a:endCxn id="22543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2546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47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48" name="AutoShape 20"/>
          <p:cNvCxnSpPr>
            <a:cxnSpLocks noChangeShapeType="1"/>
            <a:stCxn id="22546" idx="6"/>
            <a:endCxn id="22547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550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51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52" name="AutoShape 24"/>
          <p:cNvCxnSpPr>
            <a:cxnSpLocks noChangeShapeType="1"/>
            <a:stCxn id="22550" idx="6"/>
            <a:endCxn id="22551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2554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56" name="AutoShape 28"/>
          <p:cNvCxnSpPr>
            <a:cxnSpLocks noChangeShapeType="1"/>
            <a:stCxn id="22554" idx="6"/>
            <a:endCxn id="2255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59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60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61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62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63" name="AutoShape 35"/>
          <p:cNvCxnSpPr>
            <a:cxnSpLocks noChangeShapeType="1"/>
            <a:stCxn id="22554" idx="3"/>
            <a:endCxn id="2255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4" name="AutoShape 36"/>
          <p:cNvCxnSpPr>
            <a:cxnSpLocks noChangeShapeType="1"/>
            <a:stCxn id="22559" idx="5"/>
            <a:endCxn id="2256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5" name="AutoShape 37"/>
          <p:cNvCxnSpPr>
            <a:cxnSpLocks noChangeShapeType="1"/>
            <a:stCxn id="22560" idx="7"/>
            <a:endCxn id="2256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6" name="AutoShape 38"/>
          <p:cNvCxnSpPr>
            <a:cxnSpLocks noChangeShapeType="1"/>
            <a:stCxn id="22561" idx="3"/>
            <a:endCxn id="2256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7" name="AutoShape 39"/>
          <p:cNvCxnSpPr>
            <a:cxnSpLocks noChangeShapeType="1"/>
            <a:stCxn id="22558" idx="4"/>
            <a:endCxn id="2256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8" name="AutoShape 40"/>
          <p:cNvCxnSpPr>
            <a:cxnSpLocks noChangeShapeType="1"/>
            <a:stCxn id="22554" idx="4"/>
            <a:endCxn id="2256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9" name="AutoShape 41"/>
          <p:cNvCxnSpPr>
            <a:cxnSpLocks noChangeShapeType="1"/>
            <a:stCxn id="22555" idx="3"/>
            <a:endCxn id="2255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70" name="AutoShape 42"/>
          <p:cNvCxnSpPr>
            <a:cxnSpLocks noChangeShapeType="1"/>
            <a:stCxn id="22555" idx="4"/>
            <a:endCxn id="2256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71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72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73" name="AutoShape 45"/>
          <p:cNvCxnSpPr>
            <a:cxnSpLocks noChangeShapeType="1"/>
            <a:stCxn id="22571" idx="6"/>
            <a:endCxn id="22572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575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76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77" name="AutoShape 49"/>
          <p:cNvCxnSpPr>
            <a:cxnSpLocks noChangeShapeType="1"/>
            <a:stCxn id="22575" idx="6"/>
            <a:endCxn id="22576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78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2579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80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81" name="AutoShape 53"/>
          <p:cNvCxnSpPr>
            <a:cxnSpLocks noChangeShapeType="1"/>
            <a:stCxn id="22579" idx="6"/>
            <a:endCxn id="22580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82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2583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84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85" name="AutoShape 57"/>
          <p:cNvCxnSpPr>
            <a:cxnSpLocks noChangeShapeType="1"/>
            <a:stCxn id="22583" idx="6"/>
            <a:endCxn id="22584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86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2587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88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89" name="AutoShape 61"/>
          <p:cNvCxnSpPr>
            <a:cxnSpLocks noChangeShapeType="1"/>
            <a:stCxn id="22587" idx="6"/>
            <a:endCxn id="22588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90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2591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92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93" name="AutoShape 65"/>
          <p:cNvCxnSpPr>
            <a:cxnSpLocks noChangeShapeType="1"/>
            <a:stCxn id="22591" idx="6"/>
            <a:endCxn id="22592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2595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96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97" name="AutoShape 69"/>
          <p:cNvCxnSpPr>
            <a:cxnSpLocks noChangeShapeType="1"/>
            <a:stCxn id="22595" idx="6"/>
            <a:endCxn id="22596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98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2599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600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601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602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603" name="AutoShape 75"/>
          <p:cNvCxnSpPr>
            <a:cxnSpLocks noChangeShapeType="1"/>
            <a:stCxn id="22560" idx="6"/>
            <a:endCxn id="22600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4" name="AutoShape 76"/>
          <p:cNvCxnSpPr>
            <a:cxnSpLocks noChangeShapeType="1"/>
            <a:stCxn id="22560" idx="2"/>
            <a:endCxn id="22601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5" name="AutoShape 77"/>
          <p:cNvCxnSpPr>
            <a:cxnSpLocks noChangeShapeType="1"/>
            <a:stCxn id="22559" idx="1"/>
            <a:endCxn id="22602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6" name="AutoShape 78"/>
          <p:cNvCxnSpPr>
            <a:cxnSpLocks noChangeShapeType="1"/>
            <a:stCxn id="22600" idx="1"/>
            <a:endCxn id="2256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7" name="AutoShape 79"/>
          <p:cNvCxnSpPr>
            <a:cxnSpLocks noChangeShapeType="1"/>
            <a:stCxn id="22561" idx="4"/>
            <a:endCxn id="2260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8" name="AutoShape 80"/>
          <p:cNvCxnSpPr>
            <a:cxnSpLocks noChangeShapeType="1"/>
            <a:stCxn id="22602" idx="7"/>
            <a:endCxn id="2255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09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2610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2611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2612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2613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2614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2615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2616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2617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618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2619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2620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2621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622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623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2624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2625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2626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2627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2628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2629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2630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2631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2632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2633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2634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2635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2636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2637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2638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2639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2640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2641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2642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2643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2644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2645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2646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2647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2648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2649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2651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2652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2653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2654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2655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2658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22660" name="AutoShape 132"/>
          <p:cNvCxnSpPr>
            <a:cxnSpLocks noChangeShapeType="1"/>
            <a:stCxn id="22559" idx="4"/>
            <a:endCxn id="2260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61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662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663" name="AutoShape 135"/>
          <p:cNvCxnSpPr>
            <a:cxnSpLocks noChangeShapeType="1"/>
            <a:stCxn id="22661" idx="6"/>
            <a:endCxn id="22662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64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2665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2666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2667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668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669" name="AutoShape 141"/>
          <p:cNvCxnSpPr>
            <a:cxnSpLocks noChangeShapeType="1"/>
            <a:stCxn id="22667" idx="6"/>
            <a:endCxn id="22668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70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671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2672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2673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674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675" name="AutoShape 147"/>
          <p:cNvCxnSpPr>
            <a:cxnSpLocks noChangeShapeType="1"/>
            <a:stCxn id="22673" idx="6"/>
            <a:endCxn id="22674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76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677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2678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2679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3277933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55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3556" name="AutoShape 28"/>
          <p:cNvCxnSpPr>
            <a:cxnSpLocks noChangeShapeType="1"/>
            <a:stCxn id="23554" idx="6"/>
            <a:endCxn id="2355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57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3558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59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60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61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62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3563" name="AutoShape 39"/>
          <p:cNvCxnSpPr>
            <a:cxnSpLocks noChangeShapeType="1"/>
            <a:stCxn id="23558" idx="4"/>
            <a:endCxn id="2356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4" name="AutoShape 41"/>
          <p:cNvCxnSpPr>
            <a:cxnSpLocks noChangeShapeType="1"/>
            <a:stCxn id="23555" idx="3"/>
            <a:endCxn id="2355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5" name="AutoShape 42"/>
          <p:cNvCxnSpPr>
            <a:cxnSpLocks noChangeShapeType="1"/>
            <a:stCxn id="23555" idx="4"/>
            <a:endCxn id="2356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6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67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68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69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3570" name="AutoShape 75"/>
          <p:cNvCxnSpPr>
            <a:cxnSpLocks noChangeShapeType="1"/>
            <a:stCxn id="23560" idx="6"/>
            <a:endCxn id="23567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1" name="AutoShape 76"/>
          <p:cNvCxnSpPr>
            <a:cxnSpLocks noChangeShapeType="1"/>
            <a:stCxn id="23560" idx="2"/>
            <a:endCxn id="23568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2" name="AutoShape 77"/>
          <p:cNvCxnSpPr>
            <a:cxnSpLocks noChangeShapeType="1"/>
            <a:stCxn id="23559" idx="1"/>
            <a:endCxn id="23569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3" name="AutoShape 78"/>
          <p:cNvCxnSpPr>
            <a:cxnSpLocks noChangeShapeType="1"/>
            <a:stCxn id="23567" idx="1"/>
            <a:endCxn id="2356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4" name="AutoShape 80"/>
          <p:cNvCxnSpPr>
            <a:cxnSpLocks noChangeShapeType="1"/>
            <a:stCxn id="23569" idx="7"/>
            <a:endCxn id="2355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5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3576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3577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3578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3579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3580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3581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3582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3583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3584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3585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3586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3587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3588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3589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3590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3591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3592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3593" name="Oval 151"/>
          <p:cNvSpPr>
            <a:spLocks noChangeAspect="1" noChangeArrowheads="1"/>
          </p:cNvSpPr>
          <p:nvPr/>
        </p:nvSpPr>
        <p:spPr bwMode="auto">
          <a:xfrm>
            <a:off x="64770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94" name="Oval 152"/>
          <p:cNvSpPr>
            <a:spLocks noChangeArrowheads="1"/>
          </p:cNvSpPr>
          <p:nvPr/>
        </p:nvSpPr>
        <p:spPr bwMode="auto">
          <a:xfrm>
            <a:off x="80772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3595" name="AutoShape 153"/>
          <p:cNvCxnSpPr>
            <a:cxnSpLocks noChangeShapeType="1"/>
            <a:stCxn id="23593" idx="6"/>
            <a:endCxn id="23594" idx="2"/>
          </p:cNvCxnSpPr>
          <p:nvPr/>
        </p:nvCxnSpPr>
        <p:spPr bwMode="auto">
          <a:xfrm>
            <a:off x="6934200" y="23622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6" name="Text Box 154"/>
          <p:cNvSpPr txBox="1">
            <a:spLocks noChangeArrowheads="1"/>
          </p:cNvSpPr>
          <p:nvPr/>
        </p:nvSpPr>
        <p:spPr bwMode="auto">
          <a:xfrm>
            <a:off x="7391400" y="213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3597" name="Oval 155"/>
          <p:cNvSpPr>
            <a:spLocks noChangeArrowheads="1"/>
          </p:cNvSpPr>
          <p:nvPr/>
        </p:nvSpPr>
        <p:spPr bwMode="auto">
          <a:xfrm>
            <a:off x="7239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98" name="Oval 156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99" name="Oval 157"/>
          <p:cNvSpPr>
            <a:spLocks noChangeArrowheads="1"/>
          </p:cNvSpPr>
          <p:nvPr/>
        </p:nvSpPr>
        <p:spPr bwMode="auto">
          <a:xfrm>
            <a:off x="66294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600" name="Oval 158"/>
          <p:cNvSpPr>
            <a:spLocks noChangeArrowheads="1"/>
          </p:cNvSpPr>
          <p:nvPr/>
        </p:nvSpPr>
        <p:spPr bwMode="auto">
          <a:xfrm>
            <a:off x="80010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601" name="Oval 159"/>
          <p:cNvSpPr>
            <a:spLocks noChangeArrowheads="1"/>
          </p:cNvSpPr>
          <p:nvPr/>
        </p:nvSpPr>
        <p:spPr bwMode="auto">
          <a:xfrm>
            <a:off x="72390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3602" name="AutoShape 160"/>
          <p:cNvCxnSpPr>
            <a:cxnSpLocks noChangeShapeType="1"/>
            <a:stCxn id="23593" idx="3"/>
            <a:endCxn id="23598" idx="7"/>
          </p:cNvCxnSpPr>
          <p:nvPr/>
        </p:nvCxnSpPr>
        <p:spPr bwMode="auto">
          <a:xfrm flipH="1">
            <a:off x="5876925" y="2524125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3" name="AutoShape 161"/>
          <p:cNvCxnSpPr>
            <a:cxnSpLocks noChangeShapeType="1"/>
            <a:stCxn id="23598" idx="5"/>
            <a:endCxn id="23599" idx="1"/>
          </p:cNvCxnSpPr>
          <p:nvPr/>
        </p:nvCxnSpPr>
        <p:spPr bwMode="auto">
          <a:xfrm>
            <a:off x="5876925" y="4048125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4" name="AutoShape 162"/>
          <p:cNvCxnSpPr>
            <a:cxnSpLocks noChangeShapeType="1"/>
            <a:stCxn id="23599" idx="7"/>
            <a:endCxn id="23601" idx="4"/>
          </p:cNvCxnSpPr>
          <p:nvPr/>
        </p:nvCxnSpPr>
        <p:spPr bwMode="auto">
          <a:xfrm flipV="1">
            <a:off x="7019925" y="45720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5" name="AutoShape 163"/>
          <p:cNvCxnSpPr>
            <a:cxnSpLocks noChangeShapeType="1"/>
            <a:stCxn id="23600" idx="3"/>
            <a:endCxn id="23601" idx="7"/>
          </p:cNvCxnSpPr>
          <p:nvPr/>
        </p:nvCxnSpPr>
        <p:spPr bwMode="auto">
          <a:xfrm flipH="1">
            <a:off x="7629525" y="35147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6" name="AutoShape 164"/>
          <p:cNvCxnSpPr>
            <a:cxnSpLocks noChangeShapeType="1"/>
            <a:stCxn id="23597" idx="4"/>
            <a:endCxn id="23601" idx="0"/>
          </p:cNvCxnSpPr>
          <p:nvPr/>
        </p:nvCxnSpPr>
        <p:spPr bwMode="auto">
          <a:xfrm>
            <a:off x="7467600" y="3505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7" name="AutoShape 165"/>
          <p:cNvCxnSpPr>
            <a:cxnSpLocks noChangeShapeType="1"/>
            <a:stCxn id="23593" idx="4"/>
            <a:endCxn id="23599" idx="0"/>
          </p:cNvCxnSpPr>
          <p:nvPr/>
        </p:nvCxnSpPr>
        <p:spPr bwMode="auto">
          <a:xfrm>
            <a:off x="6705600" y="25908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8" name="AutoShape 166"/>
          <p:cNvCxnSpPr>
            <a:cxnSpLocks noChangeShapeType="1"/>
            <a:stCxn id="23594" idx="3"/>
            <a:endCxn id="23597" idx="7"/>
          </p:cNvCxnSpPr>
          <p:nvPr/>
        </p:nvCxnSpPr>
        <p:spPr bwMode="auto">
          <a:xfrm flipH="1">
            <a:off x="7629525" y="25241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9" name="AutoShape 167"/>
          <p:cNvCxnSpPr>
            <a:cxnSpLocks noChangeShapeType="1"/>
            <a:stCxn id="23594" idx="4"/>
            <a:endCxn id="23600" idx="0"/>
          </p:cNvCxnSpPr>
          <p:nvPr/>
        </p:nvCxnSpPr>
        <p:spPr bwMode="auto">
          <a:xfrm flipH="1">
            <a:off x="8229600" y="25908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10" name="Oval 168"/>
          <p:cNvSpPr>
            <a:spLocks noChangeArrowheads="1"/>
          </p:cNvSpPr>
          <p:nvPr/>
        </p:nvSpPr>
        <p:spPr bwMode="auto">
          <a:xfrm>
            <a:off x="80010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611" name="Oval 169"/>
          <p:cNvSpPr>
            <a:spLocks noChangeArrowheads="1"/>
          </p:cNvSpPr>
          <p:nvPr/>
        </p:nvSpPr>
        <p:spPr bwMode="auto">
          <a:xfrm>
            <a:off x="56388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612" name="Oval 170"/>
          <p:cNvSpPr>
            <a:spLocks noChangeArrowheads="1"/>
          </p:cNvSpPr>
          <p:nvPr/>
        </p:nvSpPr>
        <p:spPr bwMode="auto">
          <a:xfrm>
            <a:off x="48768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3613" name="AutoShape 171"/>
          <p:cNvCxnSpPr>
            <a:cxnSpLocks noChangeShapeType="1"/>
            <a:stCxn id="23599" idx="6"/>
            <a:endCxn id="23610" idx="3"/>
          </p:cNvCxnSpPr>
          <p:nvPr/>
        </p:nvCxnSpPr>
        <p:spPr bwMode="auto">
          <a:xfrm flipV="1">
            <a:off x="7086600" y="54959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14" name="AutoShape 172"/>
          <p:cNvCxnSpPr>
            <a:cxnSpLocks noChangeShapeType="1"/>
            <a:stCxn id="23599" idx="2"/>
            <a:endCxn id="23611" idx="5"/>
          </p:cNvCxnSpPr>
          <p:nvPr/>
        </p:nvCxnSpPr>
        <p:spPr bwMode="auto">
          <a:xfrm flipH="1" flipV="1">
            <a:off x="6029325" y="57245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15" name="AutoShape 173"/>
          <p:cNvCxnSpPr>
            <a:cxnSpLocks noChangeShapeType="1"/>
            <a:stCxn id="23598" idx="1"/>
            <a:endCxn id="23612" idx="5"/>
          </p:cNvCxnSpPr>
          <p:nvPr/>
        </p:nvCxnSpPr>
        <p:spPr bwMode="auto">
          <a:xfrm flipH="1" flipV="1">
            <a:off x="5267325" y="33623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16" name="AutoShape 174"/>
          <p:cNvCxnSpPr>
            <a:cxnSpLocks noChangeShapeType="1"/>
            <a:stCxn id="23610" idx="1"/>
            <a:endCxn id="23601" idx="5"/>
          </p:cNvCxnSpPr>
          <p:nvPr/>
        </p:nvCxnSpPr>
        <p:spPr bwMode="auto">
          <a:xfrm flipH="1" flipV="1">
            <a:off x="7629525" y="45053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17" name="AutoShape 175"/>
          <p:cNvCxnSpPr>
            <a:cxnSpLocks noChangeShapeType="1"/>
            <a:stCxn id="23600" idx="4"/>
            <a:endCxn id="23610" idx="0"/>
          </p:cNvCxnSpPr>
          <p:nvPr/>
        </p:nvCxnSpPr>
        <p:spPr bwMode="auto">
          <a:xfrm>
            <a:off x="8229600" y="35814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18" name="AutoShape 176"/>
          <p:cNvCxnSpPr>
            <a:cxnSpLocks noChangeShapeType="1"/>
            <a:stCxn id="23612" idx="7"/>
            <a:endCxn id="23593" idx="2"/>
          </p:cNvCxnSpPr>
          <p:nvPr/>
        </p:nvCxnSpPr>
        <p:spPr bwMode="auto">
          <a:xfrm flipV="1">
            <a:off x="5267325" y="23622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19" name="Text Box 177"/>
          <p:cNvSpPr txBox="1">
            <a:spLocks noChangeArrowheads="1"/>
          </p:cNvSpPr>
          <p:nvPr/>
        </p:nvSpPr>
        <p:spPr bwMode="auto">
          <a:xfrm>
            <a:off x="5334000" y="3276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3620" name="Text Box 178"/>
          <p:cNvSpPr txBox="1">
            <a:spLocks noChangeArrowheads="1"/>
          </p:cNvSpPr>
          <p:nvPr/>
        </p:nvSpPr>
        <p:spPr bwMode="auto">
          <a:xfrm>
            <a:off x="71628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3621" name="Text Box 179"/>
          <p:cNvSpPr txBox="1">
            <a:spLocks noChangeArrowheads="1"/>
          </p:cNvSpPr>
          <p:nvPr/>
        </p:nvSpPr>
        <p:spPr bwMode="auto">
          <a:xfrm>
            <a:off x="7772400" y="3733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3622" name="Text Box 180"/>
          <p:cNvSpPr txBox="1">
            <a:spLocks noChangeArrowheads="1"/>
          </p:cNvSpPr>
          <p:nvPr/>
        </p:nvSpPr>
        <p:spPr bwMode="auto">
          <a:xfrm>
            <a:off x="7696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3623" name="Text Box 181"/>
          <p:cNvSpPr txBox="1">
            <a:spLocks noChangeArrowheads="1"/>
          </p:cNvSpPr>
          <p:nvPr/>
        </p:nvSpPr>
        <p:spPr bwMode="auto">
          <a:xfrm>
            <a:off x="8305800" y="2667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3624" name="Text Box 182"/>
          <p:cNvSpPr txBox="1">
            <a:spLocks noChangeArrowheads="1"/>
          </p:cNvSpPr>
          <p:nvPr/>
        </p:nvSpPr>
        <p:spPr bwMode="auto">
          <a:xfrm>
            <a:off x="7772400" y="4572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3625" name="Text Box 183"/>
          <p:cNvSpPr txBox="1">
            <a:spLocks noChangeArrowheads="1"/>
          </p:cNvSpPr>
          <p:nvPr/>
        </p:nvSpPr>
        <p:spPr bwMode="auto">
          <a:xfrm>
            <a:off x="8229600" y="4114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3626" name="Text Box 184"/>
          <p:cNvSpPr txBox="1">
            <a:spLocks noChangeArrowheads="1"/>
          </p:cNvSpPr>
          <p:nvPr/>
        </p:nvSpPr>
        <p:spPr bwMode="auto">
          <a:xfrm>
            <a:off x="76200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3627" name="Text Box 185"/>
          <p:cNvSpPr txBox="1">
            <a:spLocks noChangeArrowheads="1"/>
          </p:cNvSpPr>
          <p:nvPr/>
        </p:nvSpPr>
        <p:spPr bwMode="auto">
          <a:xfrm>
            <a:off x="7239000" y="4953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3628" name="Text Box 186"/>
          <p:cNvSpPr txBox="1">
            <a:spLocks noChangeArrowheads="1"/>
          </p:cNvSpPr>
          <p:nvPr/>
        </p:nvSpPr>
        <p:spPr bwMode="auto">
          <a:xfrm>
            <a:off x="61722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3629" name="Text Box 187"/>
          <p:cNvSpPr txBox="1">
            <a:spLocks noChangeArrowheads="1"/>
          </p:cNvSpPr>
          <p:nvPr/>
        </p:nvSpPr>
        <p:spPr bwMode="auto">
          <a:xfrm>
            <a:off x="5486400" y="4572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3630" name="Text Box 188"/>
          <p:cNvSpPr txBox="1">
            <a:spLocks noChangeArrowheads="1"/>
          </p:cNvSpPr>
          <p:nvPr/>
        </p:nvSpPr>
        <p:spPr bwMode="auto">
          <a:xfrm>
            <a:off x="6172200" y="4572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3631" name="Text Box 189"/>
          <p:cNvSpPr txBox="1">
            <a:spLocks noChangeArrowheads="1"/>
          </p:cNvSpPr>
          <p:nvPr/>
        </p:nvSpPr>
        <p:spPr bwMode="auto">
          <a:xfrm>
            <a:off x="5638800" y="2438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3632" name="Text Box 190"/>
          <p:cNvSpPr txBox="1">
            <a:spLocks noChangeArrowheads="1"/>
          </p:cNvSpPr>
          <p:nvPr/>
        </p:nvSpPr>
        <p:spPr bwMode="auto">
          <a:xfrm>
            <a:off x="6172200" y="3048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3633" name="Text Box 191"/>
          <p:cNvSpPr txBox="1">
            <a:spLocks noChangeArrowheads="1"/>
          </p:cNvSpPr>
          <p:nvPr/>
        </p:nvSpPr>
        <p:spPr bwMode="auto">
          <a:xfrm>
            <a:off x="6781800" y="39624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3634" name="Text Box 192"/>
          <p:cNvSpPr txBox="1">
            <a:spLocks noChangeArrowheads="1"/>
          </p:cNvSpPr>
          <p:nvPr/>
        </p:nvSpPr>
        <p:spPr bwMode="auto">
          <a:xfrm>
            <a:off x="4953000" y="3048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3635" name="Text Box 193"/>
          <p:cNvSpPr txBox="1">
            <a:spLocks noChangeArrowheads="1"/>
          </p:cNvSpPr>
          <p:nvPr/>
        </p:nvSpPr>
        <p:spPr bwMode="auto">
          <a:xfrm>
            <a:off x="6553200" y="22098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3636" name="Text Box 194"/>
          <p:cNvSpPr txBox="1">
            <a:spLocks noChangeArrowheads="1"/>
          </p:cNvSpPr>
          <p:nvPr/>
        </p:nvSpPr>
        <p:spPr bwMode="auto">
          <a:xfrm>
            <a:off x="8153400" y="22098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3637" name="Text Box 195"/>
          <p:cNvSpPr txBox="1">
            <a:spLocks noChangeArrowheads="1"/>
          </p:cNvSpPr>
          <p:nvPr/>
        </p:nvSpPr>
        <p:spPr bwMode="auto">
          <a:xfrm>
            <a:off x="5562600" y="3733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3638" name="Text Box 196"/>
          <p:cNvSpPr txBox="1">
            <a:spLocks noChangeArrowheads="1"/>
          </p:cNvSpPr>
          <p:nvPr/>
        </p:nvSpPr>
        <p:spPr bwMode="auto">
          <a:xfrm>
            <a:off x="7315200" y="31242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3639" name="Text Box 197"/>
          <p:cNvSpPr txBox="1">
            <a:spLocks noChangeArrowheads="1"/>
          </p:cNvSpPr>
          <p:nvPr/>
        </p:nvSpPr>
        <p:spPr bwMode="auto">
          <a:xfrm>
            <a:off x="8077200" y="3200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3640" name="Text Box 198"/>
          <p:cNvSpPr txBox="1">
            <a:spLocks noChangeArrowheads="1"/>
          </p:cNvSpPr>
          <p:nvPr/>
        </p:nvSpPr>
        <p:spPr bwMode="auto">
          <a:xfrm>
            <a:off x="7315200" y="4191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3641" name="Text Box 199"/>
          <p:cNvSpPr txBox="1">
            <a:spLocks noChangeArrowheads="1"/>
          </p:cNvSpPr>
          <p:nvPr/>
        </p:nvSpPr>
        <p:spPr bwMode="auto">
          <a:xfrm>
            <a:off x="5715000" y="5410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3642" name="Text Box 200"/>
          <p:cNvSpPr txBox="1">
            <a:spLocks noChangeArrowheads="1"/>
          </p:cNvSpPr>
          <p:nvPr/>
        </p:nvSpPr>
        <p:spPr bwMode="auto">
          <a:xfrm>
            <a:off x="8077200" y="51816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3643" name="Text Box 201"/>
          <p:cNvSpPr txBox="1">
            <a:spLocks noChangeArrowheads="1"/>
          </p:cNvSpPr>
          <p:nvPr/>
        </p:nvSpPr>
        <p:spPr bwMode="auto">
          <a:xfrm>
            <a:off x="67056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23644" name="AutoShape 202"/>
          <p:cNvCxnSpPr>
            <a:cxnSpLocks noChangeShapeType="1"/>
            <a:stCxn id="23598" idx="4"/>
            <a:endCxn id="23611" idx="0"/>
          </p:cNvCxnSpPr>
          <p:nvPr/>
        </p:nvCxnSpPr>
        <p:spPr bwMode="auto">
          <a:xfrm>
            <a:off x="5715000" y="41148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45" name="Text Box 203"/>
          <p:cNvSpPr txBox="1">
            <a:spLocks noChangeArrowheads="1"/>
          </p:cNvSpPr>
          <p:nvPr/>
        </p:nvSpPr>
        <p:spPr bwMode="auto">
          <a:xfrm>
            <a:off x="304800" y="457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Minimum Spanning Tree</a:t>
            </a:r>
          </a:p>
        </p:txBody>
      </p:sp>
      <p:sp>
        <p:nvSpPr>
          <p:cNvPr id="23646" name="Text Box 204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232529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BC11-D2EE-482F-B0DF-246FB8BB980A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b="1" dirty="0">
                <a:ea typeface="新細明體" pitchFamily="18" charset="-120"/>
              </a:rPr>
              <a:t>Disjoint-Set </a:t>
            </a:r>
          </a:p>
          <a:p>
            <a:r>
              <a:rPr lang="en-US" altLang="zh-TW" sz="2400" dirty="0">
                <a:ea typeface="新細明體" pitchFamily="18" charset="-120"/>
              </a:rPr>
              <a:t>Keep a collection of sets S</a:t>
            </a:r>
            <a:r>
              <a:rPr lang="en-US" altLang="zh-TW" sz="2400" baseline="-25000" dirty="0">
                <a:ea typeface="新細明體" pitchFamily="18" charset="-120"/>
              </a:rPr>
              <a:t>1</a:t>
            </a:r>
            <a:r>
              <a:rPr lang="en-US" altLang="zh-TW" sz="2400" dirty="0">
                <a:ea typeface="新細明體" pitchFamily="18" charset="-120"/>
              </a:rPr>
              <a:t>, S</a:t>
            </a:r>
            <a:r>
              <a:rPr lang="en-US" altLang="zh-TW" sz="2400" baseline="-25000" dirty="0">
                <a:ea typeface="新細明體" pitchFamily="18" charset="-120"/>
              </a:rPr>
              <a:t>2</a:t>
            </a:r>
            <a:r>
              <a:rPr lang="en-US" altLang="zh-TW" sz="2400" dirty="0">
                <a:ea typeface="新細明體" pitchFamily="18" charset="-120"/>
              </a:rPr>
              <a:t>, .., </a:t>
            </a:r>
            <a:r>
              <a:rPr lang="en-US" altLang="zh-TW" sz="2400" dirty="0" err="1">
                <a:ea typeface="新細明體" pitchFamily="18" charset="-120"/>
              </a:rPr>
              <a:t>S</a:t>
            </a:r>
            <a:r>
              <a:rPr lang="en-US" altLang="zh-TW" sz="2400" baseline="-25000" dirty="0" err="1">
                <a:ea typeface="新細明體" pitchFamily="18" charset="-120"/>
              </a:rPr>
              <a:t>k</a:t>
            </a:r>
            <a:r>
              <a:rPr lang="en-US" altLang="zh-TW" sz="2400" dirty="0">
                <a:ea typeface="新細明體" pitchFamily="18" charset="-120"/>
              </a:rPr>
              <a:t>, 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Each S</a:t>
            </a:r>
            <a:r>
              <a:rPr lang="en-US" altLang="zh-TW" sz="2400" baseline="-25000" dirty="0">
                <a:ea typeface="新細明體" pitchFamily="18" charset="-120"/>
              </a:rPr>
              <a:t>i</a:t>
            </a:r>
            <a:r>
              <a:rPr lang="en-US" altLang="zh-TW" sz="2400" dirty="0">
                <a:ea typeface="新細明體" pitchFamily="18" charset="-120"/>
              </a:rPr>
              <a:t> is a set, </a:t>
            </a:r>
            <a:r>
              <a:rPr lang="en-US" altLang="zh-TW" sz="2400" dirty="0" err="1">
                <a:ea typeface="新細明體" pitchFamily="18" charset="-120"/>
              </a:rPr>
              <a:t>e,g</a:t>
            </a:r>
            <a:r>
              <a:rPr lang="en-US" altLang="zh-TW" sz="2400" dirty="0">
                <a:ea typeface="新細明體" pitchFamily="18" charset="-120"/>
              </a:rPr>
              <a:t>, S</a:t>
            </a:r>
            <a:r>
              <a:rPr lang="en-US" altLang="zh-TW" sz="2400" baseline="-25000" dirty="0">
                <a:ea typeface="新細明體" pitchFamily="18" charset="-120"/>
              </a:rPr>
              <a:t>1</a:t>
            </a:r>
            <a:r>
              <a:rPr lang="en-US" altLang="zh-TW" sz="2400" dirty="0">
                <a:ea typeface="新細明體" pitchFamily="18" charset="-120"/>
              </a:rPr>
              <a:t>={v</a:t>
            </a:r>
            <a:r>
              <a:rPr lang="en-US" altLang="zh-TW" sz="2400" baseline="-25000" dirty="0">
                <a:ea typeface="新細明體" pitchFamily="18" charset="-120"/>
              </a:rPr>
              <a:t>1</a:t>
            </a:r>
            <a:r>
              <a:rPr lang="en-US" altLang="zh-TW" sz="2400" dirty="0">
                <a:ea typeface="新細明體" pitchFamily="18" charset="-120"/>
              </a:rPr>
              <a:t>, v</a:t>
            </a:r>
            <a:r>
              <a:rPr lang="en-US" altLang="zh-TW" sz="2400" baseline="-25000" dirty="0">
                <a:ea typeface="新細明體" pitchFamily="18" charset="-120"/>
              </a:rPr>
              <a:t>2</a:t>
            </a:r>
            <a:r>
              <a:rPr lang="en-US" altLang="zh-TW" sz="2400" dirty="0">
                <a:ea typeface="新細明體" pitchFamily="18" charset="-120"/>
              </a:rPr>
              <a:t>, v</a:t>
            </a:r>
            <a:r>
              <a:rPr lang="en-US" altLang="zh-TW" sz="2400" baseline="-25000" dirty="0">
                <a:ea typeface="新細明體" pitchFamily="18" charset="-120"/>
              </a:rPr>
              <a:t>8</a:t>
            </a:r>
            <a:r>
              <a:rPr lang="en-US" altLang="zh-TW" sz="2400" dirty="0">
                <a:ea typeface="新細明體" pitchFamily="18" charset="-120"/>
              </a:rPr>
              <a:t>}.</a:t>
            </a:r>
          </a:p>
          <a:p>
            <a:r>
              <a:rPr lang="en-US" altLang="zh-TW" sz="2400" dirty="0">
                <a:ea typeface="新細明體" pitchFamily="18" charset="-120"/>
              </a:rPr>
              <a:t>Three operations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Make-Set(x)-creates a new set whose only member is x.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Union(x, y) –unites the sets that contain x and y, say, </a:t>
            </a:r>
            <a:r>
              <a:rPr lang="en-US" altLang="zh-TW" sz="2400" dirty="0" err="1">
                <a:ea typeface="新細明體" pitchFamily="18" charset="-120"/>
              </a:rPr>
              <a:t>S</a:t>
            </a:r>
            <a:r>
              <a:rPr lang="en-US" altLang="zh-TW" sz="2400" baseline="-25000" dirty="0" err="1">
                <a:ea typeface="新細明體" pitchFamily="18" charset="-120"/>
              </a:rPr>
              <a:t>x</a:t>
            </a:r>
            <a:r>
              <a:rPr lang="en-US" altLang="zh-TW" sz="2400" dirty="0">
                <a:ea typeface="新細明體" pitchFamily="18" charset="-120"/>
              </a:rPr>
              <a:t> and </a:t>
            </a:r>
            <a:r>
              <a:rPr lang="en-US" altLang="zh-TW" sz="2400" dirty="0" err="1">
                <a:ea typeface="新細明體" pitchFamily="18" charset="-120"/>
              </a:rPr>
              <a:t>S</a:t>
            </a:r>
            <a:r>
              <a:rPr lang="en-US" altLang="zh-TW" sz="2400" baseline="-25000" dirty="0" err="1">
                <a:ea typeface="新細明體" pitchFamily="18" charset="-120"/>
              </a:rPr>
              <a:t>y</a:t>
            </a:r>
            <a:r>
              <a:rPr lang="en-US" altLang="zh-TW" sz="2400" dirty="0">
                <a:ea typeface="新細明體" pitchFamily="18" charset="-120"/>
              </a:rPr>
              <a:t>, into a new set that is the union of the two sets.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Find-Set(x)-returns a pointer to the representative of the set containing x.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Each operation takes O(log n) time. 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2889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FF7A-5727-4C37-92AC-ABAF61F49122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Kruskal's algorithm</a:t>
            </a:r>
            <a:endParaRPr lang="en-US" altLang="zh-TW" sz="3600">
              <a:ea typeface="新細明體" pitchFamily="18" charset="-12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MST_KRUSKAL(</a:t>
            </a:r>
            <a:r>
              <a:rPr lang="en-US" altLang="zh-TW" sz="2800" dirty="0" err="1">
                <a:ea typeface="新細明體" pitchFamily="18" charset="-120"/>
              </a:rPr>
              <a:t>G,w</a:t>
            </a:r>
            <a:r>
              <a:rPr lang="en-US" altLang="zh-TW" sz="2800" dirty="0">
                <a:ea typeface="新細明體" pitchFamily="18" charset="-120"/>
              </a:rPr>
              <a:t>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1	A:={}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2	</a:t>
            </a:r>
            <a:r>
              <a:rPr lang="en-US" altLang="zh-TW" sz="2800" b="1" dirty="0">
                <a:ea typeface="新細明體" pitchFamily="18" charset="-120"/>
              </a:rPr>
              <a:t>for</a:t>
            </a:r>
            <a:r>
              <a:rPr lang="en-US" altLang="zh-TW" sz="2800" dirty="0">
                <a:ea typeface="新細明體" pitchFamily="18" charset="-120"/>
              </a:rPr>
              <a:t> each vertex v in V[G]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3		</a:t>
            </a:r>
            <a:r>
              <a:rPr lang="en-US" altLang="zh-TW" sz="2800" b="1" dirty="0">
                <a:ea typeface="新細明體" pitchFamily="18" charset="-120"/>
              </a:rPr>
              <a:t>do</a:t>
            </a:r>
            <a:r>
              <a:rPr lang="en-US" altLang="zh-TW" sz="2800" dirty="0">
                <a:ea typeface="新細明體" pitchFamily="18" charset="-120"/>
              </a:rPr>
              <a:t> MAKE_SET(v)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4	sort the edges of E by </a:t>
            </a:r>
            <a:r>
              <a:rPr lang="en-US" altLang="zh-TW" sz="2800" dirty="0" err="1">
                <a:ea typeface="新細明體" pitchFamily="18" charset="-120"/>
              </a:rPr>
              <a:t>nondecreasing</a:t>
            </a:r>
            <a:r>
              <a:rPr lang="en-US" altLang="zh-TW" sz="2800" dirty="0">
                <a:ea typeface="新細明體" pitchFamily="18" charset="-120"/>
              </a:rPr>
              <a:t> weight w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5	</a:t>
            </a:r>
            <a:r>
              <a:rPr lang="en-US" altLang="zh-TW" sz="2800" b="1" dirty="0">
                <a:ea typeface="新細明體" pitchFamily="18" charset="-120"/>
              </a:rPr>
              <a:t>for</a:t>
            </a:r>
            <a:r>
              <a:rPr lang="en-US" altLang="zh-TW" sz="2800" dirty="0">
                <a:ea typeface="新細明體" pitchFamily="18" charset="-120"/>
              </a:rPr>
              <a:t> each edge (</a:t>
            </a:r>
            <a:r>
              <a:rPr lang="en-US" altLang="zh-TW" sz="2800" dirty="0" err="1">
                <a:ea typeface="新細明體" pitchFamily="18" charset="-120"/>
              </a:rPr>
              <a:t>u,v</a:t>
            </a:r>
            <a:r>
              <a:rPr lang="en-US" altLang="zh-TW" sz="2800" dirty="0">
                <a:ea typeface="新細明體" pitchFamily="18" charset="-120"/>
              </a:rPr>
              <a:t>) in E, in order by  </a:t>
            </a:r>
            <a:r>
              <a:rPr lang="en-US" altLang="zh-TW" sz="2800" dirty="0" err="1">
                <a:ea typeface="新細明體" pitchFamily="18" charset="-120"/>
              </a:rPr>
              <a:t>nondecreasing</a:t>
            </a:r>
            <a:r>
              <a:rPr lang="en-US" altLang="zh-TW" sz="2800" dirty="0">
                <a:ea typeface="新細明體" pitchFamily="18" charset="-120"/>
              </a:rPr>
              <a:t> weight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6		</a:t>
            </a:r>
            <a:r>
              <a:rPr lang="en-US" altLang="zh-TW" sz="2800" b="1" dirty="0">
                <a:ea typeface="新細明體" pitchFamily="18" charset="-120"/>
              </a:rPr>
              <a:t>do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b="1" dirty="0">
                <a:ea typeface="新細明體" pitchFamily="18" charset="-120"/>
              </a:rPr>
              <a:t>if</a:t>
            </a:r>
            <a:r>
              <a:rPr lang="en-US" altLang="zh-TW" sz="2800" dirty="0">
                <a:ea typeface="新細明體" pitchFamily="18" charset="-120"/>
              </a:rPr>
              <a:t> FIND_SET(u) != FIND_SET(v)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7			</a:t>
            </a:r>
            <a:r>
              <a:rPr lang="en-US" altLang="zh-TW" sz="2800" b="1" dirty="0">
                <a:ea typeface="新細明體" pitchFamily="18" charset="-120"/>
              </a:rPr>
              <a:t>then</a:t>
            </a:r>
            <a:r>
              <a:rPr lang="en-US" altLang="zh-TW" sz="2800" dirty="0">
                <a:ea typeface="新細明體" pitchFamily="18" charset="-120"/>
              </a:rPr>
              <a:t>	A:=A∪{(u,v)}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8				UNION(</a:t>
            </a:r>
            <a:r>
              <a:rPr lang="en-US" altLang="zh-TW" sz="2800" dirty="0" err="1">
                <a:ea typeface="新細明體" pitchFamily="18" charset="-120"/>
              </a:rPr>
              <a:t>u,v</a:t>
            </a:r>
            <a:r>
              <a:rPr lang="en-US" altLang="zh-TW" sz="2800" dirty="0">
                <a:ea typeface="新細明體" pitchFamily="18" charset="-120"/>
              </a:rPr>
              <a:t>)</a:t>
            </a:r>
          </a:p>
          <a:p>
            <a:pPr marL="609600" indent="-609600">
              <a:lnSpc>
                <a:spcPct val="80000"/>
              </a:lnSpc>
              <a:buFontTx/>
              <a:buAutoNum type="arabicPlain" startAt="9"/>
            </a:pPr>
            <a:r>
              <a:rPr lang="en-US" altLang="zh-TW" sz="2800" b="1" dirty="0">
                <a:ea typeface="新細明體" pitchFamily="18" charset="-120"/>
              </a:rPr>
              <a:t>return</a:t>
            </a:r>
            <a:r>
              <a:rPr lang="en-US" altLang="zh-TW" sz="2800" dirty="0">
                <a:ea typeface="新細明體" pitchFamily="18" charset="-120"/>
              </a:rPr>
              <a:t>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E7BE-01CB-4FD7-8FBF-0ED690E7DBAB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Our implementation uses a disjoint-set data structure to maintain several disjoint sets of elements.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Each set contains the vertices in a tree of the current forest.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The operation FIND_SET(u) returns a representative element from the set that contains u.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Thus, we can determine whether two vertices u and v belong to the same tree by testing whether FIND_SET(u)=FIND_SET(v).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The combining of trees is accomplished by the UNION procedure.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Running time O(|E| log (|E|)). </a:t>
            </a:r>
            <a:endParaRPr lang="en-US" altLang="zh-TW" sz="20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132856"/>
            <a:ext cx="7772400" cy="1143000"/>
          </a:xfrm>
        </p:spPr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E954-3426-4664-8FFB-23FFA39C9727}" type="slidenum">
              <a:rPr lang="zh-TW" altLang="en-US" smtClean="0"/>
              <a:pPr/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654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259632" y="3861048"/>
            <a:ext cx="7416824" cy="151216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FB7-FAFD-4FF0-9963-D2FC256EEFE5}" type="slidenum">
              <a:rPr lang="zh-TW" altLang="en-US"/>
              <a:pPr/>
              <a:t>36</a:t>
            </a:fld>
            <a:endParaRPr lang="en-US" altLang="zh-TW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Prim's algorithm</a:t>
            </a:r>
            <a:r>
              <a:rPr lang="en-US" altLang="zh-TW" sz="2000">
                <a:ea typeface="新細明體" pitchFamily="18" charset="-120"/>
              </a:rPr>
              <a:t>(basic part)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46722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MST_PRIM(</a:t>
            </a:r>
            <a:r>
              <a:rPr lang="en-US" altLang="zh-TW" sz="2400" dirty="0" err="1">
                <a:ea typeface="新細明體" pitchFamily="18" charset="-120"/>
              </a:rPr>
              <a:t>G,w,r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TW" sz="2400" dirty="0">
                <a:ea typeface="新細明體" pitchFamily="18" charset="-120"/>
              </a:rPr>
              <a:t>A={}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ea typeface="新細明體" pitchFamily="18" charset="-120"/>
              </a:rPr>
              <a:t>S:={r}</a:t>
            </a:r>
          </a:p>
          <a:p>
            <a:pPr marL="609600" indent="-609600"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3.   Q=V-{r}; </a:t>
            </a:r>
          </a:p>
          <a:p>
            <a:pPr marL="609600" indent="-609600">
              <a:buFontTx/>
              <a:buNone/>
            </a:pPr>
            <a:r>
              <a:rPr lang="en-US" altLang="zh-TW" sz="2800" b="1" dirty="0">
                <a:ea typeface="新細明體" pitchFamily="18" charset="-120"/>
              </a:rPr>
              <a:t>4.   while</a:t>
            </a:r>
            <a:r>
              <a:rPr lang="en-US" altLang="zh-TW" sz="2800" dirty="0">
                <a:ea typeface="新細明體" pitchFamily="18" charset="-120"/>
              </a:rPr>
              <a:t> Q is not empty </a:t>
            </a: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b="1" dirty="0">
                <a:ea typeface="新細明體" pitchFamily="18" charset="-120"/>
              </a:rPr>
              <a:t>do {</a:t>
            </a:r>
          </a:p>
          <a:p>
            <a:pPr marL="609600" indent="-609600"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5       </a:t>
            </a:r>
            <a:r>
              <a:rPr lang="en-US" altLang="zh-TW" sz="2000" dirty="0">
                <a:ea typeface="新細明體" pitchFamily="18" charset="-120"/>
              </a:rPr>
              <a:t>take an edge (u, v) such that </a:t>
            </a:r>
            <a:r>
              <a:rPr lang="en-US" altLang="zh-TW" sz="2000" b="1" dirty="0">
                <a:ea typeface="新細明體" pitchFamily="18" charset="-120"/>
              </a:rPr>
              <a:t>(1) u </a:t>
            </a:r>
            <a:r>
              <a:rPr lang="en-US" altLang="zh-TW" sz="2000" b="1" dirty="0">
                <a:ea typeface="新細明體" pitchFamily="18" charset="-120"/>
                <a:sym typeface="Symbol" pitchFamily="18" charset="2"/>
              </a:rPr>
              <a:t>S and v  Q (v S )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and</a:t>
            </a:r>
          </a:p>
          <a:p>
            <a:pPr marL="609600" indent="-609600">
              <a:buFontTx/>
              <a:buNone/>
            </a:pP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           (u, v) is the </a:t>
            </a:r>
            <a:r>
              <a:rPr lang="en-US" altLang="zh-TW" sz="2000" dirty="0">
                <a:ea typeface="新細明體" pitchFamily="18" charset="-120"/>
              </a:rPr>
              <a:t> shortest edge  satisfying (1)</a:t>
            </a:r>
          </a:p>
          <a:p>
            <a:pPr marL="609600" indent="-609600"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6       </a:t>
            </a:r>
            <a:r>
              <a:rPr lang="en-US" altLang="zh-TW" sz="2800" b="1" dirty="0">
                <a:ea typeface="新細明體" pitchFamily="18" charset="-120"/>
              </a:rPr>
              <a:t>add</a:t>
            </a:r>
            <a:r>
              <a:rPr lang="en-US" altLang="zh-TW" sz="2800" dirty="0">
                <a:ea typeface="新細明體" pitchFamily="18" charset="-120"/>
              </a:rPr>
              <a:t> (u, v) to A,  add v to S and delete v from Q</a:t>
            </a:r>
          </a:p>
          <a:p>
            <a:pPr marL="609600" indent="-609600"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       }</a:t>
            </a:r>
          </a:p>
          <a:p>
            <a:pPr marL="609600" indent="-609600">
              <a:buFontTx/>
              <a:buAutoNum type="arabicPlain"/>
            </a:pPr>
            <a:endParaRPr lang="zh-TW" altLang="en-US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107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7652" name="AutoShape 4"/>
          <p:cNvCxnSpPr>
            <a:cxnSpLocks noChangeShapeType="1"/>
            <a:stCxn id="27650" idx="6"/>
            <a:endCxn id="2765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7659" name="AutoShape 11"/>
          <p:cNvCxnSpPr>
            <a:cxnSpLocks noChangeShapeType="1"/>
            <a:stCxn id="27650" idx="3"/>
            <a:endCxn id="2765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0" name="AutoShape 12"/>
          <p:cNvCxnSpPr>
            <a:cxnSpLocks noChangeShapeType="1"/>
            <a:stCxn id="27655" idx="5"/>
            <a:endCxn id="2765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1" name="AutoShape 13"/>
          <p:cNvCxnSpPr>
            <a:cxnSpLocks noChangeShapeType="1"/>
            <a:stCxn id="27656" idx="7"/>
            <a:endCxn id="2765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2" name="AutoShape 14"/>
          <p:cNvCxnSpPr>
            <a:cxnSpLocks noChangeShapeType="1"/>
            <a:stCxn id="27657" idx="3"/>
            <a:endCxn id="2765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3" name="AutoShape 15"/>
          <p:cNvCxnSpPr>
            <a:cxnSpLocks noChangeShapeType="1"/>
            <a:stCxn id="27654" idx="4"/>
            <a:endCxn id="2765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4" name="AutoShape 16"/>
          <p:cNvCxnSpPr>
            <a:cxnSpLocks noChangeShapeType="1"/>
            <a:stCxn id="27650" idx="4"/>
            <a:endCxn id="2765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5" name="AutoShape 17"/>
          <p:cNvCxnSpPr>
            <a:cxnSpLocks noChangeShapeType="1"/>
            <a:stCxn id="27651" idx="3"/>
            <a:endCxn id="2765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6" name="AutoShape 18"/>
          <p:cNvCxnSpPr>
            <a:cxnSpLocks noChangeShapeType="1"/>
            <a:stCxn id="27651" idx="4"/>
            <a:endCxn id="2765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7671" name="AutoShape 23"/>
          <p:cNvCxnSpPr>
            <a:cxnSpLocks noChangeShapeType="1"/>
            <a:stCxn id="27656" idx="6"/>
            <a:endCxn id="27668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2" name="AutoShape 24"/>
          <p:cNvCxnSpPr>
            <a:cxnSpLocks noChangeShapeType="1"/>
            <a:stCxn id="27656" idx="2"/>
            <a:endCxn id="27669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3" name="AutoShape 25"/>
          <p:cNvCxnSpPr>
            <a:cxnSpLocks noChangeShapeType="1"/>
            <a:stCxn id="27655" idx="1"/>
            <a:endCxn id="27670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4" name="AutoShape 26"/>
          <p:cNvCxnSpPr>
            <a:cxnSpLocks noChangeShapeType="1"/>
            <a:stCxn id="27668" idx="1"/>
            <a:endCxn id="2765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5" name="AutoShape 27"/>
          <p:cNvCxnSpPr>
            <a:cxnSpLocks noChangeShapeType="1"/>
            <a:stCxn id="27657" idx="4"/>
            <a:endCxn id="2766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6" name="AutoShape 28"/>
          <p:cNvCxnSpPr>
            <a:cxnSpLocks noChangeShapeType="1"/>
            <a:stCxn id="27670" idx="7"/>
            <a:endCxn id="2765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7696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7697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7698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7699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7700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7701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27702" name="AutoShape 54"/>
          <p:cNvCxnSpPr>
            <a:cxnSpLocks noChangeShapeType="1"/>
            <a:stCxn id="27655" idx="4"/>
            <a:endCxn id="2766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703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014860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8676" name="AutoShape 4"/>
          <p:cNvCxnSpPr>
            <a:cxnSpLocks noChangeShapeType="1"/>
            <a:stCxn id="28674" idx="6"/>
            <a:endCxn id="2867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8683" name="AutoShape 11"/>
          <p:cNvCxnSpPr>
            <a:cxnSpLocks noChangeShapeType="1"/>
            <a:stCxn id="28674" idx="3"/>
            <a:endCxn id="2867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4" name="AutoShape 12"/>
          <p:cNvCxnSpPr>
            <a:cxnSpLocks noChangeShapeType="1"/>
            <a:stCxn id="28679" idx="5"/>
            <a:endCxn id="2868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5" name="AutoShape 13"/>
          <p:cNvCxnSpPr>
            <a:cxnSpLocks noChangeShapeType="1"/>
            <a:stCxn id="28680" idx="7"/>
            <a:endCxn id="2868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6" name="AutoShape 14"/>
          <p:cNvCxnSpPr>
            <a:cxnSpLocks noChangeShapeType="1"/>
            <a:stCxn id="28681" idx="3"/>
            <a:endCxn id="2868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7" name="AutoShape 15"/>
          <p:cNvCxnSpPr>
            <a:cxnSpLocks noChangeShapeType="1"/>
            <a:stCxn id="28678" idx="4"/>
            <a:endCxn id="2868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8" name="AutoShape 16"/>
          <p:cNvCxnSpPr>
            <a:cxnSpLocks noChangeShapeType="1"/>
            <a:stCxn id="28674" idx="4"/>
            <a:endCxn id="2868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9" name="AutoShape 17"/>
          <p:cNvCxnSpPr>
            <a:cxnSpLocks noChangeShapeType="1"/>
            <a:stCxn id="28675" idx="3"/>
            <a:endCxn id="2867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0" name="AutoShape 18"/>
          <p:cNvCxnSpPr>
            <a:cxnSpLocks noChangeShapeType="1"/>
            <a:stCxn id="28675" idx="4"/>
            <a:endCxn id="2868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8695" name="AutoShape 23"/>
          <p:cNvCxnSpPr>
            <a:cxnSpLocks noChangeShapeType="1"/>
            <a:stCxn id="28680" idx="6"/>
            <a:endCxn id="28692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6" name="AutoShape 24"/>
          <p:cNvCxnSpPr>
            <a:cxnSpLocks noChangeShapeType="1"/>
            <a:stCxn id="28680" idx="2"/>
            <a:endCxn id="28693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7" name="AutoShape 25"/>
          <p:cNvCxnSpPr>
            <a:cxnSpLocks noChangeShapeType="1"/>
            <a:stCxn id="28679" idx="1"/>
            <a:endCxn id="28694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8" name="AutoShape 26"/>
          <p:cNvCxnSpPr>
            <a:cxnSpLocks noChangeShapeType="1"/>
            <a:stCxn id="28692" idx="1"/>
            <a:endCxn id="2868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9" name="AutoShape 27"/>
          <p:cNvCxnSpPr>
            <a:cxnSpLocks noChangeShapeType="1"/>
            <a:stCxn id="28681" idx="4"/>
            <a:endCxn id="2869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00" name="AutoShape 28"/>
          <p:cNvCxnSpPr>
            <a:cxnSpLocks noChangeShapeType="1"/>
            <a:stCxn id="28694" idx="7"/>
            <a:endCxn id="2867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8720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8723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8725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28726" name="AutoShape 54"/>
          <p:cNvCxnSpPr>
            <a:cxnSpLocks noChangeShapeType="1"/>
            <a:stCxn id="28679" idx="4"/>
            <a:endCxn id="2869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27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28728" name="Text Box 108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28729" name="Oval 162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30" name="Oval 163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8731" name="AutoShape 164"/>
          <p:cNvCxnSpPr>
            <a:cxnSpLocks noChangeShapeType="1"/>
            <a:stCxn id="28729" idx="6"/>
            <a:endCxn id="28730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32" name="Text Box 165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8733" name="Oval 166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34" name="Oval 167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35" name="Oval 168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36" name="Oval 169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37" name="Oval 170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8738" name="AutoShape 171"/>
          <p:cNvCxnSpPr>
            <a:cxnSpLocks noChangeShapeType="1"/>
            <a:stCxn id="28729" idx="3"/>
            <a:endCxn id="28734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39" name="AutoShape 172"/>
          <p:cNvCxnSpPr>
            <a:cxnSpLocks noChangeShapeType="1"/>
            <a:stCxn id="28734" idx="5"/>
            <a:endCxn id="28735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0" name="AutoShape 173"/>
          <p:cNvCxnSpPr>
            <a:cxnSpLocks noChangeShapeType="1"/>
            <a:stCxn id="28735" idx="7"/>
            <a:endCxn id="28737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1" name="AutoShape 174"/>
          <p:cNvCxnSpPr>
            <a:cxnSpLocks noChangeShapeType="1"/>
            <a:stCxn id="28736" idx="3"/>
            <a:endCxn id="28737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2" name="AutoShape 175"/>
          <p:cNvCxnSpPr>
            <a:cxnSpLocks noChangeShapeType="1"/>
            <a:stCxn id="28733" idx="4"/>
            <a:endCxn id="28737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3" name="AutoShape 176"/>
          <p:cNvCxnSpPr>
            <a:cxnSpLocks noChangeShapeType="1"/>
            <a:stCxn id="28729" idx="4"/>
            <a:endCxn id="28735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4" name="AutoShape 177"/>
          <p:cNvCxnSpPr>
            <a:cxnSpLocks noChangeShapeType="1"/>
            <a:stCxn id="28730" idx="3"/>
            <a:endCxn id="28733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5" name="AutoShape 178"/>
          <p:cNvCxnSpPr>
            <a:cxnSpLocks noChangeShapeType="1"/>
            <a:stCxn id="28730" idx="4"/>
            <a:endCxn id="28736" idx="0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46" name="Oval 179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47" name="Oval 180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48" name="Oval 181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8749" name="AutoShape 182"/>
          <p:cNvCxnSpPr>
            <a:cxnSpLocks noChangeShapeType="1"/>
            <a:stCxn id="28735" idx="6"/>
            <a:endCxn id="28746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50" name="AutoShape 183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51" name="AutoShape 184"/>
          <p:cNvCxnSpPr>
            <a:cxnSpLocks noChangeShapeType="1"/>
            <a:stCxn id="28734" idx="1"/>
            <a:endCxn id="28748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52" name="AutoShape 185"/>
          <p:cNvCxnSpPr>
            <a:cxnSpLocks noChangeShapeType="1"/>
            <a:stCxn id="28746" idx="1"/>
            <a:endCxn id="28737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53" name="AutoShape 186"/>
          <p:cNvCxnSpPr>
            <a:cxnSpLocks noChangeShapeType="1"/>
            <a:stCxn id="28736" idx="4"/>
            <a:endCxn id="28746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54" name="AutoShape 187"/>
          <p:cNvCxnSpPr>
            <a:cxnSpLocks noChangeShapeType="1"/>
            <a:stCxn id="28748" idx="7"/>
            <a:endCxn id="28729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55" name="Text Box 188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756" name="Text Box 189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8757" name="Text Box 190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8758" name="Text Box 191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8759" name="Text Box 192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8760" name="Text Box 193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8761" name="Text Box 194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8762" name="Text Box 195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8763" name="Text Box 196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8764" name="Text Box 197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8765" name="Text Box 198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8766" name="Text Box 199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8767" name="Text Box 200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8768" name="Text Box 201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8769" name="Text Box 202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28770" name="Text Box 203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8771" name="Text Box 204"/>
          <p:cNvSpPr txBox="1">
            <a:spLocks noChangeArrowheads="1"/>
          </p:cNvSpPr>
          <p:nvPr/>
        </p:nvSpPr>
        <p:spPr bwMode="auto">
          <a:xfrm>
            <a:off x="6635030" y="2362200"/>
            <a:ext cx="4443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B/4</a:t>
            </a:r>
          </a:p>
        </p:txBody>
      </p:sp>
      <p:sp>
        <p:nvSpPr>
          <p:cNvPr id="28772" name="Text Box 205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8773" name="Text Box 206"/>
          <p:cNvSpPr txBox="1">
            <a:spLocks noChangeArrowheads="1"/>
          </p:cNvSpPr>
          <p:nvPr/>
        </p:nvSpPr>
        <p:spPr bwMode="auto">
          <a:xfrm>
            <a:off x="5644384" y="38862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D/1</a:t>
            </a:r>
          </a:p>
        </p:txBody>
      </p:sp>
      <p:sp>
        <p:nvSpPr>
          <p:cNvPr id="28774" name="Text Box 207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8775" name="Text Box 208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8776" name="Text Box 209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8777" name="Text Box 210"/>
          <p:cNvSpPr txBox="1">
            <a:spLocks noChangeArrowheads="1"/>
          </p:cNvSpPr>
          <p:nvPr/>
        </p:nvSpPr>
        <p:spPr bwMode="auto">
          <a:xfrm>
            <a:off x="5867400" y="5562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8778" name="Text Box 211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8779" name="Text Box 212"/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28780" name="AutoShape 213"/>
          <p:cNvCxnSpPr>
            <a:cxnSpLocks noChangeShapeType="1"/>
            <a:stCxn id="28734" idx="4"/>
            <a:endCxn id="28747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5172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9700" name="AutoShape 4"/>
          <p:cNvCxnSpPr>
            <a:cxnSpLocks noChangeShapeType="1"/>
            <a:stCxn id="29698" idx="6"/>
            <a:endCxn id="2969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9707" name="AutoShape 11"/>
          <p:cNvCxnSpPr>
            <a:cxnSpLocks noChangeShapeType="1"/>
            <a:stCxn id="29698" idx="3"/>
            <a:endCxn id="2970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8" name="AutoShape 12"/>
          <p:cNvCxnSpPr>
            <a:cxnSpLocks noChangeShapeType="1"/>
            <a:stCxn id="29703" idx="5"/>
            <a:endCxn id="2970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9" name="AutoShape 13"/>
          <p:cNvCxnSpPr>
            <a:cxnSpLocks noChangeShapeType="1"/>
            <a:stCxn id="29704" idx="7"/>
            <a:endCxn id="2970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0" name="AutoShape 14"/>
          <p:cNvCxnSpPr>
            <a:cxnSpLocks noChangeShapeType="1"/>
            <a:stCxn id="29705" idx="3"/>
            <a:endCxn id="2970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1" name="AutoShape 15"/>
          <p:cNvCxnSpPr>
            <a:cxnSpLocks noChangeShapeType="1"/>
            <a:stCxn id="29702" idx="4"/>
            <a:endCxn id="2970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2" name="AutoShape 16"/>
          <p:cNvCxnSpPr>
            <a:cxnSpLocks noChangeShapeType="1"/>
            <a:stCxn id="29698" idx="4"/>
            <a:endCxn id="2970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3" name="AutoShape 17"/>
          <p:cNvCxnSpPr>
            <a:cxnSpLocks noChangeShapeType="1"/>
            <a:stCxn id="29699" idx="3"/>
            <a:endCxn id="2970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4" name="AutoShape 18"/>
          <p:cNvCxnSpPr>
            <a:cxnSpLocks noChangeShapeType="1"/>
            <a:stCxn id="29699" idx="4"/>
            <a:endCxn id="2970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16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17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9719" name="AutoShape 23"/>
          <p:cNvCxnSpPr>
            <a:cxnSpLocks noChangeShapeType="1"/>
            <a:stCxn id="29704" idx="6"/>
            <a:endCxn id="2971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0" name="AutoShape 24"/>
          <p:cNvCxnSpPr>
            <a:cxnSpLocks noChangeShapeType="1"/>
            <a:stCxn id="29704" idx="2"/>
            <a:endCxn id="2971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1" name="AutoShape 25"/>
          <p:cNvCxnSpPr>
            <a:cxnSpLocks noChangeShapeType="1"/>
            <a:stCxn id="29703" idx="1"/>
            <a:endCxn id="2971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2" name="AutoShape 26"/>
          <p:cNvCxnSpPr>
            <a:cxnSpLocks noChangeShapeType="1"/>
            <a:stCxn id="29716" idx="1"/>
            <a:endCxn id="2970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3" name="AutoShape 27"/>
          <p:cNvCxnSpPr>
            <a:cxnSpLocks noChangeShapeType="1"/>
            <a:stCxn id="29705" idx="4"/>
            <a:endCxn id="2971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4" name="AutoShape 28"/>
          <p:cNvCxnSpPr>
            <a:cxnSpLocks noChangeShapeType="1"/>
            <a:stCxn id="29718" idx="7"/>
            <a:endCxn id="2969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9741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9744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9745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9747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9749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29750" name="AutoShape 54"/>
          <p:cNvCxnSpPr>
            <a:cxnSpLocks noChangeShapeType="1"/>
            <a:stCxn id="29703" idx="4"/>
            <a:endCxn id="2971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51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29752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29753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54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9755" name="AutoShape 59"/>
          <p:cNvCxnSpPr>
            <a:cxnSpLocks noChangeShapeType="1"/>
            <a:stCxn id="29753" idx="6"/>
            <a:endCxn id="29754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56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9757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58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59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60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61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9762" name="AutoShape 66"/>
          <p:cNvCxnSpPr>
            <a:cxnSpLocks noChangeShapeType="1"/>
            <a:stCxn id="29753" idx="3"/>
            <a:endCxn id="29758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3" name="AutoShape 67"/>
          <p:cNvCxnSpPr>
            <a:cxnSpLocks noChangeShapeType="1"/>
            <a:stCxn id="29758" idx="5"/>
            <a:endCxn id="29759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4" name="AutoShape 68"/>
          <p:cNvCxnSpPr>
            <a:cxnSpLocks noChangeShapeType="1"/>
            <a:stCxn id="29759" idx="7"/>
            <a:endCxn id="29761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5" name="AutoShape 69"/>
          <p:cNvCxnSpPr>
            <a:cxnSpLocks noChangeShapeType="1"/>
            <a:stCxn id="29760" idx="3"/>
            <a:endCxn id="29761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6" name="AutoShape 70"/>
          <p:cNvCxnSpPr>
            <a:cxnSpLocks noChangeShapeType="1"/>
            <a:stCxn id="29757" idx="4"/>
            <a:endCxn id="29761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7" name="AutoShape 71"/>
          <p:cNvCxnSpPr>
            <a:cxnSpLocks noChangeShapeType="1"/>
            <a:stCxn id="29753" idx="4"/>
            <a:endCxn id="29759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8" name="AutoShape 72"/>
          <p:cNvCxnSpPr>
            <a:cxnSpLocks noChangeShapeType="1"/>
            <a:stCxn id="29754" idx="3"/>
            <a:endCxn id="29757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9" name="AutoShape 73"/>
          <p:cNvCxnSpPr>
            <a:cxnSpLocks noChangeShapeType="1"/>
            <a:stCxn id="29754" idx="4"/>
            <a:endCxn id="29760" idx="0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70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71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72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9773" name="AutoShape 77"/>
          <p:cNvCxnSpPr>
            <a:cxnSpLocks noChangeShapeType="1"/>
            <a:stCxn id="29759" idx="6"/>
            <a:endCxn id="29770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4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5" name="AutoShape 79"/>
          <p:cNvCxnSpPr>
            <a:cxnSpLocks noChangeShapeType="1"/>
            <a:stCxn id="29758" idx="1"/>
            <a:endCxn id="29772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6" name="AutoShape 80"/>
          <p:cNvCxnSpPr>
            <a:cxnSpLocks noChangeShapeType="1"/>
            <a:stCxn id="29770" idx="1"/>
            <a:endCxn id="29761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7" name="AutoShape 81"/>
          <p:cNvCxnSpPr>
            <a:cxnSpLocks noChangeShapeType="1"/>
            <a:stCxn id="29760" idx="4"/>
            <a:endCxn id="29770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8" name="AutoShape 82"/>
          <p:cNvCxnSpPr>
            <a:cxnSpLocks noChangeShapeType="1"/>
            <a:stCxn id="29772" idx="7"/>
            <a:endCxn id="29753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79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9780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9781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9782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9783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9784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9785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9786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9787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9788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9789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29791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9792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9793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29794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9795" name="Text Box 99"/>
          <p:cNvSpPr txBox="1">
            <a:spLocks noChangeArrowheads="1"/>
          </p:cNvSpPr>
          <p:nvPr/>
        </p:nvSpPr>
        <p:spPr bwMode="auto">
          <a:xfrm>
            <a:off x="6635030" y="2362200"/>
            <a:ext cx="4443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B/4</a:t>
            </a:r>
          </a:p>
        </p:txBody>
      </p:sp>
      <p:sp>
        <p:nvSpPr>
          <p:cNvPr id="29796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9797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9798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9799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9800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9801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29802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9803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J/6</a:t>
            </a:r>
          </a:p>
        </p:txBody>
      </p:sp>
      <p:cxnSp>
        <p:nvCxnSpPr>
          <p:cNvPr id="29804" name="AutoShape 108"/>
          <p:cNvCxnSpPr>
            <a:cxnSpLocks noChangeShapeType="1"/>
            <a:stCxn id="29758" idx="4"/>
            <a:endCxn id="29771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073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4CFEAA93-5B69-4427-8F6D-7D12F741140F}" type="slidenum">
              <a:rPr lang="en-US"/>
              <a:pPr algn="l">
                <a:defRPr/>
              </a:pPr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 Naïve Approach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914400" y="3810000"/>
            <a:ext cx="533400" cy="533400"/>
            <a:chOff x="576" y="2400"/>
            <a:chExt cx="336" cy="336"/>
          </a:xfrm>
        </p:grpSpPr>
        <p:sp>
          <p:nvSpPr>
            <p:cNvPr id="5194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5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8"/>
          <p:cNvGrpSpPr>
            <a:grpSpLocks/>
          </p:cNvGrpSpPr>
          <p:nvPr/>
        </p:nvGrpSpPr>
        <p:grpSpPr bwMode="auto">
          <a:xfrm>
            <a:off x="4800600" y="4572000"/>
            <a:ext cx="533400" cy="533400"/>
            <a:chOff x="576" y="2400"/>
            <a:chExt cx="336" cy="336"/>
          </a:xfrm>
        </p:grpSpPr>
        <p:sp>
          <p:nvSpPr>
            <p:cNvPr id="5190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13"/>
          <p:cNvGrpSpPr>
            <a:grpSpLocks/>
          </p:cNvGrpSpPr>
          <p:nvPr/>
        </p:nvGrpSpPr>
        <p:grpSpPr bwMode="auto">
          <a:xfrm>
            <a:off x="3352800" y="2133600"/>
            <a:ext cx="533400" cy="533400"/>
            <a:chOff x="576" y="2400"/>
            <a:chExt cx="336" cy="336"/>
          </a:xfrm>
        </p:grpSpPr>
        <p:sp>
          <p:nvSpPr>
            <p:cNvPr id="5186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7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18"/>
          <p:cNvGrpSpPr>
            <a:grpSpLocks/>
          </p:cNvGrpSpPr>
          <p:nvPr/>
        </p:nvGrpSpPr>
        <p:grpSpPr bwMode="auto">
          <a:xfrm>
            <a:off x="6019800" y="1905000"/>
            <a:ext cx="533400" cy="533400"/>
            <a:chOff x="576" y="2400"/>
            <a:chExt cx="336" cy="336"/>
          </a:xfrm>
        </p:grpSpPr>
        <p:sp>
          <p:nvSpPr>
            <p:cNvPr id="5182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5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23"/>
          <p:cNvGrpSpPr>
            <a:grpSpLocks/>
          </p:cNvGrpSpPr>
          <p:nvPr/>
        </p:nvGrpSpPr>
        <p:grpSpPr bwMode="auto">
          <a:xfrm>
            <a:off x="2362200" y="2971800"/>
            <a:ext cx="533400" cy="533400"/>
            <a:chOff x="576" y="2400"/>
            <a:chExt cx="336" cy="336"/>
          </a:xfrm>
        </p:grpSpPr>
        <p:sp>
          <p:nvSpPr>
            <p:cNvPr id="5178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28"/>
          <p:cNvGrpSpPr>
            <a:grpSpLocks/>
          </p:cNvGrpSpPr>
          <p:nvPr/>
        </p:nvGrpSpPr>
        <p:grpSpPr bwMode="auto">
          <a:xfrm>
            <a:off x="1143000" y="2209800"/>
            <a:ext cx="533400" cy="533400"/>
            <a:chOff x="576" y="2400"/>
            <a:chExt cx="336" cy="336"/>
          </a:xfrm>
        </p:grpSpPr>
        <p:sp>
          <p:nvSpPr>
            <p:cNvPr id="5174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5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7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0" name="Group 33"/>
          <p:cNvGrpSpPr>
            <a:grpSpLocks/>
          </p:cNvGrpSpPr>
          <p:nvPr/>
        </p:nvGrpSpPr>
        <p:grpSpPr bwMode="auto">
          <a:xfrm>
            <a:off x="1828800" y="1524000"/>
            <a:ext cx="533400" cy="533400"/>
            <a:chOff x="576" y="2400"/>
            <a:chExt cx="336" cy="336"/>
          </a:xfrm>
        </p:grpSpPr>
        <p:sp>
          <p:nvSpPr>
            <p:cNvPr id="5170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1" name="Group 38"/>
          <p:cNvGrpSpPr>
            <a:grpSpLocks/>
          </p:cNvGrpSpPr>
          <p:nvPr/>
        </p:nvGrpSpPr>
        <p:grpSpPr bwMode="auto">
          <a:xfrm>
            <a:off x="1981200" y="3962400"/>
            <a:ext cx="533400" cy="533400"/>
            <a:chOff x="576" y="2400"/>
            <a:chExt cx="336" cy="336"/>
          </a:xfrm>
        </p:grpSpPr>
        <p:sp>
          <p:nvSpPr>
            <p:cNvPr id="5166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44"/>
          <p:cNvGrpSpPr>
            <a:grpSpLocks/>
          </p:cNvGrpSpPr>
          <p:nvPr/>
        </p:nvGrpSpPr>
        <p:grpSpPr bwMode="auto">
          <a:xfrm>
            <a:off x="6934200" y="4495800"/>
            <a:ext cx="533400" cy="533400"/>
            <a:chOff x="576" y="2400"/>
            <a:chExt cx="336" cy="336"/>
          </a:xfrm>
        </p:grpSpPr>
        <p:sp>
          <p:nvSpPr>
            <p:cNvPr id="5162" name="AutoShape 4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Rectangle 4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Rectangle 4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Rectangle 4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49"/>
          <p:cNvGrpSpPr>
            <a:grpSpLocks/>
          </p:cNvGrpSpPr>
          <p:nvPr/>
        </p:nvGrpSpPr>
        <p:grpSpPr bwMode="auto">
          <a:xfrm>
            <a:off x="6172200" y="4495800"/>
            <a:ext cx="533400" cy="533400"/>
            <a:chOff x="576" y="2400"/>
            <a:chExt cx="336" cy="336"/>
          </a:xfrm>
        </p:grpSpPr>
        <p:sp>
          <p:nvSpPr>
            <p:cNvPr id="5158" name="AutoShape 5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Rectangle 5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Rectangle 5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Rectangle 5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135" name="AutoShape 54"/>
          <p:cNvCxnSpPr>
            <a:cxnSpLocks noChangeShapeType="1"/>
            <a:stCxn id="5154" idx="0"/>
            <a:endCxn id="5187" idx="2"/>
          </p:cNvCxnSpPr>
          <p:nvPr/>
        </p:nvCxnSpPr>
        <p:spPr bwMode="auto">
          <a:xfrm flipH="1" flipV="1">
            <a:off x="3619500" y="2667000"/>
            <a:ext cx="13335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6" name="AutoShape 55"/>
          <p:cNvCxnSpPr>
            <a:cxnSpLocks noChangeShapeType="1"/>
            <a:stCxn id="5154" idx="0"/>
            <a:endCxn id="5179" idx="3"/>
          </p:cNvCxnSpPr>
          <p:nvPr/>
        </p:nvCxnSpPr>
        <p:spPr bwMode="auto">
          <a:xfrm flipH="1" flipV="1">
            <a:off x="2822575" y="3390900"/>
            <a:ext cx="2130425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7" name="AutoShape 56"/>
          <p:cNvCxnSpPr>
            <a:cxnSpLocks noChangeShapeType="1"/>
            <a:stCxn id="5154" idx="0"/>
            <a:endCxn id="5167" idx="3"/>
          </p:cNvCxnSpPr>
          <p:nvPr/>
        </p:nvCxnSpPr>
        <p:spPr bwMode="auto">
          <a:xfrm flipH="1">
            <a:off x="2441575" y="3505200"/>
            <a:ext cx="2511425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8" name="AutoShape 57"/>
          <p:cNvCxnSpPr>
            <a:cxnSpLocks noChangeShapeType="1"/>
            <a:stCxn id="5154" idx="0"/>
            <a:endCxn id="5194" idx="5"/>
          </p:cNvCxnSpPr>
          <p:nvPr/>
        </p:nvCxnSpPr>
        <p:spPr bwMode="auto">
          <a:xfrm flipH="1">
            <a:off x="1314450" y="3505200"/>
            <a:ext cx="36385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9" name="AutoShape 58"/>
          <p:cNvCxnSpPr>
            <a:cxnSpLocks noChangeShapeType="1"/>
            <a:stCxn id="5175" idx="3"/>
            <a:endCxn id="5154" idx="0"/>
          </p:cNvCxnSpPr>
          <p:nvPr/>
        </p:nvCxnSpPr>
        <p:spPr bwMode="auto">
          <a:xfrm>
            <a:off x="1603375" y="2628900"/>
            <a:ext cx="3349625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0" name="AutoShape 59"/>
          <p:cNvCxnSpPr>
            <a:cxnSpLocks noChangeShapeType="1"/>
            <a:stCxn id="5154" idx="0"/>
            <a:endCxn id="5171" idx="2"/>
          </p:cNvCxnSpPr>
          <p:nvPr/>
        </p:nvCxnSpPr>
        <p:spPr bwMode="auto">
          <a:xfrm flipH="1" flipV="1">
            <a:off x="2095500" y="2057400"/>
            <a:ext cx="2857500" cy="144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" name="AutoShape 60"/>
          <p:cNvCxnSpPr>
            <a:cxnSpLocks noChangeShapeType="1"/>
            <a:stCxn id="5154" idx="0"/>
            <a:endCxn id="5190" idx="0"/>
          </p:cNvCxnSpPr>
          <p:nvPr/>
        </p:nvCxnSpPr>
        <p:spPr bwMode="auto">
          <a:xfrm>
            <a:off x="4953000" y="3505200"/>
            <a:ext cx="1143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2" name="AutoShape 61"/>
          <p:cNvCxnSpPr>
            <a:cxnSpLocks noChangeShapeType="1"/>
            <a:stCxn id="5154" idx="0"/>
            <a:endCxn id="5158" idx="1"/>
          </p:cNvCxnSpPr>
          <p:nvPr/>
        </p:nvCxnSpPr>
        <p:spPr bwMode="auto">
          <a:xfrm>
            <a:off x="4953000" y="3505200"/>
            <a:ext cx="135255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3" name="AutoShape 62"/>
          <p:cNvCxnSpPr>
            <a:cxnSpLocks noChangeShapeType="1"/>
            <a:stCxn id="5154" idx="0"/>
            <a:endCxn id="5162" idx="1"/>
          </p:cNvCxnSpPr>
          <p:nvPr/>
        </p:nvCxnSpPr>
        <p:spPr bwMode="auto">
          <a:xfrm>
            <a:off x="4953000" y="3505200"/>
            <a:ext cx="211455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4" name="AutoShape 63"/>
          <p:cNvCxnSpPr>
            <a:cxnSpLocks noChangeShapeType="1"/>
            <a:stCxn id="5154" idx="0"/>
            <a:endCxn id="5183" idx="1"/>
          </p:cNvCxnSpPr>
          <p:nvPr/>
        </p:nvCxnSpPr>
        <p:spPr bwMode="auto">
          <a:xfrm flipV="1">
            <a:off x="4953000" y="2324100"/>
            <a:ext cx="1139825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45" name="Group 64"/>
          <p:cNvGrpSpPr>
            <a:grpSpLocks/>
          </p:cNvGrpSpPr>
          <p:nvPr/>
        </p:nvGrpSpPr>
        <p:grpSpPr bwMode="auto">
          <a:xfrm>
            <a:off x="4267200" y="3048000"/>
            <a:ext cx="1371600" cy="762000"/>
            <a:chOff x="2688" y="2064"/>
            <a:chExt cx="864" cy="480"/>
          </a:xfrm>
        </p:grpSpPr>
        <p:sp>
          <p:nvSpPr>
            <p:cNvPr id="5147" name="Rectangle 65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Rectangle 66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49" name="Rectangle 67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0" name="Rectangle 68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1" name="Rectangle 69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2" name="Rectangle 70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3" name="Rectangle 71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4" name="Rectangle 72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5" name="Rectangle 73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6" name="Rectangle 74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7" name="Rectangle 75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sp>
        <p:nvSpPr>
          <p:cNvPr id="5146" name="Text Box 76"/>
          <p:cNvSpPr txBox="1">
            <a:spLocks noChangeArrowheads="1"/>
          </p:cNvSpPr>
          <p:nvPr/>
        </p:nvSpPr>
        <p:spPr bwMode="auto">
          <a:xfrm>
            <a:off x="3609975" y="5410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b="1">
                <a:latin typeface="Arial" charset="0"/>
              </a:rPr>
              <a:t>Expensive!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51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0724" name="AutoShape 4"/>
          <p:cNvCxnSpPr>
            <a:cxnSpLocks noChangeShapeType="1"/>
            <a:stCxn id="30722" idx="6"/>
            <a:endCxn id="3072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0731" name="AutoShape 11"/>
          <p:cNvCxnSpPr>
            <a:cxnSpLocks noChangeShapeType="1"/>
            <a:stCxn id="30722" idx="3"/>
            <a:endCxn id="30727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2" name="AutoShape 12"/>
          <p:cNvCxnSpPr>
            <a:cxnSpLocks noChangeShapeType="1"/>
            <a:stCxn id="30727" idx="5"/>
            <a:endCxn id="30728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3" name="AutoShape 13"/>
          <p:cNvCxnSpPr>
            <a:cxnSpLocks noChangeShapeType="1"/>
            <a:stCxn id="30728" idx="7"/>
            <a:endCxn id="30730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4" name="AutoShape 14"/>
          <p:cNvCxnSpPr>
            <a:cxnSpLocks noChangeShapeType="1"/>
            <a:stCxn id="30729" idx="3"/>
            <a:endCxn id="30730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5" name="AutoShape 15"/>
          <p:cNvCxnSpPr>
            <a:cxnSpLocks noChangeShapeType="1"/>
            <a:stCxn id="30726" idx="4"/>
            <a:endCxn id="3073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6" name="AutoShape 16"/>
          <p:cNvCxnSpPr>
            <a:cxnSpLocks noChangeShapeType="1"/>
            <a:stCxn id="30722" idx="4"/>
            <a:endCxn id="3072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7" name="AutoShape 17"/>
          <p:cNvCxnSpPr>
            <a:cxnSpLocks noChangeShapeType="1"/>
            <a:stCxn id="30723" idx="3"/>
            <a:endCxn id="30726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8" name="AutoShape 18"/>
          <p:cNvCxnSpPr>
            <a:cxnSpLocks noChangeShapeType="1"/>
            <a:stCxn id="30723" idx="4"/>
            <a:endCxn id="3072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0743" name="AutoShape 23"/>
          <p:cNvCxnSpPr>
            <a:cxnSpLocks noChangeShapeType="1"/>
            <a:stCxn id="30728" idx="6"/>
            <a:endCxn id="30740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4" name="AutoShape 24"/>
          <p:cNvCxnSpPr>
            <a:cxnSpLocks noChangeShapeType="1"/>
            <a:stCxn id="30728" idx="2"/>
            <a:endCxn id="30741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5" name="AutoShape 25"/>
          <p:cNvCxnSpPr>
            <a:cxnSpLocks noChangeShapeType="1"/>
            <a:stCxn id="30727" idx="1"/>
            <a:endCxn id="30742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6" name="AutoShape 26"/>
          <p:cNvCxnSpPr>
            <a:cxnSpLocks noChangeShapeType="1"/>
            <a:stCxn id="30740" idx="1"/>
            <a:endCxn id="30730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7" name="AutoShape 27"/>
          <p:cNvCxnSpPr>
            <a:cxnSpLocks noChangeShapeType="1"/>
            <a:stCxn id="30729" idx="4"/>
            <a:endCxn id="3074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8" name="AutoShape 28"/>
          <p:cNvCxnSpPr>
            <a:cxnSpLocks noChangeShapeType="1"/>
            <a:stCxn id="30742" idx="7"/>
            <a:endCxn id="30722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0770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0771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0772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0773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0774" name="AutoShape 54"/>
          <p:cNvCxnSpPr>
            <a:cxnSpLocks noChangeShapeType="1"/>
            <a:stCxn id="30727" idx="4"/>
            <a:endCxn id="3074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75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0776" name="Text Box 56"/>
          <p:cNvSpPr txBox="1">
            <a:spLocks noChangeArrowheads="1"/>
          </p:cNvSpPr>
          <p:nvPr/>
        </p:nvSpPr>
        <p:spPr bwMode="auto">
          <a:xfrm>
            <a:off x="53340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0777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78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0779" name="AutoShape 59"/>
          <p:cNvCxnSpPr>
            <a:cxnSpLocks noChangeShapeType="1"/>
            <a:stCxn id="30777" idx="6"/>
            <a:endCxn id="30778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80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0781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82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83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84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85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0786" name="AutoShape 66"/>
          <p:cNvCxnSpPr>
            <a:cxnSpLocks noChangeShapeType="1"/>
            <a:stCxn id="30777" idx="3"/>
            <a:endCxn id="30782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7" name="AutoShape 67"/>
          <p:cNvCxnSpPr>
            <a:cxnSpLocks noChangeShapeType="1"/>
            <a:stCxn id="30782" idx="5"/>
            <a:endCxn id="30783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8" name="AutoShape 68"/>
          <p:cNvCxnSpPr>
            <a:cxnSpLocks noChangeShapeType="1"/>
            <a:stCxn id="30783" idx="7"/>
            <a:endCxn id="30785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9" name="AutoShape 69"/>
          <p:cNvCxnSpPr>
            <a:cxnSpLocks noChangeShapeType="1"/>
            <a:stCxn id="30784" idx="3"/>
            <a:endCxn id="30785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0" name="AutoShape 70"/>
          <p:cNvCxnSpPr>
            <a:cxnSpLocks noChangeShapeType="1"/>
            <a:stCxn id="30781" idx="4"/>
            <a:endCxn id="30785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1" name="AutoShape 71"/>
          <p:cNvCxnSpPr>
            <a:cxnSpLocks noChangeShapeType="1"/>
            <a:stCxn id="30777" idx="4"/>
            <a:endCxn id="30783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2" name="AutoShape 72"/>
          <p:cNvCxnSpPr>
            <a:cxnSpLocks noChangeShapeType="1"/>
            <a:stCxn id="30778" idx="3"/>
            <a:endCxn id="30781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3" name="AutoShape 73"/>
          <p:cNvCxnSpPr>
            <a:cxnSpLocks noChangeShapeType="1"/>
            <a:stCxn id="30778" idx="4"/>
            <a:endCxn id="30784" idx="0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94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95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96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0797" name="AutoShape 77"/>
          <p:cNvCxnSpPr>
            <a:cxnSpLocks noChangeShapeType="1"/>
            <a:stCxn id="30783" idx="6"/>
            <a:endCxn id="30794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8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9" name="AutoShape 79"/>
          <p:cNvCxnSpPr>
            <a:cxnSpLocks noChangeShapeType="1"/>
            <a:stCxn id="30782" idx="1"/>
            <a:endCxn id="30796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0" name="AutoShape 80"/>
          <p:cNvCxnSpPr>
            <a:cxnSpLocks noChangeShapeType="1"/>
            <a:stCxn id="30794" idx="1"/>
            <a:endCxn id="30785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1" name="AutoShape 81"/>
          <p:cNvCxnSpPr>
            <a:cxnSpLocks noChangeShapeType="1"/>
            <a:stCxn id="30784" idx="4"/>
            <a:endCxn id="30794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2" name="AutoShape 82"/>
          <p:cNvCxnSpPr>
            <a:cxnSpLocks noChangeShapeType="1"/>
            <a:stCxn id="30796" idx="7"/>
            <a:endCxn id="30777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03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0804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0805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0806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0807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0808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0809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0810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0811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0812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0813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0814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0815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0816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0817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0818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0819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0820" name="Text Box 100"/>
          <p:cNvSpPr txBox="1">
            <a:spLocks noChangeArrowheads="1"/>
          </p:cNvSpPr>
          <p:nvPr/>
        </p:nvSpPr>
        <p:spPr bwMode="auto">
          <a:xfrm>
            <a:off x="8235230" y="2371725"/>
            <a:ext cx="4443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C/4</a:t>
            </a:r>
          </a:p>
        </p:txBody>
      </p:sp>
      <p:sp>
        <p:nvSpPr>
          <p:cNvPr id="30821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0822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0823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0824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0825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30826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0827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J/6</a:t>
            </a:r>
          </a:p>
        </p:txBody>
      </p:sp>
      <p:cxnSp>
        <p:nvCxnSpPr>
          <p:cNvPr id="30828" name="AutoShape 108"/>
          <p:cNvCxnSpPr>
            <a:cxnSpLocks noChangeShapeType="1"/>
            <a:stCxn id="30782" idx="4"/>
            <a:endCxn id="30795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2326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1748" name="AutoShape 4"/>
          <p:cNvCxnSpPr>
            <a:cxnSpLocks noChangeShapeType="1"/>
            <a:stCxn id="31746" idx="6"/>
            <a:endCxn id="3174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1755" name="AutoShape 11"/>
          <p:cNvCxnSpPr>
            <a:cxnSpLocks noChangeShapeType="1"/>
            <a:stCxn id="31746" idx="3"/>
            <a:endCxn id="31751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6" name="AutoShape 12"/>
          <p:cNvCxnSpPr>
            <a:cxnSpLocks noChangeShapeType="1"/>
            <a:stCxn id="31751" idx="5"/>
            <a:endCxn id="31752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7" name="AutoShape 13"/>
          <p:cNvCxnSpPr>
            <a:cxnSpLocks noChangeShapeType="1"/>
            <a:stCxn id="31752" idx="7"/>
            <a:endCxn id="31754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8" name="AutoShape 14"/>
          <p:cNvCxnSpPr>
            <a:cxnSpLocks noChangeShapeType="1"/>
            <a:stCxn id="31753" idx="3"/>
            <a:endCxn id="31754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9" name="AutoShape 15"/>
          <p:cNvCxnSpPr>
            <a:cxnSpLocks noChangeShapeType="1"/>
            <a:stCxn id="31750" idx="4"/>
            <a:endCxn id="3175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0" name="AutoShape 16"/>
          <p:cNvCxnSpPr>
            <a:cxnSpLocks noChangeShapeType="1"/>
            <a:stCxn id="31746" idx="4"/>
            <a:endCxn id="3175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1" name="AutoShape 17"/>
          <p:cNvCxnSpPr>
            <a:cxnSpLocks noChangeShapeType="1"/>
            <a:stCxn id="31747" idx="3"/>
            <a:endCxn id="31750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2" name="AutoShape 18"/>
          <p:cNvCxnSpPr>
            <a:cxnSpLocks noChangeShapeType="1"/>
            <a:stCxn id="31747" idx="4"/>
            <a:endCxn id="3175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1767" name="AutoShape 23"/>
          <p:cNvCxnSpPr>
            <a:cxnSpLocks noChangeShapeType="1"/>
            <a:stCxn id="31752" idx="6"/>
            <a:endCxn id="3176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8" name="AutoShape 24"/>
          <p:cNvCxnSpPr>
            <a:cxnSpLocks noChangeShapeType="1"/>
            <a:stCxn id="31752" idx="2"/>
            <a:endCxn id="3176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9" name="AutoShape 25"/>
          <p:cNvCxnSpPr>
            <a:cxnSpLocks noChangeShapeType="1"/>
            <a:stCxn id="31751" idx="1"/>
            <a:endCxn id="3176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0" name="AutoShape 26"/>
          <p:cNvCxnSpPr>
            <a:cxnSpLocks noChangeShapeType="1"/>
            <a:stCxn id="31764" idx="1"/>
            <a:endCxn id="31754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1" name="AutoShape 27"/>
          <p:cNvCxnSpPr>
            <a:cxnSpLocks noChangeShapeType="1"/>
            <a:stCxn id="31753" idx="4"/>
            <a:endCxn id="3176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2" name="AutoShape 28"/>
          <p:cNvCxnSpPr>
            <a:cxnSpLocks noChangeShapeType="1"/>
            <a:stCxn id="31766" idx="7"/>
            <a:endCxn id="31746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1792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1793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1794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1795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1796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1797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1798" name="AutoShape 54"/>
          <p:cNvCxnSpPr>
            <a:cxnSpLocks noChangeShapeType="1"/>
            <a:stCxn id="31751" idx="4"/>
            <a:endCxn id="3176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99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1800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1801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02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1803" name="AutoShape 59"/>
          <p:cNvCxnSpPr>
            <a:cxnSpLocks noChangeShapeType="1"/>
            <a:stCxn id="31801" idx="6"/>
            <a:endCxn id="31802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1805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06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07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08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09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1810" name="AutoShape 66"/>
          <p:cNvCxnSpPr>
            <a:cxnSpLocks noChangeShapeType="1"/>
            <a:stCxn id="31801" idx="3"/>
            <a:endCxn id="31806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1" name="AutoShape 67"/>
          <p:cNvCxnSpPr>
            <a:cxnSpLocks noChangeShapeType="1"/>
            <a:stCxn id="31806" idx="5"/>
            <a:endCxn id="31807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2" name="AutoShape 68"/>
          <p:cNvCxnSpPr>
            <a:cxnSpLocks noChangeShapeType="1"/>
            <a:stCxn id="31807" idx="7"/>
            <a:endCxn id="31809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3" name="AutoShape 69"/>
          <p:cNvCxnSpPr>
            <a:cxnSpLocks noChangeShapeType="1"/>
            <a:stCxn id="31808" idx="3"/>
            <a:endCxn id="31809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4" name="AutoShape 70"/>
          <p:cNvCxnSpPr>
            <a:cxnSpLocks noChangeShapeType="1"/>
            <a:stCxn id="31805" idx="4"/>
            <a:endCxn id="31809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5" name="AutoShape 71"/>
          <p:cNvCxnSpPr>
            <a:cxnSpLocks noChangeShapeType="1"/>
            <a:stCxn id="31801" idx="4"/>
            <a:endCxn id="31807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6" name="AutoShape 72"/>
          <p:cNvCxnSpPr>
            <a:cxnSpLocks noChangeShapeType="1"/>
            <a:stCxn id="31802" idx="3"/>
            <a:endCxn id="31805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7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18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19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20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1821" name="AutoShape 77"/>
          <p:cNvCxnSpPr>
            <a:cxnSpLocks noChangeShapeType="1"/>
            <a:stCxn id="31807" idx="6"/>
            <a:endCxn id="31818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2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3" name="AutoShape 79"/>
          <p:cNvCxnSpPr>
            <a:cxnSpLocks noChangeShapeType="1"/>
            <a:stCxn id="31806" idx="1"/>
            <a:endCxn id="31820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4" name="AutoShape 80"/>
          <p:cNvCxnSpPr>
            <a:cxnSpLocks noChangeShapeType="1"/>
            <a:stCxn id="31818" idx="1"/>
            <a:endCxn id="31809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5" name="AutoShape 81"/>
          <p:cNvCxnSpPr>
            <a:cxnSpLocks noChangeShapeType="1"/>
            <a:stCxn id="31808" idx="4"/>
            <a:endCxn id="31818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6" name="AutoShape 82"/>
          <p:cNvCxnSpPr>
            <a:cxnSpLocks noChangeShapeType="1"/>
            <a:stCxn id="31820" idx="7"/>
            <a:endCxn id="31801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7397084" y="3276600"/>
            <a:ext cx="4331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E/2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8159131" y="3352800"/>
            <a:ext cx="4235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F/1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J/6</a:t>
            </a:r>
          </a:p>
        </p:txBody>
      </p:sp>
      <p:cxnSp>
        <p:nvCxnSpPr>
          <p:cNvPr id="31852" name="AutoShape 108"/>
          <p:cNvCxnSpPr>
            <a:cxnSpLocks noChangeShapeType="1"/>
            <a:stCxn id="31806" idx="4"/>
            <a:endCxn id="31819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80155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2772" name="AutoShape 4"/>
          <p:cNvCxnSpPr>
            <a:cxnSpLocks noChangeShapeType="1"/>
            <a:stCxn id="32770" idx="6"/>
            <a:endCxn id="3277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2779" name="AutoShape 11"/>
          <p:cNvCxnSpPr>
            <a:cxnSpLocks noChangeShapeType="1"/>
            <a:stCxn id="32770" idx="3"/>
            <a:endCxn id="3277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0" name="AutoShape 12"/>
          <p:cNvCxnSpPr>
            <a:cxnSpLocks noChangeShapeType="1"/>
            <a:stCxn id="32775" idx="5"/>
            <a:endCxn id="3277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1" name="AutoShape 13"/>
          <p:cNvCxnSpPr>
            <a:cxnSpLocks noChangeShapeType="1"/>
            <a:stCxn id="32776" idx="7"/>
            <a:endCxn id="3277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2" name="AutoShape 14"/>
          <p:cNvCxnSpPr>
            <a:cxnSpLocks noChangeShapeType="1"/>
            <a:stCxn id="32777" idx="3"/>
            <a:endCxn id="3277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3" name="AutoShape 15"/>
          <p:cNvCxnSpPr>
            <a:cxnSpLocks noChangeShapeType="1"/>
            <a:stCxn id="32774" idx="4"/>
            <a:endCxn id="3277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4" name="AutoShape 16"/>
          <p:cNvCxnSpPr>
            <a:cxnSpLocks noChangeShapeType="1"/>
            <a:stCxn id="32770" idx="4"/>
            <a:endCxn id="3277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5" name="AutoShape 17"/>
          <p:cNvCxnSpPr>
            <a:cxnSpLocks noChangeShapeType="1"/>
            <a:stCxn id="32771" idx="3"/>
            <a:endCxn id="3277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6" name="AutoShape 18"/>
          <p:cNvCxnSpPr>
            <a:cxnSpLocks noChangeShapeType="1"/>
            <a:stCxn id="32771" idx="4"/>
            <a:endCxn id="3277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89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2791" name="AutoShape 23"/>
          <p:cNvCxnSpPr>
            <a:cxnSpLocks noChangeShapeType="1"/>
            <a:stCxn id="32776" idx="6"/>
            <a:endCxn id="32788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2" name="AutoShape 24"/>
          <p:cNvCxnSpPr>
            <a:cxnSpLocks noChangeShapeType="1"/>
            <a:stCxn id="32776" idx="2"/>
            <a:endCxn id="32789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3" name="AutoShape 25"/>
          <p:cNvCxnSpPr>
            <a:cxnSpLocks noChangeShapeType="1"/>
            <a:stCxn id="32775" idx="1"/>
            <a:endCxn id="32790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4" name="AutoShape 26"/>
          <p:cNvCxnSpPr>
            <a:cxnSpLocks noChangeShapeType="1"/>
            <a:stCxn id="32788" idx="1"/>
            <a:endCxn id="3277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5" name="AutoShape 27"/>
          <p:cNvCxnSpPr>
            <a:cxnSpLocks noChangeShapeType="1"/>
            <a:stCxn id="32777" idx="4"/>
            <a:endCxn id="3278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6" name="AutoShape 28"/>
          <p:cNvCxnSpPr>
            <a:cxnSpLocks noChangeShapeType="1"/>
            <a:stCxn id="32790" idx="7"/>
            <a:endCxn id="3277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2820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2821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2822" name="AutoShape 54"/>
          <p:cNvCxnSpPr>
            <a:cxnSpLocks noChangeShapeType="1"/>
            <a:stCxn id="32775" idx="4"/>
            <a:endCxn id="3278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23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2824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2825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26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2827" name="AutoShape 59"/>
          <p:cNvCxnSpPr>
            <a:cxnSpLocks noChangeShapeType="1"/>
            <a:stCxn id="32825" idx="6"/>
            <a:endCxn id="32826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28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2829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30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31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32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33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2834" name="AutoShape 66"/>
          <p:cNvCxnSpPr>
            <a:cxnSpLocks noChangeShapeType="1"/>
            <a:stCxn id="32825" idx="3"/>
            <a:endCxn id="32830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35" name="AutoShape 67"/>
          <p:cNvCxnSpPr>
            <a:cxnSpLocks noChangeShapeType="1"/>
            <a:stCxn id="32830" idx="5"/>
            <a:endCxn id="32831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36" name="AutoShape 68"/>
          <p:cNvCxnSpPr>
            <a:cxnSpLocks noChangeShapeType="1"/>
            <a:stCxn id="32831" idx="7"/>
            <a:endCxn id="32833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37" name="AutoShape 69"/>
          <p:cNvCxnSpPr>
            <a:cxnSpLocks noChangeShapeType="1"/>
            <a:stCxn id="32832" idx="3"/>
            <a:endCxn id="32833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38" name="AutoShape 70"/>
          <p:cNvCxnSpPr>
            <a:cxnSpLocks noChangeShapeType="1"/>
            <a:stCxn id="32829" idx="4"/>
            <a:endCxn id="32833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39" name="AutoShape 71"/>
          <p:cNvCxnSpPr>
            <a:cxnSpLocks noChangeShapeType="1"/>
            <a:stCxn id="32825" idx="4"/>
            <a:endCxn id="32831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40" name="AutoShape 72"/>
          <p:cNvCxnSpPr>
            <a:cxnSpLocks noChangeShapeType="1"/>
            <a:stCxn id="32826" idx="3"/>
            <a:endCxn id="32829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41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42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43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44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2845" name="AutoShape 77"/>
          <p:cNvCxnSpPr>
            <a:cxnSpLocks noChangeShapeType="1"/>
            <a:stCxn id="32831" idx="6"/>
            <a:endCxn id="32842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46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47" name="AutoShape 79"/>
          <p:cNvCxnSpPr>
            <a:cxnSpLocks noChangeShapeType="1"/>
            <a:stCxn id="32830" idx="1"/>
            <a:endCxn id="32844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48" name="AutoShape 80"/>
          <p:cNvCxnSpPr>
            <a:cxnSpLocks noChangeShapeType="1"/>
            <a:stCxn id="32842" idx="1"/>
            <a:endCxn id="32833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49" name="AutoShape 81"/>
          <p:cNvCxnSpPr>
            <a:cxnSpLocks noChangeShapeType="1"/>
            <a:stCxn id="32832" idx="4"/>
            <a:endCxn id="32842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50" name="AutoShape 82"/>
          <p:cNvCxnSpPr>
            <a:cxnSpLocks noChangeShapeType="1"/>
            <a:stCxn id="32844" idx="7"/>
            <a:endCxn id="32825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51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2852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2853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2854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2855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2856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2857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2858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2859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2860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2861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2862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2863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2864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2865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2866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2867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2868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2869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2870" name="Text Box 102"/>
          <p:cNvSpPr txBox="1">
            <a:spLocks noChangeArrowheads="1"/>
          </p:cNvSpPr>
          <p:nvPr/>
        </p:nvSpPr>
        <p:spPr bwMode="auto">
          <a:xfrm>
            <a:off x="7397084" y="3276600"/>
            <a:ext cx="4331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E/2</a:t>
            </a:r>
          </a:p>
        </p:txBody>
      </p:sp>
      <p:sp>
        <p:nvSpPr>
          <p:cNvPr id="32871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2872" name="Text Box 104"/>
          <p:cNvSpPr txBox="1">
            <a:spLocks noChangeArrowheads="1"/>
          </p:cNvSpPr>
          <p:nvPr/>
        </p:nvSpPr>
        <p:spPr bwMode="auto">
          <a:xfrm>
            <a:off x="7396984" y="43434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G/3</a:t>
            </a:r>
          </a:p>
        </p:txBody>
      </p:sp>
      <p:sp>
        <p:nvSpPr>
          <p:cNvPr id="32873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32874" name="Text Box 106"/>
          <p:cNvSpPr txBox="1">
            <a:spLocks noChangeArrowheads="1"/>
          </p:cNvSpPr>
          <p:nvPr/>
        </p:nvSpPr>
        <p:spPr bwMode="auto">
          <a:xfrm>
            <a:off x="8159325" y="5334000"/>
            <a:ext cx="3834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I/5</a:t>
            </a:r>
          </a:p>
        </p:txBody>
      </p:sp>
      <p:sp>
        <p:nvSpPr>
          <p:cNvPr id="32875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J/6</a:t>
            </a:r>
          </a:p>
        </p:txBody>
      </p:sp>
      <p:cxnSp>
        <p:nvCxnSpPr>
          <p:cNvPr id="32876" name="AutoShape 108"/>
          <p:cNvCxnSpPr>
            <a:cxnSpLocks noChangeShapeType="1"/>
            <a:stCxn id="32830" idx="4"/>
            <a:endCxn id="32843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1654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3796" name="AutoShape 4"/>
          <p:cNvCxnSpPr>
            <a:cxnSpLocks noChangeShapeType="1"/>
            <a:stCxn id="33794" idx="6"/>
            <a:endCxn id="3379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3803" name="AutoShape 11"/>
          <p:cNvCxnSpPr>
            <a:cxnSpLocks noChangeShapeType="1"/>
            <a:stCxn id="33794" idx="3"/>
            <a:endCxn id="3379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4" name="AutoShape 12"/>
          <p:cNvCxnSpPr>
            <a:cxnSpLocks noChangeShapeType="1"/>
            <a:stCxn id="33799" idx="5"/>
            <a:endCxn id="3380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5" name="AutoShape 13"/>
          <p:cNvCxnSpPr>
            <a:cxnSpLocks noChangeShapeType="1"/>
            <a:stCxn id="33800" idx="7"/>
            <a:endCxn id="3380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6" name="AutoShape 14"/>
          <p:cNvCxnSpPr>
            <a:cxnSpLocks noChangeShapeType="1"/>
            <a:stCxn id="33801" idx="3"/>
            <a:endCxn id="3380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7" name="AutoShape 15"/>
          <p:cNvCxnSpPr>
            <a:cxnSpLocks noChangeShapeType="1"/>
            <a:stCxn id="33798" idx="4"/>
            <a:endCxn id="3380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8" name="AutoShape 16"/>
          <p:cNvCxnSpPr>
            <a:cxnSpLocks noChangeShapeType="1"/>
            <a:stCxn id="33794" idx="4"/>
            <a:endCxn id="3380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9" name="AutoShape 17"/>
          <p:cNvCxnSpPr>
            <a:cxnSpLocks noChangeShapeType="1"/>
            <a:stCxn id="33795" idx="3"/>
            <a:endCxn id="3379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0" name="AutoShape 18"/>
          <p:cNvCxnSpPr>
            <a:cxnSpLocks noChangeShapeType="1"/>
            <a:stCxn id="33795" idx="4"/>
            <a:endCxn id="3380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12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13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3815" name="AutoShape 23"/>
          <p:cNvCxnSpPr>
            <a:cxnSpLocks noChangeShapeType="1"/>
            <a:stCxn id="33800" idx="6"/>
            <a:endCxn id="33812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6" name="AutoShape 24"/>
          <p:cNvCxnSpPr>
            <a:cxnSpLocks noChangeShapeType="1"/>
            <a:stCxn id="33800" idx="2"/>
            <a:endCxn id="33813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7" name="AutoShape 25"/>
          <p:cNvCxnSpPr>
            <a:cxnSpLocks noChangeShapeType="1"/>
            <a:stCxn id="33799" idx="1"/>
            <a:endCxn id="33814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8" name="AutoShape 26"/>
          <p:cNvCxnSpPr>
            <a:cxnSpLocks noChangeShapeType="1"/>
            <a:stCxn id="33812" idx="1"/>
            <a:endCxn id="3380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9" name="AutoShape 27"/>
          <p:cNvCxnSpPr>
            <a:cxnSpLocks noChangeShapeType="1"/>
            <a:stCxn id="33801" idx="4"/>
            <a:endCxn id="3381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20" name="AutoShape 28"/>
          <p:cNvCxnSpPr>
            <a:cxnSpLocks noChangeShapeType="1"/>
            <a:stCxn id="33814" idx="7"/>
            <a:endCxn id="3379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3839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3841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3842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3843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3844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3845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3846" name="AutoShape 54"/>
          <p:cNvCxnSpPr>
            <a:cxnSpLocks noChangeShapeType="1"/>
            <a:stCxn id="33799" idx="4"/>
            <a:endCxn id="3381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47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3848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3849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50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3851" name="AutoShape 59"/>
          <p:cNvCxnSpPr>
            <a:cxnSpLocks noChangeShapeType="1"/>
            <a:stCxn id="33849" idx="6"/>
            <a:endCxn id="33850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52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3853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54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55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56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57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3858" name="AutoShape 66"/>
          <p:cNvCxnSpPr>
            <a:cxnSpLocks noChangeShapeType="1"/>
            <a:stCxn id="33849" idx="3"/>
            <a:endCxn id="33854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59" name="AutoShape 67"/>
          <p:cNvCxnSpPr>
            <a:cxnSpLocks noChangeShapeType="1"/>
            <a:stCxn id="33854" idx="5"/>
            <a:endCxn id="33855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60" name="AutoShape 68"/>
          <p:cNvCxnSpPr>
            <a:cxnSpLocks noChangeShapeType="1"/>
            <a:stCxn id="33855" idx="7"/>
            <a:endCxn id="33857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61" name="AutoShape 69"/>
          <p:cNvCxnSpPr>
            <a:cxnSpLocks noChangeShapeType="1"/>
            <a:stCxn id="33856" idx="3"/>
            <a:endCxn id="33857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62" name="AutoShape 70"/>
          <p:cNvCxnSpPr>
            <a:cxnSpLocks noChangeShapeType="1"/>
            <a:stCxn id="33853" idx="4"/>
            <a:endCxn id="33857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63" name="AutoShape 71"/>
          <p:cNvCxnSpPr>
            <a:cxnSpLocks noChangeShapeType="1"/>
            <a:stCxn id="33849" idx="4"/>
            <a:endCxn id="33855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64" name="AutoShape 72"/>
          <p:cNvCxnSpPr>
            <a:cxnSpLocks noChangeShapeType="1"/>
            <a:stCxn id="33850" idx="3"/>
            <a:endCxn id="33853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65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66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67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68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3869" name="AutoShape 77"/>
          <p:cNvCxnSpPr>
            <a:cxnSpLocks noChangeShapeType="1"/>
            <a:stCxn id="33855" idx="6"/>
            <a:endCxn id="33866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70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71" name="AutoShape 79"/>
          <p:cNvCxnSpPr>
            <a:cxnSpLocks noChangeShapeType="1"/>
            <a:stCxn id="33854" idx="1"/>
            <a:endCxn id="33868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72" name="AutoShape 80"/>
          <p:cNvCxnSpPr>
            <a:cxnSpLocks noChangeShapeType="1"/>
            <a:stCxn id="33866" idx="1"/>
            <a:endCxn id="33857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73" name="AutoShape 81"/>
          <p:cNvCxnSpPr>
            <a:cxnSpLocks noChangeShapeType="1"/>
            <a:stCxn id="33856" idx="4"/>
            <a:endCxn id="33866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74" name="AutoShape 82"/>
          <p:cNvCxnSpPr>
            <a:cxnSpLocks noChangeShapeType="1"/>
            <a:stCxn id="33868" idx="7"/>
            <a:endCxn id="33849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3877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3879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3880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3881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882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3883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3884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3885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886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3891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3892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3893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3894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3896" name="Text Box 104"/>
          <p:cNvSpPr txBox="1">
            <a:spLocks noChangeArrowheads="1"/>
          </p:cNvSpPr>
          <p:nvPr/>
        </p:nvSpPr>
        <p:spPr bwMode="auto">
          <a:xfrm>
            <a:off x="7396984" y="43434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G/2</a:t>
            </a:r>
          </a:p>
        </p:txBody>
      </p:sp>
      <p:sp>
        <p:nvSpPr>
          <p:cNvPr id="33897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33898" name="Text Box 106"/>
          <p:cNvSpPr txBox="1">
            <a:spLocks noChangeArrowheads="1"/>
          </p:cNvSpPr>
          <p:nvPr/>
        </p:nvSpPr>
        <p:spPr bwMode="auto">
          <a:xfrm>
            <a:off x="8159325" y="5334000"/>
            <a:ext cx="3834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I/5</a:t>
            </a:r>
          </a:p>
        </p:txBody>
      </p:sp>
      <p:sp>
        <p:nvSpPr>
          <p:cNvPr id="33899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J/6</a:t>
            </a:r>
          </a:p>
        </p:txBody>
      </p:sp>
      <p:cxnSp>
        <p:nvCxnSpPr>
          <p:cNvPr id="33900" name="AutoShape 108"/>
          <p:cNvCxnSpPr>
            <a:cxnSpLocks noChangeShapeType="1"/>
            <a:stCxn id="33854" idx="4"/>
            <a:endCxn id="33867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8803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4820" name="AutoShape 4"/>
          <p:cNvCxnSpPr>
            <a:cxnSpLocks noChangeShapeType="1"/>
            <a:stCxn id="34818" idx="6"/>
            <a:endCxn id="3481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4827" name="AutoShape 11"/>
          <p:cNvCxnSpPr>
            <a:cxnSpLocks noChangeShapeType="1"/>
            <a:stCxn id="34818" idx="3"/>
            <a:endCxn id="3482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8" name="AutoShape 12"/>
          <p:cNvCxnSpPr>
            <a:cxnSpLocks noChangeShapeType="1"/>
            <a:stCxn id="34823" idx="5"/>
            <a:endCxn id="3482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9" name="AutoShape 13"/>
          <p:cNvCxnSpPr>
            <a:cxnSpLocks noChangeShapeType="1"/>
            <a:stCxn id="34824" idx="7"/>
            <a:endCxn id="3482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0" name="AutoShape 14"/>
          <p:cNvCxnSpPr>
            <a:cxnSpLocks noChangeShapeType="1"/>
            <a:stCxn id="34825" idx="3"/>
            <a:endCxn id="3482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1" name="AutoShape 15"/>
          <p:cNvCxnSpPr>
            <a:cxnSpLocks noChangeShapeType="1"/>
            <a:stCxn id="34822" idx="4"/>
            <a:endCxn id="3482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2" name="AutoShape 16"/>
          <p:cNvCxnSpPr>
            <a:cxnSpLocks noChangeShapeType="1"/>
            <a:stCxn id="34818" idx="4"/>
            <a:endCxn id="3482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" name="AutoShape 17"/>
          <p:cNvCxnSpPr>
            <a:cxnSpLocks noChangeShapeType="1"/>
            <a:stCxn id="34819" idx="3"/>
            <a:endCxn id="3482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4" name="AutoShape 18"/>
          <p:cNvCxnSpPr>
            <a:cxnSpLocks noChangeShapeType="1"/>
            <a:stCxn id="34819" idx="4"/>
            <a:endCxn id="3482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37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4839" name="AutoShape 23"/>
          <p:cNvCxnSpPr>
            <a:cxnSpLocks noChangeShapeType="1"/>
            <a:stCxn id="34824" idx="6"/>
            <a:endCxn id="3483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0" name="AutoShape 24"/>
          <p:cNvCxnSpPr>
            <a:cxnSpLocks noChangeShapeType="1"/>
            <a:stCxn id="34824" idx="2"/>
            <a:endCxn id="3483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1" name="AutoShape 25"/>
          <p:cNvCxnSpPr>
            <a:cxnSpLocks noChangeShapeType="1"/>
            <a:stCxn id="34823" idx="1"/>
            <a:endCxn id="3483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2" name="AutoShape 26"/>
          <p:cNvCxnSpPr>
            <a:cxnSpLocks noChangeShapeType="1"/>
            <a:stCxn id="34836" idx="1"/>
            <a:endCxn id="3482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3" name="AutoShape 27"/>
          <p:cNvCxnSpPr>
            <a:cxnSpLocks noChangeShapeType="1"/>
            <a:stCxn id="34825" idx="4"/>
            <a:endCxn id="3483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4" name="AutoShape 28"/>
          <p:cNvCxnSpPr>
            <a:cxnSpLocks noChangeShapeType="1"/>
            <a:stCxn id="34838" idx="7"/>
            <a:endCxn id="3481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4867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4869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4870" name="AutoShape 54"/>
          <p:cNvCxnSpPr>
            <a:cxnSpLocks noChangeShapeType="1"/>
            <a:stCxn id="34823" idx="4"/>
            <a:endCxn id="3483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71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4872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4873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74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4875" name="AutoShape 59"/>
          <p:cNvCxnSpPr>
            <a:cxnSpLocks noChangeShapeType="1"/>
            <a:stCxn id="34873" idx="6"/>
            <a:endCxn id="34874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76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4877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78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79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80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81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4882" name="AutoShape 66"/>
          <p:cNvCxnSpPr>
            <a:cxnSpLocks noChangeShapeType="1"/>
            <a:stCxn id="34873" idx="3"/>
            <a:endCxn id="34878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3" name="AutoShape 67"/>
          <p:cNvCxnSpPr>
            <a:cxnSpLocks noChangeShapeType="1"/>
            <a:stCxn id="34878" idx="5"/>
            <a:endCxn id="34879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4" name="AutoShape 68"/>
          <p:cNvCxnSpPr>
            <a:cxnSpLocks noChangeShapeType="1"/>
            <a:stCxn id="34879" idx="7"/>
            <a:endCxn id="34881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5" name="AutoShape 69"/>
          <p:cNvCxnSpPr>
            <a:cxnSpLocks noChangeShapeType="1"/>
            <a:stCxn id="34880" idx="3"/>
            <a:endCxn id="34881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6" name="AutoShape 70"/>
          <p:cNvCxnSpPr>
            <a:cxnSpLocks noChangeShapeType="1"/>
            <a:stCxn id="34877" idx="4"/>
            <a:endCxn id="34881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7" name="AutoShape 71"/>
          <p:cNvCxnSpPr>
            <a:cxnSpLocks noChangeShapeType="1"/>
            <a:stCxn id="34873" idx="4"/>
            <a:endCxn id="34879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8" name="AutoShape 72"/>
          <p:cNvCxnSpPr>
            <a:cxnSpLocks noChangeShapeType="1"/>
            <a:stCxn id="34874" idx="3"/>
            <a:endCxn id="34877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9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90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91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92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4893" name="AutoShape 77"/>
          <p:cNvCxnSpPr>
            <a:cxnSpLocks noChangeShapeType="1"/>
            <a:stCxn id="34879" idx="6"/>
            <a:endCxn id="34890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4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5" name="AutoShape 79"/>
          <p:cNvCxnSpPr>
            <a:cxnSpLocks noChangeShapeType="1"/>
            <a:stCxn id="34878" idx="1"/>
            <a:endCxn id="34892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6" name="AutoShape 80"/>
          <p:cNvCxnSpPr>
            <a:cxnSpLocks noChangeShapeType="1"/>
            <a:stCxn id="34890" idx="1"/>
            <a:endCxn id="34881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7" name="AutoShape 81"/>
          <p:cNvCxnSpPr>
            <a:cxnSpLocks noChangeShapeType="1"/>
            <a:stCxn id="34880" idx="4"/>
            <a:endCxn id="34890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8" name="AutoShape 82"/>
          <p:cNvCxnSpPr>
            <a:cxnSpLocks noChangeShapeType="1"/>
            <a:stCxn id="34892" idx="7"/>
            <a:endCxn id="34873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99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4900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4901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4902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4903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4904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4905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4906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4907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4908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4909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4910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4911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4912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4913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4914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4915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4916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4917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4918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4919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4920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4921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34922" name="Text Box 106"/>
          <p:cNvSpPr txBox="1">
            <a:spLocks noChangeArrowheads="1"/>
          </p:cNvSpPr>
          <p:nvPr/>
        </p:nvSpPr>
        <p:spPr bwMode="auto">
          <a:xfrm>
            <a:off x="8159325" y="5334000"/>
            <a:ext cx="3834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I/3</a:t>
            </a:r>
          </a:p>
        </p:txBody>
      </p:sp>
      <p:sp>
        <p:nvSpPr>
          <p:cNvPr id="34923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J/4</a:t>
            </a:r>
          </a:p>
        </p:txBody>
      </p:sp>
      <p:cxnSp>
        <p:nvCxnSpPr>
          <p:cNvPr id="34924" name="AutoShape 108"/>
          <p:cNvCxnSpPr>
            <a:cxnSpLocks noChangeShapeType="1"/>
            <a:stCxn id="34878" idx="4"/>
            <a:endCxn id="34891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51890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844" name="AutoShape 4"/>
          <p:cNvCxnSpPr>
            <a:cxnSpLocks noChangeShapeType="1"/>
            <a:stCxn id="35842" idx="6"/>
            <a:endCxn id="3584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851" name="AutoShape 11"/>
          <p:cNvCxnSpPr>
            <a:cxnSpLocks noChangeShapeType="1"/>
            <a:stCxn id="35842" idx="3"/>
            <a:endCxn id="35847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2" name="AutoShape 12"/>
          <p:cNvCxnSpPr>
            <a:cxnSpLocks noChangeShapeType="1"/>
            <a:stCxn id="35847" idx="5"/>
            <a:endCxn id="35848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3" name="AutoShape 13"/>
          <p:cNvCxnSpPr>
            <a:cxnSpLocks noChangeShapeType="1"/>
            <a:stCxn id="35848" idx="7"/>
            <a:endCxn id="35850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4" name="AutoShape 14"/>
          <p:cNvCxnSpPr>
            <a:cxnSpLocks noChangeShapeType="1"/>
            <a:stCxn id="35849" idx="3"/>
            <a:endCxn id="35850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5" name="AutoShape 15"/>
          <p:cNvCxnSpPr>
            <a:cxnSpLocks noChangeShapeType="1"/>
            <a:stCxn id="35846" idx="4"/>
            <a:endCxn id="3585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6" name="AutoShape 16"/>
          <p:cNvCxnSpPr>
            <a:cxnSpLocks noChangeShapeType="1"/>
            <a:stCxn id="35842" idx="4"/>
            <a:endCxn id="3584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7" name="AutoShape 17"/>
          <p:cNvCxnSpPr>
            <a:cxnSpLocks noChangeShapeType="1"/>
            <a:stCxn id="35843" idx="3"/>
            <a:endCxn id="35846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8" name="AutoShape 18"/>
          <p:cNvCxnSpPr>
            <a:cxnSpLocks noChangeShapeType="1"/>
            <a:stCxn id="35843" idx="4"/>
            <a:endCxn id="3584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863" name="AutoShape 23"/>
          <p:cNvCxnSpPr>
            <a:cxnSpLocks noChangeShapeType="1"/>
            <a:stCxn id="35848" idx="6"/>
            <a:endCxn id="35860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4" name="AutoShape 24"/>
          <p:cNvCxnSpPr>
            <a:cxnSpLocks noChangeShapeType="1"/>
            <a:stCxn id="35848" idx="2"/>
            <a:endCxn id="35861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  <a:stCxn id="35847" idx="1"/>
            <a:endCxn id="35862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6" name="AutoShape 26"/>
          <p:cNvCxnSpPr>
            <a:cxnSpLocks noChangeShapeType="1"/>
            <a:stCxn id="35860" idx="1"/>
            <a:endCxn id="35850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7" name="AutoShape 27"/>
          <p:cNvCxnSpPr>
            <a:cxnSpLocks noChangeShapeType="1"/>
            <a:stCxn id="35849" idx="4"/>
            <a:endCxn id="3586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8" name="AutoShape 28"/>
          <p:cNvCxnSpPr>
            <a:cxnSpLocks noChangeShapeType="1"/>
            <a:stCxn id="35862" idx="7"/>
            <a:endCxn id="35842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5886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5890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5891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5892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5893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5894" name="AutoShape 54"/>
          <p:cNvCxnSpPr>
            <a:cxnSpLocks noChangeShapeType="1"/>
            <a:stCxn id="35847" idx="4"/>
            <a:endCxn id="3586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5896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5897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98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899" name="AutoShape 59"/>
          <p:cNvCxnSpPr>
            <a:cxnSpLocks noChangeShapeType="1"/>
            <a:stCxn id="35897" idx="6"/>
            <a:endCxn id="35898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900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5901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902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903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904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905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906" name="AutoShape 66"/>
          <p:cNvCxnSpPr>
            <a:cxnSpLocks noChangeShapeType="1"/>
            <a:stCxn id="35897" idx="3"/>
            <a:endCxn id="35902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07" name="AutoShape 67"/>
          <p:cNvCxnSpPr>
            <a:cxnSpLocks noChangeShapeType="1"/>
            <a:stCxn id="35902" idx="5"/>
            <a:endCxn id="35903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08" name="AutoShape 68"/>
          <p:cNvCxnSpPr>
            <a:cxnSpLocks noChangeShapeType="1"/>
            <a:stCxn id="35903" idx="7"/>
            <a:endCxn id="35905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09" name="AutoShape 69"/>
          <p:cNvCxnSpPr>
            <a:cxnSpLocks noChangeShapeType="1"/>
            <a:stCxn id="35904" idx="3"/>
            <a:endCxn id="35905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10" name="AutoShape 70"/>
          <p:cNvCxnSpPr>
            <a:cxnSpLocks noChangeShapeType="1"/>
            <a:stCxn id="35901" idx="4"/>
            <a:endCxn id="35905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11" name="AutoShape 71"/>
          <p:cNvCxnSpPr>
            <a:cxnSpLocks noChangeShapeType="1"/>
            <a:stCxn id="35897" idx="4"/>
            <a:endCxn id="35903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12" name="AutoShape 72"/>
          <p:cNvCxnSpPr>
            <a:cxnSpLocks noChangeShapeType="1"/>
            <a:stCxn id="35898" idx="3"/>
            <a:endCxn id="35901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13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914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915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916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917" name="AutoShape 77"/>
          <p:cNvCxnSpPr>
            <a:cxnSpLocks noChangeShapeType="1"/>
            <a:stCxn id="35903" idx="6"/>
            <a:endCxn id="35914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18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19" name="AutoShape 79"/>
          <p:cNvCxnSpPr>
            <a:cxnSpLocks noChangeShapeType="1"/>
            <a:stCxn id="35902" idx="1"/>
            <a:endCxn id="35916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20" name="AutoShape 80"/>
          <p:cNvCxnSpPr>
            <a:cxnSpLocks noChangeShapeType="1"/>
            <a:stCxn id="35914" idx="1"/>
            <a:endCxn id="35905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21" name="AutoShape 81"/>
          <p:cNvCxnSpPr>
            <a:cxnSpLocks noChangeShapeType="1"/>
            <a:stCxn id="35904" idx="4"/>
            <a:endCxn id="35914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22" name="AutoShape 82"/>
          <p:cNvCxnSpPr>
            <a:cxnSpLocks noChangeShapeType="1"/>
            <a:stCxn id="35916" idx="7"/>
            <a:endCxn id="35897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5925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5926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5927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5928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5929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5930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5931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5932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5933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5934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5935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5936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5937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5938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5939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5940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5941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5942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5943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5944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5945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35946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5947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J/3</a:t>
            </a:r>
          </a:p>
        </p:txBody>
      </p:sp>
      <p:cxnSp>
        <p:nvCxnSpPr>
          <p:cNvPr id="35948" name="AutoShape 108"/>
          <p:cNvCxnSpPr>
            <a:cxnSpLocks noChangeShapeType="1"/>
            <a:stCxn id="35902" idx="4"/>
            <a:endCxn id="35915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0145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6868" name="AutoShape 4"/>
          <p:cNvCxnSpPr>
            <a:cxnSpLocks noChangeShapeType="1"/>
            <a:stCxn id="36866" idx="6"/>
            <a:endCxn id="3686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6875" name="AutoShape 11"/>
          <p:cNvCxnSpPr>
            <a:cxnSpLocks noChangeShapeType="1"/>
            <a:stCxn id="36866" idx="3"/>
            <a:endCxn id="36871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6" name="AutoShape 12"/>
          <p:cNvCxnSpPr>
            <a:cxnSpLocks noChangeShapeType="1"/>
            <a:stCxn id="36871" idx="5"/>
            <a:endCxn id="36872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7" name="AutoShape 13"/>
          <p:cNvCxnSpPr>
            <a:cxnSpLocks noChangeShapeType="1"/>
            <a:stCxn id="36872" idx="7"/>
            <a:endCxn id="36874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8" name="AutoShape 14"/>
          <p:cNvCxnSpPr>
            <a:cxnSpLocks noChangeShapeType="1"/>
            <a:stCxn id="36873" idx="3"/>
            <a:endCxn id="36874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9" name="AutoShape 15"/>
          <p:cNvCxnSpPr>
            <a:cxnSpLocks noChangeShapeType="1"/>
            <a:stCxn id="36870" idx="4"/>
            <a:endCxn id="3687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0" name="AutoShape 16"/>
          <p:cNvCxnSpPr>
            <a:cxnSpLocks noChangeShapeType="1"/>
            <a:stCxn id="36866" idx="4"/>
            <a:endCxn id="3687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1" name="AutoShape 17"/>
          <p:cNvCxnSpPr>
            <a:cxnSpLocks noChangeShapeType="1"/>
            <a:stCxn id="36867" idx="3"/>
            <a:endCxn id="36870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2" name="AutoShape 18"/>
          <p:cNvCxnSpPr>
            <a:cxnSpLocks noChangeShapeType="1"/>
            <a:stCxn id="36867" idx="4"/>
            <a:endCxn id="3687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84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85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6887" name="AutoShape 23"/>
          <p:cNvCxnSpPr>
            <a:cxnSpLocks noChangeShapeType="1"/>
            <a:stCxn id="36872" idx="6"/>
            <a:endCxn id="3688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8" name="AutoShape 24"/>
          <p:cNvCxnSpPr>
            <a:cxnSpLocks noChangeShapeType="1"/>
            <a:stCxn id="36872" idx="2"/>
            <a:endCxn id="3688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9" name="AutoShape 25"/>
          <p:cNvCxnSpPr>
            <a:cxnSpLocks noChangeShapeType="1"/>
            <a:stCxn id="36871" idx="1"/>
            <a:endCxn id="3688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0" name="AutoShape 26"/>
          <p:cNvCxnSpPr>
            <a:cxnSpLocks noChangeShapeType="1"/>
            <a:stCxn id="36884" idx="1"/>
            <a:endCxn id="36874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1" name="AutoShape 27"/>
          <p:cNvCxnSpPr>
            <a:cxnSpLocks noChangeShapeType="1"/>
            <a:stCxn id="36873" idx="4"/>
            <a:endCxn id="3688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2" name="AutoShape 28"/>
          <p:cNvCxnSpPr>
            <a:cxnSpLocks noChangeShapeType="1"/>
            <a:stCxn id="36886" idx="7"/>
            <a:endCxn id="36866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6914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6915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6917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6918" name="AutoShape 54"/>
          <p:cNvCxnSpPr>
            <a:cxnSpLocks noChangeShapeType="1"/>
            <a:stCxn id="36871" idx="4"/>
            <a:endCxn id="3688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19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6920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6921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22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6923" name="AutoShape 59"/>
          <p:cNvCxnSpPr>
            <a:cxnSpLocks noChangeShapeType="1"/>
            <a:stCxn id="36921" idx="6"/>
            <a:endCxn id="36922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24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6925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26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27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28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29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6930" name="AutoShape 66"/>
          <p:cNvCxnSpPr>
            <a:cxnSpLocks noChangeShapeType="1"/>
            <a:stCxn id="36921" idx="3"/>
            <a:endCxn id="36926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1" name="AutoShape 67"/>
          <p:cNvCxnSpPr>
            <a:cxnSpLocks noChangeShapeType="1"/>
            <a:stCxn id="36926" idx="5"/>
            <a:endCxn id="36927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2" name="AutoShape 68"/>
          <p:cNvCxnSpPr>
            <a:cxnSpLocks noChangeShapeType="1"/>
            <a:stCxn id="36927" idx="7"/>
            <a:endCxn id="36929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3" name="AutoShape 69"/>
          <p:cNvCxnSpPr>
            <a:cxnSpLocks noChangeShapeType="1"/>
            <a:stCxn id="36928" idx="3"/>
            <a:endCxn id="36929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4" name="AutoShape 70"/>
          <p:cNvCxnSpPr>
            <a:cxnSpLocks noChangeShapeType="1"/>
            <a:stCxn id="36925" idx="4"/>
            <a:endCxn id="36929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5" name="AutoShape 71"/>
          <p:cNvCxnSpPr>
            <a:cxnSpLocks noChangeShapeType="1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6" name="AutoShape 72"/>
          <p:cNvCxnSpPr>
            <a:cxnSpLocks noChangeShapeType="1"/>
            <a:stCxn id="36922" idx="3"/>
            <a:endCxn id="36925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7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38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39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40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6941" name="AutoShape 77"/>
          <p:cNvCxnSpPr>
            <a:cxnSpLocks noChangeShapeType="1"/>
            <a:stCxn id="36927" idx="6"/>
            <a:endCxn id="36938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42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43" name="AutoShape 79"/>
          <p:cNvCxnSpPr>
            <a:cxnSpLocks noChangeShapeType="1"/>
            <a:stCxn id="36926" idx="1"/>
            <a:endCxn id="36940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44" name="AutoShape 80"/>
          <p:cNvCxnSpPr>
            <a:cxnSpLocks noChangeShapeType="1"/>
            <a:stCxn id="36938" idx="1"/>
            <a:endCxn id="36929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45" name="AutoShape 81"/>
          <p:cNvCxnSpPr>
            <a:cxnSpLocks noChangeShapeType="1"/>
            <a:stCxn id="36928" idx="4"/>
            <a:endCxn id="36938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46" name="AutoShape 82"/>
          <p:cNvCxnSpPr>
            <a:cxnSpLocks noChangeShapeType="1"/>
            <a:stCxn id="36940" idx="7"/>
            <a:endCxn id="36921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47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6948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6949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6950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6951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6952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6953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6954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6955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6956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6957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6958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6959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6960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6961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6962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6963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6964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6965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6966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6967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6968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6969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H/2</a:t>
            </a:r>
          </a:p>
        </p:txBody>
      </p:sp>
      <p:sp>
        <p:nvSpPr>
          <p:cNvPr id="36970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6971" name="Text Box 107"/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6972" name="AutoShape 108"/>
          <p:cNvCxnSpPr>
            <a:cxnSpLocks noChangeShapeType="1"/>
            <a:stCxn id="36926" idx="4"/>
            <a:endCxn id="36939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08784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7892" name="AutoShape 4"/>
          <p:cNvCxnSpPr>
            <a:cxnSpLocks noChangeShapeType="1"/>
            <a:stCxn id="37890" idx="6"/>
            <a:endCxn id="3789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7899" name="AutoShape 11"/>
          <p:cNvCxnSpPr>
            <a:cxnSpLocks noChangeShapeType="1"/>
            <a:stCxn id="37890" idx="3"/>
            <a:endCxn id="3789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0" name="AutoShape 12"/>
          <p:cNvCxnSpPr>
            <a:cxnSpLocks noChangeShapeType="1"/>
            <a:stCxn id="37895" idx="5"/>
            <a:endCxn id="3789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1" name="AutoShape 13"/>
          <p:cNvCxnSpPr>
            <a:cxnSpLocks noChangeShapeType="1"/>
            <a:stCxn id="37896" idx="7"/>
            <a:endCxn id="3789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2" name="AutoShape 14"/>
          <p:cNvCxnSpPr>
            <a:cxnSpLocks noChangeShapeType="1"/>
            <a:stCxn id="37897" idx="3"/>
            <a:endCxn id="3789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3" name="AutoShape 15"/>
          <p:cNvCxnSpPr>
            <a:cxnSpLocks noChangeShapeType="1"/>
            <a:stCxn id="37894" idx="4"/>
            <a:endCxn id="3789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4" name="AutoShape 16"/>
          <p:cNvCxnSpPr>
            <a:cxnSpLocks noChangeShapeType="1"/>
            <a:stCxn id="37890" idx="4"/>
            <a:endCxn id="3789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5" name="AutoShape 17"/>
          <p:cNvCxnSpPr>
            <a:cxnSpLocks noChangeShapeType="1"/>
            <a:stCxn id="37891" idx="3"/>
            <a:endCxn id="3789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6" name="AutoShape 18"/>
          <p:cNvCxnSpPr>
            <a:cxnSpLocks noChangeShapeType="1"/>
            <a:stCxn id="37891" idx="4"/>
            <a:endCxn id="3789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09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10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7911" name="AutoShape 23"/>
          <p:cNvCxnSpPr>
            <a:cxnSpLocks noChangeShapeType="1"/>
            <a:stCxn id="37896" idx="6"/>
            <a:endCxn id="37908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2" name="AutoShape 24"/>
          <p:cNvCxnSpPr>
            <a:cxnSpLocks noChangeShapeType="1"/>
            <a:stCxn id="37896" idx="2"/>
            <a:endCxn id="37909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3" name="AutoShape 25"/>
          <p:cNvCxnSpPr>
            <a:cxnSpLocks noChangeShapeType="1"/>
            <a:stCxn id="37895" idx="1"/>
            <a:endCxn id="37910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4" name="AutoShape 26"/>
          <p:cNvCxnSpPr>
            <a:cxnSpLocks noChangeShapeType="1"/>
            <a:stCxn id="37908" idx="1"/>
            <a:endCxn id="3789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5" name="AutoShape 27"/>
          <p:cNvCxnSpPr>
            <a:cxnSpLocks noChangeShapeType="1"/>
            <a:stCxn id="37897" idx="4"/>
            <a:endCxn id="3790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6" name="AutoShape 28"/>
          <p:cNvCxnSpPr>
            <a:cxnSpLocks noChangeShapeType="1"/>
            <a:stCxn id="37910" idx="7"/>
            <a:endCxn id="3789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7931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7933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7934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7935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7936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7937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7938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7939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7940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7941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7942" name="AutoShape 54"/>
          <p:cNvCxnSpPr>
            <a:cxnSpLocks noChangeShapeType="1"/>
            <a:stCxn id="37895" idx="4"/>
            <a:endCxn id="3790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7944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7945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46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7947" name="AutoShape 59"/>
          <p:cNvCxnSpPr>
            <a:cxnSpLocks noChangeShapeType="1"/>
            <a:stCxn id="37945" idx="6"/>
            <a:endCxn id="37946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48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7949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50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51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52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53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7954" name="AutoShape 66"/>
          <p:cNvCxnSpPr>
            <a:cxnSpLocks noChangeShapeType="1"/>
            <a:stCxn id="37945" idx="3"/>
            <a:endCxn id="37950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5" name="AutoShape 67"/>
          <p:cNvCxnSpPr>
            <a:cxnSpLocks noChangeShapeType="1"/>
            <a:stCxn id="37950" idx="5"/>
            <a:endCxn id="37951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6" name="AutoShape 68"/>
          <p:cNvCxnSpPr>
            <a:cxnSpLocks noChangeShapeType="1"/>
            <a:stCxn id="37951" idx="7"/>
            <a:endCxn id="37953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7" name="AutoShape 69"/>
          <p:cNvCxnSpPr>
            <a:cxnSpLocks noChangeShapeType="1"/>
            <a:stCxn id="37952" idx="3"/>
            <a:endCxn id="37953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8" name="AutoShape 70"/>
          <p:cNvCxnSpPr>
            <a:cxnSpLocks noChangeShapeType="1"/>
            <a:stCxn id="37949" idx="4"/>
            <a:endCxn id="37953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9" name="AutoShape 71"/>
          <p:cNvCxnSpPr>
            <a:cxnSpLocks noChangeShapeType="1"/>
            <a:stCxn id="37945" idx="4"/>
            <a:endCxn id="37951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0" name="AutoShape 72"/>
          <p:cNvCxnSpPr>
            <a:cxnSpLocks noChangeShapeType="1"/>
            <a:stCxn id="37946" idx="3"/>
            <a:endCxn id="37949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1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62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63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64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7965" name="AutoShape 77"/>
          <p:cNvCxnSpPr>
            <a:cxnSpLocks noChangeShapeType="1"/>
            <a:stCxn id="37951" idx="6"/>
            <a:endCxn id="37962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6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7" name="AutoShape 79"/>
          <p:cNvCxnSpPr>
            <a:cxnSpLocks noChangeShapeType="1"/>
            <a:stCxn id="37950" idx="1"/>
            <a:endCxn id="37964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8" name="AutoShape 80"/>
          <p:cNvCxnSpPr>
            <a:cxnSpLocks noChangeShapeType="1"/>
            <a:stCxn id="37962" idx="1"/>
            <a:endCxn id="37953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9" name="AutoShape 81"/>
          <p:cNvCxnSpPr>
            <a:cxnSpLocks noChangeShapeType="1"/>
            <a:stCxn id="37952" idx="4"/>
            <a:endCxn id="37962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70" name="AutoShape 82"/>
          <p:cNvCxnSpPr>
            <a:cxnSpLocks noChangeShapeType="1"/>
            <a:stCxn id="37964" idx="7"/>
            <a:endCxn id="37945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71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7972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7973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7974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7975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7976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7977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7978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7979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7980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7981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7982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37983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7984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7985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7986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7987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7988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7989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7990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7991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7992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7993" name="Text Box 105"/>
          <p:cNvSpPr txBox="1">
            <a:spLocks noChangeArrowheads="1"/>
          </p:cNvSpPr>
          <p:nvPr/>
        </p:nvSpPr>
        <p:spPr bwMode="auto">
          <a:xfrm>
            <a:off x="5867400" y="5562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7994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7995" name="Text Box 107"/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7996" name="AutoShape 108"/>
          <p:cNvCxnSpPr>
            <a:cxnSpLocks noChangeShapeType="1"/>
            <a:stCxn id="37950" idx="4"/>
            <a:endCxn id="37963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590774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15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16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8917" name="AutoShape 59"/>
          <p:cNvCxnSpPr>
            <a:cxnSpLocks noChangeShapeType="1"/>
            <a:stCxn id="38915" idx="6"/>
            <a:endCxn id="38916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18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8919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20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21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22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23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8924" name="AutoShape 70"/>
          <p:cNvCxnSpPr>
            <a:cxnSpLocks noChangeShapeType="1"/>
            <a:stCxn id="38919" idx="4"/>
            <a:endCxn id="38923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5" name="AutoShape 72"/>
          <p:cNvCxnSpPr>
            <a:cxnSpLocks noChangeShapeType="1"/>
            <a:stCxn id="38916" idx="3"/>
            <a:endCxn id="38919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28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29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8930" name="AutoShape 77"/>
          <p:cNvCxnSpPr>
            <a:cxnSpLocks noChangeShapeType="1"/>
            <a:stCxn id="38921" idx="6"/>
            <a:endCxn id="38927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2" name="AutoShape 79"/>
          <p:cNvCxnSpPr>
            <a:cxnSpLocks noChangeShapeType="1"/>
            <a:stCxn id="38920" idx="1"/>
            <a:endCxn id="38929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3" name="AutoShape 80"/>
          <p:cNvCxnSpPr>
            <a:cxnSpLocks noChangeShapeType="1"/>
            <a:stCxn id="38927" idx="1"/>
            <a:endCxn id="38923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4" name="AutoShape 82"/>
          <p:cNvCxnSpPr>
            <a:cxnSpLocks noChangeShapeType="1"/>
            <a:stCxn id="38929" idx="7"/>
            <a:endCxn id="38915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5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8936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8937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8938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8939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8940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8941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8942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8943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8944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8945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8946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8947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8948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8949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8950" name="Text Box 105"/>
          <p:cNvSpPr txBox="1">
            <a:spLocks noChangeArrowheads="1"/>
          </p:cNvSpPr>
          <p:nvPr/>
        </p:nvSpPr>
        <p:spPr bwMode="auto">
          <a:xfrm>
            <a:off x="5867400" y="5562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8951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8952" name="Text Box 107"/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38953" name="Text Box 110"/>
          <p:cNvSpPr txBox="1">
            <a:spLocks noChangeArrowheads="1"/>
          </p:cNvSpPr>
          <p:nvPr/>
        </p:nvSpPr>
        <p:spPr bwMode="auto">
          <a:xfrm>
            <a:off x="304800" y="457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Complete Graph</a:t>
            </a:r>
          </a:p>
        </p:txBody>
      </p:sp>
      <p:sp>
        <p:nvSpPr>
          <p:cNvPr id="38954" name="Text Box 111"/>
          <p:cNvSpPr txBox="1">
            <a:spLocks noChangeArrowheads="1"/>
          </p:cNvSpPr>
          <p:nvPr/>
        </p:nvSpPr>
        <p:spPr bwMode="auto">
          <a:xfrm>
            <a:off x="5257800" y="457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Minimum Spanning Tree</a:t>
            </a:r>
          </a:p>
        </p:txBody>
      </p:sp>
      <p:sp>
        <p:nvSpPr>
          <p:cNvPr id="38955" name="Oval 11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56" name="Oval 11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8957" name="AutoShape 114"/>
          <p:cNvCxnSpPr>
            <a:cxnSpLocks noChangeShapeType="1"/>
            <a:stCxn id="38955" idx="6"/>
            <a:endCxn id="38956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58" name="Text Box 11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8959" name="Oval 11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60" name="Oval 11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61" name="Oval 11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62" name="Oval 11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63" name="Oval 12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8964" name="AutoShape 121"/>
          <p:cNvCxnSpPr>
            <a:cxnSpLocks noChangeShapeType="1"/>
            <a:stCxn id="38955" idx="3"/>
            <a:endCxn id="38960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65" name="AutoShape 122"/>
          <p:cNvCxnSpPr>
            <a:cxnSpLocks noChangeShapeType="1"/>
            <a:stCxn id="38960" idx="5"/>
            <a:endCxn id="38961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66" name="AutoShape 123"/>
          <p:cNvCxnSpPr>
            <a:cxnSpLocks noChangeShapeType="1"/>
            <a:stCxn id="38961" idx="7"/>
            <a:endCxn id="38963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67" name="AutoShape 124"/>
          <p:cNvCxnSpPr>
            <a:cxnSpLocks noChangeShapeType="1"/>
            <a:stCxn id="38962" idx="3"/>
            <a:endCxn id="38963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68" name="AutoShape 125"/>
          <p:cNvCxnSpPr>
            <a:cxnSpLocks noChangeShapeType="1"/>
            <a:stCxn id="38959" idx="4"/>
            <a:endCxn id="38963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69" name="AutoShape 126"/>
          <p:cNvCxnSpPr>
            <a:cxnSpLocks noChangeShapeType="1"/>
            <a:stCxn id="38955" idx="4"/>
            <a:endCxn id="38961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0" name="AutoShape 127"/>
          <p:cNvCxnSpPr>
            <a:cxnSpLocks noChangeShapeType="1"/>
            <a:stCxn id="38956" idx="3"/>
            <a:endCxn id="38959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1" name="AutoShape 128"/>
          <p:cNvCxnSpPr>
            <a:cxnSpLocks noChangeShapeType="1"/>
            <a:stCxn id="38956" idx="4"/>
            <a:endCxn id="38962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72" name="Oval 129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73" name="Oval 130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74" name="Oval 131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8975" name="AutoShape 132"/>
          <p:cNvCxnSpPr>
            <a:cxnSpLocks noChangeShapeType="1"/>
            <a:stCxn id="38961" idx="6"/>
            <a:endCxn id="38972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6" name="AutoShape 133"/>
          <p:cNvCxnSpPr>
            <a:cxnSpLocks noChangeShapeType="1"/>
            <a:stCxn id="38961" idx="2"/>
            <a:endCxn id="38973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7" name="AutoShape 134"/>
          <p:cNvCxnSpPr>
            <a:cxnSpLocks noChangeShapeType="1"/>
            <a:stCxn id="38960" idx="1"/>
            <a:endCxn id="38974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8" name="AutoShape 135"/>
          <p:cNvCxnSpPr>
            <a:cxnSpLocks noChangeShapeType="1"/>
            <a:stCxn id="38972" idx="1"/>
            <a:endCxn id="38963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9" name="AutoShape 136"/>
          <p:cNvCxnSpPr>
            <a:cxnSpLocks noChangeShapeType="1"/>
            <a:stCxn id="38962" idx="4"/>
            <a:endCxn id="3897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80" name="AutoShape 137"/>
          <p:cNvCxnSpPr>
            <a:cxnSpLocks noChangeShapeType="1"/>
            <a:stCxn id="38974" idx="7"/>
            <a:endCxn id="38955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81" name="Text Box 138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8982" name="Text Box 139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8983" name="Text Box 140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8984" name="Text Box 141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8985" name="Text Box 142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8986" name="Text Box 143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8987" name="Text Box 144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38988" name="Text Box 145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8989" name="Text Box 146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8990" name="Text Box 147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8991" name="Text Box 148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38992" name="Text Box 149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38993" name="Text Box 150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8994" name="Text Box 151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8995" name="Text Box 152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38996" name="Text Box 153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8997" name="Text Box 154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B</a:t>
            </a:r>
          </a:p>
        </p:txBody>
      </p:sp>
      <p:sp>
        <p:nvSpPr>
          <p:cNvPr id="38998" name="Text Box 155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8999" name="Text Box 156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9000" name="Text Box 157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9001" name="Text Box 158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9002" name="Text Box 159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9003" name="Text Box 160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9004" name="Text Box 161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9005" name="Text Box 162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9006" name="AutoShape 163"/>
          <p:cNvCxnSpPr>
            <a:cxnSpLocks noChangeShapeType="1"/>
            <a:stCxn id="38960" idx="4"/>
            <a:endCxn id="3897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157856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B0AF-172F-44CB-B462-4F5C45B3DEEA}" type="slidenum">
              <a:rPr lang="zh-TW" altLang="en-US"/>
              <a:pPr/>
              <a:t>49</a:t>
            </a:fld>
            <a:endParaRPr lang="en-US" altLang="zh-TW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28775"/>
                <a:ext cx="8638728" cy="4467225"/>
              </a:xfrm>
            </p:spPr>
            <p:txBody>
              <a:bodyPr/>
              <a:lstStyle/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MST_PRIM(G, w, r)     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1	</a:t>
                </a:r>
                <a:r>
                  <a:rPr lang="en-US" altLang="zh-TW" sz="2000" b="1" dirty="0">
                    <a:ea typeface="新細明體" pitchFamily="18" charset="-120"/>
                  </a:rPr>
                  <a:t>for</a:t>
                </a:r>
                <a:r>
                  <a:rPr lang="en-US" altLang="zh-TW" sz="2000" dirty="0">
                    <a:ea typeface="新細明體" pitchFamily="18" charset="-120"/>
                  </a:rPr>
                  <a:t> each v in V </a:t>
                </a:r>
                <a:r>
                  <a:rPr lang="en-US" altLang="zh-TW" sz="2000" b="1" dirty="0">
                    <a:ea typeface="新細明體" pitchFamily="18" charset="-120"/>
                  </a:rPr>
                  <a:t>do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2"/>
                </a:pPr>
                <a:r>
                  <a:rPr lang="en-US" altLang="zh-TW" sz="2000" dirty="0">
                    <a:ea typeface="新細明體" pitchFamily="18" charset="-120"/>
                  </a:rPr>
                  <a:t>    key[v]:=</a:t>
                </a:r>
                <a:r>
                  <a:rPr lang="en-US" altLang="zh-TW" sz="2000" dirty="0">
                    <a:ea typeface="新細明體" pitchFamily="18" charset="-120"/>
                    <a:cs typeface="Times New Roman" pitchFamily="-106" charset="0"/>
                  </a:rPr>
                  <a:t>∞,  </a:t>
                </a:r>
                <a:r>
                  <a:rPr lang="en-US" altLang="zh-TW" sz="2000" dirty="0">
                    <a:ea typeface="新細明體" pitchFamily="18" charset="-120"/>
                    <a:cs typeface="Times New Roman" pitchFamily="-106" charset="0"/>
                    <a:sym typeface="Symbol" pitchFamily="18" charset="2"/>
                  </a:rPr>
                  <a:t>parent[v]:=NIL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2"/>
                </a:pPr>
                <a:r>
                  <a:rPr lang="en-US" altLang="zh-TW" sz="2000" dirty="0">
                    <a:ea typeface="新細明體" pitchFamily="18" charset="-120"/>
                    <a:cs typeface="Times New Roman" pitchFamily="-106" charset="0"/>
                  </a:rPr>
                  <a:t>    A≔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/>
                        <a:ea typeface="Cambria Math"/>
                        <a:cs typeface="Times New Roman" pitchFamily="-106" charset="0"/>
                      </a:rPr>
                      <m:t>∅</m:t>
                    </m:r>
                  </m:oMath>
                </a14:m>
                <a:endParaRPr lang="en-US" altLang="zh-TW" sz="2000" dirty="0">
                  <a:ea typeface="新細明體" pitchFamily="18" charset="-120"/>
                  <a:cs typeface="Times New Roman" pitchFamily="-106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4        key[r]:=0; parent[r]=NIL;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5	Q</a:t>
                </a:r>
                <a:r>
                  <a:rPr lang="en-US" altLang="zh-TW" sz="2000" dirty="0">
                    <a:ea typeface="新細明體" pitchFamily="18" charset="-120"/>
                    <a:sym typeface="Symbol" pitchFamily="18" charset="2"/>
                  </a:rPr>
                  <a:t>(V, key)  /* initialize Q.  </a:t>
                </a:r>
                <a:endParaRPr lang="en-US" altLang="zh-TW" sz="2000" dirty="0">
                  <a:ea typeface="新細明體" pitchFamily="18" charset="-12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6	</a:t>
                </a:r>
                <a:r>
                  <a:rPr lang="en-US" altLang="zh-TW" sz="2000" b="1" dirty="0">
                    <a:ea typeface="新細明體" pitchFamily="18" charset="-120"/>
                  </a:rPr>
                  <a:t>while</a:t>
                </a:r>
                <a:r>
                  <a:rPr lang="en-US" altLang="zh-TW" sz="2000" dirty="0">
                    <a:ea typeface="新細明體" pitchFamily="18" charset="-120"/>
                  </a:rPr>
                  <a:t> Q!={} do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7		u:=EXTRACT_MIN(Q);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itchFamily="18" charset="-120"/>
                  </a:rPr>
                  <a:t>if parent[u]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itchFamily="18" charset="-120"/>
                    <a:sym typeface="Symbol" pitchFamily="18" charset="2"/>
                  </a:rPr>
                  <a:t>NIL, A:=A U (u, parent[u]).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8		</a:t>
                </a:r>
                <a:r>
                  <a:rPr lang="en-US" altLang="zh-TW" sz="2000" b="1" dirty="0">
                    <a:ea typeface="新細明體" pitchFamily="18" charset="-120"/>
                  </a:rPr>
                  <a:t>for each </a:t>
                </a:r>
                <a:r>
                  <a:rPr lang="en-US" altLang="zh-TW" sz="2000" dirty="0">
                    <a:ea typeface="新細明體" pitchFamily="18" charset="-120"/>
                  </a:rPr>
                  <a:t>v in </a:t>
                </a:r>
                <a:r>
                  <a:rPr lang="en-US" altLang="zh-TW" sz="2000" dirty="0" err="1">
                    <a:ea typeface="新細明體" pitchFamily="18" charset="-120"/>
                  </a:rPr>
                  <a:t>Adj</a:t>
                </a:r>
                <a:r>
                  <a:rPr lang="en-US" altLang="zh-TW" sz="2000" dirty="0">
                    <a:ea typeface="新細明體" pitchFamily="18" charset="-120"/>
                  </a:rPr>
                  <a:t>[u] do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9			</a:t>
                </a:r>
                <a:r>
                  <a:rPr lang="en-US" altLang="zh-TW" sz="2000" b="1" dirty="0">
                    <a:ea typeface="新細明體" pitchFamily="18" charset="-120"/>
                  </a:rPr>
                  <a:t>if</a:t>
                </a:r>
                <a:r>
                  <a:rPr lang="en-US" altLang="zh-TW" sz="2000" dirty="0">
                    <a:ea typeface="新細明體" pitchFamily="18" charset="-120"/>
                  </a:rPr>
                  <a:t> v in Q and w(</a:t>
                </a:r>
                <a:r>
                  <a:rPr lang="en-US" altLang="zh-TW" sz="2000" dirty="0" err="1">
                    <a:ea typeface="新細明體" pitchFamily="18" charset="-120"/>
                  </a:rPr>
                  <a:t>u,v</a:t>
                </a:r>
                <a:r>
                  <a:rPr lang="en-US" altLang="zh-TW" sz="2000" dirty="0">
                    <a:ea typeface="新細明體" pitchFamily="18" charset="-120"/>
                  </a:rPr>
                  <a:t>)&lt;key[v]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10			</a:t>
                </a:r>
                <a:r>
                  <a:rPr lang="en-US" altLang="zh-TW" sz="2000" b="1" dirty="0">
                    <a:ea typeface="新細明體" pitchFamily="18" charset="-120"/>
                  </a:rPr>
                  <a:t>then</a:t>
                </a:r>
                <a:r>
                  <a:rPr lang="en-US" altLang="zh-TW" sz="2000" dirty="0">
                    <a:ea typeface="新細明體" pitchFamily="18" charset="-120"/>
                  </a:rPr>
                  <a:t>	parent[v]:=u 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11"/>
                </a:pPr>
                <a:r>
                  <a:rPr lang="en-US" altLang="zh-TW" sz="2000" dirty="0">
                    <a:ea typeface="新細明體" pitchFamily="18" charset="-120"/>
                  </a:rPr>
                  <a:t>                                  k:=w(u,v)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11"/>
                </a:pPr>
                <a:r>
                  <a:rPr lang="en-US" altLang="zh-TW" sz="2000" dirty="0">
                    <a:ea typeface="新細明體" pitchFamily="18" charset="-120"/>
                  </a:rPr>
                  <a:t>                                  Update(</a:t>
                </a:r>
                <a:r>
                  <a:rPr lang="en-US" altLang="zh-TW" sz="2000" dirty="0" err="1">
                    <a:ea typeface="新細明體" pitchFamily="18" charset="-120"/>
                  </a:rPr>
                  <a:t>v,k</a:t>
                </a:r>
                <a:r>
                  <a:rPr lang="en-US" altLang="zh-TW" sz="2000" dirty="0">
                    <a:ea typeface="新細明體" pitchFamily="18" charset="-12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endParaRPr lang="en-US" altLang="zh-TW" sz="2000" dirty="0">
                  <a:ea typeface="新細明體" pitchFamily="18" charset="-12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endParaRPr lang="en-US" altLang="zh-TW" sz="2000" dirty="0"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28775"/>
                <a:ext cx="8638728" cy="4467225"/>
              </a:xfrm>
              <a:blipFill>
                <a:blip r:embed="rId2"/>
                <a:stretch>
                  <a:fillRect l="-776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/>
          <p:nvPr/>
        </p:nvSpPr>
        <p:spPr bwMode="auto">
          <a:xfrm>
            <a:off x="1143236" y="1947413"/>
            <a:ext cx="155448" cy="848497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>
            <a:off x="1331640" y="3573016"/>
            <a:ext cx="45719" cy="1944216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>
            <a:off x="1587097" y="4149080"/>
            <a:ext cx="45719" cy="1368152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>
            <a:off x="2483768" y="4460130"/>
            <a:ext cx="45719" cy="1057102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>
            <a:off x="3347864" y="4748162"/>
            <a:ext cx="144016" cy="769070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8441" y="1628800"/>
            <a:ext cx="4815742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Q (priority queue): contain all the vertices that have not 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yet been  included in the tree.    V\S:  vertices in the tree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2080" y="2380412"/>
            <a:ext cx="3752950" cy="830997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Parent[v]: the nearest vertex in the tree to v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Key[v]: the length of edge (v, parent[v])</a:t>
            </a:r>
          </a:p>
          <a:p>
            <a:pPr algn="l"/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5580112" y="4005064"/>
            <a:ext cx="864096" cy="82809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097533" y="4911551"/>
            <a:ext cx="1858843" cy="46166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i.e. </a:t>
            </a:r>
            <a:r>
              <a:rPr lang="en-US" dirty="0">
                <a:solidFill>
                  <a:srgbClr val="FF0000"/>
                </a:solidFill>
              </a:rPr>
              <a:t>u is not r.</a:t>
            </a:r>
            <a:r>
              <a:rPr lang="en-US" dirty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520" y="5877272"/>
            <a:ext cx="3528392" cy="584775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u: the nearest vertex in Q to the tree. 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Remove u from Q,  i.e., add u to the tree 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139952" y="2708920"/>
            <a:ext cx="108012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683568" y="3933056"/>
            <a:ext cx="1008112" cy="194421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Left Brace 28"/>
          <p:cNvSpPr/>
          <p:nvPr/>
        </p:nvSpPr>
        <p:spPr bwMode="auto">
          <a:xfrm>
            <a:off x="605844" y="1988840"/>
            <a:ext cx="155448" cy="1368152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059832" y="4293096"/>
            <a:ext cx="2952328" cy="15841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224461" y="5910371"/>
            <a:ext cx="1867819" cy="58477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v has an edge with u</a:t>
            </a:r>
          </a:p>
          <a:p>
            <a:pPr algn="l"/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FF711206-C4B7-4EB3-99C5-9E38BAD74A6D}" type="slidenum">
              <a:rPr lang="en-US"/>
              <a:pPr algn="l">
                <a:defRPr/>
              </a:pPr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Better Approach</a:t>
            </a:r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914400" y="3810000"/>
            <a:ext cx="533400" cy="533400"/>
            <a:chOff x="576" y="2400"/>
            <a:chExt cx="336" cy="336"/>
          </a:xfrm>
        </p:grpSpPr>
        <p:sp>
          <p:nvSpPr>
            <p:cNvPr id="6218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9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0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800600" y="4572000"/>
            <a:ext cx="533400" cy="533400"/>
            <a:chOff x="576" y="2400"/>
            <a:chExt cx="336" cy="336"/>
          </a:xfrm>
        </p:grpSpPr>
        <p:sp>
          <p:nvSpPr>
            <p:cNvPr id="6214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5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6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7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0" name="Group 13"/>
          <p:cNvGrpSpPr>
            <a:grpSpLocks/>
          </p:cNvGrpSpPr>
          <p:nvPr/>
        </p:nvGrpSpPr>
        <p:grpSpPr bwMode="auto">
          <a:xfrm>
            <a:off x="3352800" y="2133600"/>
            <a:ext cx="533400" cy="533400"/>
            <a:chOff x="576" y="2400"/>
            <a:chExt cx="336" cy="336"/>
          </a:xfrm>
        </p:grpSpPr>
        <p:sp>
          <p:nvSpPr>
            <p:cNvPr id="6210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1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2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3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1" name="Group 18"/>
          <p:cNvGrpSpPr>
            <a:grpSpLocks/>
          </p:cNvGrpSpPr>
          <p:nvPr/>
        </p:nvGrpSpPr>
        <p:grpSpPr bwMode="auto">
          <a:xfrm>
            <a:off x="6019800" y="1905000"/>
            <a:ext cx="533400" cy="533400"/>
            <a:chOff x="576" y="2400"/>
            <a:chExt cx="336" cy="336"/>
          </a:xfrm>
        </p:grpSpPr>
        <p:sp>
          <p:nvSpPr>
            <p:cNvPr id="6206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8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2" name="Group 23"/>
          <p:cNvGrpSpPr>
            <a:grpSpLocks/>
          </p:cNvGrpSpPr>
          <p:nvPr/>
        </p:nvGrpSpPr>
        <p:grpSpPr bwMode="auto">
          <a:xfrm>
            <a:off x="2362200" y="2971800"/>
            <a:ext cx="533400" cy="533400"/>
            <a:chOff x="576" y="2400"/>
            <a:chExt cx="336" cy="336"/>
          </a:xfrm>
        </p:grpSpPr>
        <p:sp>
          <p:nvSpPr>
            <p:cNvPr id="6202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3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4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3" name="Group 28"/>
          <p:cNvGrpSpPr>
            <a:grpSpLocks/>
          </p:cNvGrpSpPr>
          <p:nvPr/>
        </p:nvGrpSpPr>
        <p:grpSpPr bwMode="auto">
          <a:xfrm>
            <a:off x="1143000" y="2209800"/>
            <a:ext cx="533400" cy="533400"/>
            <a:chOff x="576" y="2400"/>
            <a:chExt cx="336" cy="336"/>
          </a:xfrm>
        </p:grpSpPr>
        <p:sp>
          <p:nvSpPr>
            <p:cNvPr id="6198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9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0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1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4" name="Group 33"/>
          <p:cNvGrpSpPr>
            <a:grpSpLocks/>
          </p:cNvGrpSpPr>
          <p:nvPr/>
        </p:nvGrpSpPr>
        <p:grpSpPr bwMode="auto">
          <a:xfrm>
            <a:off x="1828800" y="1524000"/>
            <a:ext cx="533400" cy="533400"/>
            <a:chOff x="576" y="2400"/>
            <a:chExt cx="336" cy="336"/>
          </a:xfrm>
        </p:grpSpPr>
        <p:sp>
          <p:nvSpPr>
            <p:cNvPr id="6194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7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5" name="Group 38"/>
          <p:cNvGrpSpPr>
            <a:grpSpLocks/>
          </p:cNvGrpSpPr>
          <p:nvPr/>
        </p:nvGrpSpPr>
        <p:grpSpPr bwMode="auto">
          <a:xfrm>
            <a:off x="1981200" y="3962400"/>
            <a:ext cx="533400" cy="533400"/>
            <a:chOff x="576" y="2400"/>
            <a:chExt cx="336" cy="336"/>
          </a:xfrm>
        </p:grpSpPr>
        <p:sp>
          <p:nvSpPr>
            <p:cNvPr id="6190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7" name="Group 44"/>
          <p:cNvGrpSpPr>
            <a:grpSpLocks/>
          </p:cNvGrpSpPr>
          <p:nvPr/>
        </p:nvGrpSpPr>
        <p:grpSpPr bwMode="auto">
          <a:xfrm>
            <a:off x="6934200" y="4495800"/>
            <a:ext cx="533400" cy="533400"/>
            <a:chOff x="576" y="2400"/>
            <a:chExt cx="336" cy="336"/>
          </a:xfrm>
        </p:grpSpPr>
        <p:sp>
          <p:nvSpPr>
            <p:cNvPr id="6186" name="AutoShape 4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8" name="Group 49"/>
          <p:cNvGrpSpPr>
            <a:grpSpLocks/>
          </p:cNvGrpSpPr>
          <p:nvPr/>
        </p:nvGrpSpPr>
        <p:grpSpPr bwMode="auto">
          <a:xfrm>
            <a:off x="6172200" y="4495800"/>
            <a:ext cx="533400" cy="533400"/>
            <a:chOff x="576" y="2400"/>
            <a:chExt cx="336" cy="336"/>
          </a:xfrm>
        </p:grpSpPr>
        <p:sp>
          <p:nvSpPr>
            <p:cNvPr id="6182" name="AutoShape 5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Rectangle 5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Rectangle 5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Rectangle 5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59" name="AutoShape 54"/>
          <p:cNvCxnSpPr>
            <a:cxnSpLocks noChangeShapeType="1"/>
            <a:stCxn id="6178" idx="0"/>
            <a:endCxn id="6207" idx="1"/>
          </p:cNvCxnSpPr>
          <p:nvPr/>
        </p:nvCxnSpPr>
        <p:spPr bwMode="auto">
          <a:xfrm flipV="1">
            <a:off x="4953000" y="2324100"/>
            <a:ext cx="1139825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0" name="AutoShape 55"/>
          <p:cNvCxnSpPr>
            <a:cxnSpLocks noChangeShapeType="1"/>
            <a:stCxn id="6178" idx="0"/>
            <a:endCxn id="6214" idx="0"/>
          </p:cNvCxnSpPr>
          <p:nvPr/>
        </p:nvCxnSpPr>
        <p:spPr bwMode="auto">
          <a:xfrm>
            <a:off x="4953000" y="3505200"/>
            <a:ext cx="1143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1" name="AutoShape 56"/>
          <p:cNvCxnSpPr>
            <a:cxnSpLocks noChangeShapeType="1"/>
            <a:stCxn id="6178" idx="0"/>
            <a:endCxn id="6211" idx="2"/>
          </p:cNvCxnSpPr>
          <p:nvPr/>
        </p:nvCxnSpPr>
        <p:spPr bwMode="auto">
          <a:xfrm flipH="1" flipV="1">
            <a:off x="3619500" y="2667000"/>
            <a:ext cx="13335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2" name="AutoShape 57"/>
          <p:cNvCxnSpPr>
            <a:cxnSpLocks noChangeShapeType="1"/>
            <a:stCxn id="6211" idx="2"/>
            <a:endCxn id="6202" idx="5"/>
          </p:cNvCxnSpPr>
          <p:nvPr/>
        </p:nvCxnSpPr>
        <p:spPr bwMode="auto">
          <a:xfrm flipH="1">
            <a:off x="2762250" y="2667000"/>
            <a:ext cx="8572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3" name="AutoShape 58"/>
          <p:cNvCxnSpPr>
            <a:cxnSpLocks noChangeShapeType="1"/>
            <a:stCxn id="6202" idx="1"/>
            <a:endCxn id="6199" idx="3"/>
          </p:cNvCxnSpPr>
          <p:nvPr/>
        </p:nvCxnSpPr>
        <p:spPr bwMode="auto">
          <a:xfrm flipH="1" flipV="1">
            <a:off x="1603375" y="2628900"/>
            <a:ext cx="892175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4" name="AutoShape 59"/>
          <p:cNvCxnSpPr>
            <a:cxnSpLocks noChangeShapeType="1"/>
            <a:stCxn id="6199" idx="3"/>
            <a:endCxn id="6195" idx="2"/>
          </p:cNvCxnSpPr>
          <p:nvPr/>
        </p:nvCxnSpPr>
        <p:spPr bwMode="auto">
          <a:xfrm flipV="1">
            <a:off x="1603375" y="2057400"/>
            <a:ext cx="492125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5" name="AutoShape 60"/>
          <p:cNvCxnSpPr>
            <a:cxnSpLocks noChangeShapeType="1"/>
            <a:stCxn id="6203" idx="2"/>
            <a:endCxn id="6190" idx="5"/>
          </p:cNvCxnSpPr>
          <p:nvPr/>
        </p:nvCxnSpPr>
        <p:spPr bwMode="auto">
          <a:xfrm flipH="1">
            <a:off x="2381250" y="3505200"/>
            <a:ext cx="2476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6" name="AutoShape 61"/>
          <p:cNvCxnSpPr>
            <a:cxnSpLocks noChangeShapeType="1"/>
            <a:stCxn id="6191" idx="1"/>
            <a:endCxn id="6219" idx="3"/>
          </p:cNvCxnSpPr>
          <p:nvPr/>
        </p:nvCxnSpPr>
        <p:spPr bwMode="auto">
          <a:xfrm flipH="1" flipV="1">
            <a:off x="1374775" y="4229100"/>
            <a:ext cx="6794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7" name="AutoShape 62"/>
          <p:cNvCxnSpPr>
            <a:cxnSpLocks noChangeShapeType="1"/>
            <a:stCxn id="6215" idx="3"/>
            <a:endCxn id="6183" idx="1"/>
          </p:cNvCxnSpPr>
          <p:nvPr/>
        </p:nvCxnSpPr>
        <p:spPr bwMode="auto">
          <a:xfrm flipV="1">
            <a:off x="5260975" y="4914900"/>
            <a:ext cx="9842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8" name="AutoShape 63"/>
          <p:cNvCxnSpPr>
            <a:cxnSpLocks noChangeShapeType="1"/>
            <a:stCxn id="6183" idx="3"/>
            <a:endCxn id="6187" idx="1"/>
          </p:cNvCxnSpPr>
          <p:nvPr/>
        </p:nvCxnSpPr>
        <p:spPr bwMode="auto">
          <a:xfrm>
            <a:off x="6632575" y="4914900"/>
            <a:ext cx="374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69" name="Group 64"/>
          <p:cNvGrpSpPr>
            <a:grpSpLocks/>
          </p:cNvGrpSpPr>
          <p:nvPr/>
        </p:nvGrpSpPr>
        <p:grpSpPr bwMode="auto">
          <a:xfrm>
            <a:off x="4267200" y="3048000"/>
            <a:ext cx="1371600" cy="762000"/>
            <a:chOff x="2688" y="2064"/>
            <a:chExt cx="864" cy="480"/>
          </a:xfrm>
        </p:grpSpPr>
        <p:sp>
          <p:nvSpPr>
            <p:cNvPr id="6171" name="Rectangle 65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Rectangle 66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3" name="Rectangle 67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4" name="Rectangle 68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5" name="Rectangle 69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6" name="Rectangle 70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7" name="Rectangle 71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8" name="Rectangle 72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9" name="Rectangle 73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80" name="Rectangle 74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81" name="Rectangle 75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sp>
        <p:nvSpPr>
          <p:cNvPr id="6170" name="Text Box 76"/>
          <p:cNvSpPr txBox="1">
            <a:spLocks noChangeArrowheads="1"/>
          </p:cNvSpPr>
          <p:nvPr/>
        </p:nvSpPr>
        <p:spPr bwMode="auto">
          <a:xfrm>
            <a:off x="533400" y="5410200"/>
            <a:ext cx="8048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Minimize the total length of the railway connecting all the towns </a:t>
            </a:r>
          </a:p>
        </p:txBody>
      </p:sp>
    </p:spTree>
    <p:extLst>
      <p:ext uri="{BB962C8B-B14F-4D97-AF65-F5344CB8AC3E}">
        <p14:creationId xmlns:p14="http://schemas.microsoft.com/office/powerpoint/2010/main" val="11939281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22" y="100418"/>
            <a:ext cx="7772400" cy="4114800"/>
          </a:xfrm>
        </p:spPr>
        <p:txBody>
          <a:bodyPr/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After 1-5:    The tree is empty.  Q  contains: 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After one pass in while loop.  The tree has one node A.     Q is: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After second pass in while loop. The tree has two node A C, and one link (A,C), Q is: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6" name="Oval 112"/>
          <p:cNvSpPr>
            <a:spLocks noChangeAspect="1" noChangeArrowheads="1"/>
          </p:cNvSpPr>
          <p:nvPr/>
        </p:nvSpPr>
        <p:spPr bwMode="auto">
          <a:xfrm>
            <a:off x="8309222" y="446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" name="Oval 117"/>
          <p:cNvSpPr>
            <a:spLocks noChangeArrowheads="1"/>
          </p:cNvSpPr>
          <p:nvPr/>
        </p:nvSpPr>
        <p:spPr bwMode="auto">
          <a:xfrm>
            <a:off x="7318622" y="15686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" name="Oval 118"/>
          <p:cNvSpPr>
            <a:spLocks noChangeArrowheads="1"/>
          </p:cNvSpPr>
          <p:nvPr/>
        </p:nvSpPr>
        <p:spPr bwMode="auto">
          <a:xfrm>
            <a:off x="8461622" y="37022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" name="AutoShape 121"/>
          <p:cNvCxnSpPr>
            <a:cxnSpLocks noChangeShapeType="1"/>
            <a:stCxn id="26" idx="3"/>
            <a:endCxn id="31" idx="7"/>
          </p:cNvCxnSpPr>
          <p:nvPr/>
        </p:nvCxnSpPr>
        <p:spPr bwMode="auto">
          <a:xfrm flipH="1">
            <a:off x="7709147" y="435149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22"/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7709147" y="1959149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26"/>
          <p:cNvCxnSpPr>
            <a:cxnSpLocks noChangeShapeType="1"/>
            <a:stCxn id="26" idx="4"/>
            <a:endCxn id="32" idx="0"/>
          </p:cNvCxnSpPr>
          <p:nvPr/>
        </p:nvCxnSpPr>
        <p:spPr bwMode="auto">
          <a:xfrm>
            <a:off x="8537822" y="501824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Oval 130"/>
          <p:cNvSpPr>
            <a:spLocks noChangeArrowheads="1"/>
          </p:cNvSpPr>
          <p:nvPr/>
        </p:nvSpPr>
        <p:spPr bwMode="auto">
          <a:xfrm>
            <a:off x="7471022" y="32450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45" name="Oval 131"/>
          <p:cNvSpPr>
            <a:spLocks noChangeArrowheads="1"/>
          </p:cNvSpPr>
          <p:nvPr/>
        </p:nvSpPr>
        <p:spPr bwMode="auto">
          <a:xfrm>
            <a:off x="6709022" y="8828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47" name="AutoShape 133"/>
          <p:cNvCxnSpPr>
            <a:cxnSpLocks noChangeShapeType="1"/>
            <a:stCxn id="32" idx="2"/>
            <a:endCxn id="44" idx="5"/>
          </p:cNvCxnSpPr>
          <p:nvPr/>
        </p:nvCxnSpPr>
        <p:spPr bwMode="auto">
          <a:xfrm flipH="1" flipV="1">
            <a:off x="7861547" y="3635549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34"/>
          <p:cNvCxnSpPr>
            <a:cxnSpLocks noChangeShapeType="1"/>
            <a:stCxn id="31" idx="1"/>
            <a:endCxn id="45" idx="5"/>
          </p:cNvCxnSpPr>
          <p:nvPr/>
        </p:nvCxnSpPr>
        <p:spPr bwMode="auto">
          <a:xfrm flipH="1" flipV="1">
            <a:off x="7099547" y="1273349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37"/>
          <p:cNvCxnSpPr>
            <a:cxnSpLocks noChangeShapeType="1"/>
            <a:stCxn id="45" idx="7"/>
            <a:endCxn id="26" idx="2"/>
          </p:cNvCxnSpPr>
          <p:nvPr/>
        </p:nvCxnSpPr>
        <p:spPr bwMode="auto">
          <a:xfrm flipV="1">
            <a:off x="7099547" y="273224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38"/>
          <p:cNvSpPr txBox="1">
            <a:spLocks noChangeArrowheads="1"/>
          </p:cNvSpPr>
          <p:nvPr/>
        </p:nvSpPr>
        <p:spPr bwMode="auto">
          <a:xfrm>
            <a:off x="7166222" y="11876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61" name="Text Box 147"/>
          <p:cNvSpPr txBox="1">
            <a:spLocks noChangeArrowheads="1"/>
          </p:cNvSpPr>
          <p:nvPr/>
        </p:nvSpPr>
        <p:spPr bwMode="auto">
          <a:xfrm>
            <a:off x="8004422" y="37022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62" name="Text Box 148"/>
          <p:cNvSpPr txBox="1">
            <a:spLocks noChangeArrowheads="1"/>
          </p:cNvSpPr>
          <p:nvPr/>
        </p:nvSpPr>
        <p:spPr bwMode="auto">
          <a:xfrm>
            <a:off x="7318622" y="24830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63" name="Text Box 149"/>
          <p:cNvSpPr txBox="1">
            <a:spLocks noChangeArrowheads="1"/>
          </p:cNvSpPr>
          <p:nvPr/>
        </p:nvSpPr>
        <p:spPr bwMode="auto">
          <a:xfrm>
            <a:off x="8004422" y="24830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64" name="Text Box 150"/>
          <p:cNvSpPr txBox="1">
            <a:spLocks noChangeArrowheads="1"/>
          </p:cNvSpPr>
          <p:nvPr/>
        </p:nvSpPr>
        <p:spPr bwMode="auto">
          <a:xfrm>
            <a:off x="7471022" y="3494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65" name="Text Box 151"/>
          <p:cNvSpPr txBox="1">
            <a:spLocks noChangeArrowheads="1"/>
          </p:cNvSpPr>
          <p:nvPr/>
        </p:nvSpPr>
        <p:spPr bwMode="auto">
          <a:xfrm>
            <a:off x="8004422" y="9590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66" name="Text Box 152"/>
          <p:cNvSpPr txBox="1">
            <a:spLocks noChangeArrowheads="1"/>
          </p:cNvSpPr>
          <p:nvPr/>
        </p:nvSpPr>
        <p:spPr bwMode="auto">
          <a:xfrm>
            <a:off x="8614022" y="1873424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67" name="Text Box 153"/>
          <p:cNvSpPr txBox="1">
            <a:spLocks noChangeArrowheads="1"/>
          </p:cNvSpPr>
          <p:nvPr/>
        </p:nvSpPr>
        <p:spPr bwMode="auto">
          <a:xfrm>
            <a:off x="6785222" y="959024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68" name="Text Box 154"/>
          <p:cNvSpPr txBox="1">
            <a:spLocks noChangeArrowheads="1"/>
          </p:cNvSpPr>
          <p:nvPr/>
        </p:nvSpPr>
        <p:spPr bwMode="auto">
          <a:xfrm>
            <a:off x="8385422" y="120824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B</a:t>
            </a:r>
          </a:p>
        </p:txBody>
      </p:sp>
      <p:sp>
        <p:nvSpPr>
          <p:cNvPr id="70" name="Text Box 156"/>
          <p:cNvSpPr txBox="1">
            <a:spLocks noChangeArrowheads="1"/>
          </p:cNvSpPr>
          <p:nvPr/>
        </p:nvSpPr>
        <p:spPr bwMode="auto">
          <a:xfrm>
            <a:off x="7398745" y="1644824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</a:t>
            </a:r>
          </a:p>
        </p:txBody>
      </p:sp>
      <p:sp>
        <p:nvSpPr>
          <p:cNvPr id="74" name="Text Box 160"/>
          <p:cNvSpPr txBox="1">
            <a:spLocks noChangeArrowheads="1"/>
          </p:cNvSpPr>
          <p:nvPr/>
        </p:nvSpPr>
        <p:spPr bwMode="auto">
          <a:xfrm>
            <a:off x="7547222" y="3321224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D</a:t>
            </a:r>
          </a:p>
        </p:txBody>
      </p:sp>
      <p:sp>
        <p:nvSpPr>
          <p:cNvPr id="76" name="Text Box 162"/>
          <p:cNvSpPr txBox="1">
            <a:spLocks noChangeArrowheads="1"/>
          </p:cNvSpPr>
          <p:nvPr/>
        </p:nvSpPr>
        <p:spPr bwMode="auto">
          <a:xfrm>
            <a:off x="8517987" y="3778424"/>
            <a:ext cx="2936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E</a:t>
            </a:r>
          </a:p>
        </p:txBody>
      </p:sp>
      <p:cxnSp>
        <p:nvCxnSpPr>
          <p:cNvPr id="77" name="AutoShape 163"/>
          <p:cNvCxnSpPr>
            <a:cxnSpLocks noChangeShapeType="1"/>
            <a:stCxn id="31" idx="4"/>
            <a:endCxn id="44" idx="0"/>
          </p:cNvCxnSpPr>
          <p:nvPr/>
        </p:nvCxnSpPr>
        <p:spPr bwMode="auto">
          <a:xfrm>
            <a:off x="7547222" y="2025824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7586"/>
              </p:ext>
            </p:extLst>
          </p:nvPr>
        </p:nvGraphicFramePr>
        <p:xfrm>
          <a:off x="107504" y="874688"/>
          <a:ext cx="4968552" cy="95478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200" dirty="0"/>
                        <a:t>Key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549381"/>
              </p:ext>
            </p:extLst>
          </p:nvPr>
        </p:nvGraphicFramePr>
        <p:xfrm>
          <a:off x="132184" y="2420888"/>
          <a:ext cx="5192464" cy="9192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inf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inf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62727"/>
              </p:ext>
            </p:extLst>
          </p:nvPr>
        </p:nvGraphicFramePr>
        <p:xfrm>
          <a:off x="107504" y="4077072"/>
          <a:ext cx="4176464" cy="9192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220681"/>
              </p:ext>
            </p:extLst>
          </p:nvPr>
        </p:nvGraphicFramePr>
        <p:xfrm>
          <a:off x="179512" y="5750137"/>
          <a:ext cx="3048000" cy="9192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070632"/>
              </p:ext>
            </p:extLst>
          </p:nvPr>
        </p:nvGraphicFramePr>
        <p:xfrm>
          <a:off x="7097960" y="5561676"/>
          <a:ext cx="1516062" cy="8582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576">
                <a:tc>
                  <a:txBody>
                    <a:bodyPr/>
                    <a:lstStyle/>
                    <a:p>
                      <a:r>
                        <a:rPr lang="en-US" sz="12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200" dirty="0"/>
                        <a:t>Key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2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5157192"/>
            <a:ext cx="5868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After third pass in while loop. The tree has two node A C, B and two links (A,C) and (A,B), Q is: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563888" y="6021288"/>
            <a:ext cx="3221334" cy="72008"/>
          </a:xfrm>
          <a:prstGeom prst="rightArrow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87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22" y="100418"/>
            <a:ext cx="7772400" cy="4114800"/>
          </a:xfrm>
        </p:spPr>
        <p:txBody>
          <a:bodyPr/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After 1-5:    The tree is empty.  Q  contains: 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After one pass in while loop.  The tree has one node A.     Q is: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After second pass in while loop. The tree has two node A C, and one link (A,C), Q is: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6" name="Oval 112"/>
          <p:cNvSpPr>
            <a:spLocks noChangeAspect="1" noChangeArrowheads="1"/>
          </p:cNvSpPr>
          <p:nvPr/>
        </p:nvSpPr>
        <p:spPr bwMode="auto">
          <a:xfrm>
            <a:off x="8309222" y="446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" name="Oval 117"/>
          <p:cNvSpPr>
            <a:spLocks noChangeArrowheads="1"/>
          </p:cNvSpPr>
          <p:nvPr/>
        </p:nvSpPr>
        <p:spPr bwMode="auto">
          <a:xfrm>
            <a:off x="7318622" y="15686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" name="Oval 118"/>
          <p:cNvSpPr>
            <a:spLocks noChangeArrowheads="1"/>
          </p:cNvSpPr>
          <p:nvPr/>
        </p:nvSpPr>
        <p:spPr bwMode="auto">
          <a:xfrm>
            <a:off x="8461622" y="37022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" name="AutoShape 121"/>
          <p:cNvCxnSpPr>
            <a:cxnSpLocks noChangeShapeType="1"/>
            <a:stCxn id="26" idx="3"/>
            <a:endCxn id="31" idx="7"/>
          </p:cNvCxnSpPr>
          <p:nvPr/>
        </p:nvCxnSpPr>
        <p:spPr bwMode="auto">
          <a:xfrm flipH="1">
            <a:off x="7709147" y="435149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22"/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7709147" y="1959149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26"/>
          <p:cNvCxnSpPr>
            <a:cxnSpLocks noChangeShapeType="1"/>
            <a:stCxn id="26" idx="4"/>
            <a:endCxn id="32" idx="0"/>
          </p:cNvCxnSpPr>
          <p:nvPr/>
        </p:nvCxnSpPr>
        <p:spPr bwMode="auto">
          <a:xfrm>
            <a:off x="8537822" y="501824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Oval 130"/>
          <p:cNvSpPr>
            <a:spLocks noChangeArrowheads="1"/>
          </p:cNvSpPr>
          <p:nvPr/>
        </p:nvSpPr>
        <p:spPr bwMode="auto">
          <a:xfrm>
            <a:off x="7471022" y="32450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45" name="Oval 131"/>
          <p:cNvSpPr>
            <a:spLocks noChangeArrowheads="1"/>
          </p:cNvSpPr>
          <p:nvPr/>
        </p:nvSpPr>
        <p:spPr bwMode="auto">
          <a:xfrm>
            <a:off x="6709022" y="8828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47" name="AutoShape 133"/>
          <p:cNvCxnSpPr>
            <a:cxnSpLocks noChangeShapeType="1"/>
            <a:stCxn id="32" idx="2"/>
            <a:endCxn id="44" idx="5"/>
          </p:cNvCxnSpPr>
          <p:nvPr/>
        </p:nvCxnSpPr>
        <p:spPr bwMode="auto">
          <a:xfrm flipH="1" flipV="1">
            <a:off x="7861547" y="3635549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34"/>
          <p:cNvCxnSpPr>
            <a:cxnSpLocks noChangeShapeType="1"/>
            <a:stCxn id="31" idx="1"/>
            <a:endCxn id="45" idx="5"/>
          </p:cNvCxnSpPr>
          <p:nvPr/>
        </p:nvCxnSpPr>
        <p:spPr bwMode="auto">
          <a:xfrm flipH="1" flipV="1">
            <a:off x="7099547" y="1273349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37"/>
          <p:cNvCxnSpPr>
            <a:cxnSpLocks noChangeShapeType="1"/>
            <a:stCxn id="45" idx="7"/>
            <a:endCxn id="26" idx="2"/>
          </p:cNvCxnSpPr>
          <p:nvPr/>
        </p:nvCxnSpPr>
        <p:spPr bwMode="auto">
          <a:xfrm flipV="1">
            <a:off x="7099547" y="273224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38"/>
          <p:cNvSpPr txBox="1">
            <a:spLocks noChangeArrowheads="1"/>
          </p:cNvSpPr>
          <p:nvPr/>
        </p:nvSpPr>
        <p:spPr bwMode="auto">
          <a:xfrm>
            <a:off x="7166222" y="11876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61" name="Text Box 147"/>
          <p:cNvSpPr txBox="1">
            <a:spLocks noChangeArrowheads="1"/>
          </p:cNvSpPr>
          <p:nvPr/>
        </p:nvSpPr>
        <p:spPr bwMode="auto">
          <a:xfrm>
            <a:off x="8004422" y="37022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62" name="Text Box 148"/>
          <p:cNvSpPr txBox="1">
            <a:spLocks noChangeArrowheads="1"/>
          </p:cNvSpPr>
          <p:nvPr/>
        </p:nvSpPr>
        <p:spPr bwMode="auto">
          <a:xfrm>
            <a:off x="7318622" y="24830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63" name="Text Box 149"/>
          <p:cNvSpPr txBox="1">
            <a:spLocks noChangeArrowheads="1"/>
          </p:cNvSpPr>
          <p:nvPr/>
        </p:nvSpPr>
        <p:spPr bwMode="auto">
          <a:xfrm>
            <a:off x="8004422" y="24830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64" name="Text Box 150"/>
          <p:cNvSpPr txBox="1">
            <a:spLocks noChangeArrowheads="1"/>
          </p:cNvSpPr>
          <p:nvPr/>
        </p:nvSpPr>
        <p:spPr bwMode="auto">
          <a:xfrm>
            <a:off x="7471022" y="3494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65" name="Text Box 151"/>
          <p:cNvSpPr txBox="1">
            <a:spLocks noChangeArrowheads="1"/>
          </p:cNvSpPr>
          <p:nvPr/>
        </p:nvSpPr>
        <p:spPr bwMode="auto">
          <a:xfrm>
            <a:off x="8004422" y="9590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66" name="Text Box 152"/>
          <p:cNvSpPr txBox="1">
            <a:spLocks noChangeArrowheads="1"/>
          </p:cNvSpPr>
          <p:nvPr/>
        </p:nvSpPr>
        <p:spPr bwMode="auto">
          <a:xfrm>
            <a:off x="8614022" y="1873424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67" name="Text Box 153"/>
          <p:cNvSpPr txBox="1">
            <a:spLocks noChangeArrowheads="1"/>
          </p:cNvSpPr>
          <p:nvPr/>
        </p:nvSpPr>
        <p:spPr bwMode="auto">
          <a:xfrm>
            <a:off x="6785222" y="959024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68" name="Text Box 154"/>
          <p:cNvSpPr txBox="1">
            <a:spLocks noChangeArrowheads="1"/>
          </p:cNvSpPr>
          <p:nvPr/>
        </p:nvSpPr>
        <p:spPr bwMode="auto">
          <a:xfrm>
            <a:off x="8385422" y="120824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B</a:t>
            </a:r>
          </a:p>
        </p:txBody>
      </p:sp>
      <p:sp>
        <p:nvSpPr>
          <p:cNvPr id="70" name="Text Box 156"/>
          <p:cNvSpPr txBox="1">
            <a:spLocks noChangeArrowheads="1"/>
          </p:cNvSpPr>
          <p:nvPr/>
        </p:nvSpPr>
        <p:spPr bwMode="auto">
          <a:xfrm>
            <a:off x="7398745" y="1644824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</a:t>
            </a:r>
          </a:p>
        </p:txBody>
      </p:sp>
      <p:sp>
        <p:nvSpPr>
          <p:cNvPr id="74" name="Text Box 160"/>
          <p:cNvSpPr txBox="1">
            <a:spLocks noChangeArrowheads="1"/>
          </p:cNvSpPr>
          <p:nvPr/>
        </p:nvSpPr>
        <p:spPr bwMode="auto">
          <a:xfrm>
            <a:off x="7547222" y="3321224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D</a:t>
            </a:r>
          </a:p>
        </p:txBody>
      </p:sp>
      <p:sp>
        <p:nvSpPr>
          <p:cNvPr id="76" name="Text Box 162"/>
          <p:cNvSpPr txBox="1">
            <a:spLocks noChangeArrowheads="1"/>
          </p:cNvSpPr>
          <p:nvPr/>
        </p:nvSpPr>
        <p:spPr bwMode="auto">
          <a:xfrm>
            <a:off x="8517987" y="3778424"/>
            <a:ext cx="2936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E</a:t>
            </a:r>
          </a:p>
        </p:txBody>
      </p:sp>
      <p:cxnSp>
        <p:nvCxnSpPr>
          <p:cNvPr id="77" name="AutoShape 163"/>
          <p:cNvCxnSpPr>
            <a:cxnSpLocks noChangeShapeType="1"/>
            <a:stCxn id="31" idx="4"/>
            <a:endCxn id="44" idx="0"/>
          </p:cNvCxnSpPr>
          <p:nvPr/>
        </p:nvCxnSpPr>
        <p:spPr bwMode="auto">
          <a:xfrm>
            <a:off x="7547222" y="2025824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10535"/>
              </p:ext>
            </p:extLst>
          </p:nvPr>
        </p:nvGraphicFramePr>
        <p:xfrm>
          <a:off x="107504" y="874688"/>
          <a:ext cx="4968552" cy="95478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200" dirty="0"/>
                        <a:t>Key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02863"/>
              </p:ext>
            </p:extLst>
          </p:nvPr>
        </p:nvGraphicFramePr>
        <p:xfrm>
          <a:off x="132184" y="2420888"/>
          <a:ext cx="5192464" cy="9192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inf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inf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87910"/>
              </p:ext>
            </p:extLst>
          </p:nvPr>
        </p:nvGraphicFramePr>
        <p:xfrm>
          <a:off x="107504" y="4077072"/>
          <a:ext cx="4176464" cy="9192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41811"/>
              </p:ext>
            </p:extLst>
          </p:nvPr>
        </p:nvGraphicFramePr>
        <p:xfrm>
          <a:off x="179512" y="5750137"/>
          <a:ext cx="3048000" cy="9192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77944"/>
              </p:ext>
            </p:extLst>
          </p:nvPr>
        </p:nvGraphicFramePr>
        <p:xfrm>
          <a:off x="7097960" y="5561676"/>
          <a:ext cx="1516062" cy="8582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576">
                <a:tc>
                  <a:txBody>
                    <a:bodyPr/>
                    <a:lstStyle/>
                    <a:p>
                      <a:r>
                        <a:rPr lang="en-US" sz="12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200" dirty="0"/>
                        <a:t>Key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2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5157192"/>
            <a:ext cx="5868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After third pass in while loop. The tree has two node A C, B and two links (A,C) and (A,B), Q is: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563888" y="6021288"/>
            <a:ext cx="3221334" cy="72008"/>
          </a:xfrm>
          <a:prstGeom prst="rightArrow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69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ABB7-0AB4-4B11-BE3C-F4D30C9B84A6}" type="slidenum">
              <a:rPr lang="zh-TW" altLang="en-US"/>
              <a:pPr/>
              <a:t>52</a:t>
            </a:fld>
            <a:endParaRPr lang="en-US" altLang="zh-TW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endParaRPr lang="en-US" altLang="zh-TW" dirty="0"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</a:rPr>
              <a:t>priority queue Q:  data structure containing n items: each item u has a key value key[u]. 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</a:rPr>
              <a:t>three important operations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EXTRACT-MIN(Q) –takes O(log (n)) times if there are n items in Q.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Insert an element (key u) into Q- takes O(log(n)) time.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Update(u, k): update the key value of element u to k - takes O (log (n)) time.</a:t>
            </a:r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84BF-D3F3-4C50-9148-59C28A7DD902}" type="slidenum">
              <a:rPr lang="zh-TW" altLang="en-US"/>
              <a:pPr/>
              <a:t>53</a:t>
            </a:fld>
            <a:endParaRPr lang="en-US" altLang="zh-TW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404664"/>
            <a:ext cx="8820472" cy="5330825"/>
          </a:xfrm>
        </p:spPr>
        <p:txBody>
          <a:bodyPr/>
          <a:lstStyle/>
          <a:p>
            <a:r>
              <a:rPr lang="en-US" altLang="zh-TW" sz="2000" dirty="0">
                <a:latin typeface="+mj-lt"/>
                <a:ea typeface="新細明體" pitchFamily="18" charset="-120"/>
              </a:rPr>
              <a:t>Grow the minimum spanning tree from the root vertex r.</a:t>
            </a:r>
          </a:p>
          <a:p>
            <a:pPr marL="0" indent="0">
              <a:buNone/>
            </a:pPr>
            <a:endParaRPr lang="en-US" altLang="zh-TW" sz="2000" dirty="0">
              <a:latin typeface="+mj-lt"/>
              <a:ea typeface="新細明體" pitchFamily="18" charset="-120"/>
            </a:endParaRPr>
          </a:p>
          <a:p>
            <a:r>
              <a:rPr lang="en-US" altLang="zh-TW" sz="2000" dirty="0">
                <a:latin typeface="+mj-lt"/>
                <a:ea typeface="新細明體" pitchFamily="18" charset="-120"/>
              </a:rPr>
              <a:t>Q is a priority queue, holding all vertices that are not in the tree now.</a:t>
            </a:r>
          </a:p>
          <a:p>
            <a:pPr marL="0" indent="0">
              <a:buNone/>
            </a:pPr>
            <a:endParaRPr lang="en-US" altLang="zh-TW" sz="2000" dirty="0">
              <a:latin typeface="+mj-lt"/>
              <a:ea typeface="新細明體" pitchFamily="18" charset="-120"/>
            </a:endParaRPr>
          </a:p>
          <a:p>
            <a:r>
              <a:rPr lang="en-US" altLang="zh-TW" sz="2000" dirty="0">
                <a:latin typeface="+mj-lt"/>
                <a:ea typeface="新細明體" pitchFamily="18" charset="-120"/>
              </a:rPr>
              <a:t>key[v]: the length of the shortest edge linking v with a vertex in the tree.</a:t>
            </a:r>
          </a:p>
          <a:p>
            <a:pPr marL="0" indent="0">
              <a:buNone/>
            </a:pPr>
            <a:endParaRPr lang="en-US" altLang="zh-TW" sz="2000" dirty="0">
              <a:latin typeface="+mj-lt"/>
              <a:ea typeface="新細明體" pitchFamily="18" charset="-120"/>
            </a:endParaRPr>
          </a:p>
          <a:p>
            <a:r>
              <a:rPr lang="en-US" altLang="zh-TW" sz="2000" dirty="0">
                <a:latin typeface="+mj-lt"/>
                <a:ea typeface="新細明體" pitchFamily="18" charset="-120"/>
              </a:rPr>
              <a:t>parent[v]: the parent of v in the tree. (v, </a:t>
            </a:r>
            <a:r>
              <a:rPr lang="en-US" altLang="zh-TW" sz="2000" dirty="0" err="1">
                <a:latin typeface="+mj-lt"/>
                <a:ea typeface="新細明體" pitchFamily="18" charset="-120"/>
              </a:rPr>
              <a:t>partent</a:t>
            </a:r>
            <a:r>
              <a:rPr lang="en-US" altLang="zh-TW" sz="2000" dirty="0">
                <a:latin typeface="+mj-lt"/>
                <a:ea typeface="新細明體" pitchFamily="18" charset="-120"/>
              </a:rPr>
              <a:t>[v]) is the shortest among all the edges linking v with a vertex in the tree. </a:t>
            </a:r>
          </a:p>
          <a:p>
            <a:pPr marL="0" indent="0">
              <a:buNone/>
            </a:pPr>
            <a:endParaRPr lang="en-US" altLang="zh-TW" sz="2000" dirty="0">
              <a:latin typeface="+mj-lt"/>
              <a:ea typeface="新細明體" pitchFamily="18" charset="-120"/>
            </a:endParaRPr>
          </a:p>
          <a:p>
            <a:r>
              <a:rPr lang="en-US" altLang="zh-TW" sz="2000" dirty="0">
                <a:latin typeface="+mj-lt"/>
                <a:ea typeface="新細明體" pitchFamily="18" charset="-120"/>
              </a:rPr>
              <a:t>When the algorithm terminates, Q is empty; the minimum spanning tree A for G is thus A={(</a:t>
            </a:r>
            <a:r>
              <a:rPr lang="en-US" altLang="zh-TW" sz="2000" dirty="0" err="1">
                <a:latin typeface="+mj-lt"/>
                <a:ea typeface="新細明體" pitchFamily="18" charset="-120"/>
              </a:rPr>
              <a:t>v,parent</a:t>
            </a:r>
            <a:r>
              <a:rPr lang="en-US" altLang="zh-TW" sz="2000" dirty="0">
                <a:latin typeface="+mj-lt"/>
                <a:ea typeface="新細明體" pitchFamily="18" charset="-120"/>
              </a:rPr>
              <a:t>[v]):</a:t>
            </a:r>
            <a:r>
              <a:rPr lang="en-US" altLang="zh-TW" sz="2000" dirty="0" err="1">
                <a:latin typeface="+mj-lt"/>
                <a:ea typeface="新細明體" pitchFamily="18" charset="-120"/>
              </a:rPr>
              <a:t>v</a:t>
            </a:r>
            <a:r>
              <a:rPr lang="en-US" altLang="zh-TW" sz="2000" dirty="0" err="1">
                <a:latin typeface="+mj-lt"/>
                <a:ea typeface="宋体" pitchFamily="2" charset="-122"/>
              </a:rPr>
              <a:t>∈</a:t>
            </a:r>
            <a:r>
              <a:rPr lang="en-US" altLang="zh-TW" sz="2000" dirty="0" err="1">
                <a:latin typeface="+mj-lt"/>
                <a:ea typeface="新細明體" pitchFamily="18" charset="-120"/>
              </a:rPr>
              <a:t>V</a:t>
            </a:r>
            <a:r>
              <a:rPr lang="en-US" altLang="zh-TW" sz="2000" dirty="0">
                <a:latin typeface="+mj-lt"/>
                <a:ea typeface="新細明體" pitchFamily="18" charset="-120"/>
              </a:rPr>
              <a:t>-{r}}.</a:t>
            </a:r>
          </a:p>
          <a:p>
            <a:pPr marL="0" indent="0">
              <a:buNone/>
            </a:pPr>
            <a:endParaRPr lang="en-US" altLang="zh-TW" sz="2000" dirty="0">
              <a:latin typeface="+mj-lt"/>
              <a:ea typeface="新細明體" pitchFamily="18" charset="-120"/>
            </a:endParaRPr>
          </a:p>
          <a:p>
            <a:r>
              <a:rPr lang="en-US" altLang="zh-TW" sz="2000" dirty="0">
                <a:latin typeface="+mj-lt"/>
                <a:ea typeface="新細明體" pitchFamily="18" charset="-120"/>
                <a:cs typeface="Times New Roman" pitchFamily="-106" charset="0"/>
              </a:rPr>
              <a:t>Running time: O(||E||log |V|).   </a:t>
            </a:r>
          </a:p>
          <a:p>
            <a:endParaRPr lang="en-US" altLang="zh-TW" sz="2000" dirty="0">
              <a:latin typeface="+mj-lt"/>
              <a:ea typeface="新細明體" pitchFamily="18" charset="-120"/>
              <a:cs typeface="Times New Roman" pitchFamily="-106" charset="0"/>
            </a:endParaRPr>
          </a:p>
          <a:p>
            <a:r>
              <a:rPr lang="en-US" altLang="zh-TW" sz="2000" dirty="0">
                <a:latin typeface="+mj-lt"/>
                <a:ea typeface="新細明體" pitchFamily="18" charset="-120"/>
                <a:cs typeface="Times New Roman" pitchFamily="-106" charset="0"/>
              </a:rPr>
              <a:t>Using </a:t>
            </a:r>
            <a:r>
              <a:rPr lang="en-US" altLang="zh-TW" sz="2000" i="1" dirty="0">
                <a:latin typeface="+mj-lt"/>
                <a:ea typeface="新細明體" pitchFamily="18" charset="-120"/>
                <a:cs typeface="Times New Roman" pitchFamily="-106" charset="0"/>
              </a:rPr>
              <a:t>Fibonacci heap 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-106" charset="0"/>
              </a:rPr>
              <a:t>structure to store Q,  we can reduce the complexity to O(|E|+|</a:t>
            </a:r>
            <a:r>
              <a:rPr lang="en-US" altLang="zh-TW" sz="2000" dirty="0" err="1">
                <a:latin typeface="+mj-lt"/>
                <a:ea typeface="新細明體" pitchFamily="18" charset="-120"/>
                <a:cs typeface="Times New Roman" pitchFamily="-106" charset="0"/>
              </a:rPr>
              <a:t>V|log|V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-106" charset="0"/>
              </a:rPr>
              <a:t>|) since </a:t>
            </a:r>
            <a:r>
              <a:rPr lang="en-US" altLang="zh-TW" sz="2000" dirty="0">
                <a:latin typeface="+mj-lt"/>
                <a:ea typeface="新細明體" pitchFamily="18" charset="-120"/>
              </a:rPr>
              <a:t>Update(u, k) can be done in O(1) time for Fibonacci heap.  </a:t>
            </a:r>
            <a:endParaRPr lang="en-US" altLang="zh-TW" sz="2000" dirty="0">
              <a:latin typeface="+mj-lt"/>
              <a:ea typeface="新細明體" pitchFamily="18" charset="-120"/>
              <a:cs typeface="Times New Roman" pitchFamily="-106" charset="0"/>
            </a:endParaRPr>
          </a:p>
          <a:p>
            <a:pPr marL="0" indent="0">
              <a:buNone/>
            </a:pPr>
            <a:endParaRPr lang="en-US" altLang="zh-TW" sz="2400" dirty="0">
              <a:ea typeface="新細明體" pitchFamily="18" charset="-120"/>
              <a:cs typeface="Times New Roman" pitchFamily="-106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MST</a:t>
            </a:r>
          </a:p>
          <a:p>
            <a:r>
              <a:rPr lang="en-US" altLang="zh-CN" dirty="0"/>
              <a:t>Cut, safe edge. </a:t>
            </a:r>
          </a:p>
          <a:p>
            <a:r>
              <a:rPr lang="en-US" altLang="zh-TW" dirty="0">
                <a:ea typeface="新細明體" pitchFamily="18" charset="-120"/>
              </a:rPr>
              <a:t>Generic MST algorithm</a:t>
            </a:r>
          </a:p>
          <a:p>
            <a:r>
              <a:rPr lang="en-US" altLang="zh-TW" dirty="0" err="1">
                <a:ea typeface="新細明體" pitchFamily="18" charset="-120"/>
              </a:rPr>
              <a:t>Kruskal's</a:t>
            </a:r>
            <a:r>
              <a:rPr lang="en-US" altLang="zh-TW" dirty="0">
                <a:ea typeface="新細明體" pitchFamily="18" charset="-120"/>
              </a:rPr>
              <a:t> algorithm</a:t>
            </a:r>
          </a:p>
          <a:p>
            <a:r>
              <a:rPr lang="en-US" altLang="zh-TW" dirty="0">
                <a:ea typeface="新細明體" pitchFamily="18" charset="-120"/>
              </a:rPr>
              <a:t>Prim's algorithm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7B7-5A7A-4C2B-A6CD-B37321A67CBA}" type="slidenum">
              <a:rPr lang="zh-TW" altLang="en-US" smtClean="0"/>
              <a:pPr/>
              <a:t>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0310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Problem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sz="2400" dirty="0"/>
              <a:t>Consider the problem of computing a </a:t>
            </a:r>
            <a:r>
              <a:rPr lang="en-US" altLang="zh-CN" sz="2400" i="1" dirty="0"/>
              <a:t>maximum </a:t>
            </a:r>
            <a:r>
              <a:rPr lang="en-US" altLang="zh-CN" sz="2400" dirty="0"/>
              <a:t>spanning tree, namely the spanning tree that maximizes the sum of edge costs. Do Prim and </a:t>
            </a:r>
            <a:r>
              <a:rPr lang="en-US" altLang="zh-CN" sz="2400" dirty="0" err="1"/>
              <a:t>Kruskal’s</a:t>
            </a:r>
            <a:r>
              <a:rPr lang="en-US" altLang="zh-CN" sz="2400" dirty="0"/>
              <a:t> algorithm work for this problem (assuming of course that we choose the crossing edge with maximum cost)?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Prove that for any weighted undirected graph such that the weights are distinct (no two edges have the same weight), </a:t>
            </a:r>
            <a:r>
              <a:rPr lang="en-US" altLang="zh-CN" sz="2400"/>
              <a:t>the minimum </a:t>
            </a:r>
            <a:r>
              <a:rPr lang="en-US" altLang="zh-CN" sz="2400" dirty="0"/>
              <a:t>spanning tree is unique. </a:t>
            </a: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7B7-5A7A-4C2B-A6CD-B37321A67CBA}" type="slidenum">
              <a:rPr lang="zh-TW" altLang="en-US" smtClean="0"/>
              <a:pPr/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11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3A0C-6737-41A6-92EB-7B3F198D186B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Definition of MST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1981200"/>
            <a:ext cx="878420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600" dirty="0">
                <a:solidFill>
                  <a:schemeClr val="accent2"/>
                </a:solidFill>
                <a:ea typeface="新細明體" pitchFamily="18" charset="-120"/>
              </a:rPr>
              <a:t>Spanning tree</a:t>
            </a:r>
            <a:r>
              <a:rPr lang="en-US" altLang="zh-TW" sz="3600" dirty="0">
                <a:ea typeface="新細明體" pitchFamily="18" charset="-120"/>
              </a:rPr>
              <a:t>:  Given a undirected and connected graph G=(V, E), a subgraph T of G is a spanning tree of G if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3600" dirty="0">
                <a:ea typeface="新細明體" pitchFamily="18" charset="-120"/>
              </a:rPr>
              <a:t>T is a tree and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3600" dirty="0">
                <a:ea typeface="新細明體" pitchFamily="18" charset="-120"/>
              </a:rPr>
              <a:t>T contains all the vertices (nodes) of G.  </a:t>
            </a:r>
            <a:r>
              <a:rPr lang="en-US" altLang="zh-TW" sz="3600" dirty="0">
                <a:solidFill>
                  <a:schemeClr val="accent2"/>
                </a:solidFill>
                <a:ea typeface="新細明體" pitchFamily="18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/>
                </a:solidFill>
                <a:ea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288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3A0C-6737-41A6-92EB-7B3F198D186B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898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dirty="0">
                <a:ea typeface="新細明體" pitchFamily="18" charset="-120"/>
              </a:rPr>
              <a:t>Given a </a:t>
            </a:r>
            <a:r>
              <a:rPr lang="en-US" altLang="zh-TW" sz="2800" dirty="0">
                <a:ea typeface="新細明體" pitchFamily="18" charset="-120"/>
              </a:rPr>
              <a:t>connected and undirected graph </a:t>
            </a:r>
            <a:r>
              <a:rPr lang="en-US" altLang="zh-TW" sz="2800" i="1" dirty="0">
                <a:ea typeface="新細明體" pitchFamily="18" charset="-120"/>
              </a:rPr>
              <a:t>G=(V,E),  </a:t>
            </a:r>
            <a:r>
              <a:rPr lang="en-US" altLang="zh-TW" sz="2800" dirty="0">
                <a:ea typeface="新細明體" pitchFamily="18" charset="-120"/>
              </a:rPr>
              <a:t>where</a:t>
            </a:r>
            <a:r>
              <a:rPr lang="en-US" altLang="zh-TW" sz="2800" i="1" dirty="0"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each edge in E has a (nonnegative) weight (cost, or length), </a:t>
            </a:r>
          </a:p>
          <a:p>
            <a:pPr marL="0" indent="0">
              <a:buNone/>
            </a:pPr>
            <a:r>
              <a:rPr lang="en-US" altLang="zh-TW" sz="2800" dirty="0">
                <a:ea typeface="新細明體" pitchFamily="18" charset="-120"/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minimum spanning tree (MST)  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is  a spanning tree with minimum total weight (cost, or length). </a:t>
            </a:r>
            <a:endParaRPr lang="en-US" altLang="zh-TW" sz="28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549275"/>
          </a:xfrm>
        </p:spPr>
        <p:txBody>
          <a:bodyPr/>
          <a:lstStyle/>
          <a:p>
            <a:r>
              <a:rPr lang="en-US" sz="3000" dirty="0">
                <a:solidFill>
                  <a:srgbClr val="FF0000"/>
                </a:solidFill>
              </a:rPr>
              <a:t>Minimum Spanning Tree: Example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229600" cy="4525963"/>
          </a:xfrm>
        </p:spPr>
        <p:txBody>
          <a:bodyPr/>
          <a:lstStyle/>
          <a:p>
            <a:pPr algn="l" rtl="0"/>
            <a:r>
              <a:rPr lang="en-US" sz="2000" dirty="0"/>
              <a:t>Example: The graph</a:t>
            </a:r>
          </a:p>
        </p:txBody>
      </p:sp>
      <p:pic>
        <p:nvPicPr>
          <p:cNvPr id="35846" name="Picture 6" descr="mst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397" y="908720"/>
            <a:ext cx="12858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94382" y="2150616"/>
            <a:ext cx="4708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r>
              <a:rPr lang="en-US"/>
              <a:t>Has 16 spanning trees. Some are:</a:t>
            </a:r>
          </a:p>
        </p:txBody>
      </p:sp>
      <p:pic>
        <p:nvPicPr>
          <p:cNvPr id="35848" name="Picture 8" descr="mst0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5" y="2746722"/>
            <a:ext cx="12858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9" descr="mst0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757" y="2746722"/>
            <a:ext cx="12858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0" descr="mst0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20" y="2746722"/>
            <a:ext cx="12858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11" descr="mst0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207" y="2746722"/>
            <a:ext cx="12858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94382" y="4319934"/>
            <a:ext cx="77612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The graph has two minimum spanning trees, each with a length of 6:</a:t>
            </a:r>
          </a:p>
        </p:txBody>
      </p:sp>
      <p:pic>
        <p:nvPicPr>
          <p:cNvPr id="35854" name="Picture 14" descr="mst0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95" y="5276428"/>
            <a:ext cx="12858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5" name="Picture 15" descr="mst0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995" y="5301208"/>
            <a:ext cx="12858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6" name="Picture 16" descr="mst0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407" y="2818159"/>
            <a:ext cx="12858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83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C4A7-9473-462F-84FF-CAB1BA500548}" type="slidenum">
              <a:rPr lang="zh-TW" altLang="en-US"/>
              <a:pPr/>
              <a:t>9</a:t>
            </a:fld>
            <a:endParaRPr lang="en-US" altLang="zh-TW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848600" cy="1143000"/>
          </a:xfrm>
        </p:spPr>
        <p:txBody>
          <a:bodyPr/>
          <a:lstStyle/>
          <a:p>
            <a:r>
              <a:rPr lang="en-US" altLang="zh-TW" sz="3600" dirty="0">
                <a:ea typeface="新細明體" pitchFamily="18" charset="-120"/>
              </a:rPr>
              <a:t>Growing a MST(Generic Algorithm)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717032"/>
            <a:ext cx="7772400" cy="252028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solidFill>
                  <a:srgbClr val="C00000"/>
                </a:solidFill>
                <a:ea typeface="新細明體" pitchFamily="18" charset="-120"/>
              </a:rPr>
              <a:t>Invariant: </a:t>
            </a:r>
            <a:r>
              <a:rPr lang="en-US" altLang="zh-TW" sz="2400" dirty="0">
                <a:ea typeface="新細明體" pitchFamily="18" charset="-120"/>
              </a:rPr>
              <a:t>Set </a:t>
            </a:r>
            <a:r>
              <a:rPr lang="en-US" altLang="zh-TW" sz="2400" dirty="0">
                <a:solidFill>
                  <a:srgbClr val="002060"/>
                </a:solidFill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is always a subset of some minimum spanning tree. 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ea typeface="新細明體" pitchFamily="18" charset="-120"/>
              </a:rPr>
              <a:t>This property is called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invariant property</a:t>
            </a:r>
            <a:r>
              <a:rPr lang="en-US" altLang="zh-TW" sz="2000" dirty="0">
                <a:ea typeface="新細明體" pitchFamily="18" charset="-12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An edge (u, v) is a </a:t>
            </a:r>
            <a:r>
              <a:rPr lang="en-US" altLang="zh-TW" sz="2400" i="1" dirty="0">
                <a:solidFill>
                  <a:srgbClr val="C00000"/>
                </a:solidFill>
                <a:ea typeface="新細明體" pitchFamily="18" charset="-120"/>
              </a:rPr>
              <a:t>safe edge for A </a:t>
            </a:r>
            <a:r>
              <a:rPr lang="en-US" altLang="zh-TW" sz="2400" dirty="0">
                <a:ea typeface="新細明體" pitchFamily="18" charset="-120"/>
              </a:rPr>
              <a:t>if adding it to A does not destroy the invariant.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i="1" dirty="0">
                <a:solidFill>
                  <a:srgbClr val="002060"/>
                </a:solidFill>
                <a:ea typeface="新細明體" pitchFamily="18" charset="-120"/>
              </a:rPr>
              <a:t>Basically, GENERIC_MST() says that “select the </a:t>
            </a:r>
            <a:r>
              <a:rPr lang="en-US" altLang="zh-TW" sz="2400" dirty="0">
                <a:solidFill>
                  <a:srgbClr val="002060"/>
                </a:solidFill>
                <a:ea typeface="新細明體" pitchFamily="18" charset="-120"/>
              </a:rPr>
              <a:t>correct</a:t>
            </a:r>
            <a:r>
              <a:rPr lang="en-US" altLang="zh-TW" sz="2400" i="1" dirty="0">
                <a:solidFill>
                  <a:srgbClr val="002060"/>
                </a:solidFill>
                <a:ea typeface="新細明體" pitchFamily="18" charset="-120"/>
              </a:rPr>
              <a:t> edges one by one until A becomes a minimum spanning tree.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98475" y="1196752"/>
            <a:ext cx="7273925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TW" dirty="0">
                <a:ea typeface="新細明體" pitchFamily="18" charset="-120"/>
              </a:rPr>
              <a:t>GENERIC_MST(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w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1	</a:t>
            </a:r>
            <a:r>
              <a:rPr lang="en-US" altLang="zh-TW" dirty="0">
                <a:solidFill>
                  <a:srgbClr val="002060"/>
                </a:solidFill>
                <a:ea typeface="新細明體" pitchFamily="18" charset="-120"/>
              </a:rPr>
              <a:t>A</a:t>
            </a:r>
            <a:r>
              <a:rPr lang="en-US" altLang="zh-TW" dirty="0">
                <a:ea typeface="新細明體" pitchFamily="18" charset="-120"/>
              </a:rPr>
              <a:t>:={}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2	while A does not form a spanning tree do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3		find an edge (</a:t>
            </a:r>
            <a:r>
              <a:rPr lang="en-US" altLang="zh-TW" dirty="0" err="1">
                <a:ea typeface="新細明體" pitchFamily="18" charset="-120"/>
              </a:rPr>
              <a:t>u,v</a:t>
            </a:r>
            <a:r>
              <a:rPr lang="en-US" altLang="zh-TW" dirty="0">
                <a:ea typeface="新細明體" pitchFamily="18" charset="-120"/>
              </a:rPr>
              <a:t>) that is </a:t>
            </a:r>
            <a:r>
              <a:rPr lang="en-US" altLang="zh-TW" i="1" dirty="0">
                <a:solidFill>
                  <a:srgbClr val="C00000"/>
                </a:solidFill>
                <a:ea typeface="新細明體" pitchFamily="18" charset="-120"/>
              </a:rPr>
              <a:t>safe</a:t>
            </a:r>
            <a:r>
              <a:rPr lang="en-US" altLang="zh-TW" dirty="0">
                <a:ea typeface="新細明體" pitchFamily="18" charset="-120"/>
              </a:rPr>
              <a:t> for A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4		A:=A</a:t>
            </a:r>
            <a:r>
              <a:rPr lang="en-US" altLang="zh-TW" dirty="0">
                <a:latin typeface="宋体" pitchFamily="2" charset="-122"/>
                <a:ea typeface="宋体" pitchFamily="2" charset="-122"/>
              </a:rPr>
              <a:t>∪</a:t>
            </a:r>
            <a:r>
              <a:rPr lang="en-US" altLang="zh-TW" dirty="0">
                <a:ea typeface="新細明體" pitchFamily="18" charset="-120"/>
              </a:rPr>
              <a:t>{(u,v)}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5	return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3366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3366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-10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11731</TotalTime>
  <Words>4017</Words>
  <Application>Microsoft Macintosh PowerPoint</Application>
  <PresentationFormat>On-screen Show (4:3)</PresentationFormat>
  <Paragraphs>2093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新細明體</vt:lpstr>
      <vt:lpstr>宋体</vt:lpstr>
      <vt:lpstr>Arial</vt:lpstr>
      <vt:lpstr>Cambria Math</vt:lpstr>
      <vt:lpstr>Symbol</vt:lpstr>
      <vt:lpstr>Times New Roman</vt:lpstr>
      <vt:lpstr>Default Design</vt:lpstr>
      <vt:lpstr>Week 3: Minimum Spanning Tree (MST) </vt:lpstr>
      <vt:lpstr>PowerPoint Presentation</vt:lpstr>
      <vt:lpstr>Problem: Rail Network</vt:lpstr>
      <vt:lpstr> Naïve Approach</vt:lpstr>
      <vt:lpstr>Better Approach</vt:lpstr>
      <vt:lpstr>Definition of MST</vt:lpstr>
      <vt:lpstr>PowerPoint Presentation</vt:lpstr>
      <vt:lpstr>Minimum Spanning Tree: Example </vt:lpstr>
      <vt:lpstr>Growing a MST(Generic Algorithm)</vt:lpstr>
      <vt:lpstr>Safe edge</vt:lpstr>
      <vt:lpstr>PowerPoint Presentation</vt:lpstr>
      <vt:lpstr>PowerPoint Presentation</vt:lpstr>
      <vt:lpstr>PowerPoint Presentation</vt:lpstr>
      <vt:lpstr>The algorithms of Kruskal and Prim</vt:lpstr>
      <vt:lpstr>Kruskal’s Algorithm</vt:lpstr>
      <vt:lpstr>Kruskal's algorithm(basic part)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Kruskal's algorithm</vt:lpstr>
      <vt:lpstr>PowerPoint Presentation</vt:lpstr>
      <vt:lpstr>Prim’s Algorithm</vt:lpstr>
      <vt:lpstr>Prim's algorithm(basic part)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Prim's algorithm</vt:lpstr>
      <vt:lpstr>PowerPoint Presentation</vt:lpstr>
      <vt:lpstr>PowerPoint Presentation</vt:lpstr>
      <vt:lpstr>PowerPoint Presentation</vt:lpstr>
      <vt:lpstr>PowerPoint Presentation</vt:lpstr>
      <vt:lpstr>Summary </vt:lpstr>
      <vt:lpstr>Challenge Problem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ZHANG Qingfu</dc:creator>
  <cp:lastModifiedBy>YEUNG Tung Yan</cp:lastModifiedBy>
  <cp:revision>194</cp:revision>
  <cp:lastPrinted>2019-09-20T01:10:00Z</cp:lastPrinted>
  <dcterms:created xsi:type="dcterms:W3CDTF">1601-01-01T00:00:00Z</dcterms:created>
  <dcterms:modified xsi:type="dcterms:W3CDTF">2020-12-17T11:54:32Z</dcterms:modified>
</cp:coreProperties>
</file>