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443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81" r:id="rId13"/>
    <p:sldId id="282" r:id="rId14"/>
    <p:sldId id="302" r:id="rId15"/>
    <p:sldId id="300" r:id="rId16"/>
    <p:sldId id="301" r:id="rId17"/>
    <p:sldId id="289" r:id="rId18"/>
    <p:sldId id="290" r:id="rId19"/>
    <p:sldId id="291" r:id="rId20"/>
    <p:sldId id="292" r:id="rId21"/>
    <p:sldId id="293" r:id="rId22"/>
    <p:sldId id="303" r:id="rId23"/>
    <p:sldId id="304" r:id="rId24"/>
    <p:sldId id="294" r:id="rId25"/>
    <p:sldId id="297" r:id="rId26"/>
    <p:sldId id="296" r:id="rId27"/>
    <p:sldId id="309" r:id="rId28"/>
    <p:sldId id="305" r:id="rId29"/>
    <p:sldId id="306" r:id="rId30"/>
    <p:sldId id="307" r:id="rId31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Microsoft JhengHei" panose="020B0604030504040204" pitchFamily="34" charset="-120"/>
      <p:regular r:id="rId38"/>
      <p:bold r:id="rId39"/>
    </p:embeddedFont>
    <p:embeddedFont>
      <p:font typeface="PMingLiU" panose="02020500000000000000" pitchFamily="18" charset="-120"/>
      <p:regular r:id="rId40"/>
    </p:embeddedFont>
  </p:embeddedFontLst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013F7A"/>
    <a:srgbClr val="FFFF00"/>
    <a:srgbClr val="54596D"/>
    <a:srgbClr val="808080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3792" autoAdjust="0"/>
  </p:normalViewPr>
  <p:slideViewPr>
    <p:cSldViewPr snapToGrid="0"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9EDE7B2-0668-486A-A8B9-FBF5DA37E2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t" anchorCtr="0" compatLnSpc="1">
            <a:prstTxWarp prst="textNoShape">
              <a:avLst/>
            </a:prstTxWarp>
          </a:bodyPr>
          <a:lstStyle>
            <a:lvl1pPr defTabSz="957467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6EFDD12-8973-4C98-B093-2FC9988C87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1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t" anchorCtr="0" compatLnSpc="1">
            <a:prstTxWarp prst="textNoShape">
              <a:avLst/>
            </a:prstTxWarp>
          </a:bodyPr>
          <a:lstStyle>
            <a:lvl1pPr algn="r" defTabSz="957467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EA11F4E3-873E-41BC-AC9D-225D6CBCF9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683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b" anchorCtr="0" compatLnSpc="1">
            <a:prstTxWarp prst="textNoShape">
              <a:avLst/>
            </a:prstTxWarp>
          </a:bodyPr>
          <a:lstStyle>
            <a:lvl1pPr defTabSz="957467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71E284DF-3D67-4BB5-A17A-2601452096D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200"/>
            </a:lvl1pPr>
          </a:lstStyle>
          <a:p>
            <a:pPr>
              <a:defRPr/>
            </a:pPr>
            <a:fld id="{537B1CC1-11E4-4A5B-BA8D-943E9DCA89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D7510E1-4080-458E-AAB0-5291EF0191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t" anchorCtr="0" compatLnSpc="1">
            <a:prstTxWarp prst="textNoShape">
              <a:avLst/>
            </a:prstTxWarp>
          </a:bodyPr>
          <a:lstStyle>
            <a:lvl1pPr defTabSz="955911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396DA75-1A4B-42DE-A03B-9863EAF3CE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699" y="1"/>
            <a:ext cx="3168502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t" anchorCtr="0" compatLnSpc="1">
            <a:prstTxWarp prst="textNoShape">
              <a:avLst/>
            </a:prstTxWarp>
          </a:bodyPr>
          <a:lstStyle>
            <a:lvl1pPr algn="r" defTabSz="955911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9D9C812-4964-4D49-97CA-61525571DC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83169BC-B04C-4980-AC9C-1F884A35BF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1576"/>
            <a:ext cx="5365352" cy="43188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TW" noProof="0"/>
              <a:t>Click to edit Master text styles</a:t>
            </a:r>
          </a:p>
          <a:p>
            <a:pPr lvl="1"/>
            <a:r>
              <a:rPr lang="en-CA" altLang="zh-TW" noProof="0"/>
              <a:t>Second level</a:t>
            </a:r>
          </a:p>
          <a:p>
            <a:pPr lvl="2"/>
            <a:r>
              <a:rPr lang="en-CA" altLang="zh-TW" noProof="0"/>
              <a:t>Third level</a:t>
            </a:r>
          </a:p>
          <a:p>
            <a:pPr lvl="3"/>
            <a:r>
              <a:rPr lang="en-CA" altLang="zh-TW" noProof="0"/>
              <a:t>Fourth level</a:t>
            </a:r>
          </a:p>
          <a:p>
            <a:pPr lvl="4"/>
            <a:r>
              <a:rPr lang="en-CA" altLang="zh-TW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5376A710-27F5-42D1-9F4F-5447608DC5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b" anchorCtr="0" compatLnSpc="1">
            <a:prstTxWarp prst="textNoShape">
              <a:avLst/>
            </a:prstTxWarp>
          </a:bodyPr>
          <a:lstStyle>
            <a:lvl1pPr defTabSz="955911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90C6718A-7DB0-4DC1-81E3-87DCA50B5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699" y="9120172"/>
            <a:ext cx="3168502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200"/>
            </a:lvl1pPr>
          </a:lstStyle>
          <a:p>
            <a:pPr>
              <a:defRPr/>
            </a:pPr>
            <a:fld id="{B1BDE63E-5912-4DD2-9C59-19E53E975D28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27860764-86D9-46B4-9855-F4C1406B6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6EF37994-B855-400C-AB72-BF96AD176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CA" altLang="en-US"/>
              <a:t>In build assembly language program, we only need to assemble, that is converting assembly language to machine code. For C programming, we need an additional step, called compiling, which converts C code to assembly language code.</a:t>
            </a: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7ACCE94F-54FC-4D58-924E-443C106E0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87D19C-A370-4E5E-A9B5-BFDB79E36710}" type="slidenum">
              <a:rPr lang="en-CA" altLang="zh-TW" smtClean="0"/>
              <a:pPr>
                <a:spcBef>
                  <a:spcPct val="0"/>
                </a:spcBef>
              </a:pPr>
              <a:t>5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C26CB8D-3E2F-494A-B2E0-404C1A9FF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780C47EB-4A54-43AA-8D42-50F23C5D8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CA" altLang="en-US"/>
              <a:t>If one register is enough to store a variable</a:t>
            </a: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107BAEA-099D-452E-88CB-2494A0AD9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FD8E61-E407-4E4E-BD4D-30B50C5FCDBD}" type="slidenum">
              <a:rPr lang="en-CA" altLang="zh-TW" smtClean="0"/>
              <a:pPr>
                <a:spcBef>
                  <a:spcPct val="0"/>
                </a:spcBef>
              </a:pPr>
              <a:t>7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3E725716-49BC-4A5B-89D0-C7BF2FB30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DE32C85-E225-448F-8E82-CB992D01D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7BEA61E-11FA-4386-ABFE-1556A7883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69938" indent="-295275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84275" indent="-236538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57350" indent="-236538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132013" indent="-236538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89213" indent="-2365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046413" indent="-2365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03613" indent="-2365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960813" indent="-2365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34CDD1-676A-4BF9-BE17-95F90EE94D06}" type="slidenum">
              <a:rPr lang="en-CA" altLang="zh-TW" sz="1200" smtClean="0"/>
              <a:pPr/>
              <a:t>11</a:t>
            </a:fld>
            <a:endParaRPr lang="en-CA" altLang="zh-TW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FB404131-087B-491A-9381-BC9CCD92E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3470E159-CB4A-48D0-941B-D76E5A866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06CE717F-4D7B-40A8-B17B-0EAFAF64D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DC2242-1641-4EF0-A772-8850ED50946E}" type="slidenum">
              <a:rPr lang="en-CA" altLang="zh-TW" smtClean="0"/>
              <a:pPr>
                <a:spcBef>
                  <a:spcPct val="0"/>
                </a:spcBef>
              </a:pPr>
              <a:t>25</a:t>
            </a:fld>
            <a:endParaRPr lang="en-CA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7A2B-1428-4693-8AFD-C5C74FE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DFF0-9159-4A7E-9DC0-73E62794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5CDF-48FA-4D62-8D0D-E096CF44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1662D-2904-4817-A470-CD61804EF2CD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12888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8700"/>
            <a:ext cx="8229600" cy="521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>
                  <a:lumMod val="99000"/>
                </a:srgbClr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6934-156F-4F89-9F16-66366820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0340-D1A8-4756-B71A-8089E93A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A5-34DC-4901-A621-572EFF26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135C0-F42F-410E-BE8A-1EEFE06EBBA6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9140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AC35-D628-447E-99AD-DCEFE9D7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7E14-00E3-47B9-939C-FE2023E1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BB33-804A-4954-801D-AF37262C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A2970-269E-46E6-9231-273866912E99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25267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914400"/>
          </a:xfrm>
          <a:gradFill flip="none" rotWithShape="1">
            <a:gsLst>
              <a:gs pos="40000">
                <a:srgbClr val="013F7A"/>
              </a:gs>
              <a:gs pos="0">
                <a:srgbClr val="013F7A"/>
              </a:gs>
              <a:gs pos="100000">
                <a:srgbClr val="013F7A">
                  <a:lumMod val="86000"/>
                  <a:lumOff val="14000"/>
                </a:srgbClr>
              </a:gs>
            </a:gsLst>
            <a:lin ang="0" scaled="1"/>
            <a:tileRect/>
          </a:gradFill>
        </p:spPr>
        <p:txBody>
          <a:bodyPr/>
          <a:lstStyle>
            <a:lvl1pPr marL="356616" indent="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8382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924300"/>
            <a:ext cx="8382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C73BE3-3C98-4200-BE8B-A02F7A15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204A67-BE81-49C7-849C-DFFE5745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3D808F-7099-4F2E-9125-53F58FBD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1CD0C-86BB-434B-B031-C7E264324C82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949015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914400"/>
          </a:xfrm>
          <a:gradFill flip="none" rotWithShape="1">
            <a:gsLst>
              <a:gs pos="0">
                <a:srgbClr val="003366"/>
              </a:gs>
              <a:gs pos="40000">
                <a:srgbClr val="013B74"/>
              </a:gs>
              <a:gs pos="100000">
                <a:srgbClr val="013F7A">
                  <a:lumMod val="86000"/>
                  <a:lumOff val="14000"/>
                </a:srgbClr>
              </a:gs>
            </a:gsLst>
            <a:lin ang="0" scaled="1"/>
            <a:tileRect/>
          </a:gradFill>
        </p:spPr>
        <p:txBody>
          <a:bodyPr/>
          <a:lstStyle>
            <a:lvl1pPr marL="356616"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F1F855-EEBE-4A4A-B9BD-1BA73BA3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9D26C-4EBD-4BC1-AD22-4FD22EC1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5B1554-784E-4215-8FB5-D1F6FD3F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FDD9-3C0C-498C-9D9D-F9C03ACDAACA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71193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524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2D0C-05FA-474F-B612-AE1CE8C2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99709-A6E1-476E-BFC1-C2D1FD76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E58F-8E0B-455B-965D-915A1763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27A7-6F9B-4F11-AC35-859E5AABDAE4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87301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D5B7-CED1-4F49-9DA7-D8C1698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30CC-8135-4FF3-8E25-FF5C665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E5B4-53CD-4E16-9439-6DD3FD7B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5B81B-3694-4A45-BB94-53F0C02BE82C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5672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4100"/>
            <a:ext cx="4038600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629987-56C4-405C-8073-ACC2A7F4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F455F0-FA0D-44F3-8DBD-D9D8F1E3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C41312-ECFE-4285-AEA5-2EDF9A50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5CCD-DF1C-4FC6-B8B8-D557464DE387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83669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4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4500"/>
            <a:ext cx="4040188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52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4500"/>
            <a:ext cx="40417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73CB07-507A-4523-8872-39E76161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01E789-41FE-404C-AA2A-CF1433E5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F6A93C-F35A-4EC4-97D7-24110F3E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F311B-0712-4642-9E63-2C051261D29E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75383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EFF3AB2-4F03-44AB-9A4B-EE5C6560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64A4DE-A261-4033-846E-A4DA08AA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630058-E535-4B2D-93AE-248F8955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A4EFC-AA08-4FA7-8839-06F47CB5B6AE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93053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57C08B3-5EC5-4382-909A-27129035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B3EAB8-028A-4216-AB1A-584678C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BFBCF8-3C2B-4F54-941F-533AFCF8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7D65F-AA2B-440E-9F0B-46BD85990CCC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16460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B9A6B9-F3FB-46AE-8386-8E76A86A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FAAA1A-D3AA-41E4-B543-4844EB3A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643E78-60DC-4346-867D-E7B3DADD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B920E-22AD-4B00-AA66-BA0B699155F5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6002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DD2708-18C5-4B75-88E2-ABA06AD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7AF7D1-6B7C-48FA-AA3A-FC856204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A4AD9-2F0E-407B-BDD9-B27BFBD1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623D2-04D3-4098-BD90-F7E86B4A9E93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48887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7CD81B1-A5E9-4704-BAB1-907D6068FF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EB0608A-F3DF-4244-8890-3CD88C6EA1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B8CC-1604-4F4C-B562-0E7039B33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E5F5-16E7-4274-96D4-814F39D6C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5ECE-7E5F-44A5-AF49-7F6B9731A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CFF93A-BF1C-4680-BFCE-F947B56EB185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  <p:sldLayoutId id="2147484443" r:id="rId12"/>
    <p:sldLayoutId id="214748444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63EAB2A-4CA4-471C-83AA-72423237D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Chapter 9 Introduction to </a:t>
            </a:r>
            <a:r>
              <a:rPr lang="en-GB" altLang="en-US"/>
              <a:t>PIC18 C Programming</a:t>
            </a:r>
            <a:endParaRPr lang="en-US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8E327-4C73-45C9-AA70-CD8198BA2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36FC5A63-DC1C-4617-B399-68667FB5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03BD09-FF37-4F00-859E-E99E2096339E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0B2D-F9D8-412F-B305-CEDB9ECF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I/O Programming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F2E7-1494-49AB-BADA-9E4BDF4E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Recall: I/O Programming involves </a:t>
            </a:r>
            <a:r>
              <a:rPr lang="en-CA" dirty="0" err="1"/>
              <a:t>PORTx</a:t>
            </a:r>
            <a:r>
              <a:rPr lang="en-CA" dirty="0"/>
              <a:t> and </a:t>
            </a:r>
            <a:r>
              <a:rPr lang="en-CA" dirty="0" err="1"/>
              <a:t>TRISx</a:t>
            </a:r>
            <a:r>
              <a:rPr lang="en-CA" dirty="0"/>
              <a:t> registers.</a:t>
            </a:r>
          </a:p>
          <a:p>
            <a:pPr eaLnBrk="1" hangingPunct="1">
              <a:defRPr/>
            </a:pPr>
            <a:r>
              <a:rPr lang="en-CA" dirty="0"/>
              <a:t>Byte I/O Programming: Change the whole byte stored in </a:t>
            </a:r>
            <a:r>
              <a:rPr lang="en-CA" dirty="0" err="1"/>
              <a:t>PORTx</a:t>
            </a:r>
            <a:r>
              <a:rPr lang="en-CA" dirty="0"/>
              <a:t> or </a:t>
            </a:r>
            <a:r>
              <a:rPr lang="en-CA" dirty="0" err="1"/>
              <a:t>TRISx</a:t>
            </a:r>
            <a:r>
              <a:rPr lang="en-CA" dirty="0"/>
              <a:t>.</a:t>
            </a:r>
          </a:p>
          <a:p>
            <a:pPr eaLnBrk="1" hangingPunct="1">
              <a:defRPr/>
            </a:pPr>
            <a:r>
              <a:rPr lang="en-CA" dirty="0"/>
              <a:t>e.g.,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PORTB = 0x18</a:t>
            </a:r>
            <a:endParaRPr lang="en-US" dirty="0"/>
          </a:p>
          <a:p>
            <a:pPr marL="0" indent="0" eaLnBrk="1" hangingPunct="1">
              <a:buFontTx/>
              <a:buNone/>
              <a:defRPr/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     TRISB = 0X20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20AD6E0-08B7-4FED-9678-CEAC3BC8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A544E7-32C3-4FCA-94E3-E8E16B1285DC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>
            <a:extLst>
              <a:ext uri="{FF2B5EF4-FFF2-40B4-BE49-F238E27FC236}">
                <a16:creationId xmlns:a16="http://schemas.microsoft.com/office/drawing/2014/main" id="{650D0056-9146-4EA8-8E11-8ECEBF2E942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44128"/>
          <a:stretch>
            <a:fillRect/>
          </a:stretch>
        </p:blipFill>
        <p:spPr>
          <a:xfrm>
            <a:off x="1057275" y="958850"/>
            <a:ext cx="3467100" cy="5581650"/>
          </a:xfrm>
          <a:noFill/>
        </p:spPr>
      </p:pic>
      <p:pic>
        <p:nvPicPr>
          <p:cNvPr id="16387" name="Picture 2">
            <a:extLst>
              <a:ext uri="{FF2B5EF4-FFF2-40B4-BE49-F238E27FC236}">
                <a16:creationId xmlns:a16="http://schemas.microsoft.com/office/drawing/2014/main" id="{D0F91ED5-D1A6-4D6C-8D33-85F1862BA8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44000"/>
          <a:stretch>
            <a:fillRect/>
          </a:stretch>
        </p:blipFill>
        <p:spPr>
          <a:xfrm>
            <a:off x="5057775" y="1119188"/>
            <a:ext cx="3159125" cy="4981575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C21037-FA1F-423C-BE8C-51356CD6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I/O Programming in C</a:t>
            </a:r>
            <a:endParaRPr lang="en-US" dirty="0"/>
          </a:p>
        </p:txBody>
      </p:sp>
      <p:sp>
        <p:nvSpPr>
          <p:cNvPr id="16389" name="Slide Number Placeholder 3">
            <a:extLst>
              <a:ext uri="{FF2B5EF4-FFF2-40B4-BE49-F238E27FC236}">
                <a16:creationId xmlns:a16="http://schemas.microsoft.com/office/drawing/2014/main" id="{851B1768-A921-4DF0-8E99-87E206CF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C173F-A8AE-46A4-A5CD-347879A102B8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105C-5B14-4119-A942-8B23FD57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I/O Programming in 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D8AE0-C776-4AF0-B3E4-36016163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CA" dirty="0"/>
              <a:t>Bit-addressable I/O programming: Change a single bit without disturbing the rest of the </a:t>
            </a:r>
            <a:r>
              <a:rPr lang="en-CA" dirty="0" err="1"/>
              <a:t>PORTx</a:t>
            </a:r>
            <a:r>
              <a:rPr lang="en-CA" dirty="0"/>
              <a:t> or </a:t>
            </a:r>
            <a:r>
              <a:rPr lang="en-CA" dirty="0" err="1"/>
              <a:t>TRISx</a:t>
            </a:r>
            <a:r>
              <a:rPr lang="en-CA" dirty="0"/>
              <a:t> registers.</a:t>
            </a:r>
          </a:p>
          <a:p>
            <a:pPr eaLnBrk="1" hangingPunct="1">
              <a:defRPr/>
            </a:pPr>
            <a:r>
              <a:rPr lang="en-CA" dirty="0"/>
              <a:t>PORTBbits.RB7 = 7</a:t>
            </a:r>
            <a:r>
              <a:rPr lang="en-CA" baseline="30000" dirty="0"/>
              <a:t>th</a:t>
            </a:r>
            <a:r>
              <a:rPr lang="en-CA" dirty="0"/>
              <a:t> bit of PORTB</a:t>
            </a:r>
          </a:p>
          <a:p>
            <a:pPr eaLnBrk="1" hangingPunct="1">
              <a:defRPr/>
            </a:pPr>
            <a:r>
              <a:rPr lang="en-CA" dirty="0"/>
              <a:t>TRISBbits.TRISB7 = 7</a:t>
            </a:r>
            <a:r>
              <a:rPr lang="en-CA" baseline="30000" dirty="0"/>
              <a:t>th</a:t>
            </a:r>
            <a:r>
              <a:rPr lang="en-CA" dirty="0"/>
              <a:t> bit of TRISB</a:t>
            </a:r>
          </a:p>
          <a:p>
            <a:pPr eaLnBrk="1" hangingPunct="1">
              <a:defRPr/>
            </a:pPr>
            <a:r>
              <a:rPr lang="en-CA" dirty="0"/>
              <a:t>Same function as </a:t>
            </a:r>
            <a:r>
              <a:rPr lang="en-CA" dirty="0" err="1"/>
              <a:t>bcf</a:t>
            </a:r>
            <a:r>
              <a:rPr lang="en-CA" dirty="0"/>
              <a:t> or </a:t>
            </a:r>
            <a:r>
              <a:rPr lang="en-CA" dirty="0" err="1"/>
              <a:t>bsf</a:t>
            </a:r>
            <a:r>
              <a:rPr lang="en-CA" dirty="0"/>
              <a:t> in assembly language</a:t>
            </a:r>
          </a:p>
          <a:p>
            <a:pPr eaLnBrk="1" hangingPunct="1">
              <a:defRPr/>
            </a:pPr>
            <a:r>
              <a:rPr lang="en-CA" dirty="0"/>
              <a:t>e.g.,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bcf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PORTB, 5 </a:t>
            </a:r>
            <a:r>
              <a:rPr lang="en-CA" dirty="0"/>
              <a:t>is expressed as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PORTBbits.RB5 = 0 </a:t>
            </a:r>
            <a:r>
              <a:rPr lang="en-CA" dirty="0"/>
              <a:t>in C</a:t>
            </a:r>
          </a:p>
          <a:p>
            <a:pPr eaLnBrk="1" hangingPunct="1">
              <a:defRPr/>
            </a:pPr>
            <a:r>
              <a:rPr lang="en-CA" dirty="0"/>
              <a:t>e.g.,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bcf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TRISB, 5 </a:t>
            </a:r>
            <a:r>
              <a:rPr lang="en-CA" dirty="0"/>
              <a:t>is expressed as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TRISBbits.TRISB5 = 0 </a:t>
            </a:r>
            <a:r>
              <a:rPr lang="en-CA" dirty="0"/>
              <a:t>in C</a:t>
            </a:r>
            <a:endParaRPr lang="en-US" dirty="0"/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912E6A6D-D5D7-4C5A-B316-5F727319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1E7EF1-0304-46AE-ADDF-28B0A192EB4C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FAD1-90FE-4B61-8A84-E33CAC01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Logic Operations in C</a:t>
            </a:r>
            <a:endParaRPr 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82F90C3-8680-4DC8-BA4E-BDC21F0A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CA" altLang="en-US"/>
              <a:t>Bit-wise operators:</a:t>
            </a:r>
          </a:p>
          <a:p>
            <a:pPr marL="0" indent="0" eaLnBrk="1" hangingPunct="1">
              <a:buFontTx/>
              <a:buAutoNum type="arabicPeriod"/>
            </a:pPr>
            <a:r>
              <a:rPr lang="en-CA" altLang="en-US"/>
              <a:t>AND (&amp;)</a:t>
            </a:r>
          </a:p>
          <a:p>
            <a:pPr marL="914400" lvl="1" indent="-514350" eaLnBrk="1" hangingPunct="1"/>
            <a:r>
              <a:rPr lang="en-CA" altLang="en-US"/>
              <a:t>Extract lower nibble: PORTB &amp; 0x0F </a:t>
            </a:r>
          </a:p>
          <a:p>
            <a:pPr marL="0" indent="0" eaLnBrk="1" hangingPunct="1">
              <a:buFontTx/>
              <a:buAutoNum type="arabicPeriod"/>
            </a:pPr>
            <a:r>
              <a:rPr lang="en-CA" altLang="en-US"/>
              <a:t>OR (|)</a:t>
            </a:r>
          </a:p>
          <a:p>
            <a:pPr marL="914400" lvl="1" indent="-514350" eaLnBrk="1" hangingPunct="1"/>
            <a:r>
              <a:rPr lang="en-CA" altLang="en-US"/>
              <a:t>e.g., SPI_VALUE = 0x30 | SPI_HI</a:t>
            </a:r>
          </a:p>
          <a:p>
            <a:pPr marL="0" indent="0" eaLnBrk="1" hangingPunct="1">
              <a:buFontTx/>
              <a:buAutoNum type="arabicPeriod"/>
            </a:pPr>
            <a:r>
              <a:rPr lang="en-CA" altLang="en-US"/>
              <a:t>Exclusive OR (^): 1^1 = 0</a:t>
            </a:r>
          </a:p>
          <a:p>
            <a:pPr marL="0" indent="0" eaLnBrk="1" hangingPunct="1">
              <a:buFontTx/>
              <a:buAutoNum type="arabicPeriod"/>
            </a:pPr>
            <a:r>
              <a:rPr lang="en-CA" altLang="en-US"/>
              <a:t>Inverter (~)</a:t>
            </a:r>
          </a:p>
          <a:p>
            <a:pPr marL="914400" lvl="1" indent="-514350" eaLnBrk="1" hangingPunct="1"/>
            <a:r>
              <a:rPr lang="en-CA" altLang="en-US"/>
              <a:t>e.g., Toggle PORTB: </a:t>
            </a:r>
            <a:r>
              <a:rPr lang="en-CA" altLang="en-US">
                <a:latin typeface="Courier New" panose="02070309020205020404" pitchFamily="49" charset="0"/>
                <a:cs typeface="Courier New" panose="02070309020205020404" pitchFamily="49" charset="0"/>
              </a:rPr>
              <a:t>PORTB = ~PORTB</a:t>
            </a:r>
          </a:p>
          <a:p>
            <a:pPr marL="0" indent="0" eaLnBrk="1" hangingPunct="1">
              <a:buFontTx/>
              <a:buAutoNum type="arabicPeriod"/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496D2C7-FA7A-45D0-9151-D64CF577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A9F05-25B2-40B1-BBC0-D1D705ADC3C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5B02-E56C-4E2C-8093-006D64CE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/>
              <a:t> statement: Conditional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D234-5A66-4A28-B99C-9FCF34BC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	Statement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CONDITION: </a:t>
            </a:r>
            <a:r>
              <a:rPr lang="en-US" dirty="0">
                <a:cs typeface="Courier New" pitchFamily="49" charset="0"/>
              </a:rPr>
              <a:t>The condition in which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>
                <a:cs typeface="Courier New" pitchFamily="49" charset="0"/>
              </a:rPr>
              <a:t> would be executed (if 1, execute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>
                <a:cs typeface="Courier New" pitchFamily="49" charset="0"/>
              </a:rPr>
              <a:t>; if 0, skip statement)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BE1E935-D2F8-4C07-8240-8B68F57B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644500-BD4D-4082-AA14-53362C763ED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5C85-3EF4-4B8B-B1C0-11B9C9F1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4C78-5782-407F-B651-4F52CE08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22375"/>
            <a:ext cx="8382000" cy="5410200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for(INITIALIZATION; CONDITION; INC/DEC){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Statement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INITIALIZATION: </a:t>
            </a:r>
            <a:r>
              <a:rPr lang="en-US" dirty="0">
                <a:cs typeface="Courier New" pitchFamily="49" charset="0"/>
              </a:rPr>
              <a:t>Initialize the “COUNT” variable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CONDITION: </a:t>
            </a:r>
            <a:r>
              <a:rPr lang="en-US" dirty="0">
                <a:cs typeface="Courier New" pitchFamily="49" charset="0"/>
              </a:rPr>
              <a:t>The condition in which this loop will continue (if 1, continue; if 0, exit)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INC/DEC: </a:t>
            </a:r>
            <a:r>
              <a:rPr lang="en-US" dirty="0">
                <a:cs typeface="Courier New" pitchFamily="49" charset="0"/>
              </a:rPr>
              <a:t>Increment/decrement the “COUNT” variable</a:t>
            </a:r>
          </a:p>
          <a:p>
            <a:pPr eaLnBrk="1" hangingPunct="1">
              <a:defRPr/>
            </a:pPr>
            <a:r>
              <a:rPr lang="en-US" dirty="0">
                <a:cs typeface="Courier New" pitchFamily="49" charset="0"/>
              </a:rPr>
              <a:t>Used when you know how many times the loop should run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An example 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//Using for loops to add numbers 1 - 5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unsigned  char sum = 0;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&lt;6;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sum +=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 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D60CFFE-B87F-47B2-B088-02E2DEC1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DDEC0-120A-408A-89B2-A1D9120F985E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F8D2-4E35-496A-A548-70165446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C95E-C3A9-450E-9C56-D78A594F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while(CONDITION){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Statement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CONDITION: </a:t>
            </a:r>
            <a:r>
              <a:rPr lang="en-US" dirty="0">
                <a:cs typeface="Courier New" pitchFamily="49" charset="0"/>
              </a:rPr>
              <a:t>The condition in which this loop will continue (if 1, continue; if 0, exit)</a:t>
            </a:r>
          </a:p>
          <a:p>
            <a:pPr eaLnBrk="1" hangingPunct="1">
              <a:defRPr/>
            </a:pPr>
            <a:r>
              <a:rPr lang="en-US" dirty="0">
                <a:cs typeface="Courier New" pitchFamily="49" charset="0"/>
              </a:rPr>
              <a:t>Used when you DO NOT know how many times the loop should run or if the loop should run infinitely many times (use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while(1)</a:t>
            </a:r>
            <a:r>
              <a:rPr lang="en-US" dirty="0">
                <a:cs typeface="Courier New" pitchFamily="49" charset="0"/>
              </a:rPr>
              <a:t>).</a:t>
            </a:r>
          </a:p>
          <a:p>
            <a:pPr eaLnBrk="1" hangingPunct="1">
              <a:defRPr/>
            </a:pPr>
            <a:endParaRPr lang="en-US" dirty="0">
              <a:cs typeface="Courier New" pitchFamily="49" charset="0"/>
            </a:endParaRPr>
          </a:p>
          <a:p>
            <a:pPr eaLnBrk="1" hangingPunct="1">
              <a:defRPr/>
            </a:pPr>
            <a:endParaRPr lang="en-US" dirty="0"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F0729B6-629F-4955-9162-38DC9E9D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DB8E4-6857-4224-B578-E42EE260F156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7B3A-E91F-428D-96B0-B3483F13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Simplicity of C: An Example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981371D-5D88-4512-B7CE-EC3EB02B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u="sng"/>
              <a:t>Lab 2 Task 2 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Task: Display your group number of the 4-digit 7-segment LED.</a:t>
            </a:r>
          </a:p>
          <a:p>
            <a:pPr marL="0" indent="0" eaLnBrk="1" hangingPunct="1">
              <a:buFontTx/>
              <a:buNone/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A19020D-137B-4D16-8861-A94F932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B1143-99AB-43F0-9495-151872DFFBFB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sp>
        <p:nvSpPr>
          <p:cNvPr id="23557" name="Text Placeholder 2">
            <a:extLst>
              <a:ext uri="{FF2B5EF4-FFF2-40B4-BE49-F238E27FC236}">
                <a16:creationId xmlns:a16="http://schemas.microsoft.com/office/drawing/2014/main" id="{0CBF3FF1-CE4A-4D43-B0E1-B6B27F940C5D}"/>
              </a:ext>
            </a:extLst>
          </p:cNvPr>
          <p:cNvSpPr txBox="1">
            <a:spLocks/>
          </p:cNvSpPr>
          <p:nvPr/>
        </p:nvSpPr>
        <p:spPr bwMode="auto">
          <a:xfrm>
            <a:off x="304800" y="3332163"/>
            <a:ext cx="524033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b="1"/>
              <a:t>Remember how much work you have done to make it work in assembly?</a:t>
            </a:r>
          </a:p>
          <a:p>
            <a:pPr>
              <a:buFontTx/>
              <a:buNone/>
            </a:pPr>
            <a:r>
              <a:rPr lang="en-US" altLang="en-US" b="1"/>
              <a:t>Very simple coding in C.</a:t>
            </a:r>
          </a:p>
        </p:txBody>
      </p:sp>
      <p:pic>
        <p:nvPicPr>
          <p:cNvPr id="23558" name="Picture 2" descr="7SegLoop2">
            <a:extLst>
              <a:ext uri="{FF2B5EF4-FFF2-40B4-BE49-F238E27FC236}">
                <a16:creationId xmlns:a16="http://schemas.microsoft.com/office/drawing/2014/main" id="{C6F87637-99F6-4E4E-BF80-972761C1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2755900"/>
            <a:ext cx="351155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5F9B-5C66-4AE9-BD8B-6F63F775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Simplicity of C: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5BBA-A678-4D8F-9E03-A26A9855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38225"/>
            <a:ext cx="8382000" cy="568325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 Delay(unsigned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!= 0)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unsigned char Segment[10] = {0x3f, 0x06, 0x5b, 0x4f, 0x66, 0x6d, 0x7d, 0x07, 0x7f, 0x6f};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unsigned char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DispBuf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[4]  = {0, 0, 1, 8};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unsigned char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ADCON1 = 0x0f;			//Set All Port Digit I/O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TRISB  = 0b00000000;		//Set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PortB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Output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TRISD  = 0b00000000;		//Set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PortD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Output</a:t>
            </a:r>
          </a:p>
          <a:p>
            <a:pPr marL="0" indent="0" eaLnBrk="1" hangingPunct="1">
              <a:buFontTx/>
              <a:buNone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while(1)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&lt;=3;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PORTD = 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PORTB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PORTD = Segment[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DispBuf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]];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Delay(400);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D1D2D0C9-C616-4E80-BC2F-0E1F56E3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FC592E-8BF5-4297-A092-50E6263A1963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F915-D5CA-411C-8446-3AA022E7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C18 Timers Library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108720A-44CF-4C7C-B771-75BC9E2C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C18 Timers Functions: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F3A38F-44FC-4641-B6D7-717187ACEED7}"/>
              </a:ext>
            </a:extLst>
          </p:cNvPr>
          <p:cNvGraphicFramePr>
            <a:graphicFrameLocks noGrp="1"/>
          </p:cNvGraphicFramePr>
          <p:nvPr/>
        </p:nvGraphicFramePr>
        <p:xfrm>
          <a:off x="719138" y="1857375"/>
          <a:ext cx="6096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Function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Description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OpenTimerx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Configure and enable timer x.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ReadTimerx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Read the value of timer x.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WriteTimerx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Write a value into timer x.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CloseTimerx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Disable timer x.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54A7412-2D64-45E8-8927-364C04578434}"/>
              </a:ext>
            </a:extLst>
          </p:cNvPr>
          <p:cNvSpPr/>
          <p:nvPr/>
        </p:nvSpPr>
        <p:spPr>
          <a:xfrm>
            <a:off x="609600" y="4206875"/>
            <a:ext cx="7010400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To use the Timers library, simply put following statement before use </a:t>
            </a:r>
          </a:p>
          <a:p>
            <a:pPr eaLnBrk="1" hangingPunct="1">
              <a:defRPr/>
            </a:pPr>
            <a:endParaRPr lang="en-US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5625" name="Slide Number Placeholder 5">
            <a:extLst>
              <a:ext uri="{FF2B5EF4-FFF2-40B4-BE49-F238E27FC236}">
                <a16:creationId xmlns:a16="http://schemas.microsoft.com/office/drawing/2014/main" id="{946C2CC7-BD47-43D6-8779-A2F13FDD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A965A4-557E-4AD5-9717-F4F8AB211F7B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A24A-324B-43C4-847F-00DD5B84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Why program the PIC18 in C?</a:t>
            </a:r>
            <a:endParaRPr 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3A877CC-A9BD-4C6A-97A0-4C9CD1D0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C programming is easier and less time consuming</a:t>
            </a:r>
          </a:p>
          <a:p>
            <a:pPr eaLnBrk="1" hangingPunct="1"/>
            <a:r>
              <a:rPr lang="en-CA" altLang="en-US"/>
              <a:t>C is easier to modify and update</a:t>
            </a:r>
          </a:p>
          <a:p>
            <a:pPr eaLnBrk="1" hangingPunct="1"/>
            <a:r>
              <a:rPr lang="en-CA" altLang="en-US"/>
              <a:t>Existing libraries available (e.g., delays)</a:t>
            </a:r>
          </a:p>
          <a:p>
            <a:pPr eaLnBrk="1" hangingPunct="1"/>
            <a:r>
              <a:rPr lang="en-CA" altLang="en-US"/>
              <a:t>C code is portable to other microcontroller with little or no modification </a:t>
            </a:r>
          </a:p>
          <a:p>
            <a:pPr eaLnBrk="1" hangingPunct="1"/>
            <a:r>
              <a:rPr lang="en-CA" altLang="en-US"/>
              <a:t>We will be using Microchip C18 compiler</a:t>
            </a: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3CBF436-42E7-4762-871F-31EEF461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AA9DB0-D29E-492B-9E6F-932C1ADF07E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FB66-1C4C-4833-963B-D8BD54C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Our interrupt program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3300-F4C3-4B18-AAB5-096D9C49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60438"/>
            <a:ext cx="8382000" cy="6186487"/>
          </a:xfrm>
        </p:spPr>
        <p:txBody>
          <a:bodyPr>
            <a:normAutofit fontScale="55000" lnSpcReduction="2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&lt;p18F4520.h&gt;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timers.h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OSC = HS, WDT = OFF, LVP = OFF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timer_isr_internal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(void);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//----------------------------------------------------------------------------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#pragma code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timer_isr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0x08 // Store the below code at address 0x08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timer_isr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asm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GOTO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timer_isr_internal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endasm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allowed to write part of your code in ASM.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//----------------------------------------------------------------------------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#pragma code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void main (void)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TRISBbits.RB5 = 0; 			//set RB5 output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PORTBbits.RB5 = 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//T0CON = 0x08;			// Timer0, 16-bit, no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prescale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internal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ck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//TMR0H = 0xD8;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//TMR0L = 0xF0;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WriteTimer0(0xD8F0);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RCONbits.IPEN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		//disable priority levels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INTCONbits.TMR0IF = 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//INTCONbits.TMR0IE = 1;	// Interrupt enabled by the TIMER_INT_ON option in OpenTimer0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INTCONbits.GIE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OpenTimer0(TIMER_INT_ON &amp; T0_16BIT &amp; T0_SOURCE_INT &amp; T0_PS_1_1); //T0CONbits.TMR0ON = 1;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while(1);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C11E01EE-3BEA-4499-8886-8F607B6D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4B81C8-3EC9-47A4-A3A0-12D317EB8B74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D3F7-60EB-4C46-BA72-CC53765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Our interrupt program revisited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233C519-A22B-4008-B517-CB4ADA3C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interrupt timer_isr_internal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timer_isr_internal (void)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(INTCONbits.TMR0IF)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INTCONbits.TMR0IF=0;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PORTBbits.RB5 = ~PORTBbits.RB5;//toggle PortB.5 to create sq. wave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//TMR0H = 0xD8;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	//TMR0L = 0xF0;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	WriteTimer0(0xD8F0); 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51E89C20-40BF-40DA-B4A8-BF4301EC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0F8B9-072D-4724-8224-B5AABA3C03C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5E42-B875-473F-9B98-B1C347C0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interrupt, </a:t>
            </a:r>
            <a:r>
              <a:rPr lang="en-US" dirty="0" err="1"/>
              <a:t>interruptlow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7795-40CF-474D-8C95-49889FCF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interrupt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retfie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altLang="en-US" dirty="0">
                <a:latin typeface="+mj-lt"/>
                <a:cs typeface="Courier New" panose="02070309020205020404" pitchFamily="49" charset="0"/>
              </a:rPr>
              <a:t>ends the ISR.</a:t>
            </a:r>
          </a:p>
          <a:p>
            <a:pPr lvl="1">
              <a:defRPr/>
            </a:pPr>
            <a:r>
              <a:rPr lang="en-US" altLang="en-US" dirty="0">
                <a:latin typeface="+mj-lt"/>
                <a:cs typeface="Courier New" panose="02070309020205020404" pitchFamily="49" charset="0"/>
              </a:rPr>
              <a:t>WREG, BSR and STATUS registers are restored from the shadow registers. </a:t>
            </a: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interruptlow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retfie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ends the ISR.</a:t>
            </a:r>
          </a:p>
          <a:p>
            <a:pPr lvl="1">
              <a:defRPr/>
            </a:pPr>
            <a:r>
              <a:rPr lang="en-US" altLang="en-US" dirty="0">
                <a:latin typeface="+mj-lt"/>
                <a:cs typeface="Courier New" panose="02070309020205020404" pitchFamily="49" charset="0"/>
              </a:rPr>
              <a:t>WREG, BSR and STATUS registers are restored from temporary registers.</a:t>
            </a:r>
          </a:p>
          <a:p>
            <a:pPr lvl="1">
              <a:defRPr/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02A1BC5C-ECB7-4AB1-B747-B60C57950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510E2-C333-465D-B4E1-B671A3A2BCF6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5497-6C08-49F4-A1EE-8D15F119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like in assembly language</a:t>
            </a:r>
          </a:p>
        </p:txBody>
      </p:sp>
      <p:pic>
        <p:nvPicPr>
          <p:cNvPr id="29699" name="Content Placeholder 4">
            <a:extLst>
              <a:ext uri="{FF2B5EF4-FFF2-40B4-BE49-F238E27FC236}">
                <a16:creationId xmlns:a16="http://schemas.microsoft.com/office/drawing/2014/main" id="{0ABC976E-7B75-453A-BEAB-58A72B7D5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838" y="1003300"/>
            <a:ext cx="7751762" cy="5372100"/>
          </a:xfrm>
        </p:spPr>
      </p:pic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7B3676B-534B-457B-82C4-996BAABEB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7861F2-A624-4C1E-8034-D9E66367D666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73B1-C90B-4393-B564-391FA08F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89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C18 ADC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2CB6-1D26-41B2-AD55-76B57D6B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25" y="10033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C18 ADC Library Functions: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06B564-C0AB-4C31-88ED-9AEB562F4201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1616075"/>
          <a:ext cx="6096000" cy="367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02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Function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Description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OpenADC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Configure the A/D convertor.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SetChanADC()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Select A/D channel to be used.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err="1"/>
                        <a:t>ConvertADC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/>
                        <a:t>Start an A/D conversion.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2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BusyADC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Is A/D converter currently performing a conversion?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ReadADC()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Read the results of an A/D conversion.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02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CloseADC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Disable the A/D converter.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8A92E8B-D1F9-47F9-8CD9-59406BDBB27D}"/>
              </a:ext>
            </a:extLst>
          </p:cNvPr>
          <p:cNvSpPr/>
          <p:nvPr/>
        </p:nvSpPr>
        <p:spPr>
          <a:xfrm>
            <a:off x="790575" y="5418138"/>
            <a:ext cx="7010400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To use the Timers library, simply put following statement before use </a:t>
            </a:r>
          </a:p>
          <a:p>
            <a:pPr eaLnBrk="1" hangingPunct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30751" name="Slide Number Placeholder 4">
            <a:extLst>
              <a:ext uri="{FF2B5EF4-FFF2-40B4-BE49-F238E27FC236}">
                <a16:creationId xmlns:a16="http://schemas.microsoft.com/office/drawing/2014/main" id="{C75F58FA-6A72-4B38-8790-1511DB33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A898E7-6A56-4CBD-9CF2-4B650DBEE369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A40F-A43D-40A6-A2E3-DA6D2428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ADC Example in Assembly</a:t>
            </a:r>
            <a:endParaRPr lang="en-US" dirty="0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DFB5D49D-E559-4FCE-97BC-B1F22B43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3F2ED-0BCE-4F60-977B-FFA03378EB9B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1433669-633B-41A2-A485-35C3AA59FDB1}"/>
              </a:ext>
            </a:extLst>
          </p:cNvPr>
          <p:cNvGraphicFramePr>
            <a:graphicFrameLocks/>
          </p:cNvGraphicFramePr>
          <p:nvPr/>
        </p:nvGraphicFramePr>
        <p:xfrm>
          <a:off x="304800" y="1265238"/>
          <a:ext cx="8382000" cy="448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151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Main:	movlw	b'00001110'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ADCON1		movlw	b'00000001'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ADCON0		movlw	b'00010100'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ADCON2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	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clrf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TRISD				</a:t>
                      </a:r>
                    </a:p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MainLoop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bsf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ADCON0, GO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adc_wait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btfsc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ADCON0, GO		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bra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adc_wait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	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movff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ADRESH, PORTD						bra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MainLoop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58" marB="4565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;Set AN0 Analog Port, others Digital I/O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;Select ADC Channel 0, Enable ADC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ADFM Left justified, ACQT 4TAD, FOSC/4</a:t>
                      </a:r>
                    </a:p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set PORTD output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start Conversion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adc_wait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waits for ADC to be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;display Top 8 bit</a:t>
                      </a:r>
                    </a:p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58" marB="4565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6C67-3A04-4477-89C6-FDB95553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Equivalent Operation in C</a:t>
            </a:r>
            <a:endParaRPr lang="en-US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DC62E56-9940-4696-AD5E-34948CF5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987425"/>
            <a:ext cx="8229600" cy="52451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&lt;p18f4520.h&gt;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&lt;adc.h&gt;</a:t>
            </a:r>
          </a:p>
          <a:p>
            <a:pPr marL="0" indent="0" eaLnBrk="1" hangingPunct="1"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#pragma config OSC=HS, WDT=OFF, LVP=OFF</a:t>
            </a:r>
          </a:p>
          <a:p>
            <a:pPr marL="0" indent="0" eaLnBrk="1" hangingPunct="1"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void main( void )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static int result;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TRISD = 0x00;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OpenADC(ADC_LEFT_JUST &amp; ADC_FOSC_4 &amp; ADC_4_TAD,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ADC_CH0 &amp; ADC_REF_VDD_VSS &amp; ADC_INT_OFF,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ADC_1ANA);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while(1)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	ConvertADC();		// Start conversion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	while(BusyADC());		// Wait for completion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	result = ReadADC();	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	PORTD = result &gt;&gt; 8;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			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B2291138-DA2D-43BD-A69A-7FAC5AE1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E679F1-0629-4476-AA0A-ACE033BACEF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131D-AE25-47B2-BB52-1C4ECEC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Functions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9360DF-916E-48CF-B2E0-0E6C1AD2F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402453"/>
              </p:ext>
            </p:extLst>
          </p:nvPr>
        </p:nvGraphicFramePr>
        <p:xfrm>
          <a:off x="457200" y="11303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EEByteWrite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 single byte.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EEPageWrite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 string of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EERandomRead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a single byte from an arbitrary address.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EESequentialRead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a string of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EEAckPolling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Generate acknowledgement polling sequence: Send the control byte repeatedly to test whether the EEPROM has completed the internal reading cycle.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9330"/>
                  </a:ext>
                </a:extLst>
              </a:tr>
            </a:tbl>
          </a:graphicData>
        </a:graphic>
      </p:graphicFrame>
      <p:sp>
        <p:nvSpPr>
          <p:cNvPr id="34839" name="Slide Number Placeholder 3">
            <a:extLst>
              <a:ext uri="{FF2B5EF4-FFF2-40B4-BE49-F238E27FC236}">
                <a16:creationId xmlns:a16="http://schemas.microsoft.com/office/drawing/2014/main" id="{35C5AD0C-AEE9-4FD7-9548-964AE7E5F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1C2CDF-28DA-4453-8809-BC0AA4C7EF0B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A39F-6AD4-467F-A1D1-D7EA613E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2F94-EB3F-4DE6-8CA4-8D7D6A13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1014413"/>
            <a:ext cx="8475662" cy="5360987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&lt;p18F4520.h&gt;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&lt;i2c.h&gt;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config  OSC = HS, WDT = OFF, LVP = OFF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code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 (void)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DigitsToI2C[4]  = {1, 2, 3, 4};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DigitsReadFromI2C[4];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int DigitsToI2Cint;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err;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ADCON1 = 0x0F;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//TRISCbits.RC3 = TRISCbits.RC4 = 1; Done in OpenI2C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OpenI2C(MASTER, SLEW_OFF);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SSPADD = 0x09;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FB7CC6A-CBFD-4C59-839C-CB689AD44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CB4BB-5CDB-4E00-8D35-5CFB0E61DEF8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394-3CCF-4B5C-83BC-37299BF0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110D-879C-42CA-9955-22F36D3A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Byte Write: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EEByteWrite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(0xA0,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DigitsToI2C[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EEAckPolling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(0xA0);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Byte Read: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DigitsToI2Cint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EERandomRead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(0xA0,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//This function return a 16-bit int. The byte read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is stored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the LSB.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DigitsToI2C[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DigitsToI2Cint &amp; 0x00FF;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1CE936DB-66C7-4548-AD9B-5259F8E39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31A9EF-3BA2-4567-96D7-8B98B11BF650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5">
            <a:extLst>
              <a:ext uri="{FF2B5EF4-FFF2-40B4-BE49-F238E27FC236}">
                <a16:creationId xmlns:a16="http://schemas.microsoft.com/office/drawing/2014/main" id="{A2556B09-7F37-48D0-A231-583B594307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7" name="Content Placeholder 6">
            <a:extLst>
              <a:ext uri="{FF2B5EF4-FFF2-40B4-BE49-F238E27FC236}">
                <a16:creationId xmlns:a16="http://schemas.microsoft.com/office/drawing/2014/main" id="{A0883175-E98D-4506-BD61-2D7A90D503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6B44-1DF0-4F29-BCF4-3B4B7CC4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313" cy="863600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/>
              <a:t>Example – Delay Program in Lab 1</a:t>
            </a:r>
            <a:endParaRPr lang="en-US" sz="4000" dirty="0"/>
          </a:p>
        </p:txBody>
      </p:sp>
      <p:sp>
        <p:nvSpPr>
          <p:cNvPr id="6149" name="Slide Number Placeholder 3">
            <a:extLst>
              <a:ext uri="{FF2B5EF4-FFF2-40B4-BE49-F238E27FC236}">
                <a16:creationId xmlns:a16="http://schemas.microsoft.com/office/drawing/2014/main" id="{D0BA3785-3F1C-4D60-8E56-5798F031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331C8C-FA75-4DFD-A021-1544409F669B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pic>
        <p:nvPicPr>
          <p:cNvPr id="6150" name="Picture 3">
            <a:extLst>
              <a:ext uri="{FF2B5EF4-FFF2-40B4-BE49-F238E27FC236}">
                <a16:creationId xmlns:a16="http://schemas.microsoft.com/office/drawing/2014/main" id="{54A0A262-EEA8-40EF-87D1-66B6721E8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63700"/>
            <a:ext cx="50292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4">
            <a:extLst>
              <a:ext uri="{FF2B5EF4-FFF2-40B4-BE49-F238E27FC236}">
                <a16:creationId xmlns:a16="http://schemas.microsoft.com/office/drawing/2014/main" id="{7187F396-9391-4E90-BA25-046F262D3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2787650"/>
            <a:ext cx="31337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66570DF-4F8F-4343-B65F-2E485D3B964D}"/>
              </a:ext>
            </a:extLst>
          </p:cNvPr>
          <p:cNvSpPr txBox="1">
            <a:spLocks/>
          </p:cNvSpPr>
          <p:nvPr/>
        </p:nvSpPr>
        <p:spPr bwMode="auto">
          <a:xfrm>
            <a:off x="5462588" y="2144713"/>
            <a:ext cx="4114800" cy="5715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CA" sz="2400" kern="0" dirty="0">
                <a:effectLst/>
              </a:rPr>
              <a:t>Memory Usage Gauge</a:t>
            </a:r>
            <a:endParaRPr lang="en-US" sz="2400" kern="0" dirty="0">
              <a:effectLst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B41D-FA03-48B9-870F-C8659ECB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FA91-4674-4497-95B8-8A443A60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//Page Write:	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EEPageWrite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(0xA0, 0x00, DigitsToI2C);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EEAckPolling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(0xA0);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Sequential Read: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EESequentialRead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(0xA0, 0x00, DigitsReadFromI2C, 4);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EBC7922-0D2C-4F55-8EB0-210331F95C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88E97E-15D3-432B-8123-BE5DED6B341C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5A86C988-18F0-4E48-BF83-225DCB3C17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1" name="Content Placeholder 3">
            <a:extLst>
              <a:ext uri="{FF2B5EF4-FFF2-40B4-BE49-F238E27FC236}">
                <a16:creationId xmlns:a16="http://schemas.microsoft.com/office/drawing/2014/main" id="{5BA371A8-5F08-482D-AFFB-845FF0B3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3550" y="2711450"/>
            <a:ext cx="4114800" cy="571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CA" altLang="en-US" sz="2400"/>
              <a:t>Memory Usage Gauge</a:t>
            </a:r>
            <a:endParaRPr lang="en-US" alt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700C4-C74C-4A8E-87F1-B2F8B417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Same Program Coded in C</a:t>
            </a:r>
            <a:endParaRPr lang="en-US" dirty="0"/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A2328BD3-E683-4557-AA22-CB22F98F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225B4-A078-46E3-95E0-4B1BFB36602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43C18986-290D-468F-859F-13320E7F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04963"/>
            <a:ext cx="50609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3">
            <a:extLst>
              <a:ext uri="{FF2B5EF4-FFF2-40B4-BE49-F238E27FC236}">
                <a16:creationId xmlns:a16="http://schemas.microsoft.com/office/drawing/2014/main" id="{63FD6DC6-B892-4EEA-A662-2A48C0653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282950"/>
            <a:ext cx="2586038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FB81B5F-F59E-4015-99E6-872960C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13F7A"/>
              </a:gs>
              <a:gs pos="39999">
                <a:srgbClr val="013F7A"/>
              </a:gs>
              <a:gs pos="100000">
                <a:srgbClr val="015BB0"/>
              </a:gs>
            </a:gsLst>
          </a:gradFill>
        </p:spPr>
        <p:txBody>
          <a:bodyPr/>
          <a:lstStyle/>
          <a:p>
            <a:pPr marL="355600" eaLnBrk="1" hangingPunct="1"/>
            <a:r>
              <a:rPr lang="en-CA" altLang="en-US"/>
              <a:t>Disadvantages of C</a:t>
            </a:r>
            <a:endParaRPr lang="en-US" altLang="en-US"/>
          </a:p>
        </p:txBody>
      </p:sp>
      <p:pic>
        <p:nvPicPr>
          <p:cNvPr id="8195" name="Content Placeholder 7">
            <a:extLst>
              <a:ext uri="{FF2B5EF4-FFF2-40B4-BE49-F238E27FC236}">
                <a16:creationId xmlns:a16="http://schemas.microsoft.com/office/drawing/2014/main" id="{0388C440-9019-4215-82B8-1ED0BAB4331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857500"/>
            <a:ext cx="6015038" cy="3744913"/>
          </a:xfrm>
        </p:spPr>
      </p:pic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11AD825D-E470-4E57-8F83-7EDC021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A9019F-CF83-4F7B-AD35-12943E68229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82BE9-A174-42C4-80B7-27CAF34FD1BA}"/>
              </a:ext>
            </a:extLst>
          </p:cNvPr>
          <p:cNvSpPr txBox="1"/>
          <p:nvPr/>
        </p:nvSpPr>
        <p:spPr>
          <a:xfrm>
            <a:off x="6305550" y="4270375"/>
            <a:ext cx="2398713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CA" sz="1600" dirty="0">
                <a:latin typeface="+mj-lt"/>
              </a:rPr>
              <a:t>Image courtesy of S. </a:t>
            </a:r>
            <a:r>
              <a:rPr lang="en-CA" sz="1600" dirty="0" err="1">
                <a:latin typeface="+mj-lt"/>
              </a:rPr>
              <a:t>Katzen</a:t>
            </a:r>
            <a:r>
              <a:rPr lang="en-CA" sz="1600" dirty="0">
                <a:latin typeface="+mj-lt"/>
              </a:rPr>
              <a:t>, The essential </a:t>
            </a:r>
          </a:p>
          <a:p>
            <a:pPr eaLnBrk="1" hangingPunct="1">
              <a:defRPr/>
            </a:pPr>
            <a:r>
              <a:rPr lang="en-CA" sz="1600" dirty="0">
                <a:latin typeface="+mj-lt"/>
              </a:rPr>
              <a:t>PIC18 Microcontroller, Springer</a:t>
            </a:r>
            <a:endParaRPr lang="en-US" sz="16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2AA036-C1B3-41D0-BA7A-83ED113ABA8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4800" y="1174750"/>
            <a:ext cx="8382000" cy="2033588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CA" dirty="0"/>
              <a:t>The code produced is less space-efficient and runs more slowly than native assembly code.</a:t>
            </a:r>
          </a:p>
          <a:p>
            <a:pPr eaLnBrk="1" hangingPunct="1">
              <a:defRPr/>
            </a:pPr>
            <a:r>
              <a:rPr lang="en-CA" dirty="0"/>
              <a:t>A compiler is much more expensive than an assembler.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E049-9550-44BA-9E82-660C8DE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Data Types, Sizes and Ranges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EC9734-1765-4E18-86E4-7B1D57DA2E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2362200"/>
          <a:ext cx="8382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Size in Bits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Data Range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unsigned char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CA" sz="2800" baseline="0" dirty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(signed) char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-128 to +127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CA" sz="2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0 to 65535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(signed) </a:t>
                      </a:r>
                      <a:r>
                        <a:rPr lang="en-CA" sz="2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-32768 to 32767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69" name="Slide Number Placeholder 4">
            <a:extLst>
              <a:ext uri="{FF2B5EF4-FFF2-40B4-BE49-F238E27FC236}">
                <a16:creationId xmlns:a16="http://schemas.microsoft.com/office/drawing/2014/main" id="{A38111D6-37F1-40E7-87FF-4D6C762D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6BA69F-13FE-47F9-AE03-2279D3EDD341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DD4D-4BAF-44B6-A217-C6CFF550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Data Types, Sizes and Ranges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9329-A57D-4867-9C60-E02DFD9F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eaLnBrk="1" hangingPunct="1">
              <a:defRPr/>
            </a:pPr>
            <a:r>
              <a:rPr lang="en-CA" dirty="0"/>
              <a:t>Because PIC18 is an 8-bit microcontroller,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CA" dirty="0"/>
              <a:t> data type is most commonly used. </a:t>
            </a:r>
          </a:p>
          <a:p>
            <a:pPr eaLnBrk="1" hangingPunct="1">
              <a:defRPr/>
            </a:pPr>
            <a:r>
              <a:rPr lang="en-CA" dirty="0"/>
              <a:t>C compliers use the signed type as default unless the qualifier unsigned is put in front. </a:t>
            </a:r>
          </a:p>
          <a:p>
            <a:pPr marL="0" indent="0" eaLnBrk="1" hangingPunct="1">
              <a:buFontTx/>
              <a:buNone/>
              <a:defRPr/>
            </a:pPr>
            <a:r>
              <a:rPr lang="en-CA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CA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CA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/>
              <a:t> variables are stored in two 8-bit registers.</a:t>
            </a:r>
          </a:p>
          <a:p>
            <a:pPr eaLnBrk="1" hangingPunct="1">
              <a:defRPr/>
            </a:pPr>
            <a:r>
              <a:rPr lang="en-CA" dirty="0"/>
              <a:t>Don’t use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/>
              <a:t>unless we have to. If one 8-bit register is enough to store a variable, we don’t want to use 2 registers.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C7AC502-53D6-472A-915F-514F55E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738D4E-6993-4642-851A-43E493A2CA23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086F-8BC2-490E-9142-E710F270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000" dirty="0"/>
              <a:t>Use of C to generate time delay</a:t>
            </a:r>
            <a:endParaRPr lang="en-US" sz="4000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45B4AF8-6EB8-4307-A2B8-DE88A1F4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Using assembly language, we can control the exact instructions executed in a time delay subroutine and thus be able to control the exact time delay.</a:t>
            </a:r>
          </a:p>
          <a:p>
            <a:pPr eaLnBrk="1" hangingPunct="1"/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1FA4ED9-D136-40B6-83FC-7F69A5B0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D4BF2F-DCCF-48D7-B7A5-D84194668D83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A3FFC16-BBDE-4794-B2E0-4672134A81F5}"/>
              </a:ext>
            </a:extLst>
          </p:cNvPr>
          <p:cNvSpPr txBox="1">
            <a:spLocks/>
          </p:cNvSpPr>
          <p:nvPr/>
        </p:nvSpPr>
        <p:spPr bwMode="auto">
          <a:xfrm>
            <a:off x="336550" y="3730625"/>
            <a:ext cx="8382000" cy="16319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fontAlgn="t" hangingPunct="1">
              <a:spcBef>
                <a:spcPts val="0"/>
              </a:spcBef>
              <a:buFontTx/>
              <a:buNone/>
              <a:defRPr/>
            </a:pPr>
            <a:r>
              <a:rPr lang="en-US" kern="0" dirty="0" err="1">
                <a:effectLst/>
                <a:latin typeface="Courier New" pitchFamily="49" charset="0"/>
                <a:cs typeface="Courier New" pitchFamily="49" charset="0"/>
              </a:rPr>
              <a:t>DelayLoop</a:t>
            </a: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0" kern="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 err="1">
                <a:effectLst/>
                <a:latin typeface="Courier New" pitchFamily="49" charset="0"/>
                <a:cs typeface="Courier New" pitchFamily="49" charset="0"/>
              </a:rPr>
              <a:t>decfsz</a:t>
            </a: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	DELAY_L</a:t>
            </a:r>
            <a:endParaRPr lang="en-US" b="0" kern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		   bra </a:t>
            </a:r>
            <a:r>
              <a:rPr lang="en-US" kern="0" dirty="0" err="1">
                <a:effectLst/>
                <a:latin typeface="Courier New" pitchFamily="49" charset="0"/>
                <a:cs typeface="Courier New" pitchFamily="49" charset="0"/>
              </a:rPr>
              <a:t>DelayLoop</a:t>
            </a:r>
            <a:endParaRPr lang="en-US" b="0" kern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kern="0" dirty="0" err="1">
                <a:effectLst/>
                <a:latin typeface="Courier New" pitchFamily="49" charset="0"/>
                <a:cs typeface="Courier New" pitchFamily="49" charset="0"/>
              </a:rPr>
              <a:t>decfsz</a:t>
            </a: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  DELAY_H</a:t>
            </a:r>
            <a:endParaRPr lang="en-US" b="0" kern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		   bra </a:t>
            </a:r>
            <a:r>
              <a:rPr lang="en-US" kern="0" dirty="0" err="1">
                <a:effectLst/>
                <a:latin typeface="Courier New" pitchFamily="49" charset="0"/>
                <a:cs typeface="Courier New" pitchFamily="49" charset="0"/>
              </a:rPr>
              <a:t>DelayLoop</a:t>
            </a:r>
            <a:endParaRPr lang="en-US" b="0" kern="0" dirty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kern="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F7C4-8A0A-4043-BE5C-D6DB8F26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000" dirty="0"/>
              <a:t>Use of C to generate time delay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342A-D9E4-48E8-95B5-643C0CDF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CA" dirty="0"/>
              <a:t>C compliers convert C statements to assembly instructions. </a:t>
            </a:r>
          </a:p>
          <a:p>
            <a:pPr eaLnBrk="1" hangingPunct="1">
              <a:defRPr/>
            </a:pPr>
            <a:r>
              <a:rPr lang="en-CA" dirty="0"/>
              <a:t>Different compliers produce assembly code of different </a:t>
            </a:r>
            <a:r>
              <a:rPr lang="en-CA" u="sng" dirty="0"/>
              <a:t>length</a:t>
            </a:r>
            <a:r>
              <a:rPr lang="en-CA" dirty="0"/>
              <a:t>.</a:t>
            </a:r>
          </a:p>
          <a:p>
            <a:pPr eaLnBrk="1" hangingPunct="1">
              <a:defRPr/>
            </a:pPr>
            <a:r>
              <a:rPr lang="en-CA" dirty="0"/>
              <a:t>The actual time delay generated by the following function depends on the complier used. </a:t>
            </a:r>
          </a:p>
          <a:p>
            <a:pPr eaLnBrk="1" hangingPunct="1">
              <a:defRPr/>
            </a:pPr>
            <a:endParaRPr lang="en-CA" dirty="0"/>
          </a:p>
          <a:p>
            <a:pPr eaLnBrk="1" hangingPunct="1">
              <a:defRPr/>
            </a:pPr>
            <a:endParaRPr lang="en-CA" dirty="0"/>
          </a:p>
          <a:p>
            <a:pPr eaLnBrk="1" hangingPunct="1">
              <a:defRPr/>
            </a:pPr>
            <a:endParaRPr lang="en-CA" dirty="0"/>
          </a:p>
          <a:p>
            <a:pPr eaLnBrk="1" hangingPunct="1">
              <a:defRPr/>
            </a:pPr>
            <a:endParaRPr lang="en-CA" dirty="0"/>
          </a:p>
          <a:p>
            <a:pPr eaLnBrk="1" hangingPunct="1">
              <a:defRPr/>
            </a:pPr>
            <a:endParaRPr lang="en-CA" dirty="0"/>
          </a:p>
          <a:p>
            <a:pPr eaLnBrk="1" hangingPunct="1">
              <a:defRPr/>
            </a:pPr>
            <a:r>
              <a:rPr lang="en-CA" dirty="0"/>
              <a:t>Need to measure the exact time delay using MPLAB </a:t>
            </a:r>
            <a:r>
              <a:rPr lang="en-CA" dirty="0" err="1"/>
              <a:t>StopWatch</a:t>
            </a:r>
            <a:r>
              <a:rPr lang="en-CA" dirty="0"/>
              <a:t> tool. </a:t>
            </a:r>
            <a:endParaRPr 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FB476C5-39E8-4AE0-8454-B041985B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87B6AA-F181-4D26-8D05-BD15D79BCE93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sp>
        <p:nvSpPr>
          <p:cNvPr id="14341" name="TextBox 4">
            <a:extLst>
              <a:ext uri="{FF2B5EF4-FFF2-40B4-BE49-F238E27FC236}">
                <a16:creationId xmlns:a16="http://schemas.microsoft.com/office/drawing/2014/main" id="{87322850-F3C9-4619-BF17-174D1E59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316288"/>
            <a:ext cx="46450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Delay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unsigned int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for(i=0; i&lt;10000; i++);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7.ppt [Compatibility Mode]" id="{7927CB5A-8DF1-4ABD-B355-B20672312F7A}" vid="{F31E21C3-17AC-4DA8-AC7D-D8367220E48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8 - ADC</Template>
  <TotalTime>10993</TotalTime>
  <Words>2229</Words>
  <Application>Microsoft Office PowerPoint</Application>
  <PresentationFormat>On-screen Show (4:3)</PresentationFormat>
  <Paragraphs>371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Times New Roman</vt:lpstr>
      <vt:lpstr>PMingLiU</vt:lpstr>
      <vt:lpstr>Microsoft JhengHei</vt:lpstr>
      <vt:lpstr>Courier New</vt:lpstr>
      <vt:lpstr>CourseTemplate</vt:lpstr>
      <vt:lpstr>Chapter 9 Introduction to PIC18 C Programming</vt:lpstr>
      <vt:lpstr>Why program the PIC18 in C?</vt:lpstr>
      <vt:lpstr>Example – Delay Program in Lab 1</vt:lpstr>
      <vt:lpstr>Same Program Coded in C</vt:lpstr>
      <vt:lpstr>Disadvantages of C</vt:lpstr>
      <vt:lpstr>Data Types, Sizes and Ranges</vt:lpstr>
      <vt:lpstr>Data Types, Sizes and Ranges</vt:lpstr>
      <vt:lpstr>Use of C to generate time delay</vt:lpstr>
      <vt:lpstr>Use of C to generate time delay</vt:lpstr>
      <vt:lpstr>I/O Programming in C</vt:lpstr>
      <vt:lpstr>I/O Programming in C</vt:lpstr>
      <vt:lpstr>I/O Programming in C</vt:lpstr>
      <vt:lpstr>Logic Operations in C</vt:lpstr>
      <vt:lpstr>if statement: Conditional branching</vt:lpstr>
      <vt:lpstr>for loop</vt:lpstr>
      <vt:lpstr>while loop</vt:lpstr>
      <vt:lpstr>Simplicity of C: An Example</vt:lpstr>
      <vt:lpstr>Simplicity of C: An Example</vt:lpstr>
      <vt:lpstr>C18 Timers Library</vt:lpstr>
      <vt:lpstr>Our interrupt program revisited</vt:lpstr>
      <vt:lpstr>Our interrupt program revisited</vt:lpstr>
      <vt:lpstr>interrupt, interruptlow</vt:lpstr>
      <vt:lpstr>Just like in assembly language</vt:lpstr>
      <vt:lpstr>C18 ADC Library</vt:lpstr>
      <vt:lpstr>ADC Example in Assembly</vt:lpstr>
      <vt:lpstr>Equivalent Operation in C</vt:lpstr>
      <vt:lpstr>I2C Functions</vt:lpstr>
      <vt:lpstr>I2C Example </vt:lpstr>
      <vt:lpstr>I2C Example </vt:lpstr>
      <vt:lpstr>I2C Example 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Supplement</dc:title>
  <dc:creator>Dr. Bernard Chi Yuen CHIU</dc:creator>
  <cp:lastModifiedBy>Dr. Bernard CHIU</cp:lastModifiedBy>
  <cp:revision>191</cp:revision>
  <cp:lastPrinted>2020-04-24T13:00:35Z</cp:lastPrinted>
  <dcterms:created xsi:type="dcterms:W3CDTF">2012-03-21T05:36:12Z</dcterms:created>
  <dcterms:modified xsi:type="dcterms:W3CDTF">2021-01-06T06:44:07Z</dcterms:modified>
</cp:coreProperties>
</file>