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</p:sldMasterIdLst>
  <p:notesMasterIdLst>
    <p:notesMasterId r:id="rId70"/>
  </p:notesMasterIdLst>
  <p:sldIdLst>
    <p:sldId id="256" r:id="rId3"/>
    <p:sldId id="295" r:id="rId4"/>
    <p:sldId id="367" r:id="rId5"/>
    <p:sldId id="307" r:id="rId6"/>
    <p:sldId id="297" r:id="rId7"/>
    <p:sldId id="258" r:id="rId8"/>
    <p:sldId id="373" r:id="rId9"/>
    <p:sldId id="372" r:id="rId10"/>
    <p:sldId id="374" r:id="rId11"/>
    <p:sldId id="260" r:id="rId12"/>
    <p:sldId id="261" r:id="rId13"/>
    <p:sldId id="375" r:id="rId14"/>
    <p:sldId id="262" r:id="rId15"/>
    <p:sldId id="263" r:id="rId16"/>
    <p:sldId id="368" r:id="rId17"/>
    <p:sldId id="285" r:id="rId18"/>
    <p:sldId id="310" r:id="rId19"/>
    <p:sldId id="311" r:id="rId20"/>
    <p:sldId id="312" r:id="rId21"/>
    <p:sldId id="313" r:id="rId22"/>
    <p:sldId id="314" r:id="rId23"/>
    <p:sldId id="315" r:id="rId24"/>
    <p:sldId id="289" r:id="rId25"/>
    <p:sldId id="316" r:id="rId26"/>
    <p:sldId id="317" r:id="rId27"/>
    <p:sldId id="318" r:id="rId28"/>
    <p:sldId id="369" r:id="rId29"/>
    <p:sldId id="325" r:id="rId30"/>
    <p:sldId id="326" r:id="rId31"/>
    <p:sldId id="327" r:id="rId32"/>
    <p:sldId id="328" r:id="rId33"/>
    <p:sldId id="370" r:id="rId34"/>
    <p:sldId id="330" r:id="rId35"/>
    <p:sldId id="331" r:id="rId36"/>
    <p:sldId id="332" r:id="rId37"/>
    <p:sldId id="333" r:id="rId38"/>
    <p:sldId id="335" r:id="rId39"/>
    <p:sldId id="336" r:id="rId40"/>
    <p:sldId id="337" r:id="rId41"/>
    <p:sldId id="338" r:id="rId42"/>
    <p:sldId id="339" r:id="rId43"/>
    <p:sldId id="371" r:id="rId44"/>
    <p:sldId id="342" r:id="rId45"/>
    <p:sldId id="343" r:id="rId46"/>
    <p:sldId id="344" r:id="rId47"/>
    <p:sldId id="345" r:id="rId48"/>
    <p:sldId id="346" r:id="rId49"/>
    <p:sldId id="347" r:id="rId50"/>
    <p:sldId id="348" r:id="rId51"/>
    <p:sldId id="349" r:id="rId52"/>
    <p:sldId id="350" r:id="rId53"/>
    <p:sldId id="351" r:id="rId54"/>
    <p:sldId id="352" r:id="rId55"/>
    <p:sldId id="353" r:id="rId56"/>
    <p:sldId id="354" r:id="rId57"/>
    <p:sldId id="355" r:id="rId58"/>
    <p:sldId id="356" r:id="rId59"/>
    <p:sldId id="357" r:id="rId60"/>
    <p:sldId id="358" r:id="rId61"/>
    <p:sldId id="359" r:id="rId62"/>
    <p:sldId id="360" r:id="rId63"/>
    <p:sldId id="361" r:id="rId64"/>
    <p:sldId id="362" r:id="rId65"/>
    <p:sldId id="363" r:id="rId66"/>
    <p:sldId id="364" r:id="rId67"/>
    <p:sldId id="365" r:id="rId68"/>
    <p:sldId id="366" r:id="rId69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41" autoAdjust="0"/>
    <p:restoredTop sz="83195" autoAdjust="0"/>
  </p:normalViewPr>
  <p:slideViewPr>
    <p:cSldViewPr>
      <p:cViewPr varScale="1">
        <p:scale>
          <a:sx n="104" d="100"/>
          <a:sy n="104" d="100"/>
        </p:scale>
        <p:origin x="124" y="1328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>
        <p:scale>
          <a:sx n="100" d="100"/>
          <a:sy n="100" d="100"/>
        </p:scale>
        <p:origin x="-3558" y="288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118C455-DCBE-41F6-9A52-324D6BC54AEC}" type="datetimeFigureOut">
              <a:rPr lang="en-US"/>
              <a:pPr>
                <a:defRPr/>
              </a:pPr>
              <a:t>4/1/2020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070" tIns="47535" rIns="95070" bIns="47535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5070" tIns="47535" rIns="95070" bIns="47535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1F781F4-099F-4112-9B1E-8A4E416391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26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71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880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88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48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90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309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648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397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5363">
              <a:defRPr>
                <a:solidFill>
                  <a:schemeClr val="tx1"/>
                </a:solidFill>
                <a:latin typeface="Arial" charset="0"/>
              </a:defRPr>
            </a:lvl1pPr>
            <a:lvl2pPr marL="800505" indent="-308648" defTabSz="985363">
              <a:defRPr>
                <a:solidFill>
                  <a:schemeClr val="tx1"/>
                </a:solidFill>
                <a:latin typeface="Arial" charset="0"/>
              </a:defRPr>
            </a:lvl2pPr>
            <a:lvl3pPr marL="1231291" indent="-245929" defTabSz="985363">
              <a:defRPr>
                <a:solidFill>
                  <a:schemeClr val="tx1"/>
                </a:solidFill>
                <a:latin typeface="Arial" charset="0"/>
              </a:defRPr>
            </a:lvl3pPr>
            <a:lvl4pPr marL="1724798" indent="-247579" defTabSz="985363">
              <a:defRPr>
                <a:solidFill>
                  <a:schemeClr val="tx1"/>
                </a:solidFill>
                <a:latin typeface="Arial" charset="0"/>
              </a:defRPr>
            </a:lvl4pPr>
            <a:lvl5pPr marL="2216654" indent="-245929" defTabSz="985363">
              <a:defRPr>
                <a:solidFill>
                  <a:schemeClr val="tx1"/>
                </a:solidFill>
                <a:latin typeface="Arial" charset="0"/>
              </a:defRPr>
            </a:lvl5pPr>
            <a:lvl6pPr marL="2692005" indent="-245929" defTabSz="985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67356" indent="-245929" defTabSz="985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42706" indent="-245929" defTabSz="985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8057" indent="-245929" defTabSz="985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1ADA148-6A75-4E8D-A240-CA57A45F6E98}" type="slidenum">
              <a:rPr lang="zh-TW" altLang="en-US">
                <a:latin typeface="Calibri" pitchFamily="34" charset="0"/>
              </a:rPr>
              <a:pPr/>
              <a:t>17</a:t>
            </a:fld>
            <a:endParaRPr lang="en-US" altLang="zh-TW">
              <a:latin typeface="Calibri" pitchFamily="34" charset="0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375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086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5363">
              <a:defRPr>
                <a:solidFill>
                  <a:schemeClr val="tx1"/>
                </a:solidFill>
                <a:latin typeface="Arial" charset="0"/>
              </a:defRPr>
            </a:lvl1pPr>
            <a:lvl2pPr marL="800505" indent="-308648" defTabSz="985363">
              <a:defRPr>
                <a:solidFill>
                  <a:schemeClr val="tx1"/>
                </a:solidFill>
                <a:latin typeface="Arial" charset="0"/>
              </a:defRPr>
            </a:lvl2pPr>
            <a:lvl3pPr marL="1231291" indent="-245929" defTabSz="985363">
              <a:defRPr>
                <a:solidFill>
                  <a:schemeClr val="tx1"/>
                </a:solidFill>
                <a:latin typeface="Arial" charset="0"/>
              </a:defRPr>
            </a:lvl3pPr>
            <a:lvl4pPr marL="1724798" indent="-247579" defTabSz="985363">
              <a:defRPr>
                <a:solidFill>
                  <a:schemeClr val="tx1"/>
                </a:solidFill>
                <a:latin typeface="Arial" charset="0"/>
              </a:defRPr>
            </a:lvl4pPr>
            <a:lvl5pPr marL="2216654" indent="-245929" defTabSz="985363">
              <a:defRPr>
                <a:solidFill>
                  <a:schemeClr val="tx1"/>
                </a:solidFill>
                <a:latin typeface="Arial" charset="0"/>
              </a:defRPr>
            </a:lvl5pPr>
            <a:lvl6pPr marL="2692005" indent="-245929" defTabSz="985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67356" indent="-245929" defTabSz="985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42706" indent="-245929" defTabSz="985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8057" indent="-245929" defTabSz="985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454E91D-A865-4E7B-A806-2A1243F0523C}" type="slidenum">
              <a:rPr lang="zh-TW" altLang="en-US">
                <a:latin typeface="Calibri" pitchFamily="34" charset="0"/>
              </a:rPr>
              <a:pPr/>
              <a:t>19</a:t>
            </a:fld>
            <a:endParaRPr lang="en-US" altLang="zh-TW">
              <a:latin typeface="Calibri" pitchFamily="34" charset="0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92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305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5363">
              <a:defRPr>
                <a:solidFill>
                  <a:schemeClr val="tx1"/>
                </a:solidFill>
                <a:latin typeface="Arial" charset="0"/>
              </a:defRPr>
            </a:lvl1pPr>
            <a:lvl2pPr marL="800505" indent="-308648" defTabSz="985363">
              <a:defRPr>
                <a:solidFill>
                  <a:schemeClr val="tx1"/>
                </a:solidFill>
                <a:latin typeface="Arial" charset="0"/>
              </a:defRPr>
            </a:lvl2pPr>
            <a:lvl3pPr marL="1231291" indent="-245929" defTabSz="985363">
              <a:defRPr>
                <a:solidFill>
                  <a:schemeClr val="tx1"/>
                </a:solidFill>
                <a:latin typeface="Arial" charset="0"/>
              </a:defRPr>
            </a:lvl3pPr>
            <a:lvl4pPr marL="1724798" indent="-247579" defTabSz="985363">
              <a:defRPr>
                <a:solidFill>
                  <a:schemeClr val="tx1"/>
                </a:solidFill>
                <a:latin typeface="Arial" charset="0"/>
              </a:defRPr>
            </a:lvl4pPr>
            <a:lvl5pPr marL="2216654" indent="-245929" defTabSz="985363">
              <a:defRPr>
                <a:solidFill>
                  <a:schemeClr val="tx1"/>
                </a:solidFill>
                <a:latin typeface="Arial" charset="0"/>
              </a:defRPr>
            </a:lvl5pPr>
            <a:lvl6pPr marL="2692005" indent="-245929" defTabSz="985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67356" indent="-245929" defTabSz="985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42706" indent="-245929" defTabSz="985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8057" indent="-245929" defTabSz="985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3D07A60-0A52-4351-B6B0-9346EA7D4790}" type="slidenum">
              <a:rPr lang="zh-TW" altLang="en-US">
                <a:latin typeface="Calibri" pitchFamily="34" charset="0"/>
              </a:rPr>
              <a:pPr/>
              <a:t>20</a:t>
            </a:fld>
            <a:endParaRPr lang="en-US" altLang="zh-TW">
              <a:latin typeface="Calibri" pitchFamily="34" charset="0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482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246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5363">
              <a:defRPr>
                <a:solidFill>
                  <a:schemeClr val="tx1"/>
                </a:solidFill>
                <a:latin typeface="Arial" charset="0"/>
              </a:defRPr>
            </a:lvl1pPr>
            <a:lvl2pPr marL="800505" indent="-308648" defTabSz="985363">
              <a:defRPr>
                <a:solidFill>
                  <a:schemeClr val="tx1"/>
                </a:solidFill>
                <a:latin typeface="Arial" charset="0"/>
              </a:defRPr>
            </a:lvl2pPr>
            <a:lvl3pPr marL="1231291" indent="-245929" defTabSz="985363">
              <a:defRPr>
                <a:solidFill>
                  <a:schemeClr val="tx1"/>
                </a:solidFill>
                <a:latin typeface="Arial" charset="0"/>
              </a:defRPr>
            </a:lvl3pPr>
            <a:lvl4pPr marL="1724798" indent="-247579" defTabSz="985363">
              <a:defRPr>
                <a:solidFill>
                  <a:schemeClr val="tx1"/>
                </a:solidFill>
                <a:latin typeface="Arial" charset="0"/>
              </a:defRPr>
            </a:lvl4pPr>
            <a:lvl5pPr marL="2216654" indent="-245929" defTabSz="985363">
              <a:defRPr>
                <a:solidFill>
                  <a:schemeClr val="tx1"/>
                </a:solidFill>
                <a:latin typeface="Arial" charset="0"/>
              </a:defRPr>
            </a:lvl5pPr>
            <a:lvl6pPr marL="2692005" indent="-245929" defTabSz="985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67356" indent="-245929" defTabSz="985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42706" indent="-245929" defTabSz="985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8057" indent="-245929" defTabSz="985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6F4253E-E223-4592-B656-C366899B8560}" type="slidenum">
              <a:rPr lang="zh-TW" altLang="en-US">
                <a:latin typeface="Calibri" pitchFamily="34" charset="0"/>
              </a:rPr>
              <a:pPr/>
              <a:t>22</a:t>
            </a:fld>
            <a:endParaRPr lang="en-US" altLang="zh-TW">
              <a:latin typeface="Calibri" pitchFamily="34" charset="0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21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140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330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736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5363">
              <a:defRPr>
                <a:solidFill>
                  <a:schemeClr val="tx1"/>
                </a:solidFill>
                <a:latin typeface="Arial" charset="0"/>
              </a:defRPr>
            </a:lvl1pPr>
            <a:lvl2pPr marL="800505" indent="-308648" defTabSz="985363">
              <a:defRPr>
                <a:solidFill>
                  <a:schemeClr val="tx1"/>
                </a:solidFill>
                <a:latin typeface="Arial" charset="0"/>
              </a:defRPr>
            </a:lvl2pPr>
            <a:lvl3pPr marL="1231291" indent="-245929" defTabSz="985363">
              <a:defRPr>
                <a:solidFill>
                  <a:schemeClr val="tx1"/>
                </a:solidFill>
                <a:latin typeface="Arial" charset="0"/>
              </a:defRPr>
            </a:lvl3pPr>
            <a:lvl4pPr marL="1724798" indent="-247579" defTabSz="985363">
              <a:defRPr>
                <a:solidFill>
                  <a:schemeClr val="tx1"/>
                </a:solidFill>
                <a:latin typeface="Arial" charset="0"/>
              </a:defRPr>
            </a:lvl4pPr>
            <a:lvl5pPr marL="2216654" indent="-245929" defTabSz="985363">
              <a:defRPr>
                <a:solidFill>
                  <a:schemeClr val="tx1"/>
                </a:solidFill>
                <a:latin typeface="Arial" charset="0"/>
              </a:defRPr>
            </a:lvl5pPr>
            <a:lvl6pPr marL="2692005" indent="-245929" defTabSz="985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67356" indent="-245929" defTabSz="985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42706" indent="-245929" defTabSz="985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8057" indent="-245929" defTabSz="985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E7B5C42-2756-4B23-9560-83A8F3EA033D}" type="slidenum">
              <a:rPr lang="zh-TW" altLang="en-US">
                <a:latin typeface="Calibri" pitchFamily="34" charset="0"/>
              </a:rPr>
              <a:pPr/>
              <a:t>26</a:t>
            </a:fld>
            <a:endParaRPr lang="en-US" altLang="zh-TW">
              <a:latin typeface="Calibri" pitchFamily="34" charset="0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071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700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641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80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150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049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470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778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095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826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294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91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040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938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5363">
              <a:defRPr>
                <a:solidFill>
                  <a:schemeClr val="tx1"/>
                </a:solidFill>
                <a:latin typeface="Arial" charset="0"/>
              </a:defRPr>
            </a:lvl1pPr>
            <a:lvl2pPr marL="800505" indent="-308648" defTabSz="985363">
              <a:defRPr>
                <a:solidFill>
                  <a:schemeClr val="tx1"/>
                </a:solidFill>
                <a:latin typeface="Arial" charset="0"/>
              </a:defRPr>
            </a:lvl2pPr>
            <a:lvl3pPr marL="1231291" indent="-245929" defTabSz="985363">
              <a:defRPr>
                <a:solidFill>
                  <a:schemeClr val="tx1"/>
                </a:solidFill>
                <a:latin typeface="Arial" charset="0"/>
              </a:defRPr>
            </a:lvl3pPr>
            <a:lvl4pPr marL="1724798" indent="-247579" defTabSz="985363">
              <a:defRPr>
                <a:solidFill>
                  <a:schemeClr val="tx1"/>
                </a:solidFill>
                <a:latin typeface="Arial" charset="0"/>
              </a:defRPr>
            </a:lvl4pPr>
            <a:lvl5pPr marL="2216654" indent="-245929" defTabSz="985363">
              <a:defRPr>
                <a:solidFill>
                  <a:schemeClr val="tx1"/>
                </a:solidFill>
                <a:latin typeface="Arial" charset="0"/>
              </a:defRPr>
            </a:lvl5pPr>
            <a:lvl6pPr marL="2692005" indent="-245929" defTabSz="985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67356" indent="-245929" defTabSz="985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42706" indent="-245929" defTabSz="985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8057" indent="-245929" defTabSz="985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331F28A-5B39-4E04-96D2-137292965640}" type="slidenum">
              <a:rPr lang="zh-TW" altLang="en-US">
                <a:latin typeface="Calibri" pitchFamily="34" charset="0"/>
              </a:rPr>
              <a:pPr/>
              <a:t>4</a:t>
            </a:fld>
            <a:endParaRPr lang="en-US" altLang="zh-TW">
              <a:latin typeface="Calibri" pitchFamily="34" charset="0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804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705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656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6442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6976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1161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8854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3358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7455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0263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187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4210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08590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8995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8507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1623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79530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884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3884080" y="8684880"/>
            <a:ext cx="2972824" cy="456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4FD11EF1-D104-44DF-89E1-F20B3C88BE5A}" type="slidenum">
              <a:rPr lang="zh-TW" altLang="en-US" sz="1200">
                <a:latin typeface="Calibri" pitchFamily="34" charset="0"/>
              </a:rPr>
              <a:pPr algn="r"/>
              <a:t>56</a:t>
            </a:fld>
            <a:endParaRPr lang="en-US" altLang="zh-TW" sz="1200">
              <a:latin typeface="Calibri" pitchFamily="34" charset="0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0557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2606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3706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61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8354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81137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8703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3066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6323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1176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2373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6174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60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16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04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10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09829F-AA00-4CCD-85DE-8022FD855CCE}" type="datetime1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A4F69-47FA-46CC-8030-E13D0EF9E8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C5FCAD-0639-4F0B-B611-D203D58AE42E}" type="datetime1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0D068-AB96-40B8-9FAA-4228627632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8B791-7ADC-4A06-A7D5-DA078114373E}" type="datetime1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040A0-6A5C-4BDA-AED7-03967CF047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3726A-C230-4B38-AAE7-6E5ACBE1AD1A}" type="datetime1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246AB-72DE-4829-A3EE-183283F17E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5AF674-ECC3-4C7C-B216-BB65FF69EFBF}" type="datetime1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17303-0E5B-4E24-BCA3-62F5881C10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0D5B7-B2FA-4C6F-8AF1-C43E4C49BE26}" type="datetime1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17966-739A-4E4E-BEF8-5E9D65CAA6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1FF908-72C9-4AE2-9071-0581055CB9CA}" type="datetime1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75778-597E-43D2-A71E-341C60964E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9B6387-FAE7-419E-A3EF-EC674DE98C4A}" type="datetime1">
              <a:rPr lang="en-US" smtClean="0"/>
              <a:t>4/1/2020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71189-8D0B-455A-87B2-3A89DCBF68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EFD4F-6BF3-465A-B7C7-1BC09D79E1B1}" type="datetime1">
              <a:rPr lang="en-US" smtClean="0"/>
              <a:t>4/1/2020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D2254-A369-4EE7-927D-AE7136230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88C9DF-8922-4D6F-8195-25BE9A2C3A87}" type="datetime1">
              <a:rPr lang="en-US" smtClean="0"/>
              <a:t>4/1/2020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9E04E-7B9E-40CB-AECA-9BEEF7D4B1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977C7-1D10-4483-B869-CB977023A259}" type="datetime1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75EC1-C65E-447A-8CAE-CC74F7243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green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429625" y="5562600"/>
            <a:ext cx="7143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hand.gi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115050"/>
            <a:ext cx="11906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reeform 5"/>
          <p:cNvSpPr/>
          <p:nvPr userDrawn="1"/>
        </p:nvSpPr>
        <p:spPr>
          <a:xfrm>
            <a:off x="1171575" y="6124575"/>
            <a:ext cx="7286625" cy="219075"/>
          </a:xfrm>
          <a:custGeom>
            <a:avLst/>
            <a:gdLst>
              <a:gd name="connsiteX0" fmla="*/ 0 w 7286625"/>
              <a:gd name="connsiteY0" fmla="*/ 219075 h 219075"/>
              <a:gd name="connsiteX1" fmla="*/ 190500 w 7286625"/>
              <a:gd name="connsiteY1" fmla="*/ 180975 h 219075"/>
              <a:gd name="connsiteX2" fmla="*/ 2790825 w 7286625"/>
              <a:gd name="connsiteY2" fmla="*/ 171450 h 219075"/>
              <a:gd name="connsiteX3" fmla="*/ 2924175 w 7286625"/>
              <a:gd name="connsiteY3" fmla="*/ 152400 h 219075"/>
              <a:gd name="connsiteX4" fmla="*/ 3267075 w 7286625"/>
              <a:gd name="connsiteY4" fmla="*/ 133350 h 219075"/>
              <a:gd name="connsiteX5" fmla="*/ 3390900 w 7286625"/>
              <a:gd name="connsiteY5" fmla="*/ 123825 h 219075"/>
              <a:gd name="connsiteX6" fmla="*/ 3667125 w 7286625"/>
              <a:gd name="connsiteY6" fmla="*/ 85725 h 219075"/>
              <a:gd name="connsiteX7" fmla="*/ 3838575 w 7286625"/>
              <a:gd name="connsiteY7" fmla="*/ 76200 h 219075"/>
              <a:gd name="connsiteX8" fmla="*/ 4381500 w 7286625"/>
              <a:gd name="connsiteY8" fmla="*/ 47625 h 219075"/>
              <a:gd name="connsiteX9" fmla="*/ 4552950 w 7286625"/>
              <a:gd name="connsiteY9" fmla="*/ 38100 h 219075"/>
              <a:gd name="connsiteX10" fmla="*/ 4686300 w 7286625"/>
              <a:gd name="connsiteY10" fmla="*/ 28575 h 219075"/>
              <a:gd name="connsiteX11" fmla="*/ 5562600 w 7286625"/>
              <a:gd name="connsiteY11" fmla="*/ 0 h 219075"/>
              <a:gd name="connsiteX12" fmla="*/ 6486525 w 7286625"/>
              <a:gd name="connsiteY12" fmla="*/ 9525 h 219075"/>
              <a:gd name="connsiteX13" fmla="*/ 6581775 w 7286625"/>
              <a:gd name="connsiteY13" fmla="*/ 19050 h 219075"/>
              <a:gd name="connsiteX14" fmla="*/ 6715125 w 7286625"/>
              <a:gd name="connsiteY14" fmla="*/ 47625 h 219075"/>
              <a:gd name="connsiteX15" fmla="*/ 7210425 w 7286625"/>
              <a:gd name="connsiteY15" fmla="*/ 66675 h 219075"/>
              <a:gd name="connsiteX16" fmla="*/ 7286625 w 7286625"/>
              <a:gd name="connsiteY16" fmla="*/ 7620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86625" h="219075">
                <a:moveTo>
                  <a:pt x="0" y="219075"/>
                </a:moveTo>
                <a:cubicBezTo>
                  <a:pt x="67827" y="173857"/>
                  <a:pt x="45538" y="182475"/>
                  <a:pt x="190500" y="180975"/>
                </a:cubicBezTo>
                <a:lnTo>
                  <a:pt x="2790825" y="171450"/>
                </a:lnTo>
                <a:cubicBezTo>
                  <a:pt x="2835275" y="165100"/>
                  <a:pt x="2879529" y="157183"/>
                  <a:pt x="2924175" y="152400"/>
                </a:cubicBezTo>
                <a:cubicBezTo>
                  <a:pt x="3020054" y="142127"/>
                  <a:pt x="3181234" y="138255"/>
                  <a:pt x="3267075" y="133350"/>
                </a:cubicBezTo>
                <a:cubicBezTo>
                  <a:pt x="3308405" y="130988"/>
                  <a:pt x="3349625" y="127000"/>
                  <a:pt x="3390900" y="123825"/>
                </a:cubicBezTo>
                <a:cubicBezTo>
                  <a:pt x="3496096" y="104698"/>
                  <a:pt x="3551356" y="92157"/>
                  <a:pt x="3667125" y="85725"/>
                </a:cubicBezTo>
                <a:lnTo>
                  <a:pt x="3838575" y="76200"/>
                </a:lnTo>
                <a:cubicBezTo>
                  <a:pt x="4421283" y="38197"/>
                  <a:pt x="3784538" y="73028"/>
                  <a:pt x="4381500" y="47625"/>
                </a:cubicBezTo>
                <a:cubicBezTo>
                  <a:pt x="4438686" y="45192"/>
                  <a:pt x="4495823" y="41670"/>
                  <a:pt x="4552950" y="38100"/>
                </a:cubicBezTo>
                <a:cubicBezTo>
                  <a:pt x="4597426" y="35320"/>
                  <a:pt x="4641768" y="30255"/>
                  <a:pt x="4686300" y="28575"/>
                </a:cubicBezTo>
                <a:lnTo>
                  <a:pt x="5562600" y="0"/>
                </a:lnTo>
                <a:lnTo>
                  <a:pt x="6486525" y="9525"/>
                </a:lnTo>
                <a:cubicBezTo>
                  <a:pt x="6518428" y="10121"/>
                  <a:pt x="6550352" y="13505"/>
                  <a:pt x="6581775" y="19050"/>
                </a:cubicBezTo>
                <a:cubicBezTo>
                  <a:pt x="6696351" y="39269"/>
                  <a:pt x="6600009" y="39686"/>
                  <a:pt x="6715125" y="47625"/>
                </a:cubicBezTo>
                <a:cubicBezTo>
                  <a:pt x="6818795" y="54775"/>
                  <a:pt x="7128867" y="63956"/>
                  <a:pt x="7210425" y="66675"/>
                </a:cubicBezTo>
                <a:cubicBezTo>
                  <a:pt x="7254060" y="81220"/>
                  <a:pt x="7228960" y="76200"/>
                  <a:pt x="7286625" y="762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9" descr="top.gif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rot="18850181">
            <a:off x="-155575" y="330200"/>
            <a:ext cx="20002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  <a:ln>
            <a:noFill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458200" y="6477000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312DB61-18D7-4E59-BAE2-FECAE18F9AD8}" type="slidenum">
              <a:rPr lang="en-US" sz="1400" b="0" smtClean="0">
                <a:solidFill>
                  <a:schemeClr val="tx1"/>
                </a:solidFill>
                <a:latin typeface="+mj-lt"/>
              </a:rPr>
              <a:pPr algn="r"/>
              <a:t>‹#›</a:t>
            </a:fld>
            <a:endParaRPr lang="en-US" sz="1400" b="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0BBC2-5097-4B4C-9A64-8278107A87D6}" type="datetime1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6BC3C-EF4C-4932-8208-7FBB5701A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FFB0F-C510-4C43-BD9C-9B3B39C51A77}" type="datetime1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BAF33-582B-4B0D-B27A-32E91EEEB0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9D02F4-D43B-4610-85CF-25B548913349}" type="datetime1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35F4E-BD93-49E1-84D0-363BA31979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D0F6E-2BDA-4D9A-8088-3DBD97C708AD}" type="datetime1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38FDB-2D8C-4804-B582-7DB90366B9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610D0-C155-4106-BEC4-DD688863B00C}" type="datetime1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7EB8B-B6EB-443D-9CB4-B019CEC8F4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D50DB9-B84F-4129-B742-AA45ECCAC4D2}" type="datetime1">
              <a:rPr lang="en-US" smtClean="0"/>
              <a:t>4/1/2020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104A5-FF6A-4891-8FE3-D539A7A66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530A31-CCC8-43EA-BAEB-8DA43F896B39}" type="datetime1">
              <a:rPr lang="en-US" smtClean="0"/>
              <a:t>4/1/2020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12834-41A2-49E3-8762-B14EE3F5CF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944A8F-280E-4C9D-B70E-2C7C710EAC69}" type="datetime1">
              <a:rPr lang="en-US" smtClean="0"/>
              <a:t>4/1/2020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A6F0D-A611-4358-861D-7B01E83038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6F088-E8EB-4282-BE15-4460BF987272}" type="datetime1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79F47-3AF0-4617-BC60-2E592392BB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584C3-9138-4876-98F6-2D421C3779B0}" type="datetime1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F8B95-FD24-4BC4-B430-69A3136D11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EC37D0B-76DD-4363-B97B-BD3F306E8163}" type="datetime1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4367C90-D8D8-4A11-9BC3-E7451ACC5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40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ransition>
    <p:pull dir="rd"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BC378D3-011C-4BBD-A3F6-3EE84FCE4018}" type="datetime1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9DAB5F-4C32-47E8-A254-E438E2D0D3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ransition>
    <p:pull dir="rd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6" descr="transparent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0463" y="1676400"/>
            <a:ext cx="4046537" cy="423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Title 1"/>
          <p:cNvSpPr>
            <a:spLocks noGrp="1"/>
          </p:cNvSpPr>
          <p:nvPr>
            <p:ph type="ctrTitle"/>
          </p:nvPr>
        </p:nvSpPr>
        <p:spPr>
          <a:xfrm>
            <a:off x="685800" y="2644775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Chapter 7 &amp; 8</a:t>
            </a:r>
            <a:br>
              <a:rPr lang="en-US" dirty="0" smtClean="0"/>
            </a:br>
            <a:r>
              <a:rPr lang="en-US" dirty="0" smtClean="0"/>
              <a:t>Memory Management</a:t>
            </a:r>
            <a:br>
              <a:rPr lang="en-US" dirty="0" smtClean="0"/>
            </a:br>
            <a:r>
              <a:rPr lang="en-US" dirty="0" smtClean="0"/>
              <a:t>and</a:t>
            </a:r>
            <a:br>
              <a:rPr lang="en-US" dirty="0" smtClean="0"/>
            </a:br>
            <a:r>
              <a:rPr lang="en-US" dirty="0" smtClean="0"/>
              <a:t>Virtual Memory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"/>
            <a:ext cx="6400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i="1" dirty="0" smtClean="0"/>
              <a:t>Operating Systems:</a:t>
            </a:r>
            <a:br>
              <a:rPr lang="en-US" i="1" dirty="0" smtClean="0"/>
            </a:br>
            <a:r>
              <a:rPr lang="en-US" i="1" dirty="0" smtClean="0"/>
              <a:t>Internals and Design Principles</a:t>
            </a:r>
            <a:br>
              <a:rPr lang="en-US" i="1" dirty="0" smtClean="0"/>
            </a:br>
            <a:r>
              <a:rPr lang="en-US" dirty="0" smtClean="0"/>
              <a:t>William Stallings</a:t>
            </a:r>
            <a:endParaRPr lang="en-US" i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FA4F69-47FA-46CC-8030-E13D0EF9E85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Requirements: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Processes should not be able to reference memory locations in another process without permission. 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Impossible to check absolute addresses at compile time 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because the location of a program in main memory is 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unpredictable.</a:t>
            </a: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altLang="zh-TW" dirty="0" smtClean="0">
                <a:latin typeface="Arial" charset="0"/>
                <a:ea typeface="新細明體" pitchFamily="18" charset="-120"/>
              </a:rPr>
              <a:t>Memory 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references 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generated by a process must 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be checked at run 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time.</a:t>
            </a:r>
          </a:p>
          <a:p>
            <a:pPr>
              <a:spcBef>
                <a:spcPts val="1200"/>
              </a:spcBef>
            </a:pPr>
            <a:r>
              <a:rPr lang="en-US" dirty="0"/>
              <a:t>Mechanisms that support relocation also support </a:t>
            </a:r>
            <a:r>
              <a:rPr lang="en-US" dirty="0" smtClean="0"/>
              <a:t>protection.</a:t>
            </a:r>
            <a:endParaRPr 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r>
              <a:rPr lang="en-US" smtClean="0"/>
              <a:t>: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Memory management must allow controlled access to shared areas of memory without compromising </a:t>
            </a:r>
            <a:r>
              <a:rPr lang="en-US" dirty="0" smtClean="0"/>
              <a:t>protection.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altLang="zh-TW" dirty="0" smtClean="0">
                <a:latin typeface="Arial" charset="0"/>
                <a:ea typeface="新細明體" pitchFamily="18" charset="-120"/>
              </a:rPr>
              <a:t>Better 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to allow each process executing the same program access to the same copy of the program rather than have their own separate 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copy.</a:t>
            </a:r>
            <a:endParaRPr lang="en-US" altLang="zh-TW" dirty="0">
              <a:latin typeface="Arial" charset="0"/>
              <a:ea typeface="新細明體" pitchFamily="18" charset="-120"/>
            </a:endParaRPr>
          </a:p>
          <a:p>
            <a:pPr lvl="1">
              <a:spcBef>
                <a:spcPts val="1200"/>
              </a:spcBef>
            </a:pPr>
            <a:r>
              <a:rPr lang="en-NZ" dirty="0">
                <a:latin typeface="Arial" charset="0"/>
              </a:rPr>
              <a:t>Processes that are cooperating on some task may </a:t>
            </a:r>
            <a:r>
              <a:rPr lang="en-NZ" dirty="0" smtClean="0">
                <a:latin typeface="Arial" charset="0"/>
              </a:rPr>
              <a:t>also need </a:t>
            </a:r>
            <a:r>
              <a:rPr lang="en-NZ" dirty="0">
                <a:latin typeface="Arial" charset="0"/>
              </a:rPr>
              <a:t>to share access to the same data </a:t>
            </a:r>
            <a:r>
              <a:rPr lang="en-NZ" dirty="0" smtClean="0">
                <a:latin typeface="Arial" charset="0"/>
              </a:rPr>
              <a:t>structure.</a:t>
            </a:r>
          </a:p>
          <a:p>
            <a:pPr>
              <a:spcBef>
                <a:spcPts val="1200"/>
              </a:spcBef>
            </a:pPr>
            <a:r>
              <a:rPr lang="en-US" altLang="zh-HK" dirty="0"/>
              <a:t>Mechanisms used to support relocation support sharing </a:t>
            </a:r>
            <a:r>
              <a:rPr lang="en-US" altLang="zh-HK" dirty="0" smtClean="0"/>
              <a:t>capabilities.</a:t>
            </a:r>
            <a:endParaRPr lang="en-US" altLang="zh-HK" dirty="0"/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Protection and </a:t>
            </a:r>
            <a:r>
              <a:rPr lang="en-US" dirty="0" smtClean="0"/>
              <a:t>Sharing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13561"/>
          <a:stretch/>
        </p:blipFill>
        <p:spPr>
          <a:xfrm>
            <a:off x="2362200" y="1524000"/>
            <a:ext cx="4724400" cy="469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458049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r>
              <a:rPr lang="en-US" smtClean="0"/>
              <a:t>: Logical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3246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Memory is organized linearly (usually); in contrast, programs are written in modules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altLang="zh-TW" dirty="0" smtClean="0">
                <a:latin typeface="Arial" charset="0"/>
                <a:ea typeface="新細明體" pitchFamily="18" charset="-120"/>
              </a:rPr>
              <a:t>If 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OS and hardware can deal with user programs and data in the form of 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modules</a:t>
            </a:r>
            <a:endParaRPr lang="en-US" altLang="zh-TW" dirty="0">
              <a:latin typeface="Arial" charset="0"/>
              <a:ea typeface="新細明體" pitchFamily="18" charset="-120"/>
            </a:endParaRP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modules can be written and compiled 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independently</a:t>
            </a:r>
            <a:endParaRPr lang="en-US" altLang="zh-TW" dirty="0">
              <a:latin typeface="Arial" charset="0"/>
              <a:ea typeface="新細明體" pitchFamily="18" charset="-120"/>
            </a:endParaRP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different degrees of protection can be given to different modules (read-only, execute-only)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altLang="zh-TW" dirty="0" smtClean="0">
                <a:latin typeface="Arial" charset="0"/>
                <a:ea typeface="新細明體" pitchFamily="18" charset="-120"/>
              </a:rPr>
              <a:t>easy to specify sharing on a module level</a:t>
            </a:r>
            <a:endParaRPr lang="en-US" altLang="zh-TW" dirty="0">
              <a:latin typeface="Arial" charset="0"/>
              <a:ea typeface="新細明體" pitchFamily="18" charset="-120"/>
            </a:endParaRPr>
          </a:p>
          <a:p>
            <a:pPr>
              <a:spcBef>
                <a:spcPts val="1200"/>
              </a:spcBef>
            </a:pP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12" t="632" r="21811" b="964"/>
          <a:stretch>
            <a:fillRect/>
          </a:stretch>
        </p:blipFill>
        <p:spPr bwMode="auto">
          <a:xfrm>
            <a:off x="6781800" y="1905000"/>
            <a:ext cx="2212975" cy="28956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r>
              <a:rPr lang="en-US" smtClean="0"/>
              <a:t>: Physical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4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NZ" altLang="zh-TW" dirty="0">
                <a:latin typeface="Arial" charset="0"/>
                <a:ea typeface="新細明體" pitchFamily="18" charset="-120"/>
              </a:rPr>
              <a:t>T</a:t>
            </a:r>
            <a:r>
              <a:rPr lang="en-NZ" dirty="0">
                <a:latin typeface="Arial" charset="0"/>
              </a:rPr>
              <a:t>he task of moving information between </a:t>
            </a:r>
            <a:r>
              <a:rPr lang="en-NZ" altLang="zh-TW" dirty="0">
                <a:latin typeface="Arial" charset="0"/>
                <a:ea typeface="新細明體" pitchFamily="18" charset="-120"/>
              </a:rPr>
              <a:t>different</a:t>
            </a:r>
            <a:r>
              <a:rPr lang="en-NZ" dirty="0">
                <a:latin typeface="Arial" charset="0"/>
              </a:rPr>
              <a:t> levels of memory should be a system </a:t>
            </a:r>
            <a:r>
              <a:rPr lang="en-NZ" dirty="0" smtClean="0">
                <a:latin typeface="Arial" charset="0"/>
              </a:rPr>
              <a:t>responsibility.</a:t>
            </a:r>
            <a:endParaRPr lang="en-US" dirty="0" smtClean="0"/>
          </a:p>
          <a:p>
            <a:pPr>
              <a:spcBef>
                <a:spcPts val="1200"/>
              </a:spcBef>
            </a:pP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" t="342" r="487" b="1299"/>
          <a:stretch>
            <a:fillRect/>
          </a:stretch>
        </p:blipFill>
        <p:spPr bwMode="auto">
          <a:xfrm>
            <a:off x="5105400" y="2614862"/>
            <a:ext cx="3733800" cy="278768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1" y="2514600"/>
            <a:ext cx="4648199" cy="3082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Arial"/>
              </a:rPr>
              <a:t>Cannot leave the programmer with the responsibility to manage </a:t>
            </a:r>
            <a:r>
              <a:rPr lang="en-US" sz="2400" dirty="0" smtClean="0">
                <a:solidFill>
                  <a:prstClr val="black"/>
                </a:solidFill>
                <a:latin typeface="Arial"/>
              </a:rPr>
              <a:t>memory because</a:t>
            </a:r>
            <a:endParaRPr lang="en-US" sz="2400" dirty="0" smtClean="0">
              <a:solidFill>
                <a:prstClr val="black"/>
              </a:solidFill>
              <a:latin typeface="Arial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en-US" altLang="zh-TW" sz="2000" dirty="0" smtClean="0">
                <a:solidFill>
                  <a:prstClr val="black"/>
                </a:solidFill>
                <a:ea typeface="新細明體" pitchFamily="18" charset="-120"/>
              </a:rPr>
              <a:t>memory </a:t>
            </a:r>
            <a:r>
              <a:rPr lang="en-US" altLang="zh-TW" sz="2000" dirty="0">
                <a:solidFill>
                  <a:prstClr val="black"/>
                </a:solidFill>
                <a:ea typeface="新細明體" pitchFamily="18" charset="-120"/>
              </a:rPr>
              <a:t>available for a program plus its data may be </a:t>
            </a:r>
            <a:r>
              <a:rPr lang="en-US" altLang="zh-TW" sz="2000" dirty="0" smtClean="0">
                <a:solidFill>
                  <a:prstClr val="black"/>
                </a:solidFill>
                <a:ea typeface="新細明體" pitchFamily="18" charset="-120"/>
              </a:rPr>
              <a:t>insufficient.</a:t>
            </a:r>
            <a:endParaRPr lang="en-US" altLang="zh-TW" sz="2000" dirty="0">
              <a:solidFill>
                <a:prstClr val="black"/>
              </a:solidFill>
              <a:ea typeface="新細明體" pitchFamily="18" charset="-120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ts val="1200"/>
              </a:spcBef>
              <a:buFont typeface="Arial" charset="0"/>
              <a:buChar char="–"/>
            </a:pPr>
            <a:r>
              <a:rPr lang="en-US" altLang="zh-TW" sz="2000" dirty="0">
                <a:solidFill>
                  <a:prstClr val="black"/>
                </a:solidFill>
                <a:ea typeface="新細明體" pitchFamily="18" charset="-120"/>
              </a:rPr>
              <a:t>p</a:t>
            </a:r>
            <a:r>
              <a:rPr lang="en-US" altLang="zh-TW" sz="2000" dirty="0" smtClean="0">
                <a:solidFill>
                  <a:prstClr val="black"/>
                </a:solidFill>
                <a:ea typeface="新細明體" pitchFamily="18" charset="-120"/>
              </a:rPr>
              <a:t>rogrammer </a:t>
            </a:r>
            <a:r>
              <a:rPr lang="en-US" altLang="zh-TW" sz="2000" dirty="0">
                <a:solidFill>
                  <a:prstClr val="black"/>
                </a:solidFill>
                <a:ea typeface="新細明體" pitchFamily="18" charset="-120"/>
              </a:rPr>
              <a:t>does not know how much space will be </a:t>
            </a:r>
            <a:r>
              <a:rPr lang="en-US" altLang="zh-TW" sz="2000" dirty="0" smtClean="0">
                <a:solidFill>
                  <a:prstClr val="black"/>
                </a:solidFill>
                <a:ea typeface="新細明體" pitchFamily="18" charset="-120"/>
              </a:rPr>
              <a:t>available or where the space will be.</a:t>
            </a:r>
            <a:endParaRPr lang="en-US" altLang="zh-TW" sz="2000" dirty="0">
              <a:solidFill>
                <a:prstClr val="black"/>
              </a:solidFill>
              <a:ea typeface="新細明體" pitchFamily="18" charset="-120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Roadmap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534400" cy="495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NZ" sz="2800" dirty="0"/>
              <a:t>Basic requirements of Memory Management</a:t>
            </a:r>
          </a:p>
          <a:p>
            <a:pPr>
              <a:spcBef>
                <a:spcPts val="600"/>
              </a:spcBef>
            </a:pPr>
            <a:r>
              <a:rPr lang="en-NZ" sz="3200" dirty="0">
                <a:solidFill>
                  <a:schemeClr val="accent1"/>
                </a:solidFill>
              </a:rPr>
              <a:t>Basic blocks of memory management</a:t>
            </a:r>
          </a:p>
          <a:p>
            <a:pPr marL="742950" lvl="2" indent="-342900">
              <a:spcBef>
                <a:spcPts val="600"/>
              </a:spcBef>
            </a:pPr>
            <a:r>
              <a:rPr lang="en-NZ" sz="3000" dirty="0">
                <a:solidFill>
                  <a:schemeClr val="accent1"/>
                </a:solidFill>
              </a:rPr>
              <a:t>Paging</a:t>
            </a:r>
          </a:p>
          <a:p>
            <a:pPr marL="742950" lvl="2" indent="-342900">
              <a:spcBef>
                <a:spcPts val="600"/>
              </a:spcBef>
            </a:pPr>
            <a:r>
              <a:rPr lang="en-NZ" sz="3000" dirty="0">
                <a:solidFill>
                  <a:schemeClr val="accent1"/>
                </a:solidFill>
              </a:rPr>
              <a:t>Segmentation</a:t>
            </a:r>
          </a:p>
          <a:p>
            <a:pPr>
              <a:spcBef>
                <a:spcPts val="600"/>
              </a:spcBef>
            </a:pPr>
            <a:r>
              <a:rPr lang="en-NZ" sz="2800" dirty="0"/>
              <a:t>Virtual Memory (VM) Basics</a:t>
            </a:r>
          </a:p>
          <a:p>
            <a:pPr>
              <a:spcBef>
                <a:spcPts val="600"/>
              </a:spcBef>
            </a:pPr>
            <a:r>
              <a:rPr lang="en-NZ" sz="2800" dirty="0"/>
              <a:t>Hardware and Control </a:t>
            </a:r>
            <a:r>
              <a:rPr lang="en-NZ" sz="2800" dirty="0" smtClean="0"/>
              <a:t>Structures of VM</a:t>
            </a:r>
            <a:endParaRPr lang="en-NZ" sz="2800" dirty="0"/>
          </a:p>
          <a:p>
            <a:pPr lvl="1">
              <a:spcBef>
                <a:spcPts val="600"/>
              </a:spcBef>
            </a:pPr>
            <a:r>
              <a:rPr lang="en-NZ" dirty="0"/>
              <a:t>Paging</a:t>
            </a:r>
          </a:p>
          <a:p>
            <a:pPr lvl="1">
              <a:spcBef>
                <a:spcPts val="600"/>
              </a:spcBef>
            </a:pPr>
            <a:r>
              <a:rPr lang="en-NZ" dirty="0"/>
              <a:t>Segmentation</a:t>
            </a:r>
          </a:p>
          <a:p>
            <a:pPr lvl="1">
              <a:spcBef>
                <a:spcPts val="600"/>
              </a:spcBef>
            </a:pPr>
            <a:r>
              <a:rPr lang="en-NZ" dirty="0"/>
              <a:t>Combined Paging and Segmentation</a:t>
            </a:r>
          </a:p>
          <a:p>
            <a:pPr>
              <a:spcBef>
                <a:spcPts val="600"/>
              </a:spcBef>
            </a:pPr>
            <a:r>
              <a:rPr lang="en-NZ" sz="2800" dirty="0"/>
              <a:t>VM Management</a:t>
            </a:r>
          </a:p>
          <a:p>
            <a:pPr lvl="1">
              <a:spcBef>
                <a:spcPts val="600"/>
              </a:spcBef>
            </a:pPr>
            <a:endParaRPr lang="en-NZ" sz="24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14300" y="2362200"/>
            <a:ext cx="685800" cy="158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598356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Partition memory into small </a:t>
            </a:r>
            <a:r>
              <a:rPr lang="en-US" b="1" i="1" dirty="0" smtClean="0"/>
              <a:t>equal</a:t>
            </a:r>
            <a:r>
              <a:rPr lang="en-US" dirty="0" smtClean="0"/>
              <a:t> </a:t>
            </a:r>
            <a:r>
              <a:rPr lang="en-US" b="1" i="1" dirty="0" smtClean="0"/>
              <a:t>fixed-size</a:t>
            </a:r>
            <a:r>
              <a:rPr lang="en-US" dirty="0" smtClean="0"/>
              <a:t> chunks (</a:t>
            </a:r>
            <a:r>
              <a:rPr lang="en-US" b="1" i="1" dirty="0" smtClean="0">
                <a:solidFill>
                  <a:srgbClr val="C00000"/>
                </a:solidFill>
              </a:rPr>
              <a:t>frames</a:t>
            </a:r>
            <a:r>
              <a:rPr lang="en-US" dirty="0" smtClean="0"/>
              <a:t>) and divide each process into the </a:t>
            </a:r>
            <a:r>
              <a:rPr lang="en-US" b="1" i="1" dirty="0" smtClean="0"/>
              <a:t>same</a:t>
            </a:r>
            <a:r>
              <a:rPr lang="en-US" dirty="0" smtClean="0"/>
              <a:t> size chunks (</a:t>
            </a:r>
            <a:r>
              <a:rPr lang="en-US" b="1" i="1" dirty="0" smtClean="0">
                <a:solidFill>
                  <a:srgbClr val="C00000"/>
                </a:solidFill>
              </a:rPr>
              <a:t>pages</a:t>
            </a:r>
            <a:r>
              <a:rPr lang="en-US" dirty="0" smtClean="0"/>
              <a:t>).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altLang="zh-TW" dirty="0" smtClean="0">
                <a:latin typeface="Arial" charset="0"/>
                <a:ea typeface="新細明體" pitchFamily="18" charset="-120"/>
              </a:rPr>
              <a:t>A process is 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loaded by loading all of 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its pages 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into available, 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but </a:t>
            </a:r>
            <a:r>
              <a:rPr lang="en-US" altLang="zh-TW" b="1" i="1" dirty="0" smtClean="0">
                <a:latin typeface="Arial" charset="0"/>
                <a:ea typeface="新細明體" pitchFamily="18" charset="-120"/>
              </a:rPr>
              <a:t>not necessarily contiguous 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frames.</a:t>
            </a:r>
          </a:p>
          <a:p>
            <a:pPr>
              <a:spcBef>
                <a:spcPts val="1200"/>
              </a:spcBef>
            </a:pPr>
            <a:r>
              <a:rPr lang="en-US" altLang="zh-TW" dirty="0" smtClean="0">
                <a:latin typeface="Arial" charset="0"/>
                <a:ea typeface="新細明體" pitchFamily="18" charset="-120"/>
                <a:sym typeface="Wingdings" pitchFamily="2" charset="2"/>
              </a:rPr>
              <a:t></a:t>
            </a:r>
            <a:r>
              <a:rPr lang="en-US" dirty="0" smtClean="0"/>
              <a:t> </a:t>
            </a:r>
            <a:r>
              <a:rPr lang="en-US" b="1" dirty="0"/>
              <a:t>No</a:t>
            </a:r>
            <a:r>
              <a:rPr lang="en-US" dirty="0"/>
              <a:t> external </a:t>
            </a:r>
            <a:r>
              <a:rPr lang="en-US" dirty="0" smtClean="0"/>
              <a:t>fragmentation</a:t>
            </a:r>
          </a:p>
          <a:p>
            <a:pPr lvl="1">
              <a:spcBef>
                <a:spcPts val="1200"/>
              </a:spcBef>
            </a:pPr>
            <a:r>
              <a:rPr lang="en-US" altLang="zh-TW" dirty="0" smtClean="0">
                <a:latin typeface="Arial" charset="0"/>
                <a:ea typeface="新細明體" pitchFamily="18" charset="-120"/>
              </a:rPr>
              <a:t>Every frame can be 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allocated to a 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page and so there is no waste space </a:t>
            </a:r>
            <a:r>
              <a:rPr lang="en-US" altLang="zh-TW" b="1" i="1" dirty="0" smtClean="0">
                <a:latin typeface="Arial" charset="0"/>
                <a:ea typeface="新細明體" pitchFamily="18" charset="-120"/>
              </a:rPr>
              <a:t>outside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 frames.</a:t>
            </a:r>
            <a:endParaRPr lang="en-NZ" dirty="0">
              <a:latin typeface="Arial" charset="0"/>
              <a:ea typeface="新細明體" pitchFamily="18" charset="-120"/>
            </a:endParaRPr>
          </a:p>
          <a:p>
            <a:pPr>
              <a:spcBef>
                <a:spcPts val="1200"/>
              </a:spcBef>
            </a:pPr>
            <a:r>
              <a:rPr lang="en-US" dirty="0" smtClean="0"/>
              <a:t>Only </a:t>
            </a:r>
            <a:r>
              <a:rPr lang="en-US" b="1" dirty="0"/>
              <a:t>little</a:t>
            </a:r>
            <a:r>
              <a:rPr lang="en-US" dirty="0"/>
              <a:t> internal fragmentation </a:t>
            </a:r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dirty="0" smtClean="0"/>
              <a:t>There is 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wasted 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space </a:t>
            </a:r>
            <a:r>
              <a:rPr lang="en-US" altLang="zh-TW" b="1" i="1" dirty="0">
                <a:latin typeface="Arial" charset="0"/>
                <a:ea typeface="新細明體" pitchFamily="18" charset="-120"/>
              </a:rPr>
              <a:t>inside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 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the frame which c</a:t>
            </a:r>
            <a:r>
              <a:rPr lang="en-US" dirty="0" smtClean="0"/>
              <a:t>onsists </a:t>
            </a:r>
            <a:r>
              <a:rPr lang="en-US" dirty="0"/>
              <a:t>of only a fraction of the </a:t>
            </a:r>
            <a:r>
              <a:rPr lang="en-US" b="1" dirty="0"/>
              <a:t>last</a:t>
            </a:r>
            <a:r>
              <a:rPr lang="en-US" dirty="0"/>
              <a:t> page of a </a:t>
            </a:r>
            <a:r>
              <a:rPr lang="en-US" dirty="0" smtClean="0"/>
              <a:t>process.</a:t>
            </a:r>
            <a:endParaRPr lang="en-US" b="1" i="1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charset="0"/>
                <a:ea typeface="新細明體" pitchFamily="18" charset="-120"/>
              </a:rPr>
              <a:t>Paging</a:t>
            </a:r>
            <a:r>
              <a:rPr lang="en-NZ" altLang="zh-TW" dirty="0" smtClean="0">
                <a:latin typeface="Arial" charset="0"/>
                <a:ea typeface="新細明體" pitchFamily="18" charset="-120"/>
              </a:rPr>
              <a:t/>
            </a:r>
            <a:br>
              <a:rPr lang="en-NZ" altLang="zh-TW" dirty="0" smtClean="0">
                <a:latin typeface="Arial" charset="0"/>
                <a:ea typeface="新細明體" pitchFamily="18" charset="-120"/>
              </a:rPr>
            </a:br>
            <a:r>
              <a:rPr lang="en-NZ" sz="4000" dirty="0" smtClean="0">
                <a:latin typeface="Arial" charset="0"/>
              </a:rPr>
              <a:t>Processes and Frames</a:t>
            </a:r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47800"/>
            <a:ext cx="44196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514600" y="1981200"/>
            <a:ext cx="22860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>
                <a:solidFill>
                  <a:schemeClr val="tx1"/>
                </a:solidFill>
              </a:rPr>
              <a:t>A.0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4600" y="2286000"/>
            <a:ext cx="22860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>
                <a:solidFill>
                  <a:schemeClr val="tx1"/>
                </a:solidFill>
              </a:rPr>
              <a:t>A.1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14600" y="2590800"/>
            <a:ext cx="22860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>
                <a:solidFill>
                  <a:schemeClr val="tx1"/>
                </a:solidFill>
              </a:rPr>
              <a:t>A.2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14600" y="2895600"/>
            <a:ext cx="22860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>
                <a:solidFill>
                  <a:schemeClr val="tx1"/>
                </a:solidFill>
              </a:rPr>
              <a:t>A.3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14600" y="3200400"/>
            <a:ext cx="22860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dirty="0">
                <a:solidFill>
                  <a:schemeClr val="tx1"/>
                </a:solidFill>
              </a:rPr>
              <a:t>B.0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14600" y="3505200"/>
            <a:ext cx="22860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dirty="0">
                <a:solidFill>
                  <a:schemeClr val="tx1"/>
                </a:solidFill>
              </a:rPr>
              <a:t>B.1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14600" y="3810000"/>
            <a:ext cx="22860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dirty="0">
                <a:solidFill>
                  <a:schemeClr val="tx1"/>
                </a:solidFill>
              </a:rPr>
              <a:t>B.2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514600" y="4154488"/>
            <a:ext cx="2286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dirty="0">
                <a:solidFill>
                  <a:schemeClr val="tx1"/>
                </a:solidFill>
              </a:rPr>
              <a:t>C.0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514600" y="4459288"/>
            <a:ext cx="2286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dirty="0">
                <a:solidFill>
                  <a:schemeClr val="tx1"/>
                </a:solidFill>
              </a:rPr>
              <a:t>C.1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514600" y="4764088"/>
            <a:ext cx="2286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dirty="0">
                <a:solidFill>
                  <a:schemeClr val="tx1"/>
                </a:solidFill>
              </a:rPr>
              <a:t>C.2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514600" y="5068888"/>
            <a:ext cx="2286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dirty="0">
                <a:solidFill>
                  <a:schemeClr val="tx1"/>
                </a:solidFill>
              </a:rPr>
              <a:t>C.3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514600" y="3200400"/>
            <a:ext cx="2286000" cy="304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dirty="0">
                <a:solidFill>
                  <a:schemeClr val="tx1"/>
                </a:solidFill>
              </a:rPr>
              <a:t>D.0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14600" y="3505200"/>
            <a:ext cx="2286000" cy="304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dirty="0">
                <a:solidFill>
                  <a:schemeClr val="tx1"/>
                </a:solidFill>
              </a:rPr>
              <a:t>D.1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514600" y="3810000"/>
            <a:ext cx="2286000" cy="304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dirty="0">
                <a:solidFill>
                  <a:schemeClr val="tx1"/>
                </a:solidFill>
              </a:rPr>
              <a:t>D.2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514600" y="5410200"/>
            <a:ext cx="2286000" cy="304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dirty="0">
                <a:solidFill>
                  <a:schemeClr val="tx1"/>
                </a:solidFill>
              </a:rPr>
              <a:t>D.3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514600" y="5715000"/>
            <a:ext cx="2286000" cy="304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dirty="0">
                <a:solidFill>
                  <a:schemeClr val="tx1"/>
                </a:solidFill>
              </a:rPr>
              <a:t>D.4</a:t>
            </a:r>
          </a:p>
        </p:txBody>
      </p:sp>
      <p:sp>
        <p:nvSpPr>
          <p:cNvPr id="98324" name="Text Box 20"/>
          <p:cNvSpPr txBox="1">
            <a:spLocks noChangeArrowheads="1"/>
          </p:cNvSpPr>
          <p:nvPr/>
        </p:nvSpPr>
        <p:spPr bwMode="auto">
          <a:xfrm>
            <a:off x="5257800" y="1981200"/>
            <a:ext cx="3505200" cy="230832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NZ" dirty="0"/>
              <a:t>OS finds free frames and loads the pages of Process A, B &amp; </a:t>
            </a:r>
            <a:r>
              <a:rPr lang="en-NZ" dirty="0" smtClean="0"/>
              <a:t>C.</a:t>
            </a:r>
            <a:endParaRPr lang="en-NZ" dirty="0"/>
          </a:p>
          <a:p>
            <a:pPr>
              <a:spcBef>
                <a:spcPct val="50000"/>
              </a:spcBef>
            </a:pPr>
            <a:r>
              <a:rPr lang="en-NZ" dirty="0"/>
              <a:t>Process B is suspended and is swapped out of main </a:t>
            </a:r>
            <a:r>
              <a:rPr lang="en-NZ" dirty="0" smtClean="0"/>
              <a:t>memory.</a:t>
            </a:r>
            <a:endParaRPr lang="en-NZ" dirty="0"/>
          </a:p>
          <a:p>
            <a:pPr>
              <a:spcBef>
                <a:spcPct val="50000"/>
              </a:spcBef>
            </a:pPr>
            <a:r>
              <a:rPr lang="en-NZ" dirty="0"/>
              <a:t>All of the processes in main memory are blocked, and OS brings in Process </a:t>
            </a:r>
            <a:r>
              <a:rPr lang="en-NZ" dirty="0" smtClean="0"/>
              <a:t>D.</a:t>
            </a:r>
            <a:endParaRPr lang="en-US" altLang="zh-TW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1294576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" dur="500"/>
                                        <p:tgtEl>
                                          <p:spTgt spid="98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xit" presetSubtype="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" presetClass="exit" presetSubtype="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" presetClass="exit" presetSubtype="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9" dur="500"/>
                                        <p:tgtEl>
                                          <p:spTgt spid="98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2" dur="500"/>
                                        <p:tgtEl>
                                          <p:spTgt spid="983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98324" grpId="0" uiExpand="1" build="p" animBg="1"/>
      <p:bldP spid="98324" grpId="1" build="allAtOnce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Address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229600" cy="495300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 smtClean="0"/>
              <a:t>OS maintains </a:t>
            </a:r>
            <a:r>
              <a:rPr lang="en-US" dirty="0"/>
              <a:t>a </a:t>
            </a:r>
            <a:r>
              <a:rPr lang="en-US" b="1" dirty="0">
                <a:solidFill>
                  <a:schemeClr val="tx2"/>
                </a:solidFill>
              </a:rPr>
              <a:t>page table </a:t>
            </a:r>
            <a:r>
              <a:rPr lang="en-US" dirty="0"/>
              <a:t>for</a:t>
            </a:r>
            <a:r>
              <a:rPr lang="en-US" b="1" dirty="0"/>
              <a:t> </a:t>
            </a:r>
            <a:r>
              <a:rPr lang="en-US" b="1" i="1" dirty="0"/>
              <a:t>each</a:t>
            </a:r>
            <a:r>
              <a:rPr lang="en-US" b="1" dirty="0"/>
              <a:t> </a:t>
            </a:r>
            <a:r>
              <a:rPr lang="en-US" dirty="0" smtClean="0"/>
              <a:t>process</a:t>
            </a:r>
            <a:r>
              <a:rPr lang="en-US" b="1" dirty="0" smtClean="0"/>
              <a:t> </a:t>
            </a:r>
            <a:r>
              <a:rPr lang="en-US" dirty="0" smtClean="0"/>
              <a:t>which contains </a:t>
            </a:r>
            <a:r>
              <a:rPr lang="en-US" dirty="0"/>
              <a:t>the frame location for </a:t>
            </a:r>
            <a:r>
              <a:rPr lang="en-US" b="1" i="1" dirty="0"/>
              <a:t>each</a:t>
            </a:r>
            <a:r>
              <a:rPr lang="en-US" dirty="0"/>
              <a:t> page in the </a:t>
            </a:r>
            <a:r>
              <a:rPr lang="en-US" dirty="0" smtClean="0"/>
              <a:t>process.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Memory reference in the program uses logical address, which consists of a </a:t>
            </a:r>
            <a:r>
              <a:rPr lang="en-US" b="1" dirty="0">
                <a:solidFill>
                  <a:schemeClr val="tx2"/>
                </a:solidFill>
              </a:rPr>
              <a:t>page number </a:t>
            </a:r>
            <a:r>
              <a:rPr lang="en-US" dirty="0"/>
              <a:t>and </a:t>
            </a:r>
            <a:r>
              <a:rPr lang="en-US" dirty="0" smtClean="0"/>
              <a:t>an </a:t>
            </a:r>
            <a:r>
              <a:rPr lang="en-US" b="1" dirty="0" smtClean="0">
                <a:solidFill>
                  <a:schemeClr val="tx2"/>
                </a:solidFill>
              </a:rPr>
              <a:t>offset</a:t>
            </a:r>
            <a:r>
              <a:rPr lang="en-US" dirty="0" smtClean="0"/>
              <a:t> </a:t>
            </a:r>
            <a:r>
              <a:rPr lang="en-US" dirty="0"/>
              <a:t>within the </a:t>
            </a:r>
            <a:r>
              <a:rPr lang="en-US" dirty="0" smtClean="0"/>
              <a:t>page.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During execution, the processor </a:t>
            </a:r>
            <a:r>
              <a:rPr lang="en-US" b="1" dirty="0"/>
              <a:t>translates</a:t>
            </a:r>
            <a:r>
              <a:rPr lang="en-US" dirty="0"/>
              <a:t> the logical address into a physical address by using the page </a:t>
            </a:r>
            <a:r>
              <a:rPr lang="en-US" dirty="0" smtClean="0"/>
              <a:t>table.</a:t>
            </a:r>
            <a:endParaRPr lang="en-US" dirty="0"/>
          </a:p>
          <a:p>
            <a:pPr>
              <a:spcBef>
                <a:spcPts val="18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797045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atin typeface="Arial" charset="0"/>
                <a:ea typeface="新細明體" pitchFamily="18" charset="-120"/>
              </a:rPr>
              <a:t>Paging </a:t>
            </a:r>
            <a:r>
              <a:rPr lang="en-US" altLang="zh-TW" sz="4000" smtClean="0">
                <a:latin typeface="Arial" charset="0"/>
                <a:ea typeface="新細明體" pitchFamily="18" charset="-120"/>
              </a:rPr>
              <a:t/>
            </a:r>
            <a:br>
              <a:rPr lang="en-US" altLang="zh-TW" sz="4000" smtClean="0">
                <a:latin typeface="Arial" charset="0"/>
                <a:ea typeface="新細明體" pitchFamily="18" charset="-120"/>
              </a:rPr>
            </a:br>
            <a:r>
              <a:rPr lang="en-US" altLang="zh-TW" sz="4000" smtClean="0">
                <a:latin typeface="Arial" charset="0"/>
                <a:ea typeface="新細明體" pitchFamily="18" charset="-120"/>
              </a:rPr>
              <a:t>Page Table</a:t>
            </a:r>
          </a:p>
        </p:txBody>
      </p:sp>
      <p:pic>
        <p:nvPicPr>
          <p:cNvPr id="100354" name="Content Placeholder 3" descr="Fig07_10.gi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683" b="50900"/>
          <a:stretch>
            <a:fillRect/>
          </a:stretch>
        </p:blipFill>
        <p:spPr>
          <a:xfrm>
            <a:off x="990600" y="1600200"/>
            <a:ext cx="5562600" cy="1905000"/>
          </a:xfrm>
        </p:spPr>
      </p:pic>
      <p:pic>
        <p:nvPicPr>
          <p:cNvPr id="10035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313" y="1143000"/>
            <a:ext cx="2166937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357" name="Content Placeholder 3" descr="Fig07_10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95" b="42021"/>
          <a:stretch>
            <a:fillRect/>
          </a:stretch>
        </p:blipFill>
        <p:spPr bwMode="auto">
          <a:xfrm>
            <a:off x="3048000" y="3581400"/>
            <a:ext cx="3505200" cy="214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58" name="Content Placeholder 3" descr="Fig07_10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4" t="85120" r="8247" b="-591"/>
          <a:stretch>
            <a:fillRect/>
          </a:stretch>
        </p:blipFill>
        <p:spPr bwMode="auto">
          <a:xfrm>
            <a:off x="152400" y="5638800"/>
            <a:ext cx="647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60" name="AutoShape 8"/>
          <p:cNvSpPr>
            <a:spLocks/>
          </p:cNvSpPr>
          <p:nvPr/>
        </p:nvSpPr>
        <p:spPr bwMode="auto">
          <a:xfrm>
            <a:off x="457200" y="3886200"/>
            <a:ext cx="1828800" cy="457200"/>
          </a:xfrm>
          <a:prstGeom prst="borderCallout2">
            <a:avLst>
              <a:gd name="adj1" fmla="val 25000"/>
              <a:gd name="adj2" fmla="val 104167"/>
              <a:gd name="adj3" fmla="val 25000"/>
              <a:gd name="adj4" fmla="val 125870"/>
              <a:gd name="adj5" fmla="val -295833"/>
              <a:gd name="adj6" fmla="val 1477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>
                <a:ea typeface="新細明體" pitchFamily="18" charset="-120"/>
              </a:rPr>
              <a:t>page number</a:t>
            </a:r>
          </a:p>
          <a:p>
            <a:pPr algn="ctr"/>
            <a:endParaRPr lang="zh-TW" altLang="en-US">
              <a:ea typeface="新細明體" pitchFamily="18" charset="-120"/>
            </a:endParaRPr>
          </a:p>
        </p:txBody>
      </p:sp>
      <p:sp>
        <p:nvSpPr>
          <p:cNvPr id="100361" name="AutoShape 9"/>
          <p:cNvSpPr>
            <a:spLocks/>
          </p:cNvSpPr>
          <p:nvPr/>
        </p:nvSpPr>
        <p:spPr bwMode="auto">
          <a:xfrm>
            <a:off x="457200" y="4724400"/>
            <a:ext cx="1828800" cy="457200"/>
          </a:xfrm>
          <a:prstGeom prst="borderCallout2">
            <a:avLst>
              <a:gd name="adj1" fmla="val 25000"/>
              <a:gd name="adj2" fmla="val 104167"/>
              <a:gd name="adj3" fmla="val 25000"/>
              <a:gd name="adj4" fmla="val 140366"/>
              <a:gd name="adj5" fmla="val -179514"/>
              <a:gd name="adj6" fmla="val 17664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>
                <a:ea typeface="新細明體" pitchFamily="18" charset="-120"/>
              </a:rPr>
              <a:t>frame number</a:t>
            </a:r>
          </a:p>
          <a:p>
            <a:pPr algn="ctr"/>
            <a:endParaRPr lang="zh-TW" altLang="en-US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1613234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Roadmap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534400" cy="4953000"/>
          </a:xfrm>
        </p:spPr>
        <p:txBody>
          <a:bodyPr/>
          <a:lstStyle/>
          <a:p>
            <a:r>
              <a:rPr lang="en-NZ" sz="3200" dirty="0" smtClean="0">
                <a:solidFill>
                  <a:schemeClr val="accent1"/>
                </a:solidFill>
              </a:rPr>
              <a:t>Basic requirements of Memory Management</a:t>
            </a:r>
          </a:p>
          <a:p>
            <a:r>
              <a:rPr lang="en-NZ" sz="2800" dirty="0" smtClean="0"/>
              <a:t>Basic blocks of memory management</a:t>
            </a:r>
          </a:p>
          <a:p>
            <a:pPr lvl="1"/>
            <a:r>
              <a:rPr lang="en-NZ" sz="2400" dirty="0" smtClean="0"/>
              <a:t>Paging</a:t>
            </a:r>
          </a:p>
          <a:p>
            <a:pPr lvl="1"/>
            <a:r>
              <a:rPr lang="en-NZ" sz="2400" dirty="0" smtClean="0"/>
              <a:t>Segmentation</a:t>
            </a:r>
          </a:p>
          <a:p>
            <a:r>
              <a:rPr lang="en-NZ" sz="2800" dirty="0"/>
              <a:t>Virtual Memory (VM) Basics</a:t>
            </a:r>
          </a:p>
          <a:p>
            <a:r>
              <a:rPr lang="en-NZ" sz="2800" dirty="0"/>
              <a:t>Hardware and Control </a:t>
            </a:r>
            <a:r>
              <a:rPr lang="en-NZ" sz="2800" dirty="0" smtClean="0"/>
              <a:t>Structures of VM</a:t>
            </a:r>
            <a:endParaRPr lang="en-NZ" sz="2800" dirty="0"/>
          </a:p>
          <a:p>
            <a:pPr lvl="1"/>
            <a:r>
              <a:rPr lang="en-NZ" dirty="0"/>
              <a:t>Paging</a:t>
            </a:r>
          </a:p>
          <a:p>
            <a:pPr lvl="1"/>
            <a:r>
              <a:rPr lang="en-NZ" dirty="0"/>
              <a:t>Segmentation</a:t>
            </a:r>
          </a:p>
          <a:p>
            <a:pPr lvl="1"/>
            <a:r>
              <a:rPr lang="en-NZ" dirty="0"/>
              <a:t>Combined Paging and Segmentation</a:t>
            </a:r>
          </a:p>
          <a:p>
            <a:r>
              <a:rPr lang="en-NZ" sz="2800" dirty="0"/>
              <a:t>VM Management</a:t>
            </a:r>
          </a:p>
          <a:p>
            <a:pPr lvl="1"/>
            <a:endParaRPr lang="en-NZ" sz="24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52400" y="1828800"/>
            <a:ext cx="685800" cy="158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atin typeface="Arial" charset="0"/>
                <a:ea typeface="新細明體" pitchFamily="18" charset="-120"/>
              </a:rPr>
              <a:t>Paging </a:t>
            </a:r>
            <a:br>
              <a:rPr lang="en-US" altLang="zh-TW" smtClean="0">
                <a:latin typeface="Arial" charset="0"/>
                <a:ea typeface="新細明體" pitchFamily="18" charset="-120"/>
              </a:rPr>
            </a:br>
            <a:r>
              <a:rPr lang="en-US" altLang="zh-TW" sz="4000" smtClean="0">
                <a:latin typeface="Arial" charset="0"/>
                <a:ea typeface="新細明體" pitchFamily="18" charset="-120"/>
              </a:rPr>
              <a:t>Logical Addresses</a:t>
            </a:r>
          </a:p>
        </p:txBody>
      </p:sp>
      <p:pic>
        <p:nvPicPr>
          <p:cNvPr id="104450" name="Content Placeholder 3" descr="Fig07_11.gif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33" b="11060"/>
          <a:stretch>
            <a:fillRect/>
          </a:stretch>
        </p:blipFill>
        <p:spPr>
          <a:xfrm>
            <a:off x="4143375" y="1447800"/>
            <a:ext cx="4467225" cy="5105400"/>
          </a:xfrm>
          <a:noFill/>
        </p:spPr>
      </p:pic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381000" y="1839349"/>
            <a:ext cx="3581400" cy="3951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5425" indent="-225425">
              <a:defRPr>
                <a:solidFill>
                  <a:schemeClr val="tx1"/>
                </a:solidFill>
                <a:latin typeface="Arial" charset="0"/>
              </a:defRPr>
            </a:lvl1pPr>
            <a:lvl2pPr marL="627063" indent="-169863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US" altLang="zh-TW" sz="2000">
                <a:ea typeface="新細明體" pitchFamily="18" charset="-120"/>
              </a:rPr>
              <a:t>Using a page size that is a power of 2, a logical address (page no</a:t>
            </a:r>
            <a:r>
              <a:rPr lang="en-US" altLang="zh-TW" sz="2000" smtClean="0">
                <a:ea typeface="新細明體" pitchFamily="18" charset="-120"/>
              </a:rPr>
              <a:t>. and </a:t>
            </a:r>
            <a:r>
              <a:rPr lang="en-US" altLang="zh-TW" sz="2000">
                <a:ea typeface="新細明體" pitchFamily="18" charset="-120"/>
              </a:rPr>
              <a:t>offset) is identical to its relative address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NZ" sz="2000"/>
              <a:t>Example</a:t>
            </a:r>
          </a:p>
          <a:p>
            <a:pPr lvl="1">
              <a:lnSpc>
                <a:spcPct val="110000"/>
              </a:lnSpc>
              <a:buFontTx/>
              <a:buChar char="•"/>
            </a:pPr>
            <a:r>
              <a:rPr lang="en-NZ"/>
              <a:t>16-bit address </a:t>
            </a:r>
          </a:p>
          <a:p>
            <a:pPr lvl="1">
              <a:lnSpc>
                <a:spcPct val="110000"/>
              </a:lnSpc>
              <a:buFontTx/>
              <a:buChar char="•"/>
            </a:pPr>
            <a:r>
              <a:rPr lang="en-NZ"/>
              <a:t>2</a:t>
            </a:r>
            <a:r>
              <a:rPr lang="en-NZ" baseline="30000"/>
              <a:t>10</a:t>
            </a:r>
            <a:r>
              <a:rPr lang="en-NZ"/>
              <a:t> =1024-byte page</a:t>
            </a:r>
          </a:p>
          <a:p>
            <a:pPr lvl="1">
              <a:lnSpc>
                <a:spcPct val="110000"/>
              </a:lnSpc>
              <a:buFontTx/>
              <a:buChar char="•"/>
            </a:pPr>
            <a:r>
              <a:rPr lang="en-NZ"/>
              <a:t>10-bit offset</a:t>
            </a:r>
          </a:p>
          <a:p>
            <a:pPr lvl="1">
              <a:lnSpc>
                <a:spcPct val="110000"/>
              </a:lnSpc>
              <a:buFontTx/>
              <a:buChar char="•"/>
            </a:pPr>
            <a:r>
              <a:rPr lang="en-NZ"/>
              <a:t>6-bit page number</a:t>
            </a:r>
          </a:p>
          <a:p>
            <a:pPr lvl="1">
              <a:lnSpc>
                <a:spcPct val="110000"/>
              </a:lnSpc>
              <a:buFontTx/>
              <a:buChar char="•"/>
            </a:pPr>
            <a:r>
              <a:rPr lang="en-NZ"/>
              <a:t>A maximum of 2</a:t>
            </a:r>
            <a:r>
              <a:rPr lang="en-NZ" baseline="30000"/>
              <a:t>6</a:t>
            </a:r>
            <a:r>
              <a:rPr lang="en-NZ"/>
              <a:t> =64 pages</a:t>
            </a:r>
          </a:p>
        </p:txBody>
      </p:sp>
    </p:spTree>
    <p:extLst>
      <p:ext uri="{BB962C8B-B14F-4D97-AF65-F5344CB8AC3E}">
        <p14:creationId xmlns:p14="http://schemas.microsoft.com/office/powerpoint/2010/main" val="788283739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smtClean="0">
                <a:latin typeface="Arial" charset="0"/>
                <a:ea typeface="新細明體" pitchFamily="18" charset="-120"/>
              </a:rPr>
              <a:t>Paging </a:t>
            </a:r>
            <a:br>
              <a:rPr lang="en-US" altLang="zh-TW" smtClean="0">
                <a:latin typeface="Arial" charset="0"/>
                <a:ea typeface="新細明體" pitchFamily="18" charset="-120"/>
              </a:rPr>
            </a:br>
            <a:r>
              <a:rPr lang="en-US" altLang="zh-TW" sz="4000" smtClean="0">
                <a:latin typeface="Arial" charset="0"/>
                <a:ea typeface="新細明體" pitchFamily="18" charset="-120"/>
              </a:rPr>
              <a:t>Logical Addresses</a:t>
            </a:r>
            <a:endParaRPr lang="en-US" sz="4000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11878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sz="2400" dirty="0" smtClean="0">
                <a:latin typeface="Arial" charset="0"/>
              </a:rPr>
              <a:t>Using a page size that is a power of 2,</a:t>
            </a:r>
          </a:p>
          <a:p>
            <a:pPr lvl="1">
              <a:lnSpc>
                <a:spcPct val="120000"/>
              </a:lnSpc>
              <a:spcBef>
                <a:spcPts val="1800"/>
              </a:spcBef>
            </a:pPr>
            <a:r>
              <a:rPr lang="en-US" sz="2000" dirty="0" smtClean="0">
                <a:latin typeface="Arial" charset="0"/>
                <a:sym typeface="Wingdings" pitchFamily="2" charset="2"/>
              </a:rPr>
              <a:t> </a:t>
            </a:r>
            <a:r>
              <a:rPr lang="en-US" sz="2000" dirty="0" smtClean="0">
                <a:latin typeface="Arial" charset="0"/>
              </a:rPr>
              <a:t>the logical addressing scheme becomes transparent to the programmer, assembler and linker because a logical address is identical to its relative address.</a:t>
            </a:r>
          </a:p>
          <a:p>
            <a:pPr lvl="1">
              <a:lnSpc>
                <a:spcPct val="120000"/>
              </a:lnSpc>
              <a:spcBef>
                <a:spcPts val="1800"/>
              </a:spcBef>
            </a:pPr>
            <a:r>
              <a:rPr lang="en-US" sz="2000" dirty="0" smtClean="0">
                <a:latin typeface="Arial" charset="0"/>
                <a:sym typeface="Wingdings" pitchFamily="2" charset="2"/>
              </a:rPr>
              <a:t> </a:t>
            </a:r>
            <a:r>
              <a:rPr lang="en-US" sz="2000" dirty="0" smtClean="0">
                <a:latin typeface="Arial" charset="0"/>
              </a:rPr>
              <a:t>implementing a function in hardware to perform dynamic address translation at run time becomes relatively easy.</a:t>
            </a:r>
          </a:p>
        </p:txBody>
      </p:sp>
    </p:spTree>
    <p:extLst>
      <p:ext uri="{BB962C8B-B14F-4D97-AF65-F5344CB8AC3E}">
        <p14:creationId xmlns:p14="http://schemas.microsoft.com/office/powerpoint/2010/main" val="2560396271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/>
          <a:lstStyle/>
          <a:p>
            <a:r>
              <a:rPr lang="en-US" altLang="zh-TW" smtClean="0">
                <a:latin typeface="Arial" charset="0"/>
                <a:ea typeface="新細明體" pitchFamily="18" charset="-120"/>
              </a:rPr>
              <a:t>Paging</a:t>
            </a:r>
            <a:br>
              <a:rPr lang="en-US" altLang="zh-TW" smtClean="0">
                <a:latin typeface="Arial" charset="0"/>
                <a:ea typeface="新細明體" pitchFamily="18" charset="-120"/>
              </a:rPr>
            </a:br>
            <a:r>
              <a:rPr lang="en-US" altLang="zh-TW" sz="4000" smtClean="0">
                <a:latin typeface="Arial" charset="0"/>
                <a:ea typeface="新細明體" pitchFamily="18" charset="-120"/>
              </a:rPr>
              <a:t> </a:t>
            </a:r>
            <a:r>
              <a:rPr lang="en-US" altLang="zh-TW" sz="3600" smtClean="0">
                <a:latin typeface="Arial" charset="0"/>
                <a:ea typeface="新細明體" pitchFamily="18" charset="-120"/>
              </a:rPr>
              <a:t>Logical to Physical Address Translation</a:t>
            </a:r>
          </a:p>
        </p:txBody>
      </p:sp>
      <p:pic>
        <p:nvPicPr>
          <p:cNvPr id="106498" name="Content Placeholder 3" descr="Fig07_12a.gi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29"/>
          <a:stretch>
            <a:fillRect/>
          </a:stretch>
        </p:blipFill>
        <p:spPr>
          <a:xfrm>
            <a:off x="1371600" y="1544638"/>
            <a:ext cx="7010400" cy="4094162"/>
          </a:xfrm>
        </p:spPr>
      </p:pic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304800" y="2895600"/>
            <a:ext cx="1600200" cy="646331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r>
              <a:rPr lang="en-US" altLang="zh-TW">
                <a:latin typeface="+mn-lt"/>
                <a:ea typeface="新細明體" pitchFamily="18" charset="-120"/>
              </a:rPr>
              <a:t>1. Extract the page no. </a:t>
            </a:r>
          </a:p>
        </p:txBody>
      </p:sp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990600" y="4267200"/>
            <a:ext cx="2133600" cy="147732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r>
              <a:rPr lang="en-US" altLang="zh-TW" dirty="0">
                <a:latin typeface="+mn-lt"/>
                <a:ea typeface="新細明體" pitchFamily="18" charset="-120"/>
              </a:rPr>
              <a:t>2. Use the page no. as an index into the process page table to find the frame number, </a:t>
            </a:r>
            <a:r>
              <a:rPr lang="en-US" altLang="zh-TW" i="1" dirty="0" smtClean="0">
                <a:latin typeface="+mn-lt"/>
                <a:ea typeface="新細明體" pitchFamily="18" charset="-120"/>
              </a:rPr>
              <a:t>k</a:t>
            </a:r>
            <a:r>
              <a:rPr lang="en-US" altLang="zh-TW" dirty="0" smtClean="0">
                <a:latin typeface="+mn-lt"/>
                <a:ea typeface="新細明體" pitchFamily="18" charset="-120"/>
              </a:rPr>
              <a:t>.</a:t>
            </a:r>
            <a:endParaRPr lang="en-US" altLang="zh-TW" dirty="0">
              <a:latin typeface="+mn-lt"/>
              <a:ea typeface="新細明體" pitchFamily="18" charset="-120"/>
            </a:endParaRPr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4343400" y="5791200"/>
            <a:ext cx="4114800" cy="646331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r>
              <a:rPr lang="en-US" altLang="zh-TW" dirty="0">
                <a:latin typeface="+mn-lt"/>
                <a:ea typeface="新細明體" pitchFamily="18" charset="-120"/>
              </a:rPr>
              <a:t>3. The physical address is constructed by appending the offset to </a:t>
            </a:r>
            <a:r>
              <a:rPr lang="en-US" altLang="zh-TW" i="1" dirty="0" smtClean="0">
                <a:latin typeface="+mn-lt"/>
                <a:ea typeface="新細明體" pitchFamily="18" charset="-120"/>
              </a:rPr>
              <a:t>k</a:t>
            </a:r>
            <a:r>
              <a:rPr lang="en-US" altLang="zh-TW" dirty="0" smtClean="0">
                <a:latin typeface="+mn-lt"/>
                <a:ea typeface="新細明體" pitchFamily="18" charset="-120"/>
              </a:rPr>
              <a:t>.</a:t>
            </a:r>
            <a:endParaRPr lang="en-US" altLang="zh-TW" dirty="0">
              <a:latin typeface="+mn-lt"/>
              <a:ea typeface="新細明體" pitchFamily="18" charset="-120"/>
            </a:endParaRPr>
          </a:p>
        </p:txBody>
      </p:sp>
      <p:sp>
        <p:nvSpPr>
          <p:cNvPr id="106506" name="Text Box 10"/>
          <p:cNvSpPr txBox="1">
            <a:spLocks noChangeArrowheads="1"/>
          </p:cNvSpPr>
          <p:nvPr/>
        </p:nvSpPr>
        <p:spPr bwMode="auto">
          <a:xfrm>
            <a:off x="5486400" y="1704975"/>
            <a:ext cx="32766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>
                <a:ea typeface="新細明體" pitchFamily="18" charset="-120"/>
              </a:rPr>
              <a:t>Consider an address of </a:t>
            </a:r>
            <a:r>
              <a:rPr lang="en-US" altLang="zh-TW" i="1" dirty="0" err="1">
                <a:ea typeface="新細明體" pitchFamily="18" charset="-120"/>
              </a:rPr>
              <a:t>n</a:t>
            </a:r>
            <a:r>
              <a:rPr lang="en-US" altLang="zh-TW" dirty="0" err="1">
                <a:ea typeface="新細明體" pitchFamily="18" charset="-120"/>
              </a:rPr>
              <a:t>+</a:t>
            </a:r>
            <a:r>
              <a:rPr lang="en-US" altLang="zh-TW" i="1" dirty="0" err="1">
                <a:ea typeface="新細明體" pitchFamily="18" charset="-120"/>
              </a:rPr>
              <a:t>m</a:t>
            </a:r>
            <a:r>
              <a:rPr lang="en-US" altLang="zh-TW" dirty="0">
                <a:ea typeface="新細明體" pitchFamily="18" charset="-120"/>
              </a:rPr>
              <a:t> bits, where the leftmost </a:t>
            </a:r>
            <a:r>
              <a:rPr lang="en-US" altLang="zh-TW" i="1" dirty="0">
                <a:ea typeface="新細明體" pitchFamily="18" charset="-120"/>
              </a:rPr>
              <a:t>n</a:t>
            </a:r>
            <a:r>
              <a:rPr lang="en-US" altLang="zh-TW" dirty="0">
                <a:ea typeface="新細明體" pitchFamily="18" charset="-120"/>
              </a:rPr>
              <a:t> bits are the page no. and the rightmost </a:t>
            </a:r>
            <a:r>
              <a:rPr lang="en-US" altLang="zh-TW" i="1" dirty="0">
                <a:ea typeface="新細明體" pitchFamily="18" charset="-120"/>
              </a:rPr>
              <a:t>m</a:t>
            </a:r>
            <a:r>
              <a:rPr lang="en-US" altLang="zh-TW" dirty="0">
                <a:ea typeface="新細明體" pitchFamily="18" charset="-120"/>
              </a:rPr>
              <a:t> bits are the </a:t>
            </a:r>
            <a:r>
              <a:rPr lang="en-US" altLang="zh-TW" dirty="0" smtClean="0">
                <a:ea typeface="新細明體" pitchFamily="18" charset="-120"/>
              </a:rPr>
              <a:t>offset.</a:t>
            </a:r>
            <a:endParaRPr lang="en-US" altLang="zh-TW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45714071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" dur="500"/>
                                        <p:tgtEl>
                                          <p:spTgt spid="1065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2" grpId="0" animBg="1"/>
      <p:bldP spid="106502" grpId="1" animBg="1"/>
      <p:bldP spid="106504" grpId="0" animBg="1"/>
      <p:bldP spid="106504" grpId="1" animBg="1"/>
      <p:bldP spid="10650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/>
              <a:t>A program can be subdivided into </a:t>
            </a:r>
            <a:r>
              <a:rPr lang="en-US" b="1" i="1" dirty="0" smtClean="0"/>
              <a:t>variable-sized</a:t>
            </a:r>
            <a:r>
              <a:rPr lang="en-US" dirty="0" smtClean="0"/>
              <a:t> </a:t>
            </a:r>
            <a:r>
              <a:rPr lang="en-US" b="1" i="1" dirty="0" smtClean="0">
                <a:solidFill>
                  <a:schemeClr val="accent2"/>
                </a:solidFill>
              </a:rPr>
              <a:t>segments</a:t>
            </a:r>
            <a:r>
              <a:rPr lang="en-US" dirty="0" smtClean="0"/>
              <a:t> with a maximum length.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A </a:t>
            </a:r>
            <a:r>
              <a:rPr lang="en-US" dirty="0" smtClean="0"/>
              <a:t>process </a:t>
            </a:r>
            <a:r>
              <a:rPr lang="en-US" dirty="0"/>
              <a:t>is loaded by </a:t>
            </a:r>
            <a:r>
              <a:rPr lang="en-US" dirty="0" smtClean="0"/>
              <a:t>loading all </a:t>
            </a:r>
            <a:r>
              <a:rPr lang="en-US" dirty="0"/>
              <a:t>of its segments </a:t>
            </a:r>
            <a:r>
              <a:rPr lang="en-US" dirty="0" smtClean="0"/>
              <a:t>that </a:t>
            </a:r>
            <a:r>
              <a:rPr lang="en-US" b="1" i="1" dirty="0" smtClean="0"/>
              <a:t>need not </a:t>
            </a:r>
            <a:r>
              <a:rPr lang="en-US" b="1" i="1" dirty="0"/>
              <a:t>be </a:t>
            </a:r>
            <a:r>
              <a:rPr lang="en-US" b="1" i="1" dirty="0" smtClean="0"/>
              <a:t>contiguous</a:t>
            </a:r>
            <a:r>
              <a:rPr lang="en-US" dirty="0" smtClean="0"/>
              <a:t>.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Provided as a convenience for </a:t>
            </a:r>
            <a:r>
              <a:rPr lang="en-US" dirty="0" smtClean="0"/>
              <a:t>programmers to organize </a:t>
            </a:r>
            <a:r>
              <a:rPr lang="en-US" dirty="0"/>
              <a:t>programs and </a:t>
            </a:r>
            <a:r>
              <a:rPr lang="en-US" dirty="0" smtClean="0"/>
              <a:t>data into </a:t>
            </a:r>
            <a:r>
              <a:rPr lang="en-US" dirty="0"/>
              <a:t>different segments</a:t>
            </a:r>
            <a:r>
              <a:rPr lang="en-US" dirty="0" smtClean="0"/>
              <a:t>.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NZ" dirty="0" smtClean="0">
                <a:latin typeface="Arial" charset="0"/>
                <a:ea typeface="新細明體" pitchFamily="18" charset="-120"/>
                <a:sym typeface="Wingdings" panose="05000000000000000000" pitchFamily="2" charset="2"/>
              </a:rPr>
              <a:t> </a:t>
            </a:r>
            <a:r>
              <a:rPr lang="en-NZ" dirty="0" smtClean="0">
                <a:latin typeface="Arial" charset="0"/>
                <a:ea typeface="新細明體" pitchFamily="18" charset="-120"/>
              </a:rPr>
              <a:t>No </a:t>
            </a:r>
            <a:r>
              <a:rPr lang="en-NZ" dirty="0">
                <a:latin typeface="Arial" charset="0"/>
                <a:ea typeface="新細明體" pitchFamily="18" charset="-120"/>
              </a:rPr>
              <a:t>internal </a:t>
            </a:r>
            <a:r>
              <a:rPr lang="en-NZ" dirty="0" smtClean="0">
                <a:latin typeface="Arial" charset="0"/>
                <a:ea typeface="新細明體" pitchFamily="18" charset="-120"/>
              </a:rPr>
              <a:t>fragmentation</a:t>
            </a:r>
          </a:p>
          <a:p>
            <a:pPr lvl="1">
              <a:spcBef>
                <a:spcPts val="600"/>
              </a:spcBef>
            </a:pPr>
            <a:r>
              <a:rPr lang="en-US" dirty="0" smtClean="0">
                <a:ea typeface="新細明體" pitchFamily="18" charset="-120"/>
              </a:rPr>
              <a:t>Segments are allocated </a:t>
            </a:r>
            <a:r>
              <a:rPr lang="en-US" dirty="0">
                <a:ea typeface="新細明體" pitchFamily="18" charset="-120"/>
              </a:rPr>
              <a:t>exactly as much memory as required.</a:t>
            </a:r>
            <a:endParaRPr lang="en-NZ" dirty="0">
              <a:ea typeface="新細明體" pitchFamily="18" charset="-120"/>
            </a:endParaRPr>
          </a:p>
          <a:p>
            <a:pPr>
              <a:spcBef>
                <a:spcPts val="600"/>
              </a:spcBef>
            </a:pPr>
            <a:r>
              <a:rPr lang="en-NZ" dirty="0" smtClean="0">
                <a:latin typeface="Arial" charset="0"/>
                <a:ea typeface="新細明體" pitchFamily="18" charset="-120"/>
                <a:sym typeface="Wingdings" panose="05000000000000000000" pitchFamily="2" charset="2"/>
              </a:rPr>
              <a:t> </a:t>
            </a:r>
            <a:r>
              <a:rPr lang="en-NZ" dirty="0" smtClean="0">
                <a:latin typeface="Arial" charset="0"/>
                <a:ea typeface="新細明體" pitchFamily="18" charset="-120"/>
              </a:rPr>
              <a:t>Suffers </a:t>
            </a:r>
            <a:r>
              <a:rPr lang="en-NZ" dirty="0">
                <a:latin typeface="Arial" charset="0"/>
                <a:ea typeface="新細明體" pitchFamily="18" charset="-120"/>
              </a:rPr>
              <a:t>from external </a:t>
            </a:r>
            <a:r>
              <a:rPr lang="en-NZ" dirty="0" smtClean="0">
                <a:latin typeface="Arial" charset="0"/>
                <a:ea typeface="新細明體" pitchFamily="18" charset="-120"/>
              </a:rPr>
              <a:t>fragmentation</a:t>
            </a:r>
          </a:p>
          <a:p>
            <a:pPr lvl="1">
              <a:spcBef>
                <a:spcPts val="600"/>
              </a:spcBef>
            </a:pPr>
            <a:r>
              <a:rPr lang="en-NZ" dirty="0">
                <a:latin typeface="Arial" charset="0"/>
                <a:ea typeface="新細明體" pitchFamily="18" charset="-120"/>
              </a:rPr>
              <a:t>Due to </a:t>
            </a:r>
            <a:r>
              <a:rPr lang="en-NZ" dirty="0" smtClean="0">
                <a:latin typeface="Arial" charset="0"/>
                <a:ea typeface="新細明體" pitchFamily="18" charset="-120"/>
              </a:rPr>
              <a:t>relocation, memory external to all segments becomes more and more fragmented, thus too small to fit any segment and become unusable.</a:t>
            </a:r>
          </a:p>
          <a:p>
            <a:pPr>
              <a:spcBef>
                <a:spcPts val="600"/>
              </a:spcBef>
            </a:pPr>
            <a:endParaRPr lang="en-NZ" dirty="0">
              <a:latin typeface="Arial" charset="0"/>
              <a:ea typeface="新細明體" pitchFamily="18" charset="-120"/>
            </a:endParaRPr>
          </a:p>
          <a:p>
            <a:pPr>
              <a:spcBef>
                <a:spcPts val="600"/>
              </a:spcBef>
            </a:pPr>
            <a:endParaRPr lang="en-NZ" dirty="0" smtClean="0">
              <a:latin typeface="Arial" charset="0"/>
              <a:ea typeface="新細明體" pitchFamily="18" charset="-120"/>
            </a:endParaRPr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0" name="Title 1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n-US" altLang="zh-TW" sz="4400">
                <a:ea typeface="新細明體" pitchFamily="18" charset="-120"/>
              </a:rPr>
              <a:t>Segmentation</a:t>
            </a:r>
          </a:p>
        </p:txBody>
      </p:sp>
      <p:sp>
        <p:nvSpPr>
          <p:cNvPr id="116741" name="Content Placeholder 2"/>
          <p:cNvSpPr>
            <a:spLocks/>
          </p:cNvSpPr>
          <p:nvPr/>
        </p:nvSpPr>
        <p:spPr bwMode="auto">
          <a:xfrm>
            <a:off x="304800" y="1371600"/>
            <a:ext cx="5257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ts val="600"/>
              </a:spcBef>
              <a:buFont typeface="Arial" charset="0"/>
              <a:buChar char="•"/>
            </a:pPr>
            <a:r>
              <a:rPr lang="en-US" altLang="zh-HK" sz="2400" dirty="0"/>
              <a:t>Memory reference in the program uses logical address, which consists of a </a:t>
            </a:r>
            <a:r>
              <a:rPr lang="en-US" altLang="zh-HK" sz="2400" b="1" dirty="0" smtClean="0">
                <a:solidFill>
                  <a:schemeClr val="tx2"/>
                </a:solidFill>
              </a:rPr>
              <a:t>segment </a:t>
            </a:r>
            <a:r>
              <a:rPr lang="en-US" altLang="zh-HK" sz="2400" b="1" dirty="0">
                <a:solidFill>
                  <a:schemeClr val="tx2"/>
                </a:solidFill>
              </a:rPr>
              <a:t>number </a:t>
            </a:r>
            <a:r>
              <a:rPr lang="en-US" altLang="zh-HK" sz="2400" dirty="0" smtClean="0"/>
              <a:t>and an </a:t>
            </a:r>
            <a:r>
              <a:rPr lang="en-US" altLang="zh-HK" sz="2400" b="1" dirty="0" smtClean="0">
                <a:solidFill>
                  <a:schemeClr val="tx2"/>
                </a:solidFill>
              </a:rPr>
              <a:t>offset</a:t>
            </a:r>
            <a:r>
              <a:rPr lang="en-US" altLang="zh-HK" sz="2400" dirty="0" smtClean="0"/>
              <a:t> </a:t>
            </a:r>
            <a:r>
              <a:rPr lang="en-US" altLang="zh-HK" sz="2400" dirty="0"/>
              <a:t>within the </a:t>
            </a:r>
            <a:r>
              <a:rPr lang="en-US" altLang="zh-HK" sz="2400" dirty="0" smtClean="0"/>
              <a:t>segment.</a:t>
            </a:r>
            <a:endParaRPr lang="en-US" altLang="zh-HK" sz="2400" dirty="0"/>
          </a:p>
          <a:p>
            <a:pPr marL="342900" indent="-342900" eaLnBrk="0" hangingPunct="0">
              <a:spcBef>
                <a:spcPts val="600"/>
              </a:spcBef>
              <a:buFont typeface="Arial" charset="0"/>
              <a:buChar char="•"/>
            </a:pPr>
            <a:r>
              <a:rPr lang="en-NZ" sz="2400" dirty="0" smtClean="0"/>
              <a:t>There </a:t>
            </a:r>
            <a:r>
              <a:rPr lang="en-NZ" sz="2400" dirty="0"/>
              <a:t>is a </a:t>
            </a:r>
            <a:r>
              <a:rPr lang="en-NZ" sz="2400" b="1" dirty="0">
                <a:solidFill>
                  <a:schemeClr val="tx2"/>
                </a:solidFill>
              </a:rPr>
              <a:t>segment table </a:t>
            </a:r>
            <a:r>
              <a:rPr lang="en-NZ" sz="2400" dirty="0"/>
              <a:t>for</a:t>
            </a:r>
            <a:r>
              <a:rPr lang="en-NZ" sz="2400" b="1" dirty="0"/>
              <a:t> each </a:t>
            </a:r>
            <a:r>
              <a:rPr lang="en-NZ" sz="2400" dirty="0" smtClean="0"/>
              <a:t>process.</a:t>
            </a:r>
            <a:endParaRPr lang="en-NZ" sz="2400" dirty="0"/>
          </a:p>
          <a:p>
            <a:pPr marL="342900" indent="-342900" eaLnBrk="0" hangingPunct="0">
              <a:spcBef>
                <a:spcPts val="600"/>
              </a:spcBef>
              <a:buFont typeface="Arial" charset="0"/>
              <a:buChar char="•"/>
            </a:pPr>
            <a:r>
              <a:rPr lang="en-NZ" sz="2400" dirty="0"/>
              <a:t>Each segment table entry </a:t>
            </a:r>
            <a:r>
              <a:rPr lang="en-NZ" sz="2400" dirty="0" smtClean="0"/>
              <a:t>contains</a:t>
            </a:r>
            <a:endParaRPr lang="en-NZ" sz="2400" dirty="0"/>
          </a:p>
          <a:p>
            <a:pPr marL="742950" lvl="1" indent="-285750" eaLnBrk="0" hangingPunct="0">
              <a:spcBef>
                <a:spcPts val="600"/>
              </a:spcBef>
              <a:buFont typeface="Arial" charset="0"/>
              <a:buChar char="–"/>
            </a:pPr>
            <a:r>
              <a:rPr lang="en-NZ" sz="2000" dirty="0"/>
              <a:t>the starting </a:t>
            </a:r>
            <a:r>
              <a:rPr lang="en-NZ" sz="2000" dirty="0" smtClean="0"/>
              <a:t>(base) address </a:t>
            </a:r>
            <a:r>
              <a:rPr lang="en-NZ" sz="2000" dirty="0"/>
              <a:t>in main memory of the corresponding </a:t>
            </a:r>
            <a:r>
              <a:rPr lang="en-NZ" sz="2000" dirty="0" smtClean="0"/>
              <a:t>segment.</a:t>
            </a:r>
            <a:endParaRPr lang="en-NZ" sz="2000" dirty="0"/>
          </a:p>
          <a:p>
            <a:pPr marL="742950" lvl="1" indent="-285750" eaLnBrk="0" hangingPunct="0">
              <a:spcBef>
                <a:spcPts val="600"/>
              </a:spcBef>
              <a:buFont typeface="Arial" charset="0"/>
              <a:buChar char="–"/>
            </a:pPr>
            <a:r>
              <a:rPr lang="en-NZ" sz="2000" dirty="0"/>
              <a:t>the length </a:t>
            </a:r>
            <a:r>
              <a:rPr lang="en-NZ" sz="2000" dirty="0" smtClean="0"/>
              <a:t>(limit) of </a:t>
            </a:r>
            <a:r>
              <a:rPr lang="en-NZ" sz="2000" dirty="0"/>
              <a:t>the segment, to assure that invalid addresses are not </a:t>
            </a:r>
            <a:r>
              <a:rPr lang="en-NZ" sz="2000" dirty="0" smtClean="0"/>
              <a:t>used.</a:t>
            </a:r>
            <a:endParaRPr lang="en-NZ" sz="2000" dirty="0"/>
          </a:p>
        </p:txBody>
      </p:sp>
      <p:pic>
        <p:nvPicPr>
          <p:cNvPr id="11674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4" t="926" r="7814" b="1534"/>
          <a:stretch>
            <a:fillRect/>
          </a:stretch>
        </p:blipFill>
        <p:spPr bwMode="auto">
          <a:xfrm>
            <a:off x="5486400" y="1600200"/>
            <a:ext cx="3606154" cy="312614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3155318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8" name="Title 1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n-US" altLang="zh-TW" sz="4400" dirty="0" smtClean="0">
                <a:ea typeface="新細明體" pitchFamily="18" charset="-120"/>
              </a:rPr>
              <a:t>Segmentation  </a:t>
            </a:r>
            <a:r>
              <a:rPr lang="en-US" altLang="zh-TW" sz="4400" dirty="0">
                <a:ea typeface="新細明體" pitchFamily="18" charset="-120"/>
              </a:rPr>
              <a:t/>
            </a:r>
            <a:br>
              <a:rPr lang="en-US" altLang="zh-TW" sz="4400" dirty="0">
                <a:ea typeface="新細明體" pitchFamily="18" charset="-120"/>
              </a:rPr>
            </a:br>
            <a:r>
              <a:rPr lang="en-US" altLang="zh-TW" sz="4000" dirty="0">
                <a:ea typeface="新細明體" pitchFamily="18" charset="-120"/>
              </a:rPr>
              <a:t>Logical Addresses</a:t>
            </a:r>
          </a:p>
        </p:txBody>
      </p:sp>
      <p:grpSp>
        <p:nvGrpSpPr>
          <p:cNvPr id="113671" name="Group 7"/>
          <p:cNvGrpSpPr>
            <a:grpSpLocks/>
          </p:cNvGrpSpPr>
          <p:nvPr/>
        </p:nvGrpSpPr>
        <p:grpSpPr bwMode="auto">
          <a:xfrm>
            <a:off x="4435475" y="1219200"/>
            <a:ext cx="4556125" cy="4876800"/>
            <a:chOff x="2736" y="768"/>
            <a:chExt cx="2534" cy="2784"/>
          </a:xfrm>
        </p:grpSpPr>
        <p:pic>
          <p:nvPicPr>
            <p:cNvPr id="113669" name="Content Placeholder 3" descr="Fig07_11.gi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9" r="69931" b="19398"/>
            <a:stretch>
              <a:fillRect/>
            </a:stretch>
          </p:blipFill>
          <p:spPr bwMode="auto">
            <a:xfrm>
              <a:off x="2736" y="912"/>
              <a:ext cx="1296" cy="2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670" name="Content Placeholder 3" descr="Fig07_11.gif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163" b="20845"/>
            <a:stretch>
              <a:fillRect/>
            </a:stretch>
          </p:blipFill>
          <p:spPr bwMode="auto">
            <a:xfrm>
              <a:off x="3984" y="768"/>
              <a:ext cx="1286" cy="2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3672" name="Text Box 8"/>
          <p:cNvSpPr txBox="1">
            <a:spLocks noChangeArrowheads="1"/>
          </p:cNvSpPr>
          <p:nvPr/>
        </p:nvSpPr>
        <p:spPr bwMode="auto">
          <a:xfrm>
            <a:off x="381000" y="1524000"/>
            <a:ext cx="4038600" cy="4222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5425" indent="-225425">
              <a:defRPr>
                <a:solidFill>
                  <a:schemeClr val="tx1"/>
                </a:solidFill>
                <a:latin typeface="Arial" charset="0"/>
              </a:defRPr>
            </a:lvl1pPr>
            <a:lvl2pPr marL="627063" indent="-169863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NZ" sz="2400" dirty="0"/>
              <a:t>There is no simple relationship between a logical address (segment no</a:t>
            </a:r>
            <a:r>
              <a:rPr lang="en-NZ" sz="2400" dirty="0" smtClean="0"/>
              <a:t>. and </a:t>
            </a:r>
            <a:r>
              <a:rPr lang="en-NZ" sz="2400" dirty="0"/>
              <a:t>offset) and the </a:t>
            </a:r>
            <a:r>
              <a:rPr lang="en-NZ" sz="2400" dirty="0" smtClean="0"/>
              <a:t>relative address.</a:t>
            </a:r>
            <a:endParaRPr lang="en-NZ" sz="2400" dirty="0"/>
          </a:p>
          <a:p>
            <a:pPr>
              <a:lnSpc>
                <a:spcPct val="110000"/>
              </a:lnSpc>
              <a:buFontTx/>
              <a:buChar char="•"/>
            </a:pPr>
            <a:r>
              <a:rPr lang="en-NZ" sz="2400" dirty="0"/>
              <a:t>Example</a:t>
            </a:r>
          </a:p>
          <a:p>
            <a:pPr lvl="1">
              <a:lnSpc>
                <a:spcPct val="110000"/>
              </a:lnSpc>
              <a:buFontTx/>
              <a:buChar char="•"/>
            </a:pPr>
            <a:r>
              <a:rPr lang="en-NZ" sz="2000" dirty="0"/>
              <a:t>16-bit address </a:t>
            </a:r>
          </a:p>
          <a:p>
            <a:pPr lvl="1">
              <a:lnSpc>
                <a:spcPct val="110000"/>
              </a:lnSpc>
              <a:buFontTx/>
              <a:buChar char="•"/>
            </a:pPr>
            <a:r>
              <a:rPr lang="en-NZ" sz="2000" dirty="0"/>
              <a:t>12-bit offset</a:t>
            </a:r>
          </a:p>
          <a:p>
            <a:pPr lvl="1">
              <a:lnSpc>
                <a:spcPct val="110000"/>
              </a:lnSpc>
              <a:buFontTx/>
              <a:buChar char="•"/>
            </a:pPr>
            <a:r>
              <a:rPr lang="en-NZ" sz="2000" dirty="0"/>
              <a:t>4-bit segment number</a:t>
            </a:r>
          </a:p>
          <a:p>
            <a:pPr lvl="1">
              <a:lnSpc>
                <a:spcPct val="110000"/>
              </a:lnSpc>
              <a:buFontTx/>
              <a:buChar char="•"/>
            </a:pPr>
            <a:r>
              <a:rPr lang="en-NZ" sz="2000" dirty="0"/>
              <a:t>maximum segment size= 2</a:t>
            </a:r>
            <a:r>
              <a:rPr lang="en-NZ" sz="2000" baseline="30000" dirty="0"/>
              <a:t>12</a:t>
            </a:r>
            <a:r>
              <a:rPr lang="en-NZ" sz="2000" dirty="0"/>
              <a:t>=4096</a:t>
            </a:r>
          </a:p>
        </p:txBody>
      </p:sp>
    </p:spTree>
    <p:extLst>
      <p:ext uri="{BB962C8B-B14F-4D97-AF65-F5344CB8AC3E}">
        <p14:creationId xmlns:p14="http://schemas.microsoft.com/office/powerpoint/2010/main" val="222732510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atin typeface="Arial" charset="0"/>
                <a:ea typeface="新細明體" pitchFamily="18" charset="-120"/>
              </a:rPr>
              <a:t>Segmentation</a:t>
            </a:r>
            <a:br>
              <a:rPr lang="en-US" altLang="zh-TW" smtClean="0">
                <a:latin typeface="Arial" charset="0"/>
                <a:ea typeface="新細明體" pitchFamily="18" charset="-120"/>
              </a:rPr>
            </a:br>
            <a:r>
              <a:rPr lang="en-US" altLang="zh-TW" sz="3600" smtClean="0">
                <a:latin typeface="Arial" charset="0"/>
                <a:ea typeface="新細明體" pitchFamily="18" charset="-120"/>
              </a:rPr>
              <a:t>Logical to Physical Address Translation</a:t>
            </a:r>
          </a:p>
        </p:txBody>
      </p:sp>
      <p:pic>
        <p:nvPicPr>
          <p:cNvPr id="108546" name="Content Placeholder 3" descr="Fig07_12b.gif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138"/>
          <a:stretch>
            <a:fillRect/>
          </a:stretch>
        </p:blipFill>
        <p:spPr>
          <a:xfrm>
            <a:off x="914400" y="2133600"/>
            <a:ext cx="7391400" cy="3962400"/>
          </a:xfrm>
          <a:noFill/>
        </p:spPr>
      </p:pic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76200" y="3387725"/>
            <a:ext cx="1524000" cy="646331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NZ">
                <a:latin typeface="+mn-lt"/>
              </a:rPr>
              <a:t>1.Extract the segment no.</a:t>
            </a:r>
            <a:endParaRPr lang="en-US" altLang="zh-TW">
              <a:latin typeface="+mn-lt"/>
              <a:ea typeface="新細明體" pitchFamily="18" charset="-120"/>
            </a:endParaRPr>
          </a:p>
        </p:txBody>
      </p:sp>
      <p:sp>
        <p:nvSpPr>
          <p:cNvPr id="108549" name="Text Box 5"/>
          <p:cNvSpPr txBox="1">
            <a:spLocks noChangeArrowheads="1"/>
          </p:cNvSpPr>
          <p:nvPr/>
        </p:nvSpPr>
        <p:spPr bwMode="auto">
          <a:xfrm>
            <a:off x="533400" y="4895850"/>
            <a:ext cx="2895600" cy="147732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NZ" dirty="0">
                <a:latin typeface="+mn-lt"/>
              </a:rPr>
              <a:t>2.Use the segment no. as an index into the process segment table to find the starting physical address of the </a:t>
            </a:r>
            <a:r>
              <a:rPr lang="en-NZ" dirty="0" smtClean="0">
                <a:latin typeface="+mn-lt"/>
              </a:rPr>
              <a:t>segment.</a:t>
            </a:r>
            <a:endParaRPr lang="en-US" altLang="zh-TW" dirty="0">
              <a:latin typeface="+mn-lt"/>
              <a:ea typeface="新細明體" pitchFamily="18" charset="-120"/>
            </a:endParaRPr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5410200" y="2667000"/>
            <a:ext cx="3124200" cy="92333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eaLnBrk="0" hangingPunct="0">
              <a:spcBef>
                <a:spcPct val="30000"/>
              </a:spcBef>
            </a:pPr>
            <a:r>
              <a:rPr lang="en-NZ" dirty="0">
                <a:latin typeface="+mn-lt"/>
              </a:rPr>
              <a:t>3. If the offset </a:t>
            </a:r>
            <a:r>
              <a:rPr lang="en-NZ" dirty="0">
                <a:latin typeface="+mn-lt"/>
                <a:sym typeface="Symbol" pitchFamily="18" charset="2"/>
              </a:rPr>
              <a:t></a:t>
            </a:r>
            <a:r>
              <a:rPr lang="en-NZ" dirty="0">
                <a:latin typeface="+mn-lt"/>
              </a:rPr>
              <a:t> the length of the segment, the address is </a:t>
            </a:r>
            <a:r>
              <a:rPr lang="en-NZ" dirty="0" smtClean="0">
                <a:latin typeface="+mn-lt"/>
              </a:rPr>
              <a:t>invalid.</a:t>
            </a:r>
            <a:endParaRPr lang="en-NZ" dirty="0">
              <a:latin typeface="+mn-lt"/>
            </a:endParaRPr>
          </a:p>
        </p:txBody>
      </p:sp>
      <p:sp>
        <p:nvSpPr>
          <p:cNvPr id="108552" name="Text Box 8"/>
          <p:cNvSpPr txBox="1">
            <a:spLocks noChangeArrowheads="1"/>
          </p:cNvSpPr>
          <p:nvPr/>
        </p:nvSpPr>
        <p:spPr bwMode="auto">
          <a:xfrm>
            <a:off x="6248400" y="3886200"/>
            <a:ext cx="2743200" cy="1200329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eaLnBrk="0" hangingPunct="0">
              <a:spcBef>
                <a:spcPct val="30000"/>
              </a:spcBef>
            </a:pPr>
            <a:r>
              <a:rPr lang="en-US" altLang="zh-TW" dirty="0">
                <a:latin typeface="+mn-lt"/>
                <a:ea typeface="新細明體" pitchFamily="18" charset="-120"/>
              </a:rPr>
              <a:t>4.The physical address is the sum of the starting physical address of the segment plus the </a:t>
            </a:r>
            <a:r>
              <a:rPr lang="en-US" altLang="zh-TW" dirty="0" smtClean="0">
                <a:latin typeface="+mn-lt"/>
                <a:ea typeface="新細明體" pitchFamily="18" charset="-120"/>
              </a:rPr>
              <a:t>offset.</a:t>
            </a:r>
            <a:endParaRPr lang="en-US" altLang="zh-TW" dirty="0">
              <a:latin typeface="+mn-lt"/>
              <a:ea typeface="新細明體" pitchFamily="18" charset="-120"/>
            </a:endParaRPr>
          </a:p>
        </p:txBody>
      </p:sp>
      <p:sp>
        <p:nvSpPr>
          <p:cNvPr id="108553" name="Text Box 9"/>
          <p:cNvSpPr txBox="1">
            <a:spLocks noChangeArrowheads="1"/>
          </p:cNvSpPr>
          <p:nvPr/>
        </p:nvSpPr>
        <p:spPr bwMode="auto">
          <a:xfrm>
            <a:off x="4648200" y="1447800"/>
            <a:ext cx="44196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NZ" dirty="0"/>
              <a:t>Consider an address of </a:t>
            </a:r>
            <a:r>
              <a:rPr lang="en-NZ" i="1" dirty="0"/>
              <a:t>n</a:t>
            </a:r>
            <a:r>
              <a:rPr lang="en-NZ" dirty="0"/>
              <a:t> + </a:t>
            </a:r>
            <a:r>
              <a:rPr lang="en-NZ" i="1" dirty="0"/>
              <a:t>m</a:t>
            </a:r>
            <a:r>
              <a:rPr lang="en-NZ" dirty="0"/>
              <a:t> bits, where the leftmost </a:t>
            </a:r>
            <a:r>
              <a:rPr lang="en-NZ" i="1" dirty="0"/>
              <a:t>n</a:t>
            </a:r>
            <a:r>
              <a:rPr lang="en-NZ" dirty="0"/>
              <a:t> bits are the segment no. and the rightmost </a:t>
            </a:r>
            <a:r>
              <a:rPr lang="en-NZ" i="1" dirty="0"/>
              <a:t>m</a:t>
            </a:r>
            <a:r>
              <a:rPr lang="en-NZ" dirty="0"/>
              <a:t> bits are the </a:t>
            </a:r>
            <a:r>
              <a:rPr lang="en-NZ" dirty="0" smtClean="0"/>
              <a:t>offset.</a:t>
            </a:r>
            <a:endParaRPr lang="en-US" altLang="zh-TW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1275482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085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8" grpId="0" animBg="1"/>
      <p:bldP spid="108548" grpId="1" animBg="1"/>
      <p:bldP spid="108549" grpId="0" animBg="1"/>
      <p:bldP spid="108549" grpId="1" animBg="1"/>
      <p:bldP spid="108550" grpId="0" animBg="1"/>
      <p:bldP spid="108550" grpId="1" animBg="1"/>
      <p:bldP spid="10855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Roadmap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534400" cy="4953000"/>
          </a:xfrm>
        </p:spPr>
        <p:txBody>
          <a:bodyPr/>
          <a:lstStyle/>
          <a:p>
            <a:r>
              <a:rPr lang="en-NZ" sz="2800" dirty="0"/>
              <a:t>Basic requirements of Memory Management</a:t>
            </a:r>
          </a:p>
          <a:p>
            <a:r>
              <a:rPr lang="en-NZ" sz="2800" dirty="0" smtClean="0"/>
              <a:t>Basic blocks of memory management</a:t>
            </a:r>
          </a:p>
          <a:p>
            <a:pPr lvl="1"/>
            <a:r>
              <a:rPr lang="en-NZ" sz="2400" dirty="0" smtClean="0"/>
              <a:t>Paging</a:t>
            </a:r>
          </a:p>
          <a:p>
            <a:pPr lvl="1"/>
            <a:r>
              <a:rPr lang="en-NZ" sz="2400" dirty="0" smtClean="0"/>
              <a:t>Segmentation</a:t>
            </a:r>
          </a:p>
          <a:p>
            <a:r>
              <a:rPr lang="en-NZ" sz="3200" dirty="0">
                <a:solidFill>
                  <a:schemeClr val="accent1"/>
                </a:solidFill>
              </a:rPr>
              <a:t>Virtual Memory (VM) Basics</a:t>
            </a:r>
          </a:p>
          <a:p>
            <a:r>
              <a:rPr lang="en-NZ" sz="2800" dirty="0"/>
              <a:t>Hardware and Control </a:t>
            </a:r>
            <a:r>
              <a:rPr lang="en-NZ" sz="2800" dirty="0" smtClean="0"/>
              <a:t>Structures of VM</a:t>
            </a:r>
            <a:endParaRPr lang="en-NZ" sz="2800" dirty="0"/>
          </a:p>
          <a:p>
            <a:pPr lvl="1"/>
            <a:r>
              <a:rPr lang="en-NZ" dirty="0"/>
              <a:t>Paging</a:t>
            </a:r>
          </a:p>
          <a:p>
            <a:pPr lvl="1"/>
            <a:r>
              <a:rPr lang="en-NZ" dirty="0"/>
              <a:t>Segmentation</a:t>
            </a:r>
          </a:p>
          <a:p>
            <a:pPr lvl="1"/>
            <a:r>
              <a:rPr lang="en-NZ" dirty="0"/>
              <a:t>Combined Paging and Segmentation</a:t>
            </a:r>
          </a:p>
          <a:p>
            <a:r>
              <a:rPr lang="en-NZ" sz="2800" dirty="0"/>
              <a:t>VM Management</a:t>
            </a:r>
          </a:p>
          <a:p>
            <a:pPr lvl="1"/>
            <a:endParaRPr lang="en-NZ" sz="24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14300" y="3733800"/>
            <a:ext cx="685800" cy="158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963074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 in</a:t>
            </a:r>
            <a:br>
              <a:rPr lang="en-US" dirty="0" smtClean="0"/>
            </a:br>
            <a:r>
              <a:rPr lang="en-US" dirty="0" smtClean="0"/>
              <a:t>Memory Management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953000"/>
          </a:xfrm>
        </p:spPr>
        <p:txBody>
          <a:bodyPr/>
          <a:lstStyle/>
          <a:p>
            <a:pPr>
              <a:spcBef>
                <a:spcPts val="1200"/>
              </a:spcBef>
              <a:buNone/>
            </a:pPr>
            <a:r>
              <a:rPr lang="en-US" dirty="0" smtClean="0"/>
              <a:t>1) Memory references are logical addresses that are dynamically translated into physical addresses at run time.</a:t>
            </a:r>
          </a:p>
          <a:p>
            <a:pPr>
              <a:spcBef>
                <a:spcPts val="1200"/>
              </a:spcBef>
              <a:buNone/>
            </a:pPr>
            <a:r>
              <a:rPr lang="en-US" dirty="0" smtClean="0"/>
              <a:t>2) A process may be broken up into pieces (</a:t>
            </a:r>
            <a:r>
              <a:rPr lang="en-US" b="1" i="1" dirty="0" smtClean="0">
                <a:solidFill>
                  <a:srgbClr val="0070C0"/>
                </a:solidFill>
              </a:rPr>
              <a:t>pages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or </a:t>
            </a:r>
            <a:r>
              <a:rPr lang="en-US" b="1" i="1" dirty="0" smtClean="0">
                <a:solidFill>
                  <a:srgbClr val="0070C0"/>
                </a:solidFill>
              </a:rPr>
              <a:t>segments</a:t>
            </a:r>
            <a:r>
              <a:rPr lang="en-US" dirty="0" smtClean="0"/>
              <a:t>) that do not need to be contiguously </a:t>
            </a:r>
            <a:r>
              <a:rPr lang="en-US" altLang="zh-HK" dirty="0" smtClean="0"/>
              <a:t>located</a:t>
            </a:r>
            <a:r>
              <a:rPr lang="en-US" dirty="0" smtClean="0"/>
              <a:t> in main memory during execution.</a:t>
            </a:r>
          </a:p>
          <a:p>
            <a:pPr>
              <a:spcBef>
                <a:spcPts val="1200"/>
              </a:spcBef>
              <a:buNone/>
            </a:pPr>
            <a:endParaRPr lang="en-US" dirty="0" smtClean="0"/>
          </a:p>
          <a:p>
            <a:pPr marL="400050" lvl="1" indent="0">
              <a:spcBef>
                <a:spcPts val="1200"/>
              </a:spcBef>
              <a:buNone/>
            </a:pPr>
            <a:r>
              <a:rPr lang="en-NZ" sz="2400" dirty="0"/>
              <a:t>If these</a:t>
            </a:r>
            <a:r>
              <a:rPr lang="en-NZ" sz="2400" b="1" dirty="0"/>
              <a:t> </a:t>
            </a:r>
            <a:r>
              <a:rPr lang="en-NZ" sz="2400" dirty="0"/>
              <a:t>two characteristics are present, it is </a:t>
            </a:r>
            <a:r>
              <a:rPr lang="en-NZ" sz="2400" b="1" i="1" dirty="0"/>
              <a:t>not</a:t>
            </a:r>
            <a:r>
              <a:rPr lang="en-NZ" sz="2400" dirty="0"/>
              <a:t> necessary that all of the pages or </a:t>
            </a:r>
            <a:r>
              <a:rPr lang="en-NZ" sz="2400" dirty="0" smtClean="0"/>
              <a:t>segments </a:t>
            </a:r>
            <a:r>
              <a:rPr lang="en-NZ" sz="2400" dirty="0"/>
              <a:t>of a process be in main memory during </a:t>
            </a:r>
            <a:r>
              <a:rPr lang="en-NZ" sz="2400" dirty="0" smtClean="0"/>
              <a:t>execution.</a:t>
            </a:r>
            <a:endParaRPr lang="en-NZ" sz="2400" dirty="0"/>
          </a:p>
          <a:p>
            <a:pPr>
              <a:spcBef>
                <a:spcPts val="120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720547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Execution of a Process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TW" sz="2000" dirty="0" smtClean="0">
                <a:latin typeface="Arial" charset="0"/>
                <a:ea typeface="新細明體" pitchFamily="18" charset="-120"/>
              </a:rPr>
              <a:t>OS </a:t>
            </a:r>
            <a:r>
              <a:rPr lang="en-US" altLang="zh-TW" sz="2000" dirty="0">
                <a:latin typeface="Arial" charset="0"/>
                <a:ea typeface="新細明體" pitchFamily="18" charset="-120"/>
              </a:rPr>
              <a:t>brings into main memory </a:t>
            </a:r>
            <a:r>
              <a:rPr lang="en-US" altLang="zh-TW" sz="2000" i="1" dirty="0">
                <a:latin typeface="Arial" charset="0"/>
                <a:ea typeface="新細明體" pitchFamily="18" charset="-120"/>
              </a:rPr>
              <a:t>a few pieces</a:t>
            </a:r>
            <a:r>
              <a:rPr lang="en-US" altLang="zh-TW" sz="2000" dirty="0">
                <a:latin typeface="Arial" charset="0"/>
                <a:ea typeface="新細明體" pitchFamily="18" charset="-120"/>
              </a:rPr>
              <a:t> of the </a:t>
            </a:r>
            <a:r>
              <a:rPr lang="en-US" altLang="zh-TW" sz="2000" dirty="0" smtClean="0">
                <a:latin typeface="Arial" charset="0"/>
                <a:ea typeface="新細明體" pitchFamily="18" charset="-120"/>
              </a:rPr>
              <a:t>program.</a:t>
            </a:r>
            <a:endParaRPr lang="en-US" altLang="zh-TW" sz="2000" dirty="0">
              <a:latin typeface="Arial" charset="0"/>
              <a:ea typeface="新細明體" pitchFamily="18" charset="-120"/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altLang="zh-TW" sz="1800" b="1" i="1" dirty="0">
                <a:solidFill>
                  <a:srgbClr val="0070C0"/>
                </a:solidFill>
                <a:latin typeface="Arial" charset="0"/>
                <a:ea typeface="新細明體" pitchFamily="18" charset="-120"/>
              </a:rPr>
              <a:t>Resident set</a:t>
            </a:r>
            <a:r>
              <a:rPr lang="en-US" altLang="zh-TW" sz="1800" dirty="0">
                <a:latin typeface="Arial" charset="0"/>
                <a:ea typeface="新細明體" pitchFamily="18" charset="-120"/>
              </a:rPr>
              <a:t>: portion of process that is in main memory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TW" sz="2000" dirty="0">
                <a:latin typeface="Arial" charset="0"/>
                <a:ea typeface="新細明體" pitchFamily="18" charset="-120"/>
              </a:rPr>
              <a:t>Execution proceeds smoothly as long as all memory references are to locations that are in the resident </a:t>
            </a:r>
            <a:r>
              <a:rPr lang="en-US" altLang="zh-TW" sz="2000" dirty="0" smtClean="0">
                <a:latin typeface="Arial" charset="0"/>
                <a:ea typeface="新細明體" pitchFamily="18" charset="-120"/>
              </a:rPr>
              <a:t>set.</a:t>
            </a:r>
            <a:endParaRPr lang="en-US" altLang="zh-TW" sz="2000" dirty="0">
              <a:latin typeface="Arial" charset="0"/>
              <a:ea typeface="新細明體" pitchFamily="18" charset="-120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TW" sz="2000" dirty="0" smtClean="0">
                <a:latin typeface="Arial" charset="0"/>
                <a:ea typeface="新細明體" pitchFamily="18" charset="-120"/>
              </a:rPr>
              <a:t>When a needed address is </a:t>
            </a:r>
            <a:r>
              <a:rPr lang="en-US" altLang="zh-TW" sz="2000" dirty="0">
                <a:latin typeface="Arial" charset="0"/>
                <a:ea typeface="新細明體" pitchFamily="18" charset="-120"/>
              </a:rPr>
              <a:t>not in main </a:t>
            </a:r>
            <a:r>
              <a:rPr lang="en-US" altLang="zh-TW" sz="2000" dirty="0" smtClean="0">
                <a:latin typeface="Arial" charset="0"/>
                <a:ea typeface="新細明體" pitchFamily="18" charset="-120"/>
              </a:rPr>
              <a:t>memory, an </a:t>
            </a:r>
            <a:r>
              <a:rPr lang="en-US" altLang="zh-TW" sz="2000" dirty="0">
                <a:latin typeface="Arial" charset="0"/>
                <a:ea typeface="新細明體" pitchFamily="18" charset="-120"/>
              </a:rPr>
              <a:t>interrupt (</a:t>
            </a:r>
            <a:r>
              <a:rPr lang="en-US" altLang="zh-TW" sz="2000" b="1" i="1" dirty="0">
                <a:solidFill>
                  <a:srgbClr val="0070C0"/>
                </a:solidFill>
                <a:latin typeface="Arial" charset="0"/>
                <a:ea typeface="新細明體" pitchFamily="18" charset="-120"/>
              </a:rPr>
              <a:t>memory access fault</a:t>
            </a:r>
            <a:r>
              <a:rPr lang="en-US" altLang="zh-TW" sz="2000" dirty="0">
                <a:latin typeface="Arial" charset="0"/>
                <a:ea typeface="新細明體" pitchFamily="18" charset="-120"/>
              </a:rPr>
              <a:t>) is </a:t>
            </a:r>
            <a:r>
              <a:rPr lang="en-US" altLang="zh-TW" sz="2000" dirty="0" smtClean="0">
                <a:latin typeface="Arial" charset="0"/>
                <a:ea typeface="新細明體" pitchFamily="18" charset="-120"/>
              </a:rPr>
              <a:t>generated.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TW" sz="2000" dirty="0" smtClean="0">
                <a:latin typeface="Arial" charset="0"/>
                <a:ea typeface="新細明體" pitchFamily="18" charset="-120"/>
              </a:rPr>
              <a:t>OS </a:t>
            </a:r>
            <a:r>
              <a:rPr lang="en-US" altLang="zh-TW" sz="2000" dirty="0">
                <a:latin typeface="Arial" charset="0"/>
                <a:ea typeface="新細明體" pitchFamily="18" charset="-120"/>
              </a:rPr>
              <a:t>places the </a:t>
            </a:r>
            <a:r>
              <a:rPr lang="en-US" altLang="zh-TW" sz="2000" dirty="0" smtClean="0">
                <a:latin typeface="Arial" charset="0"/>
                <a:ea typeface="新細明體" pitchFamily="18" charset="-120"/>
              </a:rPr>
              <a:t>interrupted process in </a:t>
            </a:r>
            <a:r>
              <a:rPr lang="en-US" altLang="zh-TW" sz="2000" dirty="0">
                <a:latin typeface="Arial" charset="0"/>
                <a:ea typeface="新細明體" pitchFamily="18" charset="-120"/>
              </a:rPr>
              <a:t>a </a:t>
            </a:r>
            <a:r>
              <a:rPr lang="en-US" altLang="zh-TW" sz="2000" i="1" dirty="0" smtClean="0">
                <a:latin typeface="Arial" charset="0"/>
                <a:ea typeface="新細明體" pitchFamily="18" charset="-120"/>
              </a:rPr>
              <a:t>Blocked</a:t>
            </a:r>
            <a:r>
              <a:rPr lang="en-US" altLang="zh-TW" sz="2000" dirty="0" smtClean="0">
                <a:latin typeface="Arial" charset="0"/>
                <a:ea typeface="新細明體" pitchFamily="18" charset="-120"/>
              </a:rPr>
              <a:t> state.</a:t>
            </a:r>
            <a:endParaRPr lang="en-US" altLang="zh-TW" sz="2000" dirty="0">
              <a:latin typeface="Arial" charset="0"/>
              <a:ea typeface="新細明體" pitchFamily="18" charset="-120"/>
            </a:endParaRPr>
          </a:p>
          <a:p>
            <a:pPr>
              <a:spcBef>
                <a:spcPts val="600"/>
              </a:spcBef>
            </a:pPr>
            <a:r>
              <a:rPr lang="en-US" sz="2000" dirty="0"/>
              <a:t>OS issues a disk I/O Read </a:t>
            </a:r>
            <a:r>
              <a:rPr lang="en-US" sz="2000" dirty="0" smtClean="0"/>
              <a:t>request.</a:t>
            </a:r>
            <a:endParaRPr lang="en-US" sz="2000" dirty="0"/>
          </a:p>
          <a:p>
            <a:pPr>
              <a:spcBef>
                <a:spcPts val="600"/>
              </a:spcBef>
            </a:pPr>
            <a:r>
              <a:rPr lang="en-US" sz="2000" dirty="0"/>
              <a:t>Another process is dispatched to run while the disk I/O takes </a:t>
            </a:r>
            <a:r>
              <a:rPr lang="en-US" sz="2000" dirty="0" smtClean="0"/>
              <a:t>place.</a:t>
            </a:r>
            <a:endParaRPr lang="en-US" sz="2000" dirty="0"/>
          </a:p>
          <a:p>
            <a:pPr>
              <a:spcBef>
                <a:spcPts val="600"/>
              </a:spcBef>
            </a:pPr>
            <a:r>
              <a:rPr lang="en-US" altLang="zh-TW" sz="2000" dirty="0">
                <a:latin typeface="Arial" charset="0"/>
                <a:ea typeface="新細明體" pitchFamily="18" charset="-120"/>
              </a:rPr>
              <a:t>P</a:t>
            </a:r>
            <a:r>
              <a:rPr lang="en-US" sz="2000" dirty="0"/>
              <a:t>iece of the </a:t>
            </a:r>
            <a:r>
              <a:rPr lang="en-US" sz="2000" dirty="0" smtClean="0"/>
              <a:t>interrupted </a:t>
            </a:r>
            <a:r>
              <a:rPr lang="en-US" sz="2000" dirty="0"/>
              <a:t>process that contains the logical address is brought into main </a:t>
            </a:r>
            <a:r>
              <a:rPr lang="en-US" sz="2000" dirty="0" smtClean="0"/>
              <a:t>memory.</a:t>
            </a:r>
            <a:endParaRPr lang="en-US" sz="2000" dirty="0"/>
          </a:p>
          <a:p>
            <a:pPr>
              <a:spcBef>
                <a:spcPts val="600"/>
              </a:spcBef>
            </a:pPr>
            <a:r>
              <a:rPr lang="en-US" sz="2000" dirty="0"/>
              <a:t>Another interrupt is issued when disk I/O </a:t>
            </a:r>
            <a:r>
              <a:rPr lang="en-US" sz="2000" dirty="0" smtClean="0"/>
              <a:t>is complete, </a:t>
            </a:r>
            <a:r>
              <a:rPr lang="en-US" sz="2000" dirty="0"/>
              <a:t>which causes OS to place the </a:t>
            </a:r>
            <a:r>
              <a:rPr lang="en-US" sz="2000" dirty="0" smtClean="0"/>
              <a:t>interrupted process in </a:t>
            </a:r>
            <a:r>
              <a:rPr lang="en-US" sz="2000" dirty="0"/>
              <a:t>the </a:t>
            </a:r>
            <a:r>
              <a:rPr lang="en-US" sz="2000" i="1" dirty="0"/>
              <a:t>Ready</a:t>
            </a:r>
            <a:r>
              <a:rPr lang="en-US" sz="2000" dirty="0"/>
              <a:t> </a:t>
            </a:r>
            <a:r>
              <a:rPr lang="en-US" sz="2000" dirty="0" smtClean="0"/>
              <a:t>state.</a:t>
            </a:r>
            <a:endParaRPr lang="en-US" sz="2000" dirty="0"/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NZ" sz="2000" dirty="0" smtClean="0"/>
          </a:p>
        </p:txBody>
      </p:sp>
    </p:spTree>
    <p:extLst>
      <p:ext uri="{BB962C8B-B14F-4D97-AF65-F5344CB8AC3E}">
        <p14:creationId xmlns:p14="http://schemas.microsoft.com/office/powerpoint/2010/main" val="1246839963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Terminology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/>
              <a:t>Real memory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Main memory, the actual RAM, where a process executes.</a:t>
            </a:r>
          </a:p>
          <a:p>
            <a:pPr lvl="1">
              <a:spcBef>
                <a:spcPts val="600"/>
              </a:spcBef>
            </a:pPr>
            <a:r>
              <a:rPr lang="en-US" b="1" i="1" dirty="0" smtClean="0">
                <a:solidFill>
                  <a:srgbClr val="0070C0"/>
                </a:solidFill>
              </a:rPr>
              <a:t>Real address</a:t>
            </a:r>
            <a:r>
              <a:rPr lang="en-US" i="1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b="1" i="1" dirty="0" smtClean="0">
                <a:solidFill>
                  <a:srgbClr val="0070C0"/>
                </a:solidFill>
              </a:rPr>
              <a:t>physical address</a:t>
            </a:r>
            <a:r>
              <a:rPr lang="en-US" dirty="0" smtClean="0"/>
              <a:t>) is the address of a storage location in main memory.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Virtual memory (memory on disk)</a:t>
            </a:r>
          </a:p>
          <a:p>
            <a:pPr lvl="1">
              <a:spcBef>
                <a:spcPts val="600"/>
              </a:spcBef>
            </a:pPr>
            <a:r>
              <a:rPr lang="en-NZ" dirty="0" smtClean="0">
                <a:latin typeface="Arial" charset="0"/>
              </a:rPr>
              <a:t>A </a:t>
            </a:r>
            <a:r>
              <a:rPr lang="en-NZ" dirty="0">
                <a:latin typeface="Arial" charset="0"/>
              </a:rPr>
              <a:t>storage allocation scheme in which </a:t>
            </a:r>
            <a:r>
              <a:rPr lang="en-NZ" i="1" dirty="0">
                <a:latin typeface="Arial" charset="0"/>
              </a:rPr>
              <a:t>secondary memory</a:t>
            </a:r>
            <a:r>
              <a:rPr lang="en-NZ" dirty="0">
                <a:latin typeface="Arial" charset="0"/>
              </a:rPr>
              <a:t> can be addressed as though it were part of main </a:t>
            </a:r>
            <a:r>
              <a:rPr lang="en-NZ" dirty="0" smtClean="0">
                <a:latin typeface="Arial" charset="0"/>
              </a:rPr>
              <a:t>memory.</a:t>
            </a:r>
          </a:p>
          <a:p>
            <a:pPr lvl="1">
              <a:spcBef>
                <a:spcPts val="600"/>
              </a:spcBef>
            </a:pPr>
            <a:r>
              <a:rPr lang="en-NZ" b="1" i="1" dirty="0">
                <a:solidFill>
                  <a:srgbClr val="0070C0"/>
                </a:solidFill>
                <a:latin typeface="Arial" charset="0"/>
              </a:rPr>
              <a:t>Virtual </a:t>
            </a:r>
            <a:r>
              <a:rPr lang="en-NZ" b="1" i="1" dirty="0" smtClean="0">
                <a:solidFill>
                  <a:srgbClr val="0070C0"/>
                </a:solidFill>
                <a:latin typeface="Arial" charset="0"/>
              </a:rPr>
              <a:t>address </a:t>
            </a:r>
            <a:r>
              <a:rPr lang="en-NZ" dirty="0" smtClean="0">
                <a:latin typeface="Arial" charset="0"/>
              </a:rPr>
              <a:t>(</a:t>
            </a:r>
            <a:r>
              <a:rPr lang="en-NZ" b="1" i="1" dirty="0" smtClean="0">
                <a:solidFill>
                  <a:srgbClr val="0070C0"/>
                </a:solidFill>
                <a:latin typeface="Arial" charset="0"/>
              </a:rPr>
              <a:t>logical address</a:t>
            </a:r>
            <a:r>
              <a:rPr lang="en-NZ" dirty="0" smtClean="0">
                <a:latin typeface="Arial" charset="0"/>
              </a:rPr>
              <a:t>) </a:t>
            </a:r>
            <a:r>
              <a:rPr lang="en-NZ" dirty="0">
                <a:latin typeface="Arial" charset="0"/>
              </a:rPr>
              <a:t>is the address assigned to a location in virtual </a:t>
            </a:r>
            <a:r>
              <a:rPr lang="en-NZ" dirty="0" smtClean="0">
                <a:latin typeface="Arial" charset="0"/>
              </a:rPr>
              <a:t>memory.</a:t>
            </a:r>
          </a:p>
          <a:p>
            <a:pPr>
              <a:spcBef>
                <a:spcPts val="600"/>
              </a:spcBef>
            </a:pPr>
            <a:r>
              <a:rPr lang="en-NZ" dirty="0" smtClean="0">
                <a:latin typeface="Arial" charset="0"/>
              </a:rPr>
              <a:t>Address space</a:t>
            </a:r>
          </a:p>
          <a:p>
            <a:pPr lvl="1">
              <a:spcBef>
                <a:spcPts val="600"/>
              </a:spcBef>
            </a:pPr>
            <a:r>
              <a:rPr lang="en-NZ" dirty="0" smtClean="0">
                <a:latin typeface="Arial" charset="0"/>
              </a:rPr>
              <a:t>The range of memory addresses available to a process.</a:t>
            </a:r>
            <a:endParaRPr lang="en-NZ" dirty="0">
              <a:latin typeface="Arial" charset="0"/>
            </a:endParaRPr>
          </a:p>
          <a:p>
            <a:pPr lvl="1">
              <a:spcBef>
                <a:spcPts val="600"/>
              </a:spcBef>
            </a:pPr>
            <a:endParaRPr lang="en-NZ" dirty="0">
              <a:latin typeface="Arial" charset="0"/>
            </a:endParaRPr>
          </a:p>
          <a:p>
            <a:pPr lvl="1"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473273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zh-HK" dirty="0"/>
              <a:t>More processes may be maintained in main </a:t>
            </a:r>
            <a:r>
              <a:rPr lang="en-US" altLang="zh-HK" dirty="0" smtClean="0"/>
              <a:t>memory.</a:t>
            </a:r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dirty="0" smtClean="0"/>
              <a:t>Only </a:t>
            </a:r>
            <a:r>
              <a:rPr lang="en-US" dirty="0"/>
              <a:t>some of the pieces of any particular process are loaded, there is room for more processes.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More </a:t>
            </a:r>
            <a:r>
              <a:rPr lang="en-US" dirty="0"/>
              <a:t>efficient utilization of the processor because it is more likely that at least one of the </a:t>
            </a:r>
            <a:r>
              <a:rPr lang="en-US" dirty="0" smtClean="0"/>
              <a:t>many processes </a:t>
            </a:r>
            <a:r>
              <a:rPr lang="en-US" dirty="0"/>
              <a:t>will be in a Ready state at any particular </a:t>
            </a:r>
            <a:r>
              <a:rPr lang="en-US" dirty="0" smtClean="0"/>
              <a:t>time.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 smtClean="0"/>
              <a:t>A process may be larger </a:t>
            </a:r>
            <a:r>
              <a:rPr lang="en-US" dirty="0"/>
              <a:t>than all of main </a:t>
            </a:r>
            <a:r>
              <a:rPr lang="en-US" dirty="0" smtClean="0"/>
              <a:t>memory.</a:t>
            </a:r>
          </a:p>
          <a:p>
            <a:pPr lvl="1">
              <a:spcBef>
                <a:spcPts val="12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This restriction in programming is 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lifted.</a:t>
            </a:r>
            <a:endParaRPr lang="en-US" altLang="zh-TW" dirty="0">
              <a:latin typeface="Arial" charset="0"/>
              <a:ea typeface="新細明體" pitchFamily="18" charset="-120"/>
            </a:endParaRPr>
          </a:p>
          <a:p>
            <a:pPr lvl="1">
              <a:spcBef>
                <a:spcPts val="12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OS automatically loads pieces of a process into main memory as 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required.</a:t>
            </a:r>
            <a:endParaRPr lang="en-US" dirty="0" smtClean="0"/>
          </a:p>
          <a:p>
            <a:pPr>
              <a:spcBef>
                <a:spcPts val="1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352007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Needed for </a:t>
            </a:r>
            <a:br>
              <a:rPr lang="en-US" dirty="0" smtClean="0"/>
            </a:br>
            <a:r>
              <a:rPr lang="en-US" dirty="0" smtClean="0"/>
              <a:t>Virtual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00600"/>
          </a:xfrm>
        </p:spPr>
        <p:txBody>
          <a:bodyPr/>
          <a:lstStyle/>
          <a:p>
            <a:r>
              <a:rPr lang="en-US" dirty="0" smtClean="0"/>
              <a:t>Hardware must support </a:t>
            </a:r>
            <a:r>
              <a:rPr lang="en-US" b="1" i="1" dirty="0" smtClean="0">
                <a:solidFill>
                  <a:srgbClr val="0070C0"/>
                </a:solidFill>
              </a:rPr>
              <a:t>paging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i="1" dirty="0" smtClean="0">
                <a:solidFill>
                  <a:srgbClr val="0070C0"/>
                </a:solidFill>
              </a:rPr>
              <a:t>segmentation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for address translation and other basic functions.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OS must manage the movement of pages and/or segments between secondary memory and main memory.</a:t>
            </a:r>
          </a:p>
        </p:txBody>
      </p:sp>
    </p:spTree>
    <p:extLst>
      <p:ext uri="{BB962C8B-B14F-4D97-AF65-F5344CB8AC3E}">
        <p14:creationId xmlns:p14="http://schemas.microsoft.com/office/powerpoint/2010/main" val="3900396294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Roadmap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534400" cy="4953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NZ" sz="2800" dirty="0"/>
              <a:t>Basic requirements of Memory Management</a:t>
            </a:r>
          </a:p>
          <a:p>
            <a:pPr>
              <a:spcBef>
                <a:spcPts val="0"/>
              </a:spcBef>
            </a:pPr>
            <a:r>
              <a:rPr lang="en-NZ" sz="2800" dirty="0" smtClean="0"/>
              <a:t>Basic blocks of memory management</a:t>
            </a:r>
          </a:p>
          <a:p>
            <a:pPr lvl="1">
              <a:spcBef>
                <a:spcPts val="0"/>
              </a:spcBef>
            </a:pPr>
            <a:r>
              <a:rPr lang="en-NZ" sz="2400" dirty="0" smtClean="0"/>
              <a:t>Paging</a:t>
            </a:r>
          </a:p>
          <a:p>
            <a:pPr lvl="1">
              <a:spcBef>
                <a:spcPts val="0"/>
              </a:spcBef>
            </a:pPr>
            <a:r>
              <a:rPr lang="en-NZ" sz="2400" dirty="0" smtClean="0"/>
              <a:t>Segmentation</a:t>
            </a:r>
          </a:p>
          <a:p>
            <a:pPr>
              <a:spcBef>
                <a:spcPts val="0"/>
              </a:spcBef>
            </a:pPr>
            <a:r>
              <a:rPr lang="en-NZ" sz="2800" dirty="0"/>
              <a:t>Virtual Memory (VM) Basics</a:t>
            </a:r>
          </a:p>
          <a:p>
            <a:pPr>
              <a:spcBef>
                <a:spcPts val="0"/>
              </a:spcBef>
            </a:pPr>
            <a:r>
              <a:rPr lang="en-NZ" sz="3200" dirty="0">
                <a:solidFill>
                  <a:schemeClr val="accent1"/>
                </a:solidFill>
              </a:rPr>
              <a:t>Hardware and Control Structures of VM</a:t>
            </a:r>
          </a:p>
          <a:p>
            <a:pPr marL="742950" lvl="2" indent="-342900">
              <a:spcBef>
                <a:spcPts val="0"/>
              </a:spcBef>
            </a:pPr>
            <a:r>
              <a:rPr lang="en-NZ" sz="3000" dirty="0">
                <a:solidFill>
                  <a:schemeClr val="accent1"/>
                </a:solidFill>
              </a:rPr>
              <a:t>Paging</a:t>
            </a:r>
          </a:p>
          <a:p>
            <a:pPr marL="742950" lvl="2" indent="-342900">
              <a:spcBef>
                <a:spcPts val="0"/>
              </a:spcBef>
            </a:pPr>
            <a:r>
              <a:rPr lang="en-NZ" sz="3000" dirty="0">
                <a:solidFill>
                  <a:schemeClr val="accent1"/>
                </a:solidFill>
              </a:rPr>
              <a:t>Segmentation</a:t>
            </a:r>
          </a:p>
          <a:p>
            <a:pPr marL="742950" lvl="2" indent="-342900">
              <a:spcBef>
                <a:spcPts val="0"/>
              </a:spcBef>
            </a:pPr>
            <a:r>
              <a:rPr lang="en-NZ" sz="3000" dirty="0">
                <a:solidFill>
                  <a:schemeClr val="accent1"/>
                </a:solidFill>
              </a:rPr>
              <a:t>Combined Paging and Segmentation</a:t>
            </a:r>
          </a:p>
          <a:p>
            <a:pPr>
              <a:spcBef>
                <a:spcPts val="0"/>
              </a:spcBef>
            </a:pPr>
            <a:r>
              <a:rPr lang="en-NZ" sz="2800" dirty="0"/>
              <a:t>VM Management</a:t>
            </a:r>
          </a:p>
          <a:p>
            <a:pPr lvl="1">
              <a:spcBef>
                <a:spcPts val="0"/>
              </a:spcBef>
            </a:pPr>
            <a:endParaRPr lang="en-NZ" sz="24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14300" y="3810000"/>
            <a:ext cx="685800" cy="158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895381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Paging in 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799"/>
            <a:ext cx="8229600" cy="273423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/>
              <a:t>Each process has its own page table.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Each page table entry (PTE) contains the </a:t>
            </a:r>
            <a:r>
              <a:rPr lang="en-US" b="1" dirty="0" smtClean="0"/>
              <a:t>frame number </a:t>
            </a:r>
            <a:r>
              <a:rPr lang="en-US" dirty="0" smtClean="0"/>
              <a:t>of the corresponding page in main memory.</a:t>
            </a:r>
          </a:p>
          <a:p>
            <a:pPr>
              <a:spcBef>
                <a:spcPts val="600"/>
              </a:spcBef>
            </a:pPr>
            <a:r>
              <a:rPr lang="en-US" altLang="zh-HK" dirty="0"/>
              <a:t>Two extra bits are needed to indicate</a:t>
            </a:r>
            <a:r>
              <a:rPr lang="en-US" altLang="zh-HK" dirty="0" smtClean="0"/>
              <a:t>: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P</a:t>
            </a:r>
            <a:r>
              <a:rPr lang="en-US" dirty="0"/>
              <a:t>(resent): whether the page is in main memory or not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If a desired page is not in main memory, a memory access fault, called a </a:t>
            </a:r>
            <a:r>
              <a:rPr lang="en-US" b="1" i="1" dirty="0">
                <a:solidFill>
                  <a:srgbClr val="0070C0"/>
                </a:solidFill>
              </a:rPr>
              <a:t>page fault</a:t>
            </a:r>
            <a:r>
              <a:rPr lang="en-US" dirty="0"/>
              <a:t>, occurs</a:t>
            </a:r>
          </a:p>
          <a:p>
            <a:pPr>
              <a:spcBef>
                <a:spcPts val="600"/>
              </a:spcBef>
            </a:pPr>
            <a:endParaRPr lang="en-US" altLang="zh-HK" dirty="0" smtClean="0"/>
          </a:p>
          <a:p>
            <a:pPr lvl="1">
              <a:spcBef>
                <a:spcPts val="600"/>
              </a:spcBef>
            </a:pPr>
            <a:endParaRPr lang="en-US" altLang="zh-HK" dirty="0"/>
          </a:p>
          <a:p>
            <a:pPr>
              <a:spcBef>
                <a:spcPts val="600"/>
              </a:spcBef>
            </a:pPr>
            <a:endParaRPr lang="en-US" dirty="0" smtClean="0"/>
          </a:p>
        </p:txBody>
      </p:sp>
      <p:pic>
        <p:nvPicPr>
          <p:cNvPr id="4" name="Content Placeholder 3" descr="Fig08_02a.gif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9829" b="22659"/>
          <a:stretch/>
        </p:blipFill>
        <p:spPr bwMode="auto">
          <a:xfrm>
            <a:off x="5137773" y="3886200"/>
            <a:ext cx="3979333" cy="1886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01027" y="4114800"/>
            <a:ext cx="4756773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600"/>
              </a:spcBef>
            </a:pPr>
            <a:r>
              <a:rPr lang="en-US" b="1" dirty="0" smtClean="0"/>
              <a:t>M</a:t>
            </a:r>
            <a:r>
              <a:rPr lang="en-US" dirty="0" smtClean="0"/>
              <a:t>(</a:t>
            </a:r>
            <a:r>
              <a:rPr lang="en-US" dirty="0" err="1" smtClean="0"/>
              <a:t>odified</a:t>
            </a:r>
            <a:r>
              <a:rPr lang="en-US" dirty="0" smtClean="0"/>
              <a:t>): whether the contents of the page has been altered since it was last loaded</a:t>
            </a:r>
          </a:p>
          <a:p>
            <a:pPr lvl="2">
              <a:spcBef>
                <a:spcPts val="600"/>
              </a:spcBef>
            </a:pPr>
            <a:r>
              <a:rPr lang="en-US" altLang="zh-TW" dirty="0">
                <a:ea typeface="新細明體" pitchFamily="18" charset="-120"/>
              </a:rPr>
              <a:t>It is not necessary to write an unmodified page out when it comes to time to replace the page</a:t>
            </a:r>
            <a:endParaRPr lang="en-US" dirty="0"/>
          </a:p>
          <a:p>
            <a:pPr lvl="2"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80215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Translation</a:t>
            </a:r>
            <a:endParaRPr lang="en-US" dirty="0"/>
          </a:p>
        </p:txBody>
      </p:sp>
      <p:pic>
        <p:nvPicPr>
          <p:cNvPr id="4" name="Content Placeholder 3" descr="Fig08_03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6800" y="1066799"/>
            <a:ext cx="7541202" cy="5623947"/>
          </a:xfrm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80999" y="4267200"/>
            <a:ext cx="2167467" cy="840230"/>
          </a:xfrm>
          <a:prstGeom prst="rect">
            <a:avLst/>
          </a:prstGeom>
          <a:solidFill>
            <a:srgbClr val="C4BD97">
              <a:alpha val="4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lIns="36000" rIns="3600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NZ" dirty="0">
                <a:latin typeface="Arial Narrow" panose="020B0606020202030204" pitchFamily="34" charset="0"/>
              </a:rPr>
              <a:t>The </a:t>
            </a:r>
            <a:r>
              <a:rPr lang="en-NZ" dirty="0" smtClean="0">
                <a:latin typeface="Arial Narrow" panose="020B0606020202030204" pitchFamily="34" charset="0"/>
              </a:rPr>
              <a:t>page #</a:t>
            </a:r>
            <a:r>
              <a:rPr lang="en-NZ" altLang="zh-TW" dirty="0" smtClean="0">
                <a:latin typeface="Arial Narrow" panose="020B0606020202030204" pitchFamily="34" charset="0"/>
                <a:ea typeface="新細明體" pitchFamily="18" charset="-120"/>
              </a:rPr>
              <a:t> </a:t>
            </a:r>
            <a:r>
              <a:rPr lang="en-NZ" dirty="0">
                <a:latin typeface="Arial Narrow" panose="020B0606020202030204" pitchFamily="34" charset="0"/>
              </a:rPr>
              <a:t>is used to index </a:t>
            </a:r>
            <a:r>
              <a:rPr lang="en-NZ" altLang="zh-TW" dirty="0">
                <a:latin typeface="Arial Narrow" panose="020B0606020202030204" pitchFamily="34" charset="0"/>
                <a:ea typeface="新細明體" pitchFamily="18" charset="-120"/>
              </a:rPr>
              <a:t>the page</a:t>
            </a:r>
            <a:r>
              <a:rPr lang="en-NZ" dirty="0">
                <a:latin typeface="Arial Narrow" panose="020B0606020202030204" pitchFamily="34" charset="0"/>
              </a:rPr>
              <a:t> table and look up the frame </a:t>
            </a:r>
            <a:r>
              <a:rPr lang="en-NZ" dirty="0" smtClean="0">
                <a:latin typeface="Arial Narrow" panose="020B0606020202030204" pitchFamily="34" charset="0"/>
              </a:rPr>
              <a:t>#</a:t>
            </a:r>
            <a:endParaRPr lang="zh-TW" altLang="en-US" dirty="0">
              <a:latin typeface="Arial Narrow" panose="020B0606020202030204" pitchFamily="34" charset="0"/>
              <a:ea typeface="新細明體" pitchFamily="18" charset="-12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934200" y="1117600"/>
            <a:ext cx="1676400" cy="1092200"/>
          </a:xfrm>
          <a:prstGeom prst="rect">
            <a:avLst/>
          </a:prstGeom>
          <a:solidFill>
            <a:srgbClr val="C4BD97">
              <a:alpha val="4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lIns="36000" rIns="3600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NZ" dirty="0">
                <a:latin typeface="Arial Narrow" panose="020B0606020202030204" pitchFamily="34" charset="0"/>
              </a:rPr>
              <a:t>Th</a:t>
            </a:r>
            <a:r>
              <a:rPr lang="en-NZ" altLang="zh-TW" dirty="0">
                <a:latin typeface="Arial Narrow" panose="020B0606020202030204" pitchFamily="34" charset="0"/>
                <a:ea typeface="新細明體" pitchFamily="18" charset="-120"/>
              </a:rPr>
              <a:t>e frame </a:t>
            </a:r>
            <a:r>
              <a:rPr lang="en-NZ" altLang="zh-TW" dirty="0" smtClean="0">
                <a:latin typeface="Arial Narrow" panose="020B0606020202030204" pitchFamily="34" charset="0"/>
                <a:ea typeface="新細明體" pitchFamily="18" charset="-120"/>
              </a:rPr>
              <a:t># </a:t>
            </a:r>
            <a:r>
              <a:rPr lang="en-NZ" altLang="zh-TW" dirty="0">
                <a:latin typeface="Arial Narrow" panose="020B0606020202030204" pitchFamily="34" charset="0"/>
                <a:ea typeface="新細明體" pitchFamily="18" charset="-120"/>
              </a:rPr>
              <a:t>is</a:t>
            </a:r>
            <a:r>
              <a:rPr lang="en-NZ" dirty="0">
                <a:latin typeface="Arial Narrow" panose="020B0606020202030204" pitchFamily="34" charset="0"/>
              </a:rPr>
              <a:t> combined with the offset to produce the real address</a:t>
            </a:r>
            <a:endParaRPr lang="zh-TW" altLang="en-US" dirty="0">
              <a:latin typeface="Arial Narrow" panose="020B0606020202030204" pitchFamily="34" charset="0"/>
              <a:ea typeface="新細明體" pitchFamily="18" charset="-12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114800" y="2362200"/>
            <a:ext cx="1752600" cy="840230"/>
          </a:xfrm>
          <a:prstGeom prst="rect">
            <a:avLst/>
          </a:prstGeom>
          <a:solidFill>
            <a:srgbClr val="C4BD97">
              <a:alpha val="4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lIns="36000" rIns="3600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NZ" altLang="zh-TW" dirty="0">
                <a:latin typeface="Arial Narrow" panose="020B0606020202030204" pitchFamily="34" charset="0"/>
                <a:ea typeface="新細明體" pitchFamily="18" charset="-120"/>
              </a:rPr>
              <a:t>A register holds the starting address of the page </a:t>
            </a:r>
            <a:r>
              <a:rPr lang="en-NZ" altLang="zh-TW" dirty="0" smtClean="0">
                <a:latin typeface="Arial Narrow" panose="020B0606020202030204" pitchFamily="34" charset="0"/>
                <a:ea typeface="新細明體" pitchFamily="18" charset="-120"/>
              </a:rPr>
              <a:t>table</a:t>
            </a:r>
            <a:endParaRPr lang="en-US" altLang="zh-TW" dirty="0">
              <a:latin typeface="Arial Narrow" panose="020B060602020203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5167675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7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Page tables can be very large</a:t>
            </a:r>
          </a:p>
          <a:p>
            <a:pPr lvl="1">
              <a:spcBef>
                <a:spcPts val="6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Consider a system that supports 4-Gbytes (2</a:t>
            </a:r>
            <a:r>
              <a:rPr lang="en-US" altLang="zh-TW" baseline="30000" dirty="0">
                <a:latin typeface="Arial" charset="0"/>
                <a:ea typeface="新細明體" pitchFamily="18" charset="-120"/>
              </a:rPr>
              <a:t>32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) virtual 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address space with 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4-kbyte (2</a:t>
            </a:r>
            <a:r>
              <a:rPr lang="en-US" altLang="zh-TW" baseline="30000" dirty="0">
                <a:latin typeface="Arial" charset="0"/>
                <a:ea typeface="新細明體" pitchFamily="18" charset="-120"/>
              </a:rPr>
              <a:t>12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) pages.  The number of 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page table entries (PTEs) in 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a page table can be as many as 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2</a:t>
            </a:r>
            <a:r>
              <a:rPr lang="en-US" altLang="zh-TW" baseline="30000" dirty="0" smtClean="0">
                <a:latin typeface="Arial" charset="0"/>
                <a:ea typeface="新細明體" pitchFamily="18" charset="-120"/>
              </a:rPr>
              <a:t>20</a:t>
            </a:r>
            <a:endParaRPr lang="en-US" dirty="0" smtClean="0"/>
          </a:p>
        </p:txBody>
      </p:sp>
      <p:pic>
        <p:nvPicPr>
          <p:cNvPr id="4" name="Content Placeholder 3" descr="Fig08_04.gif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143000" y="2843194"/>
            <a:ext cx="5882777" cy="3859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6"/>
          <p:cNvSpPr>
            <a:spLocks/>
          </p:cNvSpPr>
          <p:nvPr/>
        </p:nvSpPr>
        <p:spPr bwMode="auto">
          <a:xfrm>
            <a:off x="6400800" y="3962400"/>
            <a:ext cx="2667000" cy="990600"/>
          </a:xfrm>
          <a:prstGeom prst="borderCallout1">
            <a:avLst>
              <a:gd name="adj1" fmla="val 7894"/>
              <a:gd name="adj2" fmla="val -3569"/>
              <a:gd name="adj3" fmla="val 34451"/>
              <a:gd name="adj4" fmla="val -43759"/>
            </a:avLst>
          </a:prstGeom>
          <a:solidFill>
            <a:srgbClr val="C4BD97">
              <a:alpha val="4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Composed of 2</a:t>
            </a:r>
            <a:r>
              <a:rPr lang="en-US" altLang="zh-TW" baseline="30000" dirty="0">
                <a:ea typeface="新細明體" pitchFamily="18" charset="-120"/>
              </a:rPr>
              <a:t>20</a:t>
            </a:r>
            <a:r>
              <a:rPr lang="en-US" altLang="zh-TW" dirty="0">
                <a:ea typeface="新細明體" pitchFamily="18" charset="-120"/>
              </a:rPr>
              <a:t> 4-byte </a:t>
            </a:r>
            <a:r>
              <a:rPr lang="en-US" altLang="zh-TW" dirty="0" smtClean="0">
                <a:ea typeface="新細明體" pitchFamily="18" charset="-120"/>
              </a:rPr>
              <a:t>PTEs, </a:t>
            </a:r>
            <a:r>
              <a:rPr lang="en-US" altLang="zh-TW" dirty="0">
                <a:ea typeface="新細明體" pitchFamily="18" charset="-120"/>
              </a:rPr>
              <a:t>occupying 2</a:t>
            </a:r>
            <a:r>
              <a:rPr lang="en-US" altLang="zh-TW" baseline="30000" dirty="0">
                <a:ea typeface="新細明體" pitchFamily="18" charset="-120"/>
              </a:rPr>
              <a:t>10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pages in virtual memory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6" name="AutoShape 7"/>
          <p:cNvSpPr>
            <a:spLocks/>
          </p:cNvSpPr>
          <p:nvPr/>
        </p:nvSpPr>
        <p:spPr bwMode="auto">
          <a:xfrm>
            <a:off x="4981824" y="3048000"/>
            <a:ext cx="2790576" cy="609600"/>
          </a:xfrm>
          <a:prstGeom prst="borderCallout1">
            <a:avLst>
              <a:gd name="adj1" fmla="val 11537"/>
              <a:gd name="adj2" fmla="val -3704"/>
              <a:gd name="adj3" fmla="val 19063"/>
              <a:gd name="adj4" fmla="val -81126"/>
            </a:avLst>
          </a:prstGeom>
          <a:solidFill>
            <a:srgbClr val="C4BD97">
              <a:alpha val="4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Composed of 2</a:t>
            </a:r>
            <a:r>
              <a:rPr lang="en-US" altLang="zh-TW" baseline="30000" dirty="0">
                <a:ea typeface="新細明體" pitchFamily="18" charset="-120"/>
              </a:rPr>
              <a:t>10</a:t>
            </a:r>
            <a:r>
              <a:rPr lang="en-US" altLang="zh-TW" dirty="0">
                <a:ea typeface="新細明體" pitchFamily="18" charset="-120"/>
              </a:rPr>
              <a:t> 4-byte </a:t>
            </a:r>
            <a:r>
              <a:rPr lang="en-US" altLang="zh-TW" dirty="0" smtClean="0">
                <a:ea typeface="新細明體" pitchFamily="18" charset="-120"/>
              </a:rPr>
              <a:t>PTEs in main memory</a:t>
            </a:r>
            <a:endParaRPr lang="en-US" altLang="zh-TW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5363141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Translation for </a:t>
            </a:r>
            <a:r>
              <a:rPr lang="en-US" smtClean="0"/>
              <a:t>Hierarchical Page Table</a:t>
            </a:r>
            <a:endParaRPr lang="en-US" dirty="0"/>
          </a:p>
        </p:txBody>
      </p:sp>
      <p:pic>
        <p:nvPicPr>
          <p:cNvPr id="4" name="Content Placeholder 3" descr="Fig08_05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2001" y="1804829"/>
            <a:ext cx="7239000" cy="5053171"/>
          </a:xfrm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248400" y="1524000"/>
            <a:ext cx="2286000" cy="677108"/>
          </a:xfrm>
          <a:prstGeom prst="rect">
            <a:avLst/>
          </a:prstGeom>
          <a:solidFill>
            <a:srgbClr val="C4BD97">
              <a:alpha val="4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lIns="36000" rIns="36000">
            <a:spAutoFit/>
          </a:bodyPr>
          <a:lstStyle/>
          <a:p>
            <a:r>
              <a:rPr lang="en-NZ">
                <a:latin typeface="Arial Narrow" panose="020B0606020202030204" pitchFamily="34" charset="0"/>
              </a:rPr>
              <a:t>The root page always remains in main memory</a:t>
            </a:r>
            <a:endParaRPr lang="zh-TW" altLang="en-US" sz="2000">
              <a:latin typeface="Arial Narrow" panose="020B0606020202030204" pitchFamily="34" charset="0"/>
              <a:ea typeface="新細明體" pitchFamily="18" charset="-12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81000" y="4648200"/>
            <a:ext cx="2133600" cy="830997"/>
          </a:xfrm>
          <a:prstGeom prst="rect">
            <a:avLst/>
          </a:prstGeom>
          <a:solidFill>
            <a:srgbClr val="C4BD97">
              <a:alpha val="4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36000" rIns="36000">
            <a:spAutoFit/>
          </a:bodyPr>
          <a:lstStyle/>
          <a:p>
            <a:r>
              <a:rPr lang="en-NZ" sz="1600" dirty="0">
                <a:latin typeface="Arial Narrow" panose="020B0606020202030204" pitchFamily="34" charset="0"/>
              </a:rPr>
              <a:t>The first 10 bits index into root page to find a PTE for a page of user page table</a:t>
            </a:r>
            <a:endParaRPr lang="zh-TW" altLang="en-US" dirty="0">
              <a:latin typeface="Arial Narrow" panose="020B0606020202030204" pitchFamily="34" charset="0"/>
              <a:ea typeface="新細明體" pitchFamily="18" charset="-12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2743200" y="1742182"/>
            <a:ext cx="1676400" cy="1077218"/>
          </a:xfrm>
          <a:prstGeom prst="rect">
            <a:avLst/>
          </a:prstGeom>
          <a:solidFill>
            <a:srgbClr val="C4BD97">
              <a:alpha val="4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lIns="36000" rIns="36000">
            <a:spAutoFit/>
          </a:bodyPr>
          <a:lstStyle/>
          <a:p>
            <a:r>
              <a:rPr lang="en-NZ" sz="1600" dirty="0">
                <a:latin typeface="Arial Narrow" panose="020B0606020202030204" pitchFamily="34" charset="0"/>
              </a:rPr>
              <a:t>The next 10 bits  index into user </a:t>
            </a:r>
            <a:r>
              <a:rPr lang="en-NZ" sz="1600" dirty="0" smtClean="0">
                <a:latin typeface="Arial Narrow" panose="020B0606020202030204" pitchFamily="34" charset="0"/>
              </a:rPr>
              <a:t>page </a:t>
            </a:r>
            <a:r>
              <a:rPr lang="en-NZ" sz="1600" dirty="0">
                <a:latin typeface="Arial Narrow" panose="020B0606020202030204" pitchFamily="34" charset="0"/>
              </a:rPr>
              <a:t>to find the PTE of the referenced page</a:t>
            </a:r>
            <a:endParaRPr lang="zh-TW" altLang="en-US" dirty="0">
              <a:latin typeface="Arial Narrow" panose="020B060602020203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62480251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 in 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NZ" dirty="0">
                <a:latin typeface="Arial" charset="0"/>
              </a:rPr>
              <a:t>Each process has its own segment table.</a:t>
            </a:r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Each segment table entry contains</a:t>
            </a:r>
          </a:p>
          <a:p>
            <a:pPr lvl="1">
              <a:spcBef>
                <a:spcPts val="600"/>
              </a:spcBef>
            </a:pPr>
            <a:r>
              <a:rPr lang="en-US" b="1" dirty="0" smtClean="0"/>
              <a:t>Segment base</a:t>
            </a:r>
            <a:r>
              <a:rPr lang="en-US" dirty="0" smtClean="0"/>
              <a:t>: the starting address of the corresponding segment in main memory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The </a:t>
            </a:r>
            <a:r>
              <a:rPr lang="en-US" b="1" dirty="0"/>
              <a:t>length</a:t>
            </a:r>
            <a:r>
              <a:rPr lang="en-US" dirty="0" smtClean="0"/>
              <a:t> of the segment</a:t>
            </a:r>
          </a:p>
          <a:p>
            <a:pPr lvl="1">
              <a:spcBef>
                <a:spcPts val="600"/>
              </a:spcBef>
            </a:pPr>
            <a:r>
              <a:rPr lang="en-US" b="1" dirty="0" smtClean="0"/>
              <a:t>P-bit </a:t>
            </a:r>
            <a:r>
              <a:rPr lang="en-US" dirty="0" smtClean="0"/>
              <a:t>: determines if the segment is already in main memory</a:t>
            </a:r>
          </a:p>
          <a:p>
            <a:pPr lvl="1">
              <a:spcBef>
                <a:spcPts val="600"/>
              </a:spcBef>
            </a:pPr>
            <a:r>
              <a:rPr lang="en-US" b="1" dirty="0" smtClean="0"/>
              <a:t>M-bit:</a:t>
            </a:r>
            <a:r>
              <a:rPr lang="en-US" i="1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 determines if the segment has been modified since it was loaded in main memory</a:t>
            </a:r>
          </a:p>
          <a:p>
            <a:pPr>
              <a:spcBef>
                <a:spcPts val="600"/>
              </a:spcBef>
            </a:pPr>
            <a:endParaRPr lang="en-US" dirty="0"/>
          </a:p>
        </p:txBody>
      </p:sp>
      <p:pic>
        <p:nvPicPr>
          <p:cNvPr id="4" name="Content Placeholder 3" descr="Fig08_02b.gif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606"/>
          <a:stretch>
            <a:fillRect/>
          </a:stretch>
        </p:blipFill>
        <p:spPr bwMode="auto">
          <a:xfrm>
            <a:off x="1600200" y="1905000"/>
            <a:ext cx="6553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0161473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Translation in Segmentation</a:t>
            </a:r>
            <a:endParaRPr lang="en-US" dirty="0"/>
          </a:p>
        </p:txBody>
      </p:sp>
      <p:pic>
        <p:nvPicPr>
          <p:cNvPr id="4" name="Content Placeholder 3" descr="Fig08_12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8910" y="1600200"/>
            <a:ext cx="7339290" cy="5263619"/>
          </a:xfrm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28600" y="4495800"/>
            <a:ext cx="2133600" cy="1089529"/>
          </a:xfrm>
          <a:prstGeom prst="rect">
            <a:avLst/>
          </a:prstGeom>
          <a:solidFill>
            <a:srgbClr val="C4BD97">
              <a:alpha val="4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lIns="36000" rIns="3600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NZ" dirty="0">
                <a:latin typeface="Arial Narrow" panose="020B0606020202030204" pitchFamily="34" charset="0"/>
              </a:rPr>
              <a:t>The segment </a:t>
            </a:r>
            <a:r>
              <a:rPr lang="en-NZ" dirty="0" smtClean="0">
                <a:latin typeface="Arial Narrow" panose="020B0606020202030204" pitchFamily="34" charset="0"/>
              </a:rPr>
              <a:t>#</a:t>
            </a:r>
            <a:r>
              <a:rPr lang="en-NZ" altLang="zh-TW" dirty="0" smtClean="0">
                <a:latin typeface="Arial Narrow" panose="020B0606020202030204" pitchFamily="34" charset="0"/>
                <a:ea typeface="新細明體" pitchFamily="18" charset="-120"/>
              </a:rPr>
              <a:t> </a:t>
            </a:r>
            <a:r>
              <a:rPr lang="en-NZ" dirty="0">
                <a:latin typeface="Arial Narrow" panose="020B0606020202030204" pitchFamily="34" charset="0"/>
              </a:rPr>
              <a:t>is used to index into </a:t>
            </a:r>
            <a:r>
              <a:rPr lang="en-NZ" altLang="zh-TW" dirty="0">
                <a:latin typeface="Arial Narrow" panose="020B0606020202030204" pitchFamily="34" charset="0"/>
                <a:ea typeface="新細明體" pitchFamily="18" charset="-120"/>
              </a:rPr>
              <a:t>the segment</a:t>
            </a:r>
            <a:r>
              <a:rPr lang="en-NZ" dirty="0">
                <a:latin typeface="Arial Narrow" panose="020B0606020202030204" pitchFamily="34" charset="0"/>
              </a:rPr>
              <a:t> table and look up the segment base</a:t>
            </a:r>
            <a:endParaRPr lang="zh-TW" altLang="en-US" dirty="0">
              <a:latin typeface="Arial Narrow" panose="020B0606020202030204" pitchFamily="34" charset="0"/>
              <a:ea typeface="新細明體" pitchFamily="18" charset="-12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934200" y="1143000"/>
            <a:ext cx="1676400" cy="1089529"/>
          </a:xfrm>
          <a:prstGeom prst="rect">
            <a:avLst/>
          </a:prstGeom>
          <a:solidFill>
            <a:srgbClr val="C4BD97">
              <a:alpha val="4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lIns="36000" rIns="3600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NZ">
                <a:latin typeface="Arial Narrow" panose="020B0606020202030204" pitchFamily="34" charset="0"/>
              </a:rPr>
              <a:t>Th</a:t>
            </a:r>
            <a:r>
              <a:rPr lang="en-NZ" altLang="zh-TW">
                <a:latin typeface="Arial Narrow" panose="020B0606020202030204" pitchFamily="34" charset="0"/>
                <a:ea typeface="新細明體" pitchFamily="18" charset="-120"/>
              </a:rPr>
              <a:t>e segment base is added to the</a:t>
            </a:r>
            <a:r>
              <a:rPr lang="en-NZ">
                <a:latin typeface="Arial Narrow" panose="020B0606020202030204" pitchFamily="34" charset="0"/>
              </a:rPr>
              <a:t> offset to produce the real address</a:t>
            </a:r>
            <a:endParaRPr lang="zh-TW" altLang="en-US">
              <a:latin typeface="Arial Narrow" panose="020B0606020202030204" pitchFamily="34" charset="0"/>
              <a:ea typeface="新細明體" pitchFamily="18" charset="-12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343400" y="2971800"/>
            <a:ext cx="2286000" cy="535531"/>
          </a:xfrm>
          <a:prstGeom prst="rect">
            <a:avLst/>
          </a:prstGeom>
          <a:solidFill>
            <a:srgbClr val="C4BD97">
              <a:alpha val="4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lIns="36000" rIns="3600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NZ" altLang="zh-TW" sz="1600" dirty="0">
                <a:latin typeface="Arial Narrow" panose="020B0606020202030204" pitchFamily="34" charset="0"/>
                <a:ea typeface="新細明體" pitchFamily="18" charset="-120"/>
              </a:rPr>
              <a:t>A register holds the starting address of the segment </a:t>
            </a:r>
            <a:r>
              <a:rPr lang="en-NZ" altLang="zh-TW" sz="1600" dirty="0" smtClean="0">
                <a:latin typeface="Arial Narrow" panose="020B0606020202030204" pitchFamily="34" charset="0"/>
                <a:ea typeface="新細明體" pitchFamily="18" charset="-120"/>
              </a:rPr>
              <a:t>table</a:t>
            </a:r>
            <a:endParaRPr lang="en-US" altLang="zh-TW" sz="1600" dirty="0">
              <a:latin typeface="Arial Narrow" panose="020B060602020203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9377706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7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Combined Paging and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9530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NZ" dirty="0" smtClean="0">
                <a:latin typeface="Arial" charset="0"/>
              </a:rPr>
              <a:t>A </a:t>
            </a:r>
            <a:r>
              <a:rPr lang="en-NZ" dirty="0">
                <a:latin typeface="Arial" charset="0"/>
              </a:rPr>
              <a:t>user’s address space is broken up into a number of segments and e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ach segment is 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broken up into a number of 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fixed-size 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pages.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NZ" dirty="0" smtClean="0">
                <a:latin typeface="Arial" charset="0"/>
              </a:rPr>
              <a:t>From </a:t>
            </a:r>
            <a:r>
              <a:rPr lang="en-NZ" dirty="0">
                <a:latin typeface="Arial" charset="0"/>
              </a:rPr>
              <a:t>the programmer’s point of view, a logical address still consists of a segment number and a segment </a:t>
            </a:r>
            <a:r>
              <a:rPr lang="en-NZ" dirty="0" smtClean="0">
                <a:latin typeface="Arial" charset="0"/>
              </a:rPr>
              <a:t>offset.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Segmentation </a:t>
            </a:r>
            <a:r>
              <a:rPr lang="en-US" dirty="0"/>
              <a:t>is visible to the </a:t>
            </a:r>
            <a:r>
              <a:rPr lang="en-US" dirty="0" smtClean="0"/>
              <a:t>programmer.</a:t>
            </a:r>
            <a:endParaRPr lang="en-NZ" dirty="0">
              <a:latin typeface="Arial" charset="0"/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NZ" dirty="0">
                <a:latin typeface="Arial" charset="0"/>
              </a:rPr>
              <a:t>From the system’s point of view, the segment offset is viewed as a page number </a:t>
            </a:r>
            <a:r>
              <a:rPr lang="en-NZ" dirty="0" smtClean="0">
                <a:latin typeface="Arial" charset="0"/>
              </a:rPr>
              <a:t>and a </a:t>
            </a:r>
            <a:r>
              <a:rPr lang="en-NZ" dirty="0">
                <a:latin typeface="Arial" charset="0"/>
              </a:rPr>
              <a:t>page </a:t>
            </a:r>
            <a:r>
              <a:rPr lang="en-NZ" dirty="0" smtClean="0">
                <a:latin typeface="Arial" charset="0"/>
              </a:rPr>
              <a:t>offset.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Paging is transparent to the </a:t>
            </a:r>
            <a:r>
              <a:rPr lang="en-US" dirty="0" smtClean="0"/>
              <a:t>programmer.</a:t>
            </a:r>
            <a:endParaRPr lang="en-US" dirty="0"/>
          </a:p>
          <a:p>
            <a:pPr>
              <a:lnSpc>
                <a:spcPct val="110000"/>
              </a:lnSpc>
              <a:spcBef>
                <a:spcPts val="1200"/>
              </a:spcBef>
            </a:pPr>
            <a:endParaRPr lang="zh-TW" altLang="en-US" dirty="0">
              <a:latin typeface="Arial" charset="0"/>
              <a:ea typeface="新細明體" pitchFamily="18" charset="-120"/>
            </a:endParaRP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796096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atin typeface="Arial" charset="0"/>
                <a:ea typeface="新細明體" pitchFamily="18" charset="-120"/>
              </a:rPr>
              <a:t>Memory Management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4876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The principal operation of memory management is to bring processes into main memory for execution by the processor.</a:t>
            </a:r>
          </a:p>
          <a:p>
            <a:pPr>
              <a:spcBef>
                <a:spcPts val="600"/>
              </a:spcBef>
            </a:pPr>
            <a:r>
              <a:rPr lang="en-NZ" dirty="0" smtClean="0"/>
              <a:t>Memory </a:t>
            </a:r>
            <a:r>
              <a:rPr lang="en-NZ" dirty="0"/>
              <a:t>is cheap today, and getting cheaper.</a:t>
            </a:r>
          </a:p>
          <a:p>
            <a:pPr lvl="1">
              <a:spcBef>
                <a:spcPts val="600"/>
              </a:spcBef>
            </a:pPr>
            <a:r>
              <a:rPr lang="en-NZ" dirty="0"/>
              <a:t>But applications are demanding more and more memory, there is never enough! </a:t>
            </a:r>
            <a:endParaRPr lang="en-NZ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In </a:t>
            </a:r>
            <a:r>
              <a:rPr lang="en-US" dirty="0"/>
              <a:t>a multiprogramming </a:t>
            </a:r>
            <a:r>
              <a:rPr lang="en-US" dirty="0" smtClean="0"/>
              <a:t>system, if only a </a:t>
            </a:r>
            <a:r>
              <a:rPr lang="en-US" dirty="0"/>
              <a:t>few processes are in memory, then for much of the </a:t>
            </a:r>
            <a:r>
              <a:rPr lang="en-US" dirty="0" smtClean="0"/>
              <a:t>time, </a:t>
            </a:r>
            <a:r>
              <a:rPr lang="en-US" dirty="0"/>
              <a:t>all of the processes will </a:t>
            </a:r>
            <a:r>
              <a:rPr lang="en-US" dirty="0" smtClean="0"/>
              <a:t>be waiting </a:t>
            </a:r>
            <a:r>
              <a:rPr lang="en-US" dirty="0"/>
              <a:t>for </a:t>
            </a:r>
            <a:r>
              <a:rPr lang="en-US" dirty="0" smtClean="0"/>
              <a:t>I/O </a:t>
            </a:r>
            <a:r>
              <a:rPr lang="en-US" dirty="0"/>
              <a:t>and the processor will be idle. 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Thus </a:t>
            </a:r>
            <a:r>
              <a:rPr lang="en-US" dirty="0"/>
              <a:t>memory needs </a:t>
            </a:r>
            <a:r>
              <a:rPr lang="en-US" dirty="0" smtClean="0"/>
              <a:t>to be </a:t>
            </a:r>
            <a:r>
              <a:rPr lang="en-US" dirty="0"/>
              <a:t>allocated to ensure a reasonable supply of ready processes to consume </a:t>
            </a:r>
            <a:r>
              <a:rPr lang="en-US" dirty="0" smtClean="0"/>
              <a:t>available processor </a:t>
            </a:r>
            <a:r>
              <a:rPr lang="en-US" dirty="0"/>
              <a:t>time</a:t>
            </a:r>
            <a:r>
              <a:rPr lang="en-US" dirty="0" smtClean="0"/>
              <a:t>.</a:t>
            </a:r>
            <a:endParaRPr lang="en-NZ" dirty="0"/>
          </a:p>
          <a:p>
            <a:pPr indent="0">
              <a:lnSpc>
                <a:spcPct val="120000"/>
              </a:lnSpc>
              <a:spcBef>
                <a:spcPts val="1200"/>
              </a:spcBef>
              <a:buNone/>
            </a:pPr>
            <a:endParaRPr lang="en-US" sz="1800" i="1" dirty="0"/>
          </a:p>
          <a:p>
            <a:pPr>
              <a:spcBef>
                <a:spcPts val="1200"/>
              </a:spcBef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0948706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Combined Paging and Segmentation</a:t>
            </a:r>
            <a:endParaRPr lang="en-US" dirty="0"/>
          </a:p>
        </p:txBody>
      </p:sp>
      <p:pic>
        <p:nvPicPr>
          <p:cNvPr id="4" name="Content Placeholder 3" descr="Fig08_02c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" y="1905000"/>
            <a:ext cx="8007955" cy="3381375"/>
          </a:xfrm>
        </p:spPr>
      </p:pic>
      <p:sp>
        <p:nvSpPr>
          <p:cNvPr id="5" name="AutoShape 5"/>
          <p:cNvSpPr>
            <a:spLocks/>
          </p:cNvSpPr>
          <p:nvPr/>
        </p:nvSpPr>
        <p:spPr bwMode="auto">
          <a:xfrm>
            <a:off x="5967186" y="4800600"/>
            <a:ext cx="1612900" cy="990600"/>
          </a:xfrm>
          <a:prstGeom prst="borderCallout1">
            <a:avLst>
              <a:gd name="adj1" fmla="val 9676"/>
              <a:gd name="adj2" fmla="val -4722"/>
              <a:gd name="adj3" fmla="val -121042"/>
              <a:gd name="adj4" fmla="val -54515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The base now refers to a page table</a:t>
            </a:r>
            <a:endParaRPr lang="en-US" altLang="zh-TW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78871363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Translation</a:t>
            </a:r>
            <a:endParaRPr lang="en-US" dirty="0"/>
          </a:p>
        </p:txBody>
      </p:sp>
      <p:pic>
        <p:nvPicPr>
          <p:cNvPr id="4" name="Content Placeholder 3" descr="Fig08_13.gif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3111" y="1219200"/>
            <a:ext cx="7627496" cy="5410200"/>
          </a:xfrm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04800" y="4191000"/>
            <a:ext cx="2192867" cy="1089529"/>
          </a:xfrm>
          <a:prstGeom prst="rect">
            <a:avLst/>
          </a:prstGeom>
          <a:solidFill>
            <a:srgbClr val="C4BD97">
              <a:alpha val="4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lIns="36000" rIns="3600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NZ" dirty="0">
                <a:latin typeface="Arial Narrow" panose="020B0606020202030204" pitchFamily="34" charset="0"/>
              </a:rPr>
              <a:t>The segment </a:t>
            </a:r>
            <a:r>
              <a:rPr lang="en-NZ" dirty="0" smtClean="0">
                <a:latin typeface="Arial Narrow" panose="020B0606020202030204" pitchFamily="34" charset="0"/>
              </a:rPr>
              <a:t>#</a:t>
            </a:r>
            <a:r>
              <a:rPr lang="en-NZ" altLang="zh-TW" dirty="0" smtClean="0">
                <a:latin typeface="Arial Narrow" panose="020B0606020202030204" pitchFamily="34" charset="0"/>
                <a:ea typeface="新細明體" pitchFamily="18" charset="-120"/>
              </a:rPr>
              <a:t> </a:t>
            </a:r>
            <a:r>
              <a:rPr lang="en-NZ" dirty="0">
                <a:latin typeface="Arial Narrow" panose="020B0606020202030204" pitchFamily="34" charset="0"/>
              </a:rPr>
              <a:t>is used to index into </a:t>
            </a:r>
            <a:r>
              <a:rPr lang="en-NZ" altLang="zh-TW" dirty="0">
                <a:latin typeface="Arial Narrow" panose="020B0606020202030204" pitchFamily="34" charset="0"/>
                <a:ea typeface="新細明體" pitchFamily="18" charset="-120"/>
              </a:rPr>
              <a:t>the segment</a:t>
            </a:r>
            <a:r>
              <a:rPr lang="en-NZ" dirty="0">
                <a:latin typeface="Arial Narrow" panose="020B0606020202030204" pitchFamily="34" charset="0"/>
              </a:rPr>
              <a:t> table to find the page table for that segment</a:t>
            </a:r>
            <a:endParaRPr lang="zh-TW" altLang="en-US" dirty="0">
              <a:latin typeface="Arial Narrow" panose="020B0606020202030204" pitchFamily="34" charset="0"/>
              <a:ea typeface="新細明體" pitchFamily="18" charset="-12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895600" y="1143000"/>
            <a:ext cx="1752600" cy="978729"/>
          </a:xfrm>
          <a:prstGeom prst="rect">
            <a:avLst/>
          </a:prstGeom>
          <a:solidFill>
            <a:srgbClr val="C4BD97">
              <a:alpha val="4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lIns="36000" rIns="36000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30000"/>
              </a:spcBef>
            </a:pPr>
            <a:r>
              <a:rPr lang="en-NZ" dirty="0">
                <a:latin typeface="Arial Narrow" panose="020B0606020202030204" pitchFamily="34" charset="0"/>
              </a:rPr>
              <a:t>The page </a:t>
            </a:r>
            <a:r>
              <a:rPr lang="en-NZ" dirty="0" smtClean="0">
                <a:latin typeface="Arial Narrow" panose="020B0606020202030204" pitchFamily="34" charset="0"/>
              </a:rPr>
              <a:t># </a:t>
            </a:r>
            <a:r>
              <a:rPr lang="en-NZ" dirty="0">
                <a:latin typeface="Arial Narrow" panose="020B0606020202030204" pitchFamily="34" charset="0"/>
              </a:rPr>
              <a:t>is used to index the page table and look up the frame </a:t>
            </a:r>
            <a:r>
              <a:rPr lang="en-NZ" dirty="0" smtClean="0">
                <a:latin typeface="Arial Narrow" panose="020B0606020202030204" pitchFamily="34" charset="0"/>
              </a:rPr>
              <a:t>#</a:t>
            </a:r>
            <a:endParaRPr lang="zh-TW" altLang="en-US" dirty="0">
              <a:latin typeface="Arial Narrow" panose="020B0606020202030204" pitchFamily="34" charset="0"/>
              <a:ea typeface="新細明體" pitchFamily="18" charset="-12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086600" y="990600"/>
            <a:ext cx="1600200" cy="1089529"/>
          </a:xfrm>
          <a:prstGeom prst="rect">
            <a:avLst/>
          </a:prstGeom>
          <a:solidFill>
            <a:srgbClr val="C4BD97">
              <a:alpha val="4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lIns="36000" rIns="3600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NZ" dirty="0">
                <a:latin typeface="Arial Narrow" panose="020B0606020202030204" pitchFamily="34" charset="0"/>
              </a:rPr>
              <a:t>The </a:t>
            </a:r>
            <a:r>
              <a:rPr lang="en-NZ" dirty="0" smtClean="0">
                <a:latin typeface="Arial Narrow" panose="020B0606020202030204" pitchFamily="34" charset="0"/>
              </a:rPr>
              <a:t>frame # </a:t>
            </a:r>
            <a:r>
              <a:rPr lang="en-NZ" dirty="0">
                <a:latin typeface="Arial Narrow" panose="020B0606020202030204" pitchFamily="34" charset="0"/>
              </a:rPr>
              <a:t>is combined with the offset to produce the real address</a:t>
            </a:r>
            <a:endParaRPr lang="zh-TW" altLang="en-US" dirty="0">
              <a:latin typeface="Arial Narrow" panose="020B060602020203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82306337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Roadmap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534400" cy="4953000"/>
          </a:xfrm>
        </p:spPr>
        <p:txBody>
          <a:bodyPr/>
          <a:lstStyle/>
          <a:p>
            <a:r>
              <a:rPr lang="en-NZ" sz="2800" dirty="0"/>
              <a:t>Basic requirements of Memory Management</a:t>
            </a:r>
          </a:p>
          <a:p>
            <a:r>
              <a:rPr lang="en-NZ" sz="2800" dirty="0" smtClean="0"/>
              <a:t>Basic blocks of memory management</a:t>
            </a:r>
          </a:p>
          <a:p>
            <a:pPr lvl="1"/>
            <a:r>
              <a:rPr lang="en-NZ" sz="2400" dirty="0" smtClean="0"/>
              <a:t>Paging</a:t>
            </a:r>
          </a:p>
          <a:p>
            <a:pPr lvl="1"/>
            <a:r>
              <a:rPr lang="en-NZ" sz="2400" dirty="0" smtClean="0"/>
              <a:t>Segmentation</a:t>
            </a:r>
          </a:p>
          <a:p>
            <a:r>
              <a:rPr lang="en-NZ" sz="2800" dirty="0"/>
              <a:t>Virtual Memory (VM) Basics</a:t>
            </a:r>
          </a:p>
          <a:p>
            <a:r>
              <a:rPr lang="en-NZ" sz="2800" dirty="0"/>
              <a:t>Hardware and Control </a:t>
            </a:r>
            <a:r>
              <a:rPr lang="en-NZ" sz="2800" dirty="0" smtClean="0"/>
              <a:t>Structures of VM</a:t>
            </a:r>
            <a:endParaRPr lang="en-NZ" sz="2800" dirty="0"/>
          </a:p>
          <a:p>
            <a:pPr lvl="1"/>
            <a:r>
              <a:rPr lang="en-NZ" dirty="0"/>
              <a:t>Paging</a:t>
            </a:r>
          </a:p>
          <a:p>
            <a:pPr lvl="1"/>
            <a:r>
              <a:rPr lang="en-NZ" dirty="0"/>
              <a:t>Segmentation</a:t>
            </a:r>
          </a:p>
          <a:p>
            <a:pPr lvl="1"/>
            <a:r>
              <a:rPr lang="en-NZ" dirty="0"/>
              <a:t>Combined Paging and Segmentation</a:t>
            </a:r>
          </a:p>
          <a:p>
            <a:r>
              <a:rPr lang="en-NZ" sz="3200" dirty="0">
                <a:solidFill>
                  <a:schemeClr val="accent1"/>
                </a:solidFill>
              </a:rPr>
              <a:t>VM Management</a:t>
            </a:r>
          </a:p>
          <a:p>
            <a:pPr lvl="1"/>
            <a:endParaRPr lang="en-NZ" sz="24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14300" y="5791200"/>
            <a:ext cx="685800" cy="158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412416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Fetch policy</a:t>
            </a:r>
          </a:p>
          <a:p>
            <a:r>
              <a:rPr lang="en-NZ" dirty="0" smtClean="0"/>
              <a:t>Placement policy</a:t>
            </a:r>
          </a:p>
          <a:p>
            <a:r>
              <a:rPr lang="en-NZ" dirty="0" smtClean="0"/>
              <a:t>Replacement policy</a:t>
            </a:r>
          </a:p>
          <a:p>
            <a:r>
              <a:rPr lang="en-NZ" dirty="0" smtClean="0"/>
              <a:t>Resident set management</a:t>
            </a:r>
          </a:p>
          <a:p>
            <a:r>
              <a:rPr lang="en-NZ" dirty="0" smtClean="0"/>
              <a:t>Cleaning policy</a:t>
            </a:r>
          </a:p>
          <a:p>
            <a:r>
              <a:rPr lang="en-NZ" dirty="0" smtClean="0"/>
              <a:t>Load control</a:t>
            </a:r>
          </a:p>
          <a:p>
            <a:pPr lvl="1"/>
            <a:endParaRPr lang="en-NZ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1804988" algn="l"/>
              </a:tabLst>
            </a:pPr>
            <a:r>
              <a:rPr lang="en-NZ" dirty="0" smtClean="0"/>
              <a:t>OS Policies for VM</a:t>
            </a:r>
            <a:endParaRPr lang="en-NZ" dirty="0"/>
          </a:p>
        </p:txBody>
      </p:sp>
      <p:sp>
        <p:nvSpPr>
          <p:cNvPr id="4" name="Cloud 3"/>
          <p:cNvSpPr/>
          <p:nvPr/>
        </p:nvSpPr>
        <p:spPr>
          <a:xfrm>
            <a:off x="2772142" y="4038600"/>
            <a:ext cx="3657600" cy="1371600"/>
          </a:xfrm>
          <a:prstGeom prst="cloud">
            <a:avLst/>
          </a:prstGeom>
          <a:solidFill>
            <a:srgbClr val="C4BD9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60859" y="4401234"/>
            <a:ext cx="2480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Key aim: to minimize</a:t>
            </a:r>
          </a:p>
          <a:p>
            <a:r>
              <a:rPr lang="en-US" b="1" dirty="0" smtClean="0"/>
              <a:t> page faults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47568643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610600" cy="49530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 smtClean="0"/>
              <a:t>Determines </a:t>
            </a:r>
            <a:r>
              <a:rPr lang="en-US" b="1" i="1" dirty="0" smtClean="0">
                <a:solidFill>
                  <a:schemeClr val="accent2"/>
                </a:solidFill>
              </a:rPr>
              <a:t>when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a page should be brought into memory. 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Demand Paging 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altLang="zh-TW" dirty="0" smtClean="0">
                <a:latin typeface="Arial" charset="0"/>
                <a:ea typeface="新細明體" pitchFamily="18" charset="-120"/>
              </a:rPr>
              <a:t>only 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brings pages into main memory when a reference is made to a location on the page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many page faults when process first started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but, as more and more pages are brought in, due to the </a:t>
            </a:r>
            <a:r>
              <a:rPr lang="en-US" altLang="zh-TW" b="1" i="1" dirty="0">
                <a:solidFill>
                  <a:srgbClr val="0070C0"/>
                </a:solidFill>
                <a:latin typeface="Arial" charset="0"/>
                <a:ea typeface="新細明體" pitchFamily="18" charset="-120"/>
              </a:rPr>
              <a:t>principle of locality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, most future references will be to pages that have recently been brought in, and page faults should drop to a very low level</a:t>
            </a:r>
          </a:p>
          <a:p>
            <a:pPr lvl="2">
              <a:spcBef>
                <a:spcPts val="300"/>
              </a:spcBef>
            </a:pPr>
            <a:r>
              <a:rPr lang="en-US" altLang="zh-HK" dirty="0" smtClean="0"/>
              <a:t>Principle of locality: program </a:t>
            </a:r>
            <a:r>
              <a:rPr lang="en-US" altLang="zh-HK" dirty="0"/>
              <a:t>and data references within a process tend to </a:t>
            </a:r>
            <a:r>
              <a:rPr lang="en-US" altLang="zh-HK" dirty="0" smtClean="0"/>
              <a:t>cluster, so, only </a:t>
            </a:r>
            <a:r>
              <a:rPr lang="en-US" altLang="zh-HK" dirty="0"/>
              <a:t>a few pieces of a process will be needed over a short period of </a:t>
            </a:r>
            <a:r>
              <a:rPr lang="en-US" altLang="zh-HK" dirty="0" smtClean="0"/>
              <a:t>time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 </a:t>
            </a:r>
            <a:endParaRPr lang="en-US" dirty="0" smtClean="0"/>
          </a:p>
          <a:p>
            <a:pPr>
              <a:spcBef>
                <a:spcPts val="300"/>
              </a:spcBef>
            </a:pPr>
            <a:r>
              <a:rPr lang="en-US" dirty="0" err="1" smtClean="0"/>
              <a:t>Prepaging</a:t>
            </a:r>
            <a:endParaRPr lang="en-US" dirty="0" smtClean="0"/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NZ" dirty="0">
                <a:latin typeface="Arial" charset="0"/>
              </a:rPr>
              <a:t>pages other than the one demanded by a page fault are brought in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altLang="zh-TW" dirty="0" smtClean="0">
                <a:latin typeface="Arial" charset="0"/>
                <a:ea typeface="新細明體" pitchFamily="18" charset="-120"/>
              </a:rPr>
              <a:t>if 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pages 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are 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stored contiguously 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on disk, it 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is more efficient to bring in a number of pages at one 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time</a:t>
            </a:r>
          </a:p>
          <a:p>
            <a:pPr>
              <a:spcBef>
                <a:spcPts val="300"/>
              </a:spcBef>
            </a:pPr>
            <a:endParaRPr lang="en-US" b="1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886735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Placement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Determines </a:t>
            </a:r>
            <a:r>
              <a:rPr lang="en-US" b="1" i="1" dirty="0" smtClean="0">
                <a:solidFill>
                  <a:schemeClr val="accent2"/>
                </a:solidFill>
              </a:rPr>
              <a:t>where</a:t>
            </a:r>
            <a:r>
              <a:rPr lang="en-US" dirty="0" smtClean="0"/>
              <a:t> in real memory a process piece is to reside.</a:t>
            </a:r>
          </a:p>
          <a:p>
            <a:pPr>
              <a:spcBef>
                <a:spcPts val="1200"/>
              </a:spcBef>
            </a:pPr>
            <a:r>
              <a:rPr lang="en-US" dirty="0"/>
              <a:t>I</a:t>
            </a:r>
            <a:r>
              <a:rPr lang="en-US" dirty="0" smtClean="0"/>
              <a:t>rrelevant </a:t>
            </a:r>
            <a:r>
              <a:rPr lang="en-US" dirty="0"/>
              <a:t>for pure paging or combined paging with segmentation scheme.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Important </a:t>
            </a:r>
            <a:r>
              <a:rPr lang="en-US" dirty="0" smtClean="0"/>
              <a:t>in a segmentation system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best-fit</a:t>
            </a:r>
            <a:r>
              <a:rPr lang="en-US" dirty="0"/>
              <a:t>, </a:t>
            </a:r>
            <a:r>
              <a:rPr lang="en-US" dirty="0" smtClean="0"/>
              <a:t>first-fit, next fit</a:t>
            </a:r>
          </a:p>
          <a:p>
            <a:pPr>
              <a:spcBef>
                <a:spcPts val="1200"/>
              </a:spcBef>
            </a:pPr>
            <a:endParaRPr lang="en-US" dirty="0"/>
          </a:p>
        </p:txBody>
      </p:sp>
      <p:pic>
        <p:nvPicPr>
          <p:cNvPr id="4" name="Content Placeholder 3" descr="Fig07_05.gif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9770"/>
          <a:stretch/>
        </p:blipFill>
        <p:spPr bwMode="auto">
          <a:xfrm>
            <a:off x="4495800" y="1417638"/>
            <a:ext cx="451349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04970669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Replacement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NZ" dirty="0" smtClean="0"/>
              <a:t>When all of the frames in main memory are occupied, the replacement policy determines </a:t>
            </a:r>
            <a:r>
              <a:rPr lang="en-NZ" b="1" i="1" dirty="0" smtClean="0">
                <a:solidFill>
                  <a:schemeClr val="accent2"/>
                </a:solidFill>
              </a:rPr>
              <a:t>which</a:t>
            </a:r>
            <a:r>
              <a:rPr lang="en-NZ" b="1" i="1" dirty="0">
                <a:solidFill>
                  <a:schemeClr val="accent2"/>
                </a:solidFill>
              </a:rPr>
              <a:t> page </a:t>
            </a:r>
            <a:r>
              <a:rPr lang="en-NZ" dirty="0" smtClean="0"/>
              <a:t>in memory to be replaced </a:t>
            </a:r>
            <a:r>
              <a:rPr lang="en-US" dirty="0" smtClean="0"/>
              <a:t>when </a:t>
            </a:r>
            <a:r>
              <a:rPr lang="en-US" dirty="0"/>
              <a:t>a new page must be brought </a:t>
            </a:r>
            <a:r>
              <a:rPr lang="en-US" dirty="0" smtClean="0"/>
              <a:t>in.</a:t>
            </a:r>
            <a:endParaRPr lang="en-NZ" dirty="0" smtClean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altLang="zh-TW" dirty="0" smtClean="0">
                <a:latin typeface="Arial" charset="0"/>
                <a:ea typeface="新細明體" pitchFamily="18" charset="-120"/>
              </a:rPr>
              <a:t>Objective: the page that is removed 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should be the page least likely to be referenced in the near 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future.</a:t>
            </a:r>
            <a:endParaRPr lang="en-US" altLang="zh-TW" dirty="0">
              <a:latin typeface="Arial" charset="0"/>
              <a:ea typeface="新細明體" pitchFamily="18" charset="-120"/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altLang="zh-TW" dirty="0" smtClean="0">
                <a:latin typeface="Arial" charset="0"/>
                <a:ea typeface="新細明體" pitchFamily="18" charset="-120"/>
              </a:rPr>
              <a:t>Tradeoff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: the more sophisticated the replacement policy, the greater the overhead to implement 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it.</a:t>
            </a:r>
            <a:endParaRPr lang="en-NZ" dirty="0">
              <a:latin typeface="Arial" charset="0"/>
            </a:endParaRPr>
          </a:p>
          <a:p>
            <a:pPr>
              <a:spcBef>
                <a:spcPts val="1200"/>
              </a:spcBef>
            </a:pPr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532636624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Replacement Restriction: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Frame 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spcBef>
                <a:spcPts val="1200"/>
              </a:spcBef>
              <a:buFont typeface="Arial" charset="0"/>
              <a:buChar char="•"/>
            </a:pPr>
            <a:r>
              <a:rPr lang="en-US" sz="2400" dirty="0" smtClean="0"/>
              <a:t>Some of the frames in main memory may be locked</a:t>
            </a:r>
            <a:r>
              <a:rPr lang="en-US" sz="2400" dirty="0"/>
              <a:t>. When a frame is </a:t>
            </a:r>
            <a:r>
              <a:rPr lang="en-US" sz="2400" dirty="0" smtClean="0"/>
              <a:t>locked, </a:t>
            </a:r>
            <a:r>
              <a:rPr lang="en-US" sz="2400" dirty="0"/>
              <a:t>the page currently stored in that frame may not be </a:t>
            </a:r>
            <a:r>
              <a:rPr lang="en-US" sz="2400" dirty="0" smtClean="0"/>
              <a:t>replaced.</a:t>
            </a:r>
          </a:p>
          <a:p>
            <a:pPr lvl="1">
              <a:spcBef>
                <a:spcPts val="1200"/>
              </a:spcBef>
            </a:pPr>
            <a:r>
              <a:rPr lang="en-US" altLang="zh-HK" dirty="0" smtClean="0"/>
              <a:t>Kernel </a:t>
            </a:r>
            <a:r>
              <a:rPr lang="en-US" altLang="zh-HK" dirty="0"/>
              <a:t>of the OS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Key control structures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I/O buffers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Locking </a:t>
            </a:r>
            <a:r>
              <a:rPr lang="en-US" dirty="0"/>
              <a:t>is </a:t>
            </a:r>
            <a:r>
              <a:rPr lang="en-US" dirty="0" smtClean="0"/>
              <a:t>achieved by associating a lock bit with each frame.</a:t>
            </a:r>
          </a:p>
          <a:p>
            <a:pPr>
              <a:spcBef>
                <a:spcPts val="1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07145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Replacement  </a:t>
            </a:r>
            <a:r>
              <a:rPr lang="en-NZ" dirty="0" smtClean="0"/>
              <a:t>Algorithms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NZ" dirty="0" smtClean="0"/>
              <a:t>Algorithms used for the selection of a page to replace:</a:t>
            </a:r>
          </a:p>
          <a:p>
            <a:pPr lvl="1">
              <a:spcBef>
                <a:spcPts val="600"/>
              </a:spcBef>
            </a:pPr>
            <a:r>
              <a:rPr lang="en-NZ" dirty="0" smtClean="0"/>
              <a:t>Optimal</a:t>
            </a:r>
          </a:p>
          <a:p>
            <a:pPr lvl="1">
              <a:spcBef>
                <a:spcPts val="600"/>
              </a:spcBef>
            </a:pPr>
            <a:r>
              <a:rPr lang="en-NZ" dirty="0"/>
              <a:t>First-in-first-out (FIFO)</a:t>
            </a:r>
            <a:endParaRPr lang="en-NZ" dirty="0" smtClean="0"/>
          </a:p>
          <a:p>
            <a:pPr lvl="1">
              <a:spcBef>
                <a:spcPts val="600"/>
              </a:spcBef>
            </a:pPr>
            <a:r>
              <a:rPr lang="en-NZ" dirty="0" smtClean="0"/>
              <a:t>Least recently used (LRU)</a:t>
            </a:r>
          </a:p>
          <a:p>
            <a:pPr lvl="1">
              <a:spcBef>
                <a:spcPts val="600"/>
              </a:spcBef>
            </a:pPr>
            <a:r>
              <a:rPr lang="en-NZ" dirty="0" smtClean="0"/>
              <a:t>Clock</a:t>
            </a:r>
          </a:p>
          <a:p>
            <a:pPr>
              <a:spcBef>
                <a:spcPts val="600"/>
              </a:spcBef>
            </a:pPr>
            <a:r>
              <a:rPr lang="en-NZ" dirty="0" smtClean="0"/>
              <a:t>Consider the following page address stream formed by executing a program with three frames allocated.</a:t>
            </a:r>
            <a:endParaRPr lang="en-NZ" dirty="0"/>
          </a:p>
          <a:p>
            <a:pPr lvl="1">
              <a:spcBef>
                <a:spcPts val="600"/>
              </a:spcBef>
            </a:pPr>
            <a:r>
              <a:rPr lang="en-NZ" dirty="0"/>
              <a:t>2 3 2 1 5 2 4 5 3 2 5 2</a:t>
            </a:r>
          </a:p>
          <a:p>
            <a:pPr lvl="1">
              <a:spcBef>
                <a:spcPts val="600"/>
              </a:spcBef>
            </a:pPr>
            <a:r>
              <a:rPr lang="en-NZ" dirty="0"/>
              <a:t>Which means that the first page referenced is 2, </a:t>
            </a:r>
            <a:r>
              <a:rPr lang="en-NZ" dirty="0" smtClean="0"/>
              <a:t>the </a:t>
            </a:r>
            <a:r>
              <a:rPr lang="en-NZ" dirty="0"/>
              <a:t>second page referenced is 3, </a:t>
            </a:r>
            <a:r>
              <a:rPr lang="en-NZ" dirty="0" smtClean="0"/>
              <a:t>and </a:t>
            </a:r>
            <a:r>
              <a:rPr lang="en-NZ" dirty="0"/>
              <a:t>so on. </a:t>
            </a:r>
          </a:p>
        </p:txBody>
      </p:sp>
    </p:spTree>
    <p:extLst>
      <p:ext uri="{BB962C8B-B14F-4D97-AF65-F5344CB8AC3E}">
        <p14:creationId xmlns:p14="http://schemas.microsoft.com/office/powerpoint/2010/main" val="1989158184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Replacement </a:t>
            </a:r>
            <a:r>
              <a:rPr lang="en-US" dirty="0" smtClean="0"/>
              <a:t>Policy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Optimal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Selects the page for which the time to the </a:t>
            </a:r>
            <a:r>
              <a:rPr lang="en-US" b="1" i="1" dirty="0" smtClean="0"/>
              <a:t>next</a:t>
            </a:r>
            <a:r>
              <a:rPr lang="en-US" dirty="0" smtClean="0"/>
              <a:t> reference</a:t>
            </a:r>
            <a:r>
              <a:rPr lang="en-US" i="1" dirty="0" smtClean="0"/>
              <a:t> </a:t>
            </a:r>
            <a:r>
              <a:rPr lang="en-US" dirty="0" smtClean="0"/>
              <a:t>(i.e., the future reference) is the </a:t>
            </a:r>
            <a:r>
              <a:rPr lang="en-US" b="1" i="1" dirty="0" smtClean="0"/>
              <a:t>longest</a:t>
            </a:r>
            <a:r>
              <a:rPr lang="en-US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Results in the fewest number of page faults but it is impossible to have perfect knowledge of future events.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Serves as a standard to judge real-world practical algorithms.</a:t>
            </a:r>
          </a:p>
          <a:p>
            <a:pPr>
              <a:spcBef>
                <a:spcPts val="1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398477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Memory Management </a:t>
            </a:r>
            <a:r>
              <a:rPr lang="en-NZ" dirty="0" smtClean="0"/>
              <a:t>Requirements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7620000" cy="495300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NZ" sz="2800" dirty="0" smtClean="0"/>
              <a:t>Relocation</a:t>
            </a:r>
          </a:p>
          <a:p>
            <a:pPr>
              <a:spcBef>
                <a:spcPts val="1800"/>
              </a:spcBef>
            </a:pPr>
            <a:r>
              <a:rPr lang="en-NZ" sz="2800" dirty="0" smtClean="0"/>
              <a:t>Protection</a:t>
            </a:r>
          </a:p>
          <a:p>
            <a:pPr>
              <a:spcBef>
                <a:spcPts val="1800"/>
              </a:spcBef>
            </a:pPr>
            <a:r>
              <a:rPr lang="en-NZ" sz="2800" dirty="0" smtClean="0"/>
              <a:t>Sharing</a:t>
            </a:r>
          </a:p>
          <a:p>
            <a:pPr>
              <a:spcBef>
                <a:spcPts val="1800"/>
              </a:spcBef>
            </a:pPr>
            <a:r>
              <a:rPr lang="en-NZ" sz="2800" dirty="0" smtClean="0"/>
              <a:t>Logical organization</a:t>
            </a:r>
          </a:p>
          <a:p>
            <a:pPr>
              <a:spcBef>
                <a:spcPts val="1800"/>
              </a:spcBef>
            </a:pPr>
            <a:r>
              <a:rPr lang="en-NZ" sz="2800" dirty="0" smtClean="0"/>
              <a:t>Physical organization</a:t>
            </a:r>
            <a:endParaRPr lang="en-NZ" sz="2800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Optimal Replacement</a:t>
            </a:r>
            <a:r>
              <a:rPr lang="en-NZ" dirty="0" smtClean="0"/>
              <a:t/>
            </a:r>
            <a:br>
              <a:rPr lang="en-NZ" dirty="0" smtClean="0"/>
            </a:br>
            <a:r>
              <a:rPr lang="en-NZ" dirty="0" smtClean="0"/>
              <a:t>Example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95800"/>
            <a:ext cx="8229600" cy="1669142"/>
          </a:xfrm>
        </p:spPr>
        <p:txBody>
          <a:bodyPr/>
          <a:lstStyle/>
          <a:p>
            <a:r>
              <a:rPr lang="en-NZ" dirty="0" smtClean="0"/>
              <a:t>The optimal policy produces 3 page faults after the frame allocation has been filled</a:t>
            </a:r>
            <a:endParaRPr lang="en-NZ" dirty="0"/>
          </a:p>
        </p:txBody>
      </p:sp>
      <p:grpSp>
        <p:nvGrpSpPr>
          <p:cNvPr id="8" name="Group 7"/>
          <p:cNvGrpSpPr/>
          <p:nvPr/>
        </p:nvGrpSpPr>
        <p:grpSpPr>
          <a:xfrm>
            <a:off x="609600" y="1752598"/>
            <a:ext cx="8077200" cy="2743202"/>
            <a:chOff x="1617165" y="1752599"/>
            <a:chExt cx="5934710" cy="1637030"/>
          </a:xfrm>
        </p:grpSpPr>
        <p:pic>
          <p:nvPicPr>
            <p:cNvPr id="6" name="Picture 5" descr="f14.pdf"/>
            <p:cNvPicPr/>
            <p:nvPr/>
          </p:nvPicPr>
          <p:blipFill rotWithShape="1">
            <a:blip r:embed="rId3"/>
            <a:srcRect t="6547" b="71726"/>
            <a:stretch/>
          </p:blipFill>
          <p:spPr bwMode="auto">
            <a:xfrm>
              <a:off x="1617165" y="1752599"/>
              <a:ext cx="5934710" cy="99568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7" name="Picture 6" descr="f14.pdf"/>
            <p:cNvPicPr/>
            <p:nvPr/>
          </p:nvPicPr>
          <p:blipFill rotWithShape="1">
            <a:blip r:embed="rId3"/>
            <a:srcRect t="81548" b="4465"/>
            <a:stretch/>
          </p:blipFill>
          <p:spPr bwMode="auto">
            <a:xfrm>
              <a:off x="1617165" y="2748279"/>
              <a:ext cx="5934710" cy="64135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47778517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Replacement </a:t>
            </a:r>
            <a:r>
              <a:rPr lang="en-US" dirty="0" smtClean="0"/>
              <a:t>Policy</a:t>
            </a:r>
            <a:br>
              <a:rPr lang="en-US" dirty="0" smtClean="0"/>
            </a:br>
            <a:r>
              <a:rPr lang="en-US" dirty="0" smtClean="0"/>
              <a:t>FIFO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FIFO (First In First Out) policy treats page frames allocated to a process as a </a:t>
            </a:r>
            <a:r>
              <a:rPr lang="en-US" b="1" i="1" dirty="0" smtClean="0">
                <a:solidFill>
                  <a:srgbClr val="0070C0"/>
                </a:solidFill>
              </a:rPr>
              <a:t>circular buffer</a:t>
            </a:r>
            <a:r>
              <a:rPr lang="en-US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Pages are removed in round-robin style.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Simplest replacement policy to implement (only requires a pointer circle through the page frames)</a:t>
            </a:r>
          </a:p>
          <a:p>
            <a:pPr>
              <a:spcBef>
                <a:spcPts val="1200"/>
              </a:spcBef>
            </a:pPr>
            <a:r>
              <a:rPr lang="en-US" dirty="0"/>
              <a:t>Page that has been in memory the </a:t>
            </a:r>
            <a:r>
              <a:rPr lang="en-US" b="1" i="1" dirty="0"/>
              <a:t>longest</a:t>
            </a:r>
            <a:r>
              <a:rPr lang="en-US" dirty="0"/>
              <a:t> is </a:t>
            </a:r>
            <a:r>
              <a:rPr lang="en-US" dirty="0" smtClean="0"/>
              <a:t>replaced.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 smtClean="0"/>
              <a:t>But, these pages may be needed again very soon if it hasn’t truly fallen out of use.</a:t>
            </a:r>
          </a:p>
        </p:txBody>
      </p:sp>
    </p:spTree>
    <p:extLst>
      <p:ext uri="{BB962C8B-B14F-4D97-AF65-F5344CB8AC3E}">
        <p14:creationId xmlns:p14="http://schemas.microsoft.com/office/powerpoint/2010/main" val="3613388545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NZ" dirty="0" smtClean="0"/>
              <a:t>FIFO Replacement Example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467" y="4419599"/>
            <a:ext cx="8229600" cy="1444171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NZ" dirty="0" smtClean="0"/>
              <a:t>The FIFO policy results in 6 page faults.</a:t>
            </a:r>
          </a:p>
          <a:p>
            <a:pPr lvl="1">
              <a:spcBef>
                <a:spcPts val="1200"/>
              </a:spcBef>
            </a:pPr>
            <a:r>
              <a:rPr lang="en-NZ" dirty="0" smtClean="0"/>
              <a:t>Note that FIFO does not recognize that pages 2 and 5 are referenced more frequently than other pages.</a:t>
            </a:r>
            <a:endParaRPr lang="en-US" dirty="0" smtClean="0"/>
          </a:p>
          <a:p>
            <a:pPr>
              <a:spcBef>
                <a:spcPts val="1200"/>
              </a:spcBef>
            </a:pPr>
            <a:endParaRPr lang="en-NZ" dirty="0"/>
          </a:p>
        </p:txBody>
      </p:sp>
      <p:grpSp>
        <p:nvGrpSpPr>
          <p:cNvPr id="4" name="Group 3"/>
          <p:cNvGrpSpPr/>
          <p:nvPr/>
        </p:nvGrpSpPr>
        <p:grpSpPr>
          <a:xfrm>
            <a:off x="533400" y="1600200"/>
            <a:ext cx="8305800" cy="2743200"/>
            <a:chOff x="1756676" y="1518920"/>
            <a:chExt cx="5943600" cy="1910080"/>
          </a:xfrm>
        </p:grpSpPr>
        <p:pic>
          <p:nvPicPr>
            <p:cNvPr id="5" name="Picture 4" descr="f14.pdf"/>
            <p:cNvPicPr/>
            <p:nvPr/>
          </p:nvPicPr>
          <p:blipFill rotWithShape="1">
            <a:blip r:embed="rId3"/>
            <a:srcRect t="48214" b="39286"/>
            <a:stretch/>
          </p:blipFill>
          <p:spPr bwMode="auto">
            <a:xfrm>
              <a:off x="1761121" y="2214880"/>
              <a:ext cx="5934710" cy="57277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6" name="Picture 5" descr="f14.pdf"/>
            <p:cNvPicPr/>
            <p:nvPr/>
          </p:nvPicPr>
          <p:blipFill rotWithShape="1">
            <a:blip r:embed="rId3"/>
            <a:srcRect b="84950"/>
            <a:stretch/>
          </p:blipFill>
          <p:spPr bwMode="auto">
            <a:xfrm>
              <a:off x="1756676" y="1518920"/>
              <a:ext cx="5943600" cy="69088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7" name="Picture 6" descr="f14.pdf"/>
            <p:cNvPicPr/>
            <p:nvPr/>
          </p:nvPicPr>
          <p:blipFill rotWithShape="1">
            <a:blip r:embed="rId3"/>
            <a:srcRect t="81548" b="4465"/>
            <a:stretch/>
          </p:blipFill>
          <p:spPr bwMode="auto">
            <a:xfrm>
              <a:off x="1761121" y="2787650"/>
              <a:ext cx="5934710" cy="64135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8" name="Down Arrow 7"/>
          <p:cNvSpPr/>
          <p:nvPr/>
        </p:nvSpPr>
        <p:spPr>
          <a:xfrm>
            <a:off x="4724400" y="194391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7162800" y="194391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7620000" y="194391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15432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Replacement Policy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Least Recently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LRU (Least Recently Used) policy replaces the page that has not been referenced for the </a:t>
            </a:r>
            <a:r>
              <a:rPr lang="en-US" b="1" i="1" dirty="0" smtClean="0"/>
              <a:t>longest</a:t>
            </a:r>
            <a:r>
              <a:rPr lang="en-US" dirty="0" smtClean="0"/>
              <a:t> time.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By the principle of locality, this should be the page </a:t>
            </a:r>
            <a:r>
              <a:rPr lang="en-US" b="1" i="1" dirty="0" smtClean="0"/>
              <a:t>least</a:t>
            </a:r>
            <a:r>
              <a:rPr lang="en-US" dirty="0" smtClean="0"/>
              <a:t> likely to be referenced in the near future.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Difficult to implement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One approach is to tag each page with the time of last reference.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This requires a great deal of overhead.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758217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LRU Replacment </a:t>
            </a:r>
            <a:r>
              <a:rPr lang="en-NZ" dirty="0" smtClean="0"/>
              <a:t>Example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495800"/>
            <a:ext cx="8229600" cy="1371600"/>
          </a:xfrm>
        </p:spPr>
        <p:txBody>
          <a:bodyPr/>
          <a:lstStyle/>
          <a:p>
            <a:r>
              <a:rPr lang="en-NZ" dirty="0" smtClean="0"/>
              <a:t>The LRU policy does nearly as well as the optimal policy.</a:t>
            </a:r>
          </a:p>
          <a:p>
            <a:pPr lvl="1"/>
            <a:r>
              <a:rPr lang="en-NZ" dirty="0" smtClean="0"/>
              <a:t>In this example, there are 4 page faults.</a:t>
            </a:r>
            <a:endParaRPr lang="en-NZ" dirty="0"/>
          </a:p>
        </p:txBody>
      </p:sp>
      <p:grpSp>
        <p:nvGrpSpPr>
          <p:cNvPr id="4" name="Group 3"/>
          <p:cNvGrpSpPr/>
          <p:nvPr/>
        </p:nvGrpSpPr>
        <p:grpSpPr>
          <a:xfrm>
            <a:off x="609600" y="1371600"/>
            <a:ext cx="7543800" cy="3048000"/>
            <a:chOff x="1678622" y="1290320"/>
            <a:chExt cx="5943600" cy="1986280"/>
          </a:xfrm>
        </p:grpSpPr>
        <p:pic>
          <p:nvPicPr>
            <p:cNvPr id="5" name="Picture 4" descr="f14.pdf"/>
            <p:cNvPicPr/>
            <p:nvPr/>
          </p:nvPicPr>
          <p:blipFill rotWithShape="1">
            <a:blip r:embed="rId3"/>
            <a:srcRect t="81548" b="4465"/>
            <a:stretch/>
          </p:blipFill>
          <p:spPr bwMode="auto">
            <a:xfrm>
              <a:off x="1683067" y="2635250"/>
              <a:ext cx="5934710" cy="64135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6" name="Picture 5" descr="f14.pdf"/>
            <p:cNvPicPr/>
            <p:nvPr/>
          </p:nvPicPr>
          <p:blipFill rotWithShape="1">
            <a:blip r:embed="rId3"/>
            <a:srcRect b="84950"/>
            <a:stretch/>
          </p:blipFill>
          <p:spPr bwMode="auto">
            <a:xfrm>
              <a:off x="1678622" y="1290320"/>
              <a:ext cx="5943600" cy="69088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7" name="Picture 6" descr="f14.pdf"/>
            <p:cNvPicPr/>
            <p:nvPr/>
          </p:nvPicPr>
          <p:blipFill rotWithShape="1">
            <a:blip r:embed="rId3"/>
            <a:srcRect t="30953" b="55654"/>
            <a:stretch/>
          </p:blipFill>
          <p:spPr bwMode="auto">
            <a:xfrm>
              <a:off x="1683067" y="1981200"/>
              <a:ext cx="5934710" cy="6140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8" name="Down Arrow 7"/>
          <p:cNvSpPr/>
          <p:nvPr/>
        </p:nvSpPr>
        <p:spPr>
          <a:xfrm>
            <a:off x="4419600" y="175260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6629400" y="175260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7086600" y="175260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22171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 animBg="1"/>
      <p:bldP spid="1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Replacement </a:t>
            </a:r>
            <a:r>
              <a:rPr lang="en-US" dirty="0" smtClean="0"/>
              <a:t>Policy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458200" cy="495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/>
              <a:t>Clock replacement policy associates an additional bit called a </a:t>
            </a:r>
            <a:r>
              <a:rPr lang="en-US" b="1" i="1" dirty="0" smtClean="0">
                <a:solidFill>
                  <a:srgbClr val="0070C0"/>
                </a:solidFill>
              </a:rPr>
              <a:t>use bit</a:t>
            </a:r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with each memory frame.</a:t>
            </a:r>
            <a:endParaRPr lang="en-US" i="1" dirty="0" smtClean="0"/>
          </a:p>
          <a:p>
            <a:pPr>
              <a:spcBef>
                <a:spcPts val="6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Similar to FIFO, except any frame with a use bit of 1 is passed over.</a:t>
            </a:r>
          </a:p>
          <a:p>
            <a:pPr>
              <a:spcBef>
                <a:spcPts val="600"/>
              </a:spcBef>
            </a:pPr>
            <a:r>
              <a:rPr lang="en-US" altLang="zh-TW" dirty="0" smtClean="0">
                <a:latin typeface="Arial" charset="0"/>
                <a:ea typeface="新細明體" pitchFamily="18" charset="-120"/>
              </a:rPr>
              <a:t>The 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set of frames is considered to be a circular buffer with a pointer set to the </a:t>
            </a:r>
            <a:r>
              <a:rPr lang="en-US" altLang="zh-TW" b="1" i="1" dirty="0">
                <a:latin typeface="Arial" charset="0"/>
                <a:ea typeface="新細明體" pitchFamily="18" charset="-120"/>
              </a:rPr>
              <a:t>next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 frame after the page just 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replaced.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When a page is first loaded in memory or referenced, the </a:t>
            </a:r>
            <a:r>
              <a:rPr lang="en-US" dirty="0" smtClean="0"/>
              <a:t>use bit </a:t>
            </a:r>
            <a:r>
              <a:rPr lang="en-US" dirty="0"/>
              <a:t>is set to </a:t>
            </a:r>
            <a:r>
              <a:rPr lang="en-US" dirty="0" smtClean="0"/>
              <a:t>1.</a:t>
            </a:r>
            <a:endParaRPr lang="en-US" altLang="zh-TW" dirty="0">
              <a:latin typeface="Arial" charset="0"/>
              <a:ea typeface="新細明體" pitchFamily="18" charset="-120"/>
            </a:endParaRPr>
          </a:p>
          <a:p>
            <a:pPr lvl="1">
              <a:spcBef>
                <a:spcPts val="6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When it is time to replace a page, 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OS 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scans the set of frames, </a:t>
            </a:r>
          </a:p>
          <a:p>
            <a:pPr lvl="2">
              <a:spcBef>
                <a:spcPts val="6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any frame with a 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use bit 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of 1 is passed over and resetting 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the bit 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to 0</a:t>
            </a:r>
          </a:p>
          <a:p>
            <a:pPr lvl="2">
              <a:spcBef>
                <a:spcPts val="6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the first frame encountered with the 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use bit 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already 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being 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0 is 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replaced</a:t>
            </a:r>
            <a:endParaRPr lang="en-US" altLang="zh-TW" dirty="0" smtClean="0"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2655244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890" name="Content Placeholder 3" descr="Fig08_16a.gif"/>
          <p:cNvPicPr>
            <a:picLocks noGrp="1" noChangeAspect="1"/>
          </p:cNvPicPr>
          <p:nvPr>
            <p:ph idx="4294967295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447800"/>
            <a:ext cx="5334000" cy="4338638"/>
          </a:xfrm>
          <a:noFill/>
        </p:spPr>
      </p:pic>
      <p:sp>
        <p:nvSpPr>
          <p:cNvPr id="29389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smtClean="0">
                <a:latin typeface="Arial" charset="0"/>
                <a:ea typeface="新細明體" pitchFamily="18" charset="-120"/>
              </a:rPr>
              <a:t>Clock Replacment Example</a:t>
            </a:r>
          </a:p>
        </p:txBody>
      </p:sp>
      <p:pic>
        <p:nvPicPr>
          <p:cNvPr id="293892" name="Content Placeholder 3" descr="Fig08_16b.gif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4" r="13115" b="12444"/>
          <a:stretch>
            <a:fillRect/>
          </a:stretch>
        </p:blipFill>
        <p:spPr bwMode="auto">
          <a:xfrm>
            <a:off x="5268913" y="1828800"/>
            <a:ext cx="3875087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3896" name="Group 8"/>
          <p:cNvGrpSpPr>
            <a:grpSpLocks/>
          </p:cNvGrpSpPr>
          <p:nvPr/>
        </p:nvGrpSpPr>
        <p:grpSpPr bwMode="auto">
          <a:xfrm>
            <a:off x="3886200" y="2971800"/>
            <a:ext cx="1447800" cy="1295400"/>
            <a:chOff x="2448" y="1872"/>
            <a:chExt cx="912" cy="816"/>
          </a:xfrm>
        </p:grpSpPr>
        <p:sp>
          <p:nvSpPr>
            <p:cNvPr id="293894" name="AutoShape 6"/>
            <p:cNvSpPr>
              <a:spLocks noChangeArrowheads="1"/>
            </p:cNvSpPr>
            <p:nvPr/>
          </p:nvSpPr>
          <p:spPr bwMode="auto">
            <a:xfrm>
              <a:off x="2448" y="1872"/>
              <a:ext cx="912" cy="816"/>
            </a:xfrm>
            <a:prstGeom prst="rightArrow">
              <a:avLst>
                <a:gd name="adj1" fmla="val 50000"/>
                <a:gd name="adj2" fmla="val 279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895" name="Text Box 7"/>
            <p:cNvSpPr txBox="1">
              <a:spLocks noChangeArrowheads="1"/>
            </p:cNvSpPr>
            <p:nvPr/>
          </p:nvSpPr>
          <p:spPr bwMode="auto">
            <a:xfrm>
              <a:off x="2544" y="2064"/>
              <a:ext cx="76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ea typeface="新細明體" pitchFamily="18" charset="-120"/>
                </a:rPr>
                <a:t>incoming page 727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184607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NZ" dirty="0" smtClean="0"/>
              <a:t>Clock Replacement Example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676400"/>
          </a:xfrm>
        </p:spPr>
        <p:txBody>
          <a:bodyPr/>
          <a:lstStyle/>
          <a:p>
            <a:r>
              <a:rPr lang="en-NZ" dirty="0" smtClean="0"/>
              <a:t>Note that the clock policy is good at protecting frame 2 from replacement.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981200" y="1295400"/>
            <a:ext cx="6858000" cy="6445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NZ"/>
              <a:t>An asterisk indicates that the corresponding use bit is equal to 1.</a:t>
            </a:r>
          </a:p>
          <a:p>
            <a:r>
              <a:rPr lang="en-NZ"/>
              <a:t>The arrow indicates the current position of the pointer. </a:t>
            </a:r>
            <a:endParaRPr lang="en-US" altLang="zh-TW">
              <a:ea typeface="新細明體" pitchFamily="18" charset="-12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85800" y="1622774"/>
            <a:ext cx="7543800" cy="3406426"/>
            <a:chOff x="1636776" y="2133600"/>
            <a:chExt cx="5943600" cy="2328672"/>
          </a:xfrm>
        </p:grpSpPr>
        <p:pic>
          <p:nvPicPr>
            <p:cNvPr id="6" name="Picture 5" descr="f14.pdf"/>
            <p:cNvPicPr/>
            <p:nvPr/>
          </p:nvPicPr>
          <p:blipFill rotWithShape="1">
            <a:blip r:embed="rId3"/>
            <a:srcRect b="84950"/>
            <a:stretch/>
          </p:blipFill>
          <p:spPr bwMode="auto">
            <a:xfrm>
              <a:off x="1636776" y="2133600"/>
              <a:ext cx="5943600" cy="69088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8" name="Picture 7" descr="f14.pdf"/>
            <p:cNvPicPr/>
            <p:nvPr/>
          </p:nvPicPr>
          <p:blipFill rotWithShape="1">
            <a:blip r:embed="rId3"/>
            <a:srcRect t="64881"/>
            <a:stretch/>
          </p:blipFill>
          <p:spPr bwMode="auto">
            <a:xfrm>
              <a:off x="1641221" y="2851912"/>
              <a:ext cx="5934710" cy="161036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9" name="Down Arrow 8"/>
          <p:cNvSpPr/>
          <p:nvPr/>
        </p:nvSpPr>
        <p:spPr>
          <a:xfrm>
            <a:off x="6248400" y="197569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82456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pic>
        <p:nvPicPr>
          <p:cNvPr id="4" name="Content Placeholder 3" descr="Fig08_17.gif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6914" r="22850" b="17116"/>
          <a:stretch/>
        </p:blipFill>
        <p:spPr>
          <a:xfrm>
            <a:off x="381000" y="1828800"/>
            <a:ext cx="7584198" cy="4267200"/>
          </a:xfrm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105400" y="1498600"/>
            <a:ext cx="3352800" cy="1930400"/>
          </a:xfrm>
          <a:prstGeom prst="rect">
            <a:avLst/>
          </a:prstGeom>
          <a:solidFill>
            <a:srgbClr val="C4BD97">
              <a:alpha val="4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r>
              <a:rPr lang="en-NZ" sz="2000" dirty="0"/>
              <a:t>Two conflicting constraints:</a:t>
            </a:r>
          </a:p>
          <a:p>
            <a:r>
              <a:rPr lang="en-NZ" sz="2000" dirty="0"/>
              <a:t>1. We would like to have a small page fault rate in order to run </a:t>
            </a:r>
            <a:r>
              <a:rPr lang="en-NZ" sz="2000" dirty="0" smtClean="0"/>
              <a:t>efficiently</a:t>
            </a:r>
            <a:endParaRPr lang="en-NZ" sz="2000" dirty="0"/>
          </a:p>
          <a:p>
            <a:r>
              <a:rPr lang="en-NZ" sz="2000" dirty="0"/>
              <a:t>2. We would like to keep a</a:t>
            </a:r>
          </a:p>
          <a:p>
            <a:r>
              <a:rPr lang="en-NZ" sz="2000" dirty="0"/>
              <a:t>small frame </a:t>
            </a:r>
            <a:r>
              <a:rPr lang="en-NZ" sz="2000" dirty="0" smtClean="0"/>
              <a:t>allocation</a:t>
            </a:r>
            <a:endParaRPr lang="en-US" altLang="zh-TW" sz="20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7007656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A cleaning policy </a:t>
            </a:r>
            <a:r>
              <a:rPr lang="en-NZ" dirty="0" smtClean="0"/>
              <a:t>determines </a:t>
            </a:r>
            <a:r>
              <a:rPr lang="en-NZ" b="1" i="1" dirty="0" smtClean="0">
                <a:solidFill>
                  <a:srgbClr val="C00000"/>
                </a:solidFill>
              </a:rPr>
              <a:t>when</a:t>
            </a:r>
            <a:r>
              <a:rPr lang="en-NZ" dirty="0" smtClean="0">
                <a:solidFill>
                  <a:srgbClr val="C00000"/>
                </a:solidFill>
              </a:rPr>
              <a:t> </a:t>
            </a:r>
            <a:r>
              <a:rPr lang="en-NZ" dirty="0" smtClean="0"/>
              <a:t>a modified page should be written out to secondary memory.</a:t>
            </a:r>
          </a:p>
          <a:p>
            <a:pPr>
              <a:spcBef>
                <a:spcPts val="1200"/>
              </a:spcBef>
            </a:pPr>
            <a:r>
              <a:rPr lang="en-NZ" dirty="0" smtClean="0"/>
              <a:t>Two approaches</a:t>
            </a:r>
          </a:p>
          <a:p>
            <a:pPr lvl="1">
              <a:spcBef>
                <a:spcPts val="1200"/>
              </a:spcBef>
            </a:pPr>
            <a:r>
              <a:rPr lang="en-NZ" sz="2400" dirty="0" smtClean="0"/>
              <a:t>Demand cleaning</a:t>
            </a:r>
          </a:p>
          <a:p>
            <a:pPr lvl="1">
              <a:spcBef>
                <a:spcPts val="1200"/>
              </a:spcBef>
            </a:pPr>
            <a:r>
              <a:rPr lang="en-NZ" sz="2400" dirty="0" err="1" smtClean="0"/>
              <a:t>Precleaning</a:t>
            </a:r>
            <a:endParaRPr lang="en-US" sz="2400" dirty="0" smtClean="0"/>
          </a:p>
          <a:p>
            <a:pPr>
              <a:spcBef>
                <a:spcPts val="1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50578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Requirements: Relocation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Programmers do not (need to) know where the program will be placed in memory when it is executed.</a:t>
            </a:r>
          </a:p>
          <a:p>
            <a:pPr>
              <a:spcBef>
                <a:spcPts val="1200"/>
              </a:spcBef>
            </a:pPr>
            <a:r>
              <a:rPr lang="en-US" dirty="0"/>
              <a:t>In fact, </a:t>
            </a:r>
            <a:r>
              <a:rPr lang="en-US" dirty="0" smtClean="0"/>
              <a:t>a </a:t>
            </a:r>
            <a:r>
              <a:rPr lang="en-US" dirty="0"/>
              <a:t>process may occupy different </a:t>
            </a:r>
            <a:r>
              <a:rPr lang="en-US" dirty="0" smtClean="0"/>
              <a:t>actual memory </a:t>
            </a:r>
            <a:r>
              <a:rPr lang="en-US" dirty="0"/>
              <a:t>locations during </a:t>
            </a:r>
            <a:r>
              <a:rPr lang="en-US" dirty="0" smtClean="0"/>
              <a:t>execution.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 smtClean="0"/>
              <a:t>In </a:t>
            </a:r>
            <a:r>
              <a:rPr lang="en-US" dirty="0"/>
              <a:t>order to maximize processor </a:t>
            </a:r>
            <a:r>
              <a:rPr lang="en-US" dirty="0" smtClean="0"/>
              <a:t>utilization, active processes need to be swapped in and out of main memory.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When a process is swapped back, may need to </a:t>
            </a:r>
            <a:r>
              <a:rPr lang="en-US" b="1" i="1" dirty="0" smtClean="0"/>
              <a:t>relocate</a:t>
            </a:r>
            <a:r>
              <a:rPr lang="en-US" dirty="0" smtClean="0"/>
              <a:t> the process to a different area of memory.</a:t>
            </a:r>
          </a:p>
          <a:p>
            <a:pPr>
              <a:spcBef>
                <a:spcPts val="1200"/>
              </a:spcBef>
            </a:pPr>
            <a:endParaRPr 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Cleaning Policy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Demand cleaning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 page is written out to secondary memory </a:t>
            </a:r>
            <a:r>
              <a:rPr lang="en-US" dirty="0" smtClean="0"/>
              <a:t>only </a:t>
            </a:r>
            <a:r>
              <a:rPr lang="en-US" b="1" dirty="0"/>
              <a:t>when</a:t>
            </a:r>
            <a:r>
              <a:rPr lang="en-US" dirty="0"/>
              <a:t> it has been selected for </a:t>
            </a:r>
            <a:r>
              <a:rPr lang="en-US" dirty="0" smtClean="0"/>
              <a:t>replacement.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  <a:sym typeface="Wingdings" pitchFamily="2" charset="2"/>
              </a:rPr>
              <a:t> 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Minimizes page 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writes.</a:t>
            </a:r>
            <a:endParaRPr lang="en-US" altLang="zh-TW" dirty="0">
              <a:latin typeface="Arial" charset="0"/>
              <a:ea typeface="新細明體" pitchFamily="18" charset="-120"/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  <a:sym typeface="Wingdings" pitchFamily="2" charset="2"/>
              </a:rPr>
              <a:t> 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A process that suffers a page fault may have to wait for </a:t>
            </a:r>
            <a:r>
              <a:rPr lang="en-US" altLang="zh-TW" i="1" dirty="0">
                <a:latin typeface="Arial" charset="0"/>
                <a:ea typeface="新細明體" pitchFamily="18" charset="-120"/>
              </a:rPr>
              <a:t>two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 page transfers before it can be 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unblocked</a:t>
            </a:r>
            <a:r>
              <a:rPr lang="en-US" altLang="zh-TW" dirty="0" smtClean="0">
                <a:latin typeface="Arial" charset="0"/>
                <a:ea typeface="新細明體" pitchFamily="18" charset="-120"/>
                <a:sym typeface="Wingdings" pitchFamily="2" charset="2"/>
              </a:rPr>
              <a:t>.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 err="1"/>
              <a:t>Precleaning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en-US" dirty="0" smtClean="0"/>
              <a:t>Modified pages </a:t>
            </a:r>
            <a:r>
              <a:rPr lang="en-US" dirty="0"/>
              <a:t>are written out </a:t>
            </a:r>
            <a:r>
              <a:rPr lang="en-US" b="1" dirty="0" smtClean="0"/>
              <a:t>before</a:t>
            </a:r>
            <a:r>
              <a:rPr lang="en-US" dirty="0" smtClean="0"/>
              <a:t> their frames are needed.</a:t>
            </a:r>
            <a:endParaRPr lang="en-US" dirty="0"/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  <a:sym typeface="Wingdings" pitchFamily="2" charset="2"/>
              </a:rPr>
              <a:t> </a:t>
            </a:r>
            <a:r>
              <a:rPr lang="en-US" dirty="0"/>
              <a:t>Pages </a:t>
            </a:r>
            <a:r>
              <a:rPr lang="en-US" dirty="0" smtClean="0"/>
              <a:t>can be written </a:t>
            </a:r>
            <a:r>
              <a:rPr lang="en-US" dirty="0"/>
              <a:t>out in </a:t>
            </a:r>
            <a:r>
              <a:rPr lang="en-US" dirty="0" smtClean="0"/>
              <a:t>batches</a:t>
            </a:r>
            <a:r>
              <a:rPr lang="en-US" altLang="zh-TW" dirty="0" smtClean="0">
                <a:latin typeface="Arial" charset="0"/>
                <a:ea typeface="新細明體" pitchFamily="18" charset="-120"/>
                <a:sym typeface="Wingdings" pitchFamily="2" charset="2"/>
              </a:rPr>
              <a:t>.</a:t>
            </a:r>
            <a:endParaRPr lang="en-US" altLang="zh-TW" dirty="0">
              <a:latin typeface="Arial" charset="0"/>
              <a:ea typeface="新細明體" pitchFamily="18" charset="-120"/>
              <a:sym typeface="Wingdings" pitchFamily="2" charset="2"/>
            </a:endParaRP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  <a:sym typeface="Wingdings" pitchFamily="2" charset="2"/>
              </a:rPr>
              <a:t> Pages written out may have been modified again before they are replaced  waste of I/O operations with unnecessary cleaning </a:t>
            </a:r>
            <a:r>
              <a:rPr lang="en-US" altLang="zh-TW" dirty="0" smtClean="0">
                <a:latin typeface="Arial" charset="0"/>
                <a:ea typeface="新細明體" pitchFamily="18" charset="-120"/>
                <a:sym typeface="Wingdings" pitchFamily="2" charset="2"/>
              </a:rPr>
              <a:t>operations.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731448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Resident Set </a:t>
            </a:r>
            <a:br>
              <a:rPr lang="en-NZ" dirty="0" smtClean="0"/>
            </a:br>
            <a:r>
              <a:rPr lang="en-NZ" dirty="0" smtClean="0"/>
              <a:t>Management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00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NZ" dirty="0" smtClean="0"/>
              <a:t>The OS must decide </a:t>
            </a:r>
            <a:r>
              <a:rPr lang="en-NZ" b="1" i="1" dirty="0">
                <a:solidFill>
                  <a:schemeClr val="accent2"/>
                </a:solidFill>
              </a:rPr>
              <a:t>how many pages</a:t>
            </a:r>
            <a:r>
              <a:rPr lang="en-NZ" dirty="0" smtClean="0"/>
              <a:t> to bring into main memory (</a:t>
            </a:r>
            <a:r>
              <a:rPr lang="en-US" dirty="0"/>
              <a:t>how much main memory to allocate to a particular process</a:t>
            </a:r>
            <a:r>
              <a:rPr lang="en-NZ" dirty="0" smtClean="0"/>
              <a:t>).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NZ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86400" y="2872132"/>
            <a:ext cx="3601335" cy="2995267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0" y="2820838"/>
            <a:ext cx="54102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1200"/>
              </a:spcBef>
            </a:pPr>
            <a:r>
              <a:rPr lang="en-NZ" dirty="0" smtClean="0"/>
              <a:t>The smaller the amount of memory allocated to each process, the more processes that can reside in memory.</a:t>
            </a:r>
          </a:p>
          <a:p>
            <a:pPr lvl="1">
              <a:spcBef>
                <a:spcPts val="1200"/>
              </a:spcBef>
            </a:pPr>
            <a:r>
              <a:rPr lang="en-NZ" dirty="0" smtClean="0"/>
              <a:t>Small number of pages loaded increases page faults.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Beyond a certain number, further allocations of pages will have no noticeable effect on the page fault rate for that process because of the principle of locality.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2738052764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Resident Set </a:t>
            </a:r>
            <a:br>
              <a:rPr lang="en-NZ" dirty="0" smtClean="0"/>
            </a:br>
            <a:r>
              <a:rPr lang="en-NZ" dirty="0" smtClean="0"/>
              <a:t>Management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724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/>
              <a:t>Fixed-allocation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en-US" dirty="0"/>
              <a:t>Gives a process a fixed number of </a:t>
            </a:r>
            <a:r>
              <a:rPr lang="en-US" dirty="0" smtClean="0"/>
              <a:t>frames in main memory.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en-US" dirty="0"/>
              <a:t>When a page fault occurs, one of the pages of that process must be </a:t>
            </a:r>
            <a:r>
              <a:rPr lang="en-US" dirty="0" smtClean="0"/>
              <a:t>replaced.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Variable-allocation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Number of </a:t>
            </a:r>
            <a:r>
              <a:rPr lang="en-US" dirty="0" smtClean="0"/>
              <a:t>frames </a:t>
            </a:r>
            <a:r>
              <a:rPr lang="en-US" dirty="0"/>
              <a:t>allocated to a process varies over the lifetime of the </a:t>
            </a:r>
            <a:r>
              <a:rPr lang="en-US" dirty="0" smtClean="0"/>
              <a:t>process.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Give additional frames to process that is suffering persistently high levels of page faults.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Reduce allocation to a process with an exceptionally low page fault rate.</a:t>
            </a:r>
            <a:endParaRPr lang="en-US" dirty="0"/>
          </a:p>
          <a:p>
            <a:pPr>
              <a:spcBef>
                <a:spcPts val="600"/>
              </a:spcBef>
            </a:pPr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4115173182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Resident Set </a:t>
            </a:r>
            <a:br>
              <a:rPr lang="en-NZ" dirty="0" smtClean="0"/>
            </a:br>
            <a:r>
              <a:rPr lang="en-NZ" dirty="0" smtClean="0"/>
              <a:t>Management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038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/>
              <a:t>Replacement scope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The scope of a replacement strategy can be categorized as global or </a:t>
            </a:r>
            <a:r>
              <a:rPr lang="en-US" dirty="0" smtClean="0"/>
              <a:t>local.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en-US" dirty="0"/>
              <a:t>Both types are activated by a page fault when there are no free page </a:t>
            </a:r>
            <a:r>
              <a:rPr lang="en-US" dirty="0" smtClean="0"/>
              <a:t>frames.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 smtClean="0"/>
              <a:t>Local replacement policy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Chooses only among the resident pages of the process that generated the page fault.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Global replacement policy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Considers all unlocked pages in main memory.</a:t>
            </a:r>
          </a:p>
          <a:p>
            <a:pPr lvl="1"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6213555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Resident Set </a:t>
            </a:r>
            <a:br>
              <a:rPr lang="en-NZ" dirty="0" smtClean="0"/>
            </a:br>
            <a:r>
              <a:rPr lang="en-NZ" dirty="0" smtClean="0"/>
              <a:t>Management</a:t>
            </a:r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676400"/>
            <a:ext cx="8062805" cy="43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428104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Determines </a:t>
            </a:r>
            <a:r>
              <a:rPr lang="en-US" b="1" i="1" dirty="0" smtClean="0">
                <a:solidFill>
                  <a:schemeClr val="accent2"/>
                </a:solidFill>
              </a:rPr>
              <a:t>the number of processes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that will be resident in main memory.</a:t>
            </a:r>
          </a:p>
          <a:p>
            <a:pPr lvl="1">
              <a:spcBef>
                <a:spcPts val="1200"/>
              </a:spcBef>
            </a:pPr>
            <a:r>
              <a:rPr lang="en-US" i="1" dirty="0" smtClean="0"/>
              <a:t>Multiprogramming </a:t>
            </a:r>
            <a:r>
              <a:rPr lang="en-US" dirty="0" smtClean="0"/>
              <a:t>level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Too few processes: many occasions when all processes will be </a:t>
            </a:r>
            <a:r>
              <a:rPr lang="en-US" dirty="0" smtClean="0"/>
              <a:t>blocked.</a:t>
            </a: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Too many processes: inadequate resident set leads to frequent faulting and results in </a:t>
            </a:r>
            <a:r>
              <a:rPr lang="en-US" b="1" i="1" dirty="0" smtClean="0">
                <a:solidFill>
                  <a:srgbClr val="0070C0"/>
                </a:solidFill>
              </a:rPr>
              <a:t>thrashing</a:t>
            </a:r>
            <a:r>
              <a:rPr lang="en-US" dirty="0" smtClean="0"/>
              <a:t>.</a:t>
            </a:r>
          </a:p>
          <a:p>
            <a:pPr marL="800100" lvl="3" indent="-342900">
              <a:lnSpc>
                <a:spcPct val="110000"/>
              </a:lnSpc>
              <a:spcBef>
                <a:spcPts val="1200"/>
              </a:spcBef>
            </a:pPr>
            <a:r>
              <a:rPr lang="en-US" altLang="zh-TW" sz="2000" dirty="0">
                <a:latin typeface="Arial" charset="0"/>
                <a:ea typeface="新細明體" pitchFamily="18" charset="-120"/>
                <a:sym typeface="Wingdings" pitchFamily="2" charset="2"/>
              </a:rPr>
              <a:t>thrashing: a state in which </a:t>
            </a:r>
            <a:r>
              <a:rPr lang="en-US" altLang="zh-TW" sz="2000" dirty="0">
                <a:latin typeface="Arial" charset="0"/>
                <a:ea typeface="新細明體" pitchFamily="18" charset="-120"/>
              </a:rPr>
              <a:t>t</a:t>
            </a:r>
            <a:r>
              <a:rPr lang="en-NZ" altLang="zh-HK" sz="2000" dirty="0">
                <a:latin typeface="Arial" charset="0"/>
              </a:rPr>
              <a:t>he system spends most of its time swapping process pieces rather than executing </a:t>
            </a:r>
            <a:r>
              <a:rPr lang="en-NZ" altLang="zh-HK" sz="2000" dirty="0" smtClean="0">
                <a:latin typeface="Arial" charset="0"/>
              </a:rPr>
              <a:t>instructions</a:t>
            </a:r>
            <a:endParaRPr lang="en-US" dirty="0" smtClean="0"/>
          </a:p>
          <a:p>
            <a:pPr>
              <a:spcBef>
                <a:spcPts val="1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41537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Load Control</a:t>
            </a:r>
            <a:endParaRPr lang="en-US" dirty="0"/>
          </a:p>
        </p:txBody>
      </p:sp>
      <p:pic>
        <p:nvPicPr>
          <p:cNvPr id="4" name="Content Placeholder 3" descr="Fig08_21.gif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23552"/>
          <a:stretch/>
        </p:blipFill>
        <p:spPr>
          <a:xfrm>
            <a:off x="1981200" y="1890914"/>
            <a:ext cx="5185953" cy="4142972"/>
          </a:xfrm>
        </p:spPr>
      </p:pic>
      <p:sp>
        <p:nvSpPr>
          <p:cNvPr id="5" name="AutoShape 5"/>
          <p:cNvSpPr>
            <a:spLocks/>
          </p:cNvSpPr>
          <p:nvPr/>
        </p:nvSpPr>
        <p:spPr bwMode="auto">
          <a:xfrm>
            <a:off x="228600" y="2286000"/>
            <a:ext cx="1752600" cy="1524000"/>
          </a:xfrm>
          <a:prstGeom prst="borderCallout2">
            <a:avLst>
              <a:gd name="adj1" fmla="val 6819"/>
              <a:gd name="adj2" fmla="val 104347"/>
              <a:gd name="adj3" fmla="val 6819"/>
              <a:gd name="adj4" fmla="val 139583"/>
              <a:gd name="adj5" fmla="val 67370"/>
              <a:gd name="adj6" fmla="val 167159"/>
            </a:avLst>
          </a:prstGeom>
          <a:solidFill>
            <a:srgbClr val="C4BD97">
              <a:alpha val="4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r>
              <a:rPr lang="en-US" dirty="0"/>
              <a:t>There is less chance that all resident processes are blocked</a:t>
            </a:r>
          </a:p>
        </p:txBody>
      </p:sp>
      <p:sp>
        <p:nvSpPr>
          <p:cNvPr id="6" name="AutoShape 6"/>
          <p:cNvSpPr>
            <a:spLocks/>
          </p:cNvSpPr>
          <p:nvPr/>
        </p:nvSpPr>
        <p:spPr bwMode="auto">
          <a:xfrm>
            <a:off x="6172200" y="1636486"/>
            <a:ext cx="2667000" cy="1640114"/>
          </a:xfrm>
          <a:prstGeom prst="borderCallout2">
            <a:avLst>
              <a:gd name="adj1" fmla="val 5556"/>
              <a:gd name="adj2" fmla="val -3125"/>
              <a:gd name="adj3" fmla="val 5556"/>
              <a:gd name="adj4" fmla="val -23241"/>
              <a:gd name="adj5" fmla="val 142980"/>
              <a:gd name="adj6" fmla="val -36797"/>
            </a:avLst>
          </a:prstGeom>
          <a:solidFill>
            <a:srgbClr val="C4BD97">
              <a:alpha val="4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r>
              <a:rPr lang="en-US" dirty="0"/>
              <a:t>The average resident set is inadequate and the number of page faults rises </a:t>
            </a:r>
            <a:r>
              <a:rPr lang="en-US" dirty="0" smtClean="0"/>
              <a:t>dramatically (thrashing)</a:t>
            </a:r>
            <a:endParaRPr lang="en-US" dirty="0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2868386" y="3200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800600" y="3508829"/>
            <a:ext cx="838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99371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95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/>
              <a:t>One way to approach the problem: monitor the rate at which the pointer scans the circular buffer of frames in the clock page replacement algorithm, using a global scope.</a:t>
            </a:r>
          </a:p>
        </p:txBody>
      </p:sp>
      <p:pic>
        <p:nvPicPr>
          <p:cNvPr id="5" name="Content Placeholder 3" descr="Fig08_16b.gif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4" t="1" r="13115" b="18686"/>
          <a:stretch/>
        </p:blipFill>
        <p:spPr bwMode="auto">
          <a:xfrm>
            <a:off x="5943600" y="2819400"/>
            <a:ext cx="3200400" cy="30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2819400"/>
            <a:ext cx="57912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dirty="0" smtClean="0"/>
              <a:t>If the rate is below a given lower threshold, increase the multiprogramming level.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few page faults are occurring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there are many resident pages not being referenced and are readily replaceable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If the rate exceeds an upper threshold, the multiprogramming level is too high.</a:t>
            </a:r>
          </a:p>
          <a:p>
            <a:pPr marL="457200" lvl="1" indent="0">
              <a:spcBef>
                <a:spcPts val="600"/>
              </a:spcBef>
              <a:buFont typeface="Arial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818210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Different Types of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i="1" dirty="0" smtClean="0">
                <a:solidFill>
                  <a:schemeClr val="accent2"/>
                </a:solidFill>
              </a:rPr>
              <a:t>Logical address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Reference to a memory location independent of the current assignment of data to memory.</a:t>
            </a:r>
          </a:p>
          <a:p>
            <a:pPr>
              <a:spcBef>
                <a:spcPts val="1200"/>
              </a:spcBef>
            </a:pPr>
            <a:r>
              <a:rPr lang="en-US" altLang="zh-HK" i="1" dirty="0" smtClean="0">
                <a:solidFill>
                  <a:schemeClr val="accent2"/>
                </a:solidFill>
              </a:rPr>
              <a:t>Relative address</a:t>
            </a:r>
            <a:endParaRPr lang="en-US" altLang="zh-HK" i="1" dirty="0">
              <a:solidFill>
                <a:schemeClr val="accent2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dirty="0" smtClean="0"/>
              <a:t>An example of logical </a:t>
            </a:r>
            <a:r>
              <a:rPr lang="en-US" dirty="0" smtClean="0"/>
              <a:t>address.</a:t>
            </a:r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dirty="0" smtClean="0"/>
              <a:t>Address is 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expressed 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as a location relative to some known 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point such as the origin of the program.</a:t>
            </a: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i="1" dirty="0" smtClean="0">
                <a:solidFill>
                  <a:schemeClr val="accent2"/>
                </a:solidFill>
              </a:rPr>
              <a:t>Physical</a:t>
            </a:r>
            <a:r>
              <a:rPr lang="en-US" dirty="0" smtClean="0"/>
              <a:t> or </a:t>
            </a:r>
            <a:r>
              <a:rPr lang="en-US" i="1" dirty="0" smtClean="0">
                <a:solidFill>
                  <a:schemeClr val="accent2"/>
                </a:solidFill>
              </a:rPr>
              <a:t>Absolute address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A</a:t>
            </a:r>
            <a:r>
              <a:rPr lang="en-US" dirty="0" smtClean="0"/>
              <a:t>ctual location in main </a:t>
            </a:r>
            <a:r>
              <a:rPr lang="en-US" dirty="0" smtClean="0"/>
              <a:t>memory.</a:t>
            </a:r>
            <a:endParaRPr lang="en-US" dirty="0" smtClean="0"/>
          </a:p>
          <a:p>
            <a:pPr>
              <a:spcBef>
                <a:spcPts val="1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08501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724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NZ" altLang="zh-TW" dirty="0">
                <a:ea typeface="新細明體" pitchFamily="18" charset="-120"/>
              </a:rPr>
              <a:t>T</a:t>
            </a:r>
            <a:r>
              <a:rPr lang="en-NZ" dirty="0"/>
              <a:t>he processor and </a:t>
            </a:r>
            <a:r>
              <a:rPr lang="en-NZ" altLang="zh-TW" dirty="0">
                <a:ea typeface="新細明體" pitchFamily="18" charset="-120"/>
              </a:rPr>
              <a:t>OS</a:t>
            </a:r>
            <a:r>
              <a:rPr lang="en-NZ" dirty="0"/>
              <a:t> must be able to translate the memory references </a:t>
            </a:r>
            <a:r>
              <a:rPr lang="en-NZ" dirty="0" smtClean="0"/>
              <a:t>(logical addresses) found </a:t>
            </a:r>
            <a:r>
              <a:rPr lang="en-NZ" dirty="0"/>
              <a:t>in the code of the program into </a:t>
            </a:r>
            <a:r>
              <a:rPr lang="en-NZ" dirty="0" smtClean="0"/>
              <a:t>physical addresses </a:t>
            </a:r>
            <a:r>
              <a:rPr lang="en-US" altLang="zh-TW" dirty="0" smtClean="0">
                <a:ea typeface="新細明體" pitchFamily="18" charset="-120"/>
              </a:rPr>
              <a:t>before </a:t>
            </a:r>
            <a:r>
              <a:rPr lang="en-US" altLang="zh-TW" dirty="0">
                <a:ea typeface="新細明體" pitchFamily="18" charset="-120"/>
              </a:rPr>
              <a:t>memory access can be achieved</a:t>
            </a:r>
            <a:r>
              <a:rPr lang="en-US" altLang="zh-TW" dirty="0" smtClean="0">
                <a:ea typeface="新細明體" pitchFamily="18" charset="-120"/>
              </a:rPr>
              <a:t>.</a:t>
            </a:r>
          </a:p>
          <a:p>
            <a:pPr marL="685800"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Reference to program code</a:t>
            </a:r>
          </a:p>
          <a:p>
            <a:pPr marL="685800"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Reference to </a:t>
            </a:r>
            <a:r>
              <a:rPr lang="en-US" dirty="0" smtClean="0"/>
              <a:t>data </a:t>
            </a:r>
            <a:endParaRPr lang="en-US" dirty="0"/>
          </a:p>
          <a:p>
            <a:pPr lvl="1">
              <a:spcBef>
                <a:spcPts val="1200"/>
              </a:spcBef>
            </a:pPr>
            <a:endParaRPr lang="en-US" altLang="zh-TW" dirty="0">
              <a:ea typeface="新細明體" pitchFamily="18" charset="-120"/>
            </a:endParaRPr>
          </a:p>
        </p:txBody>
      </p:sp>
      <p:pic>
        <p:nvPicPr>
          <p:cNvPr id="4" name="Content Placeholder 3" descr="Fig07_01.gif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50"/>
          <a:stretch>
            <a:fillRect/>
          </a:stretch>
        </p:blipFill>
        <p:spPr bwMode="auto">
          <a:xfrm>
            <a:off x="4572000" y="3276600"/>
            <a:ext cx="4539671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79038338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</p:spPr>
        <p:txBody>
          <a:bodyPr/>
          <a:lstStyle/>
          <a:p>
            <a:r>
              <a:rPr lang="en-US" dirty="0" smtClean="0"/>
              <a:t>Relocation </a:t>
            </a:r>
            <a:br>
              <a:rPr lang="en-US" dirty="0" smtClean="0"/>
            </a:br>
            <a:r>
              <a:rPr lang="en-US" dirty="0" smtClean="0"/>
              <a:t>Hardware Support</a:t>
            </a:r>
            <a:endParaRPr lang="en-US" dirty="0"/>
          </a:p>
        </p:txBody>
      </p:sp>
      <p:pic>
        <p:nvPicPr>
          <p:cNvPr id="4" name="Content Placeholder 3" descr="Fig07_08.gif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12699"/>
          <a:stretch/>
        </p:blipFill>
        <p:spPr>
          <a:xfrm>
            <a:off x="1725125" y="1534886"/>
            <a:ext cx="5437675" cy="4789714"/>
          </a:xfrm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52400" y="4117975"/>
            <a:ext cx="1905000" cy="17494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>
                <a:ea typeface="新細明體" pitchFamily="18" charset="-120"/>
              </a:rPr>
              <a:t>0. Initialize base and bounds registers when a process is assigned to the Running </a:t>
            </a:r>
            <a:r>
              <a:rPr lang="en-US" altLang="zh-TW" dirty="0" smtClean="0">
                <a:ea typeface="新細明體" pitchFamily="18" charset="-120"/>
              </a:rPr>
              <a:t>state.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010400" y="1600200"/>
            <a:ext cx="1981200" cy="17494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>
                <a:ea typeface="新細明體" pitchFamily="18" charset="-120"/>
              </a:rPr>
              <a:t>1. Add the value in the base register to the relative address to produce an absolute </a:t>
            </a:r>
            <a:r>
              <a:rPr lang="en-US" altLang="zh-TW" dirty="0" smtClean="0">
                <a:ea typeface="新細明體" pitchFamily="18" charset="-120"/>
              </a:rPr>
              <a:t>address.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010400" y="3505200"/>
            <a:ext cx="1981200" cy="20313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>
                <a:ea typeface="新細明體" pitchFamily="18" charset="-120"/>
              </a:rPr>
              <a:t>2. Compare the </a:t>
            </a:r>
            <a:r>
              <a:rPr lang="en-US" altLang="zh-TW" dirty="0" smtClean="0">
                <a:ea typeface="新細明體" pitchFamily="18" charset="-120"/>
              </a:rPr>
              <a:t>address </a:t>
            </a:r>
            <a:r>
              <a:rPr lang="en-US" altLang="zh-TW" dirty="0">
                <a:ea typeface="新細明體" pitchFamily="18" charset="-120"/>
              </a:rPr>
              <a:t>to the value in the bounds </a:t>
            </a:r>
            <a:r>
              <a:rPr lang="en-US" altLang="zh-TW" dirty="0" smtClean="0">
                <a:ea typeface="新細明體" pitchFamily="18" charset="-120"/>
              </a:rPr>
              <a:t>register. If within bounds, execution may proceed.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2514600" y="5715000"/>
            <a:ext cx="32766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HK" dirty="0">
                <a:latin typeface="Arial Narrow" panose="020B0606020202030204" pitchFamily="34" charset="0"/>
              </a:rPr>
              <a:t>Bounds </a:t>
            </a:r>
            <a:r>
              <a:rPr lang="en-US" altLang="zh-HK" dirty="0" smtClean="0">
                <a:latin typeface="Arial Narrow" panose="020B0606020202030204" pitchFamily="34" charset="0"/>
              </a:rPr>
              <a:t>register stores </a:t>
            </a:r>
            <a:r>
              <a:rPr lang="en-US" altLang="zh-HK" dirty="0">
                <a:latin typeface="Arial Narrow" panose="020B0606020202030204" pitchFamily="34" charset="0"/>
              </a:rPr>
              <a:t>the ending </a:t>
            </a:r>
            <a:r>
              <a:rPr lang="en-US" altLang="zh-HK" dirty="0" smtClean="0">
                <a:latin typeface="Arial Narrow" panose="020B0606020202030204" pitchFamily="34" charset="0"/>
              </a:rPr>
              <a:t>address of </a:t>
            </a:r>
            <a:r>
              <a:rPr lang="en-US" altLang="zh-HK" dirty="0">
                <a:latin typeface="Arial Narrow" panose="020B0606020202030204" pitchFamily="34" charset="0"/>
              </a:rPr>
              <a:t>the process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152400" y="1752600"/>
            <a:ext cx="39243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HK" dirty="0">
                <a:latin typeface="Arial Narrow" panose="020B0606020202030204" pitchFamily="34" charset="0"/>
              </a:rPr>
              <a:t>Base register stores the starting address of the process in main memory</a:t>
            </a: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4178300" y="4117975"/>
            <a:ext cx="6096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HK" sz="1400" dirty="0" smtClean="0">
                <a:latin typeface="Arial Narrow" panose="020B0606020202030204" pitchFamily="34" charset="0"/>
              </a:rPr>
              <a:t>error</a:t>
            </a:r>
            <a:endParaRPr lang="en-US" altLang="zh-HK" sz="1400" dirty="0">
              <a:latin typeface="Arial Narrow" panose="020B0606020202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50964" y="2667000"/>
            <a:ext cx="1030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LOAD 1200</a:t>
            </a:r>
            <a:endParaRPr lang="en-US" sz="1100" b="1" dirty="0">
              <a:solidFill>
                <a:srgbClr val="FF0000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6667500" y="2819400"/>
            <a:ext cx="304800" cy="1554034"/>
            <a:chOff x="6629400" y="2771455"/>
            <a:chExt cx="304800" cy="421015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6629400" y="2771455"/>
              <a:ext cx="3048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934200" y="2771455"/>
              <a:ext cx="0" cy="42101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6781800" y="3192470"/>
              <a:ext cx="1524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5029200" y="410515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1200+x</a:t>
            </a:r>
            <a:endParaRPr lang="en-US" sz="20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450436" y="2176046"/>
            <a:ext cx="340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x</a:t>
            </a:r>
            <a:endParaRPr lang="en-US" sz="20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783436" y="2286000"/>
            <a:ext cx="340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x</a:t>
            </a:r>
            <a:endParaRPr lang="en-US" sz="20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510079" y="149024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1200</a:t>
            </a:r>
            <a:endParaRPr lang="en-US" sz="20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811353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6" grpId="0"/>
      <p:bldP spid="3" grpId="0"/>
      <p:bldP spid="43" grpId="0"/>
      <p:bldP spid="44" grpId="0"/>
      <p:bldP spid="45" grpId="0"/>
      <p:bldP spid="4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3967</Words>
  <Application>Microsoft Office PowerPoint</Application>
  <PresentationFormat>On-screen Show (4:3)</PresentationFormat>
  <Paragraphs>490</Paragraphs>
  <Slides>67</Slides>
  <Notes>67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67</vt:i4>
      </vt:variant>
    </vt:vector>
  </HeadingPairs>
  <TitlesOfParts>
    <vt:vector size="75" baseType="lpstr">
      <vt:lpstr>Arial</vt:lpstr>
      <vt:lpstr>Arial Narrow</vt:lpstr>
      <vt:lpstr>Calibri</vt:lpstr>
      <vt:lpstr>新細明體</vt:lpstr>
      <vt:lpstr>Symbol</vt:lpstr>
      <vt:lpstr>Wingdings</vt:lpstr>
      <vt:lpstr>Office Theme</vt:lpstr>
      <vt:lpstr>Custom Design</vt:lpstr>
      <vt:lpstr>Chapter 7 &amp; 8 Memory Management and Virtual Memory</vt:lpstr>
      <vt:lpstr>Roadmap</vt:lpstr>
      <vt:lpstr>Terminology</vt:lpstr>
      <vt:lpstr>Memory Management</vt:lpstr>
      <vt:lpstr>Memory Management Requirements</vt:lpstr>
      <vt:lpstr>Requirements: Relocation</vt:lpstr>
      <vt:lpstr>Different Types of Addresses</vt:lpstr>
      <vt:lpstr>Relocation</vt:lpstr>
      <vt:lpstr>Relocation  Hardware Support</vt:lpstr>
      <vt:lpstr>Requirements: Protection</vt:lpstr>
      <vt:lpstr>Requirements: Sharing</vt:lpstr>
      <vt:lpstr>Protection and Sharing Example</vt:lpstr>
      <vt:lpstr>Requirements: Logical Organization</vt:lpstr>
      <vt:lpstr>Requirements: Physical Organization</vt:lpstr>
      <vt:lpstr>Roadmap</vt:lpstr>
      <vt:lpstr>Paging</vt:lpstr>
      <vt:lpstr>Paging Processes and Frames</vt:lpstr>
      <vt:lpstr>Paging  Address Translation</vt:lpstr>
      <vt:lpstr>Paging  Page Table</vt:lpstr>
      <vt:lpstr>Paging  Logical Addresses</vt:lpstr>
      <vt:lpstr>Paging  Logical Addresses</vt:lpstr>
      <vt:lpstr>Paging  Logical to Physical Address Translation</vt:lpstr>
      <vt:lpstr>Segmentation</vt:lpstr>
      <vt:lpstr>PowerPoint Presentation</vt:lpstr>
      <vt:lpstr>PowerPoint Presentation</vt:lpstr>
      <vt:lpstr>Segmentation Logical to Physical Address Translation</vt:lpstr>
      <vt:lpstr>Roadmap</vt:lpstr>
      <vt:lpstr>Key Points in Memory Management</vt:lpstr>
      <vt:lpstr>Execution of a Process</vt:lpstr>
      <vt:lpstr>Implications</vt:lpstr>
      <vt:lpstr>Support Needed for  Virtual Memory</vt:lpstr>
      <vt:lpstr>Roadmap</vt:lpstr>
      <vt:lpstr>Paging in VM</vt:lpstr>
      <vt:lpstr>Address Translation</vt:lpstr>
      <vt:lpstr>Page Tables</vt:lpstr>
      <vt:lpstr>Address Translation for Hierarchical Page Table</vt:lpstr>
      <vt:lpstr>Segmentation in VM</vt:lpstr>
      <vt:lpstr>Address Translation in Segmentation</vt:lpstr>
      <vt:lpstr>Combined Paging and Segmentation</vt:lpstr>
      <vt:lpstr>Combined Paging and Segmentation</vt:lpstr>
      <vt:lpstr>Address Translation</vt:lpstr>
      <vt:lpstr>Roadmap</vt:lpstr>
      <vt:lpstr>OS Policies for VM</vt:lpstr>
      <vt:lpstr>Fetch Policy</vt:lpstr>
      <vt:lpstr>Placement Policy</vt:lpstr>
      <vt:lpstr>Replacement Policy</vt:lpstr>
      <vt:lpstr>Replacement Restriction:  Frame Locking</vt:lpstr>
      <vt:lpstr>Replacement  Algorithms</vt:lpstr>
      <vt:lpstr>Replacement Policy  Optimal</vt:lpstr>
      <vt:lpstr>Optimal Replacement Example</vt:lpstr>
      <vt:lpstr>Replacement Policy FIFO</vt:lpstr>
      <vt:lpstr>FIFO Replacement Example</vt:lpstr>
      <vt:lpstr>Replacement Policy Least Recently Used</vt:lpstr>
      <vt:lpstr>LRU Replacment Example</vt:lpstr>
      <vt:lpstr>Replacement Policy Clock</vt:lpstr>
      <vt:lpstr>Clock Replacment Example</vt:lpstr>
      <vt:lpstr>Clock Replacement Example</vt:lpstr>
      <vt:lpstr>Comparison</vt:lpstr>
      <vt:lpstr>Cleaning Policy</vt:lpstr>
      <vt:lpstr>Cleaning Policy</vt:lpstr>
      <vt:lpstr>Resident Set  Management</vt:lpstr>
      <vt:lpstr>Resident Set  Management</vt:lpstr>
      <vt:lpstr>Resident Set  Management</vt:lpstr>
      <vt:lpstr>Resident Set  Management</vt:lpstr>
      <vt:lpstr>Load Control</vt:lpstr>
      <vt:lpstr>Load Control</vt:lpstr>
      <vt:lpstr>Load Control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2009-08-02T01:34:02Z</dcterms:created>
  <dcterms:modified xsi:type="dcterms:W3CDTF">2020-04-01T05:48:33Z</dcterms:modified>
</cp:coreProperties>
</file>