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741" r:id="rId3"/>
  </p:sldMasterIdLst>
  <p:notesMasterIdLst>
    <p:notesMasterId r:id="rId48"/>
  </p:notesMasterIdLst>
  <p:sldIdLst>
    <p:sldId id="256" r:id="rId4"/>
    <p:sldId id="327" r:id="rId5"/>
    <p:sldId id="384" r:id="rId6"/>
    <p:sldId id="409" r:id="rId7"/>
    <p:sldId id="410" r:id="rId8"/>
    <p:sldId id="411" r:id="rId9"/>
    <p:sldId id="413" r:id="rId10"/>
    <p:sldId id="415" r:id="rId11"/>
    <p:sldId id="419" r:id="rId12"/>
    <p:sldId id="405" r:id="rId13"/>
    <p:sldId id="390" r:id="rId14"/>
    <p:sldId id="391" r:id="rId15"/>
    <p:sldId id="392" r:id="rId16"/>
    <p:sldId id="393" r:id="rId17"/>
    <p:sldId id="394" r:id="rId18"/>
    <p:sldId id="418" r:id="rId19"/>
    <p:sldId id="417" r:id="rId20"/>
    <p:sldId id="396" r:id="rId21"/>
    <p:sldId id="397" r:id="rId22"/>
    <p:sldId id="421" r:id="rId23"/>
    <p:sldId id="422" r:id="rId24"/>
    <p:sldId id="398" r:id="rId25"/>
    <p:sldId id="399" r:id="rId26"/>
    <p:sldId id="423" r:id="rId27"/>
    <p:sldId id="400" r:id="rId28"/>
    <p:sldId id="401" r:id="rId29"/>
    <p:sldId id="424" r:id="rId30"/>
    <p:sldId id="425" r:id="rId31"/>
    <p:sldId id="426" r:id="rId32"/>
    <p:sldId id="420" r:id="rId33"/>
    <p:sldId id="407" r:id="rId34"/>
    <p:sldId id="311" r:id="rId35"/>
    <p:sldId id="380" r:id="rId36"/>
    <p:sldId id="351" r:id="rId37"/>
    <p:sldId id="352" r:id="rId38"/>
    <p:sldId id="388" r:id="rId39"/>
    <p:sldId id="313" r:id="rId40"/>
    <p:sldId id="315" r:id="rId41"/>
    <p:sldId id="316" r:id="rId42"/>
    <p:sldId id="366" r:id="rId43"/>
    <p:sldId id="355" r:id="rId44"/>
    <p:sldId id="321" r:id="rId45"/>
    <p:sldId id="367" r:id="rId46"/>
    <p:sldId id="385" r:id="rId47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83077" autoAdjust="0"/>
  </p:normalViewPr>
  <p:slideViewPr>
    <p:cSldViewPr>
      <p:cViewPr varScale="1">
        <p:scale>
          <a:sx n="124" d="100"/>
          <a:sy n="124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54" tIns="45377" rIns="90754" bIns="4537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1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3904F0-FD3A-4FDB-837B-1D04197AE645}" type="slidenum">
              <a:rPr lang="zh-TW" altLang="en-US">
                <a:latin typeface="Calibri" pitchFamily="34" charset="0"/>
              </a:rPr>
              <a:pPr/>
              <a:t>12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64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B33DD7-D8D2-4FD8-AC4B-9832186A937F}" type="slidenum">
              <a:rPr lang="zh-TW" altLang="en-US">
                <a:latin typeface="Calibri" pitchFamily="34" charset="0"/>
              </a:rPr>
              <a:pPr/>
              <a:t>13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4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ADE0D-67FA-411D-841E-FDBF9F07B620}" type="slidenum">
              <a:rPr lang="zh-TW" altLang="en-US">
                <a:latin typeface="Calibri" pitchFamily="34" charset="0"/>
              </a:rPr>
              <a:pPr/>
              <a:t>18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64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96E448-88FD-4E63-8A6F-F8523641C34D}" type="slidenum">
              <a:rPr lang="zh-TW" altLang="en-US">
                <a:latin typeface="Calibri" pitchFamily="34" charset="0"/>
              </a:rPr>
              <a:pPr/>
              <a:t>19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5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96E448-88FD-4E63-8A6F-F8523641C34D}" type="slidenum">
              <a:rPr lang="zh-TW" altLang="en-US">
                <a:latin typeface="Calibri" pitchFamily="34" charset="0"/>
              </a:rPr>
              <a:pPr/>
              <a:t>20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5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59DB70-E214-46E5-8B38-416CAA6517B1}" type="slidenum">
              <a:rPr lang="zh-TW" altLang="en-US">
                <a:latin typeface="Calibri" pitchFamily="34" charset="0"/>
              </a:rPr>
              <a:pPr/>
              <a:t>21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7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59DB70-E214-46E5-8B38-416CAA6517B1}" type="slidenum">
              <a:rPr lang="zh-TW" altLang="en-US">
                <a:latin typeface="Calibri" pitchFamily="34" charset="0"/>
              </a:rPr>
              <a:pPr/>
              <a:t>22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40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835926-AE95-467A-831C-BCFC28567800}" type="slidenum">
              <a:rPr lang="zh-TW" altLang="en-US">
                <a:latin typeface="Calibri" pitchFamily="34" charset="0"/>
              </a:rPr>
              <a:pPr/>
              <a:t>23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5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835926-AE95-467A-831C-BCFC28567800}" type="slidenum">
              <a:rPr lang="zh-TW" altLang="en-US">
                <a:latin typeface="Calibri" pitchFamily="34" charset="0"/>
              </a:rPr>
              <a:pPr/>
              <a:t>24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51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00C26-4A87-41F3-BA5C-812E277BDE35}" type="slidenum">
              <a:rPr lang="zh-TW" altLang="en-US">
                <a:latin typeface="Calibri" pitchFamily="34" charset="0"/>
              </a:rPr>
              <a:pPr/>
              <a:t>26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3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3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00C26-4A87-41F3-BA5C-812E277BDE35}" type="slidenum">
              <a:rPr lang="zh-TW" altLang="en-US">
                <a:latin typeface="Calibri" pitchFamily="34" charset="0"/>
              </a:rPr>
              <a:pPr/>
              <a:t>27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91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00C26-4A87-41F3-BA5C-812E277BDE35}" type="slidenum">
              <a:rPr lang="zh-TW" altLang="en-US">
                <a:latin typeface="Calibri" pitchFamily="34" charset="0"/>
              </a:rPr>
              <a:pPr/>
              <a:t>28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86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00C26-4A87-41F3-BA5C-812E277BDE35}" type="slidenum">
              <a:rPr lang="zh-TW" altLang="en-US">
                <a:latin typeface="Calibri" pitchFamily="34" charset="0"/>
              </a:rPr>
              <a:pPr/>
              <a:t>29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38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ADE0D-67FA-411D-841E-FDBF9F07B620}" type="slidenum">
              <a:rPr lang="zh-TW" altLang="en-US">
                <a:latin typeface="Calibri" pitchFamily="34" charset="0"/>
              </a:rPr>
              <a:pPr/>
              <a:t>30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10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7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2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8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7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9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87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4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1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4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0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7849A0-1944-4D0B-8207-BE88074A70E4}" type="slidenum">
              <a:rPr lang="zh-TW" altLang="en-US">
                <a:latin typeface="Calibri" pitchFamily="34" charset="0"/>
              </a:rPr>
              <a:pPr/>
              <a:t>11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4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7850-FE08-469F-A2A0-6A2E13311656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D1E3-5C37-4DCE-856F-F02010D7918A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478FE-D2D7-47A6-BBF3-7B3820FC0535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9DF3-D65E-48D5-9F42-206500483D8C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7F676-3005-4B2C-9E66-CE4F1A3532C2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E3D4B-49DD-4F59-A843-8CD794EFD13D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D92B-A9CC-40E3-8129-9211434C1E5F}" type="datetime1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54DAD-8F2D-4A0C-AC1E-1DDB806EC2B5}" type="datetime1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66ACA-0506-4FFF-A5F2-D7149F173C45}" type="datetime1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5F557-CD53-43A7-8DAC-C36E0ED2055F}" type="datetime1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5C58-0F05-4DBF-A43B-80EACF2054FC}" type="datetime1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7296D-E173-4E42-96EE-46F64FB57C11}" type="datetime1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8B1EF-084C-4205-9CC6-8C853B068B02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F4953-3088-48AA-8D0D-FF6DC1DC639A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0181">
            <a:off x="320675" y="-146050"/>
            <a:ext cx="1047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534400" y="632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4F7CE29C-FB02-423F-81D1-04C62730309A}" type="slidenum">
              <a:rPr lang="zh-TW" altLang="en-US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pPr>
                <a:spcBef>
                  <a:spcPct val="50000"/>
                </a:spcBef>
              </a:pPr>
              <a:t>‹#›</a:t>
            </a:fld>
            <a:endParaRPr lang="en-US" altLang="zh-TW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550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41BD2-ABC2-4A25-9E25-D14DEB05DF72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35A0E-A0AC-4526-8879-F38537BA8A04}" type="datetime1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1197-ACA9-400F-8337-00E495F1ECB2}" type="datetime1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3898-79DB-4319-B6E2-CB6246159EAC}" type="datetime1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FEC71-D7BD-4374-BC07-E6D316D0ACEE}" type="datetime1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642AA-C029-4506-9606-665CA32B30D6}" type="datetime1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7087-30BF-43AD-9CD2-35C0F3B390BF}" type="datetime1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B0F373-36C2-4BFA-A989-8B8B1D654F92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019EDE-3040-439F-B1A4-7836B807B21B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345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2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11 &amp; 12</a:t>
            </a:r>
            <a:br>
              <a:rPr lang="en-US" dirty="0"/>
            </a:br>
            <a:r>
              <a:rPr lang="en-US" dirty="0"/>
              <a:t>Disk Scheduling and Secondary Storage Management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  <a:b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888" y="3429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210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400" dirty="0">
                <a:latin typeface="Arial" charset="0"/>
              </a:rPr>
              <a:t>Currently, disks are at least four orders of magnitude slower than main memory 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None/>
            </a:pPr>
            <a:r>
              <a:rPr lang="en-NZ" altLang="en-US" sz="2400" dirty="0">
                <a:latin typeface="Arial" charset="0"/>
                <a:sym typeface="Wingdings" pitchFamily="2" charset="2"/>
              </a:rPr>
              <a:t> performance of disk storage subsystem is of vital concern</a:t>
            </a:r>
          </a:p>
          <a:p>
            <a:pPr>
              <a:lnSpc>
                <a:spcPct val="90000"/>
              </a:lnSpc>
            </a:pPr>
            <a:r>
              <a:rPr lang="en-NZ" altLang="en-US" sz="2400" dirty="0">
                <a:latin typeface="Arial" charset="0"/>
              </a:rPr>
              <a:t>A general timing diagram of disk I/O transfer is shown here.</a:t>
            </a:r>
            <a:endParaRPr lang="en-US" altLang="zh-TW" sz="2400" dirty="0">
              <a:latin typeface="Arial" charset="0"/>
              <a:ea typeface="新細明體" pitchFamily="18" charset="-120"/>
            </a:endParaRPr>
          </a:p>
        </p:txBody>
      </p:sp>
      <p:pic>
        <p:nvPicPr>
          <p:cNvPr id="109571" name="Content Placeholder 3" descr="Fig11_06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67"/>
          <a:stretch/>
        </p:blipFill>
        <p:spPr bwMode="auto">
          <a:xfrm>
            <a:off x="838200" y="4687245"/>
            <a:ext cx="7162800" cy="15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 result for I/O channel, comput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35" y="1676400"/>
            <a:ext cx="4319357" cy="2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710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Positioning the </a:t>
            </a:r>
            <a:br>
              <a:rPr lang="en-US" altLang="zh-TW">
                <a:latin typeface="Arial" charset="0"/>
                <a:ea typeface="新細明體" pitchFamily="18" charset="-120"/>
              </a:rPr>
            </a:br>
            <a:r>
              <a:rPr lang="en-US" altLang="zh-TW">
                <a:latin typeface="Arial" charset="0"/>
                <a:ea typeface="新細明體" pitchFamily="18" charset="-120"/>
              </a:rPr>
              <a:t>Read/Write Heads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3810000" cy="3124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en-US" sz="2400" dirty="0">
                <a:latin typeface="Arial" charset="0"/>
              </a:rPr>
              <a:t>To read or write, the </a:t>
            </a:r>
            <a:r>
              <a:rPr lang="en-NZ" altLang="en-US" sz="2400" b="1" i="1" dirty="0">
                <a:solidFill>
                  <a:srgbClr val="0070C0"/>
                </a:solidFill>
                <a:latin typeface="Arial" charset="0"/>
              </a:rPr>
              <a:t>head</a:t>
            </a:r>
            <a:r>
              <a:rPr lang="en-NZ" altLang="en-US" sz="2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>
                <a:latin typeface="Arial" charset="0"/>
              </a:rPr>
              <a:t>must be positioned at the desired </a:t>
            </a:r>
            <a:r>
              <a:rPr lang="en-NZ" altLang="en-US" sz="2400" b="1" i="1" dirty="0">
                <a:solidFill>
                  <a:srgbClr val="0070C0"/>
                </a:solidFill>
                <a:latin typeface="Arial" charset="0"/>
              </a:rPr>
              <a:t>track</a:t>
            </a:r>
            <a:r>
              <a:rPr lang="en-NZ" altLang="en-US" sz="2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>
                <a:latin typeface="Arial" charset="0"/>
              </a:rPr>
              <a:t>and at the beginning of the desired </a:t>
            </a:r>
            <a:r>
              <a:rPr lang="en-NZ" altLang="en-US" sz="2400" b="1" i="1" dirty="0">
                <a:solidFill>
                  <a:srgbClr val="0070C0"/>
                </a:solidFill>
                <a:latin typeface="Arial" charset="0"/>
              </a:rPr>
              <a:t>sector</a:t>
            </a:r>
            <a:r>
              <a:rPr lang="en-NZ" altLang="en-US" sz="2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>
                <a:latin typeface="Arial" charset="0"/>
              </a:rPr>
              <a:t>on that track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2466" r="801" b="2834"/>
          <a:stretch>
            <a:fillRect/>
          </a:stretch>
        </p:blipFill>
        <p:spPr bwMode="auto">
          <a:xfrm>
            <a:off x="4419600" y="2514600"/>
            <a:ext cx="4116388" cy="29702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21" name="Content Placeholder 2"/>
          <p:cNvSpPr>
            <a:spLocks/>
          </p:cNvSpPr>
          <p:nvPr/>
        </p:nvSpPr>
        <p:spPr bwMode="auto">
          <a:xfrm>
            <a:off x="457200" y="17526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NZ" altLang="en-US" sz="2400" dirty="0"/>
              <a:t>When the disk drive is operating, the disk is rotating at </a:t>
            </a:r>
            <a:r>
              <a:rPr lang="en-NZ" altLang="en-US" sz="2400" b="1" dirty="0"/>
              <a:t>constant</a:t>
            </a:r>
            <a:r>
              <a:rPr lang="en-NZ" altLang="en-US" sz="2400" dirty="0"/>
              <a:t> speed</a:t>
            </a:r>
          </a:p>
        </p:txBody>
      </p:sp>
    </p:spTree>
    <p:extLst>
      <p:ext uri="{BB962C8B-B14F-4D97-AF65-F5344CB8AC3E}">
        <p14:creationId xmlns:p14="http://schemas.microsoft.com/office/powerpoint/2010/main" val="19739464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Seek time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: the time it takes to position the head at (move the disk arm to) the desired track</a:t>
            </a:r>
          </a:p>
          <a:p>
            <a:pPr>
              <a:spcBef>
                <a:spcPts val="1200"/>
              </a:spcBef>
            </a:pPr>
            <a:r>
              <a:rPr lang="en-US" altLang="zh-TW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Rotational delay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or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 </a:t>
            </a:r>
            <a:r>
              <a:rPr lang="en-US" altLang="zh-TW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rotational latency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: the time it takes for the beginning of the desired sector to reach the head</a:t>
            </a:r>
          </a:p>
          <a:p>
            <a:pPr>
              <a:spcBef>
                <a:spcPts val="1200"/>
              </a:spcBef>
            </a:pPr>
            <a:r>
              <a:rPr lang="en-US" altLang="zh-TW" sz="2400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Transfer Time</a:t>
            </a:r>
            <a:r>
              <a:rPr lang="en-US" altLang="zh-TW" sz="2400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is the time taken to transfer the data (as the sector moves under the head)</a:t>
            </a:r>
            <a:endParaRPr lang="en-US" altLang="zh-TW" sz="2400" b="1" i="1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US" altLang="zh-TW" sz="2800" dirty="0">
              <a:latin typeface="Arial" charset="0"/>
              <a:ea typeface="新細明體" pitchFamily="18" charset="-120"/>
            </a:endParaRPr>
          </a:p>
        </p:txBody>
      </p:sp>
      <p:pic>
        <p:nvPicPr>
          <p:cNvPr id="4" name="Content Placeholder 3" descr="Fig11_06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9432"/>
            <a:ext cx="7314142" cy="266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9317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Title 1"/>
          <p:cNvSpPr>
            <a:spLocks/>
          </p:cNvSpPr>
          <p:nvPr/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219141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sz="2400" dirty="0">
                <a:ea typeface="新細明體" pitchFamily="18" charset="-120"/>
              </a:rPr>
              <a:t>Total average access time </a:t>
            </a:r>
            <a:r>
              <a:rPr lang="en-US" altLang="zh-TW" sz="2400" i="1" dirty="0">
                <a:ea typeface="新細明體" pitchFamily="18" charset="-120"/>
              </a:rPr>
              <a:t>T</a:t>
            </a:r>
            <a:r>
              <a:rPr lang="en-US" altLang="zh-TW" sz="2400" i="1" baseline="-25000" dirty="0"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 lvl="1" algn="ctr">
              <a:spcBef>
                <a:spcPts val="1200"/>
              </a:spcBef>
              <a:buFont typeface="Arial" charset="0"/>
              <a:buNone/>
            </a:pPr>
            <a:r>
              <a:rPr lang="en-US" altLang="zh-TW" sz="2400" i="1" dirty="0">
                <a:ea typeface="新細明體" pitchFamily="18" charset="-120"/>
              </a:rPr>
              <a:t>T</a:t>
            </a:r>
            <a:r>
              <a:rPr lang="en-US" altLang="zh-TW" sz="2400" i="1" baseline="-25000" dirty="0"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= </a:t>
            </a:r>
            <a:r>
              <a:rPr lang="en-US" altLang="zh-TW" sz="2400" i="1" dirty="0" err="1">
                <a:ea typeface="新細明體" pitchFamily="18" charset="-120"/>
              </a:rPr>
              <a:t>T</a:t>
            </a:r>
            <a:r>
              <a:rPr lang="en-US" altLang="zh-TW" sz="2400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+ 1 / (2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) + </a:t>
            </a:r>
            <a:r>
              <a:rPr lang="en-US" altLang="zh-TW" sz="2400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/ (</a:t>
            </a:r>
            <a:r>
              <a:rPr lang="en-US" altLang="zh-TW" sz="2400" i="1" dirty="0" err="1">
                <a:ea typeface="新細明體" pitchFamily="18" charset="-120"/>
              </a:rPr>
              <a:t>rN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where	</a:t>
            </a:r>
            <a:r>
              <a:rPr lang="en-US" altLang="zh-TW" sz="2400" i="1" dirty="0" err="1">
                <a:ea typeface="新細明體" pitchFamily="18" charset="-120"/>
              </a:rPr>
              <a:t>T</a:t>
            </a:r>
            <a:r>
              <a:rPr lang="en-US" altLang="zh-TW" sz="2400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= average seek time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= no. of bytes to be transferred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 = no. of bytes on a track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 = rotation speed, in revolutions / sec.</a:t>
            </a:r>
          </a:p>
          <a:p>
            <a:pPr>
              <a:spcBef>
                <a:spcPts val="1200"/>
              </a:spcBef>
            </a:pPr>
            <a:r>
              <a:rPr lang="en-US" altLang="zh-TW" sz="2800" dirty="0">
                <a:ea typeface="新細明體" pitchFamily="18" charset="-120"/>
              </a:rPr>
              <a:t>Due to the seek time, the order in which sectors are read from disk has a tremendous effect on I/O performance </a:t>
            </a:r>
          </a:p>
          <a:p>
            <a:pPr>
              <a:spcBef>
                <a:spcPts val="1200"/>
              </a:spcBef>
            </a:pP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538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>
                <a:latin typeface="Arial" charset="0"/>
                <a:ea typeface="新細明體" pitchFamily="18" charset="-120"/>
              </a:rPr>
            </a:br>
            <a:r>
              <a:rPr lang="en-US" altLang="zh-TW">
                <a:latin typeface="Arial" charset="0"/>
                <a:ea typeface="新細明體" pitchFamily="18" charset="-120"/>
              </a:rPr>
              <a:t>Example</a:t>
            </a:r>
            <a:endParaRPr lang="en-US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Given: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Average seek time = 5ms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Rotation speed = 7500rpm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latin typeface="Arial" charset="0"/>
              </a:rPr>
              <a:t>Time for one rotation = 1/(7500/60) = 8 </a:t>
            </a:r>
            <a:r>
              <a:rPr lang="en-US" altLang="en-US" sz="2000" dirty="0" err="1">
                <a:latin typeface="Arial" charset="0"/>
              </a:rPr>
              <a:t>ms</a:t>
            </a:r>
            <a:endParaRPr lang="en-US" altLang="en-US" sz="2000" dirty="0">
              <a:latin typeface="Arial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500 sectors / track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Read a file consisting of 2,500 sectors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Total time for </a:t>
            </a:r>
            <a:r>
              <a:rPr lang="en-US" altLang="en-US" sz="2400" b="1" dirty="0">
                <a:latin typeface="Arial" charset="0"/>
              </a:rPr>
              <a:t>sequential</a:t>
            </a:r>
            <a:r>
              <a:rPr lang="en-US" altLang="en-US" sz="2400" dirty="0">
                <a:latin typeface="Arial" charset="0"/>
              </a:rPr>
              <a:t> access (the file occupies all the sectors on 5 adjacent tracks)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>
                <a:latin typeface="Arial" charset="0"/>
              </a:rPr>
              <a:t>	= </a:t>
            </a: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time to read 1</a:t>
            </a:r>
            <a:r>
              <a:rPr lang="en-US" altLang="en-US" sz="2400" baseline="30000" dirty="0">
                <a:solidFill>
                  <a:srgbClr val="0070C0"/>
                </a:solidFill>
                <a:latin typeface="Arial" charset="0"/>
              </a:rPr>
              <a:t>st</a:t>
            </a: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 track </a:t>
            </a:r>
            <a:r>
              <a:rPr lang="en-US" altLang="en-US" sz="2400" dirty="0">
                <a:latin typeface="Arial" charset="0"/>
              </a:rPr>
              <a:t>+ </a:t>
            </a:r>
            <a:r>
              <a:rPr lang="en-US" altLang="en-US" sz="2400" dirty="0">
                <a:solidFill>
                  <a:srgbClr val="00B050"/>
                </a:solidFill>
                <a:latin typeface="Arial" charset="0"/>
              </a:rPr>
              <a:t>time to read successive tracks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>
                <a:latin typeface="Arial" charset="0"/>
              </a:rPr>
              <a:t>	= </a:t>
            </a: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5 + 4 + 8 </a:t>
            </a:r>
            <a:r>
              <a:rPr lang="en-US" altLang="en-US" sz="2400" dirty="0">
                <a:latin typeface="Arial" charset="0"/>
              </a:rPr>
              <a:t>+ </a:t>
            </a:r>
            <a:r>
              <a:rPr lang="en-US" altLang="en-US" sz="2400" dirty="0">
                <a:solidFill>
                  <a:srgbClr val="00B050"/>
                </a:solidFill>
                <a:latin typeface="Arial" charset="0"/>
              </a:rPr>
              <a:t>4 * (4 + 8)</a:t>
            </a:r>
            <a:r>
              <a:rPr lang="en-US" altLang="en-US" sz="2400" dirty="0">
                <a:latin typeface="Arial" charset="0"/>
              </a:rPr>
              <a:t> = 65 </a:t>
            </a:r>
            <a:r>
              <a:rPr lang="en-US" altLang="en-US" sz="2400" dirty="0" err="1">
                <a:latin typeface="Arial" charset="0"/>
              </a:rPr>
              <a:t>ms</a:t>
            </a: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15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dirty="0">
                <a:latin typeface="Arial" charset="0"/>
                <a:ea typeface="新細明體" pitchFamily="18" charset="-120"/>
              </a:rPr>
            </a:br>
            <a:r>
              <a:rPr lang="en-US" altLang="zh-TW" dirty="0">
                <a:latin typeface="Arial" charset="0"/>
                <a:ea typeface="新細明體" pitchFamily="18" charset="-120"/>
              </a:rPr>
              <a:t>Example (cont.)</a:t>
            </a:r>
            <a:endParaRPr lang="en-US" altLang="en-US" dirty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Given: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Average seek time = 5ms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Rotation speed = 7500rpm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latin typeface="Arial" charset="0"/>
              </a:rPr>
              <a:t>Time for one rotation = 1/(7500/60) = 8 </a:t>
            </a:r>
            <a:r>
              <a:rPr lang="en-US" altLang="en-US" sz="2000" dirty="0" err="1">
                <a:latin typeface="Arial" charset="0"/>
              </a:rPr>
              <a:t>ms</a:t>
            </a:r>
            <a:endParaRPr lang="en-US" altLang="en-US" sz="2000" dirty="0">
              <a:latin typeface="Arial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500 sectors / track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Read a file consisting of 2,500 sectors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Arial" charset="0"/>
              </a:rPr>
              <a:t>Total time for </a:t>
            </a:r>
            <a:r>
              <a:rPr lang="en-US" altLang="en-US" sz="2400" b="1" dirty="0">
                <a:latin typeface="Arial" charset="0"/>
              </a:rPr>
              <a:t>random</a:t>
            </a:r>
            <a:r>
              <a:rPr lang="en-US" altLang="en-US" sz="2400" dirty="0">
                <a:latin typeface="Arial" charset="0"/>
              </a:rPr>
              <a:t> access (sectors of the file are distributed randomly over the disk)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>
                <a:latin typeface="Arial" charset="0"/>
              </a:rPr>
              <a:t>	= 2500 * time to read a sector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>
                <a:latin typeface="Arial" charset="0"/>
              </a:rPr>
              <a:t>	= 2500 * (5 + 4 + 0.016) = 22,540 </a:t>
            </a:r>
            <a:r>
              <a:rPr lang="en-US" altLang="en-US" sz="2400" dirty="0" err="1">
                <a:latin typeface="Arial" charset="0"/>
              </a:rPr>
              <a:t>ms</a:t>
            </a: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dirty="0">
                <a:latin typeface="Arial" charset="0"/>
                <a:ea typeface="新細明體" pitchFamily="18" charset="-120"/>
              </a:rPr>
            </a:br>
            <a:endParaRPr lang="en-US" altLang="en-US" dirty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 dirty="0">
                <a:latin typeface="Arial" charset="0"/>
              </a:rPr>
              <a:t>Observations: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latin typeface="Arial" charset="0"/>
              </a:rPr>
              <a:t>The reason for the difference in performance can be traced to </a:t>
            </a:r>
            <a:r>
              <a:rPr lang="en-US" altLang="en-US" sz="2000" b="1" dirty="0">
                <a:latin typeface="Arial" charset="0"/>
              </a:rPr>
              <a:t>seek time</a:t>
            </a:r>
            <a:r>
              <a:rPr lang="en-US" altLang="en-US" sz="2000" dirty="0">
                <a:latin typeface="Arial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latin typeface="Arial" charset="0"/>
              </a:rPr>
              <a:t>In a multiprogramming environment, the OS maintains a queue of requests for each disk from various processes.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latin typeface="Arial" charset="0"/>
              </a:rPr>
              <a:t>If requests (tracks) are selected (visited) at random, the performance will be very poor.</a:t>
            </a:r>
          </a:p>
          <a:p>
            <a:pPr>
              <a:spcBef>
                <a:spcPts val="1200"/>
              </a:spcBef>
            </a:pPr>
            <a:r>
              <a:rPr lang="en-US" altLang="en-US" sz="2400" dirty="0">
                <a:latin typeface="Arial" charset="0"/>
              </a:rPr>
              <a:t>So, there is a need to schedule access requests smartly in order to reduce the average time spent on seeks.</a:t>
            </a:r>
          </a:p>
        </p:txBody>
      </p:sp>
    </p:spTree>
    <p:extLst>
      <p:ext uri="{BB962C8B-B14F-4D97-AF65-F5344CB8AC3E}">
        <p14:creationId xmlns:p14="http://schemas.microsoft.com/office/powerpoint/2010/main" val="428700012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>
                <a:latin typeface="Arial" charset="0"/>
              </a:rPr>
              <a:t>Disk Scheduling</a:t>
            </a:r>
            <a:br>
              <a:rPr lang="en-NZ" altLang="en-US">
                <a:latin typeface="Arial" charset="0"/>
              </a:rPr>
            </a:br>
            <a:r>
              <a:rPr lang="en-NZ" altLang="en-US">
                <a:latin typeface="Arial" charset="0"/>
              </a:rPr>
              <a:t>Policies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altLang="en-US" sz="2400" dirty="0">
                <a:latin typeface="Arial" charset="0"/>
              </a:rPr>
              <a:t>To compare various schemes, consider a disk head initially located at track 100</a:t>
            </a:r>
          </a:p>
          <a:p>
            <a:pPr lvl="1">
              <a:spcBef>
                <a:spcPts val="1200"/>
              </a:spcBef>
            </a:pPr>
            <a:r>
              <a:rPr lang="en-NZ" altLang="en-US" sz="2400" dirty="0">
                <a:latin typeface="Arial" charset="0"/>
              </a:rPr>
              <a:t>assume a disk with 200 tracks and that the disk request queue has </a:t>
            </a:r>
            <a:r>
              <a:rPr lang="en-NZ" altLang="en-US" sz="2400" b="1" dirty="0">
                <a:latin typeface="Arial" charset="0"/>
              </a:rPr>
              <a:t>random</a:t>
            </a:r>
            <a:r>
              <a:rPr lang="en-NZ" altLang="en-US" sz="2400" dirty="0">
                <a:latin typeface="Arial" charset="0"/>
              </a:rPr>
              <a:t> requests from </a:t>
            </a:r>
            <a:r>
              <a:rPr lang="en-NZ" altLang="en-US" sz="2400" b="1" dirty="0">
                <a:latin typeface="Arial" charset="0"/>
              </a:rPr>
              <a:t>various</a:t>
            </a:r>
            <a:r>
              <a:rPr lang="en-NZ" altLang="en-US" sz="2400" dirty="0">
                <a:latin typeface="Arial" charset="0"/>
              </a:rPr>
              <a:t> processes in it</a:t>
            </a:r>
          </a:p>
          <a:p>
            <a:pPr>
              <a:spcBef>
                <a:spcPts val="1200"/>
              </a:spcBef>
            </a:pPr>
            <a:r>
              <a:rPr lang="en-NZ" altLang="en-US" sz="2400" dirty="0">
                <a:latin typeface="Arial" charset="0"/>
              </a:rPr>
              <a:t>The requested tracks, in the order received by the disk scheduler, are </a:t>
            </a:r>
          </a:p>
          <a:p>
            <a:pPr lvl="1">
              <a:spcBef>
                <a:spcPts val="1200"/>
              </a:spcBef>
            </a:pPr>
            <a:r>
              <a:rPr lang="en-NZ" altLang="en-US" sz="2400" dirty="0">
                <a:latin typeface="Arial" charset="0"/>
              </a:rPr>
              <a:t>98, 183, 37, 122, 14, 124, 65, 67</a:t>
            </a:r>
          </a:p>
          <a:p>
            <a:pPr lvl="1">
              <a:spcBef>
                <a:spcPts val="1200"/>
              </a:spcBef>
            </a:pPr>
            <a:r>
              <a:rPr lang="en-NZ" altLang="en-US" sz="2400" dirty="0">
                <a:latin typeface="Arial" charset="0"/>
              </a:rPr>
              <a:t>Head starts at 53</a:t>
            </a:r>
          </a:p>
          <a:p>
            <a:pPr>
              <a:spcBef>
                <a:spcPts val="1200"/>
              </a:spcBef>
            </a:pPr>
            <a:endParaRPr lang="en-NZ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926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First-in, first-out (FIFO)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Process requests sequentially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Also called FCFS</a:t>
            </a:r>
          </a:p>
          <a:p>
            <a:pPr>
              <a:lnSpc>
                <a:spcPct val="90000"/>
              </a:lnSpc>
            </a:pPr>
            <a:endParaRPr lang="zh-TW" altLang="en-US" sz="2800" dirty="0">
              <a:latin typeface="Arial" charset="0"/>
              <a:ea typeface="新細明體" pitchFamily="18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B6810-DA4D-884F-94F0-B86CADD2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82" t="6487" r="735" b="6487"/>
          <a:stretch>
            <a:fillRect/>
          </a:stretch>
        </p:blipFill>
        <p:spPr bwMode="auto">
          <a:xfrm>
            <a:off x="1154906" y="2335570"/>
            <a:ext cx="6834187" cy="45164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4540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057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First-in, first-out (FIFO)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Process requests sequentially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Fair to all processes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May have good performance if most requests are to clustered file sectors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Approximate random scheduling in performance if there are many processes</a:t>
            </a:r>
          </a:p>
          <a:p>
            <a:pPr>
              <a:lnSpc>
                <a:spcPct val="90000"/>
              </a:lnSpc>
            </a:pPr>
            <a:endParaRPr lang="zh-TW" altLang="en-US" sz="2800" dirty="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0324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pitchFamily="18" charset="-120"/>
              </a:rPr>
              <a:t>Shortest Service</a:t>
            </a:r>
            <a:br>
              <a:rPr lang="en-US" altLang="zh-TW" dirty="0">
                <a:latin typeface="Arial" charset="0"/>
                <a:ea typeface="新細明體" pitchFamily="18" charset="-120"/>
              </a:rPr>
            </a:br>
            <a:r>
              <a:rPr lang="en-US" altLang="zh-TW" dirty="0">
                <a:latin typeface="Arial" charset="0"/>
                <a:ea typeface="新細明體" pitchFamily="18" charset="-120"/>
              </a:rPr>
              <a:t> Time First (SSTF)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Select the disk I/O request that requires the </a:t>
            </a:r>
            <a:r>
              <a:rPr lang="en-US" altLang="zh-TW" sz="2000" b="1" dirty="0">
                <a:latin typeface="Arial" charset="0"/>
                <a:ea typeface="新細明體" pitchFamily="18" charset="-120"/>
              </a:rPr>
              <a:t>least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 movement of the disk arm from its current position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Always choose the minimum seek time </a:t>
            </a:r>
            <a:r>
              <a:rPr lang="en-US" altLang="zh-TW" sz="2000" dirty="0">
                <a:latin typeface="Arial" charset="0"/>
                <a:ea typeface="新細明體" pitchFamily="18" charset="-120"/>
                <a:sym typeface="Wingdings" panose="05000000000000000000" pitchFamily="2" charset="2"/>
              </a:rPr>
              <a:t> better performance</a:t>
            </a:r>
            <a:endParaRPr lang="en-US" altLang="zh-TW" sz="2000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  <a:sym typeface="Wingdings" pitchFamily="2" charset="2"/>
              </a:rPr>
              <a:t> Does not ensure fairness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Starvation may occur when new requests are always chosen before an existing request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altLang="zh-TW" sz="1600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zh-TW" altLang="en-US" dirty="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221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pitchFamily="18" charset="-120"/>
              </a:rPr>
              <a:t>Shortest Service</a:t>
            </a:r>
            <a:br>
              <a:rPr lang="en-US" altLang="zh-TW" dirty="0">
                <a:latin typeface="Arial" charset="0"/>
                <a:ea typeface="新細明體" pitchFamily="18" charset="-120"/>
              </a:rPr>
            </a:br>
            <a:r>
              <a:rPr lang="en-US" altLang="zh-TW" dirty="0">
                <a:latin typeface="Arial" charset="0"/>
                <a:ea typeface="新細明體" pitchFamily="18" charset="-120"/>
              </a:rPr>
              <a:t> Time First (SSTF)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53000"/>
          </a:xfrm>
        </p:spPr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altLang="zh-TW" sz="1600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zh-TW" altLang="en-US" dirty="0">
              <a:latin typeface="Arial" charset="0"/>
              <a:ea typeface="新細明體" pitchFamily="18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AE34C-945D-5A4D-88A5-7B3D39551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829" t="6129" r="829" b="6129"/>
          <a:stretch>
            <a:fillRect/>
          </a:stretch>
        </p:blipFill>
        <p:spPr bwMode="auto">
          <a:xfrm>
            <a:off x="989806" y="1603375"/>
            <a:ext cx="7164388" cy="47942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14681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SCAN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Also known as the elevator algorithm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Arm moves in one direction, satisfying all outstanding requests until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there are no more requests in that direction,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then the service direction is reversed.</a:t>
            </a:r>
          </a:p>
        </p:txBody>
      </p:sp>
    </p:spTree>
    <p:extLst>
      <p:ext uri="{BB962C8B-B14F-4D97-AF65-F5344CB8AC3E}">
        <p14:creationId xmlns:p14="http://schemas.microsoft.com/office/powerpoint/2010/main" val="5836277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SCAN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FED90-3DA5-4746-89B6-32D0CA3C7C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435" t="3818" r="871" b="4398"/>
          <a:stretch>
            <a:fillRect/>
          </a:stretch>
        </p:blipFill>
        <p:spPr bwMode="auto">
          <a:xfrm>
            <a:off x="1021407" y="1371600"/>
            <a:ext cx="7101185" cy="4953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0498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SCAN</a:t>
            </a:r>
          </a:p>
        </p:txBody>
      </p:sp>
      <p:sp>
        <p:nvSpPr>
          <p:cNvPr id="212997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2000" dirty="0">
                <a:ea typeface="新細明體" pitchFamily="18" charset="-120"/>
                <a:sym typeface="Wingdings" pitchFamily="2" charset="2"/>
              </a:rPr>
              <a:t> Reduces unfairness of SSTF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>
                <a:ea typeface="新細明體" pitchFamily="18" charset="-120"/>
                <a:sym typeface="Wingdings" pitchFamily="2" charset="2"/>
              </a:rPr>
              <a:t>SCAN ensures that all requests in a given direction will be serviced before the requests in the opposite direction.</a:t>
            </a:r>
            <a:endParaRPr lang="en-NZ" altLang="en-US" sz="1800" dirty="0"/>
          </a:p>
          <a:p>
            <a:pPr>
              <a:spcBef>
                <a:spcPts val="600"/>
              </a:spcBef>
            </a:pPr>
            <a:r>
              <a:rPr lang="en-US" altLang="zh-TW" sz="2000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en-US" sz="2000" dirty="0"/>
              <a:t>SCAN is biased against the area most recently traversed</a:t>
            </a:r>
          </a:p>
          <a:p>
            <a:pPr lvl="1">
              <a:spcBef>
                <a:spcPts val="600"/>
              </a:spcBef>
              <a:buNone/>
            </a:pPr>
            <a:r>
              <a:rPr lang="en-NZ" altLang="en-US" sz="2000" dirty="0">
                <a:sym typeface="Wingdings" pitchFamily="2" charset="2"/>
              </a:rPr>
              <a:t> does not exploit locality as well as SSTF</a:t>
            </a:r>
            <a:endParaRPr lang="en-NZ" altLang="en-US" sz="2000" dirty="0"/>
          </a:p>
          <a:p>
            <a:pPr>
              <a:spcBef>
                <a:spcPts val="600"/>
              </a:spcBef>
            </a:pPr>
            <a:r>
              <a:rPr lang="en-US" altLang="zh-TW" sz="2000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en-US" sz="2000" dirty="0"/>
              <a:t>SCAN may still service arriving requests before waiting requests.</a:t>
            </a:r>
          </a:p>
          <a:p>
            <a:pPr lvl="1">
              <a:spcBef>
                <a:spcPts val="600"/>
              </a:spcBef>
            </a:pPr>
            <a:r>
              <a:rPr lang="en-NZ" altLang="en-US" sz="1800" dirty="0"/>
              <a:t>A request arriving just behind the head will have to wait until the arm completes one direction, reverses direction and comes back while a request arrives just in front of the head, it will be serviced almost immediately.</a:t>
            </a:r>
          </a:p>
          <a:p>
            <a:pPr>
              <a:spcBef>
                <a:spcPts val="600"/>
              </a:spcBef>
            </a:pPr>
            <a:r>
              <a:rPr lang="en-NZ" altLang="en-US" sz="2000" dirty="0"/>
              <a:t>At the point when the head reverses direction, relatively few requests are immediately in front of the head, since these tracks have recently been serviced.</a:t>
            </a:r>
          </a:p>
          <a:p>
            <a:pPr>
              <a:spcBef>
                <a:spcPts val="600"/>
              </a:spcBef>
            </a:pPr>
            <a:endParaRPr lang="en-NZ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90215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C-SCAN (Circular SCAN)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953000"/>
          </a:xfrm>
        </p:spPr>
        <p:txBody>
          <a:bodyPr/>
          <a:lstStyle/>
          <a:p>
            <a:r>
              <a:rPr lang="en-US" altLang="zh-TW" sz="2400" dirty="0">
                <a:latin typeface="Arial" charset="0"/>
                <a:ea typeface="新細明體" pitchFamily="18" charset="-120"/>
              </a:rPr>
              <a:t>Restricts scanning to </a:t>
            </a:r>
            <a:r>
              <a:rPr lang="en-US" altLang="zh-TW" sz="2400" b="1" dirty="0">
                <a:latin typeface="Arial" charset="0"/>
                <a:ea typeface="新細明體" pitchFamily="18" charset="-120"/>
              </a:rPr>
              <a:t>one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 service direction only.</a:t>
            </a:r>
          </a:p>
          <a:p>
            <a:r>
              <a:rPr lang="en-US" altLang="zh-TW" sz="2400" dirty="0">
                <a:latin typeface="Arial" charset="0"/>
                <a:ea typeface="新細明體" pitchFamily="18" charset="-120"/>
              </a:rPr>
              <a:t>When the last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request in the service direction is satisfied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, the arm reverses its direction without servicing any requests on the return trip and the scan begins again at the first request in the service direction.</a:t>
            </a:r>
          </a:p>
          <a:p>
            <a:r>
              <a:rPr lang="en-US" altLang="zh-TW" sz="2400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NZ" altLang="zh-TW" sz="2400" dirty="0">
                <a:latin typeface="Arial" charset="0"/>
                <a:ea typeface="新細明體" pitchFamily="18" charset="-120"/>
              </a:rPr>
              <a:t>R</a:t>
            </a:r>
            <a:r>
              <a:rPr lang="en-NZ" altLang="en-US" sz="2400" dirty="0">
                <a:latin typeface="Arial" charset="0"/>
              </a:rPr>
              <a:t>educes the maximum delay experienced by new requests.</a:t>
            </a:r>
            <a:endParaRPr lang="en-US" altLang="zh-TW" sz="2400" dirty="0">
              <a:latin typeface="Arial" charset="0"/>
              <a:ea typeface="新細明體" pitchFamily="18" charset="-120"/>
            </a:endParaRPr>
          </a:p>
          <a:p>
            <a:endParaRPr lang="zh-TW" altLang="en-US" sz="2400" dirty="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57944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C-SCAN (Circular SCAN)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59FE5D-3E82-C440-AD18-6346364E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D391F5C-5A57-444A-BDC1-D234B9826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706" t="3731" r="925" b="3731"/>
          <a:stretch>
            <a:fillRect/>
          </a:stretch>
        </p:blipFill>
        <p:spPr bwMode="auto">
          <a:xfrm>
            <a:off x="862012" y="1417638"/>
            <a:ext cx="7419975" cy="52355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01118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pitchFamily="18" charset="-120"/>
              </a:rPr>
              <a:t>C-LOOK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953000"/>
          </a:xfrm>
        </p:spPr>
        <p:txBody>
          <a:bodyPr/>
          <a:lstStyle/>
          <a:p>
            <a:r>
              <a:rPr lang="en-US" altLang="zh-TW" sz="2400" dirty="0">
                <a:latin typeface="Arial" charset="0"/>
                <a:ea typeface="新細明體" pitchFamily="18" charset="-120"/>
              </a:rPr>
              <a:t>Version of C-SCAN.</a:t>
            </a:r>
          </a:p>
          <a:p>
            <a:r>
              <a:rPr lang="en-US" altLang="en-US" dirty="0"/>
              <a:t>Arm only goes as far as the last request in each direction, then reverses direction immediately, without first going all the way to the end of the disk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.</a:t>
            </a:r>
          </a:p>
          <a:p>
            <a:endParaRPr lang="zh-TW" altLang="en-US" sz="2400" dirty="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536970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C-LOOK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03C3A1-6545-5A4E-916E-BE0D3A805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514" t="4144" r="1297" b="4504"/>
          <a:stretch>
            <a:fillRect/>
          </a:stretch>
        </p:blipFill>
        <p:spPr bwMode="auto">
          <a:xfrm>
            <a:off x="1251471" y="1295400"/>
            <a:ext cx="7098258" cy="4953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3423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Fig12_02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093" b="9594"/>
          <a:stretch/>
        </p:blipFill>
        <p:spPr>
          <a:xfrm>
            <a:off x="-391331" y="2209800"/>
            <a:ext cx="7285651" cy="4104232"/>
          </a:xfrm>
        </p:spPr>
      </p:pic>
      <p:sp>
        <p:nvSpPr>
          <p:cNvPr id="2467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236537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  <a:ea typeface="新細明體" pitchFamily="18" charset="-120"/>
              </a:rPr>
              <a:t>A Big Picture of </a:t>
            </a:r>
            <a:br>
              <a:rPr lang="en-US" altLang="zh-TW" dirty="0">
                <a:latin typeface="Arial" pitchFamily="34" charset="0"/>
                <a:ea typeface="新細明體" pitchFamily="18" charset="-120"/>
              </a:rPr>
            </a:br>
            <a:r>
              <a:rPr lang="en-US" altLang="zh-TW" dirty="0">
                <a:latin typeface="Arial" pitchFamily="34" charset="0"/>
                <a:ea typeface="新細明體" pitchFamily="18" charset="-120"/>
              </a:rPr>
              <a:t>File Management</a:t>
            </a:r>
          </a:p>
        </p:txBody>
      </p:sp>
      <p:sp>
        <p:nvSpPr>
          <p:cNvPr id="246790" name="AutoShape 6"/>
          <p:cNvSpPr>
            <a:spLocks/>
          </p:cNvSpPr>
          <p:nvPr/>
        </p:nvSpPr>
        <p:spPr bwMode="auto">
          <a:xfrm>
            <a:off x="1676400" y="1736298"/>
            <a:ext cx="2590800" cy="560388"/>
          </a:xfrm>
          <a:prstGeom prst="borderCallout2">
            <a:avLst>
              <a:gd name="adj1" fmla="val 103766"/>
              <a:gd name="adj2" fmla="val 79416"/>
              <a:gd name="adj3" fmla="val 138587"/>
              <a:gd name="adj4" fmla="val 88897"/>
              <a:gd name="adj5" fmla="val 244775"/>
              <a:gd name="adj6" fmla="val 9404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b="1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rPr>
              <a:t>How to organize records as a sequence of blocks for I/O?</a:t>
            </a:r>
            <a:endParaRPr lang="zh-TW" altLang="en-US" sz="1600" b="1">
              <a:solidFill>
                <a:prstClr val="black"/>
              </a:solidFill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246791" name="AutoShape 7"/>
          <p:cNvSpPr>
            <a:spLocks/>
          </p:cNvSpPr>
          <p:nvPr/>
        </p:nvSpPr>
        <p:spPr bwMode="auto">
          <a:xfrm>
            <a:off x="6400800" y="2798976"/>
            <a:ext cx="2514600" cy="879048"/>
          </a:xfrm>
          <a:prstGeom prst="borderCallout2">
            <a:avLst>
              <a:gd name="adj1" fmla="val 42170"/>
              <a:gd name="adj2" fmla="val -28"/>
              <a:gd name="adj3" fmla="val 47141"/>
              <a:gd name="adj4" fmla="val -11620"/>
              <a:gd name="adj5" fmla="val 53676"/>
              <a:gd name="adj6" fmla="val -3386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b="1" dirty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rPr>
              <a:t>How to schedule individual block I/O requests for optimizing performance?</a:t>
            </a:r>
          </a:p>
        </p:txBody>
      </p:sp>
      <p:grpSp>
        <p:nvGrpSpPr>
          <p:cNvPr id="246800" name="Group 16"/>
          <p:cNvGrpSpPr>
            <a:grpSpLocks/>
          </p:cNvGrpSpPr>
          <p:nvPr/>
        </p:nvGrpSpPr>
        <p:grpSpPr bwMode="auto">
          <a:xfrm>
            <a:off x="3962400" y="4800601"/>
            <a:ext cx="2667000" cy="764288"/>
            <a:chOff x="3456" y="3024"/>
            <a:chExt cx="1824" cy="614"/>
          </a:xfrm>
        </p:grpSpPr>
        <p:sp>
          <p:nvSpPr>
            <p:cNvPr id="246797" name="Text Box 13"/>
            <p:cNvSpPr txBox="1">
              <a:spLocks noChangeArrowheads="1"/>
            </p:cNvSpPr>
            <p:nvPr/>
          </p:nvSpPr>
          <p:spPr bwMode="auto">
            <a:xfrm>
              <a:off x="3456" y="3168"/>
              <a:ext cx="1824" cy="47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1" dirty="0">
                  <a:solidFill>
                    <a:prstClr val="black"/>
                  </a:solidFill>
                  <a:latin typeface="Arial Narrow" pitchFamily="34" charset="0"/>
                  <a:ea typeface="新細明體" pitchFamily="18" charset="-120"/>
                </a:rPr>
                <a:t>How to allocate files to free blocks on secondary storage?</a:t>
              </a:r>
              <a:endParaRPr lang="en-US" altLang="zh-HK" sz="1600" b="1" dirty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4342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0" y="3124200"/>
            <a:ext cx="5334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91100" y="3009900"/>
            <a:ext cx="609600" cy="3429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91100" y="4457699"/>
            <a:ext cx="533400" cy="34290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42046" y="5971132"/>
            <a:ext cx="1872953" cy="15171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51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animBg="1"/>
      <p:bldP spid="246791" grpId="0" animBg="1"/>
      <p:bldP spid="2" grpId="0" animBg="1"/>
      <p:bldP spid="17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>
                <a:latin typeface="Arial" charset="0"/>
              </a:rPr>
              <a:t>Disk Scheduling</a:t>
            </a:r>
            <a:br>
              <a:rPr lang="en-NZ" altLang="en-US">
                <a:latin typeface="Arial" charset="0"/>
              </a:rPr>
            </a:br>
            <a:r>
              <a:rPr lang="en-NZ" altLang="en-US">
                <a:latin typeface="Arial" charset="0"/>
              </a:rPr>
              <a:t>Policies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25604"/>
          <a:stretch/>
        </p:blipFill>
        <p:spPr>
          <a:xfrm>
            <a:off x="604309" y="1524000"/>
            <a:ext cx="824657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250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" y="4007224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210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Storage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i="1" dirty="0">
                <a:latin typeface="Arial" pitchFamily="34" charset="0"/>
              </a:rPr>
              <a:t>Reminder</a:t>
            </a:r>
            <a:r>
              <a:rPr lang="en-NZ" dirty="0">
                <a:latin typeface="Arial" pitchFamily="34" charset="0"/>
              </a:rPr>
              <a:t>: on secondary storage, a file consists of a collection of blocks.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OS is responsible for allocating blocks to files BUT </a:t>
            </a:r>
            <a:r>
              <a:rPr lang="en-US" b="1" dirty="0"/>
              <a:t>when</a:t>
            </a:r>
            <a:r>
              <a:rPr lang="en-US" dirty="0"/>
              <a:t>: at creation time or as needed?</a:t>
            </a:r>
          </a:p>
          <a:p>
            <a:pPr>
              <a:spcBef>
                <a:spcPts val="1200"/>
              </a:spcBef>
            </a:pPr>
            <a:r>
              <a:rPr lang="en-US" dirty="0"/>
              <a:t>Space is allocated to a file as one or more </a:t>
            </a:r>
            <a:r>
              <a:rPr lang="en-US" b="1" i="1" dirty="0">
                <a:solidFill>
                  <a:schemeClr val="accent1"/>
                </a:solidFill>
              </a:rPr>
              <a:t>portions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(contiguous set of allocated blocks) BUT </a:t>
            </a:r>
            <a:r>
              <a:rPr lang="en-US" b="1" dirty="0"/>
              <a:t>what</a:t>
            </a:r>
            <a:r>
              <a:rPr lang="en-US" dirty="0"/>
              <a:t> size of portion should be? </a:t>
            </a:r>
          </a:p>
          <a:p>
            <a:pPr>
              <a:spcBef>
                <a:spcPts val="1200"/>
              </a:spcBef>
            </a:pPr>
            <a:r>
              <a:rPr lang="en-US" b="1" i="1" dirty="0">
                <a:solidFill>
                  <a:schemeClr val="accent1"/>
                </a:solidFill>
              </a:rPr>
              <a:t>File allocation table</a:t>
            </a:r>
            <a:r>
              <a:rPr lang="en-US" dirty="0"/>
              <a:t> (FAT) is a data structure used to keep track of the portions assigned to a file.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Pre-allocation </a:t>
            </a: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Dynamic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 err="1"/>
              <a:t>preallocation</a:t>
            </a:r>
            <a:r>
              <a:rPr lang="en-US" dirty="0"/>
              <a:t> policy requires that the maximum size of a file be declared at the time of the file creation request</a:t>
            </a:r>
          </a:p>
          <a:p>
            <a:pPr>
              <a:spcBef>
                <a:spcPts val="1200"/>
              </a:spcBef>
            </a:pPr>
            <a:r>
              <a:rPr lang="en-US" dirty="0"/>
              <a:t>For many applications, it is difficult to estimate reliably the maximum potential size of the file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tends to be wasteful because users and application programmers tend to overestimate size</a:t>
            </a:r>
          </a:p>
          <a:p>
            <a:pPr>
              <a:spcBef>
                <a:spcPts val="1200"/>
              </a:spcBef>
            </a:pPr>
            <a:r>
              <a:rPr lang="en-US" dirty="0"/>
              <a:t>Dynamic allocation allocates space to a file in portions as needed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3527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Portion Size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>
              <a:spcBef>
                <a:spcPts val="1200"/>
              </a:spcBef>
            </a:pPr>
            <a:r>
              <a:rPr lang="en-NZ" dirty="0">
                <a:latin typeface="Arial" pitchFamily="34" charset="0"/>
              </a:rPr>
              <a:t>In choosing a portion size, there is a trade-off between efficiency from the point of view of a single file vs. the overall system efficiency</a:t>
            </a:r>
          </a:p>
          <a:p>
            <a:pPr marL="282575" indent="-282575">
              <a:spcBef>
                <a:spcPts val="1200"/>
              </a:spcBef>
            </a:pPr>
            <a:r>
              <a:rPr lang="en-NZ" dirty="0">
                <a:latin typeface="Arial" pitchFamily="34" charset="0"/>
              </a:rPr>
              <a:t>Issues to be considered: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>
                <a:latin typeface="Arial" pitchFamily="34" charset="0"/>
              </a:rPr>
              <a:t>Large portions: contiguity of space increases performance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/>
              <a:t>Small portions: a large number of small portions increases the size of tables needed to manage the allocation information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/>
              <a:t>Fixed-size portions: simplifies the reallocation of space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/>
              <a:t>Variable-size or small fixed-size portions: minimizes waste of unused storage due to </a:t>
            </a:r>
            <a:r>
              <a:rPr lang="en-NZ" sz="2000" dirty="0" err="1"/>
              <a:t>overallocation</a:t>
            </a:r>
            <a:endParaRPr lang="en-NZ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Two Major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Variable, large contiguous portions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ym typeface="Wingdings"/>
              </a:rPr>
              <a:t> </a:t>
            </a:r>
            <a:r>
              <a:rPr lang="en-US" dirty="0"/>
              <a:t>provides better performance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US" dirty="0"/>
              <a:t>the variable size avoids waste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US" dirty="0"/>
              <a:t>the file allocation tables are small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ym typeface="Wingdings"/>
              </a:rPr>
              <a:t> space is hard to reuse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NZ" dirty="0"/>
              <a:t>Blocks: small fixed-sized portions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NZ" altLang="zh-HK" dirty="0"/>
              <a:t>small fixed portions provide greater flexibility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 </a:t>
            </a:r>
            <a:r>
              <a:rPr lang="en-NZ" altLang="zh-HK" dirty="0"/>
              <a:t>they may require large tables or complex structures for their allocation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 </a:t>
            </a:r>
            <a:r>
              <a:rPr lang="en-NZ" altLang="zh-HK" dirty="0"/>
              <a:t>contiguity has been abandoned as a primary goal; blocks are allocated as needed</a:t>
            </a:r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Allocation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882235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601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File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contiguous set of </a:t>
            </a:r>
            <a:r>
              <a:rPr lang="en-US" i="1" dirty="0"/>
              <a:t>blocks</a:t>
            </a:r>
            <a:r>
              <a:rPr lang="en-US" dirty="0"/>
              <a:t> is allocated to a file at the time of creation</a:t>
            </a:r>
          </a:p>
          <a:p>
            <a:r>
              <a:rPr lang="en-US" dirty="0"/>
              <a:t>A </a:t>
            </a:r>
            <a:r>
              <a:rPr lang="en-US" dirty="0" err="1"/>
              <a:t>preallocation</a:t>
            </a:r>
            <a:r>
              <a:rPr lang="en-US" dirty="0"/>
              <a:t> with variable-size portions</a:t>
            </a:r>
          </a:p>
          <a:p>
            <a:r>
              <a:rPr lang="en-US" altLang="zh-HK" dirty="0">
                <a:sym typeface="Wingdings" pitchFamily="2" charset="2"/>
              </a:rPr>
              <a:t> </a:t>
            </a:r>
            <a:r>
              <a:rPr lang="en-US" dirty="0"/>
              <a:t>FAT needs a single entry for each file</a:t>
            </a:r>
          </a:p>
          <a:p>
            <a:endParaRPr lang="en-US" dirty="0"/>
          </a:p>
        </p:txBody>
      </p:sp>
      <p:pic>
        <p:nvPicPr>
          <p:cNvPr id="4" name="Content Placeholder 3" descr="Fig12_07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2" r="3166" b="24430"/>
          <a:stretch/>
        </p:blipFill>
        <p:spPr bwMode="auto">
          <a:xfrm>
            <a:off x="2133600" y="3124200"/>
            <a:ext cx="4727323" cy="317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Contiguous File Allocation</a:t>
            </a:r>
            <a:endParaRPr lang="en-US" dirty="0"/>
          </a:p>
        </p:txBody>
      </p:sp>
      <p:pic>
        <p:nvPicPr>
          <p:cNvPr id="4" name="Content Placeholder 3" descr="Fig12_08.gi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9" r="12305" b="20272"/>
          <a:stretch/>
        </p:blipFill>
        <p:spPr>
          <a:xfrm>
            <a:off x="5058937" y="3429000"/>
            <a:ext cx="4085063" cy="2813047"/>
          </a:xfrm>
        </p:spPr>
      </p:pic>
      <p:sp>
        <p:nvSpPr>
          <p:cNvPr id="3" name="TextBox 2"/>
          <p:cNvSpPr txBox="1"/>
          <p:nvPr/>
        </p:nvSpPr>
        <p:spPr>
          <a:xfrm>
            <a:off x="7239000" y="5105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After compaction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" y="16002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sym typeface="Wingdings" pitchFamily="2" charset="2"/>
              </a:rPr>
              <a:t> B</a:t>
            </a:r>
            <a:r>
              <a:rPr lang="en-US" dirty="0"/>
              <a:t>est for individual sequential file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multiple blocks can be read in at a time to improve I/O performance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Also easy to retrieve a single block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if a file starts at block </a:t>
            </a:r>
            <a:r>
              <a:rPr lang="en-US" i="1" dirty="0"/>
              <a:t>b</a:t>
            </a:r>
            <a:r>
              <a:rPr lang="en-US" dirty="0"/>
              <a:t>, and the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block of the file is wanted, its location on secondary storage is simply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 – 1.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itchFamily="34" charset="0"/>
                <a:sym typeface="Wingdings" pitchFamily="2" charset="2"/>
              </a:rPr>
              <a:t> </a:t>
            </a:r>
            <a:r>
              <a:rPr lang="en-US" dirty="0"/>
              <a:t>External fragmentation will occur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Need to perform </a:t>
            </a:r>
            <a:r>
              <a:rPr lang="en-US" i="1" dirty="0"/>
              <a:t>compaction (a.k.a. disk defragmentation 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i="1" dirty="0"/>
          </a:p>
        </p:txBody>
      </p:sp>
      <p:pic>
        <p:nvPicPr>
          <p:cNvPr id="7" name="Content Placeholder 3" descr="Fig12_07.gif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2" r="3166" b="24430"/>
          <a:stretch/>
        </p:blipFill>
        <p:spPr bwMode="auto">
          <a:xfrm>
            <a:off x="5105400" y="1066800"/>
            <a:ext cx="3932338" cy="263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86600" y="2667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Before compaction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160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Allocation is on basis of individual block</a:t>
            </a:r>
          </a:p>
          <a:p>
            <a:pPr>
              <a:spcBef>
                <a:spcPts val="600"/>
              </a:spcBef>
            </a:pPr>
            <a:r>
              <a:rPr lang="en-US" dirty="0"/>
              <a:t>Each block contains a pointer to the next block in the chain</a:t>
            </a:r>
          </a:p>
          <a:p>
            <a:pPr>
              <a:spcBef>
                <a:spcPts val="600"/>
              </a:spcBef>
            </a:pPr>
            <a:r>
              <a:rPr lang="en-US" altLang="zh-HK" dirty="0"/>
              <a:t>Allows both </a:t>
            </a:r>
            <a:r>
              <a:rPr lang="en-US" altLang="zh-HK" dirty="0" err="1"/>
              <a:t>preallocation</a:t>
            </a:r>
            <a:r>
              <a:rPr lang="en-US" altLang="zh-HK" dirty="0"/>
              <a:t> and dynamic allocation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FAT needs a single entry for each file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</p:txBody>
      </p:sp>
      <p:pic>
        <p:nvPicPr>
          <p:cNvPr id="4" name="Content Placeholder 3" descr="Fig12_09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86" b="26326"/>
          <a:stretch/>
        </p:blipFill>
        <p:spPr bwMode="auto">
          <a:xfrm>
            <a:off x="4929635" y="3390900"/>
            <a:ext cx="40696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799" y="3352800"/>
            <a:ext cx="472440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Selection of blocks is simple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ym typeface="Wingdings" pitchFamily="2" charset="2"/>
              </a:rPr>
              <a:t>a</a:t>
            </a:r>
            <a:r>
              <a:rPr lang="en-US" dirty="0"/>
              <a:t>ny free block can be added to a chain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No external fragmentation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Best for sequential files that are to be processed sequentially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>
                <a:solidFill>
                  <a:schemeClr val="accent1">
                    <a:lumMod val="75000"/>
                  </a:schemeClr>
                </a:solidFill>
              </a:rPr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667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9476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HK" dirty="0">
                <a:latin typeface="Arial" pitchFamily="34" charset="0"/>
                <a:sym typeface="Wingdings" pitchFamily="2" charset="2"/>
              </a:rPr>
              <a:t> </a:t>
            </a:r>
            <a:r>
              <a:rPr lang="en-US" altLang="zh-HK" dirty="0"/>
              <a:t>To select an individual block of a file requires tracing through the chain to the desired block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latin typeface="Arial" pitchFamily="34" charset="0"/>
                <a:sym typeface="Wingdings" pitchFamily="2" charset="2"/>
              </a:rPr>
              <a:t> </a:t>
            </a:r>
            <a:r>
              <a:rPr lang="en-US" dirty="0"/>
              <a:t>No accommodation of the principle of locality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series of accesses to different parts of the disk are required for sequential processing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has to consolidate files </a:t>
            </a:r>
            <a:r>
              <a:rPr lang="en-US" altLang="zh-HK" dirty="0"/>
              <a:t>periodically 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altLang="zh-HK" dirty="0"/>
          </a:p>
        </p:txBody>
      </p:sp>
      <p:pic>
        <p:nvPicPr>
          <p:cNvPr id="4" name="Content Placeholder 3" descr="Fig12_10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57" t="2449" r="7361" b="23537"/>
          <a:stretch/>
        </p:blipFill>
        <p:spPr bwMode="auto">
          <a:xfrm>
            <a:off x="4876799" y="3810000"/>
            <a:ext cx="3776943" cy="241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10400" y="5410200"/>
            <a:ext cx="176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After consolidation</a:t>
            </a:r>
          </a:p>
        </p:txBody>
      </p:sp>
      <p:pic>
        <p:nvPicPr>
          <p:cNvPr id="8" name="Content Placeholder 3" descr="Fig12_09.gif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86" b="26326"/>
          <a:stretch/>
        </p:blipFill>
        <p:spPr bwMode="auto">
          <a:xfrm>
            <a:off x="762000" y="3810000"/>
            <a:ext cx="383710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95600" y="5486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Before consolidation</a:t>
            </a:r>
          </a:p>
        </p:txBody>
      </p:sp>
    </p:spTree>
    <p:extLst>
      <p:ext uri="{BB962C8B-B14F-4D97-AF65-F5344CB8AC3E}">
        <p14:creationId xmlns:p14="http://schemas.microsoft.com/office/powerpoint/2010/main" val="174508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Indexed Allocation </a:t>
            </a:r>
            <a:br>
              <a:rPr lang="en-NZ" dirty="0"/>
            </a:br>
            <a:r>
              <a:rPr lang="en-NZ" dirty="0"/>
              <a:t>with Block Portions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425"/>
          <a:stretch/>
        </p:blipFill>
        <p:spPr bwMode="auto">
          <a:xfrm>
            <a:off x="4036714" y="3124200"/>
            <a:ext cx="509147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zh-HK" dirty="0">
                <a:ea typeface="新細明體" pitchFamily="18" charset="-120"/>
              </a:rPr>
              <a:t>FAT contains an entry for a file that points to the </a:t>
            </a:r>
            <a:r>
              <a:rPr lang="en-US" altLang="zh-HK" b="1" i="1" dirty="0">
                <a:solidFill>
                  <a:srgbClr val="0070C0"/>
                </a:solidFill>
                <a:ea typeface="新細明體" pitchFamily="18" charset="-120"/>
              </a:rPr>
              <a:t>file index block</a:t>
            </a:r>
            <a:r>
              <a:rPr lang="en-US" altLang="zh-HK" dirty="0">
                <a:ea typeface="新細明體" pitchFamily="18" charset="-120"/>
              </a:rPr>
              <a:t> </a:t>
            </a:r>
          </a:p>
          <a:p>
            <a:pPr lvl="1"/>
            <a:r>
              <a:rPr lang="en-US" altLang="zh-HK" dirty="0"/>
              <a:t>The file index block has one entry for each portion allocated to the file</a:t>
            </a:r>
          </a:p>
          <a:p>
            <a:r>
              <a:rPr lang="en-NZ" dirty="0"/>
              <a:t>Allocation may be either</a:t>
            </a:r>
          </a:p>
          <a:p>
            <a:pPr lvl="1"/>
            <a:r>
              <a:rPr lang="en-NZ" dirty="0"/>
              <a:t>Fixed-size blocks </a:t>
            </a:r>
          </a:p>
          <a:p>
            <a:pPr lvl="1"/>
            <a:r>
              <a:rPr lang="en-NZ" dirty="0"/>
              <a:t>Variable-size portions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Allocation with</a:t>
            </a:r>
            <a:br>
              <a:rPr lang="en-US" dirty="0"/>
            </a:br>
            <a:r>
              <a:rPr lang="en-US" dirty="0"/>
              <a:t> Variable Length Portions</a:t>
            </a:r>
          </a:p>
        </p:txBody>
      </p:sp>
      <p:pic>
        <p:nvPicPr>
          <p:cNvPr id="4" name="Content Placeholder 3" descr="Fig12_12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2143"/>
          <a:stretch/>
        </p:blipFill>
        <p:spPr>
          <a:xfrm>
            <a:off x="1083786" y="1600200"/>
            <a:ext cx="7513076" cy="4152900"/>
          </a:xfrm>
        </p:spPr>
      </p:pic>
      <p:sp>
        <p:nvSpPr>
          <p:cNvPr id="5" name="AutoShape 9"/>
          <p:cNvSpPr>
            <a:spLocks/>
          </p:cNvSpPr>
          <p:nvPr/>
        </p:nvSpPr>
        <p:spPr bwMode="auto">
          <a:xfrm>
            <a:off x="6172200" y="5181600"/>
            <a:ext cx="1905000" cy="685800"/>
          </a:xfrm>
          <a:prstGeom prst="borderCallout1">
            <a:avLst>
              <a:gd name="adj1" fmla="val 13634"/>
              <a:gd name="adj2" fmla="val -4000"/>
              <a:gd name="adj3" fmla="val -52653"/>
              <a:gd name="adj4" fmla="val -99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variable-length portions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/>
          <a:p>
            <a:pPr algn="ctr" eaLnBrk="0" hangingPunct="0"/>
            <a:r>
              <a:rPr lang="en-US" sz="4400"/>
              <a:t>Indexed Allocation</a:t>
            </a:r>
            <a:endParaRPr lang="en-NZ" sz="4400"/>
          </a:p>
        </p:txBody>
      </p:sp>
      <p:sp>
        <p:nvSpPr>
          <p:cNvPr id="289798" name="Tex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ea typeface="新細明體" pitchFamily="18" charset="-120"/>
              </a:rPr>
              <a:t>Allocation by blocks eliminates external fragmentation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ea typeface="新細明體" pitchFamily="18" charset="-120"/>
              </a:rPr>
              <a:t>Allocation by variable-size portions improves locality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ea typeface="新細明體" pitchFamily="18" charset="-120"/>
              </a:rPr>
              <a:t>Supports both sequential and direct access to the file and thus is the most popular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HK" sz="2400" dirty="0">
                <a:latin typeface="Arial" pitchFamily="34" charset="0"/>
                <a:sym typeface="Wingdings" pitchFamily="2" charset="2"/>
              </a:rPr>
              <a:t> </a:t>
            </a:r>
            <a:r>
              <a:rPr lang="en-US" altLang="zh-TW" sz="2400" dirty="0">
                <a:ea typeface="新細明體" pitchFamily="18" charset="-120"/>
              </a:rPr>
              <a:t>File consolidation may be done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>
                <a:ea typeface="新細明體" pitchFamily="18" charset="-120"/>
              </a:rPr>
              <a:t>reduces the size of the index in the case of variable-size portions</a:t>
            </a:r>
          </a:p>
        </p:txBody>
      </p:sp>
    </p:spTree>
    <p:extLst>
      <p:ext uri="{BB962C8B-B14F-4D97-AF65-F5344CB8AC3E}">
        <p14:creationId xmlns:p14="http://schemas.microsoft.com/office/powerpoint/2010/main" val="37823157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pitchFamily="34" charset="0"/>
                <a:ea typeface="新細明體" pitchFamily="18" charset="-120"/>
              </a:rPr>
              <a:t>Revisit the Big Picture</a:t>
            </a:r>
          </a:p>
        </p:txBody>
      </p:sp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0" y="1866901"/>
            <a:ext cx="753537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1675" name="AutoShape 11"/>
          <p:cNvSpPr>
            <a:spLocks/>
          </p:cNvSpPr>
          <p:nvPr/>
        </p:nvSpPr>
        <p:spPr bwMode="auto">
          <a:xfrm>
            <a:off x="609600" y="1409700"/>
            <a:ext cx="2136775" cy="1143000"/>
          </a:xfrm>
          <a:prstGeom prst="borderCallout2">
            <a:avLst>
              <a:gd name="adj1" fmla="val 10000"/>
              <a:gd name="adj2" fmla="val 103565"/>
              <a:gd name="adj3" fmla="val 10000"/>
              <a:gd name="adj4" fmla="val 118426"/>
              <a:gd name="adj5" fmla="val 132441"/>
              <a:gd name="adj6" fmla="val 21770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latin typeface="Arial Narrow" pitchFamily="34" charset="0"/>
                <a:ea typeface="新細明體" pitchFamily="18" charset="-120"/>
              </a:rPr>
              <a:t>Records must be organized as a sequence of blocks for output and unblocked after input</a:t>
            </a:r>
            <a:endParaRPr lang="zh-TW" altLang="en-US" sz="1600"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241676" name="AutoShape 12"/>
          <p:cNvSpPr>
            <a:spLocks/>
          </p:cNvSpPr>
          <p:nvPr/>
        </p:nvSpPr>
        <p:spPr bwMode="auto">
          <a:xfrm>
            <a:off x="5791200" y="1241425"/>
            <a:ext cx="3200400" cy="560387"/>
          </a:xfrm>
          <a:prstGeom prst="borderCallout2">
            <a:avLst>
              <a:gd name="adj1" fmla="val 10199"/>
              <a:gd name="adj2" fmla="val -3847"/>
              <a:gd name="adj3" fmla="val 10199"/>
              <a:gd name="adj4" fmla="val -11778"/>
              <a:gd name="adj5" fmla="val 271425"/>
              <a:gd name="adj6" fmla="val 2402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latin typeface="Arial Narrow" pitchFamily="34" charset="0"/>
                <a:ea typeface="新細明體" pitchFamily="18" charset="-120"/>
              </a:rPr>
              <a:t>Individual block I/O requests must be scheduled for optimizing performance</a:t>
            </a:r>
          </a:p>
        </p:txBody>
      </p:sp>
      <p:pic>
        <p:nvPicPr>
          <p:cNvPr id="241681" name="Picture 17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801812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682" name="Picture 18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95462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1689" name="Group 25"/>
          <p:cNvGrpSpPr>
            <a:grpSpLocks/>
          </p:cNvGrpSpPr>
          <p:nvPr/>
        </p:nvGrpSpPr>
        <p:grpSpPr bwMode="auto">
          <a:xfrm>
            <a:off x="5349839" y="4648203"/>
            <a:ext cx="3200400" cy="852488"/>
            <a:chOff x="3456" y="3047"/>
            <a:chExt cx="2016" cy="537"/>
          </a:xfrm>
        </p:grpSpPr>
        <p:sp>
          <p:nvSpPr>
            <p:cNvPr id="241686" name="Text Box 22"/>
            <p:cNvSpPr txBox="1">
              <a:spLocks noChangeArrowheads="1"/>
            </p:cNvSpPr>
            <p:nvPr/>
          </p:nvSpPr>
          <p:spPr bwMode="auto">
            <a:xfrm>
              <a:off x="3456" y="3216"/>
              <a:ext cx="2016" cy="36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latin typeface="Arial Narrow" pitchFamily="34" charset="0"/>
                  <a:ea typeface="新細明體" pitchFamily="18" charset="-120"/>
                </a:rPr>
                <a:t>File allocation is also concerned for optimizing performance.</a:t>
              </a:r>
              <a:endParaRPr lang="en-US" altLang="zh-HK" sz="1600" dirty="0"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241687" name="Line 23"/>
            <p:cNvSpPr>
              <a:spLocks noChangeShapeType="1"/>
            </p:cNvSpPr>
            <p:nvPr/>
          </p:nvSpPr>
          <p:spPr bwMode="auto">
            <a:xfrm flipV="1">
              <a:off x="4272" y="3047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241685" name="Picture 21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800600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5" grpId="0" animBg="1"/>
      <p:bldP spid="2416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File, Record and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2209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400" dirty="0"/>
              <a:t>File is a collection of similar records</a:t>
            </a:r>
          </a:p>
          <a:p>
            <a:pPr>
              <a:spcBef>
                <a:spcPts val="600"/>
              </a:spcBef>
            </a:pPr>
            <a:r>
              <a:rPr lang="en-NZ" sz="2400" dirty="0"/>
              <a:t>Record can be treated as a unit by application programs</a:t>
            </a:r>
          </a:p>
          <a:p>
            <a:pPr lvl="1">
              <a:spcBef>
                <a:spcPts val="600"/>
              </a:spcBef>
            </a:pPr>
            <a:r>
              <a:rPr lang="en-NZ" sz="2000" dirty="0"/>
              <a:t>fixed or variable length</a:t>
            </a:r>
          </a:p>
          <a:p>
            <a:pPr>
              <a:spcBef>
                <a:spcPts val="600"/>
              </a:spcBef>
            </a:pPr>
            <a:r>
              <a:rPr lang="en-NZ" sz="2400" dirty="0"/>
              <a:t>Blocks are the unit for I/O with secondary storage</a:t>
            </a:r>
          </a:p>
          <a:p>
            <a:pPr lvl="1">
              <a:spcBef>
                <a:spcPts val="600"/>
              </a:spcBef>
            </a:pPr>
            <a:r>
              <a:rPr lang="en-NZ" sz="2000" dirty="0"/>
              <a:t>Blocks are mapped onto sectors of the disk sequentially</a:t>
            </a:r>
          </a:p>
          <a:p>
            <a:pPr lvl="1">
              <a:spcBef>
                <a:spcPts val="600"/>
              </a:spcBef>
            </a:pPr>
            <a:endParaRPr lang="en-NZ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2466" r="801" b="2834"/>
          <a:stretch>
            <a:fillRect/>
          </a:stretch>
        </p:blipFill>
        <p:spPr bwMode="auto">
          <a:xfrm>
            <a:off x="5534851" y="3581400"/>
            <a:ext cx="3484959" cy="2514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581400"/>
            <a:ext cx="4953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NZ" sz="2400" dirty="0"/>
              <a:t>For I/O to be performed, records must be organized as blocks</a:t>
            </a:r>
          </a:p>
          <a:p>
            <a:pPr>
              <a:spcBef>
                <a:spcPts val="600"/>
              </a:spcBef>
            </a:pPr>
            <a:r>
              <a:rPr lang="en-NZ" sz="2400" dirty="0"/>
              <a:t>Three approaches are common</a:t>
            </a:r>
          </a:p>
          <a:p>
            <a:pPr lvl="1">
              <a:spcBef>
                <a:spcPts val="600"/>
              </a:spcBef>
            </a:pPr>
            <a:r>
              <a:rPr lang="en-NZ" sz="2000" dirty="0"/>
              <a:t>Fixed-length blocking</a:t>
            </a:r>
          </a:p>
          <a:p>
            <a:pPr lvl="1">
              <a:spcBef>
                <a:spcPts val="600"/>
              </a:spcBef>
            </a:pPr>
            <a:r>
              <a:rPr lang="en-NZ" sz="2000" dirty="0"/>
              <a:t>Variable-length spanned blocking</a:t>
            </a:r>
          </a:p>
          <a:p>
            <a:pPr lvl="1">
              <a:spcBef>
                <a:spcPts val="600"/>
              </a:spcBef>
            </a:pPr>
            <a:r>
              <a:rPr lang="en-NZ" sz="2000" dirty="0"/>
              <a:t>Variable-length </a:t>
            </a:r>
            <a:r>
              <a:rPr lang="en-NZ" sz="2000" dirty="0" err="1"/>
              <a:t>unspanned</a:t>
            </a:r>
            <a:r>
              <a:rPr lang="en-NZ" sz="2000" dirty="0"/>
              <a:t> blocking</a:t>
            </a:r>
          </a:p>
          <a:p>
            <a:pPr lvl="1">
              <a:spcBef>
                <a:spcPts val="600"/>
              </a:spcBef>
            </a:pPr>
            <a:endParaRPr lang="en-NZ" sz="2000" dirty="0"/>
          </a:p>
          <a:p>
            <a:pPr>
              <a:spcBef>
                <a:spcPts val="600"/>
              </a:spcBef>
            </a:pPr>
            <a:endParaRPr lang="en-NZ" sz="2400" dirty="0"/>
          </a:p>
          <a:p>
            <a:pPr lvl="1">
              <a:spcBef>
                <a:spcPts val="600"/>
              </a:spcBef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589033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Fixed-Length Blocking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5240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NZ" dirty="0"/>
              <a:t>Fixed-length records are used, and an integral number of records are stored in a block</a:t>
            </a:r>
          </a:p>
          <a:p>
            <a:pPr>
              <a:spcBef>
                <a:spcPts val="1200"/>
              </a:spcBef>
            </a:pPr>
            <a:r>
              <a:rPr lang="en-NZ" altLang="zh-TW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dirty="0"/>
              <a:t>Unused space at the end of a block is </a:t>
            </a:r>
            <a:r>
              <a:rPr lang="en-NZ" b="1" i="1" dirty="0"/>
              <a:t>internal fragmentation</a:t>
            </a:r>
          </a:p>
          <a:p>
            <a:pPr>
              <a:spcBef>
                <a:spcPts val="1200"/>
              </a:spcBef>
            </a:pPr>
            <a:endParaRPr lang="en-NZ" b="1" i="1" dirty="0"/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293050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Variable-Length</a:t>
            </a:r>
            <a:br>
              <a:rPr lang="en-NZ" dirty="0"/>
            </a:br>
            <a:r>
              <a:rPr lang="en-NZ" dirty="0"/>
              <a:t>Spanned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sz="2400" dirty="0"/>
              <a:t>Variable-length records are used and are packed into blocks with </a:t>
            </a:r>
            <a:r>
              <a:rPr lang="en-NZ" sz="2400" b="1" dirty="0"/>
              <a:t>no</a:t>
            </a:r>
            <a:r>
              <a:rPr lang="en-NZ" sz="2400" dirty="0"/>
              <a:t> unused space</a:t>
            </a:r>
          </a:p>
          <a:p>
            <a:pPr>
              <a:spcBef>
                <a:spcPts val="1200"/>
              </a:spcBef>
            </a:pPr>
            <a:r>
              <a:rPr lang="en-NZ" sz="2400" dirty="0"/>
              <a:t>Some records may span multiple blocks</a:t>
            </a:r>
          </a:p>
          <a:p>
            <a:pPr lvl="1">
              <a:spcBef>
                <a:spcPts val="1200"/>
              </a:spcBef>
            </a:pPr>
            <a:r>
              <a:rPr lang="en-NZ" sz="2000" dirty="0"/>
              <a:t>Continuation is indicated by a pointer to the successor block</a:t>
            </a:r>
          </a:p>
          <a:p>
            <a:pPr>
              <a:spcBef>
                <a:spcPts val="1200"/>
              </a:spcBef>
            </a:pPr>
            <a:r>
              <a:rPr lang="en-NZ" sz="2400" dirty="0">
                <a:latin typeface="Arial" pitchFamily="34" charset="0"/>
                <a:sym typeface="Wingdings" pitchFamily="2" charset="2"/>
              </a:rPr>
              <a:t>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 Efficient for storage</a:t>
            </a:r>
          </a:p>
          <a:p>
            <a:pPr>
              <a:spcBef>
                <a:spcPts val="1200"/>
              </a:spcBef>
            </a:pPr>
            <a:r>
              <a:rPr lang="en-NZ" sz="2400" dirty="0">
                <a:latin typeface="Arial" pitchFamily="34" charset="0"/>
                <a:sym typeface="Wingdings" pitchFamily="2" charset="2"/>
              </a:rPr>
              <a:t>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 Does not limit the size of records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NZ" altLang="zh-TW" sz="2400" dirty="0">
                <a:ea typeface="新細明體" pitchFamily="18" charset="-120"/>
                <a:sym typeface="Wingdings" pitchFamily="2" charset="2"/>
              </a:rPr>
              <a:t> Difficult to implement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NZ" altLang="zh-TW" sz="2400" dirty="0">
                <a:ea typeface="新細明體" pitchFamily="18" charset="-120"/>
                <a:sym typeface="Wingdings" pitchFamily="2" charset="2"/>
              </a:rPr>
              <a:t> Records that span two blocks require two I/O operations</a:t>
            </a:r>
          </a:p>
          <a:p>
            <a:pPr lvl="1">
              <a:spcBef>
                <a:spcPts val="1200"/>
              </a:spcBef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13247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Variable-Length </a:t>
            </a:r>
            <a:br>
              <a:rPr lang="en-NZ"/>
            </a:br>
            <a:r>
              <a:rPr lang="en-NZ"/>
              <a:t>Unspanned Blocking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/>
              <a:t>Variable length records are used but no spanning</a:t>
            </a:r>
          </a:p>
          <a:p>
            <a:pPr>
              <a:spcBef>
                <a:spcPts val="1200"/>
              </a:spcBef>
            </a:pPr>
            <a:r>
              <a:rPr lang="en-NZ" altLang="zh-TW" sz="28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sz="2800" dirty="0"/>
              <a:t>Wasted space in most blocks because of the remainder of a block cannot be used if the next record is larger than the remaining unused space</a:t>
            </a:r>
          </a:p>
          <a:p>
            <a:pPr>
              <a:spcBef>
                <a:spcPts val="1200"/>
              </a:spcBef>
            </a:pPr>
            <a:r>
              <a:rPr lang="en-NZ" altLang="zh-TW" sz="28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zh-TW" sz="2800" dirty="0">
                <a:latin typeface="Arial" pitchFamily="34" charset="0"/>
                <a:ea typeface="新細明體" pitchFamily="18" charset="-120"/>
              </a:rPr>
              <a:t>Limits record size to the size of a block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003855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Blocking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67"/>
          <a:stretch/>
        </p:blipFill>
        <p:spPr>
          <a:xfrm>
            <a:off x="1028700" y="-152399"/>
            <a:ext cx="7086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410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Microsoft Macintosh PowerPoint</Application>
  <PresentationFormat>On-screen Show (4:3)</PresentationFormat>
  <Paragraphs>253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Narrow</vt:lpstr>
      <vt:lpstr>Calibri</vt:lpstr>
      <vt:lpstr>Office Theme</vt:lpstr>
      <vt:lpstr>Custom Design</vt:lpstr>
      <vt:lpstr>1_Office Theme</vt:lpstr>
      <vt:lpstr>Chapter 11 &amp; 12 Disk Scheduling and Secondary Storage Management</vt:lpstr>
      <vt:lpstr>Roadmap</vt:lpstr>
      <vt:lpstr>A Big Picture of  File Management</vt:lpstr>
      <vt:lpstr>Roadmap</vt:lpstr>
      <vt:lpstr>File, Record and Block</vt:lpstr>
      <vt:lpstr>Fixed-Length Blocking</vt:lpstr>
      <vt:lpstr>Variable-Length Spanned Blocking</vt:lpstr>
      <vt:lpstr>Variable-Length  Unspanned Blocking</vt:lpstr>
      <vt:lpstr>Record Blocking Methods</vt:lpstr>
      <vt:lpstr>Roadmap</vt:lpstr>
      <vt:lpstr>Disk Performance Parameters</vt:lpstr>
      <vt:lpstr>Positioning the  Read/Write Heads</vt:lpstr>
      <vt:lpstr>Disk Performance Parameters</vt:lpstr>
      <vt:lpstr>PowerPoint Presentation</vt:lpstr>
      <vt:lpstr>Disk Performance  Example</vt:lpstr>
      <vt:lpstr>Disk Performance  Example (cont.)</vt:lpstr>
      <vt:lpstr>Disk Performance  </vt:lpstr>
      <vt:lpstr>Disk Scheduling Policies</vt:lpstr>
      <vt:lpstr>First-in, first-out (FIFO)</vt:lpstr>
      <vt:lpstr>First-in, first-out (FIFO)</vt:lpstr>
      <vt:lpstr>Shortest Service  Time First (SSTF)</vt:lpstr>
      <vt:lpstr>Shortest Service  Time First (SSTF)</vt:lpstr>
      <vt:lpstr>SCAN</vt:lpstr>
      <vt:lpstr>SCAN</vt:lpstr>
      <vt:lpstr>PowerPoint Presentation</vt:lpstr>
      <vt:lpstr>C-SCAN (Circular SCAN)</vt:lpstr>
      <vt:lpstr>C-SCAN (Circular SCAN)</vt:lpstr>
      <vt:lpstr>C-LOOK</vt:lpstr>
      <vt:lpstr>C-LOOK</vt:lpstr>
      <vt:lpstr>Disk Scheduling Policies</vt:lpstr>
      <vt:lpstr>Roadmap</vt:lpstr>
      <vt:lpstr>Secondary Storage Management</vt:lpstr>
      <vt:lpstr>Pre-allocation vs  Dynamic Allocation</vt:lpstr>
      <vt:lpstr>Portion Size</vt:lpstr>
      <vt:lpstr>Two Major Alternatives</vt:lpstr>
      <vt:lpstr>File Allocation Methods</vt:lpstr>
      <vt:lpstr>Contiguous File Allocation</vt:lpstr>
      <vt:lpstr>Contiguous File Allocation</vt:lpstr>
      <vt:lpstr>Chained Allocation</vt:lpstr>
      <vt:lpstr>Chained Allocation</vt:lpstr>
      <vt:lpstr>Indexed Allocation  with Block Portions</vt:lpstr>
      <vt:lpstr>Indexed Allocation with  Variable Length Portions</vt:lpstr>
      <vt:lpstr>PowerPoint Presentation</vt:lpstr>
      <vt:lpstr>Revisit the Big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2008-04-03T13:49:07Z</dcterms:created>
  <dcterms:modified xsi:type="dcterms:W3CDTF">2022-04-12T14:43:49Z</dcterms:modified>
</cp:coreProperties>
</file>