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2" r:id="rId5"/>
    <p:sldId id="275" r:id="rId6"/>
    <p:sldId id="279" r:id="rId7"/>
    <p:sldId id="286" r:id="rId8"/>
    <p:sldId id="287" r:id="rId9"/>
    <p:sldId id="288" r:id="rId10"/>
    <p:sldId id="289" r:id="rId11"/>
    <p:sldId id="290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1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8" autoAdjust="0"/>
    <p:restoredTop sz="94660"/>
  </p:normalViewPr>
  <p:slideViewPr>
    <p:cSldViewPr>
      <p:cViewPr varScale="1">
        <p:scale>
          <a:sx n="163" d="100"/>
          <a:sy n="163" d="100"/>
        </p:scale>
        <p:origin x="22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A3A1-5FD1-48C7-AE8F-244858BDAE3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294"/>
            <a:ext cx="3076575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294"/>
            <a:ext cx="3076575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D86C-B7BB-48B1-9E49-84D0DA0C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8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2111B29B-1B57-4F49-8DB6-6BAC4D59639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1094A837-09DA-4C38-AEE9-1DB6412D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8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300" b="1"/>
              <a:t>Question</a:t>
            </a:r>
            <a:r>
              <a:rPr lang="en-US" altLang="en-US" sz="1300"/>
              <a:t>: </a:t>
            </a:r>
            <a:br>
              <a:rPr lang="en-US" altLang="en-US" sz="1300"/>
            </a:br>
            <a:r>
              <a:rPr lang="en-US" altLang="en-US" sz="1300"/>
              <a:t>After a thread has been created, how do you know when it will be scheduled to run by the operating system?</a:t>
            </a:r>
            <a:br>
              <a:rPr lang="en-US" altLang="en-US" sz="1300"/>
            </a:br>
            <a:endParaRPr lang="en-US" altLang="en-US" sz="1300"/>
          </a:p>
          <a:p>
            <a:r>
              <a:rPr lang="en-US" altLang="en-US" sz="1300" b="1"/>
              <a:t>Answer</a:t>
            </a:r>
            <a:r>
              <a:rPr lang="en-US" altLang="en-US" sz="1300"/>
              <a:t>:</a:t>
            </a:r>
          </a:p>
          <a:p>
            <a:pPr>
              <a:buFont typeface="Arial" pitchFamily="34" charset="0"/>
              <a:buNone/>
            </a:pPr>
            <a:r>
              <a:rPr lang="en-US" altLang="en-US" sz="1300"/>
              <a:t>	Unless you are using the Pthreads scheduling mechanism, it is up to the implementation and/or operating system to decide where and when threads will execute.  </a:t>
            </a:r>
          </a:p>
          <a:p>
            <a:pPr>
              <a:buFont typeface="Arial" pitchFamily="34" charset="0"/>
              <a:buNone/>
            </a:pPr>
            <a:r>
              <a:rPr lang="en-US" altLang="en-US" sz="1300"/>
              <a:t>	Robust programs should not depend upon threads executing in a specific order.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300" b="1"/>
              <a:t>Question</a:t>
            </a:r>
            <a:r>
              <a:rPr lang="en-US" altLang="en-US" sz="1300"/>
              <a:t>: </a:t>
            </a:r>
            <a:br>
              <a:rPr lang="en-US" altLang="en-US" sz="1300"/>
            </a:br>
            <a:r>
              <a:rPr lang="en-US" altLang="en-US" sz="1300"/>
              <a:t>After a thread has been created, how do you know when it will be scheduled to run by the operating system?</a:t>
            </a:r>
            <a:br>
              <a:rPr lang="en-US" altLang="en-US" sz="1300"/>
            </a:br>
            <a:endParaRPr lang="en-US" altLang="en-US" sz="1300"/>
          </a:p>
          <a:p>
            <a:r>
              <a:rPr lang="en-US" altLang="en-US" sz="1300" b="1"/>
              <a:t>Answer</a:t>
            </a:r>
            <a:r>
              <a:rPr lang="en-US" altLang="en-US" sz="1300"/>
              <a:t>:</a:t>
            </a:r>
          </a:p>
          <a:p>
            <a:pPr>
              <a:buFont typeface="Arial" pitchFamily="34" charset="0"/>
              <a:buNone/>
            </a:pPr>
            <a:r>
              <a:rPr lang="en-US" altLang="en-US" sz="1300"/>
              <a:t>	Unless you are using the Pthreads scheduling mechanism, it is up to the implementation and/or operating system to decide where and when threads will execute.  </a:t>
            </a:r>
          </a:p>
          <a:p>
            <a:pPr>
              <a:buFont typeface="Arial" pitchFamily="34" charset="0"/>
              <a:buNone/>
            </a:pPr>
            <a:r>
              <a:rPr lang="en-US" altLang="en-US" sz="1300"/>
              <a:t>	Robust programs should not depend upon threads executing in a specific order.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Question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When more than one thread is waiting for a locked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smtClean="0"/>
              <a:t>, which thread will be granted the lock first after it is released?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/>
              <a:t>Answer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/>
              <a:t> Unless thread priority scheduling (not covered) is used, the assignment will be left to the native system scheduler and may appear to be more or less random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A837-09DA-4C38-AEE9-1DB6412DF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Question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When more than one thread is waiting for a locked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smtClean="0"/>
              <a:t>, which thread will be granted the lock first after it is released?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/>
              <a:t>Answer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/>
              <a:t> Unless thread priority scheduling (not covered) is used, the assignment will be left to the native system scheduler and may appear to be more or less random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A837-09DA-4C38-AEE9-1DB6412DF7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A837-09DA-4C38-AEE9-1DB6412DF7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A837-09DA-4C38-AEE9-1DB6412DF7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72400" y="617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8CE1B5-BB4B-4AC7-B150-E3E62D7B9282}" type="slidenum">
              <a:rPr lang="en-US" smtClean="0">
                <a:latin typeface="Arial Black" panose="020B0A04020102020204" pitchFamily="34" charset="0"/>
              </a:rPr>
              <a:pPr algn="r"/>
              <a:t>‹#›</a:t>
            </a:fld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600" smtClean="0"/>
              <a:t>CS3103 </a:t>
            </a:r>
            <a:br>
              <a:rPr lang="en-US" sz="3600" smtClean="0"/>
            </a:br>
            <a:r>
              <a:rPr lang="en-US" sz="3600" smtClean="0"/>
              <a:t>Operating System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POSIX Threads Programming - 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74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Code without Mutex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1998" y="533401"/>
            <a:ext cx="3429002" cy="4406433"/>
            <a:chOff x="4343397" y="1352490"/>
            <a:chExt cx="7883803" cy="1965031"/>
          </a:xfrm>
        </p:grpSpPr>
        <p:sp>
          <p:nvSpPr>
            <p:cNvPr id="6" name="TextBox 5"/>
            <p:cNvSpPr txBox="1"/>
            <p:nvPr/>
          </p:nvSpPr>
          <p:spPr>
            <a:xfrm>
              <a:off x="4343397" y="1512661"/>
              <a:ext cx="7883803" cy="18048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Increase the stock from 300 ice-creams to 30000 ice-creams.  You will see different results.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The total number of ice-creams sold could be more than the stock!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Errors </a:t>
              </a:r>
              <a:r>
                <a:rPr lang="en-US" dirty="0"/>
                <a:t>due to </a:t>
              </a:r>
              <a:r>
                <a:rPr lang="en-US" b="1" i="1" dirty="0"/>
                <a:t>race condition </a:t>
              </a:r>
              <a:r>
                <a:rPr lang="en-US" dirty="0" smtClean="0"/>
                <a:t>happened </a:t>
              </a:r>
              <a:r>
                <a:rPr lang="en-US" dirty="0"/>
                <a:t>in </a:t>
              </a:r>
              <a:r>
                <a:rPr lang="en-US" dirty="0" smtClean="0"/>
                <a:t>this program.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If we run the program multiple times, we see that the total number of ice-creams sold fluctuates widely.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399" y="1352490"/>
              <a:ext cx="3941900" cy="156634"/>
            </a:xfrm>
            <a:prstGeom prst="rect">
              <a:avLst/>
            </a:prstGeom>
            <a:solidFill>
              <a:srgbClr val="AD010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Tryout 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6324" r="61250" b="32794"/>
          <a:stretch/>
        </p:blipFill>
        <p:spPr bwMode="auto">
          <a:xfrm>
            <a:off x="4343400" y="884641"/>
            <a:ext cx="3895165" cy="45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1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727782"/>
            <a:ext cx="8077200" cy="393583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PTHREAD_MUTEX_INITIALIZER;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declare a global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*/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*seller(void *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lock before accessing the shared data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icecream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 {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done = 1;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unlock after data access */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Correction with Mutex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932623"/>
            <a:ext cx="4114800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</a:t>
            </a:r>
            <a:r>
              <a:rPr lang="en-US" sz="2000" dirty="0" err="1" smtClean="0"/>
              <a:t>mutex</a:t>
            </a:r>
            <a:r>
              <a:rPr lang="en-US" sz="2000" dirty="0" smtClean="0"/>
              <a:t> to “protect” the global variable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icecream</a:t>
            </a:r>
            <a:r>
              <a:rPr lang="en-US" sz="2000" dirty="0" smtClean="0"/>
              <a:t> in the program.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33400"/>
            <a:ext cx="1524000" cy="399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Tryout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6" t="78448" r="24163" b="9059"/>
          <a:stretch/>
        </p:blipFill>
        <p:spPr bwMode="auto">
          <a:xfrm>
            <a:off x="5037178" y="3657600"/>
            <a:ext cx="3802022" cy="200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2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4589253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/>
              <a:t>Basics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Standard API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For UNIX systems, a standardized C language threads programming interface has been specified by the IEEE POSIX 1003.1c standard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Implementations that adhere to this standard are referred to as </a:t>
            </a:r>
            <a:r>
              <a:rPr lang="en-US" altLang="en-US" b="1" dirty="0">
                <a:solidFill>
                  <a:srgbClr val="AD0101"/>
                </a:solidFill>
              </a:rPr>
              <a:t>POSIX </a:t>
            </a:r>
            <a:r>
              <a:rPr lang="en-US" altLang="en-US" b="1" dirty="0" smtClean="0">
                <a:solidFill>
                  <a:srgbClr val="AD0101"/>
                </a:solidFill>
              </a:rPr>
              <a:t>threads</a:t>
            </a:r>
            <a:r>
              <a:rPr lang="en-US" altLang="en-US" dirty="0" smtClean="0"/>
              <a:t> </a:t>
            </a:r>
            <a:r>
              <a:rPr lang="en-US" altLang="en-US" dirty="0"/>
              <a:t>or </a:t>
            </a:r>
            <a:r>
              <a:rPr lang="en-US" altLang="en-US" b="1" dirty="0" err="1">
                <a:solidFill>
                  <a:schemeClr val="accent1"/>
                </a:solidFill>
              </a:rPr>
              <a:t>Pthreads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Compiling </a:t>
            </a:r>
            <a:r>
              <a:rPr lang="en-US" dirty="0" err="1" smtClean="0"/>
              <a:t>Pthreads</a:t>
            </a:r>
            <a:r>
              <a:rPr lang="en-US" dirty="0" smtClean="0"/>
              <a:t> programs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To compile the program </a:t>
            </a:r>
            <a:r>
              <a:rPr lang="en-US" sz="1800" i="1" dirty="0" smtClean="0">
                <a:cs typeface="Courier New" panose="02070309020205020404" pitchFamily="49" charset="0"/>
              </a:rPr>
              <a:t>hello.cpp</a:t>
            </a:r>
            <a:r>
              <a:rPr lang="en-US" i="1" dirty="0" smtClean="0"/>
              <a:t> </a:t>
            </a:r>
            <a:r>
              <a:rPr lang="en-US" dirty="0" smtClean="0"/>
              <a:t>that uses the </a:t>
            </a:r>
            <a:r>
              <a:rPr lang="en-US" dirty="0" err="1" smtClean="0"/>
              <a:t>Pthreads</a:t>
            </a:r>
            <a:r>
              <a:rPr lang="en-US" dirty="0" smtClean="0"/>
              <a:t> API, link </a:t>
            </a:r>
            <a:r>
              <a:rPr lang="en-US" dirty="0"/>
              <a:t>with the </a:t>
            </a:r>
            <a:r>
              <a:rPr lang="en-US" sz="1800" i="1" dirty="0" err="1">
                <a:cs typeface="Courier New" panose="02070309020205020404" pitchFamily="49" charset="0"/>
              </a:rPr>
              <a:t>pthread</a:t>
            </a:r>
            <a:r>
              <a:rPr lang="en-US" dirty="0"/>
              <a:t> library and produce an executable file </a:t>
            </a:r>
            <a:r>
              <a:rPr lang="en-US" sz="1800" i="1" dirty="0">
                <a:cs typeface="Courier New" panose="02070309020205020404" pitchFamily="49" charset="0"/>
              </a:rPr>
              <a:t>hello</a:t>
            </a:r>
            <a:r>
              <a:rPr lang="en-US" dirty="0"/>
              <a:t>.</a:t>
            </a:r>
          </a:p>
          <a:p>
            <a:pPr marL="88011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./hello.cpp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838200"/>
          </a:xfrm>
        </p:spPr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>
            <a:normAutofit/>
          </a:bodyPr>
          <a:lstStyle/>
          <a:p>
            <a:pPr marL="274320" lvl="1">
              <a:spcBef>
                <a:spcPts val="1200"/>
              </a:spcBef>
            </a:pPr>
            <a:r>
              <a:rPr lang="en-US" sz="2400" dirty="0" smtClean="0"/>
              <a:t>Common </a:t>
            </a:r>
            <a:r>
              <a:rPr lang="en-US" altLang="en-US" sz="2400" dirty="0" err="1"/>
              <a:t>Pthreads</a:t>
            </a:r>
            <a:r>
              <a:rPr lang="en-US" altLang="en-US" sz="2400" dirty="0"/>
              <a:t> </a:t>
            </a:r>
            <a:r>
              <a:rPr lang="en-US" sz="2400" dirty="0" smtClean="0"/>
              <a:t>functions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 dirty="0"/>
              <a:t>Return value from </a:t>
            </a:r>
            <a:r>
              <a:rPr lang="en-US" altLang="en-US" dirty="0" err="1"/>
              <a:t>Pthreads</a:t>
            </a:r>
            <a:r>
              <a:rPr lang="en-US" altLang="en-US" dirty="0"/>
              <a:t> functions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Pthreads</a:t>
            </a:r>
            <a:r>
              <a:rPr lang="en-US" dirty="0"/>
              <a:t> functions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on success</a:t>
            </a:r>
            <a:r>
              <a:rPr lang="en-US" dirty="0"/>
              <a:t> or a positive value on failure.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Online </a:t>
            </a:r>
            <a:r>
              <a:rPr lang="en-US" dirty="0"/>
              <a:t>tutorials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http://</a:t>
            </a:r>
            <a:r>
              <a:rPr lang="en-US" dirty="0" smtClean="0"/>
              <a:t>www.tutorialspoint.com/cplusplus/cpp_multithreading.htm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78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7543800" cy="990600"/>
          </a:xfrm>
        </p:spPr>
        <p:txBody>
          <a:bodyPr/>
          <a:lstStyle/>
          <a:p>
            <a:r>
              <a:rPr lang="en-US" smtClean="0"/>
              <a:t>pthread_create()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Thread Creation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Your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dirty="0"/>
              <a:t> program comprises a single, default thread</a:t>
            </a:r>
            <a:r>
              <a:rPr lang="en-US" altLang="en-US" dirty="0" smtClean="0"/>
              <a:t>.  All </a:t>
            </a:r>
            <a:r>
              <a:rPr lang="en-US" altLang="en-US" dirty="0"/>
              <a:t>other threads must be explicitly created by </a:t>
            </a:r>
            <a:r>
              <a:rPr lang="en-US" altLang="en-US" dirty="0" smtClean="0"/>
              <a:t>you using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500" dirty="0"/>
          </a:p>
          <a:p>
            <a:pPr>
              <a:spcBef>
                <a:spcPts val="0"/>
              </a:spcBef>
              <a:buNone/>
            </a:pP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void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*(*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start_routine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void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dirty="0"/>
              <a:t>: </a:t>
            </a:r>
            <a:r>
              <a:rPr lang="en-US" altLang="en-US" dirty="0" smtClean="0"/>
              <a:t>an unique </a:t>
            </a:r>
            <a:r>
              <a:rPr lang="en-US" altLang="en-US" b="1" dirty="0" smtClean="0"/>
              <a:t>thread identifier </a:t>
            </a:r>
            <a:r>
              <a:rPr lang="en-US" altLang="en-US" dirty="0"/>
              <a:t>for the new thread </a:t>
            </a:r>
            <a:r>
              <a:rPr lang="en-US" altLang="en-US" dirty="0" smtClean="0"/>
              <a:t>created.</a:t>
            </a:r>
            <a:endParaRPr lang="en-US" altLang="en-US" sz="800" dirty="0"/>
          </a:p>
          <a:p>
            <a:pPr lvl="1">
              <a:spcBef>
                <a:spcPts val="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dirty="0"/>
              <a:t>: </a:t>
            </a:r>
            <a:r>
              <a:rPr lang="en-US" altLang="en-US" dirty="0" smtClean="0"/>
              <a:t>an attribute </a:t>
            </a:r>
            <a:r>
              <a:rPr lang="en-US" altLang="en-US" dirty="0"/>
              <a:t>object that may be used to set thread </a:t>
            </a:r>
            <a:r>
              <a:rPr lang="en-US" altLang="en-US" dirty="0" smtClean="0"/>
              <a:t>attributes.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You can specify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to use </a:t>
            </a:r>
            <a:r>
              <a:rPr lang="en-US" altLang="en-US" dirty="0"/>
              <a:t>the default </a:t>
            </a:r>
            <a:r>
              <a:rPr lang="en-US" altLang="en-US" dirty="0" smtClean="0"/>
              <a:t>values. </a:t>
            </a:r>
            <a:endParaRPr lang="en-US" altLang="en-US" sz="800" dirty="0"/>
          </a:p>
          <a:p>
            <a:pPr lvl="1">
              <a:spcBef>
                <a:spcPts val="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/>
              <a:t>: </a:t>
            </a:r>
            <a:r>
              <a:rPr lang="en-US" altLang="en-US" dirty="0" smtClean="0"/>
              <a:t>the routine </a:t>
            </a:r>
            <a:r>
              <a:rPr lang="en-US" altLang="en-US" dirty="0"/>
              <a:t>that the thread will execute once it is </a:t>
            </a:r>
            <a:r>
              <a:rPr lang="en-US" altLang="en-US" dirty="0" smtClean="0"/>
              <a:t>created.</a:t>
            </a:r>
            <a:endParaRPr lang="en-US" altLang="en-US" sz="800" i="1" dirty="0" smtClean="0"/>
          </a:p>
          <a:p>
            <a:pPr lvl="1">
              <a:spcBef>
                <a:spcPts val="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 smtClean="0"/>
              <a:t>: </a:t>
            </a:r>
            <a:r>
              <a:rPr lang="en-US" altLang="en-US" dirty="0" smtClean="0"/>
              <a:t>a </a:t>
            </a:r>
            <a:r>
              <a:rPr lang="en-US" altLang="en-US" i="1" dirty="0" smtClean="0"/>
              <a:t>single</a:t>
            </a:r>
            <a:r>
              <a:rPr lang="en-US" altLang="en-US" dirty="0" smtClean="0"/>
              <a:t> argument that may be passed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 smtClean="0"/>
              <a:t>. </a:t>
            </a:r>
            <a:br>
              <a:rPr lang="en-US" altLang="en-US" dirty="0" smtClean="0"/>
            </a:br>
            <a:r>
              <a:rPr lang="en-US" altLang="en-US" dirty="0" smtClean="0"/>
              <a:t>It is declared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 smtClean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r>
              <a:rPr lang="en-US" altLang="en-US" dirty="0" smtClean="0"/>
              <a:t>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may be used if no argument is to be passed.</a:t>
            </a:r>
            <a:r>
              <a:rPr lang="en-US" altLang="en-US" sz="1800" dirty="0"/>
              <a:t> </a:t>
            </a:r>
            <a:r>
              <a:rPr lang="en-US" altLang="en-US" dirty="0" smtClean="0"/>
              <a:t>(</a:t>
            </a:r>
            <a:r>
              <a:rPr lang="en-US" altLang="en-US" i="1" dirty="0"/>
              <a:t>Reminder</a:t>
            </a:r>
            <a:r>
              <a:rPr lang="en-US" altLang="en-US" dirty="0"/>
              <a:t>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is a generic data pointer that can be converted to any object pointer type).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7543800" cy="990600"/>
          </a:xfrm>
        </p:spPr>
        <p:txBody>
          <a:bodyPr/>
          <a:lstStyle/>
          <a:p>
            <a:r>
              <a:rPr lang="en-US" smtClean="0"/>
              <a:t>pthread_exit()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5438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Thread Termination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To exit a thread, you can use</a:t>
            </a:r>
            <a:endParaRPr lang="en-US" altLang="en-US" sz="400" dirty="0"/>
          </a:p>
          <a:p>
            <a:pPr>
              <a:spcBef>
                <a:spcPts val="600"/>
              </a:spcBef>
              <a:buNone/>
            </a:pP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altLang="en-US" sz="2000" dirty="0" smtClean="0"/>
              <a:t>: specifies the return value for </a:t>
            </a:r>
            <a:r>
              <a:rPr lang="en-US" altLang="en-US" dirty="0" smtClean="0"/>
              <a:t>the thread</a:t>
            </a:r>
            <a:r>
              <a:rPr lang="en-US" altLang="en-US" dirty="0"/>
              <a:t> </a:t>
            </a:r>
            <a:r>
              <a:rPr lang="en-US" altLang="en-US" dirty="0" smtClean="0"/>
              <a:t>that can be obtained in another thread by calling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finishes </a:t>
            </a:r>
            <a:r>
              <a:rPr lang="en-US" altLang="en-US" sz="2000" dirty="0"/>
              <a:t>before the threads it has created, and exits with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, the other threads will continue to </a:t>
            </a:r>
            <a:r>
              <a:rPr lang="en-US" altLang="en-US" sz="2000" dirty="0" smtClean="0"/>
              <a:t>execute.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Otherwise</a:t>
            </a:r>
            <a:r>
              <a:rPr lang="en-US" altLang="en-US" sz="2000" dirty="0"/>
              <a:t>, they will be automatically terminated when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sz="2000" dirty="0" smtClean="0"/>
              <a:t> finishes with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z="2000" dirty="0" smtClean="0">
                <a:cs typeface="Courier New" panose="02070309020205020404" pitchFamily="49" charset="0"/>
              </a:rPr>
              <a:t>.</a:t>
            </a:r>
          </a:p>
          <a:p>
            <a:pPr lvl="1">
              <a:spcBef>
                <a:spcPts val="600"/>
              </a:spcBef>
            </a:pPr>
            <a:endParaRPr lang="en-US" altLang="en-US" dirty="0"/>
          </a:p>
          <a:p>
            <a:pPr lvl="1">
              <a:spcBef>
                <a:spcPts val="60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153400" cy="3886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Thread Join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“</a:t>
            </a:r>
            <a:r>
              <a:rPr lang="en-US" altLang="en-US" dirty="0" smtClean="0"/>
              <a:t>Joining” </a:t>
            </a:r>
            <a:r>
              <a:rPr lang="en-US" altLang="en-US" dirty="0"/>
              <a:t>is one way to accomplish synchronization between threads. 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subroutine blocks the calling </a:t>
            </a:r>
            <a:r>
              <a:rPr lang="en-US" altLang="en-US" dirty="0" smtClean="0"/>
              <a:t>(master) thread </a:t>
            </a:r>
            <a:r>
              <a:rPr lang="en-US" altLang="en-US" dirty="0"/>
              <a:t>until the </a:t>
            </a:r>
            <a:r>
              <a:rPr lang="en-US" altLang="en-US" dirty="0" smtClean="0"/>
              <a:t>(worker) thread identified by</a:t>
            </a:r>
            <a:r>
              <a:rPr lang="en-US" altLang="en-US" b="1" dirty="0" smtClean="0"/>
              <a:t> </a:t>
            </a:r>
            <a:r>
              <a:rPr lang="en-US" altLang="en-US" b="1" dirty="0"/>
              <a:t>t</a:t>
            </a:r>
            <a:r>
              <a:rPr lang="en-US" altLang="en-US" b="1" dirty="0" smtClean="0"/>
              <a:t>hread identifier </a:t>
            </a:r>
            <a:r>
              <a:rPr lang="en-US" altLang="en-US" dirty="0" smtClean="0"/>
              <a:t>terminates.</a:t>
            </a:r>
          </a:p>
          <a:p>
            <a:pPr marL="320040" lvl="1" indent="0">
              <a:spcBef>
                <a:spcPts val="600"/>
              </a:spcBef>
              <a:buNone/>
            </a:pPr>
            <a:r>
              <a:rPr lang="en-US" altLang="en-US" sz="1800" dirty="0" smtClean="0"/>
              <a:t> 	</a:t>
            </a:r>
            <a:r>
              <a:rPr lang="en-US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thread, void **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The worker </a:t>
            </a:r>
            <a:r>
              <a:rPr lang="en-US" altLang="en-US" dirty="0" smtClean="0"/>
              <a:t>thread’s </a:t>
            </a:r>
            <a:r>
              <a:rPr lang="en-US" altLang="en-US" dirty="0" smtClean="0"/>
              <a:t>return value can be obtained by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altLang="en-US" dirty="0" smtClean="0"/>
              <a:t> </a:t>
            </a:r>
            <a:r>
              <a:rPr lang="en-US" altLang="en-US" dirty="0"/>
              <a:t>if it was specified in the </a:t>
            </a:r>
            <a:r>
              <a:rPr lang="en-US" altLang="en-US" dirty="0" smtClean="0"/>
              <a:t>worker </a:t>
            </a:r>
            <a:r>
              <a:rPr lang="en-US" altLang="en-US" dirty="0" smtClean="0"/>
              <a:t>thread’s </a:t>
            </a:r>
            <a:r>
              <a:rPr lang="en-US" altLang="en-US" dirty="0"/>
              <a:t>call to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/>
              <a:t>It is a logical error to attempt simultaneous multiple joins on the same </a:t>
            </a:r>
            <a:r>
              <a:rPr lang="en-US" altLang="en-US" dirty="0" smtClean="0"/>
              <a:t>worker thread.</a:t>
            </a:r>
            <a:endParaRPr lang="en-US" altLang="en-US" dirty="0"/>
          </a:p>
          <a:p>
            <a:pPr>
              <a:spcBef>
                <a:spcPts val="600"/>
              </a:spcBef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3924301"/>
            <a:ext cx="6667500" cy="2171699"/>
            <a:chOff x="1219200" y="2286000"/>
            <a:chExt cx="6667500" cy="2171699"/>
          </a:xfrm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2192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Master Thread</a:t>
              </a:r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2760" y="3924299"/>
              <a:ext cx="12192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Worker Thread</a:t>
              </a:r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32760" y="3258382"/>
              <a:ext cx="12192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Worker Thread</a:t>
              </a:r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398811"/>
              <a:ext cx="1950720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pthread_create()</a:t>
              </a: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35980" y="2398810"/>
              <a:ext cx="1950720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pthread_join()</a:t>
              </a: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5980" y="3707367"/>
              <a:ext cx="1950720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pthread_exit()</a:t>
              </a: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8" idx="2"/>
              <a:endCxn id="7" idx="0"/>
            </p:cNvCxnSpPr>
            <p:nvPr/>
          </p:nvCxnSpPr>
          <p:spPr>
            <a:xfrm>
              <a:off x="3642360" y="2706588"/>
              <a:ext cx="0" cy="55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3400" y="3657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Do Work</a:t>
              </a:r>
              <a:endPara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>
              <a:off x="5276850" y="3861255"/>
              <a:ext cx="659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 flipV="1">
              <a:off x="4617720" y="2552699"/>
              <a:ext cx="13182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  <a:endCxn id="9" idx="2"/>
            </p:cNvCxnSpPr>
            <p:nvPr/>
          </p:nvCxnSpPr>
          <p:spPr>
            <a:xfrm flipV="1">
              <a:off x="6911340" y="2706587"/>
              <a:ext cx="0" cy="10007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80772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variables are used for enforcing mutual </a:t>
            </a:r>
            <a:r>
              <a:rPr lang="en-US" altLang="en-US" sz="2000" dirty="0" smtClean="0"/>
              <a:t>exclusion</a:t>
            </a:r>
          </a:p>
          <a:p>
            <a:pPr>
              <a:spcBef>
                <a:spcPts val="1200"/>
              </a:spcBef>
            </a:pPr>
            <a:r>
              <a:rPr lang="en-US" altLang="en-US" sz="2000" dirty="0"/>
              <a:t>They function as </a:t>
            </a:r>
            <a:r>
              <a:rPr lang="en-US" altLang="en-US" sz="2000" b="1" i="1" dirty="0"/>
              <a:t>binary semaphores </a:t>
            </a:r>
            <a:r>
              <a:rPr lang="en-US" altLang="en-US" sz="2000" dirty="0"/>
              <a:t>that can only be unlocked by the process or thread that locked </a:t>
            </a:r>
            <a:r>
              <a:rPr lang="en-US" altLang="en-US" sz="2000" dirty="0" smtClean="0"/>
              <a:t>them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Header</a:t>
            </a:r>
          </a:p>
          <a:p>
            <a:pPr marL="548640" lvl="2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Declaration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1510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 </a:t>
            </a:r>
            <a:r>
              <a:rPr 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mutex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can be allocated as a static variable of the type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Before a </a:t>
            </a:r>
            <a:r>
              <a:rPr 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mutex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can be used, it must always be initialized, which can be done by assigning it the value </a:t>
            </a:r>
            <a:r>
              <a:rPr lang="en-US" b="1" dirty="0" smtClean="0">
                <a:solidFill>
                  <a:srgbClr val="AD01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  <a:r>
              <a:rPr 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as shown below.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AD01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651510" lvl="1" indent="-285750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5438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API calls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1200"/>
              </a:spcBef>
            </a:pPr>
            <a:r>
              <a:rPr lang="en-US" altLang="en-US" sz="2000" dirty="0"/>
              <a:t>If the </a:t>
            </a:r>
            <a:r>
              <a:rPr lang="en-US" altLang="en-US" sz="2000" dirty="0" err="1"/>
              <a:t>mutex</a:t>
            </a:r>
            <a:r>
              <a:rPr lang="en-US" altLang="en-US" sz="2000" dirty="0"/>
              <a:t> is already locked by another thread, this call will block the calling thread until the </a:t>
            </a:r>
            <a:r>
              <a:rPr lang="en-US" altLang="en-US" sz="2000" dirty="0" err="1"/>
              <a:t>mutex</a:t>
            </a:r>
            <a:r>
              <a:rPr lang="en-US" altLang="en-US" sz="2000" dirty="0"/>
              <a:t> is unlocked</a:t>
            </a:r>
            <a:endParaRPr lang="en-US" sz="2000" dirty="0"/>
          </a:p>
          <a:p>
            <a:pPr marL="651510" lvl="1" indent="-285750">
              <a:spcBef>
                <a:spcPts val="1200"/>
              </a:spcBef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An error will be returned if the </a:t>
            </a:r>
            <a:r>
              <a:rPr lang="en-US" altLang="en-US" sz="2000" dirty="0" err="1"/>
              <a:t>mutex</a:t>
            </a:r>
            <a:r>
              <a:rPr lang="en-US" altLang="en-US" sz="2000" dirty="0"/>
              <a:t> </a:t>
            </a:r>
            <a:r>
              <a:rPr lang="en-US" sz="2000" dirty="0"/>
              <a:t>was already unlocked or the </a:t>
            </a:r>
            <a:r>
              <a:rPr lang="en-US" altLang="en-US" sz="2000" dirty="0" err="1"/>
              <a:t>mutex</a:t>
            </a:r>
            <a:r>
              <a:rPr lang="en-US" altLang="en-US" sz="2000" dirty="0"/>
              <a:t> </a:t>
            </a:r>
            <a:r>
              <a:rPr lang="en-US" sz="2000" dirty="0"/>
              <a:t>is locked by another </a:t>
            </a:r>
            <a:r>
              <a:rPr lang="en-US" sz="2000" dirty="0" smtClean="0"/>
              <a:t>thread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Reminder</a:t>
            </a:r>
            <a:r>
              <a:rPr lang="en-US" dirty="0" smtClean="0"/>
              <a:t>: return 0 on success or a positive error number on error</a:t>
            </a:r>
          </a:p>
          <a:p>
            <a:pPr lvl="1">
              <a:spcBef>
                <a:spcPts val="12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38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Code without </a:t>
            </a:r>
            <a:r>
              <a:rPr lang="en-US" dirty="0" err="1" smtClean="0"/>
              <a:t>Mutex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1999" y="533400"/>
            <a:ext cx="7543801" cy="2723823"/>
            <a:chOff x="4343399" y="1352490"/>
            <a:chExt cx="7883803" cy="2723823"/>
          </a:xfrm>
        </p:grpSpPr>
        <p:sp>
          <p:nvSpPr>
            <p:cNvPr id="6" name="TextBox 5"/>
            <p:cNvSpPr txBox="1"/>
            <p:nvPr/>
          </p:nvSpPr>
          <p:spPr>
            <a:xfrm>
              <a:off x="4343399" y="1752600"/>
              <a:ext cx="7883803" cy="232371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Copy </a:t>
              </a:r>
              <a:r>
                <a:rPr lang="en-US" sz="2000" i="1" dirty="0" smtClean="0"/>
                <a:t>icecream.cpp </a:t>
              </a:r>
              <a:r>
                <a:rPr lang="en-US" sz="2000" dirty="0" smtClean="0"/>
                <a:t>from Canvas to your directory in cs3103-01 server. Compile and run it.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It simulates 3 </a:t>
              </a:r>
              <a:r>
                <a:rPr lang="en-US" i="1" dirty="0" smtClean="0"/>
                <a:t>sellers</a:t>
              </a:r>
              <a:r>
                <a:rPr lang="en-US" dirty="0" smtClean="0"/>
                <a:t> co-selling ice-creams until the stock becomes 0.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When we run the program, the total number of ice-creams sold is equal to the stock.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However, what has probably happened is that one of the sellers sold all the ice-creams and terminated before the other two sellers even started.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1352490"/>
              <a:ext cx="1143000" cy="400110"/>
            </a:xfrm>
            <a:prstGeom prst="rect">
              <a:avLst/>
            </a:prstGeom>
            <a:solidFill>
              <a:srgbClr val="AD010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</a:rPr>
                <a:t>Tryout 1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5" t="73329" r="20878" b="15350"/>
          <a:stretch/>
        </p:blipFill>
        <p:spPr bwMode="auto">
          <a:xfrm>
            <a:off x="1600200" y="3478306"/>
            <a:ext cx="5334000" cy="209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8295</TotalTime>
  <Words>1103</Words>
  <Application>Microsoft Office PowerPoint</Application>
  <PresentationFormat>On-screen Show (4:3)</PresentationFormat>
  <Paragraphs>113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Impact</vt:lpstr>
      <vt:lpstr>Times New Roman</vt:lpstr>
      <vt:lpstr>Wingdings</vt:lpstr>
      <vt:lpstr>NewsPrint</vt:lpstr>
      <vt:lpstr>CS3103  Operating System </vt:lpstr>
      <vt:lpstr>Pthreads Basics</vt:lpstr>
      <vt:lpstr>Pthreads Basics</vt:lpstr>
      <vt:lpstr>pthread_create() </vt:lpstr>
      <vt:lpstr>pthread_exit()</vt:lpstr>
      <vt:lpstr>Thread Join</vt:lpstr>
      <vt:lpstr>Mutex</vt:lpstr>
      <vt:lpstr>Mutex</vt:lpstr>
      <vt:lpstr>Error Code without Mutex</vt:lpstr>
      <vt:lpstr>Error Code without Mutex</vt:lpstr>
      <vt:lpstr>Correction with Mutex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CS3103</dc:title>
  <dc:creator>WANG Jiying</dc:creator>
  <cp:lastModifiedBy>Dr. LEE   Victor</cp:lastModifiedBy>
  <cp:revision>892</cp:revision>
  <cp:lastPrinted>2017-02-13T01:41:58Z</cp:lastPrinted>
  <dcterms:created xsi:type="dcterms:W3CDTF">2014-09-04T11:36:52Z</dcterms:created>
  <dcterms:modified xsi:type="dcterms:W3CDTF">2020-02-27T08:03:00Z</dcterms:modified>
</cp:coreProperties>
</file>