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308" r:id="rId4"/>
    <p:sldId id="257" r:id="rId5"/>
    <p:sldId id="309" r:id="rId6"/>
    <p:sldId id="310" r:id="rId7"/>
    <p:sldId id="313" r:id="rId8"/>
    <p:sldId id="314" r:id="rId9"/>
    <p:sldId id="264" r:id="rId10"/>
    <p:sldId id="266" r:id="rId11"/>
    <p:sldId id="269" r:id="rId12"/>
    <p:sldId id="270" r:id="rId13"/>
    <p:sldId id="267" r:id="rId14"/>
    <p:sldId id="268" r:id="rId15"/>
    <p:sldId id="336" r:id="rId16"/>
    <p:sldId id="338" r:id="rId17"/>
    <p:sldId id="339" r:id="rId18"/>
    <p:sldId id="315" r:id="rId19"/>
    <p:sldId id="316" r:id="rId20"/>
    <p:sldId id="317" r:id="rId21"/>
    <p:sldId id="274" r:id="rId22"/>
    <p:sldId id="337" r:id="rId23"/>
    <p:sldId id="275" r:id="rId24"/>
    <p:sldId id="318" r:id="rId25"/>
    <p:sldId id="276" r:id="rId26"/>
    <p:sldId id="277" r:id="rId27"/>
    <p:sldId id="319" r:id="rId28"/>
    <p:sldId id="278" r:id="rId29"/>
    <p:sldId id="320" r:id="rId30"/>
    <p:sldId id="321" r:id="rId31"/>
    <p:sldId id="280" r:id="rId32"/>
    <p:sldId id="281" r:id="rId33"/>
    <p:sldId id="282" r:id="rId34"/>
    <p:sldId id="322" r:id="rId35"/>
    <p:sldId id="283" r:id="rId36"/>
    <p:sldId id="335" r:id="rId37"/>
    <p:sldId id="284" r:id="rId38"/>
    <p:sldId id="285" r:id="rId39"/>
    <p:sldId id="286" r:id="rId40"/>
    <p:sldId id="323" r:id="rId41"/>
    <p:sldId id="324" r:id="rId42"/>
    <p:sldId id="325" r:id="rId43"/>
    <p:sldId id="331" r:id="rId44"/>
    <p:sldId id="326" r:id="rId45"/>
    <p:sldId id="327" r:id="rId46"/>
    <p:sldId id="328" r:id="rId47"/>
    <p:sldId id="334" r:id="rId48"/>
    <p:sldId id="332" r:id="rId49"/>
    <p:sldId id="288" r:id="rId50"/>
    <p:sldId id="290" r:id="rId51"/>
    <p:sldId id="329" r:id="rId52"/>
    <p:sldId id="291" r:id="rId53"/>
    <p:sldId id="330" r:id="rId54"/>
    <p:sldId id="292" r:id="rId55"/>
    <p:sldId id="293" r:id="rId56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3" autoAdjust="0"/>
    <p:restoredTop sz="65223" autoAdjust="0"/>
  </p:normalViewPr>
  <p:slideViewPr>
    <p:cSldViewPr>
      <p:cViewPr varScale="1">
        <p:scale>
          <a:sx n="71" d="100"/>
          <a:sy n="71" d="100"/>
        </p:scale>
        <p:origin x="114" y="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680" y="-84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9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3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05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4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26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8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20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3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82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7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8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90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6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9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6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2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5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6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7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78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33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61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857">
              <a:defRPr>
                <a:solidFill>
                  <a:schemeClr val="tx1"/>
                </a:solidFill>
                <a:latin typeface="Arial" charset="0"/>
              </a:defRPr>
            </a:lvl1pPr>
            <a:lvl2pPr marL="710730" indent="-274034" defTabSz="874857">
              <a:defRPr>
                <a:solidFill>
                  <a:schemeClr val="tx1"/>
                </a:solidFill>
                <a:latin typeface="Arial" charset="0"/>
              </a:defRPr>
            </a:lvl2pPr>
            <a:lvl3pPr marL="1093204" indent="-218348" defTabSz="874857">
              <a:defRPr>
                <a:solidFill>
                  <a:schemeClr val="tx1"/>
                </a:solidFill>
                <a:latin typeface="Arial" charset="0"/>
              </a:defRPr>
            </a:lvl3pPr>
            <a:lvl4pPr marL="1531366" indent="-219813" defTabSz="874857">
              <a:defRPr>
                <a:solidFill>
                  <a:schemeClr val="tx1"/>
                </a:solidFill>
                <a:latin typeface="Arial" charset="0"/>
              </a:defRPr>
            </a:lvl4pPr>
            <a:lvl5pPr marL="1968061" indent="-218348" defTabSz="874857">
              <a:defRPr>
                <a:solidFill>
                  <a:schemeClr val="tx1"/>
                </a:solidFill>
                <a:latin typeface="Arial" charset="0"/>
              </a:defRPr>
            </a:lvl5pPr>
            <a:lvl6pPr marL="2390103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2144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34185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6226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9DDC57-A288-4AB9-BC63-A80E633C1764}" type="slidenum">
              <a:rPr lang="zh-TW" altLang="en-US">
                <a:latin typeface="Calibri" pitchFamily="34" charset="0"/>
              </a:rPr>
              <a:pPr/>
              <a:t>46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6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56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152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73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151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4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366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36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4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6</a:t>
            </a:r>
            <a:br>
              <a:rPr lang="en-US" dirty="0" smtClean="0"/>
            </a:br>
            <a:r>
              <a:rPr lang="en-US" dirty="0" smtClean="0"/>
              <a:t>Concurrency: </a:t>
            </a:r>
            <a:br>
              <a:rPr lang="en-US" dirty="0" smtClean="0"/>
            </a:br>
            <a:r>
              <a:rPr lang="en-US" dirty="0" smtClean="0"/>
              <a:t>Deadlock and Starvation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Operating Systems:</a:t>
            </a:r>
            <a:br>
              <a:rPr lang="en-US" i="1" dirty="0" smtClean="0"/>
            </a:br>
            <a:r>
              <a:rPr lang="en-US" i="1" dirty="0" smtClean="0"/>
              <a:t>Internals and Design Principles</a:t>
            </a:r>
            <a:br>
              <a:rPr lang="en-US" i="1" dirty="0" smtClean="0"/>
            </a:br>
            <a:r>
              <a:rPr lang="en-US" dirty="0" smtClean="0"/>
              <a:t>William Stallings</a:t>
            </a:r>
            <a:endParaRPr lang="en-US" i="1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</a:t>
            </a:r>
            <a:br>
              <a:rPr lang="en-US" dirty="0" smtClean="0"/>
            </a:br>
            <a:r>
              <a:rPr lang="en-US" b="1" i="1" dirty="0" smtClean="0"/>
              <a:t>possible </a:t>
            </a:r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Only one process may use a resource at a time.</a:t>
            </a:r>
          </a:p>
          <a:p>
            <a:pPr lvl="1"/>
            <a:r>
              <a:rPr lang="en-US" dirty="0"/>
              <a:t>No process may access a resource </a:t>
            </a:r>
            <a:r>
              <a:rPr lang="en-US" dirty="0" smtClean="0"/>
              <a:t>unit </a:t>
            </a:r>
            <a:r>
              <a:rPr lang="en-US" dirty="0"/>
              <a:t>that has been allocated to another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Hold-and-wait</a:t>
            </a:r>
          </a:p>
          <a:p>
            <a:pPr lvl="1"/>
            <a:r>
              <a:rPr lang="en-US" dirty="0" smtClean="0"/>
              <a:t>A process may hold allocated resources while awaiting assignment of others.</a:t>
            </a:r>
          </a:p>
          <a:p>
            <a:r>
              <a:rPr lang="en-NZ" dirty="0" smtClean="0"/>
              <a:t>No pre-emption</a:t>
            </a:r>
          </a:p>
          <a:p>
            <a:pPr lvl="1"/>
            <a:r>
              <a:rPr lang="en-NZ" dirty="0" smtClean="0"/>
              <a:t>No resource can be forcibly removed from a process holding it.</a:t>
            </a:r>
          </a:p>
          <a:p>
            <a:endParaRPr lang="en-NZ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43000" y="5181600"/>
            <a:ext cx="70104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400" dirty="0"/>
              <a:t>These three conditions are necessary but not sufficient for a deadlock to </a:t>
            </a:r>
            <a:r>
              <a:rPr lang="en-NZ" sz="2400" dirty="0" smtClean="0"/>
              <a:t>exist.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Deadlock </a:t>
            </a:r>
            <a:br>
              <a:rPr lang="en-US" dirty="0" smtClean="0"/>
            </a:br>
            <a:r>
              <a:rPr lang="en-US" dirty="0" smtClean="0"/>
              <a:t>Requires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Given that the first 3 conditions exist, a sequence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events may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occur that lead to the following fourth condition: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Circular wait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closed chain of processes exists, such that each process holds at least one resource needed by the next process in the chain.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It is in fact the definition of deadlock.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97429" y="4552068"/>
            <a:ext cx="70104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NZ" sz="2400" dirty="0"/>
              <a:t>These </a:t>
            </a:r>
            <a:r>
              <a:rPr lang="en-NZ" sz="2400" dirty="0" smtClean="0"/>
              <a:t>four conditions</a:t>
            </a:r>
            <a:r>
              <a:rPr lang="en-NZ" sz="2400" dirty="0"/>
              <a:t>, taken together, constitute necessary and sufficient conditions for deadlock</a:t>
            </a:r>
            <a:r>
              <a:rPr lang="en-NZ" sz="2400" dirty="0" smtClean="0"/>
              <a:t>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br>
              <a:rPr lang="en-US" dirty="0" smtClean="0"/>
            </a:b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 useful tool that characterizes the allocation of resources to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processes.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Directed graph </a:t>
            </a:r>
            <a:r>
              <a:rPr lang="en-US" dirty="0" smtClean="0"/>
              <a:t>that depicts a state of the system of resources and processes.</a:t>
            </a:r>
            <a:endParaRPr lang="en-US" dirty="0"/>
          </a:p>
        </p:txBody>
      </p:sp>
      <p:pic>
        <p:nvPicPr>
          <p:cNvPr id="4" name="Picture 3" descr="Fig06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05200"/>
            <a:ext cx="8752114" cy="16764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114800" y="5029200"/>
            <a:ext cx="1752600" cy="609600"/>
          </a:xfrm>
          <a:prstGeom prst="borderCallout1">
            <a:avLst>
              <a:gd name="adj1" fmla="val 18750"/>
              <a:gd name="adj2" fmla="val -8333"/>
              <a:gd name="adj3" fmla="val -161110"/>
              <a:gd name="adj4" fmla="val -387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An instance of a resource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01000" cy="1143000"/>
          </a:xfrm>
        </p:spPr>
        <p:txBody>
          <a:bodyPr/>
          <a:lstStyle/>
          <a:p>
            <a:r>
              <a:rPr lang="en-US" dirty="0" smtClean="0"/>
              <a:t>Resource Allocation Graphs </a:t>
            </a:r>
            <a:br>
              <a:rPr lang="en-US" dirty="0" smtClean="0"/>
            </a:br>
            <a:r>
              <a:rPr lang="en-US" dirty="0" smtClean="0"/>
              <a:t>(with deadlock)</a:t>
            </a:r>
            <a:endParaRPr lang="en-US" dirty="0"/>
          </a:p>
        </p:txBody>
      </p:sp>
      <p:pic>
        <p:nvPicPr>
          <p:cNvPr id="4" name="Content Placeholder 3" descr="Fig06_05b.gif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2783"/>
          <a:stretch/>
        </p:blipFill>
        <p:spPr>
          <a:xfrm>
            <a:off x="685800" y="2344287"/>
            <a:ext cx="2705829" cy="311211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271119"/>
            <a:ext cx="5089690" cy="325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14800" y="514291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pitchFamily="18" charset="-120"/>
              </a:rPr>
              <a:t>(the traffic deadlock shown in slide </a:t>
            </a:r>
            <a:r>
              <a:rPr lang="en-US" altLang="zh-TW" sz="2000" dirty="0" smtClean="0">
                <a:ea typeface="新細明體" pitchFamily="18" charset="-120"/>
              </a:rPr>
              <a:t>5)</a:t>
            </a: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01000" cy="1143000"/>
          </a:xfrm>
        </p:spPr>
        <p:txBody>
          <a:bodyPr/>
          <a:lstStyle/>
          <a:p>
            <a:r>
              <a:rPr lang="en-US" dirty="0" smtClean="0"/>
              <a:t>Resource Allocation Graph</a:t>
            </a:r>
            <a:br>
              <a:rPr lang="en-US" dirty="0" smtClean="0"/>
            </a:br>
            <a:r>
              <a:rPr lang="en-US" dirty="0" smtClean="0"/>
              <a:t>(no deadlock)</a:t>
            </a:r>
            <a:endParaRPr lang="en-US" dirty="0"/>
          </a:p>
        </p:txBody>
      </p:sp>
      <p:pic>
        <p:nvPicPr>
          <p:cNvPr id="7" name="Picture 6" descr="f5.pdf"/>
          <p:cNvPicPr>
            <a:picLocks noChangeAspect="1"/>
          </p:cNvPicPr>
          <p:nvPr/>
        </p:nvPicPr>
        <p:blipFill rotWithShape="1">
          <a:blip r:embed="rId3"/>
          <a:srcRect l="51510" t="32624" r="4004" b="31191"/>
          <a:stretch/>
        </p:blipFill>
        <p:spPr>
          <a:xfrm>
            <a:off x="5049975" y="1981200"/>
            <a:ext cx="3836670" cy="40386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648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There </a:t>
            </a:r>
            <a:r>
              <a:rPr lang="en-US" dirty="0"/>
              <a:t>is no deadlock because multiple </a:t>
            </a:r>
            <a:r>
              <a:rPr lang="en-US" dirty="0" smtClean="0"/>
              <a:t>instances of </a:t>
            </a:r>
            <a:r>
              <a:rPr lang="en-US" dirty="0"/>
              <a:t>each resource </a:t>
            </a:r>
            <a:r>
              <a:rPr lang="en-US" dirty="0" smtClean="0"/>
              <a:t>type are </a:t>
            </a:r>
            <a:r>
              <a:rPr lang="en-US" dirty="0"/>
              <a:t>available.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/>
              <a:t>graph contains no cycles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</a:t>
            </a:r>
            <a:r>
              <a:rPr lang="en-US" dirty="0"/>
              <a:t>no deadlock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/>
              <a:t>graph contains a cycle </a:t>
            </a:r>
            <a:r>
              <a:rPr lang="en-US" dirty="0">
                <a:sym typeface="Symbol" panose="05050102010706020507" pitchFamily="18" charset="2"/>
              </a:rPr>
              <a:t>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if only one instance per resource type, then deadlock.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several instances per resource type, </a:t>
            </a:r>
            <a:r>
              <a:rPr lang="en-US" dirty="0" smtClean="0"/>
              <a:t>then deadlock MAY 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4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to find out whether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 smtClean="0"/>
              <a:t>is a deadlock?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1966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Find a process that can have all its current requests satisfied </a:t>
            </a:r>
            <a:endParaRPr lang="en-US" alt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“available amount” of any resource it wants is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enough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to satisfy the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request.</a:t>
            </a:r>
            <a:endParaRPr lang="en-US" alt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Erase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that process </a:t>
            </a:r>
            <a:endParaRPr lang="en-US" alt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G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rant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the request, let it run, and eventually it will release the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Continue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until we either erase the graph or have an irreducible component.  In the latter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case,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we’ve identified a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deadlock.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Example: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515315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No such a process can be found to reduce the graph. Deadlock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exists.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200" y="3810000"/>
            <a:ext cx="2057400" cy="2438400"/>
            <a:chOff x="833215" y="2286000"/>
            <a:chExt cx="2582863" cy="3124200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3" t="919" r="23195" b="13263"/>
            <a:stretch/>
          </p:blipFill>
          <p:spPr bwMode="auto">
            <a:xfrm>
              <a:off x="833215" y="2286000"/>
              <a:ext cx="2582863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279539" y="4594324"/>
              <a:ext cx="838200" cy="8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474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Reduce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dirty="0" smtClean="0"/>
              <a:t>Allocation Graph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700" r="19093" b="700"/>
          <a:stretch>
            <a:fillRect/>
          </a:stretch>
        </p:blipFill>
        <p:spPr bwMode="auto">
          <a:xfrm>
            <a:off x="3072234" y="1524000"/>
            <a:ext cx="260985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4187142"/>
            <a:ext cx="1524000" cy="76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1524000"/>
            <a:ext cx="152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7434" y="2269602"/>
            <a:ext cx="1219200" cy="16927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2209800"/>
            <a:ext cx="1429594" cy="16927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530258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This graph can be fully reduced. Thus, there is no deadlock. 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31966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Another example: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7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Dealing with Deadlock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800" dirty="0" smtClean="0"/>
              <a:t>Three </a:t>
            </a:r>
            <a:r>
              <a:rPr lang="en-NZ" sz="2800" dirty="0" smtClean="0"/>
              <a:t>common approaches dealing </a:t>
            </a:r>
            <a:r>
              <a:rPr lang="en-NZ" sz="2800" dirty="0" smtClean="0"/>
              <a:t>with deadlock.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prevention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Disallow one of the three necessary conditions for deadlock occurrence, or prevent circular wait condition from happening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avoidance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Do not grant a resource request if this allocation might lead to deadlock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detection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Grant resource requests when possible, but periodically check for the presence of deadlock and take action to recover</a:t>
            </a:r>
          </a:p>
          <a:p>
            <a:pPr lvl="2">
              <a:spcBef>
                <a:spcPts val="600"/>
              </a:spcBef>
            </a:pPr>
            <a:endParaRPr lang="en-NZ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/>
              <a:t>Principals of Deadlock</a:t>
            </a:r>
          </a:p>
          <a:p>
            <a:r>
              <a:rPr lang="en-NZ" sz="3200">
                <a:solidFill>
                  <a:schemeClr val="accent1">
                    <a:lumMod val="75000"/>
                  </a:schemeClr>
                </a:solidFill>
              </a:rPr>
              <a:t>Deadlock </a:t>
            </a:r>
            <a:r>
              <a:rPr lang="en-NZ" sz="3200" smtClean="0">
                <a:solidFill>
                  <a:schemeClr val="accent1">
                    <a:lumMod val="75000"/>
                  </a:schemeClr>
                </a:solidFill>
              </a:rPr>
              <a:t>Prevention</a:t>
            </a:r>
            <a:endParaRPr lang="en-NZ" sz="3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Z" sz="2800"/>
              <a:t>Deadlock Avoidance</a:t>
            </a:r>
          </a:p>
          <a:p>
            <a:r>
              <a:rPr lang="en-NZ" sz="2800"/>
              <a:t>Deadlock </a:t>
            </a:r>
            <a:r>
              <a:rPr lang="en-NZ" sz="2800" smtClean="0"/>
              <a:t>Detection</a:t>
            </a:r>
            <a:endParaRPr lang="en-NZ" sz="2800"/>
          </a:p>
          <a:p>
            <a:r>
              <a:rPr lang="en-NZ" sz="2800" smtClean="0"/>
              <a:t>Dining </a:t>
            </a:r>
            <a:r>
              <a:rPr lang="en-NZ" sz="2800"/>
              <a:t>Philosophers Problem</a:t>
            </a:r>
            <a:endParaRPr lang="en-NZ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7755" y="2438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Deadlock Prevention </a:t>
            </a:r>
            <a:br>
              <a:rPr lang="en-NZ" dirty="0" smtClean="0"/>
            </a:br>
            <a:r>
              <a:rPr lang="en-NZ" dirty="0" smtClean="0"/>
              <a:t>Strategy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Design a system in such a way that the possibility of deadlock is excluded.</a:t>
            </a:r>
          </a:p>
          <a:p>
            <a:pPr>
              <a:spcBef>
                <a:spcPts val="1200"/>
              </a:spcBef>
            </a:pPr>
            <a:r>
              <a:rPr lang="en-NZ" sz="2800" dirty="0" smtClean="0"/>
              <a:t>Two main methods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Indirect </a:t>
            </a:r>
            <a:endParaRPr lang="en-NZ" sz="2400" dirty="0" smtClean="0"/>
          </a:p>
          <a:p>
            <a:pPr lvl="2">
              <a:spcBef>
                <a:spcPts val="1200"/>
              </a:spcBef>
            </a:pPr>
            <a:r>
              <a:rPr lang="en-NZ" sz="2400" dirty="0" smtClean="0"/>
              <a:t>prevent </a:t>
            </a:r>
            <a:r>
              <a:rPr lang="en-NZ" sz="2400" dirty="0"/>
              <a:t>the occurrence of one of the three necessary conditions 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Direct </a:t>
            </a:r>
            <a:endParaRPr lang="en-NZ" sz="2400" dirty="0" smtClean="0"/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prevent </a:t>
            </a:r>
            <a:r>
              <a:rPr lang="en-US" sz="2400" dirty="0"/>
              <a:t>the occurrence of a circular wait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Principals of Deadlock</a:t>
            </a:r>
          </a:p>
          <a:p>
            <a:r>
              <a:rPr lang="en-NZ" sz="2800" smtClean="0"/>
              <a:t>Deadlock Prevention</a:t>
            </a:r>
            <a:endParaRPr lang="en-NZ" sz="2800" dirty="0" smtClean="0"/>
          </a:p>
          <a:p>
            <a:r>
              <a:rPr lang="en-NZ" sz="2800" dirty="0" smtClean="0"/>
              <a:t>Deadlock Avoidance</a:t>
            </a:r>
          </a:p>
          <a:p>
            <a:r>
              <a:rPr lang="en-NZ" sz="2800" smtClean="0"/>
              <a:t>Deadlock Detection</a:t>
            </a:r>
            <a:endParaRPr lang="en-NZ" sz="2800" dirty="0" smtClean="0"/>
          </a:p>
          <a:p>
            <a:r>
              <a:rPr lang="en-NZ" sz="2800" smtClean="0"/>
              <a:t>Dining Philosophers Problem</a:t>
            </a:r>
            <a:endParaRPr lang="en-NZ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 1 &amp;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Mutual Exclusion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If access to a resource requires mutual exclusion, then it must be supported by the OS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Hold and Wait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Require a process request </a:t>
            </a:r>
            <a:r>
              <a:rPr lang="en-US" sz="2400" b="1" i="1" dirty="0" smtClean="0"/>
              <a:t>all</a:t>
            </a:r>
            <a:r>
              <a:rPr lang="en-US" sz="2400" dirty="0" smtClean="0"/>
              <a:t> of its required resources at </a:t>
            </a:r>
            <a:r>
              <a:rPr lang="en-US" sz="2400" b="1" i="1" dirty="0" smtClean="0"/>
              <a:t>one</a:t>
            </a:r>
            <a:r>
              <a:rPr lang="en-US" sz="2400" dirty="0" smtClean="0"/>
              <a:t> time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and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OS will block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the process until all requests can be granted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simultaneously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Inefficient and may be impractical</a:t>
            </a:r>
          </a:p>
          <a:p>
            <a:pPr lvl="1"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br>
              <a:rPr lang="en-US" dirty="0" smtClean="0"/>
            </a:br>
            <a:r>
              <a:rPr lang="en-US" dirty="0" smtClean="0"/>
              <a:t>Conditions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No Preemption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If a process holding certain resources is denied a further request, that process must release its original resources and request them again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a process requests a resource that is currently held by another process, the OS may preempt the second process and require it to release its resources. 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Practical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only for resources whose state can be easily saved and restored later, e.g.,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processor</a:t>
            </a:r>
          </a:p>
          <a:p>
            <a:pPr lvl="1">
              <a:spcBef>
                <a:spcPts val="120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lvl="2"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2100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br>
              <a:rPr lang="en-US" dirty="0" smtClean="0"/>
            </a:br>
            <a:r>
              <a:rPr lang="en-US" dirty="0" smtClean="0"/>
              <a:t>Condition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Circular Wait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Define a </a:t>
            </a:r>
            <a:r>
              <a:rPr lang="en-US" sz="2400" b="1" i="1" dirty="0" smtClean="0"/>
              <a:t>linear ordering </a:t>
            </a:r>
            <a:r>
              <a:rPr lang="en-US" sz="2400" dirty="0" smtClean="0"/>
              <a:t>of resource types</a:t>
            </a:r>
          </a:p>
          <a:p>
            <a:pPr lvl="2">
              <a:spcBef>
                <a:spcPts val="1200"/>
              </a:spcBef>
            </a:pPr>
            <a:r>
              <a:rPr lang="en-US" altLang="zh-TW" sz="2000" dirty="0">
                <a:ea typeface="新細明體" pitchFamily="18" charset="-120"/>
              </a:rPr>
              <a:t>If a process has been allocated resources of type R, then it may subsequently request only those resources of types following R in the </a:t>
            </a:r>
            <a:r>
              <a:rPr lang="en-US" altLang="zh-TW" sz="2000" dirty="0" smtClean="0">
                <a:ea typeface="新細明體" pitchFamily="18" charset="-120"/>
              </a:rPr>
              <a:t>ordering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ea typeface="新細明體" pitchFamily="18" charset="-120"/>
              </a:rPr>
              <a:t>Inefficient, slowing down processes and denying resource access unnecessarily</a:t>
            </a:r>
          </a:p>
          <a:p>
            <a:pPr lvl="1">
              <a:spcBef>
                <a:spcPts val="120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lvl="2"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/>
              <a:t>Principals of Deadlock</a:t>
            </a:r>
          </a:p>
          <a:p>
            <a:r>
              <a:rPr lang="en-NZ" sz="2800"/>
              <a:t>Deadlock </a:t>
            </a:r>
            <a:r>
              <a:rPr lang="en-NZ" sz="2800" smtClean="0"/>
              <a:t>Prevention</a:t>
            </a:r>
            <a:endParaRPr lang="en-NZ" sz="2800"/>
          </a:p>
          <a:p>
            <a:r>
              <a:rPr lang="en-NZ" sz="3200">
                <a:solidFill>
                  <a:schemeClr val="accent1">
                    <a:lumMod val="75000"/>
                  </a:schemeClr>
                </a:solidFill>
              </a:rPr>
              <a:t>Deadlock Avoidance</a:t>
            </a:r>
          </a:p>
          <a:p>
            <a:r>
              <a:rPr lang="en-NZ" sz="2800"/>
              <a:t>Deadlock </a:t>
            </a:r>
            <a:r>
              <a:rPr lang="en-NZ" sz="2800" smtClean="0"/>
              <a:t>Detection</a:t>
            </a:r>
            <a:endParaRPr lang="en-NZ" sz="2800"/>
          </a:p>
          <a:p>
            <a:r>
              <a:rPr lang="en-NZ" sz="2800" smtClean="0"/>
              <a:t>Dining </a:t>
            </a:r>
            <a:r>
              <a:rPr lang="en-NZ" sz="2800"/>
              <a:t>Philosophers Problem</a:t>
            </a:r>
          </a:p>
          <a:p>
            <a:endParaRPr lang="en-NZ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9702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 decision is made dynamically whether the current resource allocation request will, </a:t>
            </a:r>
            <a:r>
              <a:rPr lang="en-US" b="1" i="1" dirty="0" smtClean="0"/>
              <a:t>if granted</a:t>
            </a:r>
            <a:r>
              <a:rPr lang="en-US" dirty="0" smtClean="0"/>
              <a:t>, potentially lead to a deadlock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Allows more concurrency than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prevention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Requires knowledge of future process requests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</a:t>
            </a:r>
            <a:br>
              <a:rPr lang="en-US" dirty="0" smtClean="0"/>
            </a:br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Process Initiation Denial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Do not start a process if its demands might lead to deadlock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Resource Allocation Denial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Do not grant an </a:t>
            </a:r>
            <a:r>
              <a:rPr lang="en-US" sz="2400" b="1" dirty="0" smtClean="0"/>
              <a:t>incremental</a:t>
            </a:r>
            <a:r>
              <a:rPr lang="en-US" sz="2400" dirty="0" smtClean="0"/>
              <a:t> resource request to a process if this allocation might lead to deadlock</a:t>
            </a:r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</a:t>
            </a:r>
            <a:br>
              <a:rPr lang="en-NZ" dirty="0" smtClean="0"/>
            </a:br>
            <a:r>
              <a:rPr lang="en-NZ" dirty="0" smtClean="0"/>
              <a:t>Initiation Denial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A process is only started if the </a:t>
            </a:r>
            <a:r>
              <a:rPr lang="en-NZ" b="1" i="1" dirty="0" smtClean="0"/>
              <a:t>maximum claim </a:t>
            </a:r>
            <a:r>
              <a:rPr lang="en-NZ" dirty="0" smtClean="0"/>
              <a:t>(maximum requirement for each resource) of all current processes plus those of the new process can be met by the total amount of resources in the system. 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dirty="0" smtClean="0"/>
              <a:t>Not optimal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Assumes the worst case that all processes will make their maximum claims together.</a:t>
            </a: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br>
              <a:rPr lang="en-US" dirty="0" smtClean="0"/>
            </a:br>
            <a:r>
              <a:rPr lang="en-US" dirty="0" smtClean="0"/>
              <a:t>Allocation 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Referred to as the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banker’s algorithm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NZ" dirty="0" smtClean="0"/>
              <a:t>strategy of resource allocation denial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Consider a system with fixed number of resources</a:t>
            </a:r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State</a:t>
            </a:r>
            <a:r>
              <a:rPr lang="en-US" dirty="0" smtClean="0"/>
              <a:t> of the system is the </a:t>
            </a:r>
            <a:r>
              <a:rPr lang="en-US" b="1" i="1" dirty="0" smtClean="0"/>
              <a:t>current</a:t>
            </a:r>
            <a:r>
              <a:rPr lang="en-US" dirty="0" smtClean="0"/>
              <a:t> allocation of resources to processes</a:t>
            </a:r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Safe state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is one in which there is </a:t>
            </a:r>
            <a:r>
              <a:rPr lang="en-US" altLang="zh-TW" u="sng" dirty="0">
                <a:latin typeface="Arial" charset="0"/>
                <a:ea typeface="新細明體" pitchFamily="18" charset="-120"/>
              </a:rPr>
              <a:t>at least one sequence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of resource allocations to processes that does not result in deadlock, i.e., all processes can be run to completion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Unsafe state </a:t>
            </a:r>
            <a:r>
              <a:rPr lang="en-US" dirty="0" smtClean="0"/>
              <a:t>is a state that is not safe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</a:t>
            </a:r>
            <a:br>
              <a:rPr lang="en-NZ" dirty="0" smtClean="0"/>
            </a:br>
            <a:r>
              <a:rPr lang="en-NZ" dirty="0" smtClean="0"/>
              <a:t>Safe State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NZ" dirty="0" smtClean="0"/>
              <a:t>A system consisting of four processes and three resources. </a:t>
            </a:r>
          </a:p>
          <a:p>
            <a:r>
              <a:rPr lang="en-NZ" b="1" i="1" smtClean="0"/>
              <a:t>Is </a:t>
            </a:r>
            <a:r>
              <a:rPr lang="en-NZ" b="1" i="1" dirty="0" smtClean="0"/>
              <a:t>this a safe state?</a:t>
            </a:r>
          </a:p>
          <a:p>
            <a:endParaRPr lang="en-NZ" dirty="0"/>
          </a:p>
        </p:txBody>
      </p:sp>
      <p:pic>
        <p:nvPicPr>
          <p:cNvPr id="8" name="Content Placeholder 3" descr="Fig06_07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28925"/>
            <a:ext cx="7296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/>
          </p:cNvSpPr>
          <p:nvPr/>
        </p:nvSpPr>
        <p:spPr bwMode="auto">
          <a:xfrm>
            <a:off x="228600" y="4419600"/>
            <a:ext cx="1524000" cy="838200"/>
          </a:xfrm>
          <a:prstGeom prst="borderCallout2">
            <a:avLst>
              <a:gd name="adj1" fmla="val 13634"/>
              <a:gd name="adj2" fmla="val 105000"/>
              <a:gd name="adj3" fmla="val 13634"/>
              <a:gd name="adj4" fmla="val 120940"/>
              <a:gd name="adj5" fmla="val -13449"/>
              <a:gd name="adj6" fmla="val 1369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requirement of process </a:t>
            </a:r>
            <a:r>
              <a:rPr lang="en-US" altLang="zh-TW" sz="1600" i="1">
                <a:ea typeface="新細明體" pitchFamily="18" charset="-120"/>
              </a:rPr>
              <a:t>i</a:t>
            </a:r>
            <a:r>
              <a:rPr lang="en-US" altLang="zh-TW" sz="1600">
                <a:ea typeface="新細明體" pitchFamily="18" charset="-120"/>
              </a:rPr>
              <a:t> for resource </a:t>
            </a:r>
            <a:r>
              <a:rPr lang="en-US" altLang="zh-TW" sz="1600" i="1">
                <a:ea typeface="新細明體" pitchFamily="18" charset="-120"/>
              </a:rPr>
              <a:t>j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6629400" y="42672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23194"/>
              <a:gd name="adj5" fmla="val -26824"/>
              <a:gd name="adj6" fmla="val -4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current allocation to process </a:t>
            </a:r>
            <a:r>
              <a:rPr lang="en-US" altLang="zh-TW" sz="1600" i="1">
                <a:ea typeface="新細明體" pitchFamily="18" charset="-120"/>
              </a:rPr>
              <a:t>i</a:t>
            </a:r>
            <a:r>
              <a:rPr lang="en-US" altLang="zh-TW" sz="1600">
                <a:ea typeface="新細明體" pitchFamily="18" charset="-120"/>
              </a:rPr>
              <a:t> of resource </a:t>
            </a:r>
            <a:r>
              <a:rPr lang="en-US" altLang="zh-TW" sz="1600" i="1">
                <a:ea typeface="新細明體" pitchFamily="18" charset="-120"/>
              </a:rPr>
              <a:t>j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905000" y="5257800"/>
            <a:ext cx="1828800" cy="533400"/>
          </a:xfrm>
          <a:prstGeom prst="borderCallout2">
            <a:avLst>
              <a:gd name="adj1" fmla="val 21431"/>
              <a:gd name="adj2" fmla="val 104167"/>
              <a:gd name="adj3" fmla="val 21431"/>
              <a:gd name="adj4" fmla="val 109375"/>
              <a:gd name="adj5" fmla="val -36606"/>
              <a:gd name="adj6" fmla="val 114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total amount of each resource</a:t>
            </a:r>
            <a:endParaRPr lang="en-US" altLang="zh-TW" sz="1600" i="1">
              <a:ea typeface="新細明體" pitchFamily="18" charset="-12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6248400" y="5105400"/>
            <a:ext cx="2209800" cy="762000"/>
          </a:xfrm>
          <a:prstGeom prst="borderCallout2">
            <a:avLst>
              <a:gd name="adj1" fmla="val 21431"/>
              <a:gd name="adj2" fmla="val -3449"/>
              <a:gd name="adj3" fmla="val 21431"/>
              <a:gd name="adj4" fmla="val -16954"/>
              <a:gd name="adj5" fmla="val -16369"/>
              <a:gd name="adj6" fmla="val -287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dirty="0" smtClean="0">
                <a:ea typeface="新細明體" pitchFamily="18" charset="-120"/>
              </a:rPr>
              <a:t>amount </a:t>
            </a:r>
            <a:r>
              <a:rPr lang="en-US" altLang="zh-TW" sz="1600" dirty="0">
                <a:ea typeface="新細明體" pitchFamily="18" charset="-120"/>
              </a:rPr>
              <a:t>of each resource </a:t>
            </a:r>
            <a:r>
              <a:rPr lang="en-US" altLang="zh-TW" sz="1600" dirty="0" smtClean="0">
                <a:ea typeface="新細明體" pitchFamily="18" charset="-120"/>
              </a:rPr>
              <a:t>available for allocation</a:t>
            </a:r>
            <a:endParaRPr lang="en-US" altLang="zh-TW" sz="1600" i="1" dirty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</a:t>
            </a:r>
            <a:r>
              <a:rPr lang="en-NZ" i="1" dirty="0" smtClean="0"/>
              <a:t>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>
                <a:latin typeface="Arial" charset="0"/>
              </a:rPr>
              <a:t>A process </a:t>
            </a:r>
            <a:r>
              <a:rPr lang="en-NZ" i="1" dirty="0" err="1">
                <a:latin typeface="Arial" charset="0"/>
              </a:rPr>
              <a:t>i</a:t>
            </a:r>
            <a:r>
              <a:rPr lang="en-NZ" dirty="0">
                <a:latin typeface="Arial" charset="0"/>
              </a:rPr>
              <a:t> can run to completion if it meets the following </a:t>
            </a:r>
            <a:r>
              <a:rPr lang="en-NZ" dirty="0" smtClean="0">
                <a:latin typeface="Arial" charset="0"/>
              </a:rPr>
              <a:t>condition:</a:t>
            </a:r>
            <a:endParaRPr lang="en-NZ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NZ" dirty="0" smtClean="0"/>
              <a:t>		</a:t>
            </a:r>
            <a:r>
              <a:rPr lang="en-NZ" sz="2400" b="1" i="1" dirty="0" err="1" smtClean="0"/>
              <a:t>C</a:t>
            </a:r>
            <a:r>
              <a:rPr lang="en-NZ" sz="2400" b="1" i="1" baseline="-25000" dirty="0" err="1" smtClean="0"/>
              <a:t>ij</a:t>
            </a:r>
            <a:r>
              <a:rPr lang="en-NZ" sz="2400" b="1" i="1" dirty="0" smtClean="0"/>
              <a:t> - </a:t>
            </a:r>
            <a:r>
              <a:rPr lang="en-NZ" sz="2400" b="1" i="1" dirty="0" err="1" smtClean="0"/>
              <a:t>A</a:t>
            </a:r>
            <a:r>
              <a:rPr lang="en-NZ" sz="2400" b="1" i="1" baseline="-25000" dirty="0" err="1" smtClean="0"/>
              <a:t>ij</a:t>
            </a:r>
            <a:r>
              <a:rPr lang="en-NZ" sz="2400" b="1" i="1" dirty="0" smtClean="0"/>
              <a:t> ≤ </a:t>
            </a:r>
            <a:r>
              <a:rPr lang="en-NZ" sz="2400" b="1" i="1" dirty="0" err="1" smtClean="0"/>
              <a:t>V</a:t>
            </a:r>
            <a:r>
              <a:rPr lang="en-NZ" sz="2400" b="1" i="1" baseline="-25000" dirty="0" err="1" smtClean="0"/>
              <a:t>j</a:t>
            </a:r>
            <a:r>
              <a:rPr lang="en-NZ" sz="2400" b="1" i="1" dirty="0" smtClean="0"/>
              <a:t>, for all j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This is not possible for P1,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which has only 1 unit of R1 and requires 2 more units of R1, 2 units of R2, and 2 units of R3. 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If we assign one unit of R3 to process P2,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Then P2 has its maximum required resources allocated and can run to completion and return resources to ‘available’ pool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Deadlock</a:t>
            </a:r>
            <a:r>
              <a:rPr lang="en-US" dirty="0">
                <a:latin typeface="Arial" charset="0"/>
              </a:rPr>
              <a:t> is the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permanent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blocking of a set of processes that either compete for system resources or communicate with each other</a:t>
            </a:r>
            <a:r>
              <a:rPr lang="en-US" dirty="0" smtClean="0">
                <a:latin typeface="Arial" charset="0"/>
              </a:rPr>
              <a:t>.</a:t>
            </a:r>
            <a:endParaRPr lang="en-NZ" dirty="0" smtClean="0"/>
          </a:p>
          <a:p>
            <a:pPr>
              <a:spcBef>
                <a:spcPts val="1200"/>
              </a:spcBef>
            </a:pPr>
            <a:r>
              <a:rPr lang="en-NZ" dirty="0" smtClean="0"/>
              <a:t>A set of processes is deadlocked when each process in the set is blocked awaiting an </a:t>
            </a:r>
            <a:r>
              <a:rPr lang="en-NZ" i="1" dirty="0" smtClean="0"/>
              <a:t>event</a:t>
            </a:r>
            <a:r>
              <a:rPr lang="en-NZ" dirty="0" smtClean="0"/>
              <a:t> that can only be triggered by another blocked process in the set.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The event is typically the freeing up of some requested and obtained resources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No efficient </a:t>
            </a:r>
            <a:r>
              <a:rPr lang="en-US" dirty="0" smtClean="0"/>
              <a:t>solution in the general case.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NZ" dirty="0" smtClean="0"/>
              <a:t>After P2 </a:t>
            </a:r>
            <a:br>
              <a:rPr lang="en-NZ" dirty="0" smtClean="0"/>
            </a:br>
            <a:r>
              <a:rPr lang="en-NZ" dirty="0" smtClean="0"/>
              <a:t>runs to completion</a:t>
            </a:r>
            <a:endParaRPr lang="en-NZ" dirty="0"/>
          </a:p>
        </p:txBody>
      </p:sp>
      <p:pic>
        <p:nvPicPr>
          <p:cNvPr id="6" name="Content Placeholder 5" descr="Fig06_07b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28600" y="3295650"/>
            <a:ext cx="8703697" cy="264795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400" dirty="0" smtClean="0">
                <a:latin typeface="+mn-lt"/>
              </a:rPr>
              <a:t>Can any of the remaining processes be completed?</a:t>
            </a: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304800" y="2286000"/>
            <a:ext cx="2209800" cy="609600"/>
          </a:xfrm>
          <a:prstGeom prst="borderCallout2">
            <a:avLst>
              <a:gd name="adj1" fmla="val 106250"/>
              <a:gd name="adj2" fmla="val 1667"/>
              <a:gd name="adj3" fmla="val 131250"/>
              <a:gd name="adj4" fmla="val 10333"/>
              <a:gd name="adj5" fmla="val 265625"/>
              <a:gd name="adj6" fmla="val 20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P2 is completed already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P1 completes</a:t>
            </a:r>
            <a:endParaRPr lang="en-US" dirty="0"/>
          </a:p>
        </p:txBody>
      </p:sp>
      <p:pic>
        <p:nvPicPr>
          <p:cNvPr id="6" name="Content Placeholder 5" descr="Fig06_07c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33400" y="2438400"/>
            <a:ext cx="8154298" cy="259556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 Completes</a:t>
            </a:r>
            <a:endParaRPr lang="en-US" dirty="0"/>
          </a:p>
        </p:txBody>
      </p:sp>
      <p:pic>
        <p:nvPicPr>
          <p:cNvPr id="6" name="Content Placeholder 5" descr="Fig06_07d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6190" y="1828800"/>
            <a:ext cx="8506810" cy="2667000"/>
          </a:xfrm>
        </p:spPr>
      </p:pic>
      <p:sp>
        <p:nvSpPr>
          <p:cNvPr id="4" name="Vertical Scroll 3"/>
          <p:cNvSpPr/>
          <p:nvPr/>
        </p:nvSpPr>
        <p:spPr>
          <a:xfrm>
            <a:off x="1981200" y="4648200"/>
            <a:ext cx="6248400" cy="990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Thus, the initial state is a safe state.</a:t>
            </a:r>
            <a:endParaRPr lang="en-NZ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Determination of </a:t>
            </a:r>
            <a:br>
              <a:rPr lang="en-NZ" dirty="0"/>
            </a:br>
            <a:r>
              <a:rPr lang="en-NZ" dirty="0"/>
              <a:t>Granting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When a process makes a request for a set of resources,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assume that the request is granted, 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u</a:t>
            </a:r>
            <a:r>
              <a:rPr lang="en-NZ" dirty="0" smtClean="0"/>
              <a:t>pdate the system state accordingly 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Then determine if the result is a safe state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If so, grant the request and,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if not, block the process until it is safe to grant the request.</a:t>
            </a: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 </a:t>
            </a:r>
            <a:br>
              <a:rPr lang="en-NZ" dirty="0" smtClean="0"/>
            </a:br>
            <a:r>
              <a:rPr lang="en-NZ" dirty="0" smtClean="0"/>
              <a:t>Granting a Request</a:t>
            </a:r>
            <a:endParaRPr lang="en-US" dirty="0"/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50000"/>
          <a:stretch/>
        </p:blipFill>
        <p:spPr>
          <a:xfrm>
            <a:off x="905139" y="1600200"/>
            <a:ext cx="6611084" cy="2514600"/>
          </a:xfrm>
        </p:spPr>
      </p:pic>
      <p:sp>
        <p:nvSpPr>
          <p:cNvPr id="8" name="Line Callout 2 7"/>
          <p:cNvSpPr/>
          <p:nvPr/>
        </p:nvSpPr>
        <p:spPr>
          <a:xfrm>
            <a:off x="5791200" y="2971800"/>
            <a:ext cx="2819400" cy="1143000"/>
          </a:xfrm>
          <a:prstGeom prst="borderCallout2">
            <a:avLst>
              <a:gd name="adj1" fmla="val 84645"/>
              <a:gd name="adj2" fmla="val -581"/>
              <a:gd name="adj3" fmla="val 113226"/>
              <a:gd name="adj4" fmla="val -12076"/>
              <a:gd name="adj5" fmla="val 145882"/>
              <a:gd name="adj6" fmla="val -24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Suppose that </a:t>
            </a:r>
            <a:r>
              <a:rPr lang="en-NZ" dirty="0" smtClean="0">
                <a:solidFill>
                  <a:srgbClr val="FFFF00"/>
                </a:solidFill>
              </a:rPr>
              <a:t>P2 </a:t>
            </a:r>
            <a:r>
              <a:rPr lang="en-NZ" dirty="0" smtClean="0"/>
              <a:t>requests </a:t>
            </a:r>
            <a:r>
              <a:rPr lang="en-NZ" dirty="0" smtClean="0"/>
              <a:t>one additional unit each of R1 and R3.  Is it safe to grant this request?</a:t>
            </a:r>
            <a:endParaRPr lang="en-NZ" b="1" i="1" dirty="0"/>
          </a:p>
        </p:txBody>
      </p:sp>
      <p:pic>
        <p:nvPicPr>
          <p:cNvPr id="9" name="Content Placeholder 3" descr="Fig06_07a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2"/>
          <a:stretch/>
        </p:blipFill>
        <p:spPr bwMode="auto">
          <a:xfrm>
            <a:off x="914400" y="3962400"/>
            <a:ext cx="6781800" cy="225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581400" y="4572000"/>
            <a:ext cx="16002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 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Granting a Request</a:t>
            </a:r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524000"/>
            <a:ext cx="6629400" cy="5043133"/>
          </a:xfrm>
        </p:spPr>
      </p:pic>
      <p:sp>
        <p:nvSpPr>
          <p:cNvPr id="7" name="Line Callout 2 6"/>
          <p:cNvSpPr/>
          <p:nvPr/>
        </p:nvSpPr>
        <p:spPr>
          <a:xfrm>
            <a:off x="5791200" y="2895600"/>
            <a:ext cx="3276600" cy="1143000"/>
          </a:xfrm>
          <a:prstGeom prst="borderCallout2">
            <a:avLst>
              <a:gd name="adj1" fmla="val 70471"/>
              <a:gd name="adj2" fmla="val -389"/>
              <a:gd name="adj3" fmla="val 99324"/>
              <a:gd name="adj4" fmla="val -15491"/>
              <a:gd name="adj5" fmla="val 134307"/>
              <a:gd name="adj6" fmla="val -24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This time,  suppose that </a:t>
            </a:r>
            <a:r>
              <a:rPr lang="en-NZ" dirty="0" smtClean="0">
                <a:solidFill>
                  <a:srgbClr val="FFFF00"/>
                </a:solidFill>
              </a:rPr>
              <a:t>P1</a:t>
            </a:r>
            <a:r>
              <a:rPr lang="en-NZ" dirty="0" smtClean="0"/>
              <a:t> </a:t>
            </a:r>
            <a:r>
              <a:rPr lang="en-NZ" dirty="0" smtClean="0"/>
              <a:t>requests </a:t>
            </a:r>
            <a:r>
              <a:rPr lang="en-NZ" dirty="0" smtClean="0"/>
              <a:t>one additional unit each of R1 and R3.  Is it safe to grant this request?</a:t>
            </a:r>
            <a:endParaRPr lang="en-NZ" b="1" i="1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05200" y="4343400"/>
            <a:ext cx="15240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4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</a:t>
            </a:r>
            <a:br>
              <a:rPr lang="en-US" dirty="0" smtClean="0"/>
            </a:b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Content Placeholder 3" descr="Fig06_09a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66800" y="1524000"/>
            <a:ext cx="7601203" cy="5334000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6248400" y="2438400"/>
            <a:ext cx="2590800" cy="952500"/>
          </a:xfrm>
          <a:prstGeom prst="borderCallout2">
            <a:avLst>
              <a:gd name="adj1" fmla="val 84470"/>
              <a:gd name="adj2" fmla="val -356"/>
              <a:gd name="adj3" fmla="val 91059"/>
              <a:gd name="adj4" fmla="val -39637"/>
              <a:gd name="adj5" fmla="val 120902"/>
              <a:gd name="adj6" fmla="val -100529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>
                <a:ea typeface="新細明體" pitchFamily="18" charset="-120"/>
              </a:rPr>
              <a:t>request[*] is a vector defining the resources requested by process </a:t>
            </a:r>
            <a:r>
              <a:rPr lang="en-US" altLang="zh-TW" dirty="0" err="1">
                <a:ea typeface="新細明體" pitchFamily="18" charset="-120"/>
              </a:rPr>
              <a:t>i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1676400"/>
            <a:ext cx="2971800" cy="6463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>
              <a:defRPr>
                <a:ea typeface="新細明體" pitchFamily="18" charset="-12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processes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different types of resources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</a:t>
            </a:r>
            <a:br>
              <a:rPr lang="en-US" dirty="0" smtClean="0"/>
            </a:b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Content Placeholder 3" descr="Fig06_09b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9600" y="1704975"/>
            <a:ext cx="8202605" cy="4772025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6096000" y="2590800"/>
            <a:ext cx="2057400" cy="647700"/>
          </a:xfrm>
          <a:prstGeom prst="borderCallout2">
            <a:avLst>
              <a:gd name="adj1" fmla="val 79932"/>
              <a:gd name="adj2" fmla="val -654"/>
              <a:gd name="adj3" fmla="val 121454"/>
              <a:gd name="adj4" fmla="val -9493"/>
              <a:gd name="adj5" fmla="val 137888"/>
              <a:gd name="adj6" fmla="val -36305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The process can run to completion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553200" y="4191000"/>
            <a:ext cx="1981200" cy="914400"/>
          </a:xfrm>
          <a:prstGeom prst="borderCallout2">
            <a:avLst>
              <a:gd name="adj1" fmla="val 17402"/>
              <a:gd name="adj2" fmla="val 225"/>
              <a:gd name="adj3" fmla="val 12500"/>
              <a:gd name="adj4" fmla="val -32852"/>
              <a:gd name="adj5" fmla="val -10245"/>
              <a:gd name="adj6" fmla="val -62741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The process returns resources upon completion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HK" dirty="0">
                <a:latin typeface="Arial" charset="0"/>
                <a:sym typeface="Wingdings" pitchFamily="2" charset="2"/>
              </a:rPr>
              <a:t> </a:t>
            </a:r>
            <a:r>
              <a:rPr lang="en-NZ" altLang="zh-HK" dirty="0"/>
              <a:t>It is less restrictive than deadlock prevention. </a:t>
            </a:r>
            <a:endParaRPr lang="en-US" altLang="zh-HK" dirty="0"/>
          </a:p>
          <a:p>
            <a:pPr>
              <a:spcBef>
                <a:spcPts val="1200"/>
              </a:spcBef>
            </a:pPr>
            <a:r>
              <a:rPr lang="en-NZ" dirty="0" smtClean="0">
                <a:latin typeface="Arial" charset="0"/>
                <a:sym typeface="Wingdings" pitchFamily="2" charset="2"/>
              </a:rPr>
              <a:t> </a:t>
            </a:r>
            <a:r>
              <a:rPr lang="en-NZ" dirty="0" smtClean="0"/>
              <a:t>It is not necessary to preempt and rollback processes, as in deadlock detection (to be discussed)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Maximum resource requirement </a:t>
            </a:r>
            <a:r>
              <a:rPr lang="en-US" dirty="0"/>
              <a:t>for each process </a:t>
            </a:r>
            <a:r>
              <a:rPr lang="en-US" dirty="0" smtClean="0"/>
              <a:t>must be stated in advance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Processes under consideration must be independent and with no synchronization requirements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There must be a fixed number of resources to allocate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No process may exit while holding resources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Potential Deadlock 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8321" y="-838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4658" y="703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97987" y="3528558"/>
            <a:ext cx="760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914400" y="4006171"/>
            <a:ext cx="700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loud Callout 8"/>
          <p:cNvSpPr/>
          <p:nvPr/>
        </p:nvSpPr>
        <p:spPr>
          <a:xfrm>
            <a:off x="6248400" y="4267200"/>
            <a:ext cx="2286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a and b</a:t>
            </a:r>
            <a:endParaRPr lang="en-NZ" sz="2400" dirty="0"/>
          </a:p>
        </p:txBody>
      </p:sp>
      <p:sp>
        <p:nvSpPr>
          <p:cNvPr id="11" name="Cloud Callout 10"/>
          <p:cNvSpPr/>
          <p:nvPr/>
        </p:nvSpPr>
        <p:spPr>
          <a:xfrm>
            <a:off x="6229350" y="1676400"/>
            <a:ext cx="18669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b and c</a:t>
            </a:r>
            <a:endParaRPr lang="en-NZ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381000" y="1524000"/>
            <a:ext cx="25146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c and d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914400" y="4572000"/>
            <a:ext cx="24384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d and a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/>
              <a:t>Principals of Deadlock</a:t>
            </a:r>
          </a:p>
          <a:p>
            <a:r>
              <a:rPr lang="en-NZ" sz="2800"/>
              <a:t>Deadlock </a:t>
            </a:r>
            <a:r>
              <a:rPr lang="en-NZ" sz="2800" smtClean="0"/>
              <a:t>Prevention</a:t>
            </a:r>
            <a:endParaRPr lang="en-NZ" sz="2800"/>
          </a:p>
          <a:p>
            <a:r>
              <a:rPr lang="en-NZ" sz="2800"/>
              <a:t>Deadlock Avoidance</a:t>
            </a:r>
          </a:p>
          <a:p>
            <a:r>
              <a:rPr lang="en-NZ" sz="3200">
                <a:solidFill>
                  <a:schemeClr val="accent1">
                    <a:lumMod val="75000"/>
                  </a:schemeClr>
                </a:solidFill>
              </a:rPr>
              <a:t>Deadlock </a:t>
            </a:r>
            <a:r>
              <a:rPr lang="en-NZ" sz="3200" smtClean="0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en-NZ" sz="3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Z" sz="2800" smtClean="0"/>
              <a:t>Dining </a:t>
            </a:r>
            <a:r>
              <a:rPr lang="en-NZ" sz="2800"/>
              <a:t>Philosophers Problem</a:t>
            </a:r>
            <a:endParaRPr lang="en-NZ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3429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Deadlock Detection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Deadlock prevention strategies are very conservative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limit access to resources and impose restrictions on processes.</a:t>
            </a:r>
          </a:p>
          <a:p>
            <a:pPr>
              <a:spcBef>
                <a:spcPts val="1200"/>
              </a:spcBef>
            </a:pPr>
            <a:r>
              <a:rPr lang="en-NZ" sz="2800" dirty="0" smtClean="0"/>
              <a:t>Deadlock detection strategies do the opposite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Resource requests are granted whenever possible.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Regularly check for deadlock.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NZ" sz="4400"/>
              <a:t>A Common </a:t>
            </a:r>
            <a:br>
              <a:rPr lang="en-NZ" sz="4400"/>
            </a:br>
            <a:r>
              <a:rPr lang="en-NZ" sz="4400"/>
              <a:t>Detection Algorithm</a:t>
            </a:r>
          </a:p>
        </p:txBody>
      </p:sp>
      <p:sp>
        <p:nvSpPr>
          <p:cNvPr id="193541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NZ" sz="2800" dirty="0" smtClean="0"/>
              <a:t>Main idea</a:t>
            </a:r>
            <a:r>
              <a:rPr lang="en-NZ" sz="2800" dirty="0"/>
              <a:t>: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Find and </a:t>
            </a:r>
            <a:r>
              <a:rPr lang="en-NZ" sz="2400" b="1" dirty="0"/>
              <a:t>mark</a:t>
            </a:r>
            <a:r>
              <a:rPr lang="en-NZ" sz="2400" dirty="0"/>
              <a:t> a process whose resource requests can be satisfied with the available </a:t>
            </a:r>
            <a:r>
              <a:rPr lang="en-NZ" sz="2400" dirty="0" smtClean="0"/>
              <a:t>resources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Assume that those resources are granted and that the process runs to completion and releases all its </a:t>
            </a:r>
            <a:r>
              <a:rPr lang="en-NZ" sz="2400" dirty="0" smtClean="0"/>
              <a:t>resources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Look for another process to </a:t>
            </a:r>
            <a:r>
              <a:rPr lang="en-NZ" sz="2400" dirty="0" smtClean="0"/>
              <a:t>satisfy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sz="2400" dirty="0"/>
              <a:t>A deadlock exists if and only if there are </a:t>
            </a:r>
            <a:r>
              <a:rPr lang="en-US" sz="2400" b="1" dirty="0"/>
              <a:t>unmarked</a:t>
            </a:r>
            <a:r>
              <a:rPr lang="en-US" sz="2400" dirty="0"/>
              <a:t> processes at the </a:t>
            </a:r>
            <a:r>
              <a:rPr lang="en-US" sz="2400" dirty="0" smtClean="0"/>
              <a:t>end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062349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Common </a:t>
            </a:r>
            <a:br>
              <a:rPr lang="en-NZ" dirty="0" smtClean="0"/>
            </a:br>
            <a:r>
              <a:rPr lang="en-NZ" dirty="0" smtClean="0"/>
              <a:t>Detection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Use a Allocation matrix and Available vector as in the Banker’s algorithm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Also use a Request matrix </a:t>
            </a:r>
            <a:r>
              <a:rPr lang="en-NZ" b="1" dirty="0" smtClean="0"/>
              <a:t>Q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Where </a:t>
            </a:r>
            <a:r>
              <a:rPr lang="en-NZ" i="1" dirty="0" smtClean="0"/>
              <a:t>Q</a:t>
            </a:r>
            <a:r>
              <a:rPr lang="en-NZ" i="1" baseline="-25000" dirty="0" smtClean="0"/>
              <a:t>ij</a:t>
            </a:r>
            <a:r>
              <a:rPr lang="en-NZ" dirty="0" smtClean="0"/>
              <a:t> indicates that an amount of resource </a:t>
            </a:r>
            <a:r>
              <a:rPr lang="en-NZ" i="1" dirty="0" smtClean="0"/>
              <a:t>j</a:t>
            </a:r>
            <a:r>
              <a:rPr lang="en-NZ" dirty="0" smtClean="0"/>
              <a:t> is requested by process </a:t>
            </a:r>
            <a:r>
              <a:rPr lang="en-NZ" i="1" dirty="0" err="1" smtClean="0"/>
              <a:t>i</a:t>
            </a:r>
            <a:endParaRPr lang="en-NZ" i="1" dirty="0" smtClean="0"/>
          </a:p>
          <a:p>
            <a:pPr>
              <a:spcBef>
                <a:spcPts val="1200"/>
              </a:spcBef>
            </a:pPr>
            <a:r>
              <a:rPr lang="en-NZ" dirty="0" smtClean="0"/>
              <a:t>First, ‘un-mark’ all processes.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Detection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NZ" dirty="0" smtClean="0"/>
              <a:t>1. Mark each process that has a row in the Allocation matrix of all zeros.</a:t>
            </a:r>
          </a:p>
          <a:p>
            <a:pPr>
              <a:spcBef>
                <a:spcPts val="1200"/>
              </a:spcBef>
              <a:buNone/>
            </a:pPr>
            <a:r>
              <a:rPr lang="en-NZ" dirty="0" smtClean="0"/>
              <a:t>2. Initialize a temporary vector </a:t>
            </a:r>
            <a:r>
              <a:rPr lang="en-NZ" b="1" dirty="0" smtClean="0"/>
              <a:t>W </a:t>
            </a:r>
            <a:r>
              <a:rPr lang="en-NZ" dirty="0" smtClean="0"/>
              <a:t>to equal the Available vector.</a:t>
            </a:r>
          </a:p>
          <a:p>
            <a:pPr>
              <a:spcBef>
                <a:spcPts val="1200"/>
              </a:spcBef>
              <a:buNone/>
            </a:pPr>
            <a:r>
              <a:rPr lang="en-NZ" dirty="0" smtClean="0"/>
              <a:t>3. Find an index </a:t>
            </a:r>
            <a:r>
              <a:rPr lang="en-NZ" i="1" dirty="0" smtClean="0"/>
              <a:t>i</a:t>
            </a:r>
            <a:r>
              <a:rPr lang="en-NZ" dirty="0" smtClean="0"/>
              <a:t> such that process </a:t>
            </a:r>
            <a:r>
              <a:rPr lang="en-NZ" i="1" dirty="0" smtClean="0"/>
              <a:t>i</a:t>
            </a:r>
            <a:r>
              <a:rPr lang="en-NZ" dirty="0" smtClean="0"/>
              <a:t> is currently unmarked and the </a:t>
            </a:r>
            <a:r>
              <a:rPr lang="en-NZ" i="1" dirty="0" err="1" smtClean="0"/>
              <a:t>i</a:t>
            </a:r>
            <a:r>
              <a:rPr lang="en-NZ" b="1" i="1" dirty="0" smtClean="0"/>
              <a:t> </a:t>
            </a:r>
            <a:r>
              <a:rPr lang="en-NZ" dirty="0" err="1" smtClean="0"/>
              <a:t>th</a:t>
            </a:r>
            <a:r>
              <a:rPr lang="en-NZ" dirty="0" smtClean="0"/>
              <a:t> row of </a:t>
            </a:r>
            <a:r>
              <a:rPr lang="en-NZ" b="1" dirty="0" smtClean="0"/>
              <a:t>Q</a:t>
            </a:r>
            <a:r>
              <a:rPr lang="en-NZ" dirty="0" smtClean="0"/>
              <a:t> is less than or equal to </a:t>
            </a:r>
            <a:r>
              <a:rPr lang="en-NZ" b="1" dirty="0" smtClean="0"/>
              <a:t>W</a:t>
            </a:r>
            <a:r>
              <a:rPr lang="en-NZ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i.e. </a:t>
            </a:r>
            <a:r>
              <a:rPr lang="en-NZ" i="1" dirty="0" err="1" smtClean="0"/>
              <a:t>Q</a:t>
            </a:r>
            <a:r>
              <a:rPr lang="en-NZ" i="1" baseline="-25000" dirty="0" err="1" smtClean="0"/>
              <a:t>ik</a:t>
            </a:r>
            <a:r>
              <a:rPr lang="en-NZ" dirty="0" smtClean="0"/>
              <a:t> ≤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dirty="0" smtClean="0"/>
              <a:t> for 1 ≤ </a:t>
            </a:r>
            <a:r>
              <a:rPr lang="en-NZ" i="1" dirty="0" smtClean="0"/>
              <a:t>k </a:t>
            </a:r>
            <a:r>
              <a:rPr lang="en-NZ" dirty="0" smtClean="0"/>
              <a:t>≤ </a:t>
            </a:r>
            <a:r>
              <a:rPr lang="en-NZ" i="1" dirty="0"/>
              <a:t>m</a:t>
            </a:r>
            <a:r>
              <a:rPr lang="en-NZ" dirty="0"/>
              <a:t> for </a:t>
            </a:r>
            <a:r>
              <a:rPr lang="en-NZ" i="1" dirty="0"/>
              <a:t>m</a:t>
            </a:r>
            <a:r>
              <a:rPr lang="en-NZ" dirty="0"/>
              <a:t> different types of resources </a:t>
            </a:r>
            <a:endParaRPr lang="en-NZ" dirty="0" smtClean="0"/>
          </a:p>
          <a:p>
            <a:pPr lvl="1">
              <a:spcBef>
                <a:spcPts val="1200"/>
              </a:spcBef>
            </a:pPr>
            <a:r>
              <a:rPr lang="en-NZ" dirty="0" smtClean="0"/>
              <a:t>If no such row is found, terminate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Detection Algorithm cont.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NZ" dirty="0" smtClean="0"/>
              <a:t>4. If such a row is found,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mark process </a:t>
            </a:r>
            <a:r>
              <a:rPr lang="en-NZ" i="1" dirty="0" smtClean="0"/>
              <a:t>i </a:t>
            </a:r>
            <a:r>
              <a:rPr lang="en-NZ" dirty="0" smtClean="0"/>
              <a:t>and add the corresponding row of the allocation matrix to </a:t>
            </a:r>
            <a:r>
              <a:rPr lang="en-NZ" b="1" dirty="0" smtClean="0"/>
              <a:t>W</a:t>
            </a:r>
            <a:r>
              <a:rPr lang="en-NZ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i.e.  set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baseline="-25000" dirty="0" smtClean="0"/>
              <a:t> </a:t>
            </a:r>
            <a:r>
              <a:rPr lang="en-NZ" dirty="0" smtClean="0"/>
              <a:t>=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baseline="-25000" dirty="0" smtClean="0"/>
              <a:t> </a:t>
            </a:r>
            <a:r>
              <a:rPr lang="en-NZ" dirty="0" smtClean="0"/>
              <a:t>+ </a:t>
            </a:r>
            <a:r>
              <a:rPr lang="en-NZ" i="1" dirty="0" smtClean="0"/>
              <a:t>A</a:t>
            </a:r>
            <a:r>
              <a:rPr lang="en-NZ" i="1" baseline="-25000" dirty="0" smtClean="0"/>
              <a:t>ik</a:t>
            </a:r>
            <a:r>
              <a:rPr lang="en-NZ" dirty="0" smtClean="0"/>
              <a:t>, for 1 ≤ </a:t>
            </a:r>
            <a:r>
              <a:rPr lang="en-NZ" i="1" dirty="0" smtClean="0"/>
              <a:t>k</a:t>
            </a:r>
            <a:r>
              <a:rPr lang="en-NZ" dirty="0" smtClean="0"/>
              <a:t> ≤ </a:t>
            </a:r>
            <a:r>
              <a:rPr lang="en-NZ" i="1" dirty="0" smtClean="0"/>
              <a:t>m</a:t>
            </a:r>
            <a:r>
              <a:rPr lang="en-NZ" dirty="0" smtClean="0"/>
              <a:t>; </a:t>
            </a:r>
          </a:p>
          <a:p>
            <a:pPr lvl="1">
              <a:spcBef>
                <a:spcPts val="1200"/>
              </a:spcBef>
              <a:buNone/>
            </a:pPr>
            <a:r>
              <a:rPr lang="en-NZ" sz="2400" dirty="0" smtClean="0"/>
              <a:t>Return to step 3.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A deadlock exists if and only if there are unmarked processes at the end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Each unmarked process is deadlocked.</a:t>
            </a:r>
          </a:p>
          <a:p>
            <a:pPr>
              <a:spcBef>
                <a:spcPts val="1200"/>
              </a:spcBef>
            </a:pPr>
            <a:endParaRPr lang="en-NZ" dirty="0" smtClean="0"/>
          </a:p>
          <a:p>
            <a:pPr>
              <a:spcBef>
                <a:spcPts val="1200"/>
              </a:spcBef>
            </a:pPr>
            <a:endParaRPr lang="en-NZ" dirty="0" smtClean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000" smtClean="0">
                <a:latin typeface="Arial" charset="0"/>
              </a:rPr>
              <a:t>Detection Algorithm</a:t>
            </a:r>
            <a:br>
              <a:rPr lang="en-NZ" sz="4000" smtClean="0">
                <a:latin typeface="Arial" charset="0"/>
              </a:rPr>
            </a:br>
            <a:r>
              <a:rPr lang="en-NZ" sz="4000" smtClean="0">
                <a:latin typeface="Arial" charset="0"/>
              </a:rPr>
              <a:t>Example</a:t>
            </a:r>
            <a:endParaRPr lang="en-US" altLang="zh-TW" sz="400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19810" name="Content Placeholder 3" descr="Fig06_10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05000"/>
            <a:ext cx="8604250" cy="2994025"/>
          </a:xfrm>
        </p:spPr>
      </p:pic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429000" y="3429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429000" y="3048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438400" y="4953000"/>
            <a:ext cx="510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l-PL" sz="2400" b="1"/>
              <a:t>W</a:t>
            </a:r>
            <a:r>
              <a:rPr lang="en-NZ" sz="2400" b="1"/>
              <a:t> </a:t>
            </a:r>
            <a:r>
              <a:rPr lang="en-NZ" sz="2400"/>
              <a:t>=</a:t>
            </a:r>
            <a:r>
              <a:rPr lang="pl-PL" sz="2400"/>
              <a:t> (0 0 0 0 1)</a:t>
            </a:r>
            <a:endParaRPr lang="en-US" sz="2400"/>
          </a:p>
          <a:p>
            <a:r>
              <a:rPr lang="pl-PL" sz="2400" b="1"/>
              <a:t>W</a:t>
            </a:r>
            <a:r>
              <a:rPr lang="en-NZ" sz="2400" b="1"/>
              <a:t> </a:t>
            </a:r>
            <a:r>
              <a:rPr lang="en-NZ" sz="2400"/>
              <a:t>=</a:t>
            </a:r>
            <a:r>
              <a:rPr lang="pl-PL" sz="2400"/>
              <a:t> </a:t>
            </a:r>
            <a:r>
              <a:rPr lang="pl-PL" sz="2400" b="1"/>
              <a:t>W</a:t>
            </a:r>
            <a:r>
              <a:rPr lang="en-US" sz="2400"/>
              <a:t> + </a:t>
            </a:r>
            <a:r>
              <a:rPr lang="pl-PL" sz="2400"/>
              <a:t>(0 0 0 </a:t>
            </a:r>
            <a:r>
              <a:rPr lang="en-US" sz="2400"/>
              <a:t>1</a:t>
            </a:r>
            <a:r>
              <a:rPr lang="pl-PL" sz="2400"/>
              <a:t> </a:t>
            </a:r>
            <a:r>
              <a:rPr lang="en-US" sz="2400"/>
              <a:t>0</a:t>
            </a:r>
            <a:r>
              <a:rPr lang="pl-PL" sz="2400"/>
              <a:t>)</a:t>
            </a:r>
            <a:r>
              <a:rPr lang="en-US" sz="2400"/>
              <a:t> = </a:t>
            </a:r>
            <a:r>
              <a:rPr lang="pl-PL" sz="2400"/>
              <a:t>(0 0 0 </a:t>
            </a:r>
            <a:r>
              <a:rPr lang="en-US" sz="2400"/>
              <a:t>1</a:t>
            </a:r>
            <a:r>
              <a:rPr lang="pl-PL" sz="2400"/>
              <a:t> </a:t>
            </a:r>
            <a:r>
              <a:rPr lang="en-US" sz="2400"/>
              <a:t>1</a:t>
            </a:r>
            <a:r>
              <a:rPr lang="pl-PL" sz="2400"/>
              <a:t>)</a:t>
            </a:r>
            <a:endParaRPr lang="en-US" sz="2400"/>
          </a:p>
          <a:p>
            <a:r>
              <a:rPr lang="en-US" sz="2400"/>
              <a:t>P1 and P2 are deadlocked</a:t>
            </a:r>
          </a:p>
        </p:txBody>
      </p:sp>
      <p:pic>
        <p:nvPicPr>
          <p:cNvPr id="1198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86225"/>
            <a:ext cx="1676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76200" y="3048000"/>
            <a:ext cx="228600" cy="1833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1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 uiExpand="1"/>
      <p:bldP spid="119815" grpId="0" uiExpand="1" build="allAtOnce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NZ" smtClean="0">
                <a:latin typeface="Arial" charset="0"/>
              </a:rPr>
              <a:t>Deadlock Detection</a:t>
            </a:r>
            <a:endParaRPr lang="en-US" smtClean="0">
              <a:latin typeface="Arial" charset="0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 smtClean="0">
                <a:latin typeface="Arial" charset="0"/>
              </a:rPr>
              <a:t>A check for deadlock can be made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latin typeface="Arial" charset="0"/>
              </a:rPr>
              <a:t>as frequently as each resource request,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 I</a:t>
            </a:r>
            <a:r>
              <a:rPr lang="en-US" sz="2400" dirty="0" smtClean="0">
                <a:latin typeface="Arial" charset="0"/>
              </a:rPr>
              <a:t>t leads to early detection.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 T</a:t>
            </a:r>
            <a:r>
              <a:rPr lang="en-US" sz="2400" dirty="0" smtClean="0">
                <a:latin typeface="Arial" charset="0"/>
              </a:rPr>
              <a:t>he algorithm is relatively simple.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 F</a:t>
            </a:r>
            <a:r>
              <a:rPr lang="en-US" sz="2400" dirty="0" smtClean="0">
                <a:latin typeface="Arial" charset="0"/>
              </a:rPr>
              <a:t>requent checks consume considerable processor time.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latin typeface="Arial" charset="0"/>
              </a:rPr>
              <a:t>or, less frequently, depending on how likely it is for a deadlock to occur.</a:t>
            </a:r>
          </a:p>
        </p:txBody>
      </p:sp>
    </p:spTree>
    <p:extLst>
      <p:ext uri="{BB962C8B-B14F-4D97-AF65-F5344CB8AC3E}">
        <p14:creationId xmlns:p14="http://schemas.microsoft.com/office/powerpoint/2010/main" val="343111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Strategies </a:t>
            </a:r>
            <a:br>
              <a:rPr lang="en-US" dirty="0" smtClean="0"/>
            </a:br>
            <a:r>
              <a:rPr lang="en-US" dirty="0" smtClean="0"/>
              <a:t>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Abort all deadlocked processes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Back up (rollback) each deadlocked process to some previously defined checkpoint, and restart all processes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Risk of deadlock recurring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Successively abort deadlocked processes until deadlock no longer exists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Successively preempt resources and rollback the </a:t>
            </a:r>
            <a:r>
              <a:rPr lang="en-NZ" dirty="0" err="1" smtClean="0"/>
              <a:t>preempted</a:t>
            </a:r>
            <a:r>
              <a:rPr lang="en-NZ" dirty="0" smtClean="0"/>
              <a:t> process until deadlock no longer exists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br>
              <a:rPr lang="en-US" dirty="0" smtClean="0"/>
            </a:br>
            <a:r>
              <a:rPr lang="en-US" dirty="0" smtClean="0"/>
              <a:t>and Disadvantages</a:t>
            </a:r>
            <a:endParaRPr lang="en-US" dirty="0"/>
          </a:p>
        </p:txBody>
      </p:sp>
      <p:pic>
        <p:nvPicPr>
          <p:cNvPr id="5" name="Content Placeholder 3" descr="Table06_01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0"/>
          <a:stretch>
            <a:fillRect/>
          </a:stretch>
        </p:blipFill>
        <p:spPr>
          <a:xfrm>
            <a:off x="1752600" y="1409700"/>
            <a:ext cx="5791200" cy="54483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Actual Deadlock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582987"/>
            <a:ext cx="760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0" y="3962400"/>
            <a:ext cx="700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b is free</a:t>
            </a:r>
            <a:endParaRPr lang="en-NZ" sz="2400" dirty="0"/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c is free</a:t>
            </a:r>
            <a:endParaRPr lang="en-NZ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d is free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a is free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/>
              <a:t>Principals of Deadlock</a:t>
            </a:r>
          </a:p>
          <a:p>
            <a:r>
              <a:rPr lang="en-NZ" sz="2800"/>
              <a:t>Deadlock </a:t>
            </a:r>
            <a:r>
              <a:rPr lang="en-NZ" sz="2800" smtClean="0"/>
              <a:t>Prevention</a:t>
            </a:r>
            <a:endParaRPr lang="en-NZ" sz="2800"/>
          </a:p>
          <a:p>
            <a:r>
              <a:rPr lang="en-NZ" sz="2800"/>
              <a:t>Deadlock Avoidance</a:t>
            </a:r>
          </a:p>
          <a:p>
            <a:r>
              <a:rPr lang="en-NZ" sz="2800"/>
              <a:t>Deadlock </a:t>
            </a:r>
            <a:r>
              <a:rPr lang="en-NZ" sz="2800" smtClean="0"/>
              <a:t>Detection</a:t>
            </a:r>
            <a:endParaRPr lang="en-NZ" sz="2800"/>
          </a:p>
          <a:p>
            <a:r>
              <a:rPr lang="en-NZ" sz="3200" smtClean="0">
                <a:solidFill>
                  <a:schemeClr val="accent1">
                    <a:lumMod val="75000"/>
                  </a:schemeClr>
                </a:solidFill>
              </a:rPr>
              <a:t>Dining </a:t>
            </a:r>
            <a:r>
              <a:rPr lang="en-NZ" sz="3200">
                <a:solidFill>
                  <a:schemeClr val="accent1">
                    <a:lumMod val="75000"/>
                  </a:schemeClr>
                </a:solidFill>
              </a:rPr>
              <a:t>Philosophers Problem</a:t>
            </a:r>
          </a:p>
          <a:p>
            <a:endParaRPr lang="en-NZ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0" y="3962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</a:t>
            </a:r>
            <a:br>
              <a:rPr lang="en-US" dirty="0" smtClean="0"/>
            </a:br>
            <a:r>
              <a:rPr lang="en-US" dirty="0" smtClean="0"/>
              <a:t> Problem: Scenario</a:t>
            </a:r>
            <a:endParaRPr lang="en-US" dirty="0"/>
          </a:p>
        </p:txBody>
      </p:sp>
      <p:pic>
        <p:nvPicPr>
          <p:cNvPr id="4" name="Content Placeholder 3" descr="Fig06_11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828800"/>
            <a:ext cx="4028884" cy="4648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396240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The life of a philosopher consists of thinking and eating spaghetti.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A philosopher requires two forks to eat spaghetti.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A philosopher wishing to eat goes to his assigned place and uses the two forks on either side of the plate to eat some spaghetti.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Problem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Devise a ritual (algorithm) that will allow the philosophers to eat.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No two philosophers can use the same fork at the same time (mutual exclusion)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No philosopher must starve to death (avoid deadlock and starvation … literally!)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4800600"/>
            <a:ext cx="6553200" cy="831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This is a representative problem to illustrate basic problems in deadlock and starvation.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smtClean="0"/>
              <a:t>Solution Using Semaphores</a:t>
            </a:r>
            <a:endParaRPr lang="en-US" dirty="0"/>
          </a:p>
        </p:txBody>
      </p:sp>
      <p:pic>
        <p:nvPicPr>
          <p:cNvPr id="4" name="Content Placeholder 3" descr="Fig06_12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9600" y="1676400"/>
            <a:ext cx="8012118" cy="5181600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4362721" y="2286000"/>
            <a:ext cx="3352800" cy="914400"/>
          </a:xfrm>
          <a:prstGeom prst="borderCallout1">
            <a:avLst>
              <a:gd name="adj1" fmla="val 12500"/>
              <a:gd name="adj2" fmla="val -2273"/>
              <a:gd name="adj3" fmla="val 126389"/>
              <a:gd name="adj4" fmla="val -17472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Each philosopher picks up first the fork on the left and then the fork on the right.</a:t>
            </a:r>
          </a:p>
          <a:p>
            <a:pPr algn="ctr"/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5277121" y="4419600"/>
            <a:ext cx="3124200" cy="647700"/>
          </a:xfrm>
          <a:prstGeom prst="borderCallout1">
            <a:avLst>
              <a:gd name="adj1" fmla="val 17648"/>
              <a:gd name="adj2" fmla="val -2440"/>
              <a:gd name="adj3" fmla="val -26718"/>
              <a:gd name="adj4" fmla="val -38616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After eating, the two forks are replaced on the table. </a:t>
            </a:r>
          </a:p>
          <a:p>
            <a:pPr algn="ctr"/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05721" y="3352800"/>
            <a:ext cx="3200400" cy="92551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/>
              <a:t>What will happen if all of the philosophers are hungry at the same time?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Deadlock</a:t>
            </a:r>
            <a:endParaRPr lang="en-US" dirty="0"/>
          </a:p>
        </p:txBody>
      </p:sp>
      <p:pic>
        <p:nvPicPr>
          <p:cNvPr id="6" name="Content Placeholder 5" descr="Fig06_13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38118" y="1219200"/>
            <a:ext cx="7611438" cy="5334000"/>
          </a:xfrm>
        </p:spPr>
      </p:pic>
      <p:pic>
        <p:nvPicPr>
          <p:cNvPr id="4" name="Content Placeholder 5" descr="Fig06_13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19200"/>
            <a:ext cx="7612063" cy="5334000"/>
          </a:xfrm>
          <a:ln>
            <a:noFill/>
          </a:ln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4419600" y="1943100"/>
            <a:ext cx="3733800" cy="1028700"/>
          </a:xfrm>
          <a:prstGeom prst="borderCallout1">
            <a:avLst>
              <a:gd name="adj1" fmla="val 11111"/>
              <a:gd name="adj2" fmla="val -2042"/>
              <a:gd name="adj3" fmla="val 3704"/>
              <a:gd name="adj4" fmla="val -20407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An attendant only allows four philosophers at a time into the dining room.</a:t>
            </a:r>
          </a:p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3352800"/>
            <a:ext cx="2743200" cy="6508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NZ"/>
              <a:t>This solution is free of deadlock and starvation.</a:t>
            </a: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 Categories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Two general categories of resources: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Reusable resources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can be safely used by only one process at a time and </a:t>
            </a:r>
            <a:r>
              <a:rPr lang="en-NZ" b="1" i="1" dirty="0" smtClean="0"/>
              <a:t>is not depleted </a:t>
            </a:r>
            <a:r>
              <a:rPr lang="en-NZ" dirty="0" smtClean="0"/>
              <a:t>by that use.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Examples: processors, main </a:t>
            </a:r>
            <a:r>
              <a:rPr lang="en-NZ" dirty="0" smtClean="0"/>
              <a:t>and secondary memory, </a:t>
            </a:r>
            <a:r>
              <a:rPr lang="en-NZ" dirty="0" smtClean="0"/>
              <a:t>devices, and data structures such as files, databases, and semaphores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Consumable resources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one that can be created (</a:t>
            </a:r>
            <a:r>
              <a:rPr lang="en-NZ" b="1" i="1" dirty="0" smtClean="0"/>
              <a:t>produced</a:t>
            </a:r>
            <a:r>
              <a:rPr lang="en-NZ" dirty="0" smtClean="0"/>
              <a:t>) and destroyed (</a:t>
            </a:r>
            <a:r>
              <a:rPr lang="en-NZ" b="1" i="1" dirty="0" smtClean="0"/>
              <a:t>consumed</a:t>
            </a:r>
            <a:r>
              <a:rPr lang="en-NZ" dirty="0" smtClean="0"/>
              <a:t>).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Examples: interrupts, signals, messages, and information in I/O buffers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Consider two processes that compete for exclusive access to a disk file D and a tape drive T.</a:t>
            </a:r>
          </a:p>
          <a:p>
            <a:pPr>
              <a:spcBef>
                <a:spcPts val="1200"/>
              </a:spcBef>
            </a:pPr>
            <a:r>
              <a:rPr lang="en-NZ" dirty="0" smtClean="0">
                <a:latin typeface="Arial" charset="0"/>
              </a:rPr>
              <a:t>Deadlock occurs if each process holds one resource and requests the other, e.g., execution of </a:t>
            </a:r>
            <a:r>
              <a:rPr lang="fr-FR" dirty="0" smtClean="0">
                <a:latin typeface="Arial" charset="0"/>
              </a:rPr>
              <a:t>p</a:t>
            </a:r>
            <a:r>
              <a:rPr lang="fr-FR" baseline="-25000" dirty="0" smtClean="0">
                <a:latin typeface="Arial" charset="0"/>
              </a:rPr>
              <a:t>0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>
                <a:latin typeface="Arial" charset="0"/>
              </a:rPr>
              <a:t>p</a:t>
            </a:r>
            <a:r>
              <a:rPr lang="fr-FR" baseline="-25000" dirty="0">
                <a:latin typeface="Arial" charset="0"/>
              </a:rPr>
              <a:t>1</a:t>
            </a:r>
            <a:r>
              <a:rPr lang="fr-FR" dirty="0">
                <a:latin typeface="Arial" charset="0"/>
              </a:rPr>
              <a:t> q</a:t>
            </a:r>
            <a:r>
              <a:rPr lang="fr-FR" baseline="-25000" dirty="0">
                <a:latin typeface="Arial" charset="0"/>
              </a:rPr>
              <a:t>0</a:t>
            </a:r>
            <a:r>
              <a:rPr lang="fr-FR" dirty="0">
                <a:latin typeface="Arial" charset="0"/>
              </a:rPr>
              <a:t> q</a:t>
            </a:r>
            <a:r>
              <a:rPr lang="fr-FR" baseline="-25000" dirty="0">
                <a:latin typeface="Arial" charset="0"/>
              </a:rPr>
              <a:t>1</a:t>
            </a:r>
            <a:r>
              <a:rPr lang="fr-FR" dirty="0">
                <a:latin typeface="Arial" charset="0"/>
              </a:rPr>
              <a:t> p</a:t>
            </a:r>
            <a:r>
              <a:rPr lang="fr-FR" baseline="-25000" dirty="0">
                <a:latin typeface="Arial" charset="0"/>
              </a:rPr>
              <a:t>2</a:t>
            </a:r>
            <a:r>
              <a:rPr lang="fr-FR" dirty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q</a:t>
            </a:r>
            <a:r>
              <a:rPr lang="fr-FR" baseline="-25000" dirty="0" smtClean="0">
                <a:latin typeface="Arial" charset="0"/>
              </a:rPr>
              <a:t>2</a:t>
            </a:r>
            <a:r>
              <a:rPr lang="fr-FR" dirty="0" smtClean="0">
                <a:latin typeface="Arial" charset="0"/>
              </a:rPr>
              <a:t>.</a:t>
            </a:r>
            <a:endParaRPr lang="fr-FR" dirty="0"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NZ" altLang="zh-TW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  <p:pic>
        <p:nvPicPr>
          <p:cNvPr id="4" name="Content Placeholder 3" descr="Fig06_04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3273425"/>
            <a:ext cx="6324600" cy="3508375"/>
          </a:xfr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NZ" smtClean="0"/>
              <a:t>Reusable Resources:</a:t>
            </a:r>
            <a:br>
              <a:rPr lang="en-NZ" smtClean="0"/>
            </a:br>
            <a:r>
              <a:rPr lang="en-NZ" smtClean="0"/>
              <a:t>Example of Deadlock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dirty="0" smtClean="0"/>
              <a:t>2:</a:t>
            </a:r>
            <a:br>
              <a:rPr lang="en-US" dirty="0" smtClean="0"/>
            </a:br>
            <a:r>
              <a:rPr lang="en-US" dirty="0" smtClean="0"/>
              <a:t>Memory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Space is available for allocation of 200Kbytes, and the following sequence of events occur.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Deadlock occurs if both processes progress to their second request.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26670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771" y="274320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P1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9631" y="297180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9631" y="339725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21748" y="32766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80 Kbytes;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121748" y="37338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60 Kbytes;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19600" y="26670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24971" y="274320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P2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934831" y="297180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934831" y="339725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626948" y="32766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70 Kbytes;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626948" y="37338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80 Kbytes;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000" dirty="0" smtClean="0"/>
              <a:t>Consider a pair of processes, in which each process attempts to receive a message from the other process and then send a message to the other process.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Deadlock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occurs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if the Receive is blocking (i.e., the receiving process is blocked until the message is received).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352800"/>
            <a:ext cx="5181600" cy="164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5238066"/>
            <a:ext cx="7010400" cy="8413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/>
              <a:t>Such design errors are often embedded in complex program logic, making </a:t>
            </a:r>
            <a:r>
              <a:rPr lang="en-US" sz="2400" smtClean="0"/>
              <a:t>it difficult to detect.</a:t>
            </a:r>
            <a:endParaRPr lang="en-US" sz="240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1"/>
            <a:r>
              <a:rPr lang="en-NZ" kern="0" smtClean="0"/>
              <a:t>Consumable Resources:</a:t>
            </a:r>
            <a:br>
              <a:rPr lang="en-NZ" kern="0" smtClean="0"/>
            </a:br>
            <a:r>
              <a:rPr lang="en-US" kern="0" smtClean="0"/>
              <a:t>Example of Deadlock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Microsoft Office PowerPoint</Application>
  <PresentationFormat>On-screen Show (4:3)</PresentationFormat>
  <Paragraphs>337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新細明體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Custom Design</vt:lpstr>
      <vt:lpstr>Chapter 6 Concurrency:  Deadlock and Starvation</vt:lpstr>
      <vt:lpstr>Roadmap</vt:lpstr>
      <vt:lpstr>Deadlock</vt:lpstr>
      <vt:lpstr>Potential Deadlock </vt:lpstr>
      <vt:lpstr>Actual Deadlock</vt:lpstr>
      <vt:lpstr>Resource Categories</vt:lpstr>
      <vt:lpstr>Reusable Resources: Example of Deadlock</vt:lpstr>
      <vt:lpstr>Example 2: Memory Request</vt:lpstr>
      <vt:lpstr>PowerPoint Presentation</vt:lpstr>
      <vt:lpstr>Conditions for  possible Deadlock</vt:lpstr>
      <vt:lpstr>Actual Deadlock  Requires …</vt:lpstr>
      <vt:lpstr>Resource Allocation  Graphs</vt:lpstr>
      <vt:lpstr>Resource Allocation Graphs  (with deadlock)</vt:lpstr>
      <vt:lpstr>Resource Allocation Graph (no deadlock)</vt:lpstr>
      <vt:lpstr>How to find out whether  there is a deadlock? </vt:lpstr>
      <vt:lpstr>Reduce the  Resource Allocation Graph</vt:lpstr>
      <vt:lpstr>Dealing with Deadlock</vt:lpstr>
      <vt:lpstr>Roadmap</vt:lpstr>
      <vt:lpstr>Deadlock Prevention  Strategy</vt:lpstr>
      <vt:lpstr>Deadlock Prevention  Conditions 1 &amp; 2</vt:lpstr>
      <vt:lpstr>Deadlock Prevention Conditions 3</vt:lpstr>
      <vt:lpstr>Deadlock Prevention Condition 4</vt:lpstr>
      <vt:lpstr>Roadmap</vt:lpstr>
      <vt:lpstr>Deadlock Avoidance</vt:lpstr>
      <vt:lpstr>Two Approaches to  Deadlock Avoidance</vt:lpstr>
      <vt:lpstr>Process  Initiation Denial</vt:lpstr>
      <vt:lpstr>Resource  Allocation Denial</vt:lpstr>
      <vt:lpstr>Determination of Safe State</vt:lpstr>
      <vt:lpstr>Process i</vt:lpstr>
      <vt:lpstr>After P2  runs to completion</vt:lpstr>
      <vt:lpstr>After P1 completes</vt:lpstr>
      <vt:lpstr>P3 Completes</vt:lpstr>
      <vt:lpstr>Determination of  Granting a Request</vt:lpstr>
      <vt:lpstr>Determination of  Granting a Request</vt:lpstr>
      <vt:lpstr>Determination of  Granting a Request</vt:lpstr>
      <vt:lpstr>Deadlock Avoidance  Logic</vt:lpstr>
      <vt:lpstr>Deadlock Avoidance  Logic</vt:lpstr>
      <vt:lpstr>Deadlock Avoidance Advantages</vt:lpstr>
      <vt:lpstr>Deadlock Avoidance Restrictions</vt:lpstr>
      <vt:lpstr>Roadmap</vt:lpstr>
      <vt:lpstr>Deadlock Detection</vt:lpstr>
      <vt:lpstr>PowerPoint Presentation</vt:lpstr>
      <vt:lpstr>A Common  Detection Algorithm</vt:lpstr>
      <vt:lpstr>Detection Algorithm</vt:lpstr>
      <vt:lpstr>Detection Algorithm cont.</vt:lpstr>
      <vt:lpstr>Detection Algorithm Example</vt:lpstr>
      <vt:lpstr>Deadlock Detection</vt:lpstr>
      <vt:lpstr>Recovery Strategies  Once Deadlock Detected</vt:lpstr>
      <vt:lpstr>Advantages  and Disadvantages</vt:lpstr>
      <vt:lpstr>Roadmap</vt:lpstr>
      <vt:lpstr>Dining Philosophers  Problem: Scenario</vt:lpstr>
      <vt:lpstr>The Problem</vt:lpstr>
      <vt:lpstr>Solution Using Semaphores</vt:lpstr>
      <vt:lpstr>Avoiding Deadlock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2008-04-03T13:45:59Z</dcterms:created>
  <dcterms:modified xsi:type="dcterms:W3CDTF">2020-03-04T03:08:53Z</dcterms:modified>
</cp:coreProperties>
</file>