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8" r:id="rId3"/>
    <p:sldId id="275" r:id="rId4"/>
    <p:sldId id="266" r:id="rId5"/>
    <p:sldId id="268" r:id="rId6"/>
    <p:sldId id="269" r:id="rId7"/>
    <p:sldId id="260" r:id="rId8"/>
    <p:sldId id="261" r:id="rId9"/>
    <p:sldId id="281" r:id="rId10"/>
    <p:sldId id="270" r:id="rId11"/>
    <p:sldId id="262" r:id="rId12"/>
    <p:sldId id="285" r:id="rId13"/>
    <p:sldId id="271" r:id="rId14"/>
    <p:sldId id="282" r:id="rId15"/>
    <p:sldId id="278" r:id="rId16"/>
    <p:sldId id="286" r:id="rId17"/>
    <p:sldId id="287" r:id="rId18"/>
    <p:sldId id="291" r:id="rId19"/>
    <p:sldId id="288" r:id="rId20"/>
    <p:sldId id="289" r:id="rId21"/>
    <p:sldId id="290" r:id="rId22"/>
    <p:sldId id="283" r:id="rId23"/>
    <p:sldId id="29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F57D7A-83BD-495A-AC2A-B4C94C9ACD2F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642D3D-F71A-41F0-B6AA-4D21D8D1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89707D-30D3-42B2-B881-F3167EEAA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013B2-2299-4363-A468-A8A8C42BE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B0A3-E932-47AD-ABA6-9A8FF2C2A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39464-DAB7-496A-B762-055181312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22DD-A00A-440C-ABBB-75B742318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3170A-2FCC-4EC5-8FEF-6F765BCF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2835A-F62F-4D2E-8E69-CBDB718BE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3D189-8571-48D8-B887-C969D924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DF4CA-1FB0-4924-A852-1CDFFD633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73636-AE69-4E0D-9339-156356859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B129-7F07-47D3-B768-1189CCC1C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D2407D-5942-4266-9DC1-CDDF8F2D8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ykwan@cityu.edu.h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AST10401 Introduction to Electrical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0.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1168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will know how to analyze a circuit like</a:t>
            </a:r>
          </a:p>
        </p:txBody>
      </p:sp>
      <p:pic>
        <p:nvPicPr>
          <p:cNvPr id="15364" name="Picture 3" descr="ale29559_03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"/>
          <a:stretch>
            <a:fillRect/>
          </a:stretch>
        </p:blipFill>
        <p:spPr bwMode="auto">
          <a:xfrm>
            <a:off x="1676400" y="2727928"/>
            <a:ext cx="5334000" cy="374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39" y="2224069"/>
            <a:ext cx="47672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Week 6: Capacitors and Inductors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Inductance, Capacitance, Equivalent Inductance and Capacitance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Week 7: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First Order 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Circuits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Natural Responses of </a:t>
            </a: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400050" lvl="2" indent="0" eaLnBrk="1" hangingPunct="1">
              <a:lnSpc>
                <a:spcPct val="90000"/>
              </a:lnSpc>
              <a:buSzPct val="60000"/>
              <a:buNone/>
            </a:pP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RC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and LR circuits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Week 8: First Order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Step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Responses of RC and LR circuits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sz="24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" name="Picture 2" descr="C:\Users\user\Desktop\post-148003-12074781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90" y="1387183"/>
            <a:ext cx="2268703" cy="14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Users\user\Desktop\225px-Electronic_component_induct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00" y="1295378"/>
            <a:ext cx="1779248" cy="158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1"/>
          <p:cNvGrpSpPr>
            <a:grpSpLocks/>
          </p:cNvGrpSpPr>
          <p:nvPr/>
        </p:nvGrpSpPr>
        <p:grpSpPr bwMode="auto">
          <a:xfrm>
            <a:off x="5297838" y="3741718"/>
            <a:ext cx="3863975" cy="2533650"/>
            <a:chOff x="350" y="2112"/>
            <a:chExt cx="2434" cy="1596"/>
          </a:xfrm>
        </p:grpSpPr>
        <p:cxnSp>
          <p:nvCxnSpPr>
            <p:cNvPr id="7" name="AutoShape 6"/>
            <p:cNvCxnSpPr>
              <a:cxnSpLocks noChangeShapeType="1"/>
              <a:stCxn id="13" idx="2"/>
              <a:endCxn id="40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9" name="AutoShape 15"/>
            <p:cNvCxnSpPr>
              <a:cxnSpLocks noChangeShapeType="1"/>
              <a:stCxn id="12" idx="2"/>
              <a:endCxn id="59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9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2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3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7" name="AutoShape 33"/>
            <p:cNvCxnSpPr>
              <a:cxnSpLocks noChangeShapeType="1"/>
              <a:stCxn id="43" idx="0"/>
              <a:endCxn id="25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4"/>
            <p:cNvCxnSpPr>
              <a:cxnSpLocks noChangeShapeType="1"/>
              <a:stCxn id="46" idx="1"/>
              <a:endCxn id="49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5"/>
            <p:cNvCxnSpPr>
              <a:cxnSpLocks noChangeShapeType="1"/>
              <a:stCxn id="12" idx="4"/>
              <a:endCxn id="47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350" y="2625"/>
              <a:ext cx="619" cy="634"/>
              <a:chOff x="393" y="2469"/>
              <a:chExt cx="619" cy="634"/>
            </a:xfrm>
          </p:grpSpPr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776" y="2469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40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1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2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3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44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3" name="AutoShape 47"/>
            <p:cNvCxnSpPr>
              <a:cxnSpLocks noChangeShapeType="1"/>
              <a:stCxn id="12" idx="6"/>
              <a:endCxn id="32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8"/>
            <p:cNvCxnSpPr>
              <a:cxnSpLocks noChangeShapeType="1"/>
              <a:stCxn id="13" idx="6"/>
              <a:endCxn id="34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7" name="AutoShape 51"/>
            <p:cNvCxnSpPr>
              <a:cxnSpLocks noChangeShapeType="1"/>
              <a:stCxn id="57" idx="0"/>
              <a:endCxn id="26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29" name="AutoShape 55"/>
            <p:cNvCxnSpPr>
              <a:cxnSpLocks noChangeShapeType="1"/>
              <a:stCxn id="13" idx="0"/>
              <a:endCxn id="45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32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3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6939" y="2935273"/>
            <a:ext cx="12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Capacitors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14860" y="2976655"/>
            <a:ext cx="12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2801" y="6385977"/>
            <a:ext cx="204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Order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7" y="2209800"/>
            <a:ext cx="84978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9: Second Order Circuits</a:t>
            </a:r>
          </a:p>
          <a:p>
            <a:pPr lvl="1"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Natural Responses of RLC circuits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10: Second Order Circuits</a:t>
            </a:r>
          </a:p>
          <a:p>
            <a:pPr lvl="1"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Responses of RLC circuits,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Sinusoidal functions, Frequency, Phase, Phasor representation of voltage and current, 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Impedance </a:t>
            </a:r>
          </a:p>
          <a:p>
            <a:pPr lvl="1" eaLnBrk="1" hangingPunct="1">
              <a:defRPr/>
            </a:pPr>
            <a:endParaRPr lang="en-US" altLang="zh-TW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Week 11: AC circuits </a:t>
            </a:r>
          </a:p>
          <a:p>
            <a:pPr lvl="1" eaLnBrk="1" hangingPunct="1"/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 circuit analysis, </a:t>
            </a:r>
            <a:r>
              <a:rPr lang="en-AU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ower Factor 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pPr lvl="1" eaLnBrk="1" hangingPunct="1"/>
            <a:endParaRPr lang="en-AU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Week 12-13: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 circuits </a:t>
            </a:r>
          </a:p>
          <a:p>
            <a:pPr lvl="1" eaLnBrk="1" hangingPunct="1"/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Three phase 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circuits</a:t>
            </a:r>
            <a:endParaRPr lang="en-US" altLang="zh-TW" sz="22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 eaLnBrk="1" hangingPunct="1"/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zh-TW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55" y="214313"/>
            <a:ext cx="4614533" cy="18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know how to analyze a 3-phrase circuit:</a:t>
            </a:r>
          </a:p>
        </p:txBody>
      </p:sp>
      <p:pic>
        <p:nvPicPr>
          <p:cNvPr id="21509" name="Picture 4" descr="ale63317_1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6482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Intended Learning Outcomes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standard methods for the analysis, design, and simulation of passive, linear electric circuits, and measurement of their properties. 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energy storage elements in a circuit.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transient and ac steady state circuit analysis.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power supplied and distributed in three-phase systems, and perform power factor corrections.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functional and efficient, passive circuits for various applications.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787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Assessing Scheme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1930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Examination (60%)</a:t>
            </a:r>
          </a:p>
          <a:p>
            <a:pPr marL="0" indent="0" eaLnBrk="1" hangingPunct="1">
              <a:buNone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Coursework (40%)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Midterm (10%)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Assignments (20%) (2 sets, 10% each)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 Reports and Tutorial Exercise (10%, 10/12% each)</a:t>
            </a:r>
          </a:p>
          <a:p>
            <a:pPr lvl="1" eaLnBrk="1" hangingPunct="1"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Final mark in the course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student’s final mark in the course will be the aggregate of the results from all assessment tasks according to the weighting specified above.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Assignments </a:t>
            </a:r>
            <a:r>
              <a:rPr lang="en-US" altLang="en-US" dirty="0"/>
              <a:t>and </a:t>
            </a:r>
            <a:r>
              <a:rPr lang="en-US" altLang="en-US" dirty="0" smtClean="0"/>
              <a:t>Tutorials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199" y="2133600"/>
            <a:ext cx="8486775" cy="4114800"/>
          </a:xfrm>
        </p:spPr>
        <p:txBody>
          <a:bodyPr/>
          <a:lstStyle/>
          <a:p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 tutorials, you are required to submit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only what have been discussed in a tutorial session</a:t>
            </a:r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endParaRPr lang="en-US" altLang="en-US" sz="20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 each assignment, there are two sections: Sections A and B.</a:t>
            </a:r>
          </a:p>
          <a:p>
            <a:endParaRPr lang="en-US" altLang="en-US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Section A is a “warm-up” part. With relevant steps and answers, full marks of each question will be granted. (Just check your effort)   </a:t>
            </a:r>
          </a:p>
          <a:p>
            <a:endParaRPr lang="en-US" altLang="en-US" sz="20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Section B is a “formal” part.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Detailed steps and answers are required and checked</a:t>
            </a:r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 </a:t>
            </a:r>
          </a:p>
          <a:p>
            <a:endParaRPr lang="en-US" altLang="en-US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You have to show a </a:t>
            </a:r>
            <a:r>
              <a:rPr lang="en-US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reasonable number of steps </a:t>
            </a:r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and </a:t>
            </a:r>
            <a:r>
              <a:rPr lang="en-US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correct answer</a:t>
            </a:r>
            <a:r>
              <a:rPr lang="en-US" altLang="en-US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for getting full marks.  </a:t>
            </a:r>
          </a:p>
        </p:txBody>
      </p:sp>
    </p:spTree>
    <p:extLst>
      <p:ext uri="{BB962C8B-B14F-4D97-AF65-F5344CB8AC3E}">
        <p14:creationId xmlns:p14="http://schemas.microsoft.com/office/powerpoint/2010/main" val="13298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</a:t>
            </a:r>
            <a:r>
              <a:rPr lang="en-US" altLang="en-US" dirty="0"/>
              <a:t>and </a:t>
            </a:r>
            <a:r>
              <a:rPr lang="en-US" altLang="en-US" dirty="0" smtClean="0"/>
              <a:t>Tutorial Submissions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114800"/>
          </a:xfrm>
        </p:spPr>
        <p:txBody>
          <a:bodyPr/>
          <a:lstStyle/>
          <a:p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 Tutorials/Lab: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Each tutorial/lab report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submission should be done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within one week after each tutorial session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 </a:t>
            </a:r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Electronic Submissions </a:t>
            </a:r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via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CANVAS are required. </a:t>
            </a:r>
          </a:p>
          <a:p>
            <a:pPr marL="0" indent="0">
              <a:buNone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 Assignments: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The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deadline of each assignment is specified on the front page of the assignment. </a:t>
            </a:r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Both </a:t>
            </a:r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Electronic </a:t>
            </a:r>
            <a:r>
              <a:rPr lang="en-US" altLang="zh-TW" sz="2000" b="1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Submissions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via CANVAS and </a:t>
            </a:r>
            <a:r>
              <a:rPr lang="en-US" altLang="zh-TW" sz="2000" b="1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Hardcopy Submissions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are required. </a:t>
            </a:r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standard cover page </a:t>
            </a:r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must be included for each hardcopy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submission. </a:t>
            </a:r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Any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submissions without the cover page will </a:t>
            </a:r>
            <a:r>
              <a:rPr lang="en-US" altLang="zh-TW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not be handled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 </a:t>
            </a:r>
          </a:p>
          <a:p>
            <a:pPr lvl="1"/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and Tutorial Submissions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51"/>
          <a:stretch/>
        </p:blipFill>
        <p:spPr>
          <a:xfrm>
            <a:off x="2438400" y="1752600"/>
            <a:ext cx="4010025" cy="5300353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957512" y="1690255"/>
            <a:ext cx="3290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AST10401 Introduction to 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79610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Cover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Submission of Assessment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submission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allowed unless you have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8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Teacher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69288" cy="4114800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Kwan Ho </a:t>
            </a:r>
            <a:r>
              <a:rPr lang="en-US" altLang="zh-TW" sz="2200" dirty="0" err="1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Yuet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Vincent </a:t>
            </a:r>
          </a:p>
          <a:p>
            <a:pPr eaLnBrk="1" hangingPunct="1"/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Email: </a:t>
            </a: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hlinkClick r:id="rId2"/>
              </a:rPr>
              <a:t>hykwan@cityu.edu.hk</a:t>
            </a: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Tel: </a:t>
            </a:r>
            <a:r>
              <a:rPr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3442-8763</a:t>
            </a: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Office: AC2 6432</a:t>
            </a:r>
          </a:p>
          <a:p>
            <a:pPr eaLnBrk="1" hangingPunct="1"/>
            <a:r>
              <a:rPr lang="en-US" altLang="en-US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Consultation</a:t>
            </a:r>
            <a:r>
              <a:rPr lang="en-US" altLang="en-US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 </a:t>
            </a:r>
            <a:r>
              <a:rPr lang="en-US" altLang="en-US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2:00pm to 3:00pm </a:t>
            </a:r>
            <a:r>
              <a:rPr lang="en-US" altLang="en-US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every Friday </a:t>
            </a:r>
            <a:endParaRPr lang="en-US" altLang="en-US" sz="22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Test and Exam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077200" cy="4114800"/>
          </a:xfrm>
        </p:spPr>
        <p:txBody>
          <a:bodyPr/>
          <a:lstStyle/>
          <a:p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The time allowed of the test is about 1 hour. The test will be conducted </a:t>
            </a:r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 around Week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9</a:t>
            </a:r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 </a:t>
            </a:r>
          </a:p>
          <a:p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The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exact date and location of the test will be announced later</a:t>
            </a:r>
            <a:r>
              <a:rPr lang="en-US" altLang="zh-TW" sz="20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The examination is closed book and an approved calculator is allowed. </a:t>
            </a:r>
            <a:endParaRPr lang="en-US" altLang="zh-TW" sz="20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en-US" altLang="en-US" sz="22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en-US" altLang="en-US" dirty="0" smtClean="0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Assessment-Related </a:t>
            </a:r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534400" cy="411480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expected to present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own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Academic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dishonesty is regarded as a serious offence in CCCU. Any related offence can lead to disciplinary action with a penalty including expulsion from CCCU and debarment from re-admission. For details, you may refer to CCCU’s Rules on Academic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Honesty in your student handbook.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are not able to attend an examination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test due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extenuating circumstances such as illness, hospitalization, accident, family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other unforeseeable serious personal or emotional circumstances, you need to inform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AST general office.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Please refer to the Academic Regulations on Illness or other Circumstances Affecting Assessment for details: http://www6.cityu.edu.hk/arro/content.asp?cid=171. </a:t>
            </a:r>
          </a:p>
        </p:txBody>
      </p:sp>
    </p:spTree>
    <p:extLst>
      <p:ext uri="{BB962C8B-B14F-4D97-AF65-F5344CB8AC3E}">
        <p14:creationId xmlns:p14="http://schemas.microsoft.com/office/powerpoint/2010/main" val="142759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Textbook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534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Fundamentals of Electric Circuits (5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edition, international edition) by Alexander and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Sadiku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30093"/>
            <a:ext cx="2662238" cy="34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0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above contents are extracted from the course outline which can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downloaded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CANVAS.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details, please check the course outline by yourself.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52024-44A9-4F91-8B3D-CC122F560174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Teaching Schedule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253" y="2126859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Lectures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Almost 2 hours: 17:00 – 18:50, Friday, at LI(AC2) – 2505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Tutorial/LAB sessions </a:t>
            </a:r>
            <a:r>
              <a:rPr lang="en-US" altLang="zh-TW" sz="22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(on </a:t>
            </a:r>
            <a:r>
              <a:rPr lang="en-US" altLang="zh-TW" sz="2200" dirty="0" smtClean="0">
                <a:latin typeface="Arial" pitchFamily="34" charset="0"/>
                <a:ea typeface="新細明體" pitchFamily="18" charset="-120"/>
                <a:cs typeface="Arial" pitchFamily="34" charset="0"/>
              </a:rPr>
              <a:t>Friday, almost </a:t>
            </a:r>
            <a:r>
              <a:rPr lang="en-US" altLang="zh-TW" sz="22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1 </a:t>
            </a:r>
            <a:r>
              <a:rPr lang="en-US" altLang="zh-TW" sz="2200" dirty="0" smtClean="0">
                <a:latin typeface="Arial" pitchFamily="34" charset="0"/>
                <a:ea typeface="新細明體" pitchFamily="18" charset="-120"/>
                <a:cs typeface="Arial" pitchFamily="34" charset="0"/>
              </a:rPr>
              <a:t>hour)</a:t>
            </a:r>
            <a:endParaRPr lang="en-US" altLang="zh-TW" sz="2200" dirty="0"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zh-TW" sz="22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Totally </a:t>
            </a:r>
            <a:r>
              <a:rPr lang="en-US" altLang="zh-TW" sz="2200" dirty="0" smtClean="0">
                <a:latin typeface="Arial" pitchFamily="34" charset="0"/>
                <a:ea typeface="新細明體" pitchFamily="18" charset="-120"/>
                <a:cs typeface="Arial" pitchFamily="34" charset="0"/>
              </a:rPr>
              <a:t>4 </a:t>
            </a:r>
            <a:r>
              <a:rPr lang="en-US" altLang="zh-TW" sz="22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sessions.</a:t>
            </a:r>
          </a:p>
          <a:p>
            <a:pPr lvl="1" eaLnBrk="1" hangingPunct="1">
              <a:defRPr/>
            </a:pPr>
            <a:r>
              <a:rPr lang="en-US" altLang="zh-TW" sz="2200" dirty="0">
                <a:solidFill>
                  <a:srgbClr val="FF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Please go to your assigned session</a:t>
            </a:r>
            <a:r>
              <a:rPr lang="en-US" altLang="zh-TW" sz="22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Electrical Engineering?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51" y="2209800"/>
            <a:ext cx="8421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study of electricity, electromagnetism and electronics.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EE can be viewed as the study of controlling electron flow to serve our purposes (e.g. power generation, control a robot, telecommunications, computations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Areas of Electrical Engineering</a:t>
            </a:r>
          </a:p>
        </p:txBody>
      </p: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3048000" y="3935413"/>
            <a:ext cx="2819400" cy="1219200"/>
            <a:chOff x="2819400" y="3948499"/>
            <a:chExt cx="2819400" cy="1219200"/>
          </a:xfrm>
        </p:grpSpPr>
        <p:sp>
          <p:nvSpPr>
            <p:cNvPr id="4" name="Oval 3"/>
            <p:cNvSpPr/>
            <p:nvPr/>
          </p:nvSpPr>
          <p:spPr>
            <a:xfrm>
              <a:off x="2819400" y="3948499"/>
              <a:ext cx="28194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12" name="TextBox 4"/>
            <p:cNvSpPr txBox="1">
              <a:spLocks noChangeArrowheads="1"/>
            </p:cNvSpPr>
            <p:nvPr/>
          </p:nvSpPr>
          <p:spPr bwMode="auto">
            <a:xfrm>
              <a:off x="2895600" y="4221423"/>
              <a:ext cx="2667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FF0000"/>
                  </a:solidFill>
                </a:rPr>
                <a:t>Electrical Engineering</a:t>
              </a:r>
            </a:p>
          </p:txBody>
        </p:sp>
      </p:grp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92212"/>
            <a:ext cx="14478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8"/>
          <p:cNvSpPr txBox="1">
            <a:spLocks noChangeArrowheads="1"/>
          </p:cNvSpPr>
          <p:nvPr/>
        </p:nvSpPr>
        <p:spPr bwMode="auto">
          <a:xfrm>
            <a:off x="7087188" y="2737188"/>
            <a:ext cx="2056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Micro Electronics</a:t>
            </a:r>
            <a:endParaRPr lang="en-US" sz="1800" dirty="0"/>
          </a:p>
        </p:txBody>
      </p:sp>
      <p:pic>
        <p:nvPicPr>
          <p:cNvPr id="8198" name="Picture 2" descr="http://t2.gstatic.com/images?q=tbn:ANd9GcRLuEqEma3snLmp5EQxAcn3jywbHb_fqZA4vR22Kf_Qpxk7HT7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672013"/>
            <a:ext cx="990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9"/>
          <p:cNvSpPr txBox="1">
            <a:spLocks noChangeArrowheads="1"/>
          </p:cNvSpPr>
          <p:nvPr/>
        </p:nvSpPr>
        <p:spPr bwMode="auto">
          <a:xfrm>
            <a:off x="1362075" y="58674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Telecommunication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System</a:t>
            </a:r>
          </a:p>
        </p:txBody>
      </p:sp>
      <p:pic>
        <p:nvPicPr>
          <p:cNvPr id="8200" name="Picture 3" descr="C:\Users\kwan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74900"/>
            <a:ext cx="1438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342900" y="2503488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Power Systems</a:t>
            </a:r>
          </a:p>
        </p:txBody>
      </p:sp>
      <p:pic>
        <p:nvPicPr>
          <p:cNvPr id="8202" name="Picture 4" descr="C:\Users\kwan\Desktop\untitled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5476875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Box 11"/>
          <p:cNvSpPr txBox="1">
            <a:spLocks noChangeArrowheads="1"/>
          </p:cNvSpPr>
          <p:nvPr/>
        </p:nvSpPr>
        <p:spPr bwMode="auto">
          <a:xfrm>
            <a:off x="6046788" y="588645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Computer 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62225" y="3538538"/>
            <a:ext cx="876300" cy="5000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2600" y="4854575"/>
            <a:ext cx="1247775" cy="558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3118" y="3188557"/>
            <a:ext cx="828675" cy="6619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54563" y="5189319"/>
            <a:ext cx="292892" cy="678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8" name="Picture 5" descr="C:\Users\kwan\Desktop\imagesCAYW3XW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244975"/>
            <a:ext cx="100647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Box 24"/>
          <p:cNvSpPr txBox="1">
            <a:spLocks noChangeArrowheads="1"/>
          </p:cNvSpPr>
          <p:nvPr/>
        </p:nvSpPr>
        <p:spPr bwMode="auto">
          <a:xfrm>
            <a:off x="7907338" y="4630738"/>
            <a:ext cx="124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Control </a:t>
            </a:r>
            <a:r>
              <a:rPr lang="en-US" sz="1800" dirty="0" smtClean="0"/>
              <a:t>Systems</a:t>
            </a:r>
            <a:endParaRPr lang="en-US" sz="1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46788" y="4610100"/>
            <a:ext cx="762000" cy="244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 care in this course?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46087" y="2133600"/>
            <a:ext cx="84978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rovide students 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basic concepts and analytical techniques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analyzing electric circuits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course is a foundation course of EE, it supports you to study different areas in EE in your future!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2057400"/>
            <a:ext cx="84867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Week 1:</a:t>
            </a: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Basic Concept and Laws in Electrical Engineering</a:t>
            </a:r>
          </a:p>
          <a:p>
            <a:pPr lvl="1"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Electrical quantities and units, Electrical Sources, Power, Energy, resistors, Ohm’s Law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2: Electric Circuit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Kirchhoff’s Voltage and Current Laws, Equivalent resistance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33036"/>
            <a:ext cx="2057400" cy="1339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614548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42" y="4666221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964" y="5325284"/>
            <a:ext cx="170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Electrical Sources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9 volt 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72" y="4867915"/>
            <a:ext cx="1561071" cy="15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2643"/>
            <a:ext cx="49213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3: Circuit Analysis 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Nodal Analysis, Mesh Analysis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4: Circuit Analysis II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Linearity, Superposition, </a:t>
            </a:r>
            <a:r>
              <a:rPr lang="en-US" altLang="zh-TW" sz="22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Thévenin</a:t>
            </a: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 Circuit 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Week 5: Circuit Analysis III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Norton Equivalent Circuit, Maximum Power Transfer Theorem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87" y="362545"/>
            <a:ext cx="3429000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799" y="303549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Circuit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" r="38355" b="8236"/>
          <a:stretch/>
        </p:blipFill>
        <p:spPr>
          <a:xfrm>
            <a:off x="5427714" y="3548379"/>
            <a:ext cx="3370331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1993" y="6358856"/>
            <a:ext cx="37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corresponding circuit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168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know how to analyze circuits like</a:t>
            </a:r>
          </a:p>
        </p:txBody>
      </p:sp>
      <p:pic>
        <p:nvPicPr>
          <p:cNvPr id="14340" name="Picture 3" descr="ale29559_03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/>
          <a:stretch>
            <a:fillRect/>
          </a:stretch>
        </p:blipFill>
        <p:spPr bwMode="auto">
          <a:xfrm>
            <a:off x="513608" y="3303041"/>
            <a:ext cx="40515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le29559_03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/>
          <a:stretch>
            <a:fillRect/>
          </a:stretch>
        </p:blipFill>
        <p:spPr bwMode="auto">
          <a:xfrm>
            <a:off x="4881039" y="3042917"/>
            <a:ext cx="4062936" cy="288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615</TotalTime>
  <Words>979</Words>
  <Application>Microsoft Office PowerPoint</Application>
  <PresentationFormat>如螢幕大小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Blends</vt:lpstr>
      <vt:lpstr>AST10401 Introduction to Electrical Engineering</vt:lpstr>
      <vt:lpstr>Teacher</vt:lpstr>
      <vt:lpstr>Teaching Schedule</vt:lpstr>
      <vt:lpstr>What is Electrical Engineering? </vt:lpstr>
      <vt:lpstr>Major Areas of Electrical Engineering</vt:lpstr>
      <vt:lpstr>What we care in this course?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Course Intended Learning Outcomes</vt:lpstr>
      <vt:lpstr>Assessing Scheme</vt:lpstr>
      <vt:lpstr>Assignments and Tutorials</vt:lpstr>
      <vt:lpstr>Assignment and Tutorial Submissions </vt:lpstr>
      <vt:lpstr>Assignment and Tutorial Submissions </vt:lpstr>
      <vt:lpstr>Late Submission of Assessment Work</vt:lpstr>
      <vt:lpstr>Test and Exam</vt:lpstr>
      <vt:lpstr>Assessment-Related Policies</vt:lpstr>
      <vt:lpstr>Textbook</vt:lpstr>
      <vt:lpstr>Course 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100</cp:revision>
  <cp:lastPrinted>1601-01-01T00:00:00Z</cp:lastPrinted>
  <dcterms:created xsi:type="dcterms:W3CDTF">1601-01-01T00:00:00Z</dcterms:created>
  <dcterms:modified xsi:type="dcterms:W3CDTF">2018-09-03T05:59:11Z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