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9" r:id="rId7"/>
    <p:sldId id="286" r:id="rId8"/>
    <p:sldId id="261" r:id="rId9"/>
    <p:sldId id="287" r:id="rId10"/>
    <p:sldId id="262" r:id="rId11"/>
    <p:sldId id="263" r:id="rId12"/>
    <p:sldId id="264" r:id="rId13"/>
    <p:sldId id="265" r:id="rId14"/>
    <p:sldId id="266" r:id="rId15"/>
    <p:sldId id="290" r:id="rId16"/>
    <p:sldId id="268" r:id="rId17"/>
    <p:sldId id="292" r:id="rId18"/>
    <p:sldId id="269" r:id="rId19"/>
    <p:sldId id="285" r:id="rId20"/>
    <p:sldId id="271" r:id="rId21"/>
    <p:sldId id="273" r:id="rId22"/>
    <p:sldId id="293" r:id="rId23"/>
    <p:sldId id="274" r:id="rId24"/>
    <p:sldId id="275" r:id="rId25"/>
    <p:sldId id="276" r:id="rId26"/>
    <p:sldId id="277" r:id="rId27"/>
    <p:sldId id="288" r:id="rId28"/>
    <p:sldId id="278" r:id="rId29"/>
    <p:sldId id="279" r:id="rId30"/>
    <p:sldId id="280" r:id="rId31"/>
    <p:sldId id="281" r:id="rId32"/>
    <p:sldId id="28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0" autoAdjust="0"/>
  </p:normalViewPr>
  <p:slideViewPr>
    <p:cSldViewPr>
      <p:cViewPr varScale="1">
        <p:scale>
          <a:sx n="95" d="100"/>
          <a:sy n="95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CA6EA2-A53A-4525-802B-86298AB70A51}" type="datetimeFigureOut">
              <a:rPr lang="zh-HK" altLang="en-US"/>
              <a:pPr>
                <a:defRPr/>
              </a:pPr>
              <a:t>3/9/2018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HK" altLang="en-US" noProof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7142D3D-42B0-460D-A8B6-A96311C0F3A0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8191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7BAFA07-BD17-418D-98C9-73A00DFE5A18}" type="slidenum">
              <a:rPr lang="en-US" altLang="zh-HK" smtClean="0">
                <a:latin typeface="Arial" charset="0"/>
              </a:rPr>
              <a:pPr eaLnBrk="1" hangingPunct="1"/>
              <a:t>5</a:t>
            </a:fld>
            <a:endParaRPr lang="en-US" altLang="zh-HK" smtClean="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HK" altLang="zh-HK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2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7BAFA07-BD17-418D-98C9-73A00DFE5A18}" type="slidenum">
              <a:rPr lang="en-US" altLang="zh-HK" smtClean="0">
                <a:latin typeface="Arial" charset="0"/>
              </a:rPr>
              <a:pPr eaLnBrk="1" hangingPunct="1"/>
              <a:t>6</a:t>
            </a:fld>
            <a:endParaRPr lang="en-US" altLang="zh-HK" smtClean="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HK" altLang="zh-HK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8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7BAFA07-BD17-418D-98C9-73A00DFE5A18}" type="slidenum">
              <a:rPr lang="en-US" altLang="zh-HK" smtClean="0">
                <a:latin typeface="Arial" charset="0"/>
              </a:rPr>
              <a:pPr eaLnBrk="1" hangingPunct="1"/>
              <a:t>7</a:t>
            </a:fld>
            <a:endParaRPr lang="en-US" altLang="zh-HK" smtClean="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HK" altLang="zh-HK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2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356D1C7-24AD-44D6-B412-052A01BCE91B}" type="slidenum">
              <a:rPr lang="en-US" altLang="zh-HK" smtClean="0">
                <a:latin typeface="Arial" charset="0"/>
              </a:rPr>
              <a:pPr eaLnBrk="1" hangingPunct="1"/>
              <a:t>8</a:t>
            </a:fld>
            <a:endParaRPr lang="en-US" altLang="zh-HK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HK" altLang="zh-HK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1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B04CB0-74E4-486B-A6E3-E59F51752490}" type="slidenum">
              <a:rPr lang="en-US" altLang="zh-HK" smtClean="0">
                <a:latin typeface="Arial" charset="0"/>
              </a:rPr>
              <a:pPr eaLnBrk="1" hangingPunct="1"/>
              <a:t>29</a:t>
            </a:fld>
            <a:endParaRPr lang="en-US" altLang="zh-HK" smtClean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HK" altLang="zh-HK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5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17B15CF-B5B9-4C67-887B-4ED21AD7BAD2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1837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728C9-6C89-476D-883C-39C97A8C2E5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9629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22B4C-3129-4A60-8A5C-3C691CDC3D0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97005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55500-9355-4B33-859E-E920529055A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1784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A0B4-BF91-4605-8020-C83BD46B502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7682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04E5-E197-4950-A9FE-3E37DFA7246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6234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D476-CF7A-48EF-8609-81E42271E67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415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6C2D-5EA0-4DD0-A5CE-0934C91D30F4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2671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510E6-DDBC-4041-B1E8-2FA4EF5CB22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217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D466-744B-4584-BA4B-00FB8A3A6463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8206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08552-AB66-4BFC-9D58-B2A7FC42884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8059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F8D81-F085-4881-96C9-5B790B7185E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4219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</a:t>
            </a:r>
          </a:p>
          <a:p>
            <a:pPr lvl="1"/>
            <a:r>
              <a:rPr lang="zh-HK" altLang="en-US" smtClean="0"/>
              <a:t>第二層</a:t>
            </a:r>
          </a:p>
          <a:p>
            <a:pPr lvl="2"/>
            <a:r>
              <a:rPr lang="zh-HK" altLang="en-US" smtClean="0"/>
              <a:t>第三層</a:t>
            </a:r>
          </a:p>
          <a:p>
            <a:pPr lvl="3"/>
            <a:r>
              <a:rPr lang="zh-HK" altLang="en-US" smtClean="0"/>
              <a:t>第四層</a:t>
            </a:r>
          </a:p>
          <a:p>
            <a:pPr lvl="4"/>
            <a:r>
              <a:rPr lang="zh-HK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5FB6257E-BA40-456C-9D03-1FEF0D605C9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image" Target="../media/image18.png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Excel_97-2003_Worksheet1.xls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Excel_97-2003_Worksheet2.xls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AST10401 </a:t>
            </a:r>
            <a:br>
              <a:rPr lang="en-US" altLang="zh-HK" dirty="0" smtClean="0"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Introduction to Electrical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. </a:t>
            </a:r>
            <a:r>
              <a:rPr lang="en-US" altLang="zh-TW" dirty="0">
                <a:ea typeface="新細明體" pitchFamily="18" charset="-120"/>
              </a:rPr>
              <a:t>Basic Concepts and Laws in Electrical Engineering </a:t>
            </a:r>
            <a:endParaRPr lang="en-US" altLang="zh-HK" dirty="0">
              <a:ea typeface="新細明體" pitchFamily="18" charset="-120"/>
            </a:endParaRPr>
          </a:p>
          <a:p>
            <a:pPr eaLnBrk="1" hangingPunct="1"/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15CF-B5B9-4C67-887B-4ED21AD7BAD2}" type="slidenum">
              <a:rPr lang="en-US" altLang="zh-HK" smtClean="0"/>
              <a:pPr>
                <a:defRPr/>
              </a:pPr>
              <a:t>1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 txBox="1">
            <a:spLocks noGrp="1"/>
          </p:cNvSpPr>
          <p:nvPr/>
        </p:nvSpPr>
        <p:spPr bwMode="auto">
          <a:xfrm>
            <a:off x="7124700" y="6421323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algn="r"/>
            <a:fld id="{65A337AC-F59D-4427-A454-C8267F5E5A16}" type="slidenum">
              <a:rPr lang="en-US" altLang="zh-TW" sz="1600">
                <a:latin typeface="Times New Roman" pitchFamily="18" charset="0"/>
                <a:ea typeface="新細明體" pitchFamily="18" charset="-120"/>
              </a:rPr>
              <a:pPr lvl="1" algn="r"/>
              <a:t>10</a:t>
            </a:fld>
            <a:endParaRPr lang="en-US" altLang="zh-TW" sz="16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Voltage(</a:t>
            </a:r>
            <a:r>
              <a:rPr lang="zh-TW" altLang="en-US" sz="4000" dirty="0" smtClean="0">
                <a:ea typeface="新細明體" pitchFamily="18" charset="-120"/>
              </a:rPr>
              <a:t>電壓</a:t>
            </a:r>
            <a:r>
              <a:rPr lang="en-US" altLang="zh-TW" sz="4000" dirty="0" smtClean="0">
                <a:ea typeface="新細明體" pitchFamily="18" charset="-120"/>
              </a:rPr>
              <a:t>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47" y="2205658"/>
            <a:ext cx="8572500" cy="24765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at </a:t>
            </a:r>
            <a:r>
              <a:rPr lang="en-US" altLang="zh-TW" sz="2000" b="1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</a:t>
            </a:r>
            <a:r>
              <a:rPr lang="en-US" altLang="zh-TW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oint a</a:t>
            </a:r>
            <a:r>
              <a:rPr lang="en-US" altLang="zh-TW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(V</a:t>
            </a:r>
            <a:r>
              <a:rPr lang="en-US" altLang="zh-TW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5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5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 transferred (gain/loss)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a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unit +</a:t>
            </a:r>
            <a:r>
              <a:rPr lang="en-US" altLang="zh-HK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charge (+1C) moving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a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reference point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point a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an electric element.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HK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unit of voltage is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Volt(V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voltage at a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reference point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defined as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0V. </a:t>
            </a:r>
            <a:endParaRPr lang="en-US" altLang="zh-TW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11269" name="文字方塊 3"/>
          <p:cNvSpPr txBox="1">
            <a:spLocks noChangeArrowheads="1"/>
          </p:cNvSpPr>
          <p:nvPr/>
        </p:nvSpPr>
        <p:spPr bwMode="auto">
          <a:xfrm>
            <a:off x="24304" y="5311640"/>
            <a:ext cx="2092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reference point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/>
            </a:r>
            <a:b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</a:b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defined as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0V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1127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27" y="6229560"/>
            <a:ext cx="111146" cy="11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71" name="群組 16"/>
          <p:cNvGrpSpPr>
            <a:grpSpLocks/>
          </p:cNvGrpSpPr>
          <p:nvPr/>
        </p:nvGrpSpPr>
        <p:grpSpPr bwMode="auto">
          <a:xfrm>
            <a:off x="2315877" y="4424275"/>
            <a:ext cx="2421592" cy="688489"/>
            <a:chOff x="2979854" y="4183936"/>
            <a:chExt cx="2421164" cy="688851"/>
          </a:xfrm>
        </p:grpSpPr>
        <p:sp>
          <p:nvSpPr>
            <p:cNvPr id="11277" name="Line 7"/>
            <p:cNvSpPr>
              <a:spLocks noChangeShapeType="1"/>
            </p:cNvSpPr>
            <p:nvPr/>
          </p:nvSpPr>
          <p:spPr bwMode="auto">
            <a:xfrm rot="16200000" flipV="1">
              <a:off x="3637174" y="4562793"/>
              <a:ext cx="0" cy="349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8"/>
            <p:cNvSpPr>
              <a:spLocks noChangeShapeType="1"/>
            </p:cNvSpPr>
            <p:nvPr/>
          </p:nvSpPr>
          <p:spPr bwMode="auto">
            <a:xfrm rot="16200000" flipV="1">
              <a:off x="4720643" y="4549299"/>
              <a:ext cx="0" cy="376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Oval 9"/>
            <p:cNvSpPr>
              <a:spLocks noChangeArrowheads="1"/>
            </p:cNvSpPr>
            <p:nvPr/>
          </p:nvSpPr>
          <p:spPr bwMode="auto">
            <a:xfrm rot="-5400000">
              <a:off x="3353012" y="4683443"/>
              <a:ext cx="104775" cy="111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Oval 10"/>
            <p:cNvSpPr>
              <a:spLocks noChangeArrowheads="1"/>
            </p:cNvSpPr>
            <p:nvPr/>
          </p:nvSpPr>
          <p:spPr bwMode="auto">
            <a:xfrm rot="-5400000">
              <a:off x="4911144" y="4679474"/>
              <a:ext cx="106362" cy="111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Rectangle 11"/>
            <p:cNvSpPr>
              <a:spLocks noChangeArrowheads="1"/>
            </p:cNvSpPr>
            <p:nvPr/>
          </p:nvSpPr>
          <p:spPr bwMode="auto">
            <a:xfrm rot="-5400000">
              <a:off x="4055480" y="4376262"/>
              <a:ext cx="233363" cy="720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Text Box 19"/>
            <p:cNvSpPr txBox="1">
              <a:spLocks noChangeArrowheads="1"/>
            </p:cNvSpPr>
            <p:nvPr/>
          </p:nvSpPr>
          <p:spPr bwMode="auto">
            <a:xfrm>
              <a:off x="5088167" y="4498499"/>
              <a:ext cx="312851" cy="369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1283" name="Text Box 20"/>
            <p:cNvSpPr txBox="1">
              <a:spLocks noChangeArrowheads="1"/>
            </p:cNvSpPr>
            <p:nvPr/>
          </p:nvSpPr>
          <p:spPr bwMode="auto">
            <a:xfrm>
              <a:off x="2979854" y="4503261"/>
              <a:ext cx="312851" cy="369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1285" name="文字方塊 8"/>
            <p:cNvSpPr txBox="1">
              <a:spLocks noChangeArrowheads="1"/>
            </p:cNvSpPr>
            <p:nvPr/>
          </p:nvSpPr>
          <p:spPr bwMode="auto">
            <a:xfrm>
              <a:off x="4734139" y="4183936"/>
              <a:ext cx="571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ea typeface="新細明體" pitchFamily="18" charset="-120"/>
                </a:rPr>
                <a:t>V</a:t>
              </a:r>
              <a:r>
                <a:rPr lang="en-US" altLang="zh-HK" baseline="-25000" dirty="0">
                  <a:ea typeface="新細明體" pitchFamily="18" charset="-120"/>
                </a:rPr>
                <a:t>a</a:t>
              </a:r>
              <a:endParaRPr lang="zh-HK" altLang="en-US" baseline="-25000" dirty="0">
                <a:ea typeface="新細明體" pitchFamily="18" charset="-120"/>
              </a:endParaRPr>
            </a:p>
          </p:txBody>
        </p:sp>
      </p:grpSp>
      <p:sp>
        <p:nvSpPr>
          <p:cNvPr id="11272" name="Oval 2"/>
          <p:cNvSpPr>
            <a:spLocks noChangeArrowheads="1"/>
          </p:cNvSpPr>
          <p:nvPr/>
        </p:nvSpPr>
        <p:spPr bwMode="auto">
          <a:xfrm>
            <a:off x="1496474" y="5644842"/>
            <a:ext cx="442913" cy="3238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HK" altLang="zh-HK">
              <a:ea typeface="新細明體" pitchFamily="18" charset="-120"/>
            </a:endParaRPr>
          </a:p>
        </p:txBody>
      </p:sp>
      <p:pic>
        <p:nvPicPr>
          <p:cNvPr id="11273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85" y="6014454"/>
            <a:ext cx="30003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274" name="Straight Arrow Connector 6"/>
          <p:cNvCxnSpPr>
            <a:cxnSpLocks noChangeShapeType="1"/>
          </p:cNvCxnSpPr>
          <p:nvPr/>
        </p:nvCxnSpPr>
        <p:spPr bwMode="auto">
          <a:xfrm flipH="1" flipV="1">
            <a:off x="3011777" y="5283911"/>
            <a:ext cx="1" cy="85998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5" name="TextBox 9"/>
          <p:cNvSpPr txBox="1">
            <a:spLocks noChangeArrowheads="1"/>
          </p:cNvSpPr>
          <p:nvPr/>
        </p:nvSpPr>
        <p:spPr bwMode="auto">
          <a:xfrm>
            <a:off x="4917506" y="4792302"/>
            <a:ext cx="4112194" cy="1446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Consider a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1C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</a:t>
            </a:r>
            <a:r>
              <a:rPr lang="en-US" altLang="zh-HK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charge moves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reference point (0V)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point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a, </a:t>
            </a:r>
          </a:p>
          <a:p>
            <a:pPr eaLnBrk="1" hangingPunct="1"/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 it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gains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2J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energy,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then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+2V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</a:p>
          <a:p>
            <a:pPr eaLnBrk="1" hangingPunct="1"/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 it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losses 2J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energy, then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-2V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 </a:t>
            </a:r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11276" name="TextBox 10"/>
          <p:cNvSpPr txBox="1">
            <a:spLocks noChangeArrowheads="1"/>
          </p:cNvSpPr>
          <p:nvPr/>
        </p:nvSpPr>
        <p:spPr bwMode="auto">
          <a:xfrm>
            <a:off x="3374157" y="5943103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1C</a:t>
            </a:r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2585576" y="5283911"/>
            <a:ext cx="295121" cy="7208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vert="eaVert" wrap="none" anchor="ctr"/>
          <a:lstStyle/>
          <a:p>
            <a:pPr algn="ctr" eaLnBrk="0" hangingPunct="0"/>
            <a:endParaRPr lang="en-US" altLang="zh-TW"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" name="Straight Connector 3"/>
          <p:cNvCxnSpPr>
            <a:stCxn id="23" idx="0"/>
          </p:cNvCxnSpPr>
          <p:nvPr/>
        </p:nvCxnSpPr>
        <p:spPr bwMode="auto">
          <a:xfrm flipH="1" flipV="1">
            <a:off x="2733136" y="5025034"/>
            <a:ext cx="1" cy="258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2741499" y="6014454"/>
            <a:ext cx="1" cy="258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025001" y="5185189"/>
            <a:ext cx="12333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717930" y="5830579"/>
            <a:ext cx="867646" cy="425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5133109" y="1981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The unit of energy is Joules (J)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ea typeface="新細明體" pitchFamily="18" charset="-120"/>
              </a:rPr>
              <a:t>Voltage Difference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099" y="2140026"/>
            <a:ext cx="8524875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Potential/Voltage Difference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between</a:t>
            </a:r>
            <a:r>
              <a:rPr lang="en-US" altLang="zh-TW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oints </a:t>
            </a:r>
            <a:r>
              <a:rPr lang="en-US" altLang="zh-HK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and </a:t>
            </a:r>
            <a:r>
              <a:rPr lang="en-US" altLang="zh-HK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an electric element,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defined as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TW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also called as</a:t>
            </a:r>
            <a:r>
              <a:rPr lang="en-US" altLang="zh-TW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oltage Across point </a:t>
            </a:r>
            <a:r>
              <a:rPr lang="en-US" altLang="zh-TW" sz="20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and point </a:t>
            </a:r>
            <a:r>
              <a:rPr lang="en-US" altLang="zh-TW" sz="20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an element. </a:t>
            </a:r>
          </a:p>
          <a:p>
            <a:pPr marL="0" indent="0">
              <a:buNone/>
              <a:defRPr/>
            </a:pPr>
            <a:endParaRPr lang="en-US" altLang="zh-TW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It is found that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related to </a:t>
            </a:r>
            <a:r>
              <a:rPr lang="en-US" altLang="zh-TW" sz="20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 transferred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TW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TW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HK" sz="2000" dirty="0" smtClean="0">
              <a:solidFill>
                <a:srgbClr val="FF33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HK" sz="2000" dirty="0" smtClean="0">
              <a:solidFill>
                <a:srgbClr val="FF33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HK" sz="2000" dirty="0" err="1">
                <a:solidFill>
                  <a:srgbClr val="FF0000"/>
                </a:solidFill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D</a:t>
            </a:r>
            <a:r>
              <a:rPr lang="en-US" altLang="zh-HK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the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 transfer of charges </a:t>
            </a:r>
            <a:r>
              <a:rPr lang="en-US" altLang="zh-HK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moving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</a:t>
            </a:r>
            <a:r>
              <a:rPr lang="en-US" altLang="zh-HK" sz="2000" i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to </a:t>
            </a:r>
            <a:r>
              <a:rPr lang="en-US" altLang="zh-HK" sz="2000" i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  <a:endParaRPr lang="en-US" altLang="zh-TW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TW" sz="2400" dirty="0" smtClean="0">
              <a:ea typeface="新細明體" pitchFamily="18" charset="-120"/>
            </a:endParaRPr>
          </a:p>
        </p:txBody>
      </p:sp>
      <p:graphicFrame>
        <p:nvGraphicFramePr>
          <p:cNvPr id="12292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473155"/>
              </p:ext>
            </p:extLst>
          </p:nvPr>
        </p:nvGraphicFramePr>
        <p:xfrm>
          <a:off x="3505200" y="2895600"/>
          <a:ext cx="1676400" cy="51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4" name="方程式" r:id="rId3" imgW="749300" imgH="228600" progId="Equation.3">
                  <p:embed/>
                </p:oleObj>
              </mc:Choice>
              <mc:Fallback>
                <p:oleObj name="方程式" r:id="rId3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95600"/>
                        <a:ext cx="1676400" cy="511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582719"/>
              </p:ext>
            </p:extLst>
          </p:nvPr>
        </p:nvGraphicFramePr>
        <p:xfrm>
          <a:off x="2895600" y="5130922"/>
          <a:ext cx="18891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5" name="Equation" r:id="rId5" imgW="838080" imgH="228600" progId="Equation.3">
                  <p:embed/>
                </p:oleObj>
              </mc:Choice>
              <mc:Fallback>
                <p:oleObj name="Equation" r:id="rId5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30922"/>
                        <a:ext cx="18891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群組 16"/>
          <p:cNvGrpSpPr>
            <a:grpSpLocks/>
          </p:cNvGrpSpPr>
          <p:nvPr/>
        </p:nvGrpSpPr>
        <p:grpSpPr bwMode="auto">
          <a:xfrm>
            <a:off x="5997300" y="4761724"/>
            <a:ext cx="2473876" cy="738664"/>
            <a:chOff x="2945761" y="4183936"/>
            <a:chExt cx="2473439" cy="739052"/>
          </a:xfrm>
        </p:grpSpPr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rot="16200000" flipV="1">
              <a:off x="3637174" y="4562793"/>
              <a:ext cx="0" cy="349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 rot="16200000" flipV="1">
              <a:off x="4720643" y="4549299"/>
              <a:ext cx="0" cy="376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 rot="-5400000">
              <a:off x="3353012" y="4683443"/>
              <a:ext cx="104775" cy="111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 rot="-5400000">
              <a:off x="4911144" y="4679474"/>
              <a:ext cx="106362" cy="111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 rot="-5400000">
              <a:off x="4055480" y="4376262"/>
              <a:ext cx="233363" cy="720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300" name="Text Box 19"/>
            <p:cNvSpPr txBox="1">
              <a:spLocks noChangeArrowheads="1"/>
            </p:cNvSpPr>
            <p:nvPr/>
          </p:nvSpPr>
          <p:spPr bwMode="auto">
            <a:xfrm>
              <a:off x="5106349" y="4531102"/>
              <a:ext cx="312851" cy="369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dirty="0">
                  <a:solidFill>
                    <a:srgbClr val="0070C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2301" name="Text Box 20"/>
            <p:cNvSpPr txBox="1">
              <a:spLocks noChangeArrowheads="1"/>
            </p:cNvSpPr>
            <p:nvPr/>
          </p:nvSpPr>
          <p:spPr bwMode="auto">
            <a:xfrm>
              <a:off x="2945761" y="4553462"/>
              <a:ext cx="312851" cy="369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dirty="0">
                  <a:solidFill>
                    <a:srgbClr val="0070C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2302" name="文字方塊 7"/>
            <p:cNvSpPr txBox="1">
              <a:spLocks noChangeArrowheads="1"/>
            </p:cNvSpPr>
            <p:nvPr/>
          </p:nvSpPr>
          <p:spPr bwMode="auto">
            <a:xfrm>
              <a:off x="3224866" y="4183936"/>
              <a:ext cx="407412" cy="369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ea typeface="新細明體" pitchFamily="18" charset="-120"/>
                </a:rPr>
                <a:t>V</a:t>
              </a:r>
              <a:r>
                <a:rPr lang="en-US" altLang="zh-HK" baseline="-25000" dirty="0">
                  <a:ea typeface="新細明體" pitchFamily="18" charset="-120"/>
                </a:rPr>
                <a:t>b</a:t>
              </a:r>
              <a:endParaRPr lang="zh-HK" altLang="en-US" baseline="-25000" dirty="0">
                <a:ea typeface="新細明體" pitchFamily="18" charset="-120"/>
              </a:endParaRPr>
            </a:p>
          </p:txBody>
        </p:sp>
        <p:sp>
          <p:nvSpPr>
            <p:cNvPr id="12303" name="文字方塊 8"/>
            <p:cNvSpPr txBox="1">
              <a:spLocks noChangeArrowheads="1"/>
            </p:cNvSpPr>
            <p:nvPr/>
          </p:nvSpPr>
          <p:spPr bwMode="auto">
            <a:xfrm>
              <a:off x="4840500" y="4195130"/>
              <a:ext cx="571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ea typeface="新細明體" pitchFamily="18" charset="-120"/>
                </a:rPr>
                <a:t>V</a:t>
              </a:r>
              <a:r>
                <a:rPr lang="en-US" altLang="zh-HK" baseline="-25000" dirty="0">
                  <a:ea typeface="新細明體" pitchFamily="18" charset="-120"/>
                </a:rPr>
                <a:t>a</a:t>
              </a:r>
              <a:endParaRPr lang="zh-HK" altLang="en-US" baseline="-25000" dirty="0">
                <a:ea typeface="新細明體" pitchFamily="18" charset="-12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11</a:t>
            </a:fld>
            <a:endParaRPr lang="en-US" altLang="zh-HK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6649731" y="5599919"/>
            <a:ext cx="12333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4"/>
          <p:cNvSpPr/>
          <p:nvPr/>
        </p:nvSpPr>
        <p:spPr>
          <a:xfrm>
            <a:off x="7197836" y="5692898"/>
            <a:ext cx="172400" cy="192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81529" y="5638260"/>
            <a:ext cx="50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6404" y="4312105"/>
            <a:ext cx="7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ab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620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新細明體" pitchFamily="18" charset="-120"/>
              </a:rPr>
              <a:t>Voltage Difference</a:t>
            </a:r>
            <a:endParaRPr lang="en-US" altLang="zh-HK" sz="4000" dirty="0" smtClean="0">
              <a:ea typeface="新細明體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0530" y="2148600"/>
            <a:ext cx="877967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the energy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transferred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+2C moving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</a:t>
            </a:r>
            <a:r>
              <a:rPr lang="en-US" altLang="zh-HK" sz="2000" i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to </a:t>
            </a:r>
            <a:r>
              <a:rPr lang="en-US" altLang="zh-HK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via the element below.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Given </a:t>
            </a:r>
            <a:r>
              <a:rPr lang="en-US" altLang="zh-HK" sz="20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+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2C,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10V and V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5V, </a:t>
            </a:r>
          </a:p>
          <a:p>
            <a:pPr eaLnBrk="1" hangingPunct="1"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–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10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–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5 = 5V, </a:t>
            </a:r>
          </a:p>
          <a:p>
            <a:pPr eaLnBrk="1" hangingPunct="1"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As V</a:t>
            </a:r>
            <a:r>
              <a:rPr lang="en-US" altLang="zh-HK" sz="20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</a:t>
            </a:r>
            <a:r>
              <a:rPr lang="en-US" altLang="zh-HK" sz="2000" dirty="0" err="1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D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ba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/ 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, so </a:t>
            </a:r>
            <a:r>
              <a:rPr lang="en-US" altLang="zh-HK" sz="2000" dirty="0" err="1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D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5 (+2)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+10J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pPr eaLnBrk="1" hangingPunct="1">
              <a:buNone/>
            </a:pPr>
            <a:endParaRPr lang="en-US" altLang="zh-HK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That means when +2C charge moves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b to 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 charge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gains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10J.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(+</a:t>
            </a:r>
            <a:r>
              <a:rPr lang="en-US" altLang="zh-HK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means a gain)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400" dirty="0" smtClean="0">
                <a:ea typeface="新細明體" pitchFamily="18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HK" sz="2400" dirty="0" smtClean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400" dirty="0" smtClean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800" dirty="0" smtClean="0">
                <a:ea typeface="新細明體" pitchFamily="18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</p:txBody>
      </p:sp>
      <p:sp>
        <p:nvSpPr>
          <p:cNvPr id="13316" name="Oval 20"/>
          <p:cNvSpPr>
            <a:spLocks noChangeArrowheads="1"/>
          </p:cNvSpPr>
          <p:nvPr/>
        </p:nvSpPr>
        <p:spPr bwMode="auto">
          <a:xfrm>
            <a:off x="5024197" y="3581946"/>
            <a:ext cx="152400" cy="1539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3317" name="Line 21"/>
          <p:cNvSpPr>
            <a:spLocks noChangeShapeType="1"/>
          </p:cNvSpPr>
          <p:nvPr/>
        </p:nvSpPr>
        <p:spPr bwMode="auto">
          <a:xfrm>
            <a:off x="4274210" y="3656984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Rectangle 15"/>
          <p:cNvSpPr>
            <a:spLocks noChangeArrowheads="1"/>
          </p:cNvSpPr>
          <p:nvPr/>
        </p:nvSpPr>
        <p:spPr bwMode="auto">
          <a:xfrm rot="5400000">
            <a:off x="3759860" y="3236297"/>
            <a:ext cx="381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3319" name="Line 16"/>
          <p:cNvSpPr>
            <a:spLocks noChangeShapeType="1"/>
          </p:cNvSpPr>
          <p:nvPr/>
        </p:nvSpPr>
        <p:spPr bwMode="auto">
          <a:xfrm>
            <a:off x="2807360" y="3637934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Oval 19"/>
          <p:cNvSpPr>
            <a:spLocks noChangeArrowheads="1"/>
          </p:cNvSpPr>
          <p:nvPr/>
        </p:nvSpPr>
        <p:spPr bwMode="auto">
          <a:xfrm>
            <a:off x="2731160" y="3569672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3321" name="Text Box 22"/>
          <p:cNvSpPr txBox="1">
            <a:spLocks noChangeArrowheads="1"/>
          </p:cNvSpPr>
          <p:nvPr/>
        </p:nvSpPr>
        <p:spPr bwMode="auto">
          <a:xfrm>
            <a:off x="2343810" y="3439497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>
                <a:latin typeface="Times New Roman" pitchFamily="18" charset="0"/>
                <a:ea typeface="新細明體" pitchFamily="18" charset="-120"/>
              </a:rPr>
              <a:t>b</a:t>
            </a:r>
            <a:endParaRPr lang="en-US" altLang="zh-HK" sz="2000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322" name="Text Box 23"/>
          <p:cNvSpPr txBox="1">
            <a:spLocks noChangeArrowheads="1"/>
          </p:cNvSpPr>
          <p:nvPr/>
        </p:nvSpPr>
        <p:spPr bwMode="auto">
          <a:xfrm>
            <a:off x="5277510" y="3458547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>
                <a:latin typeface="Times New Roman" pitchFamily="18" charset="0"/>
                <a:ea typeface="新細明體" pitchFamily="18" charset="-120"/>
              </a:rPr>
              <a:t>a</a:t>
            </a:r>
            <a:endParaRPr lang="en-US" altLang="zh-HK" sz="2000" b="1"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332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40" y="4007028"/>
            <a:ext cx="75446" cy="7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4" name="文字方塊 3"/>
          <p:cNvSpPr txBox="1">
            <a:spLocks noChangeArrowheads="1"/>
          </p:cNvSpPr>
          <p:nvPr/>
        </p:nvSpPr>
        <p:spPr bwMode="auto">
          <a:xfrm>
            <a:off x="6146203" y="3868123"/>
            <a:ext cx="2919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reference point with 0V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1332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41" y="2791426"/>
            <a:ext cx="3000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6" name="文字方塊 4"/>
          <p:cNvSpPr txBox="1">
            <a:spLocks noChangeArrowheads="1"/>
          </p:cNvSpPr>
          <p:nvPr/>
        </p:nvSpPr>
        <p:spPr bwMode="auto">
          <a:xfrm>
            <a:off x="4163085" y="2731472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solidFill>
                  <a:srgbClr val="000000"/>
                </a:solidFill>
                <a:ea typeface="新細明體" pitchFamily="18" charset="-120"/>
              </a:rPr>
              <a:t>+2C</a:t>
            </a:r>
            <a:endParaRPr lang="zh-HK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cxnSp>
        <p:nvCxnSpPr>
          <p:cNvPr id="13327" name="Straight Arrow Connector 2"/>
          <p:cNvCxnSpPr>
            <a:cxnSpLocks noChangeShapeType="1"/>
          </p:cNvCxnSpPr>
          <p:nvPr/>
        </p:nvCxnSpPr>
        <p:spPr bwMode="auto">
          <a:xfrm>
            <a:off x="2656548" y="3198197"/>
            <a:ext cx="25288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12</a:t>
            </a:fld>
            <a:endParaRPr lang="en-US" altLang="zh-HK"/>
          </a:p>
        </p:txBody>
      </p:sp>
      <p:sp>
        <p:nvSpPr>
          <p:cNvPr id="3" name="TextBox 2"/>
          <p:cNvSpPr txBox="1"/>
          <p:nvPr/>
        </p:nvSpPr>
        <p:spPr>
          <a:xfrm>
            <a:off x="2500179" y="3868123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8080" y="386336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2740" y="2798771"/>
            <a:ext cx="71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err="1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D</a:t>
            </a:r>
            <a:r>
              <a:rPr lang="en-US" altLang="zh-HK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baseline="-25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49427" y="2593059"/>
            <a:ext cx="579273" cy="276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新細明體" pitchFamily="18" charset="-120"/>
              </a:rPr>
              <a:t>Voltage Difference</a:t>
            </a:r>
            <a:endParaRPr lang="en-US" altLang="zh-HK" sz="4000" dirty="0" smtClean="0">
              <a:ea typeface="新細明體" pitchFamily="18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0530" y="2119544"/>
            <a:ext cx="8779670" cy="435745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the energy transferred of +2C moving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</a:t>
            </a:r>
            <a:r>
              <a:rPr lang="en-US" altLang="zh-HK" sz="2000" i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to </a:t>
            </a:r>
            <a:r>
              <a:rPr lang="en-US" altLang="zh-HK" sz="2000" i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via the element below.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Given q = +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2C, 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5V and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10V, </a:t>
            </a:r>
          </a:p>
          <a:p>
            <a:pPr eaLnBrk="1" hangingPunct="1"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5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– 10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-5V, </a:t>
            </a:r>
          </a:p>
          <a:p>
            <a:pPr eaLnBrk="1" hangingPunct="1"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As V</a:t>
            </a:r>
            <a:r>
              <a:rPr lang="en-US" altLang="zh-HK" sz="20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</a:t>
            </a:r>
            <a:r>
              <a:rPr lang="en-US" altLang="zh-HK" sz="2000" dirty="0" err="1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D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ba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/ 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, so </a:t>
            </a:r>
            <a:r>
              <a:rPr lang="en-US" altLang="zh-HK" sz="2000" dirty="0" err="1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D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-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5 (+2)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-10J.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That means when +2C charge moves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</a:t>
            </a:r>
            <a:r>
              <a:rPr lang="en-US" altLang="zh-HK" sz="2000" i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to </a:t>
            </a:r>
            <a:r>
              <a:rPr lang="en-US" altLang="zh-HK" sz="2000" i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the charge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losses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10J.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(-</a:t>
            </a:r>
            <a:r>
              <a:rPr lang="en-US" altLang="zh-HK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means a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loss)</a:t>
            </a:r>
            <a:endParaRPr lang="en-US" altLang="zh-HK" sz="2000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None/>
            </a:pPr>
            <a:endParaRPr lang="en-US" altLang="zh-HK" sz="2400" dirty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400" dirty="0" smtClean="0">
                <a:ea typeface="新細明體" pitchFamily="18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HK" sz="2400" dirty="0" smtClean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400" dirty="0" smtClean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800" dirty="0" smtClean="0">
                <a:ea typeface="新細明體" pitchFamily="18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</p:txBody>
      </p:sp>
      <p:sp>
        <p:nvSpPr>
          <p:cNvPr id="14340" name="Oval 20"/>
          <p:cNvSpPr>
            <a:spLocks noChangeArrowheads="1"/>
          </p:cNvSpPr>
          <p:nvPr/>
        </p:nvSpPr>
        <p:spPr bwMode="auto">
          <a:xfrm>
            <a:off x="4937125" y="3579347"/>
            <a:ext cx="152400" cy="1539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4341" name="Line 21"/>
          <p:cNvSpPr>
            <a:spLocks noChangeShapeType="1"/>
          </p:cNvSpPr>
          <p:nvPr/>
        </p:nvSpPr>
        <p:spPr bwMode="auto">
          <a:xfrm>
            <a:off x="4210050" y="3659187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Rectangle 15"/>
          <p:cNvSpPr>
            <a:spLocks noChangeArrowheads="1"/>
          </p:cNvSpPr>
          <p:nvPr/>
        </p:nvSpPr>
        <p:spPr bwMode="auto">
          <a:xfrm rot="5400000">
            <a:off x="3695700" y="3238500"/>
            <a:ext cx="381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4343" name="Line 16"/>
          <p:cNvSpPr>
            <a:spLocks noChangeShapeType="1"/>
          </p:cNvSpPr>
          <p:nvPr/>
        </p:nvSpPr>
        <p:spPr bwMode="auto">
          <a:xfrm>
            <a:off x="2743200" y="3640137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Oval 19"/>
          <p:cNvSpPr>
            <a:spLocks noChangeArrowheads="1"/>
          </p:cNvSpPr>
          <p:nvPr/>
        </p:nvSpPr>
        <p:spPr bwMode="auto">
          <a:xfrm>
            <a:off x="2667000" y="3571875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4345" name="Text Box 22"/>
          <p:cNvSpPr txBox="1">
            <a:spLocks noChangeArrowheads="1"/>
          </p:cNvSpPr>
          <p:nvPr/>
        </p:nvSpPr>
        <p:spPr bwMode="auto">
          <a:xfrm>
            <a:off x="2279650" y="3441700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 dirty="0">
                <a:latin typeface="Times New Roman" pitchFamily="18" charset="0"/>
                <a:ea typeface="新細明體" pitchFamily="18" charset="-120"/>
              </a:rPr>
              <a:t>b</a:t>
            </a:r>
            <a:endParaRPr lang="en-US" altLang="zh-HK" sz="2000" b="1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346" name="Text Box 23"/>
          <p:cNvSpPr txBox="1">
            <a:spLocks noChangeArrowheads="1"/>
          </p:cNvSpPr>
          <p:nvPr/>
        </p:nvSpPr>
        <p:spPr bwMode="auto">
          <a:xfrm>
            <a:off x="5213350" y="3460750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>
                <a:latin typeface="Times New Roman" pitchFamily="18" charset="0"/>
                <a:ea typeface="新細明體" pitchFamily="18" charset="-120"/>
              </a:rPr>
              <a:t>a</a:t>
            </a:r>
            <a:endParaRPr lang="en-US" altLang="zh-HK" sz="2000" b="1"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434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0" y="2819400"/>
            <a:ext cx="3000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50" name="文字方塊 4"/>
          <p:cNvSpPr txBox="1">
            <a:spLocks noChangeArrowheads="1"/>
          </p:cNvSpPr>
          <p:nvPr/>
        </p:nvSpPr>
        <p:spPr bwMode="auto">
          <a:xfrm>
            <a:off x="4098925" y="2733675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solidFill>
                  <a:srgbClr val="000000"/>
                </a:solidFill>
                <a:ea typeface="新細明體" pitchFamily="18" charset="-120"/>
              </a:rPr>
              <a:t>+2C</a:t>
            </a:r>
            <a:endParaRPr lang="zh-HK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cxnSp>
        <p:nvCxnSpPr>
          <p:cNvPr id="14351" name="Straight Arrow Connector 2"/>
          <p:cNvCxnSpPr>
            <a:cxnSpLocks noChangeShapeType="1"/>
          </p:cNvCxnSpPr>
          <p:nvPr/>
        </p:nvCxnSpPr>
        <p:spPr bwMode="auto">
          <a:xfrm>
            <a:off x="2592388" y="3200400"/>
            <a:ext cx="25288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13</a:t>
            </a:fld>
            <a:endParaRPr lang="en-US" altLang="zh-HK"/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28" y="4154339"/>
            <a:ext cx="75446" cy="7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字方塊 3"/>
          <p:cNvSpPr txBox="1">
            <a:spLocks noChangeArrowheads="1"/>
          </p:cNvSpPr>
          <p:nvPr/>
        </p:nvSpPr>
        <p:spPr bwMode="auto">
          <a:xfrm>
            <a:off x="6172200" y="3968988"/>
            <a:ext cx="2919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a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reference point with 0V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5309" y="3860800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9650" y="3860800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52740" y="2798771"/>
            <a:ext cx="71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err="1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D</a:t>
            </a:r>
            <a:r>
              <a:rPr lang="en-US" altLang="zh-HK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baseline="-25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ba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649427" y="2593059"/>
            <a:ext cx="579273" cy="276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pitchFamily="18" charset="-120"/>
              </a:rPr>
              <a:t>Voltage Difference</a:t>
            </a:r>
            <a:endParaRPr lang="en-US" altLang="zh-HK" sz="4000" dirty="0" smtClean="0">
              <a:ea typeface="新細明體" pitchFamily="18" charset="-12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7" y="2112939"/>
            <a:ext cx="84978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Given that there is a voltage across an element, the </a:t>
            </a:r>
            <a:r>
              <a:rPr lang="en-US" altLang="zh-HK" sz="2000" dirty="0" smtClean="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terminal with a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higher voltage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marked with a </a:t>
            </a:r>
            <a:r>
              <a:rPr lang="en-US" altLang="zh-HK" sz="2000" dirty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sign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and the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terminal with 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</a:t>
            </a:r>
            <a:r>
              <a:rPr lang="en-US" altLang="zh-HK" sz="2000" dirty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lower 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marked with a 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sign</a:t>
            </a: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1" y="3413986"/>
            <a:ext cx="24479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02961"/>
            <a:ext cx="3905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14</a:t>
            </a:fld>
            <a:endParaRPr lang="en-US" altLang="zh-HK"/>
          </a:p>
        </p:txBody>
      </p:sp>
      <p:sp>
        <p:nvSpPr>
          <p:cNvPr id="3" name="矩形 2"/>
          <p:cNvSpPr/>
          <p:nvPr/>
        </p:nvSpPr>
        <p:spPr>
          <a:xfrm>
            <a:off x="5198383" y="3413986"/>
            <a:ext cx="381000" cy="2230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179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/>
            </a:r>
            <a:b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</a:b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/>
            </a:r>
            <a:b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Power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zh-TW" altLang="en-US" dirty="0" smtClean="0">
                <a:ea typeface="新細明體" pitchFamily="18" charset="-120"/>
              </a:rPr>
              <a:t>功率</a:t>
            </a:r>
            <a:r>
              <a:rPr lang="en-US" altLang="zh-TW" dirty="0">
                <a:ea typeface="新細明體" pitchFamily="18" charset="-120"/>
              </a:rPr>
              <a:t>)</a:t>
            </a:r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2122476"/>
            <a:ext cx="8686800" cy="465932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a charge passes through an electric element,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 transferred </a:t>
            </a:r>
            <a:r>
              <a:rPr lang="en-US" altLang="zh-HK" sz="2000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takes place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between the charge and element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2000" b="1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of an element:</a:t>
            </a:r>
          </a:p>
          <a:p>
            <a:pPr marL="0" indent="0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 transferred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element per second in watts (W). Mathematically:  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2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zh-TW" altLang="zh-HK" sz="2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zh-TW" altLang="zh-HK" sz="2800" dirty="0" smtClean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here </a:t>
            </a:r>
            <a:r>
              <a:rPr lang="en-US" altLang="zh-HK" sz="2000" i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the voltage across the element and </a:t>
            </a:r>
            <a:r>
              <a:rPr lang="en-US" altLang="zh-HK" sz="2000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the current. </a:t>
            </a:r>
          </a:p>
        </p:txBody>
      </p:sp>
      <p:graphicFrame>
        <p:nvGraphicFramePr>
          <p:cNvPr id="17422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275873"/>
              </p:ext>
            </p:extLst>
          </p:nvPr>
        </p:nvGraphicFramePr>
        <p:xfrm>
          <a:off x="3505200" y="4191000"/>
          <a:ext cx="1905000" cy="67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3" imgW="1104840" imgH="393480" progId="Equation.3">
                  <p:embed/>
                </p:oleObj>
              </mc:Choice>
              <mc:Fallback>
                <p:oleObj name="Equation" r:id="rId3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1905000" cy="67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70737" y="228600"/>
            <a:ext cx="1905000" cy="457200"/>
          </a:xfrm>
        </p:spPr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15</a:t>
            </a:fld>
            <a:endParaRPr lang="en-US" altLang="zh-HK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527902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change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energy content of the element in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second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14800" y="4953000"/>
            <a:ext cx="0" cy="326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/>
            </a:r>
            <a:b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</a:b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/>
            </a:r>
            <a:b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Power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zh-TW" altLang="en-US" dirty="0" smtClean="0">
                <a:ea typeface="新細明體" pitchFamily="18" charset="-120"/>
              </a:rPr>
              <a:t>功率</a:t>
            </a:r>
            <a:r>
              <a:rPr lang="en-US" altLang="zh-TW" dirty="0">
                <a:ea typeface="新細明體" pitchFamily="18" charset="-120"/>
              </a:rPr>
              <a:t>)</a:t>
            </a:r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199" y="2122477"/>
            <a:ext cx="8763001" cy="253365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of an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element: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transferred of the element per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second</a:t>
            </a:r>
          </a:p>
          <a:p>
            <a:pPr marL="0" indent="0">
              <a:buNone/>
            </a:pPr>
            <a:endParaRPr lang="en-US" altLang="zh-TW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Case 1: (the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entering point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has a </a:t>
            </a:r>
            <a:r>
              <a:rPr lang="en-US" altLang="zh-TW" sz="2000" b="1" u="sng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higher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voltage then leaving point)</a:t>
            </a:r>
            <a:endParaRPr lang="en-US" altLang="zh-TW" sz="2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zh-TW" altLang="zh-HK" sz="2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zh-TW" altLang="zh-HK" sz="2800" dirty="0" smtClean="0">
              <a:ea typeface="新細明體" pitchFamily="18" charset="-120"/>
            </a:endParaRPr>
          </a:p>
          <a:p>
            <a:pPr marL="0" indent="0"/>
            <a:endParaRPr lang="en-US" altLang="zh-HK" dirty="0" smtClean="0">
              <a:ea typeface="新細明體" pitchFamily="18" charset="-12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11622"/>
            <a:ext cx="14573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574362" y="4278428"/>
            <a:ext cx="4419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ctr">
              <a:buAutoNum type="arabicParenR"/>
            </a:pP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</a:t>
            </a:r>
            <a:r>
              <a:rPr lang="en-US" altLang="zh-TW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charges loss power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the power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absorbed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the element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3) The power of the element increases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4) The element’s power is defined as +</a:t>
            </a:r>
            <a:r>
              <a:rPr lang="en-US" altLang="zh-TW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+|v||</a:t>
            </a:r>
            <a:r>
              <a:rPr lang="en-US" altLang="zh-TW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|</a:t>
            </a:r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17415" name="TextBox 4"/>
          <p:cNvSpPr txBox="1">
            <a:spLocks noChangeArrowheads="1"/>
          </p:cNvSpPr>
          <p:nvPr/>
        </p:nvSpPr>
        <p:spPr bwMode="auto">
          <a:xfrm>
            <a:off x="864418" y="5017092"/>
            <a:ext cx="17406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current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/ a charge flows from </a:t>
            </a:r>
            <a:r>
              <a:rPr lang="en-US" altLang="zh-HK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</a:t>
            </a:r>
            <a:r>
              <a:rPr lang="en-US" altLang="zh-HK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endParaRPr lang="en-US" altLang="zh-HK" i="1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17416" name="Straight Arrow Connector 6"/>
          <p:cNvCxnSpPr>
            <a:cxnSpLocks noChangeShapeType="1"/>
          </p:cNvCxnSpPr>
          <p:nvPr/>
        </p:nvCxnSpPr>
        <p:spPr bwMode="auto">
          <a:xfrm flipV="1">
            <a:off x="2069318" y="4501375"/>
            <a:ext cx="978682" cy="5157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422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693514"/>
              </p:ext>
            </p:extLst>
          </p:nvPr>
        </p:nvGraphicFramePr>
        <p:xfrm>
          <a:off x="3581400" y="2590800"/>
          <a:ext cx="1853611" cy="66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5" name="方程式" r:id="rId4" imgW="1104840" imgH="393480" progId="Equation.3">
                  <p:embed/>
                </p:oleObj>
              </mc:Choice>
              <mc:Fallback>
                <p:oleObj name="方程式" r:id="rId4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90800"/>
                        <a:ext cx="1853611" cy="661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70737" y="228600"/>
            <a:ext cx="1905000" cy="457200"/>
          </a:xfrm>
        </p:spPr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16</a:t>
            </a:fld>
            <a:endParaRPr lang="en-US" altLang="zh-HK" dirty="0"/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3276600" y="4815678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 dirty="0">
                <a:latin typeface="Times New Roman" pitchFamily="18" charset="0"/>
                <a:ea typeface="新細明體" pitchFamily="18" charset="-120"/>
              </a:rPr>
              <a:t>a</a:t>
            </a:r>
            <a:endParaRPr lang="en-US" altLang="zh-HK" sz="2000" b="1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276600" y="5940422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 dirty="0">
                <a:latin typeface="Times New Roman" pitchFamily="18" charset="0"/>
                <a:ea typeface="新細明體" pitchFamily="18" charset="-120"/>
              </a:rPr>
              <a:t>b</a:t>
            </a:r>
            <a:endParaRPr lang="en-US" altLang="zh-HK" sz="2000" b="1" dirty="0"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20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63" y="4218800"/>
            <a:ext cx="3000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5291257" y="583937"/>
            <a:ext cx="2411464" cy="1149913"/>
            <a:chOff x="4972446" y="371475"/>
            <a:chExt cx="2894410" cy="1496457"/>
          </a:xfrm>
        </p:grpSpPr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7434262" y="1217147"/>
              <a:ext cx="152400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707187" y="1296987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 rot="5400000">
              <a:off x="6192837" y="876300"/>
              <a:ext cx="3810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5240337" y="1277937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5164137" y="1209675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  <p:pic>
          <p:nvPicPr>
            <p:cNvPr id="30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287" y="457200"/>
              <a:ext cx="300038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文字方塊 4"/>
            <p:cNvSpPr txBox="1">
              <a:spLocks noChangeArrowheads="1"/>
            </p:cNvSpPr>
            <p:nvPr/>
          </p:nvSpPr>
          <p:spPr bwMode="auto">
            <a:xfrm>
              <a:off x="6596062" y="371475"/>
              <a:ext cx="838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solidFill>
                    <a:srgbClr val="000000"/>
                  </a:solidFill>
                  <a:ea typeface="新細明體" pitchFamily="18" charset="-120"/>
                </a:rPr>
                <a:t>+2C</a:t>
              </a:r>
              <a:endParaRPr lang="zh-HK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cxnSp>
          <p:nvCxnSpPr>
            <p:cNvPr id="32" name="Straight Arrow Connector 2"/>
            <p:cNvCxnSpPr>
              <a:cxnSpLocks noChangeShapeType="1"/>
            </p:cNvCxnSpPr>
            <p:nvPr/>
          </p:nvCxnSpPr>
          <p:spPr bwMode="auto">
            <a:xfrm>
              <a:off x="5089525" y="838200"/>
              <a:ext cx="25288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2"/>
            <p:cNvSpPr txBox="1"/>
            <p:nvPr/>
          </p:nvSpPr>
          <p:spPr>
            <a:xfrm>
              <a:off x="4972446" y="1498600"/>
              <a:ext cx="688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10V</a:t>
              </a:r>
              <a:endParaRPr lang="en-US" dirty="0"/>
            </a:p>
          </p:txBody>
        </p:sp>
        <p:sp>
          <p:nvSpPr>
            <p:cNvPr id="36" name="TextBox 3"/>
            <p:cNvSpPr txBox="1"/>
            <p:nvPr/>
          </p:nvSpPr>
          <p:spPr>
            <a:xfrm>
              <a:off x="7316787" y="1498600"/>
              <a:ext cx="55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5V</a:t>
              </a:r>
              <a:endParaRPr 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4672750" y="5931460"/>
            <a:ext cx="438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HK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 represents </a:t>
            </a:r>
            <a:r>
              <a:rPr lang="en-US" altLang="zh-HK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absorption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an element </a:t>
            </a:r>
            <a:endParaRPr lang="zh-HK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5908" y="23587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harge losses energy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/>
            </a:r>
            <a:b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</a:b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/>
            </a:r>
            <a:b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Power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zh-TW" altLang="en-US" dirty="0" smtClean="0">
                <a:ea typeface="新細明體" pitchFamily="18" charset="-120"/>
              </a:rPr>
              <a:t>功率</a:t>
            </a:r>
            <a:r>
              <a:rPr lang="en-US" altLang="zh-TW" dirty="0">
                <a:ea typeface="新細明體" pitchFamily="18" charset="-120"/>
              </a:rPr>
              <a:t>)</a:t>
            </a:r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199" y="2122477"/>
            <a:ext cx="8763001" cy="253365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of an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element: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transferred of the element per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second</a:t>
            </a:r>
          </a:p>
          <a:p>
            <a:pPr marL="0" indent="0">
              <a:buNone/>
            </a:pPr>
            <a:endParaRPr lang="en-US" altLang="zh-TW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Case 2: (the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entering point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has a </a:t>
            </a:r>
            <a:r>
              <a:rPr lang="en-US" altLang="zh-TW" sz="2000" b="1" u="sng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lower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voltage)</a:t>
            </a:r>
            <a:endParaRPr lang="en-US" altLang="zh-TW" sz="2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zh-TW" altLang="zh-HK" sz="2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zh-TW" altLang="zh-HK" sz="2800" dirty="0" smtClean="0">
              <a:ea typeface="新細明體" pitchFamily="18" charset="-120"/>
            </a:endParaRPr>
          </a:p>
          <a:p>
            <a:pPr marL="0" indent="0"/>
            <a:endParaRPr lang="en-US" altLang="zh-HK" dirty="0" smtClean="0">
              <a:ea typeface="新細明體" pitchFamily="18" charset="-120"/>
            </a:endParaRPr>
          </a:p>
        </p:txBody>
      </p:sp>
      <p:graphicFrame>
        <p:nvGraphicFramePr>
          <p:cNvPr id="17422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582786"/>
              </p:ext>
            </p:extLst>
          </p:nvPr>
        </p:nvGraphicFramePr>
        <p:xfrm>
          <a:off x="3581400" y="2590800"/>
          <a:ext cx="1853611" cy="66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方程式" r:id="rId3" imgW="1104840" imgH="393480" progId="Equation.3">
                  <p:embed/>
                </p:oleObj>
              </mc:Choice>
              <mc:Fallback>
                <p:oleObj name="方程式" r:id="rId3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90800"/>
                        <a:ext cx="1853611" cy="661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70737" y="228600"/>
            <a:ext cx="1905000" cy="457200"/>
          </a:xfrm>
        </p:spPr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17</a:t>
            </a:fld>
            <a:endParaRPr lang="en-US" altLang="zh-HK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95800" y="5934295"/>
            <a:ext cx="449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HK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 represents </a:t>
            </a:r>
            <a:r>
              <a:rPr lang="en-US" altLang="zh-HK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supplying</a:t>
            </a:r>
            <a:r>
              <a:rPr lang="en-US" altLang="zh-HK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an element </a:t>
            </a:r>
            <a:endParaRPr lang="zh-HK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37" y="4094641"/>
            <a:ext cx="14573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12"/>
          <p:cNvSpPr txBox="1">
            <a:spLocks noChangeArrowheads="1"/>
          </p:cNvSpPr>
          <p:nvPr/>
        </p:nvSpPr>
        <p:spPr bwMode="auto">
          <a:xfrm>
            <a:off x="753125" y="5017385"/>
            <a:ext cx="1600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current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/ a charge flows from </a:t>
            </a:r>
            <a:r>
              <a:rPr lang="en-US" altLang="zh-HK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</a:t>
            </a:r>
            <a:r>
              <a:rPr lang="en-US" altLang="zh-HK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endParaRPr lang="en-US" altLang="zh-HK" i="1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33" name="Straight Arrow Connector 9"/>
          <p:cNvCxnSpPr>
            <a:cxnSpLocks noChangeShapeType="1"/>
          </p:cNvCxnSpPr>
          <p:nvPr/>
        </p:nvCxnSpPr>
        <p:spPr bwMode="auto">
          <a:xfrm>
            <a:off x="2116931" y="5823206"/>
            <a:ext cx="559287" cy="25263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3064361" y="4786275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 dirty="0">
                <a:latin typeface="Times New Roman" pitchFamily="18" charset="0"/>
                <a:ea typeface="新細明體" pitchFamily="18" charset="-120"/>
              </a:rPr>
              <a:t>a</a:t>
            </a:r>
            <a:endParaRPr lang="en-US" altLang="zh-HK" sz="2000" b="1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3064361" y="5875816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 dirty="0">
                <a:latin typeface="Times New Roman" pitchFamily="18" charset="0"/>
                <a:ea typeface="新細明體" pitchFamily="18" charset="-120"/>
              </a:rPr>
              <a:t>b</a:t>
            </a:r>
            <a:endParaRPr lang="en-US" altLang="zh-HK" sz="2000" b="1" dirty="0"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39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218" y="4413030"/>
            <a:ext cx="3000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5206058" y="576648"/>
            <a:ext cx="2657475" cy="1224839"/>
            <a:chOff x="4642727" y="371475"/>
            <a:chExt cx="3246438" cy="1505983"/>
          </a:xfrm>
        </p:grpSpPr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7323114" y="1221949"/>
              <a:ext cx="152400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6573127" y="1296987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 rot="5400000">
              <a:off x="6058777" y="876300"/>
              <a:ext cx="3810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5106277" y="1277937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5030077" y="1209675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4642727" y="1079500"/>
              <a:ext cx="3127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zh-HK" sz="2000" b="1" i="1">
                  <a:latin typeface="Times New Roman" pitchFamily="18" charset="0"/>
                  <a:ea typeface="新細明體" pitchFamily="18" charset="-120"/>
                </a:rPr>
                <a:t>b</a:t>
              </a:r>
              <a:endParaRPr lang="en-US" altLang="zh-HK" sz="2000" b="1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7576427" y="1098550"/>
              <a:ext cx="3127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zh-HK" sz="2000" b="1" i="1">
                  <a:latin typeface="Times New Roman" pitchFamily="18" charset="0"/>
                  <a:ea typeface="新細明體" pitchFamily="18" charset="-120"/>
                </a:rPr>
                <a:t>a</a:t>
              </a:r>
              <a:endParaRPr lang="en-US" altLang="zh-HK" sz="2000" b="1">
                <a:latin typeface="Times New Roman" pitchFamily="18" charset="0"/>
                <a:ea typeface="新細明體" pitchFamily="18" charset="-120"/>
              </a:endParaRPr>
            </a:p>
          </p:txBody>
        </p:sp>
        <p:pic>
          <p:nvPicPr>
            <p:cNvPr id="49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58" y="431429"/>
              <a:ext cx="300038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文字方塊 4"/>
            <p:cNvSpPr txBox="1">
              <a:spLocks noChangeArrowheads="1"/>
            </p:cNvSpPr>
            <p:nvPr/>
          </p:nvSpPr>
          <p:spPr bwMode="auto">
            <a:xfrm>
              <a:off x="6462002" y="371475"/>
              <a:ext cx="838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solidFill>
                    <a:srgbClr val="000000"/>
                  </a:solidFill>
                  <a:ea typeface="新細明體" pitchFamily="18" charset="-120"/>
                </a:rPr>
                <a:t>+2C</a:t>
              </a:r>
              <a:endParaRPr lang="zh-HK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cxnSp>
          <p:nvCxnSpPr>
            <p:cNvPr id="51" name="Straight Arrow Connector 2"/>
            <p:cNvCxnSpPr>
              <a:cxnSpLocks noChangeShapeType="1"/>
            </p:cNvCxnSpPr>
            <p:nvPr/>
          </p:nvCxnSpPr>
          <p:spPr bwMode="auto">
            <a:xfrm>
              <a:off x="4955465" y="838200"/>
              <a:ext cx="25288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2"/>
            <p:cNvSpPr txBox="1"/>
            <p:nvPr/>
          </p:nvSpPr>
          <p:spPr>
            <a:xfrm>
              <a:off x="4799096" y="1508126"/>
              <a:ext cx="688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53" name="TextBox 3"/>
            <p:cNvSpPr txBox="1"/>
            <p:nvPr/>
          </p:nvSpPr>
          <p:spPr>
            <a:xfrm>
              <a:off x="7156997" y="150336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10V</a:t>
              </a:r>
              <a:endParaRPr lang="en-US" dirty="0"/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5415908" y="23587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harge gains energy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4574362" y="4278428"/>
            <a:ext cx="4419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ctr">
              <a:buAutoNum type="arabicParenR"/>
            </a:pP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</a:t>
            </a:r>
            <a:r>
              <a:rPr lang="en-US" altLang="zh-TW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charges gain power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the power supplied by the element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3) the power of the element decreases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4) the element’s power is defined as -</a:t>
            </a:r>
            <a:r>
              <a:rPr lang="en-US" altLang="zh-TW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-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|v||</a:t>
            </a:r>
            <a:r>
              <a:rPr lang="en-US" altLang="zh-TW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|</a:t>
            </a:r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Power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769684" y="3870860"/>
            <a:ext cx="3810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pitchFamily="18" charset="-120"/>
            </a:endParaRP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1236284" y="356606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1998284" y="356606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1998284" y="463286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1160084" y="348986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pitchFamily="18" charset="-120"/>
            </a:endParaRP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1160084" y="486146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pitchFamily="18" charset="-120"/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236284" y="493766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880684" y="3597810"/>
            <a:ext cx="3577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+</a:t>
            </a:r>
          </a:p>
          <a:p>
            <a:pPr eaLnBrk="1" hangingPunct="1"/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v</a:t>
            </a:r>
          </a:p>
          <a:p>
            <a:pPr eaLnBrk="1" hangingPunct="1"/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_</a:t>
            </a:r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1464884" y="333746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1464884" y="288026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i</a:t>
            </a:r>
            <a:endParaRPr lang="en-US" altLang="zh-HK">
              <a:ea typeface="新細明體" pitchFamily="18" charset="-120"/>
            </a:endParaRP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1058484" y="2226210"/>
            <a:ext cx="1684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2800" dirty="0">
                <a:latin typeface="Times New Roman" pitchFamily="18" charset="0"/>
                <a:ea typeface="新細明體" pitchFamily="18" charset="-120"/>
              </a:rPr>
              <a:t> = 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</a:rPr>
              <a:t>+|</a:t>
            </a:r>
            <a:r>
              <a:rPr lang="en-US" altLang="zh-TW" sz="2800" i="1" dirty="0" smtClean="0">
                <a:latin typeface="Times New Roman" pitchFamily="18" charset="0"/>
                <a:ea typeface="新細明體" pitchFamily="18" charset="-120"/>
              </a:rPr>
              <a:t>v||i|</a:t>
            </a:r>
            <a:endParaRPr lang="en-US" altLang="zh-HK" sz="2800" dirty="0">
              <a:ea typeface="新細明體" pitchFamily="18" charset="-120"/>
            </a:endParaRP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5947984" y="3870860"/>
            <a:ext cx="3810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pitchFamily="18" charset="-120"/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5414584" y="356606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6176584" y="356606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6176584" y="463286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Oval 27"/>
          <p:cNvSpPr>
            <a:spLocks noChangeArrowheads="1"/>
          </p:cNvSpPr>
          <p:nvPr/>
        </p:nvSpPr>
        <p:spPr bwMode="auto">
          <a:xfrm>
            <a:off x="5338384" y="348986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pitchFamily="18" charset="-120"/>
            </a:endParaRPr>
          </a:p>
        </p:txBody>
      </p:sp>
      <p:sp>
        <p:nvSpPr>
          <p:cNvPr id="18461" name="Oval 28"/>
          <p:cNvSpPr>
            <a:spLocks noChangeArrowheads="1"/>
          </p:cNvSpPr>
          <p:nvPr/>
        </p:nvSpPr>
        <p:spPr bwMode="auto">
          <a:xfrm>
            <a:off x="5338384" y="486146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pitchFamily="18" charset="-120"/>
            </a:endParaRPr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5414584" y="493766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5058984" y="3597810"/>
            <a:ext cx="3577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+</a:t>
            </a:r>
          </a:p>
          <a:p>
            <a:pPr eaLnBrk="1" hangingPunct="1"/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v</a:t>
            </a:r>
          </a:p>
          <a:p>
            <a:pPr eaLnBrk="1" hangingPunct="1"/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_</a:t>
            </a:r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18464" name="Line 31"/>
          <p:cNvSpPr>
            <a:spLocks noChangeShapeType="1"/>
          </p:cNvSpPr>
          <p:nvPr/>
        </p:nvSpPr>
        <p:spPr bwMode="auto">
          <a:xfrm flipH="1">
            <a:off x="5643184" y="333746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5986084" y="288026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i</a:t>
            </a:r>
            <a:endParaRPr lang="en-US" altLang="zh-HK">
              <a:ea typeface="新細明體" pitchFamily="18" charset="-120"/>
            </a:endParaRPr>
          </a:p>
        </p:txBody>
      </p:sp>
      <p:sp>
        <p:nvSpPr>
          <p:cNvPr id="18476" name="Text Box 43"/>
          <p:cNvSpPr txBox="1">
            <a:spLocks noChangeArrowheads="1"/>
          </p:cNvSpPr>
          <p:nvPr/>
        </p:nvSpPr>
        <p:spPr bwMode="auto">
          <a:xfrm>
            <a:off x="5033584" y="2215594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2800" dirty="0">
                <a:latin typeface="Times New Roman" pitchFamily="18" charset="0"/>
                <a:ea typeface="新細明體" pitchFamily="18" charset="-120"/>
              </a:rPr>
              <a:t> = -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</a:rPr>
              <a:t>|</a:t>
            </a:r>
            <a:r>
              <a:rPr lang="en-US" altLang="zh-TW" sz="2800" i="1" dirty="0" smtClean="0">
                <a:latin typeface="Times New Roman" pitchFamily="18" charset="0"/>
                <a:ea typeface="新細明體" pitchFamily="18" charset="-120"/>
              </a:rPr>
              <a:t>v||i|</a:t>
            </a:r>
            <a:endParaRPr lang="en-US" altLang="zh-HK" sz="2800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18</a:t>
            </a:fld>
            <a:endParaRPr lang="en-US" altLang="zh-HK"/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6327977" y="3514174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 dirty="0">
                <a:latin typeface="Times New Roman" pitchFamily="18" charset="0"/>
                <a:ea typeface="新細明體" pitchFamily="18" charset="-120"/>
              </a:rPr>
              <a:t>a</a:t>
            </a:r>
            <a:endParaRPr lang="en-US" altLang="zh-HK" sz="2000" b="1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6327977" y="4603715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 dirty="0">
                <a:latin typeface="Times New Roman" pitchFamily="18" charset="0"/>
                <a:ea typeface="新細明體" pitchFamily="18" charset="-120"/>
              </a:rPr>
              <a:t>b</a:t>
            </a:r>
            <a:endParaRPr lang="en-US" altLang="zh-HK" sz="2000" b="1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2150684" y="3514174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 dirty="0">
                <a:latin typeface="Times New Roman" pitchFamily="18" charset="0"/>
                <a:ea typeface="新細明體" pitchFamily="18" charset="-120"/>
              </a:rPr>
              <a:t>a</a:t>
            </a:r>
            <a:endParaRPr lang="en-US" altLang="zh-HK" sz="2000" b="1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2150684" y="4603715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b="1" i="1" dirty="0">
                <a:latin typeface="Times New Roman" pitchFamily="18" charset="0"/>
                <a:ea typeface="新細明體" pitchFamily="18" charset="-120"/>
              </a:rPr>
              <a:t>b</a:t>
            </a:r>
            <a:endParaRPr lang="en-US" altLang="zh-HK" sz="2000" b="1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3505200"/>
            <a:ext cx="1842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Voltage at the current entering point &gt; voltage at the current leaving point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92107" y="3484746"/>
            <a:ext cx="1842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Voltage at the current entering point &lt; voltage at the current leaving point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81610" y="3505200"/>
            <a:ext cx="465138" cy="424364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44407" y="4630131"/>
            <a:ext cx="465138" cy="424364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9854" y="5471429"/>
            <a:ext cx="342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 Absorbing Element </a:t>
            </a:r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with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</a:t>
            </a:r>
            <a:r>
              <a:rPr lang="en-US" altLang="zh-TW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</a:t>
            </a:r>
            <a:endParaRPr lang="en-US" altLang="zh-TW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3050" y="5467091"/>
            <a:ext cx="306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 Supplying Element </a:t>
            </a:r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with </a:t>
            </a: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–</a:t>
            </a:r>
            <a:r>
              <a:rPr lang="en-US" altLang="zh-TW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</a:t>
            </a:r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Power Sum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2144383"/>
            <a:ext cx="8497888" cy="4180217"/>
          </a:xfrm>
        </p:spPr>
        <p:txBody>
          <a:bodyPr/>
          <a:lstStyle/>
          <a:p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an electric circuit,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Total </a:t>
            </a:r>
            <a:r>
              <a:rPr lang="en-US" altLang="zh-HK" sz="22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 supplied = Total Power absorbed</a:t>
            </a:r>
          </a:p>
          <a:p>
            <a:pPr marL="0" indent="0">
              <a:buNone/>
            </a:pPr>
            <a:endParaRPr lang="en-US" altLang="zh-HK" sz="22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According to the previous definitions, at any time we have: </a:t>
            </a:r>
          </a:p>
          <a:p>
            <a:endParaRPr lang="en-US" altLang="zh-HK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Sum of all power in a circuit must be zero.</a:t>
            </a:r>
          </a:p>
          <a:p>
            <a:endParaRPr lang="en-US" altLang="zh-HK" sz="2800" dirty="0" smtClean="0">
              <a:ea typeface="新細明體" pitchFamily="18" charset="-120"/>
            </a:endParaRPr>
          </a:p>
          <a:p>
            <a:endParaRPr lang="en-US" altLang="zh-HK" sz="2800" dirty="0" smtClean="0">
              <a:ea typeface="新細明體" pitchFamily="18" charset="-120"/>
            </a:endParaRPr>
          </a:p>
          <a:p>
            <a:endParaRPr lang="en-US" altLang="zh-HK" dirty="0" smtClean="0">
              <a:ea typeface="新細明體" pitchFamily="18" charset="-120"/>
            </a:endParaRP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166097"/>
              </p:ext>
            </p:extLst>
          </p:nvPr>
        </p:nvGraphicFramePr>
        <p:xfrm>
          <a:off x="3962400" y="3733800"/>
          <a:ext cx="1219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9" name="方程式" r:id="rId3" imgW="558558" imgH="253890" progId="Equation.3">
                  <p:embed/>
                </p:oleObj>
              </mc:Choice>
              <mc:Fallback>
                <p:oleObj name="方程式" r:id="rId3" imgW="55855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1219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19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367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z="4000" dirty="0" smtClean="0">
                <a:ea typeface="新細明體" pitchFamily="18" charset="-120"/>
              </a:rPr>
              <a:t>Charge</a:t>
            </a:r>
            <a:r>
              <a:rPr lang="en-US" altLang="zh-TW" sz="4000" dirty="0" smtClean="0">
                <a:ea typeface="新細明體" pitchFamily="18" charset="-120"/>
              </a:rPr>
              <a:t>(</a:t>
            </a:r>
            <a:r>
              <a:rPr lang="zh-TW" altLang="en-US" sz="4000" dirty="0" smtClean="0">
                <a:ea typeface="新細明體" pitchFamily="18" charset="-120"/>
              </a:rPr>
              <a:t>電荷</a:t>
            </a:r>
            <a:r>
              <a:rPr lang="en-US" altLang="zh-TW" sz="4000" dirty="0" smtClean="0">
                <a:ea typeface="新細明體" pitchFamily="18" charset="-120"/>
              </a:rPr>
              <a:t>)</a:t>
            </a:r>
            <a:endParaRPr lang="en-US" altLang="zh-HK" sz="4000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2818"/>
            <a:ext cx="8229600" cy="41148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All m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atter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made of atoms.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endParaRPr lang="en-US" altLang="zh-TW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Each atom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made of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electron(s), proton(s) and neutron(s). 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endParaRPr lang="en-US" altLang="zh-TW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oth proton and electron carry charges.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endParaRPr lang="en-US" altLang="zh-TW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harge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fundamental electric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quantity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which is measured in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Coulombs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(C).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endParaRPr lang="en-US" altLang="zh-HK" sz="2400" dirty="0" smtClean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2</a:t>
            </a:fld>
            <a:endParaRPr lang="en-US" altLang="zh-HK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34218"/>
            <a:ext cx="28956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257800" y="5943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The Atomic Model of an atom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Power Sum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1" y="2154238"/>
            <a:ext cx="8275434" cy="439896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4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Example: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800" dirty="0">
              <a:ea typeface="新細明體" pitchFamily="18" charset="-12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1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Now V</a:t>
            </a:r>
            <a:r>
              <a:rPr lang="en-US" altLang="zh-HK" sz="22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V</a:t>
            </a:r>
            <a:r>
              <a:rPr lang="en-US" altLang="zh-HK" sz="22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1.5V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 of the light bulb = +|V</a:t>
            </a:r>
            <a:r>
              <a:rPr lang="en-US" altLang="zh-HK" sz="22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|x|</a:t>
            </a:r>
            <a:r>
              <a:rPr lang="en-US" altLang="zh-HK" sz="2200" dirty="0" smtClean="0">
                <a:latin typeface="+mj-lt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| = +|1.5|x|2| = +3W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 of the battery = -|V</a:t>
            </a:r>
            <a:r>
              <a:rPr lang="en-US" altLang="zh-HK" sz="22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|x|</a:t>
            </a:r>
            <a:r>
              <a:rPr lang="en-US" altLang="zh-HK" sz="2200" dirty="0" smtClean="0">
                <a:latin typeface="+mj-lt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| = -|1.5|</a:t>
            </a:r>
            <a:r>
              <a:rPr lang="en-US" altLang="zh-HK" sz="2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x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|2| = -3W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</p:txBody>
      </p:sp>
      <p:grpSp>
        <p:nvGrpSpPr>
          <p:cNvPr id="20484" name="Group 32"/>
          <p:cNvGrpSpPr>
            <a:grpSpLocks/>
          </p:cNvGrpSpPr>
          <p:nvPr/>
        </p:nvGrpSpPr>
        <p:grpSpPr bwMode="auto">
          <a:xfrm flipH="1">
            <a:off x="3506788" y="2457450"/>
            <a:ext cx="2487521" cy="2460625"/>
            <a:chOff x="454" y="1989"/>
            <a:chExt cx="1590" cy="1701"/>
          </a:xfrm>
        </p:grpSpPr>
        <p:grpSp>
          <p:nvGrpSpPr>
            <p:cNvPr id="20489" name="Group 33"/>
            <p:cNvGrpSpPr>
              <a:grpSpLocks/>
            </p:cNvGrpSpPr>
            <p:nvPr/>
          </p:nvGrpSpPr>
          <p:grpSpPr bwMode="auto">
            <a:xfrm>
              <a:off x="805" y="1989"/>
              <a:ext cx="919" cy="1602"/>
              <a:chOff x="431" y="1989"/>
              <a:chExt cx="919" cy="1602"/>
            </a:xfrm>
          </p:grpSpPr>
          <p:grpSp>
            <p:nvGrpSpPr>
              <p:cNvPr id="20498" name="Group 34"/>
              <p:cNvGrpSpPr>
                <a:grpSpLocks/>
              </p:cNvGrpSpPr>
              <p:nvPr/>
            </p:nvGrpSpPr>
            <p:grpSpPr bwMode="auto">
              <a:xfrm>
                <a:off x="431" y="2656"/>
                <a:ext cx="442" cy="630"/>
                <a:chOff x="863" y="2586"/>
                <a:chExt cx="442" cy="630"/>
              </a:xfrm>
            </p:grpSpPr>
            <p:grpSp>
              <p:nvGrpSpPr>
                <p:cNvPr id="20514" name="Group 35"/>
                <p:cNvGrpSpPr>
                  <a:grpSpLocks/>
                </p:cNvGrpSpPr>
                <p:nvPr/>
              </p:nvGrpSpPr>
              <p:grpSpPr bwMode="auto">
                <a:xfrm>
                  <a:off x="864" y="2640"/>
                  <a:ext cx="432" cy="576"/>
                  <a:chOff x="864" y="2640"/>
                  <a:chExt cx="432" cy="576"/>
                </a:xfrm>
              </p:grpSpPr>
              <p:sp>
                <p:nvSpPr>
                  <p:cNvPr id="20519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640"/>
                    <a:ext cx="432" cy="96"/>
                  </a:xfrm>
                  <a:prstGeom prst="ellipse">
                    <a:avLst/>
                  </a:prstGeom>
                  <a:solidFill>
                    <a:srgbClr val="8495A9">
                      <a:alpha val="50195"/>
                    </a:srgbClr>
                  </a:solidFill>
                  <a:ln w="12700">
                    <a:solidFill>
                      <a:schemeClr val="tx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zh-HK" altLang="zh-HK">
                      <a:ea typeface="新細明體" pitchFamily="18" charset="-120"/>
                    </a:endParaRPr>
                  </a:p>
                </p:txBody>
              </p:sp>
              <p:cxnSp>
                <p:nvCxnSpPr>
                  <p:cNvPr id="20520" name="AutoShape 37"/>
                  <p:cNvCxnSpPr>
                    <a:cxnSpLocks noChangeShapeType="1"/>
                    <a:stCxn id="20519" idx="2"/>
                  </p:cNvCxnSpPr>
                  <p:nvPr/>
                </p:nvCxnSpPr>
                <p:spPr bwMode="auto">
                  <a:xfrm>
                    <a:off x="864" y="2688"/>
                    <a:ext cx="0" cy="48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lg"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0521" name="AutoShape 38"/>
                  <p:cNvCxnSpPr>
                    <a:cxnSpLocks noChangeShapeType="1"/>
                    <a:stCxn id="20519" idx="6"/>
                  </p:cNvCxnSpPr>
                  <p:nvPr/>
                </p:nvCxnSpPr>
                <p:spPr bwMode="auto">
                  <a:xfrm>
                    <a:off x="1296" y="2688"/>
                    <a:ext cx="0" cy="48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lg"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0522" name="Arc 39"/>
                  <p:cNvSpPr>
                    <a:spLocks/>
                  </p:cNvSpPr>
                  <p:nvPr/>
                </p:nvSpPr>
                <p:spPr bwMode="auto">
                  <a:xfrm flipV="1">
                    <a:off x="864" y="3158"/>
                    <a:ext cx="432" cy="58"/>
                  </a:xfrm>
                  <a:custGeom>
                    <a:avLst/>
                    <a:gdLst>
                      <a:gd name="T0" fmla="*/ 0 w 43200"/>
                      <a:gd name="T1" fmla="*/ 0 h 26281"/>
                      <a:gd name="T2" fmla="*/ 0 w 43200"/>
                      <a:gd name="T3" fmla="*/ 0 h 26281"/>
                      <a:gd name="T4" fmla="*/ 0 w 43200"/>
                      <a:gd name="T5" fmla="*/ 0 h 26281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6281"/>
                      <a:gd name="T11" fmla="*/ 43200 w 43200"/>
                      <a:gd name="T12" fmla="*/ 26281 h 262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6281" fill="none" extrusionOk="0">
                        <a:moveTo>
                          <a:pt x="260" y="24947"/>
                        </a:moveTo>
                        <a:cubicBezTo>
                          <a:pt x="87" y="23839"/>
                          <a:pt x="0" y="2272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3174"/>
                          <a:pt x="43027" y="24743"/>
                          <a:pt x="42686" y="26280"/>
                        </a:cubicBezTo>
                      </a:path>
                      <a:path w="43200" h="26281" stroke="0" extrusionOk="0">
                        <a:moveTo>
                          <a:pt x="260" y="24947"/>
                        </a:moveTo>
                        <a:cubicBezTo>
                          <a:pt x="87" y="23839"/>
                          <a:pt x="0" y="2272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3174"/>
                          <a:pt x="43027" y="24743"/>
                          <a:pt x="42686" y="26280"/>
                        </a:cubicBezTo>
                        <a:lnTo>
                          <a:pt x="21600" y="21600"/>
                        </a:lnTo>
                        <a:lnTo>
                          <a:pt x="260" y="24947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lg"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5" name="Rectangle 40"/>
                <p:cNvSpPr>
                  <a:spLocks noChangeArrowheads="1"/>
                </p:cNvSpPr>
                <p:nvPr/>
              </p:nvSpPr>
              <p:spPr bwMode="auto">
                <a:xfrm>
                  <a:off x="1038" y="2586"/>
                  <a:ext cx="96" cy="102"/>
                </a:xfrm>
                <a:prstGeom prst="rect">
                  <a:avLst/>
                </a:prstGeom>
                <a:solidFill>
                  <a:srgbClr val="ACA964"/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HK" altLang="zh-HK">
                    <a:ea typeface="新細明體" pitchFamily="18" charset="-120"/>
                  </a:endParaRPr>
                </a:p>
              </p:txBody>
            </p:sp>
            <p:sp>
              <p:nvSpPr>
                <p:cNvPr id="205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68" y="2681"/>
                  <a:ext cx="209" cy="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 sz="2000">
                      <a:ea typeface="新細明體" pitchFamily="18" charset="-120"/>
                    </a:rPr>
                    <a:t>+</a:t>
                  </a:r>
                </a:p>
              </p:txBody>
            </p:sp>
            <p:sp>
              <p:nvSpPr>
                <p:cNvPr id="2051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974" y="2926"/>
                  <a:ext cx="198" cy="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 sz="2000">
                      <a:ea typeface="新細明體" pitchFamily="18" charset="-120"/>
                    </a:rPr>
                    <a:t>_</a:t>
                  </a:r>
                </a:p>
              </p:txBody>
            </p:sp>
            <p:sp>
              <p:nvSpPr>
                <p:cNvPr id="2051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63" y="2875"/>
                  <a:ext cx="442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>
                      <a:ea typeface="新細明體" pitchFamily="18" charset="-120"/>
                    </a:rPr>
                    <a:t>1.5 V</a:t>
                  </a:r>
                </a:p>
              </p:txBody>
            </p:sp>
          </p:grpSp>
          <p:sp>
            <p:nvSpPr>
              <p:cNvPr id="20499" name="Oval 44"/>
              <p:cNvSpPr>
                <a:spLocks noChangeArrowheads="1"/>
              </p:cNvSpPr>
              <p:nvPr/>
            </p:nvSpPr>
            <p:spPr bwMode="auto">
              <a:xfrm>
                <a:off x="1123" y="2352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zh-HK" altLang="zh-HK">
                  <a:ea typeface="新細明體" pitchFamily="18" charset="-120"/>
                </a:endParaRPr>
              </a:p>
            </p:txBody>
          </p:sp>
          <p:cxnSp>
            <p:nvCxnSpPr>
              <p:cNvPr id="20500" name="AutoShape 45"/>
              <p:cNvCxnSpPr>
                <a:cxnSpLocks noChangeShapeType="1"/>
                <a:stCxn id="20515" idx="0"/>
                <a:endCxn id="20499" idx="2"/>
              </p:cNvCxnSpPr>
              <p:nvPr/>
            </p:nvCxnSpPr>
            <p:spPr bwMode="auto">
              <a:xfrm rot="-5400000">
                <a:off x="756" y="2289"/>
                <a:ext cx="265" cy="469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0501" name="Group 46"/>
              <p:cNvGrpSpPr>
                <a:grpSpLocks/>
              </p:cNvGrpSpPr>
              <p:nvPr/>
            </p:nvGrpSpPr>
            <p:grpSpPr bwMode="auto">
              <a:xfrm>
                <a:off x="1161" y="2806"/>
                <a:ext cx="189" cy="159"/>
                <a:chOff x="1920" y="2802"/>
                <a:chExt cx="189" cy="159"/>
              </a:xfrm>
            </p:grpSpPr>
            <p:sp>
              <p:nvSpPr>
                <p:cNvPr id="20510" name="Freeform 47"/>
                <p:cNvSpPr>
                  <a:spLocks/>
                </p:cNvSpPr>
                <p:nvPr/>
              </p:nvSpPr>
              <p:spPr bwMode="auto">
                <a:xfrm>
                  <a:off x="1956" y="2832"/>
                  <a:ext cx="136" cy="96"/>
                </a:xfrm>
                <a:custGeom>
                  <a:avLst/>
                  <a:gdLst>
                    <a:gd name="T0" fmla="*/ 0 w 280"/>
                    <a:gd name="T1" fmla="*/ 0 h 264"/>
                    <a:gd name="T2" fmla="*/ 0 w 280"/>
                    <a:gd name="T3" fmla="*/ 0 h 264"/>
                    <a:gd name="T4" fmla="*/ 0 w 280"/>
                    <a:gd name="T5" fmla="*/ 0 h 264"/>
                    <a:gd name="T6" fmla="*/ 0 w 280"/>
                    <a:gd name="T7" fmla="*/ 0 h 264"/>
                    <a:gd name="T8" fmla="*/ 0 w 280"/>
                    <a:gd name="T9" fmla="*/ 0 h 264"/>
                    <a:gd name="T10" fmla="*/ 0 w 280"/>
                    <a:gd name="T11" fmla="*/ 0 h 264"/>
                    <a:gd name="T12" fmla="*/ 0 w 280"/>
                    <a:gd name="T13" fmla="*/ 0 h 264"/>
                    <a:gd name="T14" fmla="*/ 0 w 280"/>
                    <a:gd name="T15" fmla="*/ 0 h 264"/>
                    <a:gd name="T16" fmla="*/ 0 w 280"/>
                    <a:gd name="T17" fmla="*/ 0 h 264"/>
                    <a:gd name="T18" fmla="*/ 0 w 280"/>
                    <a:gd name="T19" fmla="*/ 0 h 26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80"/>
                    <a:gd name="T31" fmla="*/ 0 h 264"/>
                    <a:gd name="T32" fmla="*/ 280 w 280"/>
                    <a:gd name="T33" fmla="*/ 264 h 26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80" h="264">
                      <a:moveTo>
                        <a:pt x="0" y="8"/>
                      </a:moveTo>
                      <a:cubicBezTo>
                        <a:pt x="76" y="4"/>
                        <a:pt x="152" y="0"/>
                        <a:pt x="192" y="8"/>
                      </a:cubicBezTo>
                      <a:cubicBezTo>
                        <a:pt x="232" y="16"/>
                        <a:pt x="232" y="40"/>
                        <a:pt x="240" y="56"/>
                      </a:cubicBezTo>
                      <a:cubicBezTo>
                        <a:pt x="248" y="72"/>
                        <a:pt x="272" y="88"/>
                        <a:pt x="240" y="104"/>
                      </a:cubicBezTo>
                      <a:cubicBezTo>
                        <a:pt x="208" y="120"/>
                        <a:pt x="80" y="152"/>
                        <a:pt x="48" y="152"/>
                      </a:cubicBezTo>
                      <a:cubicBezTo>
                        <a:pt x="16" y="152"/>
                        <a:pt x="40" y="112"/>
                        <a:pt x="48" y="104"/>
                      </a:cubicBezTo>
                      <a:cubicBezTo>
                        <a:pt x="56" y="96"/>
                        <a:pt x="64" y="96"/>
                        <a:pt x="96" y="104"/>
                      </a:cubicBezTo>
                      <a:cubicBezTo>
                        <a:pt x="128" y="112"/>
                        <a:pt x="216" y="128"/>
                        <a:pt x="240" y="152"/>
                      </a:cubicBezTo>
                      <a:cubicBezTo>
                        <a:pt x="264" y="176"/>
                        <a:pt x="280" y="232"/>
                        <a:pt x="240" y="248"/>
                      </a:cubicBezTo>
                      <a:cubicBezTo>
                        <a:pt x="200" y="264"/>
                        <a:pt x="100" y="256"/>
                        <a:pt x="0" y="24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1" name="Oval 48"/>
                <p:cNvSpPr>
                  <a:spLocks noChangeArrowheads="1"/>
                </p:cNvSpPr>
                <p:nvPr/>
              </p:nvSpPr>
              <p:spPr bwMode="auto">
                <a:xfrm>
                  <a:off x="1959" y="2802"/>
                  <a:ext cx="150" cy="159"/>
                </a:xfrm>
                <a:prstGeom prst="ellipse">
                  <a:avLst/>
                </a:prstGeom>
                <a:solidFill>
                  <a:srgbClr val="FFFF99">
                    <a:alpha val="30196"/>
                  </a:srgbClr>
                </a:solidFill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HK" altLang="zh-HK">
                    <a:ea typeface="新細明體" pitchFamily="18" charset="-120"/>
                  </a:endParaRPr>
                </a:p>
              </p:txBody>
            </p:sp>
            <p:cxnSp>
              <p:nvCxnSpPr>
                <p:cNvPr id="20512" name="AutoShape 49"/>
                <p:cNvCxnSpPr>
                  <a:cxnSpLocks noChangeShapeType="1"/>
                  <a:stCxn id="20510" idx="0"/>
                </p:cNvCxnSpPr>
                <p:nvPr/>
              </p:nvCxnSpPr>
              <p:spPr bwMode="auto">
                <a:xfrm flipH="1">
                  <a:off x="1920" y="2835"/>
                  <a:ext cx="3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13" name="AutoShape 50"/>
                <p:cNvCxnSpPr>
                  <a:cxnSpLocks noChangeShapeType="1"/>
                  <a:stCxn id="20510" idx="9"/>
                </p:cNvCxnSpPr>
                <p:nvPr/>
              </p:nvCxnSpPr>
              <p:spPr bwMode="auto">
                <a:xfrm flipH="1">
                  <a:off x="1920" y="2922"/>
                  <a:ext cx="3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0502" name="Oval 51"/>
              <p:cNvSpPr>
                <a:spLocks noChangeArrowheads="1"/>
              </p:cNvSpPr>
              <p:nvPr/>
            </p:nvSpPr>
            <p:spPr bwMode="auto">
              <a:xfrm>
                <a:off x="1123" y="351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zh-HK" altLang="zh-HK">
                  <a:ea typeface="新細明體" pitchFamily="18" charset="-120"/>
                </a:endParaRPr>
              </a:p>
            </p:txBody>
          </p:sp>
          <p:cxnSp>
            <p:nvCxnSpPr>
              <p:cNvPr id="20503" name="AutoShape 52"/>
              <p:cNvCxnSpPr>
                <a:cxnSpLocks noChangeShapeType="1"/>
                <a:stCxn id="20502" idx="2"/>
              </p:cNvCxnSpPr>
              <p:nvPr/>
            </p:nvCxnSpPr>
            <p:spPr bwMode="auto">
              <a:xfrm rot="10800000">
                <a:off x="654" y="3286"/>
                <a:ext cx="469" cy="267"/>
              </a:xfrm>
              <a:prstGeom prst="bentConnector3">
                <a:avLst>
                  <a:gd name="adj1" fmla="val 10042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4" name="AutoShape 53"/>
              <p:cNvCxnSpPr>
                <a:cxnSpLocks noChangeShapeType="1"/>
                <a:stCxn id="20502" idx="0"/>
              </p:cNvCxnSpPr>
              <p:nvPr/>
            </p:nvCxnSpPr>
            <p:spPr bwMode="auto">
              <a:xfrm flipH="1" flipV="1">
                <a:off x="1161" y="2926"/>
                <a:ext cx="4" cy="58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5" name="AutoShape 54"/>
              <p:cNvCxnSpPr>
                <a:cxnSpLocks noChangeShapeType="1"/>
                <a:stCxn id="20499" idx="4"/>
              </p:cNvCxnSpPr>
              <p:nvPr/>
            </p:nvCxnSpPr>
            <p:spPr bwMode="auto">
              <a:xfrm>
                <a:off x="1165" y="2429"/>
                <a:ext cx="0" cy="41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6" name="Line 55"/>
              <p:cNvSpPr>
                <a:spLocks noChangeShapeType="1"/>
              </p:cNvSpPr>
              <p:nvPr/>
            </p:nvSpPr>
            <p:spPr bwMode="auto">
              <a:xfrm>
                <a:off x="702" y="2351"/>
                <a:ext cx="2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7" name="Line 56"/>
              <p:cNvSpPr>
                <a:spLocks noChangeShapeType="1"/>
              </p:cNvSpPr>
              <p:nvPr/>
            </p:nvSpPr>
            <p:spPr bwMode="auto">
              <a:xfrm flipH="1">
                <a:off x="767" y="3514"/>
                <a:ext cx="1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Text Box 57"/>
              <p:cNvSpPr txBox="1">
                <a:spLocks noChangeArrowheads="1"/>
              </p:cNvSpPr>
              <p:nvPr/>
            </p:nvSpPr>
            <p:spPr bwMode="auto">
              <a:xfrm>
                <a:off x="579" y="1989"/>
                <a:ext cx="61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 sz="2000" dirty="0" smtClean="0">
                    <a:latin typeface="+mj-lt"/>
                    <a:ea typeface="新細明體" pitchFamily="18" charset="-120"/>
                    <a:cs typeface="Arial" panose="020B0604020202020204" pitchFamily="34" charset="0"/>
                  </a:rPr>
                  <a:t>I </a:t>
                </a:r>
                <a:r>
                  <a:rPr lang="en-US" altLang="zh-HK" sz="20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= 2A</a:t>
                </a:r>
                <a:endParaRPr lang="en-US" altLang="zh-HK" sz="2000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0509" name="Text Box 58"/>
              <p:cNvSpPr txBox="1">
                <a:spLocks noChangeArrowheads="1"/>
              </p:cNvSpPr>
              <p:nvPr/>
            </p:nvSpPr>
            <p:spPr bwMode="auto">
              <a:xfrm>
                <a:off x="795" y="3274"/>
                <a:ext cx="18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 sz="2000" dirty="0" smtClean="0">
                    <a:ea typeface="新細明體" pitchFamily="18" charset="-120"/>
                  </a:rPr>
                  <a:t>I</a:t>
                </a:r>
                <a:endParaRPr lang="en-US" altLang="zh-HK" sz="2000" dirty="0">
                  <a:ea typeface="新細明體" pitchFamily="18" charset="-120"/>
                </a:endParaRPr>
              </a:p>
            </p:txBody>
          </p:sp>
        </p:grpSp>
        <p:sp>
          <p:nvSpPr>
            <p:cNvPr id="20490" name="Text Box 59"/>
            <p:cNvSpPr txBox="1">
              <a:spLocks noChangeArrowheads="1"/>
            </p:cNvSpPr>
            <p:nvPr/>
          </p:nvSpPr>
          <p:spPr bwMode="auto">
            <a:xfrm>
              <a:off x="1796" y="2832"/>
              <a:ext cx="24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v</a:t>
              </a:r>
              <a:r>
                <a:rPr lang="en-US" altLang="zh-HK" baseline="-25000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491" name="Text Box 60"/>
            <p:cNvSpPr txBox="1">
              <a:spLocks noChangeArrowheads="1"/>
            </p:cNvSpPr>
            <p:nvPr/>
          </p:nvSpPr>
          <p:spPr bwMode="auto">
            <a:xfrm>
              <a:off x="717" y="2266"/>
              <a:ext cx="20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0492" name="Text Box 61"/>
            <p:cNvSpPr txBox="1">
              <a:spLocks noChangeArrowheads="1"/>
            </p:cNvSpPr>
            <p:nvPr/>
          </p:nvSpPr>
          <p:spPr bwMode="auto">
            <a:xfrm>
              <a:off x="717" y="3437"/>
              <a:ext cx="19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0493" name="Text Box 62"/>
            <p:cNvSpPr txBox="1">
              <a:spLocks noChangeArrowheads="1"/>
            </p:cNvSpPr>
            <p:nvPr/>
          </p:nvSpPr>
          <p:spPr bwMode="auto">
            <a:xfrm>
              <a:off x="454" y="2806"/>
              <a:ext cx="30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dirty="0" err="1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v</a:t>
              </a:r>
              <a:r>
                <a:rPr lang="en-US" altLang="zh-HK" baseline="-25000" dirty="0" err="1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ab</a:t>
              </a:r>
              <a:endParaRPr lang="en-US" altLang="zh-HK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20494" name="Text Box 63"/>
            <p:cNvSpPr txBox="1">
              <a:spLocks noChangeArrowheads="1"/>
            </p:cNvSpPr>
            <p:nvPr/>
          </p:nvSpPr>
          <p:spPr bwMode="auto">
            <a:xfrm>
              <a:off x="526" y="2542"/>
              <a:ext cx="20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>
                  <a:ea typeface="新細明體" pitchFamily="18" charset="-120"/>
                </a:rPr>
                <a:t>+</a:t>
              </a:r>
            </a:p>
          </p:txBody>
        </p:sp>
        <p:sp>
          <p:nvSpPr>
            <p:cNvPr id="20495" name="Text Box 64"/>
            <p:cNvSpPr txBox="1">
              <a:spLocks noChangeArrowheads="1"/>
            </p:cNvSpPr>
            <p:nvPr/>
          </p:nvSpPr>
          <p:spPr bwMode="auto">
            <a:xfrm>
              <a:off x="1844" y="2542"/>
              <a:ext cx="20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>
                  <a:ea typeface="新細明體" pitchFamily="18" charset="-120"/>
                </a:rPr>
                <a:t>+</a:t>
              </a:r>
            </a:p>
          </p:txBody>
        </p:sp>
        <p:sp>
          <p:nvSpPr>
            <p:cNvPr id="20496" name="Text Box 65"/>
            <p:cNvSpPr txBox="1">
              <a:spLocks noChangeArrowheads="1"/>
            </p:cNvSpPr>
            <p:nvPr/>
          </p:nvSpPr>
          <p:spPr bwMode="auto">
            <a:xfrm>
              <a:off x="526" y="3062"/>
              <a:ext cx="19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>
                  <a:ea typeface="新細明體" pitchFamily="18" charset="-120"/>
                </a:rPr>
                <a:t>_</a:t>
              </a:r>
            </a:p>
          </p:txBody>
        </p:sp>
        <p:sp>
          <p:nvSpPr>
            <p:cNvPr id="20497" name="Text Box 66"/>
            <p:cNvSpPr txBox="1">
              <a:spLocks noChangeArrowheads="1"/>
            </p:cNvSpPr>
            <p:nvPr/>
          </p:nvSpPr>
          <p:spPr bwMode="auto">
            <a:xfrm>
              <a:off x="1830" y="3159"/>
              <a:ext cx="19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>
                  <a:ea typeface="新細明體" pitchFamily="18" charset="-120"/>
                </a:rPr>
                <a:t>_</a:t>
              </a:r>
            </a:p>
          </p:txBody>
        </p:sp>
      </p:grpSp>
      <p:sp>
        <p:nvSpPr>
          <p:cNvPr id="20485" name="Text Box 67"/>
          <p:cNvSpPr txBox="1">
            <a:spLocks noChangeArrowheads="1"/>
          </p:cNvSpPr>
          <p:nvPr/>
        </p:nvSpPr>
        <p:spPr bwMode="auto">
          <a:xfrm>
            <a:off x="7005875" y="3327400"/>
            <a:ext cx="1723550" cy="646331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battery</a:t>
            </a:r>
          </a:p>
          <a:p>
            <a:pPr algn="ctr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supplies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</a:t>
            </a:r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0486" name="Line 68"/>
          <p:cNvSpPr>
            <a:spLocks noChangeShapeType="1"/>
          </p:cNvSpPr>
          <p:nvPr/>
        </p:nvSpPr>
        <p:spPr bwMode="auto">
          <a:xfrm>
            <a:off x="5980113" y="3687763"/>
            <a:ext cx="657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69"/>
          <p:cNvSpPr txBox="1">
            <a:spLocks noChangeArrowheads="1"/>
          </p:cNvSpPr>
          <p:nvPr/>
        </p:nvSpPr>
        <p:spPr bwMode="auto">
          <a:xfrm>
            <a:off x="722674" y="3295650"/>
            <a:ext cx="1697902" cy="646331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light bub</a:t>
            </a:r>
          </a:p>
          <a:p>
            <a:pPr algn="ctr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absorbs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</a:t>
            </a:r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0488" name="Line 70"/>
          <p:cNvSpPr>
            <a:spLocks noChangeShapeType="1"/>
          </p:cNvSpPr>
          <p:nvPr/>
        </p:nvSpPr>
        <p:spPr bwMode="auto">
          <a:xfrm flipH="1" flipV="1">
            <a:off x="2859088" y="36353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20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463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Electrical Sources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28838"/>
            <a:ext cx="8382000" cy="43434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electrical source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a device that is capable of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converting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non-electric energy to electric energy.</a:t>
            </a:r>
          </a:p>
          <a:p>
            <a:pPr marL="0" indent="0"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e.g.: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battery: Chemical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nergy to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lectric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nergy</a:t>
            </a: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electric generator: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echanical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nergy to Electric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nergy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21</a:t>
            </a:fld>
            <a:endParaRPr lang="en-US" altLang="zh-HK"/>
          </a:p>
        </p:txBody>
      </p:sp>
      <p:pic>
        <p:nvPicPr>
          <p:cNvPr id="35842" name="Picture 2" descr="9 vol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419599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650562"/>
            <a:ext cx="3460750" cy="17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Electrical Sources</a:t>
            </a:r>
            <a:endParaRPr lang="zh-HK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3600"/>
            <a:ext cx="7772400" cy="4114800"/>
          </a:xfrm>
        </p:spPr>
        <p:txBody>
          <a:bodyPr/>
          <a:lstStyle/>
          <a:p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4 types of source in electrical engineering.</a:t>
            </a:r>
          </a:p>
          <a:p>
            <a:endParaRPr lang="en-US" altLang="zh-HK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Voltage Sources</a:t>
            </a:r>
          </a:p>
          <a:p>
            <a:pPr lvl="1"/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ependent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Voltage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 lvl="1"/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Independent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Sources</a:t>
            </a:r>
          </a:p>
          <a:p>
            <a:pPr lvl="1"/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ependent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Current Sources</a:t>
            </a:r>
          </a:p>
          <a:p>
            <a:pPr lvl="1"/>
            <a:endParaRPr lang="en-US" altLang="zh-H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H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en-US" altLang="zh-HK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HK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22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1010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spect="1" noChangeArrowheads="1" noTextEdit="1"/>
          </p:cNvSpPr>
          <p:nvPr/>
        </p:nvSpPr>
        <p:spPr bwMode="auto">
          <a:xfrm>
            <a:off x="1066800" y="1371600"/>
            <a:ext cx="161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078038" y="1809750"/>
            <a:ext cx="1587" cy="26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160588" y="1809750"/>
            <a:ext cx="1587" cy="26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223838" y="51927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HK" altLang="zh-HK">
              <a:latin typeface="Arial" charset="0"/>
              <a:ea typeface="新細明體" pitchFamily="18" charset="-120"/>
            </a:endParaRP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Independent </a:t>
            </a:r>
            <a:r>
              <a:rPr lang="en-US" altLang="zh-HK" sz="4000" dirty="0" smtClean="0">
                <a:ea typeface="新細明體" pitchFamily="18" charset="-120"/>
              </a:rPr>
              <a:t>Voltage Sources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26349" y="2133600"/>
            <a:ext cx="8229600" cy="39624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Independent </a:t>
            </a:r>
            <a:r>
              <a:rPr lang="en-US" altLang="zh-HK" sz="22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Source:</a:t>
            </a:r>
            <a:endParaRPr lang="en-US" altLang="zh-HK" sz="2200" b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  <a:sym typeface="ZapfDingbats" pitchFamily="8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A circuit element that </a:t>
            </a:r>
            <a:r>
              <a:rPr lang="en-US" altLang="zh-HK" sz="22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maintains a certain voltage across 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its terminals,</a:t>
            </a:r>
            <a:r>
              <a:rPr lang="en-US" altLang="zh-HK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regardless 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of the current flowing inside.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2200" b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2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Device symbols:      </a:t>
            </a:r>
          </a:p>
        </p:txBody>
      </p:sp>
      <p:sp>
        <p:nvSpPr>
          <p:cNvPr id="23562" name="文字方塊 1"/>
          <p:cNvSpPr txBox="1">
            <a:spLocks noChangeArrowheads="1"/>
          </p:cNvSpPr>
          <p:nvPr/>
        </p:nvSpPr>
        <p:spPr bwMode="auto">
          <a:xfrm>
            <a:off x="2160588" y="4657992"/>
            <a:ext cx="3657600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/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Voltage is known, but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its current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is determined by the electrical elements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that are connected to the source.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  <a:sym typeface="ZapfDingbats" pitchFamily="82" charset="2"/>
            </a:endParaRPr>
          </a:p>
        </p:txBody>
      </p:sp>
      <p:pic>
        <p:nvPicPr>
          <p:cNvPr id="23563" name="Picture 13" descr="fig2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r="83533" b="20461"/>
          <a:stretch>
            <a:fillRect/>
          </a:stretch>
        </p:blipFill>
        <p:spPr bwMode="auto">
          <a:xfrm>
            <a:off x="573087" y="4457700"/>
            <a:ext cx="987425" cy="1724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5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37574"/>
              </p:ext>
            </p:extLst>
          </p:nvPr>
        </p:nvGraphicFramePr>
        <p:xfrm>
          <a:off x="6065799" y="4144963"/>
          <a:ext cx="306705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2" name="Worksheet" r:id="rId5" imgW="8515260" imgH="5934165" progId="Excel.Sheet.8">
                  <p:embed followColorScheme="full"/>
                </p:oleObj>
              </mc:Choice>
              <mc:Fallback>
                <p:oleObj name="Worksheet" r:id="rId5" imgW="8515260" imgH="5934165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799" y="4144963"/>
                        <a:ext cx="306705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51575"/>
            <a:ext cx="1905000" cy="457200"/>
          </a:xfrm>
        </p:spPr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23</a:t>
            </a:fld>
            <a:endParaRPr lang="en-US" altLang="zh-HK" dirty="0"/>
          </a:p>
        </p:txBody>
      </p:sp>
      <p:sp>
        <p:nvSpPr>
          <p:cNvPr id="3" name="文字方塊 2"/>
          <p:cNvSpPr txBox="1"/>
          <p:nvPr/>
        </p:nvSpPr>
        <p:spPr>
          <a:xfrm>
            <a:off x="2162175" y="6181725"/>
            <a:ext cx="365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battery is considered as an independent voltage source.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Dependent Voltage Sources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457200" y="2181226"/>
            <a:ext cx="8421688" cy="4062412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The voltage of a source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depends on 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a voltage or current </a:t>
            </a:r>
            <a:r>
              <a:rPr lang="en-US" altLang="zh-HK" sz="22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somewhere else 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in the circuit.</a:t>
            </a:r>
          </a:p>
          <a:p>
            <a:pPr marL="0" indent="0"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  <a:sym typeface="ZapfDingbats" pitchFamily="8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Device symbols:      </a:t>
            </a:r>
          </a:p>
          <a:p>
            <a:endParaRPr lang="en-US" altLang="zh-HK" sz="2800" dirty="0" smtClean="0">
              <a:ea typeface="新細明體" pitchFamily="18" charset="-120"/>
              <a:sym typeface="ZapfDingbats" pitchFamily="82" charset="2"/>
            </a:endParaRPr>
          </a:p>
          <a:p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24580" name="Text Box 20"/>
          <p:cNvSpPr txBox="1">
            <a:spLocks noChangeArrowheads="1"/>
          </p:cNvSpPr>
          <p:nvPr/>
        </p:nvSpPr>
        <p:spPr bwMode="auto">
          <a:xfrm>
            <a:off x="935831" y="4344987"/>
            <a:ext cx="1270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i="1" dirty="0">
                <a:ea typeface="新細明體" pitchFamily="18" charset="-120"/>
              </a:rPr>
              <a:t>v </a:t>
            </a:r>
            <a:r>
              <a:rPr lang="en-US" altLang="zh-HK" dirty="0">
                <a:ea typeface="新細明體" pitchFamily="18" charset="-120"/>
              </a:rPr>
              <a:t>=</a:t>
            </a:r>
            <a:r>
              <a:rPr lang="en-US" altLang="zh-HK" i="1" dirty="0">
                <a:latin typeface="Symbol" pitchFamily="18" charset="2"/>
                <a:ea typeface="新細明體" pitchFamily="18" charset="-120"/>
              </a:rPr>
              <a:t>m </a:t>
            </a:r>
            <a:r>
              <a:rPr lang="en-US" altLang="zh-HK" i="1" dirty="0" err="1">
                <a:ea typeface="新細明體" pitchFamily="18" charset="-120"/>
              </a:rPr>
              <a:t>v</a:t>
            </a:r>
            <a:r>
              <a:rPr lang="en-US" altLang="zh-HK" i="1" baseline="-25000" dirty="0" err="1">
                <a:ea typeface="新細明體" pitchFamily="18" charset="-120"/>
              </a:rPr>
              <a:t>x</a:t>
            </a:r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24581" name="Text Box 26"/>
          <p:cNvSpPr txBox="1">
            <a:spLocks noChangeArrowheads="1"/>
          </p:cNvSpPr>
          <p:nvPr/>
        </p:nvSpPr>
        <p:spPr bwMode="auto">
          <a:xfrm>
            <a:off x="5371032" y="4301222"/>
            <a:ext cx="8547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i="1" dirty="0">
                <a:ea typeface="新細明體" pitchFamily="18" charset="-120"/>
              </a:rPr>
              <a:t>v =</a:t>
            </a:r>
            <a:r>
              <a:rPr lang="en-US" altLang="zh-HK" i="1" dirty="0">
                <a:latin typeface="Symbol" pitchFamily="18" charset="2"/>
                <a:ea typeface="新細明體" pitchFamily="18" charset="-120"/>
              </a:rPr>
              <a:t>r </a:t>
            </a:r>
            <a:r>
              <a:rPr lang="en-US" altLang="zh-HK" i="1" dirty="0">
                <a:ea typeface="新細明體" pitchFamily="18" charset="-120"/>
              </a:rPr>
              <a:t>i</a:t>
            </a:r>
            <a:r>
              <a:rPr lang="en-US" altLang="zh-HK" i="1" baseline="-25000" dirty="0">
                <a:ea typeface="新細明體" pitchFamily="18" charset="-120"/>
              </a:rPr>
              <a:t>x</a:t>
            </a:r>
          </a:p>
        </p:txBody>
      </p:sp>
      <p:sp>
        <p:nvSpPr>
          <p:cNvPr id="24582" name="Text Box 29"/>
          <p:cNvSpPr txBox="1">
            <a:spLocks noChangeArrowheads="1"/>
          </p:cNvSpPr>
          <p:nvPr/>
        </p:nvSpPr>
        <p:spPr bwMode="auto">
          <a:xfrm>
            <a:off x="1654133" y="5773737"/>
            <a:ext cx="2595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latin typeface="Arial" charset="0"/>
                <a:ea typeface="新細明體" pitchFamily="18" charset="-120"/>
              </a:rPr>
              <a:t>Voltage-Controlled </a:t>
            </a:r>
          </a:p>
          <a:p>
            <a:pPr algn="ctr" eaLnBrk="1" hangingPunct="1"/>
            <a:r>
              <a:rPr lang="en-US" altLang="zh-HK" dirty="0" smtClean="0">
                <a:latin typeface="Arial" charset="0"/>
                <a:ea typeface="新細明體" pitchFamily="18" charset="-120"/>
              </a:rPr>
              <a:t>Voltage Source (VCVS)</a:t>
            </a:r>
            <a:endParaRPr lang="en-US" altLang="zh-HK" dirty="0">
              <a:latin typeface="Arial" charset="0"/>
              <a:ea typeface="新細明體" pitchFamily="18" charset="-120"/>
            </a:endParaRPr>
          </a:p>
        </p:txBody>
      </p:sp>
      <p:sp>
        <p:nvSpPr>
          <p:cNvPr id="24583" name="Text Box 30"/>
          <p:cNvSpPr txBox="1">
            <a:spLocks noChangeArrowheads="1"/>
          </p:cNvSpPr>
          <p:nvPr/>
        </p:nvSpPr>
        <p:spPr bwMode="auto">
          <a:xfrm>
            <a:off x="5811734" y="5730875"/>
            <a:ext cx="2608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latin typeface="Arial" charset="0"/>
                <a:ea typeface="新細明體" pitchFamily="18" charset="-120"/>
              </a:rPr>
              <a:t>Current-Controlled</a:t>
            </a:r>
          </a:p>
          <a:p>
            <a:pPr algn="ctr" eaLnBrk="1" hangingPunct="1"/>
            <a:r>
              <a:rPr lang="en-US" altLang="zh-HK" dirty="0">
                <a:latin typeface="Arial" charset="0"/>
                <a:ea typeface="新細明體" pitchFamily="18" charset="-120"/>
              </a:rPr>
              <a:t>Voltage </a:t>
            </a:r>
            <a:r>
              <a:rPr lang="en-US" altLang="zh-HK" dirty="0" smtClean="0">
                <a:latin typeface="Arial" charset="0"/>
                <a:ea typeface="新細明體" pitchFamily="18" charset="-120"/>
              </a:rPr>
              <a:t>Source (CCVS)</a:t>
            </a:r>
            <a:endParaRPr lang="en-US" altLang="zh-HK" dirty="0">
              <a:latin typeface="Arial" charset="0"/>
              <a:ea typeface="新細明體" pitchFamily="18" charset="-120"/>
            </a:endParaRPr>
          </a:p>
        </p:txBody>
      </p:sp>
      <p:pic>
        <p:nvPicPr>
          <p:cNvPr id="24584" name="Picture 13" descr="fig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0" t="3181" r="70215" b="23140"/>
          <a:stretch>
            <a:fillRect/>
          </a:stretch>
        </p:blipFill>
        <p:spPr bwMode="auto">
          <a:xfrm>
            <a:off x="2438400" y="3962400"/>
            <a:ext cx="1028700" cy="1597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13" descr="fig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0" t="3181" r="70215" b="23140"/>
          <a:stretch>
            <a:fillRect/>
          </a:stretch>
        </p:blipFill>
        <p:spPr bwMode="auto">
          <a:xfrm>
            <a:off x="6600825" y="3962400"/>
            <a:ext cx="1028700" cy="1597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6" name="文字方塊 19"/>
          <p:cNvSpPr txBox="1">
            <a:spLocks noChangeArrowheads="1"/>
          </p:cNvSpPr>
          <p:nvPr/>
        </p:nvSpPr>
        <p:spPr bwMode="auto">
          <a:xfrm>
            <a:off x="248443" y="5257799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depends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 other voltage V</a:t>
            </a:r>
            <a:r>
              <a:rPr lang="en-US" altLang="zh-HK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x</a:t>
            </a:r>
            <a:endParaRPr lang="zh-HK" altLang="en-US" baseline="-25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24587" name="直線單箭頭接點 21"/>
          <p:cNvCxnSpPr>
            <a:cxnSpLocks noChangeShapeType="1"/>
          </p:cNvCxnSpPr>
          <p:nvPr/>
        </p:nvCxnSpPr>
        <p:spPr bwMode="auto">
          <a:xfrm flipV="1">
            <a:off x="935831" y="4727574"/>
            <a:ext cx="635000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8" name="文字方塊 22"/>
          <p:cNvSpPr txBox="1">
            <a:spLocks noChangeArrowheads="1"/>
          </p:cNvSpPr>
          <p:nvPr/>
        </p:nvSpPr>
        <p:spPr bwMode="auto">
          <a:xfrm>
            <a:off x="4156594" y="5261660"/>
            <a:ext cx="2109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depends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 other </a:t>
            </a:r>
          </a:p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i</a:t>
            </a:r>
            <a:r>
              <a:rPr lang="en-US" altLang="zh-HK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x</a:t>
            </a:r>
            <a:endParaRPr lang="zh-HK" altLang="en-US" baseline="-25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24589" name="直線單箭頭接點 24"/>
          <p:cNvCxnSpPr>
            <a:cxnSpLocks noChangeShapeType="1"/>
            <a:stCxn id="24588" idx="0"/>
          </p:cNvCxnSpPr>
          <p:nvPr/>
        </p:nvCxnSpPr>
        <p:spPr bwMode="auto">
          <a:xfrm flipV="1">
            <a:off x="5211488" y="4669522"/>
            <a:ext cx="812006" cy="592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24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4381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Independent Current Sources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457200" y="2133600"/>
            <a:ext cx="83454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Independent</a:t>
            </a:r>
            <a:r>
              <a:rPr lang="en-US" altLang="zh-HK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2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Source:</a:t>
            </a:r>
            <a:endParaRPr lang="en-US" altLang="zh-HK" sz="2200" b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  <a:sym typeface="ZapfDingbats" pitchFamily="8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A circuit element that </a:t>
            </a:r>
            <a:r>
              <a:rPr lang="en-US" altLang="zh-HK" sz="22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maintains a certain current 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through its terminals,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regardless 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of the voltage across those terminals.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2200" b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Device symbols:      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  <a:sym typeface="ZapfDingbats" pitchFamily="82" charset="2"/>
            </a:endParaRPr>
          </a:p>
          <a:p>
            <a:pPr marL="0" indent="0"/>
            <a:endParaRPr lang="zh-HK" altLang="en-US" dirty="0" smtClean="0">
              <a:ea typeface="新細明體" pitchFamily="18" charset="-120"/>
            </a:endParaRPr>
          </a:p>
        </p:txBody>
      </p:sp>
      <p:pic>
        <p:nvPicPr>
          <p:cNvPr id="25604" name="Picture 13" descr="fig2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6" r="56255" b="18451"/>
          <a:stretch>
            <a:fillRect/>
          </a:stretch>
        </p:blipFill>
        <p:spPr bwMode="auto">
          <a:xfrm>
            <a:off x="609600" y="4408449"/>
            <a:ext cx="1066800" cy="17668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文字方塊 4"/>
          <p:cNvSpPr txBox="1">
            <a:spLocks noChangeArrowheads="1"/>
          </p:cNvSpPr>
          <p:nvPr/>
        </p:nvSpPr>
        <p:spPr bwMode="auto">
          <a:xfrm>
            <a:off x="2209800" y="4476285"/>
            <a:ext cx="3200400" cy="16312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/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Current is known,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but its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voltage is determined by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the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electrical elements that are connected to the source.</a:t>
            </a:r>
          </a:p>
        </p:txBody>
      </p:sp>
      <p:graphicFrame>
        <p:nvGraphicFramePr>
          <p:cNvPr id="25606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31168598"/>
              </p:ext>
            </p:extLst>
          </p:nvPr>
        </p:nvGraphicFramePr>
        <p:xfrm>
          <a:off x="5638800" y="4151274"/>
          <a:ext cx="308610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6" name="Worksheet" r:id="rId4" imgW="8572500" imgH="5934165" progId="Excel.Sheet.8">
                  <p:embed followColorScheme="full"/>
                </p:oleObj>
              </mc:Choice>
              <mc:Fallback>
                <p:oleObj name="Worksheet" r:id="rId4" imgW="8572500" imgH="5934165" progId="Excel.Shee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51274"/>
                        <a:ext cx="3086100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70400" y="183357"/>
            <a:ext cx="1905000" cy="457200"/>
          </a:xfrm>
        </p:spPr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25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8695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Dependent Current Sources</a:t>
            </a:r>
            <a:endParaRPr lang="zh-HK" altLang="en-US" sz="4000" smtClean="0">
              <a:ea typeface="新細明體" pitchFamily="18" charset="-120"/>
            </a:endParaRPr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>
          <a:xfrm>
            <a:off x="446087" y="2159903"/>
            <a:ext cx="8497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The current of a source depends on a voltage or current </a:t>
            </a:r>
            <a:r>
              <a:rPr lang="en-US" altLang="zh-HK" sz="22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somewhere else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ZapfDingbats" pitchFamily="82" charset="2"/>
              </a:rPr>
              <a:t> in the circuit.</a:t>
            </a:r>
          </a:p>
          <a:p>
            <a:pPr marL="0" indent="0">
              <a:buNone/>
            </a:pPr>
            <a:endParaRPr lang="en-US" altLang="zh-HK" sz="2000" b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Device symbols:      </a:t>
            </a:r>
          </a:p>
          <a:p>
            <a:endParaRPr lang="en-US" altLang="zh-HK" sz="2800" dirty="0" smtClean="0">
              <a:ea typeface="新細明體" pitchFamily="18" charset="-120"/>
              <a:sym typeface="ZapfDingbats" pitchFamily="82" charset="2"/>
            </a:endParaRPr>
          </a:p>
          <a:p>
            <a:endParaRPr lang="zh-HK" altLang="en-US" dirty="0" smtClean="0">
              <a:ea typeface="新細明體" pitchFamily="18" charset="-120"/>
            </a:endParaRPr>
          </a:p>
        </p:txBody>
      </p:sp>
      <p:pic>
        <p:nvPicPr>
          <p:cNvPr id="26628" name="Picture 13" descr="fig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5" r="43224" b="21799"/>
          <a:stretch>
            <a:fillRect/>
          </a:stretch>
        </p:blipFill>
        <p:spPr bwMode="auto">
          <a:xfrm>
            <a:off x="2209800" y="4016376"/>
            <a:ext cx="1066800" cy="16938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13" descr="fig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5" r="43224" b="21799"/>
          <a:stretch>
            <a:fillRect/>
          </a:stretch>
        </p:blipFill>
        <p:spPr bwMode="auto">
          <a:xfrm>
            <a:off x="6738938" y="4016376"/>
            <a:ext cx="1066800" cy="16938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858838" y="4265613"/>
            <a:ext cx="873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i="1" dirty="0" err="1">
                <a:ea typeface="新細明體" pitchFamily="18" charset="-120"/>
              </a:rPr>
              <a:t>i</a:t>
            </a:r>
            <a:r>
              <a:rPr lang="en-US" altLang="zh-HK" dirty="0">
                <a:ea typeface="新細明體" pitchFamily="18" charset="-120"/>
              </a:rPr>
              <a:t> =</a:t>
            </a:r>
            <a:r>
              <a:rPr lang="en-US" altLang="zh-HK" i="1" dirty="0">
                <a:latin typeface="Symbol" pitchFamily="18" charset="2"/>
                <a:ea typeface="新細明體" pitchFamily="18" charset="-120"/>
              </a:rPr>
              <a:t>a </a:t>
            </a:r>
            <a:r>
              <a:rPr lang="en-US" altLang="zh-HK" i="1" dirty="0" err="1">
                <a:ea typeface="新細明體" pitchFamily="18" charset="-120"/>
              </a:rPr>
              <a:t>v</a:t>
            </a:r>
            <a:r>
              <a:rPr lang="en-US" altLang="zh-HK" i="1" baseline="-25000" dirty="0" err="1">
                <a:ea typeface="新細明體" pitchFamily="18" charset="-120"/>
              </a:rPr>
              <a:t>x</a:t>
            </a:r>
            <a:endParaRPr lang="en-US" altLang="zh-HK" i="1" baseline="-25000" dirty="0">
              <a:ea typeface="新細明體" pitchFamily="18" charset="-120"/>
            </a:endParaRPr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5486400" y="4308476"/>
            <a:ext cx="8114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i="1" dirty="0" err="1">
                <a:ea typeface="新細明體" pitchFamily="18" charset="-120"/>
              </a:rPr>
              <a:t>i</a:t>
            </a:r>
            <a:r>
              <a:rPr lang="en-US" altLang="zh-HK" i="1" dirty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=</a:t>
            </a:r>
            <a:r>
              <a:rPr lang="en-US" altLang="zh-HK" i="1" dirty="0">
                <a:latin typeface="Symbol" pitchFamily="18" charset="2"/>
                <a:ea typeface="新細明體" pitchFamily="18" charset="-120"/>
              </a:rPr>
              <a:t>a </a:t>
            </a:r>
            <a:r>
              <a:rPr lang="en-US" altLang="zh-HK" i="1" dirty="0">
                <a:ea typeface="新細明體" pitchFamily="18" charset="-120"/>
              </a:rPr>
              <a:t>i</a:t>
            </a:r>
            <a:r>
              <a:rPr lang="en-US" altLang="zh-HK" i="1" baseline="-25000" dirty="0">
                <a:ea typeface="新細明體" pitchFamily="18" charset="-120"/>
              </a:rPr>
              <a:t>x</a:t>
            </a:r>
          </a:p>
        </p:txBody>
      </p:sp>
      <p:sp>
        <p:nvSpPr>
          <p:cNvPr id="26632" name="Text Box 29"/>
          <p:cNvSpPr txBox="1">
            <a:spLocks noChangeArrowheads="1"/>
          </p:cNvSpPr>
          <p:nvPr/>
        </p:nvSpPr>
        <p:spPr bwMode="auto">
          <a:xfrm>
            <a:off x="1438997" y="5951538"/>
            <a:ext cx="26084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latin typeface="Arial" charset="0"/>
                <a:ea typeface="新細明體" pitchFamily="18" charset="-120"/>
              </a:rPr>
              <a:t>Voltage-Controlled </a:t>
            </a:r>
          </a:p>
          <a:p>
            <a:pPr algn="ctr" eaLnBrk="1" hangingPunct="1"/>
            <a:r>
              <a:rPr lang="en-US" altLang="zh-HK" dirty="0">
                <a:latin typeface="Arial" charset="0"/>
                <a:ea typeface="新細明體" pitchFamily="18" charset="-120"/>
              </a:rPr>
              <a:t>Current </a:t>
            </a:r>
            <a:r>
              <a:rPr lang="en-US" altLang="zh-HK" dirty="0" smtClean="0">
                <a:latin typeface="Arial" charset="0"/>
                <a:ea typeface="新細明體" pitchFamily="18" charset="-120"/>
              </a:rPr>
              <a:t>Source (VCCS)</a:t>
            </a:r>
            <a:endParaRPr lang="en-US" altLang="zh-HK" dirty="0">
              <a:latin typeface="Arial" charset="0"/>
              <a:ea typeface="新細明體" pitchFamily="18" charset="-120"/>
            </a:endParaRPr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5875998" y="5951538"/>
            <a:ext cx="2621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latin typeface="Arial" charset="0"/>
                <a:ea typeface="新細明體" pitchFamily="18" charset="-120"/>
              </a:rPr>
              <a:t>Current-Controlled </a:t>
            </a:r>
          </a:p>
          <a:p>
            <a:pPr algn="ctr" eaLnBrk="1" hangingPunct="1"/>
            <a:r>
              <a:rPr lang="en-US" altLang="zh-HK" dirty="0">
                <a:latin typeface="Arial" charset="0"/>
                <a:ea typeface="新細明體" pitchFamily="18" charset="-120"/>
              </a:rPr>
              <a:t>Current </a:t>
            </a:r>
            <a:r>
              <a:rPr lang="en-US" altLang="zh-HK" dirty="0" smtClean="0">
                <a:latin typeface="Arial" charset="0"/>
                <a:ea typeface="新細明體" pitchFamily="18" charset="-120"/>
              </a:rPr>
              <a:t>Source (CCCS)</a:t>
            </a:r>
            <a:endParaRPr lang="en-US" altLang="zh-HK" dirty="0">
              <a:latin typeface="Arial" charset="0"/>
              <a:ea typeface="新細明體" pitchFamily="18" charset="-120"/>
            </a:endParaRPr>
          </a:p>
        </p:txBody>
      </p:sp>
      <p:sp>
        <p:nvSpPr>
          <p:cNvPr id="26634" name="文字方塊 9"/>
          <p:cNvSpPr txBox="1">
            <a:spLocks noChangeArrowheads="1"/>
          </p:cNvSpPr>
          <p:nvPr/>
        </p:nvSpPr>
        <p:spPr bwMode="auto">
          <a:xfrm>
            <a:off x="349250" y="5059363"/>
            <a:ext cx="1957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depends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 other voltage V</a:t>
            </a:r>
            <a:r>
              <a:rPr lang="en-US" altLang="zh-HK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x</a:t>
            </a:r>
            <a:endParaRPr lang="zh-HK" altLang="en-US" baseline="-25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26635" name="直線單箭頭接點 11"/>
          <p:cNvCxnSpPr>
            <a:cxnSpLocks noChangeShapeType="1"/>
          </p:cNvCxnSpPr>
          <p:nvPr/>
        </p:nvCxnSpPr>
        <p:spPr bwMode="auto">
          <a:xfrm flipV="1">
            <a:off x="1143000" y="4678363"/>
            <a:ext cx="334963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6" name="文字方塊 12"/>
          <p:cNvSpPr txBox="1">
            <a:spLocks noChangeArrowheads="1"/>
          </p:cNvSpPr>
          <p:nvPr/>
        </p:nvSpPr>
        <p:spPr bwMode="auto">
          <a:xfrm>
            <a:off x="4508500" y="5064126"/>
            <a:ext cx="1955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depends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 other voltage i</a:t>
            </a:r>
            <a:r>
              <a:rPr lang="en-US" altLang="zh-HK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x</a:t>
            </a:r>
            <a:endParaRPr lang="zh-HK" altLang="en-US" baseline="-25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26637" name="直線單箭頭接點 14"/>
          <p:cNvCxnSpPr>
            <a:cxnSpLocks noChangeShapeType="1"/>
          </p:cNvCxnSpPr>
          <p:nvPr/>
        </p:nvCxnSpPr>
        <p:spPr bwMode="auto">
          <a:xfrm flipV="1">
            <a:off x="5638800" y="4678363"/>
            <a:ext cx="533400" cy="385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26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690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Ground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22421" y="2133600"/>
            <a:ext cx="82692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Ground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represents a specific 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reference node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Usually assign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0V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to ground</a:t>
            </a:r>
          </a:p>
          <a:p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ground symbol: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11"/>
          <a:stretch/>
        </p:blipFill>
        <p:spPr bwMode="auto">
          <a:xfrm>
            <a:off x="3840343" y="3876344"/>
            <a:ext cx="560119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27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2184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Resistors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37356" y="2146281"/>
            <a:ext cx="8630444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Resistor: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2-termainal </a:t>
            </a:r>
            <a:r>
              <a:rPr lang="en-US" altLang="zh-HK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power absorbing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device 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that its current and voltage across the 2 terminals are determined by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Ohm’s law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 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16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Device symbols:  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2800" b="1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</p:txBody>
      </p:sp>
      <p:grpSp>
        <p:nvGrpSpPr>
          <p:cNvPr id="27652" name="Group 18"/>
          <p:cNvGrpSpPr>
            <a:grpSpLocks/>
          </p:cNvGrpSpPr>
          <p:nvPr/>
        </p:nvGrpSpPr>
        <p:grpSpPr bwMode="auto">
          <a:xfrm>
            <a:off x="3731419" y="4171292"/>
            <a:ext cx="2019300" cy="342900"/>
            <a:chOff x="3962400" y="4432738"/>
            <a:chExt cx="2438400" cy="457200"/>
          </a:xfrm>
        </p:grpSpPr>
        <p:grpSp>
          <p:nvGrpSpPr>
            <p:cNvPr id="27653" name="Group 17"/>
            <p:cNvGrpSpPr>
              <a:grpSpLocks/>
            </p:cNvGrpSpPr>
            <p:nvPr/>
          </p:nvGrpSpPr>
          <p:grpSpPr bwMode="auto">
            <a:xfrm>
              <a:off x="3962400" y="4432738"/>
              <a:ext cx="2362200" cy="457200"/>
              <a:chOff x="3962400" y="4432738"/>
              <a:chExt cx="2362200" cy="457200"/>
            </a:xfrm>
          </p:grpSpPr>
          <p:sp>
            <p:nvSpPr>
              <p:cNvPr id="27655" name="Oval 20"/>
              <p:cNvSpPr>
                <a:spLocks noChangeArrowheads="1"/>
              </p:cNvSpPr>
              <p:nvPr/>
            </p:nvSpPr>
            <p:spPr bwMode="auto">
              <a:xfrm>
                <a:off x="3962400" y="4584344"/>
                <a:ext cx="152400" cy="153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grpSp>
            <p:nvGrpSpPr>
              <p:cNvPr id="27656" name="Group 15"/>
              <p:cNvGrpSpPr>
                <a:grpSpLocks/>
              </p:cNvGrpSpPr>
              <p:nvPr/>
            </p:nvGrpSpPr>
            <p:grpSpPr bwMode="auto">
              <a:xfrm>
                <a:off x="4038600" y="4432738"/>
                <a:ext cx="2286000" cy="457200"/>
                <a:chOff x="4038600" y="4432738"/>
                <a:chExt cx="2286000" cy="457200"/>
              </a:xfrm>
            </p:grpSpPr>
            <p:sp>
              <p:nvSpPr>
                <p:cNvPr id="27657" name="Line 10"/>
                <p:cNvSpPr>
                  <a:spLocks noChangeShapeType="1"/>
                </p:cNvSpPr>
                <p:nvPr/>
              </p:nvSpPr>
              <p:spPr bwMode="auto">
                <a:xfrm>
                  <a:off x="40386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5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24400" y="44327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59" name="Line 12"/>
                <p:cNvSpPr>
                  <a:spLocks noChangeShapeType="1"/>
                </p:cNvSpPr>
                <p:nvPr/>
              </p:nvSpPr>
              <p:spPr bwMode="auto">
                <a:xfrm>
                  <a:off x="48006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0" name="Line 13"/>
                <p:cNvSpPr>
                  <a:spLocks noChangeShapeType="1"/>
                </p:cNvSpPr>
                <p:nvPr/>
              </p:nvSpPr>
              <p:spPr bwMode="auto">
                <a:xfrm>
                  <a:off x="51054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1" name="Line 14"/>
                <p:cNvSpPr>
                  <a:spLocks noChangeShapeType="1"/>
                </p:cNvSpPr>
                <p:nvPr/>
              </p:nvSpPr>
              <p:spPr bwMode="auto">
                <a:xfrm>
                  <a:off x="54102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2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9530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578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562600" y="46613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5" name="Line 18"/>
                <p:cNvSpPr>
                  <a:spLocks noChangeShapeType="1"/>
                </p:cNvSpPr>
                <p:nvPr/>
              </p:nvSpPr>
              <p:spPr bwMode="auto">
                <a:xfrm>
                  <a:off x="56388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654" name="Oval 20"/>
            <p:cNvSpPr>
              <a:spLocks noChangeArrowheads="1"/>
            </p:cNvSpPr>
            <p:nvPr/>
          </p:nvSpPr>
          <p:spPr bwMode="auto">
            <a:xfrm>
              <a:off x="6248400" y="4584344"/>
              <a:ext cx="152400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28</a:t>
            </a:fld>
            <a:endParaRPr lang="en-US" altLang="zh-HK"/>
          </a:p>
        </p:txBody>
      </p:sp>
      <p:pic>
        <p:nvPicPr>
          <p:cNvPr id="51202" name="Picture 2" descr="C:\Users\user\Desktop\R0132494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04" y="5029200"/>
            <a:ext cx="2022731" cy="13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617DCE3-D139-4626-9B94-1602FA0D077C}" type="slidenum">
              <a:rPr lang="en-US" altLang="zh-HK" smtClean="0"/>
              <a:pPr eaLnBrk="1" hangingPunct="1"/>
              <a:t>29</a:t>
            </a:fld>
            <a:endParaRPr lang="en-US" altLang="zh-HK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Ohm’s Law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41473"/>
            <a:ext cx="8686800" cy="3810000"/>
          </a:xfrm>
        </p:spPr>
        <p:txBody>
          <a:bodyPr/>
          <a:lstStyle/>
          <a:p>
            <a:endParaRPr lang="en-US" altLang="zh-HK" sz="2400" dirty="0" smtClean="0">
              <a:ea typeface="新細明體" pitchFamily="18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Ohm’s law </a:t>
            </a:r>
          </a:p>
          <a:p>
            <a:pPr>
              <a:buFont typeface="Wingdings" pitchFamily="2" charset="2"/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 voltage across a resistor is </a:t>
            </a:r>
            <a:r>
              <a:rPr lang="en-US" altLang="zh-HK" sz="20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directly proportional</a:t>
            </a:r>
            <a:r>
              <a:rPr lang="en-US" altLang="zh-HK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current </a:t>
            </a:r>
          </a:p>
          <a:p>
            <a:pPr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flowing through the resistor. </a:t>
            </a: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mathematical expression for Ohm’s Law is as follows:</a:t>
            </a:r>
          </a:p>
          <a:p>
            <a:endParaRPr lang="en-US" altLang="zh-HK" sz="2000" dirty="0" smtClean="0">
              <a:ea typeface="新細明體" pitchFamily="18" charset="-120"/>
            </a:endParaRPr>
          </a:p>
          <a:p>
            <a:endParaRPr lang="en-US" altLang="zh-HK" sz="2000" dirty="0" smtClean="0">
              <a:ea typeface="新細明體" pitchFamily="18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here </a:t>
            </a:r>
            <a:r>
              <a:rPr lang="en-US" altLang="zh-HK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constant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and called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resistance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measured in Ohm(</a:t>
            </a:r>
            <a:r>
              <a:rPr lang="en-US" altLang="zh-HK" sz="2000" dirty="0" smtClean="0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).</a:t>
            </a:r>
          </a:p>
          <a:p>
            <a:pPr>
              <a:buFont typeface="Wingdings" pitchFamily="2" charset="2"/>
              <a:buNone/>
            </a:pPr>
            <a:endParaRPr lang="en-US" altLang="zh-HK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 smtClean="0">
              <a:ea typeface="新細明體" pitchFamily="18" charset="-120"/>
            </a:endParaRPr>
          </a:p>
          <a:p>
            <a:endParaRPr lang="en-US" altLang="zh-HK" sz="2000" dirty="0" smtClean="0">
              <a:ea typeface="新細明體" pitchFamily="18" charset="-12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zh-HK">
              <a:ea typeface="新細明體" pitchFamily="18" charset="-120"/>
            </a:endParaRPr>
          </a:p>
        </p:txBody>
      </p:sp>
      <p:graphicFrame>
        <p:nvGraphicFramePr>
          <p:cNvPr id="286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41132"/>
              </p:ext>
            </p:extLst>
          </p:nvPr>
        </p:nvGraphicFramePr>
        <p:xfrm>
          <a:off x="3326397" y="5715000"/>
          <a:ext cx="1934200" cy="40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1" name="Equation" r:id="rId4" imgW="1104900" imgH="228600" progId="Equation.3">
                  <p:embed/>
                </p:oleObj>
              </mc:Choice>
              <mc:Fallback>
                <p:oleObj name="Equation" r:id="rId4" imgW="1104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397" y="5715000"/>
                        <a:ext cx="1934200" cy="406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9" name="Group 45"/>
          <p:cNvGrpSpPr>
            <a:grpSpLocks/>
          </p:cNvGrpSpPr>
          <p:nvPr/>
        </p:nvGrpSpPr>
        <p:grpSpPr bwMode="auto">
          <a:xfrm>
            <a:off x="3259722" y="3837124"/>
            <a:ext cx="2133600" cy="342900"/>
            <a:chOff x="3962400" y="4432738"/>
            <a:chExt cx="2438400" cy="457200"/>
          </a:xfrm>
        </p:grpSpPr>
        <p:grpSp>
          <p:nvGrpSpPr>
            <p:cNvPr id="28692" name="Group 46"/>
            <p:cNvGrpSpPr>
              <a:grpSpLocks/>
            </p:cNvGrpSpPr>
            <p:nvPr/>
          </p:nvGrpSpPr>
          <p:grpSpPr bwMode="auto">
            <a:xfrm>
              <a:off x="3962400" y="4432738"/>
              <a:ext cx="2362200" cy="457200"/>
              <a:chOff x="3962400" y="4432738"/>
              <a:chExt cx="2362200" cy="457200"/>
            </a:xfrm>
          </p:grpSpPr>
          <p:sp>
            <p:nvSpPr>
              <p:cNvPr id="28694" name="Oval 20"/>
              <p:cNvSpPr>
                <a:spLocks noChangeArrowheads="1"/>
              </p:cNvSpPr>
              <p:nvPr/>
            </p:nvSpPr>
            <p:spPr bwMode="auto">
              <a:xfrm>
                <a:off x="3962400" y="4584344"/>
                <a:ext cx="152400" cy="153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grpSp>
            <p:nvGrpSpPr>
              <p:cNvPr id="28695" name="Group 49"/>
              <p:cNvGrpSpPr>
                <a:grpSpLocks/>
              </p:cNvGrpSpPr>
              <p:nvPr/>
            </p:nvGrpSpPr>
            <p:grpSpPr bwMode="auto">
              <a:xfrm>
                <a:off x="4038600" y="4432738"/>
                <a:ext cx="2286000" cy="457200"/>
                <a:chOff x="4038600" y="4432738"/>
                <a:chExt cx="2286000" cy="457200"/>
              </a:xfrm>
            </p:grpSpPr>
            <p:sp>
              <p:nvSpPr>
                <p:cNvPr id="28696" name="Line 10"/>
                <p:cNvSpPr>
                  <a:spLocks noChangeShapeType="1"/>
                </p:cNvSpPr>
                <p:nvPr/>
              </p:nvSpPr>
              <p:spPr bwMode="auto">
                <a:xfrm>
                  <a:off x="40386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24400" y="44327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8" name="Line 12"/>
                <p:cNvSpPr>
                  <a:spLocks noChangeShapeType="1"/>
                </p:cNvSpPr>
                <p:nvPr/>
              </p:nvSpPr>
              <p:spPr bwMode="auto">
                <a:xfrm>
                  <a:off x="48006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9" name="Line 13"/>
                <p:cNvSpPr>
                  <a:spLocks noChangeShapeType="1"/>
                </p:cNvSpPr>
                <p:nvPr/>
              </p:nvSpPr>
              <p:spPr bwMode="auto">
                <a:xfrm>
                  <a:off x="51054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00" name="Line 14"/>
                <p:cNvSpPr>
                  <a:spLocks noChangeShapeType="1"/>
                </p:cNvSpPr>
                <p:nvPr/>
              </p:nvSpPr>
              <p:spPr bwMode="auto">
                <a:xfrm>
                  <a:off x="54102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01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9530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0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578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0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562600" y="46613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04" name="Line 18"/>
                <p:cNvSpPr>
                  <a:spLocks noChangeShapeType="1"/>
                </p:cNvSpPr>
                <p:nvPr/>
              </p:nvSpPr>
              <p:spPr bwMode="auto">
                <a:xfrm>
                  <a:off x="56388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693" name="Oval 20"/>
            <p:cNvSpPr>
              <a:spLocks noChangeArrowheads="1"/>
            </p:cNvSpPr>
            <p:nvPr/>
          </p:nvSpPr>
          <p:spPr bwMode="auto">
            <a:xfrm>
              <a:off x="6248400" y="4584344"/>
              <a:ext cx="152400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</p:grpSp>
      <p:sp>
        <p:nvSpPr>
          <p:cNvPr id="28680" name="TextBox 2"/>
          <p:cNvSpPr txBox="1">
            <a:spLocks noChangeArrowheads="1"/>
          </p:cNvSpPr>
          <p:nvPr/>
        </p:nvSpPr>
        <p:spPr bwMode="auto">
          <a:xfrm>
            <a:off x="2812840" y="3331030"/>
            <a:ext cx="6635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200" dirty="0">
                <a:ea typeface="新細明體" pitchFamily="18" charset="-120"/>
              </a:rPr>
              <a:t>V</a:t>
            </a:r>
            <a:r>
              <a:rPr lang="en-US" altLang="zh-HK" sz="2200" baseline="-25000" dirty="0">
                <a:ea typeface="新細明體" pitchFamily="18" charset="-120"/>
              </a:rPr>
              <a:t>a</a:t>
            </a:r>
          </a:p>
        </p:txBody>
      </p:sp>
      <p:sp>
        <p:nvSpPr>
          <p:cNvPr id="28681" name="TextBox 59"/>
          <p:cNvSpPr txBox="1">
            <a:spLocks noChangeArrowheads="1"/>
          </p:cNvSpPr>
          <p:nvPr/>
        </p:nvSpPr>
        <p:spPr bwMode="auto">
          <a:xfrm>
            <a:off x="5059387" y="3324775"/>
            <a:ext cx="7000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200" dirty="0">
                <a:ea typeface="新細明體" pitchFamily="18" charset="-120"/>
              </a:rPr>
              <a:t>V</a:t>
            </a:r>
            <a:r>
              <a:rPr lang="en-US" altLang="zh-HK" sz="2200" baseline="-25000" dirty="0">
                <a:ea typeface="新細明體" pitchFamily="18" charset="-120"/>
              </a:rPr>
              <a:t>b</a:t>
            </a:r>
          </a:p>
        </p:txBody>
      </p:sp>
      <p:sp>
        <p:nvSpPr>
          <p:cNvPr id="28683" name="TextBox 61"/>
          <p:cNvSpPr txBox="1">
            <a:spLocks noChangeArrowheads="1"/>
          </p:cNvSpPr>
          <p:nvPr/>
        </p:nvSpPr>
        <p:spPr bwMode="auto">
          <a:xfrm>
            <a:off x="3999497" y="3289756"/>
            <a:ext cx="685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200" i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28684" name="Straight Arrow Connector 4"/>
          <p:cNvCxnSpPr>
            <a:cxnSpLocks noChangeShapeType="1"/>
          </p:cNvCxnSpPr>
          <p:nvPr/>
        </p:nvCxnSpPr>
        <p:spPr bwMode="auto">
          <a:xfrm>
            <a:off x="2591775" y="4549606"/>
            <a:ext cx="35814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5" name="TextBox 64"/>
          <p:cNvSpPr txBox="1">
            <a:spLocks noChangeArrowheads="1"/>
          </p:cNvSpPr>
          <p:nvPr/>
        </p:nvSpPr>
        <p:spPr bwMode="auto">
          <a:xfrm>
            <a:off x="6013673" y="4344197"/>
            <a:ext cx="700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I</a:t>
            </a:r>
          </a:p>
        </p:txBody>
      </p:sp>
      <p:sp>
        <p:nvSpPr>
          <p:cNvPr id="28687" name="TextBox 6"/>
          <p:cNvSpPr txBox="1">
            <a:spLocks noChangeArrowheads="1"/>
          </p:cNvSpPr>
          <p:nvPr/>
        </p:nvSpPr>
        <p:spPr bwMode="auto">
          <a:xfrm>
            <a:off x="2908884" y="4135893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+</a:t>
            </a:r>
          </a:p>
        </p:txBody>
      </p:sp>
      <p:sp>
        <p:nvSpPr>
          <p:cNvPr id="28688" name="TextBox 67"/>
          <p:cNvSpPr txBox="1">
            <a:spLocks noChangeArrowheads="1"/>
          </p:cNvSpPr>
          <p:nvPr/>
        </p:nvSpPr>
        <p:spPr bwMode="auto">
          <a:xfrm>
            <a:off x="5194884" y="4135893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-</a:t>
            </a:r>
          </a:p>
        </p:txBody>
      </p:sp>
      <p:sp>
        <p:nvSpPr>
          <p:cNvPr id="28689" name="TextBox 7"/>
          <p:cNvSpPr txBox="1">
            <a:spLocks noChangeArrowheads="1"/>
          </p:cNvSpPr>
          <p:nvPr/>
        </p:nvSpPr>
        <p:spPr bwMode="auto">
          <a:xfrm>
            <a:off x="3255676" y="4620081"/>
            <a:ext cx="2514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urrent </a:t>
            </a:r>
            <a:r>
              <a:rPr lang="en-US" altLang="zh-HK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to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690" name="TextBox 64511"/>
          <p:cNvSpPr txBox="1">
            <a:spLocks noChangeArrowheads="1"/>
          </p:cNvSpPr>
          <p:nvPr/>
        </p:nvSpPr>
        <p:spPr bwMode="auto">
          <a:xfrm>
            <a:off x="2580272" y="3851731"/>
            <a:ext cx="46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ea typeface="新細明體" pitchFamily="18" charset="-120"/>
              </a:rPr>
              <a:t>a</a:t>
            </a:r>
          </a:p>
        </p:txBody>
      </p:sp>
      <p:sp>
        <p:nvSpPr>
          <p:cNvPr id="28691" name="TextBox 70"/>
          <p:cNvSpPr txBox="1">
            <a:spLocks noChangeArrowheads="1"/>
          </p:cNvSpPr>
          <p:nvPr/>
        </p:nvSpPr>
        <p:spPr bwMode="auto">
          <a:xfrm>
            <a:off x="5625097" y="3837443"/>
            <a:ext cx="46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ea typeface="新細明體" pitchFamily="18" charset="-12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6321" y="3712715"/>
            <a:ext cx="238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resistor is a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absorbing device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Charge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211397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Each proton carries the amount of +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charge 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</a:t>
            </a:r>
            <a:r>
              <a:rPr lang="en-US" altLang="zh-HK" sz="2000" baseline="-25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 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+1.602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Symbol" pitchFamily="18" charset="2"/>
              </a:rPr>
              <a:t>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10</a:t>
            </a:r>
            <a:r>
              <a:rPr lang="en-US" altLang="zh-HK" sz="2000" baseline="30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-19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C.</a:t>
            </a:r>
          </a:p>
          <a:p>
            <a:pPr eaLnBrk="1" hangingPunct="1"/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Each electron carries the amount of –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charge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</a:t>
            </a:r>
            <a:r>
              <a:rPr lang="en-US" altLang="zh-HK" sz="2000" baseline="-25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-1.602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Symbol" pitchFamily="18" charset="2"/>
              </a:rPr>
              <a:t>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10</a:t>
            </a:r>
            <a:r>
              <a:rPr lang="en-US" altLang="zh-HK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-19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charges repel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other.</a:t>
            </a:r>
          </a:p>
          <a:p>
            <a:pPr eaLnBrk="1" hangingPunct="1"/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pposite charges attract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other.</a:t>
            </a:r>
          </a:p>
          <a:p>
            <a:pPr eaLnBrk="1" hangingPunct="1"/>
            <a:endParaRPr lang="en-US" altLang="en-US" sz="2000" dirty="0">
              <a:solidFill>
                <a:srgbClr val="FF33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</a:t>
            </a:r>
            <a:r>
              <a:rPr lang="en-US" altLang="en-US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harges </a:t>
            </a:r>
            <a:r>
              <a:rPr lang="en-US" altLang="en-US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found in </a:t>
            </a:r>
            <a:r>
              <a:rPr lang="en-US" altLang="en-US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nature are </a:t>
            </a:r>
            <a:r>
              <a:rPr lang="en-US" altLang="en-US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usually 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integral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multiples of 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</a:t>
            </a:r>
            <a:r>
              <a:rPr lang="en-US" altLang="zh-HK" sz="2000" baseline="-25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</a:t>
            </a:r>
            <a:r>
              <a:rPr lang="en-US" altLang="en-US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(i.e. +/-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0,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+/- 2q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0 ,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+/- 3q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</a:t>
            </a:r>
            <a:endParaRPr lang="en-US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3</a:t>
            </a:fld>
            <a:endParaRPr lang="en-US" altLang="zh-H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494307"/>
            <a:ext cx="1895777" cy="13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Ohm’s Law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95300" y="2128838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200" i="1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</a:t>
            </a:r>
            <a:r>
              <a:rPr lang="en-US" altLang="zh-HK" sz="22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characteristic curve of a resistor</a:t>
            </a:r>
          </a:p>
        </p:txBody>
      </p:sp>
      <p:graphicFrame>
        <p:nvGraphicFramePr>
          <p:cNvPr id="2970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65793"/>
              </p:ext>
            </p:extLst>
          </p:nvPr>
        </p:nvGraphicFramePr>
        <p:xfrm>
          <a:off x="1752600" y="2819400"/>
          <a:ext cx="5257800" cy="390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0" name="Chart" r:id="rId3" imgW="8448570" imgH="5934165" progId="Excel.Sheet.8">
                  <p:embed followColorScheme="full"/>
                </p:oleObj>
              </mc:Choice>
              <mc:Fallback>
                <p:oleObj name="Chart" r:id="rId3" imgW="8448570" imgH="5934165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5257800" cy="3906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30</a:t>
            </a:fld>
            <a:endParaRPr lang="en-US" altLang="zh-HK"/>
          </a:p>
        </p:txBody>
      </p:sp>
      <p:sp>
        <p:nvSpPr>
          <p:cNvPr id="3" name="TextBox 2"/>
          <p:cNvSpPr txBox="1"/>
          <p:nvPr/>
        </p:nvSpPr>
        <p:spPr>
          <a:xfrm>
            <a:off x="2438400" y="281940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7269" y="5438894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44967"/>
              </p:ext>
            </p:extLst>
          </p:nvPr>
        </p:nvGraphicFramePr>
        <p:xfrm>
          <a:off x="7543800" y="3208225"/>
          <a:ext cx="102393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1" name="方程式" r:id="rId5" imgW="583920" imgH="634680" progId="Equation.3">
                  <p:embed/>
                </p:oleObj>
              </mc:Choice>
              <mc:Fallback>
                <p:oleObj name="方程式" r:id="rId5" imgW="58392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08225"/>
                        <a:ext cx="1023937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975405" y="222137"/>
            <a:ext cx="4133489" cy="1698625"/>
            <a:chOff x="4752975" y="390087"/>
            <a:chExt cx="4133489" cy="1698625"/>
          </a:xfrm>
        </p:grpSpPr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5432425" y="937455"/>
              <a:ext cx="2133600" cy="342900"/>
              <a:chOff x="3962400" y="4432738"/>
              <a:chExt cx="2438400" cy="457200"/>
            </a:xfrm>
          </p:grpSpPr>
          <p:grpSp>
            <p:nvGrpSpPr>
              <p:cNvPr id="10" name="Group 46"/>
              <p:cNvGrpSpPr>
                <a:grpSpLocks/>
              </p:cNvGrpSpPr>
              <p:nvPr/>
            </p:nvGrpSpPr>
            <p:grpSpPr bwMode="auto">
              <a:xfrm>
                <a:off x="3962400" y="4432738"/>
                <a:ext cx="2362200" cy="457200"/>
                <a:chOff x="3962400" y="4432738"/>
                <a:chExt cx="2362200" cy="457200"/>
              </a:xfrm>
            </p:grpSpPr>
            <p:sp>
              <p:nvSpPr>
                <p:cNvPr id="12" name="Oval 20"/>
                <p:cNvSpPr>
                  <a:spLocks noChangeArrowheads="1"/>
                </p:cNvSpPr>
                <p:nvPr/>
              </p:nvSpPr>
              <p:spPr bwMode="auto">
                <a:xfrm>
                  <a:off x="3962400" y="4584344"/>
                  <a:ext cx="152400" cy="1539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grpSp>
              <p:nvGrpSpPr>
                <p:cNvPr id="13" name="Group 49"/>
                <p:cNvGrpSpPr>
                  <a:grpSpLocks/>
                </p:cNvGrpSpPr>
                <p:nvPr/>
              </p:nvGrpSpPr>
              <p:grpSpPr bwMode="auto">
                <a:xfrm>
                  <a:off x="4038600" y="4432738"/>
                  <a:ext cx="2286000" cy="457200"/>
                  <a:chOff x="4038600" y="4432738"/>
                  <a:chExt cx="2286000" cy="457200"/>
                </a:xfrm>
              </p:grpSpPr>
              <p:sp>
                <p:nvSpPr>
                  <p:cNvPr id="1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038600" y="4661338"/>
                    <a:ext cx="6858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24400" y="4432738"/>
                    <a:ext cx="76200" cy="2286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800600" y="4432738"/>
                    <a:ext cx="152400" cy="457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105400" y="4432738"/>
                    <a:ext cx="152400" cy="457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410200" y="4432738"/>
                    <a:ext cx="152400" cy="457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53000" y="4432738"/>
                    <a:ext cx="152400" cy="457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57800" y="4432738"/>
                    <a:ext cx="152400" cy="457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62600" y="4661338"/>
                    <a:ext cx="76200" cy="2286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638800" y="4661338"/>
                    <a:ext cx="6858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" name="Oval 20"/>
              <p:cNvSpPr>
                <a:spLocks noChangeArrowheads="1"/>
              </p:cNvSpPr>
              <p:nvPr/>
            </p:nvSpPr>
            <p:spPr bwMode="auto">
              <a:xfrm>
                <a:off x="6248400" y="4584344"/>
                <a:ext cx="152400" cy="153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</p:grpSp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4985543" y="431361"/>
              <a:ext cx="6635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 sz="2200" dirty="0">
                  <a:ea typeface="新細明體" pitchFamily="18" charset="-120"/>
                </a:rPr>
                <a:t>V</a:t>
              </a:r>
              <a:r>
                <a:rPr lang="en-US" altLang="zh-HK" sz="2200" baseline="-25000" dirty="0">
                  <a:ea typeface="新細明體" pitchFamily="18" charset="-120"/>
                </a:rPr>
                <a:t>a</a:t>
              </a:r>
            </a:p>
          </p:txBody>
        </p:sp>
        <p:sp>
          <p:nvSpPr>
            <p:cNvPr id="24" name="TextBox 59"/>
            <p:cNvSpPr txBox="1">
              <a:spLocks noChangeArrowheads="1"/>
            </p:cNvSpPr>
            <p:nvPr/>
          </p:nvSpPr>
          <p:spPr bwMode="auto">
            <a:xfrm>
              <a:off x="7232090" y="425106"/>
              <a:ext cx="70008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 sz="2200" dirty="0">
                  <a:ea typeface="新細明體" pitchFamily="18" charset="-120"/>
                </a:rPr>
                <a:t>V</a:t>
              </a:r>
              <a:r>
                <a:rPr lang="en-US" altLang="zh-HK" sz="2200" baseline="-25000" dirty="0">
                  <a:ea typeface="新細明體" pitchFamily="18" charset="-120"/>
                </a:rPr>
                <a:t>b</a:t>
              </a:r>
            </a:p>
          </p:txBody>
        </p:sp>
        <p:sp>
          <p:nvSpPr>
            <p:cNvPr id="25" name="TextBox 61"/>
            <p:cNvSpPr txBox="1">
              <a:spLocks noChangeArrowheads="1"/>
            </p:cNvSpPr>
            <p:nvPr/>
          </p:nvSpPr>
          <p:spPr bwMode="auto">
            <a:xfrm>
              <a:off x="6172200" y="390087"/>
              <a:ext cx="6858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 sz="2200" i="1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R</a:t>
              </a:r>
            </a:p>
          </p:txBody>
        </p:sp>
        <p:cxnSp>
          <p:nvCxnSpPr>
            <p:cNvPr id="26" name="Straight Arrow Connector 4"/>
            <p:cNvCxnSpPr>
              <a:cxnSpLocks noChangeShapeType="1"/>
            </p:cNvCxnSpPr>
            <p:nvPr/>
          </p:nvCxnSpPr>
          <p:spPr bwMode="auto">
            <a:xfrm>
              <a:off x="4764478" y="1649937"/>
              <a:ext cx="3581400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64"/>
            <p:cNvSpPr txBox="1">
              <a:spLocks noChangeArrowheads="1"/>
            </p:cNvSpPr>
            <p:nvPr/>
          </p:nvSpPr>
          <p:spPr bwMode="auto">
            <a:xfrm>
              <a:off x="8186376" y="1444528"/>
              <a:ext cx="700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 sz="2000" dirty="0">
                  <a:solidFill>
                    <a:srgbClr val="FF0000"/>
                  </a:solidFill>
                  <a:ea typeface="新細明體" pitchFamily="18" charset="-120"/>
                </a:rPr>
                <a:t>I</a:t>
              </a:r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5081587" y="1236224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+</a:t>
              </a:r>
            </a:p>
          </p:txBody>
        </p:sp>
        <p:sp>
          <p:nvSpPr>
            <p:cNvPr id="29" name="TextBox 67"/>
            <p:cNvSpPr txBox="1">
              <a:spLocks noChangeArrowheads="1"/>
            </p:cNvSpPr>
            <p:nvPr/>
          </p:nvSpPr>
          <p:spPr bwMode="auto">
            <a:xfrm>
              <a:off x="7367587" y="1236224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-</a:t>
              </a:r>
            </a:p>
          </p:txBody>
        </p:sp>
        <p:sp>
          <p:nvSpPr>
            <p:cNvPr id="30" name="TextBox 7"/>
            <p:cNvSpPr txBox="1">
              <a:spLocks noChangeArrowheads="1"/>
            </p:cNvSpPr>
            <p:nvPr/>
          </p:nvSpPr>
          <p:spPr bwMode="auto">
            <a:xfrm>
              <a:off x="5428379" y="1720412"/>
              <a:ext cx="25146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solidFill>
                    <a:srgbClr val="0070C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c</a:t>
              </a:r>
              <a:r>
                <a:rPr lang="en-US" altLang="zh-HK" dirty="0" smtClean="0">
                  <a:solidFill>
                    <a:srgbClr val="0070C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urrent </a:t>
              </a:r>
              <a:r>
                <a:rPr lang="en-US" altLang="zh-HK" dirty="0">
                  <a:solidFill>
                    <a:srgbClr val="0070C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from </a:t>
              </a:r>
              <a:r>
                <a:rPr lang="en-US" altLang="zh-HK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a</a:t>
              </a:r>
              <a:r>
                <a:rPr lang="en-US" altLang="zh-HK" dirty="0">
                  <a:solidFill>
                    <a:srgbClr val="0070C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 to </a:t>
              </a:r>
              <a:r>
                <a:rPr lang="en-US" altLang="zh-HK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1" name="TextBox 64511"/>
            <p:cNvSpPr txBox="1">
              <a:spLocks noChangeArrowheads="1"/>
            </p:cNvSpPr>
            <p:nvPr/>
          </p:nvSpPr>
          <p:spPr bwMode="auto">
            <a:xfrm>
              <a:off x="4752975" y="952062"/>
              <a:ext cx="4651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a</a:t>
              </a:r>
            </a:p>
          </p:txBody>
        </p:sp>
        <p:sp>
          <p:nvSpPr>
            <p:cNvPr id="32" name="TextBox 70"/>
            <p:cNvSpPr txBox="1">
              <a:spLocks noChangeArrowheads="1"/>
            </p:cNvSpPr>
            <p:nvPr/>
          </p:nvSpPr>
          <p:spPr bwMode="auto">
            <a:xfrm>
              <a:off x="7797800" y="937774"/>
              <a:ext cx="4651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1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Ohm’s Law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80219" y="2128838"/>
            <a:ext cx="83454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Given that </a:t>
            </a:r>
            <a:r>
              <a:rPr lang="en-US" altLang="zh-HK" sz="22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200" baseline="-25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10V, </a:t>
            </a:r>
            <a:r>
              <a:rPr lang="en-US" altLang="zh-HK" sz="22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200" baseline="-25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sz="2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5V and I = 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1A, Find R</a:t>
            </a:r>
            <a:endParaRPr lang="en-US" altLang="zh-HK" sz="22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2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</a:t>
            </a:r>
            <a:r>
              <a:rPr lang="en-US" altLang="zh-HK" sz="2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2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– </a:t>
            </a:r>
            <a:r>
              <a:rPr lang="en-US" altLang="zh-HK" sz="22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200" baseline="-25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10 – 5 = 5V 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Ohm’s law: </a:t>
            </a:r>
            <a:r>
              <a:rPr lang="en-US" altLang="zh-HK" sz="22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V</a:t>
            </a:r>
            <a:r>
              <a:rPr lang="en-US" altLang="zh-HK" sz="22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/ I = 5</a:t>
            </a:r>
            <a:r>
              <a:rPr lang="en-US" altLang="zh-HK" sz="2200" dirty="0" smtClean="0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W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3205163" y="3581400"/>
            <a:ext cx="2438400" cy="457200"/>
            <a:chOff x="3962400" y="4432738"/>
            <a:chExt cx="2438400" cy="457200"/>
          </a:xfrm>
        </p:grpSpPr>
        <p:grpSp>
          <p:nvGrpSpPr>
            <p:cNvPr id="30733" name="Group 4"/>
            <p:cNvGrpSpPr>
              <a:grpSpLocks/>
            </p:cNvGrpSpPr>
            <p:nvPr/>
          </p:nvGrpSpPr>
          <p:grpSpPr bwMode="auto">
            <a:xfrm>
              <a:off x="3962400" y="4432738"/>
              <a:ext cx="2362200" cy="457200"/>
              <a:chOff x="3962400" y="4432738"/>
              <a:chExt cx="2362200" cy="457200"/>
            </a:xfrm>
          </p:grpSpPr>
          <p:sp>
            <p:nvSpPr>
              <p:cNvPr id="30735" name="Oval 20"/>
              <p:cNvSpPr>
                <a:spLocks noChangeArrowheads="1"/>
              </p:cNvSpPr>
              <p:nvPr/>
            </p:nvSpPr>
            <p:spPr bwMode="auto">
              <a:xfrm>
                <a:off x="3962400" y="4584344"/>
                <a:ext cx="152400" cy="153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grpSp>
            <p:nvGrpSpPr>
              <p:cNvPr id="30736" name="Group 7"/>
              <p:cNvGrpSpPr>
                <a:grpSpLocks/>
              </p:cNvGrpSpPr>
              <p:nvPr/>
            </p:nvGrpSpPr>
            <p:grpSpPr bwMode="auto">
              <a:xfrm>
                <a:off x="4038600" y="4432738"/>
                <a:ext cx="2286000" cy="457200"/>
                <a:chOff x="4038600" y="4432738"/>
                <a:chExt cx="2286000" cy="457200"/>
              </a:xfrm>
            </p:grpSpPr>
            <p:sp>
              <p:nvSpPr>
                <p:cNvPr id="30737" name="Line 10"/>
                <p:cNvSpPr>
                  <a:spLocks noChangeShapeType="1"/>
                </p:cNvSpPr>
                <p:nvPr/>
              </p:nvSpPr>
              <p:spPr bwMode="auto">
                <a:xfrm>
                  <a:off x="40386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3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24400" y="44327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39" name="Line 12"/>
                <p:cNvSpPr>
                  <a:spLocks noChangeShapeType="1"/>
                </p:cNvSpPr>
                <p:nvPr/>
              </p:nvSpPr>
              <p:spPr bwMode="auto">
                <a:xfrm>
                  <a:off x="48006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0" name="Line 13"/>
                <p:cNvSpPr>
                  <a:spLocks noChangeShapeType="1"/>
                </p:cNvSpPr>
                <p:nvPr/>
              </p:nvSpPr>
              <p:spPr bwMode="auto">
                <a:xfrm>
                  <a:off x="51054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1" name="Line 14"/>
                <p:cNvSpPr>
                  <a:spLocks noChangeShapeType="1"/>
                </p:cNvSpPr>
                <p:nvPr/>
              </p:nvSpPr>
              <p:spPr bwMode="auto">
                <a:xfrm>
                  <a:off x="54102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2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9530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578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562600" y="46613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5" name="Line 18"/>
                <p:cNvSpPr>
                  <a:spLocks noChangeShapeType="1"/>
                </p:cNvSpPr>
                <p:nvPr/>
              </p:nvSpPr>
              <p:spPr bwMode="auto">
                <a:xfrm>
                  <a:off x="56388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734" name="Oval 20"/>
            <p:cNvSpPr>
              <a:spLocks noChangeArrowheads="1"/>
            </p:cNvSpPr>
            <p:nvPr/>
          </p:nvSpPr>
          <p:spPr bwMode="auto">
            <a:xfrm>
              <a:off x="6248400" y="4584344"/>
              <a:ext cx="152400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</p:grpSp>
      <p:sp>
        <p:nvSpPr>
          <p:cNvPr id="30725" name="TextBox 17"/>
          <p:cNvSpPr txBox="1">
            <a:spLocks noChangeArrowheads="1"/>
          </p:cNvSpPr>
          <p:nvPr/>
        </p:nvSpPr>
        <p:spPr bwMode="auto">
          <a:xfrm>
            <a:off x="2819400" y="3262313"/>
            <a:ext cx="663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4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4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0726" name="TextBox 18"/>
          <p:cNvSpPr txBox="1">
            <a:spLocks noChangeArrowheads="1"/>
          </p:cNvSpPr>
          <p:nvPr/>
        </p:nvSpPr>
        <p:spPr bwMode="auto">
          <a:xfrm>
            <a:off x="5319713" y="3262313"/>
            <a:ext cx="700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4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4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727" name="TextBox 19"/>
          <p:cNvSpPr txBox="1">
            <a:spLocks noChangeArrowheads="1"/>
          </p:cNvSpPr>
          <p:nvPr/>
        </p:nvSpPr>
        <p:spPr bwMode="auto">
          <a:xfrm>
            <a:off x="4081463" y="4043363"/>
            <a:ext cx="685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2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200" baseline="-25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30728" name="TextBox 20"/>
          <p:cNvSpPr txBox="1">
            <a:spLocks noChangeArrowheads="1"/>
          </p:cNvSpPr>
          <p:nvPr/>
        </p:nvSpPr>
        <p:spPr bwMode="auto">
          <a:xfrm>
            <a:off x="4135438" y="3078163"/>
            <a:ext cx="685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400" i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30729" name="TextBox 21"/>
          <p:cNvSpPr txBox="1">
            <a:spLocks noChangeArrowheads="1"/>
          </p:cNvSpPr>
          <p:nvPr/>
        </p:nvSpPr>
        <p:spPr bwMode="auto">
          <a:xfrm>
            <a:off x="3044825" y="39243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+</a:t>
            </a:r>
          </a:p>
        </p:txBody>
      </p:sp>
      <p:sp>
        <p:nvSpPr>
          <p:cNvPr id="30730" name="TextBox 22"/>
          <p:cNvSpPr txBox="1">
            <a:spLocks noChangeArrowheads="1"/>
          </p:cNvSpPr>
          <p:nvPr/>
        </p:nvSpPr>
        <p:spPr bwMode="auto">
          <a:xfrm>
            <a:off x="5330825" y="39243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-</a:t>
            </a:r>
          </a:p>
        </p:txBody>
      </p:sp>
      <p:cxnSp>
        <p:nvCxnSpPr>
          <p:cNvPr id="30731" name="Straight Arrow Connector 23"/>
          <p:cNvCxnSpPr>
            <a:cxnSpLocks noChangeShapeType="1"/>
          </p:cNvCxnSpPr>
          <p:nvPr/>
        </p:nvCxnSpPr>
        <p:spPr bwMode="auto">
          <a:xfrm>
            <a:off x="2667000" y="3011488"/>
            <a:ext cx="35814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2" name="TextBox 24"/>
          <p:cNvSpPr txBox="1">
            <a:spLocks noChangeArrowheads="1"/>
          </p:cNvSpPr>
          <p:nvPr/>
        </p:nvSpPr>
        <p:spPr bwMode="auto">
          <a:xfrm>
            <a:off x="6400800" y="2781300"/>
            <a:ext cx="70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400">
                <a:solidFill>
                  <a:srgbClr val="FF0000"/>
                </a:solidFill>
                <a:ea typeface="新細明體" pitchFamily="18" charset="-120"/>
              </a:rPr>
              <a:t>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31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9103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Ohm’s Law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42119" y="2141538"/>
            <a:ext cx="8421687" cy="39941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power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absorbed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by a resistor:</a:t>
            </a:r>
          </a:p>
          <a:p>
            <a:pPr marL="0" indent="0"/>
            <a:endParaRPr lang="en-US" altLang="zh-HK" dirty="0" smtClean="0">
              <a:ea typeface="新細明體" pitchFamily="18" charset="-120"/>
            </a:endParaRPr>
          </a:p>
          <a:p>
            <a:pPr marL="0" indent="0"/>
            <a:endParaRPr lang="en-US" altLang="zh-HK" dirty="0" smtClean="0">
              <a:ea typeface="新細明體" pitchFamily="18" charset="-120"/>
            </a:endParaRPr>
          </a:p>
        </p:txBody>
      </p:sp>
      <p:graphicFrame>
        <p:nvGraphicFramePr>
          <p:cNvPr id="327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75175"/>
              </p:ext>
            </p:extLst>
          </p:nvPr>
        </p:nvGraphicFramePr>
        <p:xfrm>
          <a:off x="2758282" y="4581525"/>
          <a:ext cx="363696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1" name="方程式" r:id="rId3" imgW="1587240" imgH="711000" progId="Equation.3">
                  <p:embed/>
                </p:oleObj>
              </mc:Choice>
              <mc:Fallback>
                <p:oleObj name="方程式" r:id="rId3" imgW="1587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282" y="4581525"/>
                        <a:ext cx="3636962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3205163" y="3467100"/>
            <a:ext cx="2438400" cy="457200"/>
            <a:chOff x="3962400" y="4432738"/>
            <a:chExt cx="2438400" cy="457200"/>
          </a:xfrm>
        </p:grpSpPr>
        <p:grpSp>
          <p:nvGrpSpPr>
            <p:cNvPr id="32781" name="Group 5"/>
            <p:cNvGrpSpPr>
              <a:grpSpLocks/>
            </p:cNvGrpSpPr>
            <p:nvPr/>
          </p:nvGrpSpPr>
          <p:grpSpPr bwMode="auto">
            <a:xfrm>
              <a:off x="3962400" y="4432738"/>
              <a:ext cx="2362200" cy="457200"/>
              <a:chOff x="3962400" y="4432738"/>
              <a:chExt cx="2362200" cy="457200"/>
            </a:xfrm>
          </p:grpSpPr>
          <p:sp>
            <p:nvSpPr>
              <p:cNvPr id="32783" name="Oval 20"/>
              <p:cNvSpPr>
                <a:spLocks noChangeArrowheads="1"/>
              </p:cNvSpPr>
              <p:nvPr/>
            </p:nvSpPr>
            <p:spPr bwMode="auto">
              <a:xfrm>
                <a:off x="3962400" y="4584344"/>
                <a:ext cx="152400" cy="153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grpSp>
            <p:nvGrpSpPr>
              <p:cNvPr id="32784" name="Group 8"/>
              <p:cNvGrpSpPr>
                <a:grpSpLocks/>
              </p:cNvGrpSpPr>
              <p:nvPr/>
            </p:nvGrpSpPr>
            <p:grpSpPr bwMode="auto">
              <a:xfrm>
                <a:off x="4038600" y="4432738"/>
                <a:ext cx="2286000" cy="457200"/>
                <a:chOff x="4038600" y="4432738"/>
                <a:chExt cx="2286000" cy="457200"/>
              </a:xfrm>
            </p:grpSpPr>
            <p:sp>
              <p:nvSpPr>
                <p:cNvPr id="32785" name="Line 10"/>
                <p:cNvSpPr>
                  <a:spLocks noChangeShapeType="1"/>
                </p:cNvSpPr>
                <p:nvPr/>
              </p:nvSpPr>
              <p:spPr bwMode="auto">
                <a:xfrm>
                  <a:off x="40386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6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24400" y="44327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7" name="Line 12"/>
                <p:cNvSpPr>
                  <a:spLocks noChangeShapeType="1"/>
                </p:cNvSpPr>
                <p:nvPr/>
              </p:nvSpPr>
              <p:spPr bwMode="auto">
                <a:xfrm>
                  <a:off x="48006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8" name="Line 13"/>
                <p:cNvSpPr>
                  <a:spLocks noChangeShapeType="1"/>
                </p:cNvSpPr>
                <p:nvPr/>
              </p:nvSpPr>
              <p:spPr bwMode="auto">
                <a:xfrm>
                  <a:off x="51054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9" name="Line 14"/>
                <p:cNvSpPr>
                  <a:spLocks noChangeShapeType="1"/>
                </p:cNvSpPr>
                <p:nvPr/>
              </p:nvSpPr>
              <p:spPr bwMode="auto">
                <a:xfrm>
                  <a:off x="54102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9530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1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578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562600" y="46613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>
                  <a:off x="56388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782" name="Oval 20"/>
            <p:cNvSpPr>
              <a:spLocks noChangeArrowheads="1"/>
            </p:cNvSpPr>
            <p:nvPr/>
          </p:nvSpPr>
          <p:spPr bwMode="auto">
            <a:xfrm>
              <a:off x="6248400" y="4584344"/>
              <a:ext cx="152400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</p:grpSp>
      <p:sp>
        <p:nvSpPr>
          <p:cNvPr id="32774" name="TextBox 18"/>
          <p:cNvSpPr txBox="1">
            <a:spLocks noChangeArrowheads="1"/>
          </p:cNvSpPr>
          <p:nvPr/>
        </p:nvSpPr>
        <p:spPr bwMode="auto">
          <a:xfrm>
            <a:off x="2819400" y="3148013"/>
            <a:ext cx="663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400" dirty="0">
                <a:ea typeface="新細明體" pitchFamily="18" charset="-120"/>
              </a:rPr>
              <a:t>V</a:t>
            </a:r>
            <a:r>
              <a:rPr lang="en-US" altLang="zh-HK" sz="2400" baseline="-25000" dirty="0">
                <a:ea typeface="新細明體" pitchFamily="18" charset="-120"/>
              </a:rPr>
              <a:t>a</a:t>
            </a:r>
          </a:p>
        </p:txBody>
      </p:sp>
      <p:sp>
        <p:nvSpPr>
          <p:cNvPr id="32775" name="TextBox 19"/>
          <p:cNvSpPr txBox="1">
            <a:spLocks noChangeArrowheads="1"/>
          </p:cNvSpPr>
          <p:nvPr/>
        </p:nvSpPr>
        <p:spPr bwMode="auto">
          <a:xfrm>
            <a:off x="5319713" y="3148013"/>
            <a:ext cx="700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400" dirty="0">
                <a:ea typeface="新細明體" pitchFamily="18" charset="-120"/>
              </a:rPr>
              <a:t>V</a:t>
            </a:r>
            <a:r>
              <a:rPr lang="en-US" altLang="zh-HK" sz="2400" baseline="-25000" dirty="0">
                <a:ea typeface="新細明體" pitchFamily="18" charset="-120"/>
              </a:rPr>
              <a:t>b</a:t>
            </a:r>
          </a:p>
        </p:txBody>
      </p:sp>
      <p:sp>
        <p:nvSpPr>
          <p:cNvPr id="32776" name="TextBox 20"/>
          <p:cNvSpPr txBox="1">
            <a:spLocks noChangeArrowheads="1"/>
          </p:cNvSpPr>
          <p:nvPr/>
        </p:nvSpPr>
        <p:spPr bwMode="auto">
          <a:xfrm>
            <a:off x="4081463" y="3929063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HK" sz="2400" baseline="-25000" dirty="0">
                <a:solidFill>
                  <a:srgbClr val="FF0000"/>
                </a:solidFill>
                <a:ea typeface="新細明體" pitchFamily="18" charset="-120"/>
              </a:rPr>
              <a:t>ab</a:t>
            </a:r>
          </a:p>
        </p:txBody>
      </p:sp>
      <p:sp>
        <p:nvSpPr>
          <p:cNvPr id="32777" name="TextBox 21"/>
          <p:cNvSpPr txBox="1">
            <a:spLocks noChangeArrowheads="1"/>
          </p:cNvSpPr>
          <p:nvPr/>
        </p:nvSpPr>
        <p:spPr bwMode="auto">
          <a:xfrm>
            <a:off x="4135438" y="2963863"/>
            <a:ext cx="685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400">
                <a:solidFill>
                  <a:srgbClr val="FF0000"/>
                </a:solidFill>
                <a:ea typeface="新細明體" pitchFamily="18" charset="-120"/>
              </a:rPr>
              <a:t>R</a:t>
            </a:r>
          </a:p>
        </p:txBody>
      </p:sp>
      <p:sp>
        <p:nvSpPr>
          <p:cNvPr id="32778" name="TextBox 22"/>
          <p:cNvSpPr txBox="1">
            <a:spLocks noChangeArrowheads="1"/>
          </p:cNvSpPr>
          <p:nvPr/>
        </p:nvSpPr>
        <p:spPr bwMode="auto">
          <a:xfrm>
            <a:off x="3044825" y="38100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+</a:t>
            </a:r>
          </a:p>
        </p:txBody>
      </p:sp>
      <p:sp>
        <p:nvSpPr>
          <p:cNvPr id="32779" name="TextBox 23"/>
          <p:cNvSpPr txBox="1">
            <a:spLocks noChangeArrowheads="1"/>
          </p:cNvSpPr>
          <p:nvPr/>
        </p:nvSpPr>
        <p:spPr bwMode="auto">
          <a:xfrm>
            <a:off x="5330825" y="38100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-</a:t>
            </a:r>
          </a:p>
        </p:txBody>
      </p:sp>
      <p:cxnSp>
        <p:nvCxnSpPr>
          <p:cNvPr id="32780" name="Straight Arrow Connector 24"/>
          <p:cNvCxnSpPr>
            <a:cxnSpLocks noChangeShapeType="1"/>
          </p:cNvCxnSpPr>
          <p:nvPr/>
        </p:nvCxnSpPr>
        <p:spPr bwMode="auto">
          <a:xfrm>
            <a:off x="2667000" y="2897188"/>
            <a:ext cx="35814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32</a:t>
            </a:fld>
            <a:endParaRPr lang="en-US" altLang="zh-HK"/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6400800" y="2660355"/>
            <a:ext cx="70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400">
                <a:solidFill>
                  <a:srgbClr val="FF0000"/>
                </a:solidFill>
                <a:ea typeface="新細明體" pitchFamily="18" charset="-12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4430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z="4000" dirty="0" smtClean="0">
                <a:ea typeface="新細明體" pitchFamily="18" charset="-120"/>
              </a:rPr>
              <a:t>Electric Current(</a:t>
            </a:r>
            <a:r>
              <a:rPr lang="zh-TW" altLang="en-US" sz="4000" dirty="0" smtClean="0">
                <a:ea typeface="新細明體" pitchFamily="18" charset="-120"/>
              </a:rPr>
              <a:t>電流</a:t>
            </a:r>
            <a:r>
              <a:rPr lang="en-US" altLang="zh-TW" sz="4000" dirty="0" smtClean="0">
                <a:ea typeface="新細明體" pitchFamily="18" charset="-120"/>
              </a:rPr>
              <a:t>)</a:t>
            </a:r>
            <a:endParaRPr lang="en-US" altLang="zh-HK" sz="4000" dirty="0" smtClean="0">
              <a:ea typeface="新細明體" pitchFamily="18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2009218"/>
            <a:ext cx="8633361" cy="45354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Electric Current (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800" b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 amount of </a:t>
            </a:r>
            <a:r>
              <a:rPr lang="en-US" altLang="zh-TW" sz="2000" b="1" u="sng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positive charges</a:t>
            </a:r>
            <a:r>
              <a:rPr lang="en-US" altLang="zh-TW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passing through a given cross section of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substance in one second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called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Electric Current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6148" name="Picture 4" descr="02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63368"/>
            <a:ext cx="32766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838200" y="5334000"/>
            <a:ext cx="4114800" cy="701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dirty="0" smtClean="0"/>
              <a:t>The unit </a:t>
            </a:r>
            <a:r>
              <a:rPr lang="en-US" altLang="en-US" dirty="0"/>
              <a:t>of C</a:t>
            </a:r>
            <a:r>
              <a:rPr lang="en-US" altLang="en-US" dirty="0" smtClean="0"/>
              <a:t>urrent </a:t>
            </a:r>
            <a:r>
              <a:rPr lang="en-US" altLang="en-US" dirty="0"/>
              <a:t>:</a:t>
            </a:r>
          </a:p>
          <a:p>
            <a:pPr algn="ctr">
              <a:spcBef>
                <a:spcPct val="20000"/>
              </a:spcBef>
            </a:pPr>
            <a:r>
              <a:rPr lang="en-US" altLang="en-US" dirty="0"/>
              <a:t>1 </a:t>
            </a:r>
            <a:r>
              <a:rPr lang="en-US" altLang="en-US" dirty="0" smtClean="0"/>
              <a:t>Ampere </a:t>
            </a:r>
            <a:r>
              <a:rPr lang="en-US" altLang="en-US" dirty="0"/>
              <a:t>(A) = 1 </a:t>
            </a:r>
            <a:r>
              <a:rPr lang="en-US" altLang="en-US" dirty="0" smtClean="0"/>
              <a:t>Coulomb/second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1330-10D9-49EC-BE06-E60E9460EFED}" type="slidenum">
              <a:rPr lang="en-US" altLang="zh-HK" smtClean="0"/>
              <a:pPr>
                <a:defRPr/>
              </a:pPr>
              <a:t>4</a:t>
            </a:fld>
            <a:endParaRPr lang="en-US" altLang="zh-HK"/>
          </a:p>
        </p:txBody>
      </p:sp>
      <p:graphicFrame>
        <p:nvGraphicFramePr>
          <p:cNvPr id="3" name="物件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64953848"/>
              </p:ext>
            </p:extLst>
          </p:nvPr>
        </p:nvGraphicFramePr>
        <p:xfrm>
          <a:off x="6278563" y="3873500"/>
          <a:ext cx="8397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5" name="Equation" r:id="rId4" imgW="419040" imgH="393480" progId="Equation.3">
                  <p:embed/>
                </p:oleObj>
              </mc:Choice>
              <mc:Fallback>
                <p:oleObj name="Equation" r:id="rId4" imgW="419040" imgH="393480" progId="Equation.3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3873500"/>
                        <a:ext cx="8397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3"/>
          <p:cNvSpPr txBox="1"/>
          <p:nvPr/>
        </p:nvSpPr>
        <p:spPr>
          <a:xfrm>
            <a:off x="5410200" y="5223172"/>
            <a:ext cx="368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HK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dq</a:t>
            </a:r>
            <a:r>
              <a:rPr lang="en-US" altLang="zh-HK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charge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that flow through a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given cross-sectional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area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HK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units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  <a:endParaRPr lang="en-US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z="4000" dirty="0" smtClean="0">
                <a:ea typeface="新細明體" pitchFamily="18" charset="-120"/>
              </a:rPr>
              <a:t>Electric Current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86000"/>
            <a:ext cx="8476119" cy="838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direction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of current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defined as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flow direction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+</a:t>
            </a:r>
            <a:r>
              <a:rPr lang="en-US" altLang="zh-HK" sz="2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charges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7172" name="Picture 4" descr="fig131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6096"/>
          <a:stretch/>
        </p:blipFill>
        <p:spPr>
          <a:xfrm>
            <a:off x="2837885" y="3124200"/>
            <a:ext cx="356235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04260" y="5175421"/>
            <a:ext cx="856297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1C +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charges flow from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Right to Left per second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so there is 1A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flows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Right to Left</a:t>
            </a:r>
            <a:r>
              <a:rPr lang="en-US" altLang="zh-HK" sz="2000" dirty="0" smtClean="0">
                <a:latin typeface="Verdana" pitchFamily="34" charset="0"/>
                <a:ea typeface="新細明體" pitchFamily="18" charset="-120"/>
              </a:rPr>
              <a:t>.</a:t>
            </a:r>
          </a:p>
          <a:p>
            <a:pPr>
              <a:spcBef>
                <a:spcPct val="50000"/>
              </a:spcBef>
            </a:pPr>
            <a:endParaRPr lang="en-US" altLang="zh-HK" sz="800" dirty="0">
              <a:solidFill>
                <a:srgbClr val="FF0000"/>
              </a:solidFill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55500-9355-4B33-859E-E920529055A1}" type="slidenum">
              <a:rPr lang="en-US" altLang="zh-HK" smtClean="0"/>
              <a:pPr>
                <a:defRPr/>
              </a:pPr>
              <a:t>5</a:t>
            </a:fld>
            <a:endParaRPr lang="en-US" altLang="zh-HK" dirty="0"/>
          </a:p>
        </p:txBody>
      </p:sp>
      <p:sp>
        <p:nvSpPr>
          <p:cNvPr id="7" name="TextBox 6"/>
          <p:cNvSpPr txBox="1"/>
          <p:nvPr/>
        </p:nvSpPr>
        <p:spPr>
          <a:xfrm>
            <a:off x="1838440" y="37015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2150" y="37015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328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z="4000" dirty="0" smtClean="0">
                <a:ea typeface="新細明體" pitchFamily="18" charset="-120"/>
              </a:rPr>
              <a:t>Electric Current</a:t>
            </a:r>
          </a:p>
        </p:txBody>
      </p:sp>
      <p:pic>
        <p:nvPicPr>
          <p:cNvPr id="7172" name="Picture 4" descr="fig131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0" b="18473"/>
          <a:stretch/>
        </p:blipFill>
        <p:spPr>
          <a:xfrm>
            <a:off x="2995670" y="3182423"/>
            <a:ext cx="3498850" cy="17770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55500-9355-4B33-859E-E920529055A1}" type="slidenum">
              <a:rPr lang="en-US" altLang="zh-HK" smtClean="0"/>
              <a:pPr>
                <a:defRPr/>
              </a:pPr>
              <a:t>6</a:t>
            </a:fld>
            <a:endParaRPr lang="en-US" altLang="zh-HK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1070" y="5159557"/>
            <a:ext cx="846290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1C -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charges flow from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Left to Right per second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so there is 1A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</a:t>
            </a:r>
          </a:p>
          <a:p>
            <a:pPr>
              <a:spcBef>
                <a:spcPct val="50000"/>
              </a:spcBef>
            </a:pP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flows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Right to Left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altLang="zh-HK" sz="800" dirty="0">
              <a:solidFill>
                <a:srgbClr val="FF0000"/>
              </a:solidFill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4684"/>
            <a:ext cx="8305800" cy="838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direction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of current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can also be defined as the </a:t>
            </a:r>
            <a:r>
              <a:rPr lang="en-US" altLang="zh-HK" sz="2000" b="1" u="sng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opposite direction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</a:t>
            </a:r>
            <a:r>
              <a:rPr lang="en-US" altLang="zh-HK" sz="2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charges flow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8440" y="37015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2150" y="37015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54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z="4000" dirty="0" smtClean="0">
                <a:ea typeface="新細明體" pitchFamily="18" charset="-120"/>
              </a:rPr>
              <a:t>Electric Current</a:t>
            </a:r>
          </a:p>
        </p:txBody>
      </p:sp>
      <p:pic>
        <p:nvPicPr>
          <p:cNvPr id="7172" name="Picture 4" descr="fig131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3"/>
          <a:stretch/>
        </p:blipFill>
        <p:spPr>
          <a:xfrm>
            <a:off x="979714" y="3186113"/>
            <a:ext cx="7124700" cy="17770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528769" y="2609671"/>
            <a:ext cx="224975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HK" dirty="0" smtClean="0">
                <a:solidFill>
                  <a:srgbClr val="FF0000"/>
                </a:solidFill>
                <a:latin typeface="Verdana" pitchFamily="34" charset="0"/>
                <a:ea typeface="新細明體" pitchFamily="18" charset="-120"/>
              </a:rPr>
              <a:t>Positive charges</a:t>
            </a:r>
            <a:endParaRPr lang="en-US" altLang="zh-HK" dirty="0">
              <a:solidFill>
                <a:srgbClr val="FF0000"/>
              </a:solidFill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170714" y="2609671"/>
            <a:ext cx="238279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HK" dirty="0" smtClean="0">
                <a:solidFill>
                  <a:srgbClr val="FF0000"/>
                </a:solidFill>
                <a:latin typeface="Verdana" pitchFamily="34" charset="0"/>
                <a:ea typeface="新細明體" pitchFamily="18" charset="-120"/>
              </a:rPr>
              <a:t>Negative charges</a:t>
            </a:r>
            <a:endParaRPr lang="en-US" altLang="zh-HK" dirty="0">
              <a:solidFill>
                <a:srgbClr val="FF0000"/>
              </a:solidFill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55500-9355-4B33-859E-E920529055A1}" type="slidenum">
              <a:rPr lang="en-US" altLang="zh-HK" smtClean="0"/>
              <a:pPr>
                <a:defRPr/>
              </a:pPr>
              <a:t>7</a:t>
            </a:fld>
            <a:endParaRPr lang="en-US" altLang="zh-HK" dirty="0"/>
          </a:p>
        </p:txBody>
      </p:sp>
      <p:sp>
        <p:nvSpPr>
          <p:cNvPr id="6" name="TextBox 5"/>
          <p:cNvSpPr txBox="1"/>
          <p:nvPr/>
        </p:nvSpPr>
        <p:spPr>
          <a:xfrm>
            <a:off x="4332514" y="3725264"/>
            <a:ext cx="12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454" y="37252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8564" y="37252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" name="矩形 2"/>
          <p:cNvSpPr/>
          <p:nvPr/>
        </p:nvSpPr>
        <p:spPr>
          <a:xfrm>
            <a:off x="1921363" y="5328587"/>
            <a:ext cx="6085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  1C +</a:t>
            </a:r>
            <a:r>
              <a:rPr lang="en-US" altLang="zh-HK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charges flow from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K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= 1C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HK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 charges flow from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</a:p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= 1A current flows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from Right to Left.</a:t>
            </a:r>
          </a:p>
        </p:txBody>
      </p:sp>
    </p:spTree>
    <p:extLst>
      <p:ext uri="{BB962C8B-B14F-4D97-AF65-F5344CB8AC3E}">
        <p14:creationId xmlns:p14="http://schemas.microsoft.com/office/powerpoint/2010/main" val="9103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z="4000" dirty="0" smtClean="0">
                <a:ea typeface="新細明體" pitchFamily="18" charset="-120"/>
              </a:rPr>
              <a:t>Electric Current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2057400"/>
            <a:ext cx="8001000" cy="32321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</a:t>
            </a: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conductor has a constant current of 5 A. How many </a:t>
            </a:r>
            <a:r>
              <a:rPr lang="en-US" altLang="zh-HK" sz="2000" dirty="0" smtClean="0">
                <a:solidFill>
                  <a:schemeClr val="hlink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electrons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pass a cross section of the conductor in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one minute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55500-9355-4B33-859E-E920529055A1}" type="slidenum">
              <a:rPr lang="en-US" altLang="zh-HK" smtClean="0"/>
              <a:pPr>
                <a:defRPr/>
              </a:pPr>
              <a:t>8</a:t>
            </a:fld>
            <a:endParaRPr lang="en-US" altLang="zh-HK"/>
          </a:p>
        </p:txBody>
      </p:sp>
      <p:sp>
        <p:nvSpPr>
          <p:cNvPr id="4" name="Rectangle 3"/>
          <p:cNvSpPr/>
          <p:nvPr/>
        </p:nvSpPr>
        <p:spPr>
          <a:xfrm>
            <a:off x="495300" y="4504710"/>
            <a:ext cx="86487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Solution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HK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Total no. of charges pass in 1 min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5 A current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(5 C/s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(60) =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300 C/min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HK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Total no. of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electrons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pass in 1 min is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given by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867886"/>
              </p:ext>
            </p:extLst>
          </p:nvPr>
        </p:nvGraphicFramePr>
        <p:xfrm>
          <a:off x="2647950" y="5970547"/>
          <a:ext cx="4343400" cy="546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4" name="Equation" r:id="rId4" imgW="3098520" imgH="393480" progId="Equation.3">
                  <p:embed/>
                </p:oleObj>
              </mc:Choice>
              <mc:Fallback>
                <p:oleObj name="Equation" r:id="rId4" imgW="309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5970547"/>
                        <a:ext cx="4343400" cy="546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 descr="fig131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2" t="8112" b="41196"/>
          <a:stretch/>
        </p:blipFill>
        <p:spPr>
          <a:xfrm>
            <a:off x="2895600" y="3236990"/>
            <a:ext cx="2973070" cy="9188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95750" y="417513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5A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3505200" y="4359796"/>
            <a:ext cx="59055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61302" y="35455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33321" y="3488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782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Electric </a:t>
            </a:r>
            <a:r>
              <a:rPr lang="en-US" altLang="zh-TW" sz="4000" dirty="0"/>
              <a:t>P</a:t>
            </a:r>
            <a:r>
              <a:rPr lang="en-US" altLang="zh-TW" sz="4000" dirty="0" smtClean="0"/>
              <a:t>otential Energy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382000" cy="4114800"/>
          </a:xfrm>
        </p:spPr>
        <p:txBody>
          <a:bodyPr/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electrical engineering, 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charges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a substance involves some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potential energy (</a:t>
            </a:r>
            <a:r>
              <a:rPr lang="zh-HK" alt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電勢能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transferred(gain/loss).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simply call electric potential energy as “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” in this course.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work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or energy is measured in joules(J).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9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27399112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6202</TotalTime>
  <Words>1793</Words>
  <Application>Microsoft Office PowerPoint</Application>
  <PresentationFormat>如螢幕大小 (4:3)</PresentationFormat>
  <Paragraphs>439</Paragraphs>
  <Slides>32</Slides>
  <Notes>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Blends</vt:lpstr>
      <vt:lpstr>Equation</vt:lpstr>
      <vt:lpstr>方程式</vt:lpstr>
      <vt:lpstr>Worksheet</vt:lpstr>
      <vt:lpstr>Chart</vt:lpstr>
      <vt:lpstr>AST10401  Introduction to Electrical Engineering</vt:lpstr>
      <vt:lpstr>Charge(電荷)</vt:lpstr>
      <vt:lpstr>Charge</vt:lpstr>
      <vt:lpstr>Electric Current(電流)</vt:lpstr>
      <vt:lpstr>Electric Current</vt:lpstr>
      <vt:lpstr>Electric Current</vt:lpstr>
      <vt:lpstr>Electric Current</vt:lpstr>
      <vt:lpstr>Electric Current</vt:lpstr>
      <vt:lpstr>Electric Potential Energy </vt:lpstr>
      <vt:lpstr>Voltage(電壓)</vt:lpstr>
      <vt:lpstr>Voltage Difference</vt:lpstr>
      <vt:lpstr>Voltage Difference</vt:lpstr>
      <vt:lpstr>Voltage Difference</vt:lpstr>
      <vt:lpstr>Voltage Difference</vt:lpstr>
      <vt:lpstr>  Power(功率)</vt:lpstr>
      <vt:lpstr>  Power(功率)</vt:lpstr>
      <vt:lpstr>  Power(功率)</vt:lpstr>
      <vt:lpstr>Power</vt:lpstr>
      <vt:lpstr>Power Sum</vt:lpstr>
      <vt:lpstr>Power Sum</vt:lpstr>
      <vt:lpstr>Electrical Sources</vt:lpstr>
      <vt:lpstr>Electrical Sources</vt:lpstr>
      <vt:lpstr>Independent Voltage Sources</vt:lpstr>
      <vt:lpstr>Dependent Voltage Sources</vt:lpstr>
      <vt:lpstr>Independent Current Sources</vt:lpstr>
      <vt:lpstr>Dependent Current Sources</vt:lpstr>
      <vt:lpstr>Ground</vt:lpstr>
      <vt:lpstr>Resistors</vt:lpstr>
      <vt:lpstr>Ohm’s Law</vt:lpstr>
      <vt:lpstr>Ohm’s Law</vt:lpstr>
      <vt:lpstr>Ohm’s Law</vt:lpstr>
      <vt:lpstr>Ohm’s Law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</dc:creator>
  <cp:lastModifiedBy>Kwan</cp:lastModifiedBy>
  <cp:revision>644</cp:revision>
  <cp:lastPrinted>1601-01-01T00:00:00Z</cp:lastPrinted>
  <dcterms:created xsi:type="dcterms:W3CDTF">1601-01-01T00:00:00Z</dcterms:created>
  <dcterms:modified xsi:type="dcterms:W3CDTF">2018-09-03T04:13:53Z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