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sldIdLst>
    <p:sldId id="256" r:id="rId2"/>
    <p:sldId id="257" r:id="rId3"/>
    <p:sldId id="286" r:id="rId4"/>
    <p:sldId id="259" r:id="rId5"/>
    <p:sldId id="260" r:id="rId6"/>
    <p:sldId id="266" r:id="rId7"/>
    <p:sldId id="263" r:id="rId8"/>
    <p:sldId id="287" r:id="rId9"/>
    <p:sldId id="264" r:id="rId10"/>
    <p:sldId id="265" r:id="rId11"/>
    <p:sldId id="267" r:id="rId12"/>
    <p:sldId id="269" r:id="rId13"/>
    <p:sldId id="270" r:id="rId14"/>
    <p:sldId id="271" r:id="rId15"/>
    <p:sldId id="285" r:id="rId16"/>
    <p:sldId id="277" r:id="rId17"/>
    <p:sldId id="273" r:id="rId18"/>
    <p:sldId id="274" r:id="rId19"/>
    <p:sldId id="280" r:id="rId20"/>
    <p:sldId id="276" r:id="rId21"/>
    <p:sldId id="279" r:id="rId22"/>
    <p:sldId id="278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92760" autoAdjust="0"/>
  </p:normalViewPr>
  <p:slideViewPr>
    <p:cSldViewPr>
      <p:cViewPr varScale="1">
        <p:scale>
          <a:sx n="88" d="100"/>
          <a:sy n="88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34254C-991C-49CF-AE88-08EDFFEB1F20}" type="datetimeFigureOut">
              <a:rPr lang="en-US"/>
              <a:pPr>
                <a:defRPr/>
              </a:pPr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E43C13-A000-476D-9465-3D2039709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2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C273FC86-C436-437C-9DFE-5C3871690CE3}" type="slidenum">
              <a:rPr lang="en-US" altLang="zh-HK" smtClean="0"/>
              <a:pPr eaLnBrk="1" hangingPunct="1"/>
              <a:t>7</a:t>
            </a:fld>
            <a:endParaRPr lang="en-US" altLang="zh-HK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 smtClean="0"/>
          </a:p>
        </p:txBody>
      </p:sp>
    </p:spTree>
    <p:extLst>
      <p:ext uri="{BB962C8B-B14F-4D97-AF65-F5344CB8AC3E}">
        <p14:creationId xmlns:p14="http://schemas.microsoft.com/office/powerpoint/2010/main" val="34349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BE07E708-4B1A-4BA5-8A7A-F988B7F75978}" type="slidenum">
              <a:rPr lang="en-US" altLang="zh-HK" smtClean="0"/>
              <a:pPr eaLnBrk="1" hangingPunct="1"/>
              <a:t>9</a:t>
            </a:fld>
            <a:endParaRPr lang="en-US" altLang="zh-HK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 smtClean="0"/>
          </a:p>
        </p:txBody>
      </p:sp>
    </p:spTree>
    <p:extLst>
      <p:ext uri="{BB962C8B-B14F-4D97-AF65-F5344CB8AC3E}">
        <p14:creationId xmlns:p14="http://schemas.microsoft.com/office/powerpoint/2010/main" val="190188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F7A5873E-8EAA-4A7E-8172-F12235148A03}" type="slidenum">
              <a:rPr lang="en-US" altLang="zh-HK" smtClean="0"/>
              <a:pPr eaLnBrk="1" hangingPunct="1"/>
              <a:t>11</a:t>
            </a:fld>
            <a:endParaRPr lang="en-US" altLang="zh-HK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HK" smtClean="0"/>
          </a:p>
        </p:txBody>
      </p:sp>
    </p:spTree>
    <p:extLst>
      <p:ext uri="{BB962C8B-B14F-4D97-AF65-F5344CB8AC3E}">
        <p14:creationId xmlns:p14="http://schemas.microsoft.com/office/powerpoint/2010/main" val="264760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E43C13-A000-476D-9465-3D2039709C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5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zh-HK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zh-HK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zh-HK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zh-HK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zh-HK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zh-HK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zh-HK"/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00F06F4-2DBD-4FAE-812A-97B1E164D2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697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AFF1A-036A-4DBE-87AB-D8F5EFE29C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0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0370-DEB9-484E-8294-98E0208EC0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58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4AD64-6452-420C-8214-278F0E3B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DED5A-BC92-431E-AA32-99B001169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BA3A-6DB1-4CA1-AC93-5AF66DC095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73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B7B26-C02F-4761-935A-0934FAB1D7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9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4AF51-CD7E-445E-B7A6-427D72C644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58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1169-50EB-41A2-AE2F-01EE910790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69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7EB27-C494-443D-B2E1-1CDF93C77B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7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EAF98-8672-49CF-99A6-45080BF330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1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914A-A0F2-4BD5-A7A1-A12D3A9DB4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05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9048E-D9FD-469A-8F06-D5BE62B66E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72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HK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HK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HK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HK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HK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HK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HK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1AE1CDD-13D7-4BC8-9E03-4BE6B7F803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50" r:id="rId12"/>
    <p:sldLayoutId id="214748385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PMingLiU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PMingLiU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PMingLiU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PMingLiU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5.jpe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8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AST10401 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dirty="0" smtClean="0"/>
              <a:t>Introduction </a:t>
            </a:r>
            <a:r>
              <a:rPr lang="en-US" altLang="zh-HK" smtClean="0"/>
              <a:t>to </a:t>
            </a:r>
            <a:br>
              <a:rPr lang="en-US" altLang="zh-HK" smtClean="0"/>
            </a:br>
            <a:r>
              <a:rPr lang="en-US" altLang="zh-HK" smtClean="0"/>
              <a:t>Electrical </a:t>
            </a:r>
            <a:r>
              <a:rPr lang="en-US" altLang="zh-HK" dirty="0" smtClean="0"/>
              <a:t>Engineering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L02 Electric Circuits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61845B99-438A-4F92-A50E-9E6047D7CD3E}" type="slidenum">
              <a:rPr kumimoji="0" lang="en-US" altLang="zh-TW" smtClean="0">
                <a:solidFill>
                  <a:schemeClr val="bg2"/>
                </a:solidFill>
              </a:rPr>
              <a:pPr eaLnBrk="1" hangingPunct="1"/>
              <a:t>1</a:t>
            </a:fld>
            <a:endParaRPr kumimoji="0" lang="en-US" altLang="zh-TW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533400"/>
            <a:ext cx="8243887" cy="1314450"/>
          </a:xfrm>
        </p:spPr>
        <p:txBody>
          <a:bodyPr/>
          <a:lstStyle/>
          <a:p>
            <a:r>
              <a:rPr lang="en-US" altLang="zh-HK" sz="4000" dirty="0" smtClean="0"/>
              <a:t>KCL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72821"/>
            <a:ext cx="7670800" cy="1409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Find 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HK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5A, 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2A, 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3A, 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1.5A</a:t>
            </a:r>
            <a:endParaRPr lang="en-US" altLang="zh-HK" sz="22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340" name="Object 5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07988213"/>
              </p:ext>
            </p:extLst>
          </p:nvPr>
        </p:nvGraphicFramePr>
        <p:xfrm>
          <a:off x="3284537" y="3779139"/>
          <a:ext cx="25908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2" name="Equation" r:id="rId3" imgW="1549080" imgH="1104840" progId="Equation.3">
                  <p:embed/>
                </p:oleObj>
              </mc:Choice>
              <mc:Fallback>
                <p:oleObj name="Equation" r:id="rId3" imgW="1549080" imgH="1104840" progId="Equation.3">
                  <p:embed/>
                  <p:pic>
                    <p:nvPicPr>
                      <p:cNvPr id="0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7" y="3779139"/>
                        <a:ext cx="2590800" cy="18478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2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290935" y="5110048"/>
            <a:ext cx="908126" cy="914400"/>
            <a:chOff x="1199" y="2640"/>
            <a:chExt cx="865" cy="722"/>
          </a:xfrm>
        </p:grpSpPr>
        <p:sp>
          <p:nvSpPr>
            <p:cNvPr id="14383" name="Text Box 7"/>
            <p:cNvSpPr txBox="1">
              <a:spLocks noChangeArrowheads="1"/>
            </p:cNvSpPr>
            <p:nvPr/>
          </p:nvSpPr>
          <p:spPr bwMode="auto">
            <a:xfrm>
              <a:off x="1577" y="2640"/>
              <a:ext cx="2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</a:t>
              </a:r>
            </a:p>
          </p:txBody>
        </p:sp>
        <p:sp>
          <p:nvSpPr>
            <p:cNvPr id="14384" name="Text Box 8"/>
            <p:cNvSpPr txBox="1">
              <a:spLocks noChangeArrowheads="1"/>
            </p:cNvSpPr>
            <p:nvPr/>
          </p:nvSpPr>
          <p:spPr bwMode="auto">
            <a:xfrm>
              <a:off x="1585" y="3073"/>
              <a:ext cx="28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_</a:t>
              </a:r>
            </a:p>
          </p:txBody>
        </p:sp>
        <p:sp>
          <p:nvSpPr>
            <p:cNvPr id="14385" name="Text Box 9"/>
            <p:cNvSpPr txBox="1">
              <a:spLocks noChangeArrowheads="1"/>
            </p:cNvSpPr>
            <p:nvPr/>
          </p:nvSpPr>
          <p:spPr bwMode="auto">
            <a:xfrm>
              <a:off x="1199" y="2842"/>
              <a:ext cx="39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sz="2000" dirty="0"/>
                <a:t>V</a:t>
              </a:r>
              <a:r>
                <a:rPr lang="en-US" altLang="zh-HK" sz="2000" baseline="-25000" dirty="0"/>
                <a:t>s</a:t>
              </a:r>
              <a:endParaRPr lang="en-US" altLang="zh-HK" sz="2000" dirty="0"/>
            </a:p>
          </p:txBody>
        </p:sp>
        <p:sp>
          <p:nvSpPr>
            <p:cNvPr id="14386" name="Line 10"/>
            <p:cNvSpPr>
              <a:spLocks noChangeShapeType="1"/>
            </p:cNvSpPr>
            <p:nvPr/>
          </p:nvSpPr>
          <p:spPr bwMode="auto">
            <a:xfrm flipH="1">
              <a:off x="1680" y="288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Line 11"/>
            <p:cNvSpPr>
              <a:spLocks noChangeShapeType="1"/>
            </p:cNvSpPr>
            <p:nvPr/>
          </p:nvSpPr>
          <p:spPr bwMode="auto">
            <a:xfrm>
              <a:off x="1776" y="29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2"/>
            <p:cNvSpPr>
              <a:spLocks noChangeShapeType="1"/>
            </p:cNvSpPr>
            <p:nvPr/>
          </p:nvSpPr>
          <p:spPr bwMode="auto">
            <a:xfrm flipH="1">
              <a:off x="1680" y="307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3"/>
            <p:cNvSpPr>
              <a:spLocks noChangeShapeType="1"/>
            </p:cNvSpPr>
            <p:nvPr/>
          </p:nvSpPr>
          <p:spPr bwMode="auto">
            <a:xfrm>
              <a:off x="1776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Oval 14"/>
          <p:cNvSpPr>
            <a:spLocks noChangeArrowheads="1"/>
          </p:cNvSpPr>
          <p:nvPr/>
        </p:nvSpPr>
        <p:spPr bwMode="auto">
          <a:xfrm>
            <a:off x="935537" y="4830648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4343" name="Oval 15"/>
          <p:cNvSpPr>
            <a:spLocks noChangeArrowheads="1"/>
          </p:cNvSpPr>
          <p:nvPr/>
        </p:nvSpPr>
        <p:spPr bwMode="auto">
          <a:xfrm>
            <a:off x="1767387" y="4830648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4344" name="Oval 16"/>
          <p:cNvSpPr>
            <a:spLocks noChangeArrowheads="1"/>
          </p:cNvSpPr>
          <p:nvPr/>
        </p:nvSpPr>
        <p:spPr bwMode="auto">
          <a:xfrm>
            <a:off x="2492875" y="4830648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4345" name="Oval 17"/>
          <p:cNvSpPr>
            <a:spLocks noChangeArrowheads="1"/>
          </p:cNvSpPr>
          <p:nvPr/>
        </p:nvSpPr>
        <p:spPr bwMode="auto">
          <a:xfrm>
            <a:off x="1765800" y="3478098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4346" name="Oval 18"/>
          <p:cNvSpPr>
            <a:spLocks noChangeArrowheads="1"/>
          </p:cNvSpPr>
          <p:nvPr/>
        </p:nvSpPr>
        <p:spPr bwMode="auto">
          <a:xfrm>
            <a:off x="1767387" y="625146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4347" name="Rectangle 19"/>
          <p:cNvSpPr>
            <a:spLocks noChangeArrowheads="1"/>
          </p:cNvSpPr>
          <p:nvPr/>
        </p:nvSpPr>
        <p:spPr bwMode="auto">
          <a:xfrm>
            <a:off x="899025" y="3874973"/>
            <a:ext cx="204787" cy="563562"/>
          </a:xfrm>
          <a:prstGeom prst="rect">
            <a:avLst/>
          </a:prstGeom>
          <a:solidFill>
            <a:srgbClr val="8495A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cxnSp>
        <p:nvCxnSpPr>
          <p:cNvPr id="14348" name="AutoShape 20"/>
          <p:cNvCxnSpPr>
            <a:cxnSpLocks noChangeShapeType="1"/>
            <a:stCxn id="14342" idx="0"/>
            <a:endCxn id="14347" idx="2"/>
          </p:cNvCxnSpPr>
          <p:nvPr/>
        </p:nvCxnSpPr>
        <p:spPr bwMode="auto">
          <a:xfrm flipV="1">
            <a:off x="1002212" y="4438535"/>
            <a:ext cx="0" cy="392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21"/>
          <p:cNvCxnSpPr>
            <a:cxnSpLocks noChangeShapeType="1"/>
            <a:stCxn id="14342" idx="4"/>
          </p:cNvCxnSpPr>
          <p:nvPr/>
        </p:nvCxnSpPr>
        <p:spPr bwMode="auto">
          <a:xfrm>
            <a:off x="1002212" y="4952885"/>
            <a:ext cx="31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22"/>
          <p:cNvCxnSpPr>
            <a:cxnSpLocks noChangeShapeType="1"/>
            <a:stCxn id="14347" idx="0"/>
            <a:endCxn id="14345" idx="2"/>
          </p:cNvCxnSpPr>
          <p:nvPr/>
        </p:nvCxnSpPr>
        <p:spPr bwMode="auto">
          <a:xfrm rot="16200000">
            <a:off x="1216524" y="3325698"/>
            <a:ext cx="334963" cy="7635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23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1067300" y="4892560"/>
            <a:ext cx="7000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24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1899150" y="4892560"/>
            <a:ext cx="5937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Rectangle 25"/>
          <p:cNvSpPr>
            <a:spLocks noChangeArrowheads="1"/>
          </p:cNvSpPr>
          <p:nvPr/>
        </p:nvSpPr>
        <p:spPr bwMode="auto">
          <a:xfrm>
            <a:off x="1729287" y="3874973"/>
            <a:ext cx="204788" cy="563562"/>
          </a:xfrm>
          <a:prstGeom prst="rect">
            <a:avLst/>
          </a:prstGeom>
          <a:solidFill>
            <a:srgbClr val="8495A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4354" name="Rectangle 26"/>
          <p:cNvSpPr>
            <a:spLocks noChangeArrowheads="1"/>
          </p:cNvSpPr>
          <p:nvPr/>
        </p:nvSpPr>
        <p:spPr bwMode="auto">
          <a:xfrm>
            <a:off x="2456362" y="3874973"/>
            <a:ext cx="204788" cy="563562"/>
          </a:xfrm>
          <a:prstGeom prst="rect">
            <a:avLst/>
          </a:prstGeom>
          <a:solidFill>
            <a:srgbClr val="8495A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cxnSp>
        <p:nvCxnSpPr>
          <p:cNvPr id="14355" name="AutoShape 27"/>
          <p:cNvCxnSpPr>
            <a:cxnSpLocks noChangeShapeType="1"/>
            <a:stCxn id="14353" idx="0"/>
            <a:endCxn id="14345" idx="4"/>
          </p:cNvCxnSpPr>
          <p:nvPr/>
        </p:nvCxnSpPr>
        <p:spPr bwMode="auto">
          <a:xfrm flipV="1">
            <a:off x="1832475" y="3600335"/>
            <a:ext cx="0" cy="274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8"/>
          <p:cNvCxnSpPr>
            <a:cxnSpLocks noChangeShapeType="1"/>
            <a:stCxn id="14345" idx="6"/>
            <a:endCxn id="14354" idx="0"/>
          </p:cNvCxnSpPr>
          <p:nvPr/>
        </p:nvCxnSpPr>
        <p:spPr bwMode="auto">
          <a:xfrm>
            <a:off x="1897562" y="3540010"/>
            <a:ext cx="661988" cy="3349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9"/>
          <p:cNvCxnSpPr>
            <a:cxnSpLocks noChangeShapeType="1"/>
            <a:stCxn id="14343" idx="0"/>
            <a:endCxn id="14353" idx="2"/>
          </p:cNvCxnSpPr>
          <p:nvPr/>
        </p:nvCxnSpPr>
        <p:spPr bwMode="auto">
          <a:xfrm flipH="1" flipV="1">
            <a:off x="1832475" y="4438535"/>
            <a:ext cx="1587" cy="392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30"/>
          <p:cNvCxnSpPr>
            <a:cxnSpLocks noChangeShapeType="1"/>
            <a:stCxn id="14344" idx="0"/>
            <a:endCxn id="14354" idx="2"/>
          </p:cNvCxnSpPr>
          <p:nvPr/>
        </p:nvCxnSpPr>
        <p:spPr bwMode="auto">
          <a:xfrm flipV="1">
            <a:off x="2559550" y="4438535"/>
            <a:ext cx="0" cy="3921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Rectangle 31"/>
          <p:cNvSpPr>
            <a:spLocks noChangeArrowheads="1"/>
          </p:cNvSpPr>
          <p:nvPr/>
        </p:nvSpPr>
        <p:spPr bwMode="auto">
          <a:xfrm>
            <a:off x="1729287" y="5252923"/>
            <a:ext cx="204788" cy="563562"/>
          </a:xfrm>
          <a:prstGeom prst="rect">
            <a:avLst/>
          </a:prstGeom>
          <a:solidFill>
            <a:srgbClr val="8495A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4360" name="Rectangle 32"/>
          <p:cNvSpPr>
            <a:spLocks noChangeArrowheads="1"/>
          </p:cNvSpPr>
          <p:nvPr/>
        </p:nvSpPr>
        <p:spPr bwMode="auto">
          <a:xfrm>
            <a:off x="2456362" y="5252923"/>
            <a:ext cx="204788" cy="563562"/>
          </a:xfrm>
          <a:prstGeom prst="rect">
            <a:avLst/>
          </a:prstGeom>
          <a:solidFill>
            <a:srgbClr val="8495A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cxnSp>
        <p:nvCxnSpPr>
          <p:cNvPr id="14361" name="AutoShape 33"/>
          <p:cNvCxnSpPr>
            <a:cxnSpLocks noChangeShapeType="1"/>
            <a:stCxn id="14359" idx="0"/>
            <a:endCxn id="14343" idx="4"/>
          </p:cNvCxnSpPr>
          <p:nvPr/>
        </p:nvCxnSpPr>
        <p:spPr bwMode="auto">
          <a:xfrm flipV="1">
            <a:off x="1832475" y="4952885"/>
            <a:ext cx="1587" cy="300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34"/>
          <p:cNvCxnSpPr>
            <a:cxnSpLocks noChangeShapeType="1"/>
            <a:stCxn id="14360" idx="0"/>
            <a:endCxn id="14344" idx="4"/>
          </p:cNvCxnSpPr>
          <p:nvPr/>
        </p:nvCxnSpPr>
        <p:spPr bwMode="auto">
          <a:xfrm flipV="1">
            <a:off x="2559550" y="4952885"/>
            <a:ext cx="0" cy="3000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35"/>
          <p:cNvCxnSpPr>
            <a:cxnSpLocks noChangeShapeType="1"/>
            <a:stCxn id="14346" idx="0"/>
          </p:cNvCxnSpPr>
          <p:nvPr/>
        </p:nvCxnSpPr>
        <p:spPr bwMode="auto">
          <a:xfrm flipH="1" flipV="1">
            <a:off x="1832475" y="5816485"/>
            <a:ext cx="1587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36"/>
          <p:cNvCxnSpPr>
            <a:cxnSpLocks noChangeShapeType="1"/>
            <a:stCxn id="14346" idx="6"/>
            <a:endCxn id="14360" idx="2"/>
          </p:cNvCxnSpPr>
          <p:nvPr/>
        </p:nvCxnSpPr>
        <p:spPr bwMode="auto">
          <a:xfrm flipV="1">
            <a:off x="1899150" y="5816485"/>
            <a:ext cx="660400" cy="4968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37"/>
          <p:cNvCxnSpPr>
            <a:cxnSpLocks noChangeShapeType="1"/>
            <a:stCxn id="14346" idx="2"/>
          </p:cNvCxnSpPr>
          <p:nvPr/>
        </p:nvCxnSpPr>
        <p:spPr bwMode="auto">
          <a:xfrm rot="10800000">
            <a:off x="995862" y="5772035"/>
            <a:ext cx="771525" cy="541338"/>
          </a:xfrm>
          <a:prstGeom prst="bentConnector3">
            <a:avLst>
              <a:gd name="adj1" fmla="val 99380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Line 38"/>
          <p:cNvSpPr>
            <a:spLocks noChangeShapeType="1"/>
          </p:cNvSpPr>
          <p:nvPr/>
        </p:nvSpPr>
        <p:spPr bwMode="auto">
          <a:xfrm flipV="1">
            <a:off x="687887" y="4952885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Text Box 39"/>
          <p:cNvSpPr txBox="1">
            <a:spLocks noChangeArrowheads="1"/>
          </p:cNvSpPr>
          <p:nvPr/>
        </p:nvSpPr>
        <p:spPr bwMode="auto">
          <a:xfrm>
            <a:off x="319587" y="4843348"/>
            <a:ext cx="306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dirty="0"/>
              <a:t>i</a:t>
            </a:r>
            <a:r>
              <a:rPr lang="en-US" altLang="zh-HK" baseline="-25000" dirty="0"/>
              <a:t>s</a:t>
            </a:r>
          </a:p>
        </p:txBody>
      </p:sp>
      <p:sp>
        <p:nvSpPr>
          <p:cNvPr id="14368" name="Line 40"/>
          <p:cNvSpPr>
            <a:spLocks noChangeShapeType="1"/>
          </p:cNvSpPr>
          <p:nvPr/>
        </p:nvSpPr>
        <p:spPr bwMode="auto">
          <a:xfrm flipV="1">
            <a:off x="687887" y="3874973"/>
            <a:ext cx="0" cy="411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9" name="Text Box 41"/>
          <p:cNvSpPr txBox="1">
            <a:spLocks noChangeArrowheads="1"/>
          </p:cNvSpPr>
          <p:nvPr/>
        </p:nvSpPr>
        <p:spPr bwMode="auto">
          <a:xfrm>
            <a:off x="371975" y="391942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/>
              <a:t>i</a:t>
            </a:r>
            <a:r>
              <a:rPr lang="en-US" altLang="zh-HK" baseline="-25000"/>
              <a:t>0</a:t>
            </a:r>
          </a:p>
        </p:txBody>
      </p:sp>
      <p:sp>
        <p:nvSpPr>
          <p:cNvPr id="14370" name="Line 42"/>
          <p:cNvSpPr>
            <a:spLocks noChangeShapeType="1"/>
          </p:cNvSpPr>
          <p:nvPr/>
        </p:nvSpPr>
        <p:spPr bwMode="auto">
          <a:xfrm>
            <a:off x="1614987" y="3919423"/>
            <a:ext cx="0" cy="36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Line 43"/>
          <p:cNvSpPr>
            <a:spLocks noChangeShapeType="1"/>
          </p:cNvSpPr>
          <p:nvPr/>
        </p:nvSpPr>
        <p:spPr bwMode="auto">
          <a:xfrm>
            <a:off x="2376987" y="3919423"/>
            <a:ext cx="0" cy="366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44"/>
          <p:cNvSpPr>
            <a:spLocks noChangeShapeType="1"/>
          </p:cNvSpPr>
          <p:nvPr/>
        </p:nvSpPr>
        <p:spPr bwMode="auto">
          <a:xfrm>
            <a:off x="1614987" y="536563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3" name="Line 45"/>
          <p:cNvSpPr>
            <a:spLocks noChangeShapeType="1"/>
          </p:cNvSpPr>
          <p:nvPr/>
        </p:nvSpPr>
        <p:spPr bwMode="auto">
          <a:xfrm flipV="1">
            <a:off x="2376987" y="5365635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Text Box 46"/>
          <p:cNvSpPr txBox="1">
            <a:spLocks noChangeArrowheads="1"/>
          </p:cNvSpPr>
          <p:nvPr/>
        </p:nvSpPr>
        <p:spPr bwMode="auto">
          <a:xfrm>
            <a:off x="1291137" y="391942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/>
              <a:t>i</a:t>
            </a:r>
            <a:r>
              <a:rPr lang="en-US" altLang="zh-HK" baseline="-25000"/>
              <a:t>1</a:t>
            </a:r>
          </a:p>
        </p:txBody>
      </p:sp>
      <p:sp>
        <p:nvSpPr>
          <p:cNvPr id="14375" name="Text Box 47"/>
          <p:cNvSpPr txBox="1">
            <a:spLocks noChangeArrowheads="1"/>
          </p:cNvSpPr>
          <p:nvPr/>
        </p:nvSpPr>
        <p:spPr bwMode="auto">
          <a:xfrm>
            <a:off x="2072187" y="391942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/>
              <a:t>i</a:t>
            </a:r>
            <a:r>
              <a:rPr lang="en-US" altLang="zh-HK" baseline="-25000"/>
              <a:t>2</a:t>
            </a:r>
          </a:p>
        </p:txBody>
      </p:sp>
      <p:sp>
        <p:nvSpPr>
          <p:cNvPr id="14376" name="Text Box 48"/>
          <p:cNvSpPr txBox="1">
            <a:spLocks noChangeArrowheads="1"/>
          </p:cNvSpPr>
          <p:nvPr/>
        </p:nvSpPr>
        <p:spPr bwMode="auto">
          <a:xfrm>
            <a:off x="1291137" y="529261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/>
              <a:t>i</a:t>
            </a:r>
            <a:r>
              <a:rPr lang="en-US" altLang="zh-HK" baseline="-25000"/>
              <a:t>3</a:t>
            </a:r>
          </a:p>
        </p:txBody>
      </p:sp>
      <p:sp>
        <p:nvSpPr>
          <p:cNvPr id="14377" name="Text Box 49"/>
          <p:cNvSpPr txBox="1">
            <a:spLocks noChangeArrowheads="1"/>
          </p:cNvSpPr>
          <p:nvPr/>
        </p:nvSpPr>
        <p:spPr bwMode="auto">
          <a:xfrm>
            <a:off x="2053137" y="536563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/>
              <a:t>i</a:t>
            </a:r>
            <a:r>
              <a:rPr lang="en-US" altLang="zh-HK" baseline="-25000"/>
              <a:t>4</a:t>
            </a:r>
          </a:p>
        </p:txBody>
      </p:sp>
      <p:sp>
        <p:nvSpPr>
          <p:cNvPr id="14378" name="Text Box 53"/>
          <p:cNvSpPr txBox="1">
            <a:spLocks noChangeArrowheads="1"/>
          </p:cNvSpPr>
          <p:nvPr/>
        </p:nvSpPr>
        <p:spPr bwMode="auto">
          <a:xfrm>
            <a:off x="1680815" y="3107827"/>
            <a:ext cx="322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b="1" dirty="0" smtClean="0"/>
              <a:t>a</a:t>
            </a:r>
            <a:endParaRPr lang="en-US" altLang="zh-HK" b="1" dirty="0"/>
          </a:p>
        </p:txBody>
      </p:sp>
      <p:sp>
        <p:nvSpPr>
          <p:cNvPr id="14379" name="Text Box 54"/>
          <p:cNvSpPr txBox="1">
            <a:spLocks noChangeArrowheads="1"/>
          </p:cNvSpPr>
          <p:nvPr/>
        </p:nvSpPr>
        <p:spPr bwMode="auto">
          <a:xfrm>
            <a:off x="1657848" y="6496689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b="1" dirty="0" smtClean="0"/>
              <a:t>c</a:t>
            </a:r>
            <a:endParaRPr lang="en-US" altLang="zh-HK" b="1" dirty="0"/>
          </a:p>
        </p:txBody>
      </p:sp>
      <p:sp>
        <p:nvSpPr>
          <p:cNvPr id="14380" name="Text Box 55"/>
          <p:cNvSpPr txBox="1">
            <a:spLocks noChangeArrowheads="1"/>
          </p:cNvSpPr>
          <p:nvPr/>
        </p:nvSpPr>
        <p:spPr bwMode="auto">
          <a:xfrm>
            <a:off x="1842953" y="4571369"/>
            <a:ext cx="330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b="1" dirty="0" smtClean="0"/>
              <a:t>b</a:t>
            </a:r>
            <a:endParaRPr lang="en-US" altLang="zh-HK" b="1" dirty="0"/>
          </a:p>
        </p:txBody>
      </p:sp>
      <p:graphicFrame>
        <p:nvGraphicFramePr>
          <p:cNvPr id="14381" name="Object 5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58488723"/>
              </p:ext>
            </p:extLst>
          </p:nvPr>
        </p:nvGraphicFramePr>
        <p:xfrm>
          <a:off x="6007737" y="3780052"/>
          <a:ext cx="2679064" cy="182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3" name="Equation" r:id="rId5" imgW="1625400" imgH="1104840" progId="Equation.3">
                  <p:embed/>
                </p:oleObj>
              </mc:Choice>
              <mc:Fallback>
                <p:oleObj name="Equation" r:id="rId5" imgW="1625400" imgH="1104840" progId="Equation.3">
                  <p:embed/>
                  <p:pic>
                    <p:nvPicPr>
                      <p:cNvPr id="0" name="Object 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737" y="3780052"/>
                        <a:ext cx="2679064" cy="1821126"/>
                      </a:xfrm>
                      <a:prstGeom prst="rect">
                        <a:avLst/>
                      </a:prstGeom>
                      <a:solidFill>
                        <a:schemeClr val="bg1">
                          <a:alpha val="2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4FE127E3-8640-4BFC-A51D-7F6C74B21AF0}" type="slidenum">
              <a:rPr kumimoji="0" lang="en-US" altLang="zh-HK" smtClean="0"/>
              <a:pPr eaLnBrk="1" hangingPunct="1"/>
              <a:t>10</a:t>
            </a:fld>
            <a:endParaRPr kumimoji="0" lang="en-US" altLang="zh-HK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43546" y="5802271"/>
            <a:ext cx="290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 smtClean="0"/>
              <a:t>4</a:t>
            </a:r>
            <a:r>
              <a:rPr lang="en-US" dirty="0" smtClean="0"/>
              <a:t> flows in the opposite way to the early assumption.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7924800" y="5532438"/>
            <a:ext cx="203200" cy="2698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1224462" y="428613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2A</a:t>
            </a:r>
            <a:endParaRPr lang="zh-HK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053137" y="43075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HK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HK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163180" y="5785023"/>
            <a:ext cx="62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1.5A</a:t>
            </a:r>
            <a:endParaRPr lang="zh-HK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83178" y="6342800"/>
            <a:ext cx="62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5A</a:t>
            </a:r>
            <a:endParaRPr lang="zh-HK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V="1">
            <a:off x="687781" y="5963898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6837047" y="2458471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cxnSp>
        <p:nvCxnSpPr>
          <p:cNvPr id="67" name="Straight Arrow Connector 2"/>
          <p:cNvCxnSpPr/>
          <p:nvPr/>
        </p:nvCxnSpPr>
        <p:spPr bwMode="auto">
          <a:xfrm flipV="1">
            <a:off x="6977457" y="1828800"/>
            <a:ext cx="622458" cy="629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lg" len="lg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3"/>
          <p:cNvSpPr txBox="1"/>
          <p:nvPr/>
        </p:nvSpPr>
        <p:spPr>
          <a:xfrm>
            <a:off x="7256507" y="20891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ve</a:t>
            </a:r>
            <a:endParaRPr lang="en-US" dirty="0"/>
          </a:p>
        </p:txBody>
      </p:sp>
      <p:cxnSp>
        <p:nvCxnSpPr>
          <p:cNvPr id="69" name="Straight Arrow Connector 59"/>
          <p:cNvCxnSpPr/>
          <p:nvPr/>
        </p:nvCxnSpPr>
        <p:spPr bwMode="auto">
          <a:xfrm>
            <a:off x="5960181" y="2519589"/>
            <a:ext cx="84851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0"/>
          <p:cNvSpPr txBox="1"/>
          <p:nvPr/>
        </p:nvSpPr>
        <p:spPr>
          <a:xfrm>
            <a:off x="6041538" y="25807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47999" y="1066800"/>
            <a:ext cx="455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ou can make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assumption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on the flow direction of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unknown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current initially.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2559550" y="1713131"/>
            <a:ext cx="640850" cy="376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290935" y="5909444"/>
            <a:ext cx="306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dirty="0"/>
              <a:t>i</a:t>
            </a:r>
            <a:r>
              <a:rPr lang="en-US" altLang="zh-HK" baseline="-2500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020A894D-5A78-44C4-82B2-FA3842543167}" type="slidenum">
              <a:rPr kumimoji="0" lang="en-US" altLang="zh-HK" smtClean="0"/>
              <a:pPr eaLnBrk="1" hangingPunct="1"/>
              <a:t>11</a:t>
            </a:fld>
            <a:endParaRPr kumimoji="0" lang="en-US" altLang="zh-HK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72400" cy="1268413"/>
          </a:xfrm>
        </p:spPr>
        <p:txBody>
          <a:bodyPr/>
          <a:lstStyle/>
          <a:p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4000" dirty="0" smtClean="0"/>
              <a:t>Kirchhoff’s Voltage Law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2175687"/>
            <a:ext cx="815340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Kirchhoff’s Voltage Law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(KVL):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 sum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all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voltage/potential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around a loop in a circuit is zero.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Summing clock-wisely or anti-clock-wisely is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same.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Mathematically,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HK"/>
          </a:p>
        </p:txBody>
      </p:sp>
      <p:sp>
        <p:nvSpPr>
          <p:cNvPr id="15366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HK"/>
          </a:p>
        </p:txBody>
      </p:sp>
      <p:graphicFrame>
        <p:nvGraphicFramePr>
          <p:cNvPr id="153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819567"/>
              </p:ext>
            </p:extLst>
          </p:nvPr>
        </p:nvGraphicFramePr>
        <p:xfrm>
          <a:off x="2721142" y="4565684"/>
          <a:ext cx="1203158" cy="85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4" imgW="609336" imgH="431613" progId="Equation.3">
                  <p:embed/>
                </p:oleObj>
              </mc:Choice>
              <mc:Fallback>
                <p:oleObj name="Equation" r:id="rId4" imgW="609336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42" y="4565684"/>
                        <a:ext cx="1203158" cy="855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Box 11"/>
          <p:cNvSpPr txBox="1">
            <a:spLocks noChangeArrowheads="1"/>
          </p:cNvSpPr>
          <p:nvPr/>
        </p:nvSpPr>
        <p:spPr bwMode="auto">
          <a:xfrm>
            <a:off x="4724400" y="4895470"/>
            <a:ext cx="3352800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By the conservation of energy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550497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KVL helps form a voltage relationship.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3580055" y="5265358"/>
            <a:ext cx="626987" cy="4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99734" y="178348"/>
            <a:ext cx="7793037" cy="1462087"/>
          </a:xfrm>
        </p:spPr>
        <p:txBody>
          <a:bodyPr/>
          <a:lstStyle/>
          <a:p>
            <a:r>
              <a:rPr lang="en-US" altLang="zh-HK" dirty="0" smtClean="0"/>
              <a:t>KVL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45888" y="1975381"/>
            <a:ext cx="8798111" cy="465364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zh-HK" sz="28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8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way to sum:</a:t>
            </a:r>
          </a:p>
          <a:p>
            <a:pPr marL="0" indent="0">
              <a:buNone/>
            </a:pP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1) Start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altLang="zh-HK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node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 loop, move clock-wisely (a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2) Summing the potential difference </a:t>
            </a:r>
            <a:r>
              <a:rPr lang="en-US" altLang="zh-HK" sz="19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each element in </a:t>
            </a:r>
            <a:r>
              <a:rPr lang="en-US" altLang="zh-HK" sz="19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loop gives 0.</a:t>
            </a:r>
            <a:endParaRPr lang="en-US" altLang="zh-HK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1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we enter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 element and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leave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zh-HK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voltage drop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zh-HK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difference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of that element is </a:t>
            </a:r>
            <a:r>
              <a:rPr lang="en-US" altLang="zh-HK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HK" sz="19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1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we enter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 element and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leave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zh-HK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voltage gain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altLang="zh-HK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difference 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of that element is </a:t>
            </a:r>
            <a:r>
              <a:rPr lang="en-US" altLang="zh-HK" sz="19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HK" sz="19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Font typeface="Wingdings" pitchFamily="2" charset="2"/>
              <a:buNone/>
            </a:pPr>
            <a:endParaRPr lang="en-US" altLang="zh-HK" dirty="0" smtClean="0"/>
          </a:p>
        </p:txBody>
      </p:sp>
      <p:pic>
        <p:nvPicPr>
          <p:cNvPr id="16388" name="Picture 13" descr="02-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79" y="1902356"/>
            <a:ext cx="4038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Oval 34"/>
          <p:cNvSpPr>
            <a:spLocks noChangeArrowheads="1"/>
          </p:cNvSpPr>
          <p:nvPr/>
        </p:nvSpPr>
        <p:spPr bwMode="auto">
          <a:xfrm>
            <a:off x="1420041" y="2345268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6390" name="Oval 34"/>
          <p:cNvSpPr>
            <a:spLocks noChangeArrowheads="1"/>
          </p:cNvSpPr>
          <p:nvPr/>
        </p:nvSpPr>
        <p:spPr bwMode="auto">
          <a:xfrm>
            <a:off x="2885304" y="2343681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6391" name="Oval 34"/>
          <p:cNvSpPr>
            <a:spLocks noChangeArrowheads="1"/>
          </p:cNvSpPr>
          <p:nvPr/>
        </p:nvSpPr>
        <p:spPr bwMode="auto">
          <a:xfrm>
            <a:off x="4296757" y="2340506"/>
            <a:ext cx="133350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6392" name="Oval 34"/>
          <p:cNvSpPr>
            <a:spLocks noChangeArrowheads="1"/>
          </p:cNvSpPr>
          <p:nvPr/>
        </p:nvSpPr>
        <p:spPr bwMode="auto">
          <a:xfrm>
            <a:off x="4298345" y="3684974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6393" name="Oval 34"/>
          <p:cNvSpPr>
            <a:spLocks noChangeArrowheads="1"/>
          </p:cNvSpPr>
          <p:nvPr/>
        </p:nvSpPr>
        <p:spPr bwMode="auto">
          <a:xfrm>
            <a:off x="1420041" y="3669243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1216841" y="1930931"/>
            <a:ext cx="33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a</a:t>
            </a:r>
          </a:p>
        </p:txBody>
      </p:sp>
      <p:sp>
        <p:nvSpPr>
          <p:cNvPr id="16395" name="TextBox 11"/>
          <p:cNvSpPr txBox="1">
            <a:spLocks noChangeArrowheads="1"/>
          </p:cNvSpPr>
          <p:nvPr/>
        </p:nvSpPr>
        <p:spPr bwMode="auto">
          <a:xfrm>
            <a:off x="2769416" y="1762656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b</a:t>
            </a:r>
          </a:p>
        </p:txBody>
      </p:sp>
      <p:sp>
        <p:nvSpPr>
          <p:cNvPr id="16396" name="TextBox 12"/>
          <p:cNvSpPr txBox="1">
            <a:spLocks noChangeArrowheads="1"/>
          </p:cNvSpPr>
          <p:nvPr/>
        </p:nvSpPr>
        <p:spPr bwMode="auto">
          <a:xfrm>
            <a:off x="4255316" y="1975381"/>
            <a:ext cx="425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c</a:t>
            </a:r>
          </a:p>
        </p:txBody>
      </p:sp>
      <p:sp>
        <p:nvSpPr>
          <p:cNvPr id="16397" name="TextBox 14"/>
          <p:cNvSpPr txBox="1">
            <a:spLocks noChangeArrowheads="1"/>
          </p:cNvSpPr>
          <p:nvPr/>
        </p:nvSpPr>
        <p:spPr bwMode="auto">
          <a:xfrm>
            <a:off x="4199754" y="3762906"/>
            <a:ext cx="427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d</a:t>
            </a:r>
          </a:p>
        </p:txBody>
      </p:sp>
      <p:sp>
        <p:nvSpPr>
          <p:cNvPr id="16398" name="TextBox 15"/>
          <p:cNvSpPr txBox="1">
            <a:spLocks noChangeArrowheads="1"/>
          </p:cNvSpPr>
          <p:nvPr/>
        </p:nvSpPr>
        <p:spPr bwMode="auto">
          <a:xfrm>
            <a:off x="1256529" y="3715281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e</a:t>
            </a:r>
          </a:p>
        </p:txBody>
      </p:sp>
      <p:sp>
        <p:nvSpPr>
          <p:cNvPr id="1639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E046F554-43E2-4EAB-B2E9-CE0C12B87E5B}" type="slidenum">
              <a:rPr kumimoji="0" lang="en-US" altLang="zh-TW" smtClean="0"/>
              <a:pPr eaLnBrk="1" hangingPunct="1"/>
              <a:t>12</a:t>
            </a:fld>
            <a:endParaRPr kumimoji="0" lang="en-US" altLang="zh-TW" dirty="0" smtClean="0"/>
          </a:p>
        </p:txBody>
      </p:sp>
      <p:grpSp>
        <p:nvGrpSpPr>
          <p:cNvPr id="39" name="群組 16"/>
          <p:cNvGrpSpPr>
            <a:grpSpLocks/>
          </p:cNvGrpSpPr>
          <p:nvPr/>
        </p:nvGrpSpPr>
        <p:grpSpPr bwMode="auto">
          <a:xfrm>
            <a:off x="6017334" y="2694607"/>
            <a:ext cx="2365112" cy="379324"/>
            <a:chOff x="3006532" y="4540276"/>
            <a:chExt cx="2364693" cy="379523"/>
          </a:xfrm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 rot="16200000" flipV="1">
              <a:off x="3637174" y="4562793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 rot="16200000" flipV="1">
              <a:off x="4720643" y="4549299"/>
              <a:ext cx="0" cy="376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 rot="-5400000">
              <a:off x="3353012" y="4683443"/>
              <a:ext cx="104775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 rot="-5400000">
              <a:off x="4911144" y="4679474"/>
              <a:ext cx="106362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 rot="-5400000">
              <a:off x="4055480" y="4376262"/>
              <a:ext cx="233363" cy="720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5058373" y="4550273"/>
              <a:ext cx="312852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latin typeface="+mn-lt"/>
                  <a:ea typeface="新細明體" pitchFamily="18" charset="-120"/>
                </a:rPr>
                <a:t>b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3006532" y="4540276"/>
              <a:ext cx="306441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latin typeface="+mn-lt"/>
                  <a:ea typeface="新細明體" pitchFamily="18" charset="-120"/>
                </a:rPr>
                <a:t>a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>
            <a:off x="6583977" y="2457955"/>
            <a:ext cx="127181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6510549" y="2432873"/>
            <a:ext cx="1345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 dirty="0" smtClean="0">
                <a:latin typeface="+mn-lt"/>
                <a:ea typeface="新細明體" pitchFamily="18" charset="-120"/>
              </a:rPr>
              <a:t>+     v      -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7180" y="1548205"/>
            <a:ext cx="284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from a to b: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voltage drop by 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so +v  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602233" y="3256907"/>
            <a:ext cx="125990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5814204" y="3529206"/>
            <a:ext cx="283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from b to a: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voltage gain by 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so -v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KVL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421688" cy="4572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/>
              <a:t>Example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200" dirty="0"/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 at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sum clock-wisely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pPr marL="0" indent="0">
              <a:buNone/>
            </a:pPr>
            <a:endParaRPr lang="en-US" altLang="zh-HK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 KVL, we have: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+ (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</a:t>
            </a:r>
            <a:r>
              <a:rPr lang="en-US" altLang="zh-HK" sz="2000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 = 0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  V</a:t>
            </a:r>
            <a:r>
              <a:rPr lang="en-US" altLang="zh-HK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V</a:t>
            </a:r>
            <a:r>
              <a:rPr lang="en-US" altLang="zh-HK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+ V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4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dirty="0" smtClean="0"/>
              <a:t>   </a:t>
            </a:r>
          </a:p>
          <a:p>
            <a:pPr marL="0" indent="0">
              <a:buFont typeface="Wingdings" pitchFamily="2" charset="2"/>
              <a:buNone/>
            </a:pPr>
            <a:endParaRPr lang="en-US" altLang="zh-HK" dirty="0" smtClean="0"/>
          </a:p>
        </p:txBody>
      </p:sp>
      <p:pic>
        <p:nvPicPr>
          <p:cNvPr id="17412" name="Picture 13" descr="02-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2362200"/>
            <a:ext cx="4038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Oval 34"/>
          <p:cNvSpPr>
            <a:spLocks noChangeArrowheads="1"/>
          </p:cNvSpPr>
          <p:nvPr/>
        </p:nvSpPr>
        <p:spPr bwMode="auto">
          <a:xfrm>
            <a:off x="2895600" y="281940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7414" name="Oval 34"/>
          <p:cNvSpPr>
            <a:spLocks noChangeArrowheads="1"/>
          </p:cNvSpPr>
          <p:nvPr/>
        </p:nvSpPr>
        <p:spPr bwMode="auto">
          <a:xfrm>
            <a:off x="4360863" y="2817813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7415" name="Oval 34"/>
          <p:cNvSpPr>
            <a:spLocks noChangeArrowheads="1"/>
          </p:cNvSpPr>
          <p:nvPr/>
        </p:nvSpPr>
        <p:spPr bwMode="auto">
          <a:xfrm>
            <a:off x="5780088" y="2817813"/>
            <a:ext cx="133350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7416" name="Oval 34"/>
          <p:cNvSpPr>
            <a:spLocks noChangeArrowheads="1"/>
          </p:cNvSpPr>
          <p:nvPr/>
        </p:nvSpPr>
        <p:spPr bwMode="auto">
          <a:xfrm>
            <a:off x="5751513" y="411480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7417" name="Oval 34"/>
          <p:cNvSpPr>
            <a:spLocks noChangeArrowheads="1"/>
          </p:cNvSpPr>
          <p:nvPr/>
        </p:nvSpPr>
        <p:spPr bwMode="auto">
          <a:xfrm>
            <a:off x="2895600" y="4144963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2692400" y="2406650"/>
            <a:ext cx="33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/>
              <a:t>a</a:t>
            </a:r>
          </a:p>
        </p:txBody>
      </p:sp>
      <p:sp>
        <p:nvSpPr>
          <p:cNvPr id="17419" name="TextBox 11"/>
          <p:cNvSpPr txBox="1">
            <a:spLocks noChangeArrowheads="1"/>
          </p:cNvSpPr>
          <p:nvPr/>
        </p:nvSpPr>
        <p:spPr bwMode="auto">
          <a:xfrm>
            <a:off x="4244975" y="2236788"/>
            <a:ext cx="363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b</a:t>
            </a:r>
          </a:p>
        </p:txBody>
      </p:sp>
      <p:sp>
        <p:nvSpPr>
          <p:cNvPr id="17420" name="TextBox 12"/>
          <p:cNvSpPr txBox="1">
            <a:spLocks noChangeArrowheads="1"/>
          </p:cNvSpPr>
          <p:nvPr/>
        </p:nvSpPr>
        <p:spPr bwMode="auto">
          <a:xfrm>
            <a:off x="5730875" y="2449513"/>
            <a:ext cx="425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c</a:t>
            </a:r>
          </a:p>
        </p:txBody>
      </p:sp>
      <p:sp>
        <p:nvSpPr>
          <p:cNvPr id="17421" name="TextBox 14"/>
          <p:cNvSpPr txBox="1">
            <a:spLocks noChangeArrowheads="1"/>
          </p:cNvSpPr>
          <p:nvPr/>
        </p:nvSpPr>
        <p:spPr bwMode="auto">
          <a:xfrm>
            <a:off x="5675313" y="4176713"/>
            <a:ext cx="42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d</a:t>
            </a:r>
          </a:p>
        </p:txBody>
      </p:sp>
      <p:sp>
        <p:nvSpPr>
          <p:cNvPr id="17422" name="TextBox 15"/>
          <p:cNvSpPr txBox="1">
            <a:spLocks noChangeArrowheads="1"/>
          </p:cNvSpPr>
          <p:nvPr/>
        </p:nvSpPr>
        <p:spPr bwMode="auto">
          <a:xfrm>
            <a:off x="2732088" y="4191000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/>
              <a:t>e</a:t>
            </a:r>
          </a:p>
        </p:txBody>
      </p:sp>
      <p:sp>
        <p:nvSpPr>
          <p:cNvPr id="17423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477F266A-DA08-404B-808C-BE52A8C898FB}" type="slidenum">
              <a:rPr kumimoji="0" lang="en-US" altLang="zh-TW" smtClean="0"/>
              <a:pPr eaLnBrk="1" hangingPunct="1"/>
              <a:t>13</a:t>
            </a:fld>
            <a:endParaRPr kumimoji="0" lang="en-US" altLang="zh-TW" smtClean="0"/>
          </a:p>
        </p:txBody>
      </p:sp>
      <p:grpSp>
        <p:nvGrpSpPr>
          <p:cNvPr id="17" name="群組 16"/>
          <p:cNvGrpSpPr>
            <a:grpSpLocks/>
          </p:cNvGrpSpPr>
          <p:nvPr/>
        </p:nvGrpSpPr>
        <p:grpSpPr bwMode="auto">
          <a:xfrm>
            <a:off x="6357328" y="1218261"/>
            <a:ext cx="2365112" cy="379324"/>
            <a:chOff x="3006532" y="4540276"/>
            <a:chExt cx="2364693" cy="379523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rot="16200000" flipV="1">
              <a:off x="3637174" y="4562793"/>
              <a:ext cx="0" cy="349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rot="16200000" flipV="1">
              <a:off x="4720643" y="4549299"/>
              <a:ext cx="0" cy="376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 rot="-5400000">
              <a:off x="3353012" y="4683443"/>
              <a:ext cx="104775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 rot="-5400000">
              <a:off x="4911144" y="4679474"/>
              <a:ext cx="106362" cy="111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 rot="-5400000">
              <a:off x="4055480" y="4376262"/>
              <a:ext cx="233363" cy="7207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vert="eaVert" wrap="none" anchor="ctr"/>
            <a:lstStyle/>
            <a:p>
              <a:pPr algn="ctr" eaLnBrk="0" hangingPunct="0"/>
              <a:endParaRPr lang="en-US" altLang="zh-TW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058373" y="4550273"/>
              <a:ext cx="312852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latin typeface="+mn-lt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006532" y="4540276"/>
              <a:ext cx="306441" cy="369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TW" dirty="0">
                  <a:latin typeface="+mn-lt"/>
                  <a:ea typeface="新細明體" pitchFamily="18" charset="-120"/>
                </a:rPr>
                <a:t>a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 bwMode="auto">
          <a:xfrm>
            <a:off x="6923971" y="981609"/>
            <a:ext cx="127181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850543" y="956527"/>
            <a:ext cx="1345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TW" dirty="0" smtClean="0">
                <a:latin typeface="+mn-lt"/>
                <a:ea typeface="新細明體" pitchFamily="18" charset="-120"/>
              </a:rPr>
              <a:t>+     v      -</a:t>
            </a:r>
            <a:endParaRPr lang="en-US" altLang="zh-TW" dirty="0">
              <a:latin typeface="+mn-lt"/>
              <a:ea typeface="新細明體" pitchFamily="18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2350" y="240397"/>
            <a:ext cx="284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from a to b: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voltage drop by v, so +v</a:t>
            </a:r>
            <a:r>
              <a:rPr lang="en-US" dirty="0" smtClean="0"/>
              <a:t>  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6935880" y="1754405"/>
            <a:ext cx="125990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159279" y="1905793"/>
            <a:ext cx="283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 from b to a: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voltage gain by v, so -v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2840" y="2856027"/>
            <a:ext cx="34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6442" y="3820558"/>
            <a:ext cx="34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lvl="1" eaLnBrk="1" hangingPunct="1"/>
            <a:fld id="{5E5D2364-DAF5-4242-BA8A-9FE9373A5A83}" type="slidenum">
              <a:rPr lang="en-US" altLang="zh-HK"/>
              <a:pPr lvl="1" eaLnBrk="1" hangingPunct="1"/>
              <a:t>14</a:t>
            </a:fld>
            <a:endParaRPr lang="en-US" altLang="zh-HK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363" y="457200"/>
            <a:ext cx="8243887" cy="1314450"/>
          </a:xfrm>
        </p:spPr>
        <p:txBody>
          <a:bodyPr/>
          <a:lstStyle/>
          <a:p>
            <a:r>
              <a:rPr lang="en-US" altLang="zh-HK" smtClean="0"/>
              <a:t>KVL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9156"/>
            <a:ext cx="7594600" cy="1409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ind </a:t>
            </a:r>
            <a:r>
              <a:rPr lang="en-US" altLang="zh-HK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given that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12V, </a:t>
            </a:r>
            <a:r>
              <a:rPr lang="en-US" altLang="zh-HK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6V, </a:t>
            </a:r>
            <a:r>
              <a:rPr lang="en-US" altLang="zh-HK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1V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92075" y="4503737"/>
            <a:ext cx="1008062" cy="520700"/>
            <a:chOff x="1580" y="2299"/>
            <a:chExt cx="635" cy="328"/>
          </a:xfrm>
        </p:grpSpPr>
        <p:sp>
          <p:nvSpPr>
            <p:cNvPr id="18460" name="Text Box 6"/>
            <p:cNvSpPr txBox="1">
              <a:spLocks noChangeArrowheads="1"/>
            </p:cNvSpPr>
            <p:nvPr/>
          </p:nvSpPr>
          <p:spPr bwMode="auto">
            <a:xfrm>
              <a:off x="1580" y="2365"/>
              <a:ext cx="2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sz="2000" b="1"/>
                <a:t>V</a:t>
              </a:r>
              <a:r>
                <a:rPr lang="en-US" altLang="zh-HK" sz="2000" b="1" baseline="-25000"/>
                <a:t>s</a:t>
              </a:r>
              <a:endParaRPr lang="en-US" altLang="zh-HK" sz="2000" b="1"/>
            </a:p>
          </p:txBody>
        </p:sp>
        <p:sp>
          <p:nvSpPr>
            <p:cNvPr id="18461" name="Oval 7"/>
            <p:cNvSpPr>
              <a:spLocks noChangeArrowheads="1"/>
            </p:cNvSpPr>
            <p:nvPr/>
          </p:nvSpPr>
          <p:spPr bwMode="auto">
            <a:xfrm>
              <a:off x="1883" y="2317"/>
              <a:ext cx="332" cy="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18462" name="Text Box 8"/>
            <p:cNvSpPr txBox="1">
              <a:spLocks noChangeArrowheads="1"/>
            </p:cNvSpPr>
            <p:nvPr/>
          </p:nvSpPr>
          <p:spPr bwMode="auto">
            <a:xfrm>
              <a:off x="1952" y="2299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</a:t>
              </a:r>
            </a:p>
          </p:txBody>
        </p:sp>
        <p:sp>
          <p:nvSpPr>
            <p:cNvPr id="18463" name="Text Box 9"/>
            <p:cNvSpPr txBox="1">
              <a:spLocks noChangeArrowheads="1"/>
            </p:cNvSpPr>
            <p:nvPr/>
          </p:nvSpPr>
          <p:spPr bwMode="auto">
            <a:xfrm>
              <a:off x="1953" y="236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_</a:t>
              </a:r>
            </a:p>
          </p:txBody>
        </p:sp>
      </p:grpSp>
      <p:grpSp>
        <p:nvGrpSpPr>
          <p:cNvPr id="18438" name="Group 10"/>
          <p:cNvGrpSpPr>
            <a:grpSpLocks/>
          </p:cNvGrpSpPr>
          <p:nvPr/>
        </p:nvGrpSpPr>
        <p:grpSpPr bwMode="auto">
          <a:xfrm>
            <a:off x="836613" y="3657600"/>
            <a:ext cx="3598863" cy="2465387"/>
            <a:chOff x="713" y="2287"/>
            <a:chExt cx="2267" cy="1553"/>
          </a:xfrm>
        </p:grpSpPr>
        <p:cxnSp>
          <p:nvCxnSpPr>
            <p:cNvPr id="18444" name="AutoShape 11"/>
            <p:cNvCxnSpPr>
              <a:cxnSpLocks noChangeShapeType="1"/>
              <a:stCxn id="18462" idx="0"/>
              <a:endCxn id="18449" idx="1"/>
            </p:cNvCxnSpPr>
            <p:nvPr/>
          </p:nvCxnSpPr>
          <p:spPr bwMode="auto">
            <a:xfrm rot="5400000" flipH="1" flipV="1">
              <a:off x="649" y="2461"/>
              <a:ext cx="425" cy="29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3"/>
            <p:cNvCxnSpPr>
              <a:cxnSpLocks noChangeShapeType="1"/>
              <a:stCxn id="18461" idx="4"/>
              <a:endCxn id="18446" idx="2"/>
            </p:cNvCxnSpPr>
            <p:nvPr/>
          </p:nvCxnSpPr>
          <p:spPr bwMode="auto">
            <a:xfrm rot="16200000" flipH="1">
              <a:off x="966" y="2895"/>
              <a:ext cx="414" cy="92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1633" y="3523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18447" name="AutoShape 16"/>
            <p:cNvCxnSpPr>
              <a:cxnSpLocks noChangeShapeType="1"/>
              <a:stCxn id="18446" idx="6"/>
              <a:endCxn id="18451" idx="3"/>
            </p:cNvCxnSpPr>
            <p:nvPr/>
          </p:nvCxnSpPr>
          <p:spPr bwMode="auto">
            <a:xfrm flipV="1">
              <a:off x="1716" y="3187"/>
              <a:ext cx="920" cy="37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448" name="Group 21"/>
            <p:cNvGrpSpPr>
              <a:grpSpLocks/>
            </p:cNvGrpSpPr>
            <p:nvPr/>
          </p:nvGrpSpPr>
          <p:grpSpPr bwMode="auto">
            <a:xfrm>
              <a:off x="1528" y="3600"/>
              <a:ext cx="288" cy="240"/>
              <a:chOff x="1676" y="3447"/>
              <a:chExt cx="288" cy="240"/>
            </a:xfrm>
          </p:grpSpPr>
          <p:grpSp>
            <p:nvGrpSpPr>
              <p:cNvPr id="18455" name="Group 22"/>
              <p:cNvGrpSpPr>
                <a:grpSpLocks/>
              </p:cNvGrpSpPr>
              <p:nvPr/>
            </p:nvGrpSpPr>
            <p:grpSpPr bwMode="auto">
              <a:xfrm>
                <a:off x="1676" y="3591"/>
                <a:ext cx="288" cy="96"/>
                <a:chOff x="1215" y="3591"/>
                <a:chExt cx="288" cy="96"/>
              </a:xfrm>
            </p:grpSpPr>
            <p:sp>
              <p:nvSpPr>
                <p:cNvPr id="18457" name="Line 23"/>
                <p:cNvSpPr>
                  <a:spLocks noChangeShapeType="1"/>
                </p:cNvSpPr>
                <p:nvPr/>
              </p:nvSpPr>
              <p:spPr bwMode="auto">
                <a:xfrm>
                  <a:off x="1215" y="3591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8" name="Line 24"/>
                <p:cNvSpPr>
                  <a:spLocks noChangeShapeType="1"/>
                </p:cNvSpPr>
                <p:nvPr/>
              </p:nvSpPr>
              <p:spPr bwMode="auto">
                <a:xfrm>
                  <a:off x="1257" y="3639"/>
                  <a:ext cx="19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9" name="Line 25"/>
                <p:cNvSpPr>
                  <a:spLocks noChangeShapeType="1"/>
                </p:cNvSpPr>
                <p:nvPr/>
              </p:nvSpPr>
              <p:spPr bwMode="auto">
                <a:xfrm>
                  <a:off x="1305" y="3687"/>
                  <a:ext cx="1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6" name="Line 26"/>
              <p:cNvSpPr>
                <a:spLocks noChangeShapeType="1"/>
              </p:cNvSpPr>
              <p:nvPr/>
            </p:nvSpPr>
            <p:spPr bwMode="auto">
              <a:xfrm flipV="1">
                <a:off x="1818" y="3447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9" name="Rectangle 27"/>
            <p:cNvSpPr>
              <a:spLocks noChangeArrowheads="1"/>
            </p:cNvSpPr>
            <p:nvPr/>
          </p:nvSpPr>
          <p:spPr bwMode="auto">
            <a:xfrm>
              <a:off x="1008" y="2287"/>
              <a:ext cx="384" cy="216"/>
            </a:xfrm>
            <a:prstGeom prst="rect">
              <a:avLst/>
            </a:prstGeom>
            <a:solidFill>
              <a:srgbClr val="8495A9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18450" name="Rectangle 28"/>
            <p:cNvSpPr>
              <a:spLocks noChangeArrowheads="1"/>
            </p:cNvSpPr>
            <p:nvPr/>
          </p:nvSpPr>
          <p:spPr bwMode="auto">
            <a:xfrm>
              <a:off x="1853" y="2287"/>
              <a:ext cx="384" cy="216"/>
            </a:xfrm>
            <a:prstGeom prst="rect">
              <a:avLst/>
            </a:prstGeom>
            <a:solidFill>
              <a:srgbClr val="8495A9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18451" name="Rectangle 33"/>
            <p:cNvSpPr>
              <a:spLocks noChangeArrowheads="1"/>
            </p:cNvSpPr>
            <p:nvPr/>
          </p:nvSpPr>
          <p:spPr bwMode="auto">
            <a:xfrm rot="5400000">
              <a:off x="2444" y="2887"/>
              <a:ext cx="384" cy="216"/>
            </a:xfrm>
            <a:prstGeom prst="rect">
              <a:avLst/>
            </a:prstGeom>
            <a:solidFill>
              <a:srgbClr val="8495A9"/>
            </a:solidFill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18452" name="Text Box 35"/>
            <p:cNvSpPr txBox="1">
              <a:spLocks noChangeArrowheads="1"/>
            </p:cNvSpPr>
            <p:nvPr/>
          </p:nvSpPr>
          <p:spPr bwMode="auto">
            <a:xfrm>
              <a:off x="939" y="2537"/>
              <a:ext cx="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   </a:t>
              </a:r>
              <a:r>
                <a:rPr lang="en-US" altLang="zh-HK" b="1"/>
                <a:t>v</a:t>
              </a:r>
              <a:r>
                <a:rPr lang="en-US" altLang="zh-HK" b="1" baseline="-25000"/>
                <a:t>1  </a:t>
              </a:r>
              <a:r>
                <a:rPr lang="en-US" altLang="zh-HK"/>
                <a:t> –</a:t>
              </a:r>
            </a:p>
          </p:txBody>
        </p:sp>
        <p:sp>
          <p:nvSpPr>
            <p:cNvPr id="18453" name="Text Box 36"/>
            <p:cNvSpPr txBox="1">
              <a:spLocks noChangeArrowheads="1"/>
            </p:cNvSpPr>
            <p:nvPr/>
          </p:nvSpPr>
          <p:spPr bwMode="auto">
            <a:xfrm>
              <a:off x="2744" y="2540"/>
              <a:ext cx="23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</a:t>
              </a:r>
            </a:p>
            <a:p>
              <a:pPr algn="ctr"/>
              <a:endParaRPr lang="en-US" altLang="zh-HK"/>
            </a:p>
            <a:p>
              <a:pPr algn="ctr"/>
              <a:r>
                <a:rPr lang="en-US" altLang="zh-HK" b="1"/>
                <a:t>v</a:t>
              </a:r>
              <a:r>
                <a:rPr lang="en-US" altLang="zh-HK" b="1" baseline="-25000"/>
                <a:t>3</a:t>
              </a:r>
            </a:p>
            <a:p>
              <a:pPr algn="ctr"/>
              <a:endParaRPr lang="en-US" altLang="zh-HK"/>
            </a:p>
            <a:p>
              <a:pPr algn="ctr"/>
              <a:r>
                <a:rPr lang="en-US" altLang="zh-HK"/>
                <a:t>–</a:t>
              </a:r>
            </a:p>
          </p:txBody>
        </p:sp>
        <p:sp>
          <p:nvSpPr>
            <p:cNvPr id="18454" name="Text Box 37"/>
            <p:cNvSpPr txBox="1">
              <a:spLocks noChangeArrowheads="1"/>
            </p:cNvSpPr>
            <p:nvPr/>
          </p:nvSpPr>
          <p:spPr bwMode="auto">
            <a:xfrm>
              <a:off x="1754" y="2515"/>
              <a:ext cx="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   </a:t>
              </a:r>
              <a:r>
                <a:rPr lang="en-US" altLang="zh-HK" b="1"/>
                <a:t>v</a:t>
              </a:r>
              <a:r>
                <a:rPr lang="en-US" altLang="zh-HK" b="1" baseline="-25000"/>
                <a:t>2  </a:t>
              </a:r>
              <a:r>
                <a:rPr lang="en-US" altLang="zh-HK"/>
                <a:t> –</a:t>
              </a:r>
            </a:p>
          </p:txBody>
        </p:sp>
      </p:grpSp>
      <p:graphicFrame>
        <p:nvGraphicFramePr>
          <p:cNvPr id="18439" name="Object 3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4832929"/>
              </p:ext>
            </p:extLst>
          </p:nvPr>
        </p:nvGraphicFramePr>
        <p:xfrm>
          <a:off x="4946650" y="4067175"/>
          <a:ext cx="37211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4" imgW="2171520" imgH="863280" progId="Equation.3">
                  <p:embed/>
                </p:oleObj>
              </mc:Choice>
              <mc:Fallback>
                <p:oleObj name="Equation" r:id="rId4" imgW="2171520" imgH="863280" progId="Equation.3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067175"/>
                        <a:ext cx="3721100" cy="14795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2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40" name="Straight Connector 10"/>
          <p:cNvCxnSpPr>
            <a:cxnSpLocks noChangeShapeType="1"/>
            <a:stCxn id="18449" idx="3"/>
            <a:endCxn id="18450" idx="1"/>
          </p:cNvCxnSpPr>
          <p:nvPr/>
        </p:nvCxnSpPr>
        <p:spPr bwMode="auto">
          <a:xfrm>
            <a:off x="1914525" y="3829050"/>
            <a:ext cx="7318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Straight Connector 13"/>
          <p:cNvCxnSpPr>
            <a:cxnSpLocks noChangeShapeType="1"/>
            <a:stCxn id="18450" idx="3"/>
          </p:cNvCxnSpPr>
          <p:nvPr/>
        </p:nvCxnSpPr>
        <p:spPr bwMode="auto">
          <a:xfrm flipV="1">
            <a:off x="3255962" y="3829050"/>
            <a:ext cx="633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Straight Connector 17"/>
          <p:cNvCxnSpPr>
            <a:cxnSpLocks noChangeShapeType="1"/>
            <a:endCxn id="18451" idx="1"/>
          </p:cNvCxnSpPr>
          <p:nvPr/>
        </p:nvCxnSpPr>
        <p:spPr bwMode="auto">
          <a:xfrm>
            <a:off x="3889375" y="3829050"/>
            <a:ext cx="0" cy="647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rc 58"/>
          <p:cNvSpPr>
            <a:spLocks/>
          </p:cNvSpPr>
          <p:nvPr/>
        </p:nvSpPr>
        <p:spPr bwMode="auto">
          <a:xfrm>
            <a:off x="1355725" y="4498975"/>
            <a:ext cx="2146300" cy="1012825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4"/>
          <p:cNvSpPr>
            <a:spLocks noChangeArrowheads="1"/>
          </p:cNvSpPr>
          <p:nvPr/>
        </p:nvSpPr>
        <p:spPr bwMode="auto">
          <a:xfrm>
            <a:off x="794543" y="376793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2245405" y="376793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823493" y="3762745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671511" y="3366653"/>
            <a:ext cx="33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/>
              <a:t>a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186780" y="3309010"/>
            <a:ext cx="33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/>
              <a:t>b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3822317" y="3340595"/>
            <a:ext cx="33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/>
              <a:t>c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646363" y="5681662"/>
            <a:ext cx="33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5786" y="3366653"/>
            <a:ext cx="30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itchFamily="34" charset="0"/>
                <a:cs typeface="Arial" pitchFamily="34" charset="0"/>
              </a:rPr>
              <a:t> →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Combining resistors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F06F4-2DBD-4FAE-812A-97B1E164D27D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50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Resistors in Series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64189" y="2170020"/>
            <a:ext cx="8116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For N resistors connected </a:t>
            </a:r>
            <a:r>
              <a:rPr lang="en-US" altLang="zh-HK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(N resistors connected as a chain),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we have</a:t>
            </a:r>
          </a:p>
        </p:txBody>
      </p:sp>
      <p:grpSp>
        <p:nvGrpSpPr>
          <p:cNvPr id="20484" name="Group 84"/>
          <p:cNvGrpSpPr>
            <a:grpSpLocks/>
          </p:cNvGrpSpPr>
          <p:nvPr/>
        </p:nvGrpSpPr>
        <p:grpSpPr bwMode="auto">
          <a:xfrm>
            <a:off x="1600200" y="3163851"/>
            <a:ext cx="6075362" cy="863600"/>
            <a:chOff x="768" y="2694"/>
            <a:chExt cx="4426" cy="426"/>
          </a:xfrm>
        </p:grpSpPr>
        <p:sp>
          <p:nvSpPr>
            <p:cNvPr id="20501" name="Oval 7"/>
            <p:cNvSpPr>
              <a:spLocks noChangeArrowheads="1"/>
            </p:cNvSpPr>
            <p:nvPr/>
          </p:nvSpPr>
          <p:spPr bwMode="auto">
            <a:xfrm rot="-5400000">
              <a:off x="767" y="2998"/>
              <a:ext cx="66" cy="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0502" name="Oval 8"/>
            <p:cNvSpPr>
              <a:spLocks noChangeArrowheads="1"/>
            </p:cNvSpPr>
            <p:nvPr/>
          </p:nvSpPr>
          <p:spPr bwMode="auto">
            <a:xfrm rot="-5400000">
              <a:off x="5126" y="2964"/>
              <a:ext cx="66" cy="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grpSp>
          <p:nvGrpSpPr>
            <p:cNvPr id="20503" name="Group 11"/>
            <p:cNvGrpSpPr>
              <a:grpSpLocks/>
            </p:cNvGrpSpPr>
            <p:nvPr/>
          </p:nvGrpSpPr>
          <p:grpSpPr bwMode="auto">
            <a:xfrm rot="5400000" flipH="1" flipV="1">
              <a:off x="1228" y="2878"/>
              <a:ext cx="112" cy="287"/>
              <a:chOff x="3450" y="2313"/>
              <a:chExt cx="111" cy="216"/>
            </a:xfrm>
          </p:grpSpPr>
          <p:sp>
            <p:nvSpPr>
              <p:cNvPr id="20551" name="Line 12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2" name="Line 13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3" name="Line 14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4" name="Line 15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5" name="Line 16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6" name="Line 17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7" name="Line 18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1160" y="270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1</a:t>
              </a:r>
            </a:p>
          </p:txBody>
        </p:sp>
        <p:grpSp>
          <p:nvGrpSpPr>
            <p:cNvPr id="20505" name="Group 25"/>
            <p:cNvGrpSpPr>
              <a:grpSpLocks/>
            </p:cNvGrpSpPr>
            <p:nvPr/>
          </p:nvGrpSpPr>
          <p:grpSpPr bwMode="auto">
            <a:xfrm rot="5400000" flipH="1" flipV="1">
              <a:off x="1900" y="2869"/>
              <a:ext cx="112" cy="287"/>
              <a:chOff x="3450" y="2313"/>
              <a:chExt cx="111" cy="216"/>
            </a:xfrm>
          </p:grpSpPr>
          <p:sp>
            <p:nvSpPr>
              <p:cNvPr id="20544" name="Line 26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5" name="Line 27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6" name="Line 28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7" name="Line 29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8" name="Line 30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9" name="Line 31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0" name="Line 32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6" name="Group 33"/>
            <p:cNvGrpSpPr>
              <a:grpSpLocks/>
            </p:cNvGrpSpPr>
            <p:nvPr/>
          </p:nvGrpSpPr>
          <p:grpSpPr bwMode="auto">
            <a:xfrm rot="5400000" flipH="1" flipV="1">
              <a:off x="2476" y="2863"/>
              <a:ext cx="112" cy="287"/>
              <a:chOff x="3450" y="2313"/>
              <a:chExt cx="111" cy="216"/>
            </a:xfrm>
          </p:grpSpPr>
          <p:sp>
            <p:nvSpPr>
              <p:cNvPr id="20537" name="Line 34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8" name="Line 35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9" name="Line 36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0" name="Line 37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1" name="Line 38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2" name="Line 39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3" name="Line 40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7" name="Group 41"/>
            <p:cNvGrpSpPr>
              <a:grpSpLocks/>
            </p:cNvGrpSpPr>
            <p:nvPr/>
          </p:nvGrpSpPr>
          <p:grpSpPr bwMode="auto">
            <a:xfrm rot="5400000" flipH="1" flipV="1">
              <a:off x="3532" y="2862"/>
              <a:ext cx="112" cy="287"/>
              <a:chOff x="3450" y="2313"/>
              <a:chExt cx="111" cy="216"/>
            </a:xfrm>
          </p:grpSpPr>
          <p:sp>
            <p:nvSpPr>
              <p:cNvPr id="20530" name="Line 42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1" name="Line 43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Line 44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Line 45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4" name="Line 46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5" name="Line 47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6" name="Line 48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8" name="Group 49"/>
            <p:cNvGrpSpPr>
              <a:grpSpLocks/>
            </p:cNvGrpSpPr>
            <p:nvPr/>
          </p:nvGrpSpPr>
          <p:grpSpPr bwMode="auto">
            <a:xfrm rot="5400000" flipH="1" flipV="1">
              <a:off x="4540" y="2856"/>
              <a:ext cx="112" cy="287"/>
              <a:chOff x="3450" y="2313"/>
              <a:chExt cx="111" cy="216"/>
            </a:xfrm>
          </p:grpSpPr>
          <p:sp>
            <p:nvSpPr>
              <p:cNvPr id="20523" name="Line 50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Line 51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Line 52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Line 53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Line 54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Line 55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Line 56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0509" name="AutoShape 57"/>
            <p:cNvCxnSpPr>
              <a:cxnSpLocks noChangeShapeType="1"/>
              <a:stCxn id="20501" idx="4"/>
              <a:endCxn id="20551" idx="0"/>
            </p:cNvCxnSpPr>
            <p:nvPr/>
          </p:nvCxnSpPr>
          <p:spPr bwMode="auto">
            <a:xfrm>
              <a:off x="832" y="3030"/>
              <a:ext cx="3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AutoShape 58"/>
            <p:cNvCxnSpPr>
              <a:cxnSpLocks noChangeShapeType="1"/>
              <a:stCxn id="20553" idx="1"/>
              <a:endCxn id="20544" idx="0"/>
            </p:cNvCxnSpPr>
            <p:nvPr/>
          </p:nvCxnSpPr>
          <p:spPr bwMode="auto">
            <a:xfrm>
              <a:off x="1427" y="3020"/>
              <a:ext cx="38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AutoShape 59"/>
            <p:cNvCxnSpPr>
              <a:cxnSpLocks noChangeShapeType="1"/>
              <a:stCxn id="20546" idx="1"/>
              <a:endCxn id="20537" idx="0"/>
            </p:cNvCxnSpPr>
            <p:nvPr/>
          </p:nvCxnSpPr>
          <p:spPr bwMode="auto">
            <a:xfrm>
              <a:off x="2099" y="3011"/>
              <a:ext cx="28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AutoShape 60"/>
            <p:cNvCxnSpPr>
              <a:cxnSpLocks noChangeShapeType="1"/>
              <a:stCxn id="20539" idx="1"/>
            </p:cNvCxnSpPr>
            <p:nvPr/>
          </p:nvCxnSpPr>
          <p:spPr bwMode="auto">
            <a:xfrm>
              <a:off x="2675" y="3005"/>
              <a:ext cx="19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AutoShape 61"/>
            <p:cNvCxnSpPr>
              <a:cxnSpLocks noChangeShapeType="1"/>
              <a:stCxn id="20530" idx="0"/>
            </p:cNvCxnSpPr>
            <p:nvPr/>
          </p:nvCxnSpPr>
          <p:spPr bwMode="auto">
            <a:xfrm flipH="1">
              <a:off x="3288" y="3014"/>
              <a:ext cx="15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AutoShape 62"/>
            <p:cNvCxnSpPr>
              <a:cxnSpLocks noChangeShapeType="1"/>
              <a:stCxn id="20532" idx="1"/>
            </p:cNvCxnSpPr>
            <p:nvPr/>
          </p:nvCxnSpPr>
          <p:spPr bwMode="auto">
            <a:xfrm>
              <a:off x="3731" y="3004"/>
              <a:ext cx="14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63"/>
            <p:cNvCxnSpPr>
              <a:cxnSpLocks noChangeShapeType="1"/>
              <a:stCxn id="20523" idx="0"/>
            </p:cNvCxnSpPr>
            <p:nvPr/>
          </p:nvCxnSpPr>
          <p:spPr bwMode="auto">
            <a:xfrm flipH="1">
              <a:off x="4260" y="3008"/>
              <a:ext cx="19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AutoShape 64"/>
            <p:cNvCxnSpPr>
              <a:cxnSpLocks noChangeShapeType="1"/>
              <a:stCxn id="20525" idx="1"/>
              <a:endCxn id="20502" idx="0"/>
            </p:cNvCxnSpPr>
            <p:nvPr/>
          </p:nvCxnSpPr>
          <p:spPr bwMode="auto">
            <a:xfrm>
              <a:off x="4740" y="2998"/>
              <a:ext cx="3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7" name="Text Box 65"/>
            <p:cNvSpPr txBox="1">
              <a:spLocks noChangeArrowheads="1"/>
            </p:cNvSpPr>
            <p:nvPr/>
          </p:nvSpPr>
          <p:spPr bwMode="auto">
            <a:xfrm>
              <a:off x="2916" y="2889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∙ ∙ ∙</a:t>
              </a:r>
            </a:p>
          </p:txBody>
        </p:sp>
        <p:sp>
          <p:nvSpPr>
            <p:cNvPr id="20518" name="Text Box 66"/>
            <p:cNvSpPr txBox="1">
              <a:spLocks noChangeArrowheads="1"/>
            </p:cNvSpPr>
            <p:nvPr/>
          </p:nvSpPr>
          <p:spPr bwMode="auto">
            <a:xfrm>
              <a:off x="3924" y="288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∙ ∙ ∙</a:t>
              </a:r>
            </a:p>
          </p:txBody>
        </p:sp>
        <p:sp>
          <p:nvSpPr>
            <p:cNvPr id="20519" name="Text Box 68"/>
            <p:cNvSpPr txBox="1">
              <a:spLocks noChangeArrowheads="1"/>
            </p:cNvSpPr>
            <p:nvPr/>
          </p:nvSpPr>
          <p:spPr bwMode="auto">
            <a:xfrm>
              <a:off x="1829" y="269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2</a:t>
              </a:r>
            </a:p>
          </p:txBody>
        </p:sp>
        <p:sp>
          <p:nvSpPr>
            <p:cNvPr id="20520" name="Text Box 69"/>
            <p:cNvSpPr txBox="1">
              <a:spLocks noChangeArrowheads="1"/>
            </p:cNvSpPr>
            <p:nvPr/>
          </p:nvSpPr>
          <p:spPr bwMode="auto">
            <a:xfrm>
              <a:off x="2375" y="269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3</a:t>
              </a:r>
            </a:p>
          </p:txBody>
        </p:sp>
        <p:sp>
          <p:nvSpPr>
            <p:cNvPr id="20521" name="Text Box 70"/>
            <p:cNvSpPr txBox="1">
              <a:spLocks noChangeArrowheads="1"/>
            </p:cNvSpPr>
            <p:nvPr/>
          </p:nvSpPr>
          <p:spPr bwMode="auto">
            <a:xfrm>
              <a:off x="3442" y="269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n</a:t>
              </a:r>
            </a:p>
          </p:txBody>
        </p:sp>
        <p:sp>
          <p:nvSpPr>
            <p:cNvPr id="20522" name="Text Box 71"/>
            <p:cNvSpPr txBox="1">
              <a:spLocks noChangeArrowheads="1"/>
            </p:cNvSpPr>
            <p:nvPr/>
          </p:nvSpPr>
          <p:spPr bwMode="auto">
            <a:xfrm>
              <a:off x="4459" y="2694"/>
              <a:ext cx="2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N</a:t>
              </a:r>
            </a:p>
          </p:txBody>
        </p:sp>
      </p:grpSp>
      <p:grpSp>
        <p:nvGrpSpPr>
          <p:cNvPr id="20485" name="Group 88"/>
          <p:cNvGrpSpPr>
            <a:grpSpLocks/>
          </p:cNvGrpSpPr>
          <p:nvPr/>
        </p:nvGrpSpPr>
        <p:grpSpPr bwMode="auto">
          <a:xfrm>
            <a:off x="3825875" y="4898989"/>
            <a:ext cx="1676400" cy="579437"/>
            <a:chOff x="2400" y="3429"/>
            <a:chExt cx="1056" cy="364"/>
          </a:xfrm>
        </p:grpSpPr>
        <p:grpSp>
          <p:nvGrpSpPr>
            <p:cNvPr id="20488" name="Group 73"/>
            <p:cNvGrpSpPr>
              <a:grpSpLocks/>
            </p:cNvGrpSpPr>
            <p:nvPr/>
          </p:nvGrpSpPr>
          <p:grpSpPr bwMode="auto">
            <a:xfrm rot="5400000" flipH="1" flipV="1">
              <a:off x="2878" y="3341"/>
              <a:ext cx="112" cy="287"/>
              <a:chOff x="3450" y="2313"/>
              <a:chExt cx="111" cy="216"/>
            </a:xfrm>
          </p:grpSpPr>
          <p:sp>
            <p:nvSpPr>
              <p:cNvPr id="20494" name="Line 74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Line 75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Line 76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Line 77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8" name="Line 78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Line 79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Line 80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9" name="Oval 81"/>
            <p:cNvSpPr>
              <a:spLocks noChangeArrowheads="1"/>
            </p:cNvSpPr>
            <p:nvPr/>
          </p:nvSpPr>
          <p:spPr bwMode="auto">
            <a:xfrm rot="-5400000">
              <a:off x="2399" y="3463"/>
              <a:ext cx="66" cy="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0490" name="Oval 82"/>
            <p:cNvSpPr>
              <a:spLocks noChangeArrowheads="1"/>
            </p:cNvSpPr>
            <p:nvPr/>
          </p:nvSpPr>
          <p:spPr bwMode="auto">
            <a:xfrm rot="-5400000">
              <a:off x="3391" y="3451"/>
              <a:ext cx="66" cy="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0491" name="Text Box 83"/>
            <p:cNvSpPr txBox="1">
              <a:spLocks noChangeArrowheads="1"/>
            </p:cNvSpPr>
            <p:nvPr/>
          </p:nvSpPr>
          <p:spPr bwMode="auto">
            <a:xfrm>
              <a:off x="2753" y="3561"/>
              <a:ext cx="34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 dirty="0"/>
                <a:t>R</a:t>
              </a:r>
              <a:r>
                <a:rPr lang="en-US" altLang="zh-HK" b="1" baseline="-25000" dirty="0"/>
                <a:t>eq</a:t>
              </a:r>
            </a:p>
          </p:txBody>
        </p:sp>
        <p:cxnSp>
          <p:nvCxnSpPr>
            <p:cNvPr id="20492" name="AutoShape 86"/>
            <p:cNvCxnSpPr>
              <a:cxnSpLocks noChangeShapeType="1"/>
              <a:stCxn id="20489" idx="4"/>
              <a:endCxn id="20494" idx="0"/>
            </p:cNvCxnSpPr>
            <p:nvPr/>
          </p:nvCxnSpPr>
          <p:spPr bwMode="auto">
            <a:xfrm flipV="1">
              <a:off x="2464" y="3493"/>
              <a:ext cx="32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AutoShape 87"/>
            <p:cNvCxnSpPr>
              <a:cxnSpLocks noChangeShapeType="1"/>
              <a:stCxn id="20490" idx="0"/>
              <a:endCxn id="20496" idx="1"/>
            </p:cNvCxnSpPr>
            <p:nvPr/>
          </p:nvCxnSpPr>
          <p:spPr bwMode="auto">
            <a:xfrm flipH="1">
              <a:off x="3077" y="3483"/>
              <a:ext cx="31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486" name="Straight Arrow Connector 76"/>
          <p:cNvCxnSpPr>
            <a:cxnSpLocks noChangeShapeType="1"/>
          </p:cNvCxnSpPr>
          <p:nvPr/>
        </p:nvCxnSpPr>
        <p:spPr bwMode="auto">
          <a:xfrm flipH="1">
            <a:off x="4622800" y="4027451"/>
            <a:ext cx="6350" cy="660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196CF84C-69E0-4377-B767-F4D1F249BBE0}" type="slidenum">
              <a:rPr kumimoji="0" lang="en-US" altLang="zh-TW" smtClean="0"/>
              <a:pPr eaLnBrk="1" hangingPunct="1"/>
              <a:t>16</a:t>
            </a:fld>
            <a:endParaRPr kumimoji="0" lang="en-US" altLang="zh-TW" smtClean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485021"/>
              </p:ext>
            </p:extLst>
          </p:nvPr>
        </p:nvGraphicFramePr>
        <p:xfrm>
          <a:off x="2917456" y="5638800"/>
          <a:ext cx="3733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6" name="Equation" r:id="rId3" imgW="2006600" imgH="431800" progId="Equation.3">
                  <p:embed/>
                </p:oleObj>
              </mc:Choice>
              <mc:Fallback>
                <p:oleObj name="Equation" r:id="rId3" imgW="2006600" imgH="4318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456" y="5638800"/>
                        <a:ext cx="37338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248400" y="4267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resistors connected in series are having the same current.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Voltage Divider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0" y="2286000"/>
            <a:ext cx="5221288" cy="4114800"/>
          </a:xfrm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/>
              <a:t>R</a:t>
            </a:r>
            <a:r>
              <a:rPr lang="en-US" altLang="zh-HK" sz="2200" baseline="-25000" dirty="0" smtClean="0"/>
              <a:t>1</a:t>
            </a:r>
            <a:r>
              <a:rPr lang="en-US" altLang="zh-HK" sz="2200" dirty="0" smtClean="0"/>
              <a:t> and R</a:t>
            </a:r>
            <a:r>
              <a:rPr lang="en-US" altLang="zh-HK" sz="2200" baseline="-25000" dirty="0" smtClean="0"/>
              <a:t>2</a:t>
            </a:r>
            <a:r>
              <a:rPr lang="en-US" altLang="zh-HK" sz="2200" dirty="0" smtClean="0"/>
              <a:t> are in series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/>
              <a:t>R</a:t>
            </a:r>
            <a:r>
              <a:rPr lang="en-US" altLang="zh-HK" sz="2200" baseline="-25000" dirty="0" smtClean="0"/>
              <a:t>eq</a:t>
            </a:r>
            <a:r>
              <a:rPr lang="en-US" altLang="zh-HK" sz="2200" dirty="0" smtClean="0"/>
              <a:t> = R</a:t>
            </a:r>
            <a:r>
              <a:rPr lang="en-US" altLang="zh-HK" sz="2200" baseline="-25000" dirty="0" smtClean="0"/>
              <a:t>1</a:t>
            </a:r>
            <a:r>
              <a:rPr lang="en-US" altLang="zh-HK" sz="2200" dirty="0" smtClean="0"/>
              <a:t> + R</a:t>
            </a:r>
            <a:r>
              <a:rPr lang="en-US" altLang="zh-HK" sz="2200" baseline="-25000" dirty="0" smtClean="0"/>
              <a:t>2</a:t>
            </a:r>
            <a:r>
              <a:rPr lang="en-US" altLang="zh-HK" sz="2200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zh-HK" sz="2200" dirty="0" err="1" smtClean="0"/>
              <a:t>i</a:t>
            </a:r>
            <a:r>
              <a:rPr lang="en-US" altLang="zh-HK" sz="2200" dirty="0" smtClean="0"/>
              <a:t> = v / </a:t>
            </a:r>
            <a:r>
              <a:rPr lang="en-US" altLang="zh-HK" sz="2200" dirty="0"/>
              <a:t>R</a:t>
            </a:r>
            <a:r>
              <a:rPr lang="en-US" altLang="zh-HK" sz="2200" baseline="-25000" dirty="0"/>
              <a:t>eq</a:t>
            </a:r>
            <a:r>
              <a:rPr lang="en-US" altLang="zh-HK" sz="2200" dirty="0" smtClean="0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HK" sz="16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HK" sz="2200" dirty="0" smtClean="0"/>
              <a:t>By Ohm’s law,   </a:t>
            </a:r>
          </a:p>
          <a:p>
            <a:pPr marL="0" indent="0" eaLnBrk="1" hangingPunct="1">
              <a:buNone/>
            </a:pPr>
            <a:r>
              <a:rPr lang="en-US" altLang="zh-HK" sz="2200" dirty="0" smtClean="0"/>
              <a:t>v</a:t>
            </a:r>
            <a:r>
              <a:rPr lang="en-US" altLang="zh-HK" sz="2200" baseline="-25000" dirty="0" smtClean="0"/>
              <a:t>1</a:t>
            </a:r>
            <a:r>
              <a:rPr lang="en-US" altLang="zh-HK" sz="2200" dirty="0" smtClean="0"/>
              <a:t> = </a:t>
            </a:r>
            <a:r>
              <a:rPr lang="en-US" altLang="zh-HK" sz="2200" dirty="0" err="1" smtClean="0"/>
              <a:t>i</a:t>
            </a:r>
            <a:r>
              <a:rPr lang="en-US" altLang="zh-HK" sz="2200" dirty="0" smtClean="0"/>
              <a:t> R</a:t>
            </a:r>
            <a:r>
              <a:rPr lang="en-US" altLang="zh-HK" sz="2200" baseline="-25000" dirty="0" smtClean="0"/>
              <a:t>1</a:t>
            </a:r>
            <a:r>
              <a:rPr lang="en-US" altLang="zh-HK" sz="2200" dirty="0" smtClean="0"/>
              <a:t> </a:t>
            </a:r>
            <a:r>
              <a:rPr lang="en-US" altLang="zh-HK" sz="2200" dirty="0"/>
              <a:t>and </a:t>
            </a:r>
            <a:r>
              <a:rPr lang="en-US" altLang="zh-HK" sz="2200" dirty="0" smtClean="0"/>
              <a:t>v</a:t>
            </a:r>
            <a:r>
              <a:rPr lang="en-US" altLang="zh-HK" sz="2200" baseline="-25000" dirty="0" smtClean="0"/>
              <a:t>2</a:t>
            </a:r>
            <a:r>
              <a:rPr lang="en-US" altLang="zh-HK" sz="2200" dirty="0" smtClean="0"/>
              <a:t> = </a:t>
            </a:r>
            <a:r>
              <a:rPr lang="en-US" altLang="zh-HK" sz="2200" dirty="0" err="1" smtClean="0"/>
              <a:t>i</a:t>
            </a:r>
            <a:r>
              <a:rPr lang="en-US" altLang="zh-HK" sz="2200" dirty="0" smtClean="0"/>
              <a:t> R</a:t>
            </a:r>
            <a:r>
              <a:rPr lang="en-US" altLang="zh-HK" sz="2200" baseline="-25000" dirty="0" smtClean="0"/>
              <a:t>2</a:t>
            </a:r>
            <a:r>
              <a:rPr lang="en-US" altLang="zh-HK" sz="2200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zh-HK" sz="1600" dirty="0" smtClean="0"/>
              <a:t>    </a:t>
            </a:r>
            <a:endParaRPr lang="en-US" altLang="zh-HK" sz="2400" dirty="0" smtClean="0"/>
          </a:p>
        </p:txBody>
      </p:sp>
      <p:pic>
        <p:nvPicPr>
          <p:cNvPr id="21508" name="Picture 3" descr="ale29559_02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5" t="7211" r="8061" b="8670"/>
          <a:stretch>
            <a:fillRect/>
          </a:stretch>
        </p:blipFill>
        <p:spPr bwMode="auto">
          <a:xfrm>
            <a:off x="31750" y="1966913"/>
            <a:ext cx="35591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886186"/>
              </p:ext>
            </p:extLst>
          </p:nvPr>
        </p:nvGraphicFramePr>
        <p:xfrm>
          <a:off x="3874770" y="4829492"/>
          <a:ext cx="1584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9" name="Equation" r:id="rId4" imgW="850531" imgH="431613" progId="Equation.3">
                  <p:embed/>
                </p:oleObj>
              </mc:Choice>
              <mc:Fallback>
                <p:oleObj name="Equation" r:id="rId4" imgW="850531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770" y="4829492"/>
                        <a:ext cx="15843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64716"/>
              </p:ext>
            </p:extLst>
          </p:nvPr>
        </p:nvGraphicFramePr>
        <p:xfrm>
          <a:off x="6226175" y="4829492"/>
          <a:ext cx="1631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" name="Equation" r:id="rId6" imgW="876300" imgH="431800" progId="Equation.3">
                  <p:embed/>
                </p:oleObj>
              </mc:Choice>
              <mc:Fallback>
                <p:oleObj name="Equation" r:id="rId6" imgW="876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829492"/>
                        <a:ext cx="16319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3033530" y="5843528"/>
            <a:ext cx="6035357" cy="40011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If R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is larger than R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, V</a:t>
            </a:r>
            <a:r>
              <a:rPr lang="en-US" altLang="zh-HK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will get a larger share of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V.</a:t>
            </a: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11B7DADB-471C-40D6-A265-C9F1135F9D0A}" type="slidenum">
              <a:rPr kumimoji="0" lang="en-US" altLang="zh-TW" smtClean="0"/>
              <a:pPr eaLnBrk="1" hangingPunct="1"/>
              <a:t>17</a:t>
            </a:fld>
            <a:endParaRPr kumimoji="0" lang="en-US" altLang="zh-TW" smtClean="0"/>
          </a:p>
        </p:txBody>
      </p:sp>
      <p:pic>
        <p:nvPicPr>
          <p:cNvPr id="21513" name="Picture 3" descr="ale29559_020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t="8487" r="16174"/>
          <a:stretch>
            <a:fillRect/>
          </a:stretch>
        </p:blipFill>
        <p:spPr bwMode="auto">
          <a:xfrm>
            <a:off x="53793" y="4583906"/>
            <a:ext cx="2911475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4" name="向下箭號 2"/>
          <p:cNvSpPr>
            <a:spLocks noChangeArrowheads="1"/>
          </p:cNvSpPr>
          <p:nvPr/>
        </p:nvSpPr>
        <p:spPr bwMode="auto">
          <a:xfrm>
            <a:off x="1714500" y="4126677"/>
            <a:ext cx="3810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cxnSp>
        <p:nvCxnSpPr>
          <p:cNvPr id="21515" name="直線單箭頭接點 4"/>
          <p:cNvCxnSpPr>
            <a:cxnSpLocks noChangeShapeType="1"/>
          </p:cNvCxnSpPr>
          <p:nvPr/>
        </p:nvCxnSpPr>
        <p:spPr bwMode="auto">
          <a:xfrm flipH="1" flipV="1">
            <a:off x="685800" y="2438400"/>
            <a:ext cx="3124200" cy="838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直線單箭頭接點 9"/>
          <p:cNvCxnSpPr>
            <a:cxnSpLocks noChangeShapeType="1"/>
          </p:cNvCxnSpPr>
          <p:nvPr/>
        </p:nvCxnSpPr>
        <p:spPr bwMode="auto">
          <a:xfrm flipH="1">
            <a:off x="762000" y="3352800"/>
            <a:ext cx="3048000" cy="1447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77862" y="6516172"/>
            <a:ext cx="23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quivalent circuit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Voltage Divider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95599" y="2108994"/>
            <a:ext cx="8269288" cy="1030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previous result can be extended.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 we have N resistors connected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series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voltage across R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be:</a:t>
            </a:r>
          </a:p>
        </p:txBody>
      </p:sp>
      <p:cxnSp>
        <p:nvCxnSpPr>
          <p:cNvPr id="22532" name="Straight Connector 69"/>
          <p:cNvCxnSpPr>
            <a:cxnSpLocks noChangeShapeType="1"/>
            <a:stCxn id="22546" idx="4"/>
          </p:cNvCxnSpPr>
          <p:nvPr/>
        </p:nvCxnSpPr>
        <p:spPr bwMode="auto">
          <a:xfrm>
            <a:off x="1371600" y="4780757"/>
            <a:ext cx="1588" cy="552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533" name="Group 75"/>
          <p:cNvGrpSpPr>
            <a:grpSpLocks/>
          </p:cNvGrpSpPr>
          <p:nvPr/>
        </p:nvGrpSpPr>
        <p:grpSpPr bwMode="auto">
          <a:xfrm>
            <a:off x="671513" y="3199607"/>
            <a:ext cx="7700962" cy="2133600"/>
            <a:chOff x="545475" y="3352800"/>
            <a:chExt cx="7701757" cy="2133600"/>
          </a:xfrm>
        </p:grpSpPr>
        <p:grpSp>
          <p:nvGrpSpPr>
            <p:cNvPr id="22540" name="Group 84"/>
            <p:cNvGrpSpPr>
              <a:grpSpLocks/>
            </p:cNvGrpSpPr>
            <p:nvPr/>
          </p:nvGrpSpPr>
          <p:grpSpPr bwMode="auto">
            <a:xfrm>
              <a:off x="1194672" y="3352800"/>
              <a:ext cx="7052560" cy="676275"/>
              <a:chOff x="768" y="2694"/>
              <a:chExt cx="4426" cy="426"/>
            </a:xfrm>
          </p:grpSpPr>
          <p:sp>
            <p:nvSpPr>
              <p:cNvPr id="22549" name="Oval 7"/>
              <p:cNvSpPr>
                <a:spLocks noChangeArrowheads="1"/>
              </p:cNvSpPr>
              <p:nvPr/>
            </p:nvSpPr>
            <p:spPr bwMode="auto">
              <a:xfrm rot="-5400000">
                <a:off x="767" y="2998"/>
                <a:ext cx="66" cy="6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sp>
            <p:nvSpPr>
              <p:cNvPr id="22550" name="Oval 8"/>
              <p:cNvSpPr>
                <a:spLocks noChangeArrowheads="1"/>
              </p:cNvSpPr>
              <p:nvPr/>
            </p:nvSpPr>
            <p:spPr bwMode="auto">
              <a:xfrm rot="-5400000">
                <a:off x="5126" y="2964"/>
                <a:ext cx="66" cy="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grpSp>
            <p:nvGrpSpPr>
              <p:cNvPr id="22551" name="Group 11"/>
              <p:cNvGrpSpPr>
                <a:grpSpLocks/>
              </p:cNvGrpSpPr>
              <p:nvPr/>
            </p:nvGrpSpPr>
            <p:grpSpPr bwMode="auto">
              <a:xfrm rot="5400000" flipH="1" flipV="1">
                <a:off x="1228" y="2878"/>
                <a:ext cx="112" cy="287"/>
                <a:chOff x="3450" y="2313"/>
                <a:chExt cx="111" cy="216"/>
              </a:xfrm>
            </p:grpSpPr>
            <p:sp>
              <p:nvSpPr>
                <p:cNvPr id="22599" name="Line 12"/>
                <p:cNvSpPr>
                  <a:spLocks noChangeShapeType="1"/>
                </p:cNvSpPr>
                <p:nvPr/>
              </p:nvSpPr>
              <p:spPr bwMode="auto">
                <a:xfrm>
                  <a:off x="3498" y="2313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450" y="2334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1" name="Line 14"/>
                <p:cNvSpPr>
                  <a:spLocks noChangeShapeType="1"/>
                </p:cNvSpPr>
                <p:nvPr/>
              </p:nvSpPr>
              <p:spPr bwMode="auto">
                <a:xfrm>
                  <a:off x="3450" y="2505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2" name="Line 15"/>
                <p:cNvSpPr>
                  <a:spLocks noChangeShapeType="1"/>
                </p:cNvSpPr>
                <p:nvPr/>
              </p:nvSpPr>
              <p:spPr bwMode="auto">
                <a:xfrm>
                  <a:off x="3453" y="2355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453" y="2400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4" name="Line 17"/>
                <p:cNvSpPr>
                  <a:spLocks noChangeShapeType="1"/>
                </p:cNvSpPr>
                <p:nvPr/>
              </p:nvSpPr>
              <p:spPr bwMode="auto">
                <a:xfrm>
                  <a:off x="3453" y="2427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0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453" y="2472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52" name="Text Box 22"/>
              <p:cNvSpPr txBox="1">
                <a:spLocks noChangeArrowheads="1"/>
              </p:cNvSpPr>
              <p:nvPr/>
            </p:nvSpPr>
            <p:spPr bwMode="auto">
              <a:xfrm>
                <a:off x="1160" y="2703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/>
                  <a:t>R</a:t>
                </a:r>
                <a:r>
                  <a:rPr lang="en-US" altLang="zh-HK" b="1" baseline="-25000"/>
                  <a:t>1</a:t>
                </a:r>
              </a:p>
            </p:txBody>
          </p:sp>
          <p:grpSp>
            <p:nvGrpSpPr>
              <p:cNvPr id="22553" name="Group 25"/>
              <p:cNvGrpSpPr>
                <a:grpSpLocks/>
              </p:cNvGrpSpPr>
              <p:nvPr/>
            </p:nvGrpSpPr>
            <p:grpSpPr bwMode="auto">
              <a:xfrm rot="5400000" flipH="1" flipV="1">
                <a:off x="1900" y="2869"/>
                <a:ext cx="112" cy="287"/>
                <a:chOff x="3450" y="2313"/>
                <a:chExt cx="111" cy="216"/>
              </a:xfrm>
            </p:grpSpPr>
            <p:sp>
              <p:nvSpPr>
                <p:cNvPr id="22592" name="Line 26"/>
                <p:cNvSpPr>
                  <a:spLocks noChangeShapeType="1"/>
                </p:cNvSpPr>
                <p:nvPr/>
              </p:nvSpPr>
              <p:spPr bwMode="auto">
                <a:xfrm>
                  <a:off x="3498" y="2313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450" y="2334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4" name="Line 28"/>
                <p:cNvSpPr>
                  <a:spLocks noChangeShapeType="1"/>
                </p:cNvSpPr>
                <p:nvPr/>
              </p:nvSpPr>
              <p:spPr bwMode="auto">
                <a:xfrm>
                  <a:off x="3450" y="2505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5" name="Line 29"/>
                <p:cNvSpPr>
                  <a:spLocks noChangeShapeType="1"/>
                </p:cNvSpPr>
                <p:nvPr/>
              </p:nvSpPr>
              <p:spPr bwMode="auto">
                <a:xfrm>
                  <a:off x="3453" y="2355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6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453" y="2400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7" name="Line 31"/>
                <p:cNvSpPr>
                  <a:spLocks noChangeShapeType="1"/>
                </p:cNvSpPr>
                <p:nvPr/>
              </p:nvSpPr>
              <p:spPr bwMode="auto">
                <a:xfrm>
                  <a:off x="3453" y="2427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8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453" y="2472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54" name="Group 33"/>
              <p:cNvGrpSpPr>
                <a:grpSpLocks/>
              </p:cNvGrpSpPr>
              <p:nvPr/>
            </p:nvGrpSpPr>
            <p:grpSpPr bwMode="auto">
              <a:xfrm rot="5400000" flipH="1" flipV="1">
                <a:off x="2476" y="2863"/>
                <a:ext cx="112" cy="287"/>
                <a:chOff x="3450" y="2313"/>
                <a:chExt cx="111" cy="216"/>
              </a:xfrm>
            </p:grpSpPr>
            <p:sp>
              <p:nvSpPr>
                <p:cNvPr id="22585" name="Line 34"/>
                <p:cNvSpPr>
                  <a:spLocks noChangeShapeType="1"/>
                </p:cNvSpPr>
                <p:nvPr/>
              </p:nvSpPr>
              <p:spPr bwMode="auto">
                <a:xfrm>
                  <a:off x="3498" y="2313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450" y="2334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7" name="Line 36"/>
                <p:cNvSpPr>
                  <a:spLocks noChangeShapeType="1"/>
                </p:cNvSpPr>
                <p:nvPr/>
              </p:nvSpPr>
              <p:spPr bwMode="auto">
                <a:xfrm>
                  <a:off x="3450" y="2505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8" name="Line 37"/>
                <p:cNvSpPr>
                  <a:spLocks noChangeShapeType="1"/>
                </p:cNvSpPr>
                <p:nvPr/>
              </p:nvSpPr>
              <p:spPr bwMode="auto">
                <a:xfrm>
                  <a:off x="3453" y="2355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453" y="2400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0" name="Line 39"/>
                <p:cNvSpPr>
                  <a:spLocks noChangeShapeType="1"/>
                </p:cNvSpPr>
                <p:nvPr/>
              </p:nvSpPr>
              <p:spPr bwMode="auto">
                <a:xfrm>
                  <a:off x="3453" y="2427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453" y="2472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55" name="Group 41"/>
              <p:cNvGrpSpPr>
                <a:grpSpLocks/>
              </p:cNvGrpSpPr>
              <p:nvPr/>
            </p:nvGrpSpPr>
            <p:grpSpPr bwMode="auto">
              <a:xfrm rot="5400000" flipH="1" flipV="1">
                <a:off x="3532" y="2862"/>
                <a:ext cx="112" cy="287"/>
                <a:chOff x="3450" y="2313"/>
                <a:chExt cx="111" cy="216"/>
              </a:xfrm>
            </p:grpSpPr>
            <p:sp>
              <p:nvSpPr>
                <p:cNvPr id="22578" name="Line 42"/>
                <p:cNvSpPr>
                  <a:spLocks noChangeShapeType="1"/>
                </p:cNvSpPr>
                <p:nvPr/>
              </p:nvSpPr>
              <p:spPr bwMode="auto">
                <a:xfrm>
                  <a:off x="3498" y="2313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9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450" y="2334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0" name="Line 44"/>
                <p:cNvSpPr>
                  <a:spLocks noChangeShapeType="1"/>
                </p:cNvSpPr>
                <p:nvPr/>
              </p:nvSpPr>
              <p:spPr bwMode="auto">
                <a:xfrm>
                  <a:off x="3450" y="2505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1" name="Line 45"/>
                <p:cNvSpPr>
                  <a:spLocks noChangeShapeType="1"/>
                </p:cNvSpPr>
                <p:nvPr/>
              </p:nvSpPr>
              <p:spPr bwMode="auto">
                <a:xfrm>
                  <a:off x="3453" y="2355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453" y="2400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3" name="Line 47"/>
                <p:cNvSpPr>
                  <a:spLocks noChangeShapeType="1"/>
                </p:cNvSpPr>
                <p:nvPr/>
              </p:nvSpPr>
              <p:spPr bwMode="auto">
                <a:xfrm>
                  <a:off x="3453" y="2427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453" y="2472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56" name="Group 49"/>
              <p:cNvGrpSpPr>
                <a:grpSpLocks/>
              </p:cNvGrpSpPr>
              <p:nvPr/>
            </p:nvGrpSpPr>
            <p:grpSpPr bwMode="auto">
              <a:xfrm rot="5400000" flipH="1" flipV="1">
                <a:off x="4540" y="2856"/>
                <a:ext cx="112" cy="287"/>
                <a:chOff x="3450" y="2313"/>
                <a:chExt cx="111" cy="216"/>
              </a:xfrm>
            </p:grpSpPr>
            <p:sp>
              <p:nvSpPr>
                <p:cNvPr id="22571" name="Line 50"/>
                <p:cNvSpPr>
                  <a:spLocks noChangeShapeType="1"/>
                </p:cNvSpPr>
                <p:nvPr/>
              </p:nvSpPr>
              <p:spPr bwMode="auto">
                <a:xfrm>
                  <a:off x="3498" y="2313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2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450" y="2334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3" name="Line 52"/>
                <p:cNvSpPr>
                  <a:spLocks noChangeShapeType="1"/>
                </p:cNvSpPr>
                <p:nvPr/>
              </p:nvSpPr>
              <p:spPr bwMode="auto">
                <a:xfrm>
                  <a:off x="3450" y="2505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4" name="Line 53"/>
                <p:cNvSpPr>
                  <a:spLocks noChangeShapeType="1"/>
                </p:cNvSpPr>
                <p:nvPr/>
              </p:nvSpPr>
              <p:spPr bwMode="auto">
                <a:xfrm>
                  <a:off x="3453" y="2355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5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453" y="2400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6" name="Line 55"/>
                <p:cNvSpPr>
                  <a:spLocks noChangeShapeType="1"/>
                </p:cNvSpPr>
                <p:nvPr/>
              </p:nvSpPr>
              <p:spPr bwMode="auto">
                <a:xfrm>
                  <a:off x="3453" y="2427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7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453" y="2472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22557" name="AutoShape 57"/>
              <p:cNvCxnSpPr>
                <a:cxnSpLocks noChangeShapeType="1"/>
                <a:stCxn id="22549" idx="4"/>
                <a:endCxn id="22599" idx="0"/>
              </p:cNvCxnSpPr>
              <p:nvPr/>
            </p:nvCxnSpPr>
            <p:spPr bwMode="auto">
              <a:xfrm>
                <a:off x="832" y="3030"/>
                <a:ext cx="30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8" name="AutoShape 58"/>
              <p:cNvCxnSpPr>
                <a:cxnSpLocks noChangeShapeType="1"/>
                <a:stCxn id="22601" idx="1"/>
                <a:endCxn id="22592" idx="0"/>
              </p:cNvCxnSpPr>
              <p:nvPr/>
            </p:nvCxnSpPr>
            <p:spPr bwMode="auto">
              <a:xfrm>
                <a:off x="1427" y="3020"/>
                <a:ext cx="385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9" name="AutoShape 59"/>
              <p:cNvCxnSpPr>
                <a:cxnSpLocks noChangeShapeType="1"/>
                <a:stCxn id="22594" idx="1"/>
                <a:endCxn id="22585" idx="0"/>
              </p:cNvCxnSpPr>
              <p:nvPr/>
            </p:nvCxnSpPr>
            <p:spPr bwMode="auto">
              <a:xfrm>
                <a:off x="2099" y="3011"/>
                <a:ext cx="289" cy="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0" name="AutoShape 60"/>
              <p:cNvCxnSpPr>
                <a:cxnSpLocks noChangeShapeType="1"/>
                <a:stCxn id="22587" idx="1"/>
              </p:cNvCxnSpPr>
              <p:nvPr/>
            </p:nvCxnSpPr>
            <p:spPr bwMode="auto">
              <a:xfrm>
                <a:off x="2675" y="3005"/>
                <a:ext cx="19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1" name="AutoShape 61"/>
              <p:cNvCxnSpPr>
                <a:cxnSpLocks noChangeShapeType="1"/>
                <a:stCxn id="22578" idx="0"/>
              </p:cNvCxnSpPr>
              <p:nvPr/>
            </p:nvCxnSpPr>
            <p:spPr bwMode="auto">
              <a:xfrm flipH="1">
                <a:off x="3288" y="3014"/>
                <a:ext cx="156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2" name="AutoShape 62"/>
              <p:cNvCxnSpPr>
                <a:cxnSpLocks noChangeShapeType="1"/>
                <a:stCxn id="22580" idx="1"/>
              </p:cNvCxnSpPr>
              <p:nvPr/>
            </p:nvCxnSpPr>
            <p:spPr bwMode="auto">
              <a:xfrm>
                <a:off x="3731" y="3004"/>
                <a:ext cx="145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3" name="AutoShape 63"/>
              <p:cNvCxnSpPr>
                <a:cxnSpLocks noChangeShapeType="1"/>
                <a:stCxn id="22571" idx="0"/>
              </p:cNvCxnSpPr>
              <p:nvPr/>
            </p:nvCxnSpPr>
            <p:spPr bwMode="auto">
              <a:xfrm flipH="1">
                <a:off x="4260" y="3008"/>
                <a:ext cx="193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4" name="AutoShape 64"/>
              <p:cNvCxnSpPr>
                <a:cxnSpLocks noChangeShapeType="1"/>
                <a:stCxn id="22573" idx="1"/>
                <a:endCxn id="22550" idx="0"/>
              </p:cNvCxnSpPr>
              <p:nvPr/>
            </p:nvCxnSpPr>
            <p:spPr bwMode="auto">
              <a:xfrm>
                <a:off x="4740" y="2998"/>
                <a:ext cx="384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65" name="Text Box 65"/>
              <p:cNvSpPr txBox="1">
                <a:spLocks noChangeArrowheads="1"/>
              </p:cNvSpPr>
              <p:nvPr/>
            </p:nvSpPr>
            <p:spPr bwMode="auto">
              <a:xfrm>
                <a:off x="2916" y="2889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/>
                  <a:t>∙ ∙ ∙</a:t>
                </a:r>
              </a:p>
            </p:txBody>
          </p:sp>
          <p:sp>
            <p:nvSpPr>
              <p:cNvPr id="22566" name="Text Box 66"/>
              <p:cNvSpPr txBox="1">
                <a:spLocks noChangeArrowheads="1"/>
              </p:cNvSpPr>
              <p:nvPr/>
            </p:nvSpPr>
            <p:spPr bwMode="auto">
              <a:xfrm>
                <a:off x="3924" y="2886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/>
                  <a:t>∙ ∙ ∙</a:t>
                </a:r>
              </a:p>
            </p:txBody>
          </p:sp>
          <p:sp>
            <p:nvSpPr>
              <p:cNvPr id="22567" name="Text Box 68"/>
              <p:cNvSpPr txBox="1">
                <a:spLocks noChangeArrowheads="1"/>
              </p:cNvSpPr>
              <p:nvPr/>
            </p:nvSpPr>
            <p:spPr bwMode="auto">
              <a:xfrm>
                <a:off x="1829" y="269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/>
                  <a:t>R</a:t>
                </a:r>
                <a:r>
                  <a:rPr lang="en-US" altLang="zh-HK" b="1" baseline="-25000"/>
                  <a:t>2</a:t>
                </a:r>
              </a:p>
            </p:txBody>
          </p:sp>
          <p:sp>
            <p:nvSpPr>
              <p:cNvPr id="22568" name="Text Box 69"/>
              <p:cNvSpPr txBox="1">
                <a:spLocks noChangeArrowheads="1"/>
              </p:cNvSpPr>
              <p:nvPr/>
            </p:nvSpPr>
            <p:spPr bwMode="auto">
              <a:xfrm>
                <a:off x="2375" y="269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/>
                  <a:t>R</a:t>
                </a:r>
                <a:r>
                  <a:rPr lang="en-US" altLang="zh-HK" b="1" baseline="-25000"/>
                  <a:t>3</a:t>
                </a:r>
              </a:p>
            </p:txBody>
          </p:sp>
          <p:sp>
            <p:nvSpPr>
              <p:cNvPr id="22569" name="Text Box 70"/>
              <p:cNvSpPr txBox="1">
                <a:spLocks noChangeArrowheads="1"/>
              </p:cNvSpPr>
              <p:nvPr/>
            </p:nvSpPr>
            <p:spPr bwMode="auto">
              <a:xfrm>
                <a:off x="3440" y="2694"/>
                <a:ext cx="27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/>
                  <a:t>R</a:t>
                </a:r>
                <a:r>
                  <a:rPr lang="en-US" altLang="zh-HK" b="1" baseline="-25000"/>
                  <a:t>a</a:t>
                </a:r>
              </a:p>
            </p:txBody>
          </p:sp>
          <p:sp>
            <p:nvSpPr>
              <p:cNvPr id="22570" name="Text Box 71"/>
              <p:cNvSpPr txBox="1">
                <a:spLocks noChangeArrowheads="1"/>
              </p:cNvSpPr>
              <p:nvPr/>
            </p:nvSpPr>
            <p:spPr bwMode="auto">
              <a:xfrm>
                <a:off x="4459" y="2694"/>
                <a:ext cx="28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/>
                  <a:t>R</a:t>
                </a:r>
                <a:r>
                  <a:rPr lang="en-US" altLang="zh-HK" b="1" baseline="-25000"/>
                  <a:t>N</a:t>
                </a:r>
              </a:p>
            </p:txBody>
          </p:sp>
        </p:grpSp>
        <p:grpSp>
          <p:nvGrpSpPr>
            <p:cNvPr id="22541" name="Group 5"/>
            <p:cNvGrpSpPr>
              <a:grpSpLocks/>
            </p:cNvGrpSpPr>
            <p:nvPr/>
          </p:nvGrpSpPr>
          <p:grpSpPr bwMode="auto">
            <a:xfrm>
              <a:off x="545475" y="4413250"/>
              <a:ext cx="963612" cy="520700"/>
              <a:chOff x="1608" y="2299"/>
              <a:chExt cx="607" cy="328"/>
            </a:xfrm>
          </p:grpSpPr>
          <p:sp>
            <p:nvSpPr>
              <p:cNvPr id="22545" name="Text Box 6"/>
              <p:cNvSpPr txBox="1">
                <a:spLocks noChangeArrowheads="1"/>
              </p:cNvSpPr>
              <p:nvPr/>
            </p:nvSpPr>
            <p:spPr bwMode="auto">
              <a:xfrm>
                <a:off x="1608" y="2365"/>
                <a:ext cx="22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sz="2000" b="1"/>
                  <a:t>V</a:t>
                </a:r>
              </a:p>
            </p:txBody>
          </p:sp>
          <p:sp>
            <p:nvSpPr>
              <p:cNvPr id="22546" name="Oval 7"/>
              <p:cNvSpPr>
                <a:spLocks noChangeArrowheads="1"/>
              </p:cNvSpPr>
              <p:nvPr/>
            </p:nvSpPr>
            <p:spPr bwMode="auto">
              <a:xfrm>
                <a:off x="1883" y="2317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sp>
            <p:nvSpPr>
              <p:cNvPr id="22547" name="Text Box 8"/>
              <p:cNvSpPr txBox="1">
                <a:spLocks noChangeArrowheads="1"/>
              </p:cNvSpPr>
              <p:nvPr/>
            </p:nvSpPr>
            <p:spPr bwMode="auto">
              <a:xfrm>
                <a:off x="1952" y="2299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/>
                  <a:t>+</a:t>
                </a:r>
              </a:p>
            </p:txBody>
          </p:sp>
          <p:sp>
            <p:nvSpPr>
              <p:cNvPr id="22548" name="Text Box 9"/>
              <p:cNvSpPr txBox="1">
                <a:spLocks noChangeArrowheads="1"/>
              </p:cNvSpPr>
              <p:nvPr/>
            </p:nvSpPr>
            <p:spPr bwMode="auto">
              <a:xfrm>
                <a:off x="1953" y="23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/>
                  <a:t>_</a:t>
                </a:r>
              </a:p>
            </p:txBody>
          </p:sp>
        </p:grpSp>
        <p:cxnSp>
          <p:nvCxnSpPr>
            <p:cNvPr id="22542" name="Straight Connector 67"/>
            <p:cNvCxnSpPr>
              <a:cxnSpLocks noChangeShapeType="1"/>
              <a:stCxn id="22547" idx="0"/>
              <a:endCxn id="22549" idx="2"/>
            </p:cNvCxnSpPr>
            <p:nvPr/>
          </p:nvCxnSpPr>
          <p:spPr bwMode="auto">
            <a:xfrm flipH="1" flipV="1">
              <a:off x="1245663" y="3938588"/>
              <a:ext cx="2281" cy="4746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3" name="Straight Connector 71"/>
            <p:cNvCxnSpPr>
              <a:cxnSpLocks noChangeShapeType="1"/>
            </p:cNvCxnSpPr>
            <p:nvPr/>
          </p:nvCxnSpPr>
          <p:spPr bwMode="auto">
            <a:xfrm>
              <a:off x="1242387" y="5486400"/>
              <a:ext cx="694907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4" name="Straight Connector 73"/>
            <p:cNvCxnSpPr>
              <a:cxnSpLocks noChangeShapeType="1"/>
            </p:cNvCxnSpPr>
            <p:nvPr/>
          </p:nvCxnSpPr>
          <p:spPr bwMode="auto">
            <a:xfrm flipH="1" flipV="1">
              <a:off x="8206407" y="3848894"/>
              <a:ext cx="16334" cy="16375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34" name="TextBox 76"/>
          <p:cNvSpPr txBox="1">
            <a:spLocks noChangeArrowheads="1"/>
          </p:cNvSpPr>
          <p:nvPr/>
        </p:nvSpPr>
        <p:spPr bwMode="auto">
          <a:xfrm>
            <a:off x="1600200" y="3994944"/>
            <a:ext cx="111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HK"/>
              <a:t>+ V</a:t>
            </a:r>
            <a:r>
              <a:rPr lang="en-US" altLang="zh-HK" sz="1200"/>
              <a:t>1   </a:t>
            </a:r>
            <a:r>
              <a:rPr lang="en-US" altLang="zh-HK"/>
              <a:t>-</a:t>
            </a:r>
            <a:r>
              <a:rPr lang="en-US" altLang="zh-HK" sz="1200"/>
              <a:t> </a:t>
            </a:r>
            <a:endParaRPr lang="en-US" altLang="zh-HK"/>
          </a:p>
        </p:txBody>
      </p:sp>
      <p:sp>
        <p:nvSpPr>
          <p:cNvPr id="22535" name="TextBox 77"/>
          <p:cNvSpPr txBox="1">
            <a:spLocks noChangeArrowheads="1"/>
          </p:cNvSpPr>
          <p:nvPr/>
        </p:nvSpPr>
        <p:spPr bwMode="auto">
          <a:xfrm>
            <a:off x="2717800" y="3994944"/>
            <a:ext cx="111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HK"/>
              <a:t>+ V</a:t>
            </a:r>
            <a:r>
              <a:rPr lang="en-US" altLang="zh-HK" sz="1200"/>
              <a:t>2   </a:t>
            </a:r>
            <a:r>
              <a:rPr lang="en-US" altLang="zh-HK"/>
              <a:t>-</a:t>
            </a:r>
            <a:r>
              <a:rPr lang="en-US" altLang="zh-HK" sz="1200"/>
              <a:t> </a:t>
            </a:r>
            <a:endParaRPr lang="en-US" altLang="zh-HK"/>
          </a:p>
        </p:txBody>
      </p:sp>
      <p:sp>
        <p:nvSpPr>
          <p:cNvPr id="22536" name="TextBox 78"/>
          <p:cNvSpPr txBox="1">
            <a:spLocks noChangeArrowheads="1"/>
          </p:cNvSpPr>
          <p:nvPr/>
        </p:nvSpPr>
        <p:spPr bwMode="auto">
          <a:xfrm>
            <a:off x="6872288" y="3982244"/>
            <a:ext cx="111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HK" dirty="0"/>
              <a:t>+ </a:t>
            </a:r>
            <a:r>
              <a:rPr lang="en-US" altLang="zh-HK" dirty="0" smtClean="0"/>
              <a:t>V</a:t>
            </a:r>
            <a:r>
              <a:rPr lang="en-US" altLang="zh-HK" sz="1200" dirty="0"/>
              <a:t>N</a:t>
            </a:r>
            <a:r>
              <a:rPr lang="en-US" altLang="zh-HK" sz="1200" dirty="0" smtClean="0"/>
              <a:t>   </a:t>
            </a:r>
            <a:r>
              <a:rPr lang="en-US" altLang="zh-HK" dirty="0"/>
              <a:t>-</a:t>
            </a:r>
            <a:r>
              <a:rPr lang="en-US" altLang="zh-HK" sz="1200" dirty="0"/>
              <a:t> </a:t>
            </a:r>
            <a:endParaRPr lang="en-US" altLang="zh-HK" dirty="0"/>
          </a:p>
        </p:txBody>
      </p:sp>
      <p:sp>
        <p:nvSpPr>
          <p:cNvPr id="22537" name="TextBox 79"/>
          <p:cNvSpPr txBox="1">
            <a:spLocks noChangeArrowheads="1"/>
          </p:cNvSpPr>
          <p:nvPr/>
        </p:nvSpPr>
        <p:spPr bwMode="auto">
          <a:xfrm>
            <a:off x="5314950" y="3994944"/>
            <a:ext cx="111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HK"/>
              <a:t>+ V</a:t>
            </a:r>
            <a:r>
              <a:rPr lang="en-US" altLang="zh-HK" sz="1200"/>
              <a:t>a   </a:t>
            </a:r>
            <a:r>
              <a:rPr lang="en-US" altLang="zh-HK"/>
              <a:t>-</a:t>
            </a:r>
            <a:r>
              <a:rPr lang="en-US" altLang="zh-HK" sz="1200"/>
              <a:t> </a:t>
            </a:r>
            <a:endParaRPr lang="en-US" altLang="zh-HK"/>
          </a:p>
        </p:txBody>
      </p:sp>
      <p:graphicFrame>
        <p:nvGraphicFramePr>
          <p:cNvPr id="2253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25621"/>
              </p:ext>
            </p:extLst>
          </p:nvPr>
        </p:nvGraphicFramePr>
        <p:xfrm>
          <a:off x="2394417" y="5627938"/>
          <a:ext cx="3872116" cy="8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7" name="Equation" r:id="rId3" imgW="1930320" imgH="444240" progId="Equation.3">
                  <p:embed/>
                </p:oleObj>
              </mc:Choice>
              <mc:Fallback>
                <p:oleObj name="Equation" r:id="rId3" imgW="1930320" imgH="4442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417" y="5627938"/>
                        <a:ext cx="3872116" cy="883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5838C0FD-8CC7-4B32-910C-60B68554FA98}" type="slidenum">
              <a:rPr kumimoji="0" lang="en-US" altLang="zh-TW" smtClean="0"/>
              <a:pPr eaLnBrk="1" hangingPunct="1"/>
              <a:t>18</a:t>
            </a:fld>
            <a:endParaRPr kumimoji="0" lang="en-US" altLang="zh-TW" smtClean="0"/>
          </a:p>
        </p:txBody>
      </p:sp>
      <p:sp>
        <p:nvSpPr>
          <p:cNvPr id="2" name="Oval 1"/>
          <p:cNvSpPr/>
          <p:nvPr/>
        </p:nvSpPr>
        <p:spPr bwMode="auto">
          <a:xfrm>
            <a:off x="5049701" y="3005889"/>
            <a:ext cx="1484822" cy="1525588"/>
          </a:xfrm>
          <a:prstGeom prst="ellipse">
            <a:avLst/>
          </a:prstGeom>
          <a:solidFill>
            <a:schemeClr val="accent1"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Voltage Divider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2104775"/>
            <a:ext cx="7772400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/>
              <a:t>Example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17320"/>
              </p:ext>
            </p:extLst>
          </p:nvPr>
        </p:nvGraphicFramePr>
        <p:xfrm>
          <a:off x="2422524" y="4654085"/>
          <a:ext cx="3994151" cy="187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3" imgW="2247840" imgH="1054080" progId="Equation.3">
                  <p:embed/>
                </p:oleObj>
              </mc:Choice>
              <mc:Fallback>
                <p:oleObj name="Equation" r:id="rId3" imgW="2247840" imgH="1054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4" y="4654085"/>
                        <a:ext cx="3994151" cy="1873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4" descr="2f00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88"/>
          <a:stretch>
            <a:fillRect/>
          </a:stretch>
        </p:blipFill>
        <p:spPr bwMode="auto">
          <a:xfrm>
            <a:off x="2438400" y="2413000"/>
            <a:ext cx="4195763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ED9A988B-6BB3-40CA-9F6B-890FF1A7C21E}" type="slidenum">
              <a:rPr kumimoji="0" lang="en-US" altLang="zh-TW" smtClean="0"/>
              <a:pPr eaLnBrk="1" hangingPunct="1"/>
              <a:t>19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/>
              <a:t>Electric Circuits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70987" y="2130425"/>
            <a:ext cx="8345488" cy="4114800"/>
          </a:xfrm>
        </p:spPr>
        <p:txBody>
          <a:bodyPr/>
          <a:lstStyle/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H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electric circuit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of electric elements with wires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those electric elements are usually connected to form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loop(s).</a:t>
            </a:r>
          </a:p>
          <a:p>
            <a:pPr marL="0" indent="0" eaLnBrk="1" hangingPunct="1">
              <a:buNone/>
            </a:pPr>
            <a:endParaRPr lang="en-US" altLang="zh-HK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is a closed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path.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(i.e. a journey starts and ends at the same point.)</a:t>
            </a:r>
          </a:p>
          <a:p>
            <a:pPr eaLnBrk="1" hangingPunct="1"/>
            <a:endParaRPr lang="en-US" altLang="zh-HK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1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DF113E8A-FB7A-4940-A3F9-78C98DA5D7CC}" type="slidenum">
              <a:rPr kumimoji="0" lang="en-US" altLang="zh-TW" smtClean="0"/>
              <a:pPr eaLnBrk="1" hangingPunct="1"/>
              <a:t>2</a:t>
            </a:fld>
            <a:endParaRPr kumimoji="0" lang="en-US" altLang="zh-TW" smtClean="0"/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2326231" y="4006850"/>
            <a:ext cx="4370388" cy="1968500"/>
            <a:chOff x="2174574" y="4276725"/>
            <a:chExt cx="4371440" cy="1968501"/>
          </a:xfrm>
        </p:grpSpPr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3894932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47" name="AutoShape 7"/>
            <p:cNvCxnSpPr>
              <a:cxnSpLocks noChangeShapeType="1"/>
              <a:stCxn id="63" idx="0"/>
              <a:endCxn id="46" idx="2"/>
            </p:cNvCxnSpPr>
            <p:nvPr/>
          </p:nvCxnSpPr>
          <p:spPr bwMode="auto">
            <a:xfrm rot="-5400000">
              <a:off x="3069432" y="4148137"/>
              <a:ext cx="635000" cy="10160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991894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3926682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5014119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51" name="AutoShape 11"/>
            <p:cNvCxnSpPr>
              <a:cxnSpLocks noChangeShapeType="1"/>
              <a:stCxn id="49" idx="2"/>
              <a:endCxn id="62" idx="4"/>
            </p:cNvCxnSpPr>
            <p:nvPr/>
          </p:nvCxnSpPr>
          <p:spPr bwMode="auto">
            <a:xfrm rot="10800000">
              <a:off x="2875757" y="5494338"/>
              <a:ext cx="1050925" cy="6905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2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4058444" y="6184900"/>
              <a:ext cx="95567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13"/>
            <p:cNvCxnSpPr>
              <a:cxnSpLocks noChangeShapeType="1"/>
              <a:stCxn id="49" idx="0"/>
              <a:endCxn id="67" idx="1"/>
            </p:cNvCxnSpPr>
            <p:nvPr/>
          </p:nvCxnSpPr>
          <p:spPr bwMode="auto">
            <a:xfrm flipH="1" flipV="1">
              <a:off x="3991769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14"/>
            <p:cNvCxnSpPr>
              <a:cxnSpLocks noChangeShapeType="1"/>
              <a:stCxn id="46" idx="4"/>
              <a:endCxn id="65" idx="0"/>
            </p:cNvCxnSpPr>
            <p:nvPr/>
          </p:nvCxnSpPr>
          <p:spPr bwMode="auto">
            <a:xfrm>
              <a:off x="3961607" y="4398963"/>
              <a:ext cx="1587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15"/>
            <p:cNvCxnSpPr>
              <a:cxnSpLocks noChangeShapeType="1"/>
              <a:stCxn id="46" idx="6"/>
              <a:endCxn id="48" idx="2"/>
            </p:cNvCxnSpPr>
            <p:nvPr/>
          </p:nvCxnSpPr>
          <p:spPr bwMode="auto">
            <a:xfrm>
              <a:off x="4026694" y="4338638"/>
              <a:ext cx="965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16"/>
            <p:cNvCxnSpPr>
              <a:cxnSpLocks noChangeShapeType="1"/>
              <a:stCxn id="48" idx="4"/>
              <a:endCxn id="72" idx="0"/>
            </p:cNvCxnSpPr>
            <p:nvPr/>
          </p:nvCxnSpPr>
          <p:spPr bwMode="auto">
            <a:xfrm>
              <a:off x="5058569" y="4398963"/>
              <a:ext cx="952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7"/>
            <p:cNvCxnSpPr>
              <a:cxnSpLocks noChangeShapeType="1"/>
              <a:stCxn id="50" idx="0"/>
              <a:endCxn id="74" idx="1"/>
            </p:cNvCxnSpPr>
            <p:nvPr/>
          </p:nvCxnSpPr>
          <p:spPr bwMode="auto">
            <a:xfrm flipV="1">
              <a:off x="5080794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8"/>
            <p:cNvCxnSpPr>
              <a:cxnSpLocks noChangeShapeType="1"/>
              <a:stCxn id="50" idx="6"/>
              <a:endCxn id="81" idx="1"/>
            </p:cNvCxnSpPr>
            <p:nvPr/>
          </p:nvCxnSpPr>
          <p:spPr bwMode="auto">
            <a:xfrm flipV="1">
              <a:off x="5145882" y="5511800"/>
              <a:ext cx="923925" cy="6731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9"/>
            <p:cNvCxnSpPr>
              <a:cxnSpLocks noChangeShapeType="1"/>
              <a:stCxn id="48" idx="6"/>
              <a:endCxn id="79" idx="0"/>
            </p:cNvCxnSpPr>
            <p:nvPr/>
          </p:nvCxnSpPr>
          <p:spPr bwMode="auto">
            <a:xfrm>
              <a:off x="5123657" y="4338638"/>
              <a:ext cx="931863" cy="8302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3475919" y="5128181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1</a:t>
              </a: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2174574" y="5078413"/>
              <a:ext cx="3577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sz="2000" b="1"/>
                <a:t>V</a:t>
              </a: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2612232" y="5002213"/>
              <a:ext cx="527050" cy="492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2721769" y="4973638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2723357" y="50720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_</a:t>
              </a:r>
            </a:p>
          </p:txBody>
        </p: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>
              <a:off x="3977482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 flipH="1">
              <a:off x="3901282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3901282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3906044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6"/>
            <p:cNvSpPr>
              <a:spLocks noChangeShapeType="1"/>
            </p:cNvSpPr>
            <p:nvPr/>
          </p:nvSpPr>
          <p:spPr bwMode="auto">
            <a:xfrm flipH="1">
              <a:off x="3906044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3906044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 flipH="1">
              <a:off x="3906044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>
              <a:off x="5068094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H="1">
              <a:off x="4991894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4991894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4996657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3"/>
            <p:cNvSpPr>
              <a:spLocks noChangeShapeType="1"/>
            </p:cNvSpPr>
            <p:nvPr/>
          </p:nvSpPr>
          <p:spPr bwMode="auto">
            <a:xfrm flipH="1">
              <a:off x="4996657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4996657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 flipH="1">
              <a:off x="4996657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6055519" y="5168900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 flipH="1">
              <a:off x="5979319" y="5202238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8"/>
            <p:cNvSpPr>
              <a:spLocks noChangeShapeType="1"/>
            </p:cNvSpPr>
            <p:nvPr/>
          </p:nvSpPr>
          <p:spPr bwMode="auto">
            <a:xfrm>
              <a:off x="5979319" y="5473700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9"/>
            <p:cNvSpPr>
              <a:spLocks noChangeShapeType="1"/>
            </p:cNvSpPr>
            <p:nvPr/>
          </p:nvSpPr>
          <p:spPr bwMode="auto">
            <a:xfrm>
              <a:off x="5984082" y="5235575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 flipH="1">
              <a:off x="5984082" y="5307013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5984082" y="5349875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 flipH="1">
              <a:off x="5984082" y="5421313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53"/>
            <p:cNvSpPr txBox="1">
              <a:spLocks noChangeArrowheads="1"/>
            </p:cNvSpPr>
            <p:nvPr/>
          </p:nvSpPr>
          <p:spPr bwMode="auto">
            <a:xfrm>
              <a:off x="4595062" y="4886325"/>
              <a:ext cx="45076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/>
            </a:p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2</a:t>
              </a:r>
            </a:p>
            <a:p>
              <a:pPr algn="ctr"/>
              <a:endParaRPr lang="en-US" altLang="zh-HK" b="1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6095250" y="4875213"/>
              <a:ext cx="450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/>
            </a:p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3</a:t>
              </a:r>
            </a:p>
            <a:p>
              <a:pPr algn="ctr"/>
              <a:endParaRPr lang="en-US" altLang="zh-HK" b="1"/>
            </a:p>
          </p:txBody>
        </p:sp>
      </p:grpSp>
      <p:sp>
        <p:nvSpPr>
          <p:cNvPr id="88" name="Arc 58"/>
          <p:cNvSpPr>
            <a:spLocks/>
          </p:cNvSpPr>
          <p:nvPr/>
        </p:nvSpPr>
        <p:spPr bwMode="auto">
          <a:xfrm>
            <a:off x="3327944" y="4337050"/>
            <a:ext cx="523875" cy="1516062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Arc 58"/>
          <p:cNvSpPr>
            <a:spLocks/>
          </p:cNvSpPr>
          <p:nvPr/>
        </p:nvSpPr>
        <p:spPr bwMode="auto">
          <a:xfrm>
            <a:off x="4424906" y="4337050"/>
            <a:ext cx="523875" cy="1516062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rc 58"/>
          <p:cNvSpPr>
            <a:spLocks/>
          </p:cNvSpPr>
          <p:nvPr/>
        </p:nvSpPr>
        <p:spPr bwMode="auto">
          <a:xfrm>
            <a:off x="5479006" y="4286250"/>
            <a:ext cx="523875" cy="1516062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998"/>
                  <a:pt x="3995" y="6957"/>
                  <a:pt x="10520" y="3058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8575">
            <a:solidFill>
              <a:srgbClr val="0070C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24640" y="6230415"/>
            <a:ext cx="227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 electric circuit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1752600" y="5559424"/>
            <a:ext cx="1122282" cy="415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09598" y="6091915"/>
            <a:ext cx="242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 conductive wire with zero resistance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Resistors in Parallel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2582" y="2147888"/>
            <a:ext cx="8605217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N resistors connected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parallel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(they are connected together by two nodes only), we have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dirty="0" smtClean="0"/>
              <a:t> </a:t>
            </a:r>
          </a:p>
          <a:p>
            <a:pPr marL="0" indent="0"/>
            <a:endParaRPr lang="en-US" altLang="zh-HK" sz="2800" dirty="0" smtClean="0"/>
          </a:p>
        </p:txBody>
      </p:sp>
      <p:grpSp>
        <p:nvGrpSpPr>
          <p:cNvPr id="25605" name="Group 224"/>
          <p:cNvGrpSpPr>
            <a:grpSpLocks/>
          </p:cNvGrpSpPr>
          <p:nvPr/>
        </p:nvGrpSpPr>
        <p:grpSpPr bwMode="auto">
          <a:xfrm>
            <a:off x="1524000" y="3310647"/>
            <a:ext cx="3581400" cy="1309688"/>
            <a:chOff x="576" y="2967"/>
            <a:chExt cx="2256" cy="825"/>
          </a:xfrm>
        </p:grpSpPr>
        <p:sp>
          <p:nvSpPr>
            <p:cNvPr id="25623" name="Oval 112"/>
            <p:cNvSpPr>
              <a:spLocks noChangeArrowheads="1"/>
            </p:cNvSpPr>
            <p:nvPr/>
          </p:nvSpPr>
          <p:spPr bwMode="auto">
            <a:xfrm>
              <a:off x="973" y="2967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5624" name="Oval 114"/>
            <p:cNvSpPr>
              <a:spLocks noChangeArrowheads="1"/>
            </p:cNvSpPr>
            <p:nvPr/>
          </p:nvSpPr>
          <p:spPr bwMode="auto">
            <a:xfrm>
              <a:off x="1418" y="2967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5625" name="Oval 115"/>
            <p:cNvSpPr>
              <a:spLocks noChangeArrowheads="1"/>
            </p:cNvSpPr>
            <p:nvPr/>
          </p:nvSpPr>
          <p:spPr bwMode="auto">
            <a:xfrm>
              <a:off x="983" y="371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5626" name="Oval 116"/>
            <p:cNvSpPr>
              <a:spLocks noChangeArrowheads="1"/>
            </p:cNvSpPr>
            <p:nvPr/>
          </p:nvSpPr>
          <p:spPr bwMode="auto">
            <a:xfrm>
              <a:off x="1427" y="371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25627" name="AutoShape 118"/>
            <p:cNvCxnSpPr>
              <a:cxnSpLocks noChangeShapeType="1"/>
              <a:stCxn id="25625" idx="6"/>
              <a:endCxn id="25626" idx="2"/>
            </p:cNvCxnSpPr>
            <p:nvPr/>
          </p:nvCxnSpPr>
          <p:spPr bwMode="auto">
            <a:xfrm>
              <a:off x="1066" y="3754"/>
              <a:ext cx="36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AutoShape 119"/>
            <p:cNvCxnSpPr>
              <a:cxnSpLocks noChangeShapeType="1"/>
              <a:stCxn id="25625" idx="0"/>
              <a:endCxn id="25698" idx="1"/>
            </p:cNvCxnSpPr>
            <p:nvPr/>
          </p:nvCxnSpPr>
          <p:spPr bwMode="auto">
            <a:xfrm flipH="1" flipV="1">
              <a:off x="1024" y="3460"/>
              <a:ext cx="1" cy="2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AutoShape 120"/>
            <p:cNvCxnSpPr>
              <a:cxnSpLocks noChangeShapeType="1"/>
              <a:stCxn id="25623" idx="4"/>
              <a:endCxn id="25696" idx="0"/>
            </p:cNvCxnSpPr>
            <p:nvPr/>
          </p:nvCxnSpPr>
          <p:spPr bwMode="auto">
            <a:xfrm>
              <a:off x="1015" y="3044"/>
              <a:ext cx="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AutoShape 121"/>
            <p:cNvCxnSpPr>
              <a:cxnSpLocks noChangeShapeType="1"/>
              <a:stCxn id="25623" idx="6"/>
              <a:endCxn id="25624" idx="2"/>
            </p:cNvCxnSpPr>
            <p:nvPr/>
          </p:nvCxnSpPr>
          <p:spPr bwMode="auto">
            <a:xfrm>
              <a:off x="1056" y="3006"/>
              <a:ext cx="36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AutoShape 122"/>
            <p:cNvCxnSpPr>
              <a:cxnSpLocks noChangeShapeType="1"/>
              <a:stCxn id="25624" idx="4"/>
              <a:endCxn id="25689" idx="0"/>
            </p:cNvCxnSpPr>
            <p:nvPr/>
          </p:nvCxnSpPr>
          <p:spPr bwMode="auto">
            <a:xfrm>
              <a:off x="1460" y="3044"/>
              <a:ext cx="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AutoShape 123"/>
            <p:cNvCxnSpPr>
              <a:cxnSpLocks noChangeShapeType="1"/>
              <a:stCxn id="25626" idx="0"/>
              <a:endCxn id="25691" idx="1"/>
            </p:cNvCxnSpPr>
            <p:nvPr/>
          </p:nvCxnSpPr>
          <p:spPr bwMode="auto">
            <a:xfrm flipV="1">
              <a:off x="1469" y="3481"/>
              <a:ext cx="0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3" name="Text Box 133"/>
            <p:cNvSpPr txBox="1">
              <a:spLocks noChangeArrowheads="1"/>
            </p:cNvSpPr>
            <p:nvPr/>
          </p:nvSpPr>
          <p:spPr bwMode="auto">
            <a:xfrm>
              <a:off x="721" y="3052"/>
              <a:ext cx="28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 smtClean="0"/>
                <a:t>R</a:t>
              </a:r>
              <a:r>
                <a:rPr lang="en-US" altLang="zh-HK" b="1" baseline="-25000" dirty="0" smtClean="0"/>
                <a:t>1</a:t>
              </a:r>
              <a:endParaRPr lang="en-US" altLang="zh-HK" b="1" baseline="-25000" dirty="0"/>
            </a:p>
          </p:txBody>
        </p:sp>
        <p:grpSp>
          <p:nvGrpSpPr>
            <p:cNvPr id="25634" name="Group 163"/>
            <p:cNvGrpSpPr>
              <a:grpSpLocks/>
            </p:cNvGrpSpPr>
            <p:nvPr/>
          </p:nvGrpSpPr>
          <p:grpSpPr bwMode="auto">
            <a:xfrm>
              <a:off x="967" y="3244"/>
              <a:ext cx="111" cy="216"/>
              <a:chOff x="1207" y="3084"/>
              <a:chExt cx="111" cy="216"/>
            </a:xfrm>
          </p:grpSpPr>
          <p:sp>
            <p:nvSpPr>
              <p:cNvPr id="25696" name="Line 138"/>
              <p:cNvSpPr>
                <a:spLocks noChangeShapeType="1"/>
              </p:cNvSpPr>
              <p:nvPr/>
            </p:nvSpPr>
            <p:spPr bwMode="auto">
              <a:xfrm>
                <a:off x="1255" y="3084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Line 139"/>
              <p:cNvSpPr>
                <a:spLocks noChangeShapeType="1"/>
              </p:cNvSpPr>
              <p:nvPr/>
            </p:nvSpPr>
            <p:spPr bwMode="auto">
              <a:xfrm flipH="1">
                <a:off x="1207" y="3105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8" name="Line 140"/>
              <p:cNvSpPr>
                <a:spLocks noChangeShapeType="1"/>
              </p:cNvSpPr>
              <p:nvPr/>
            </p:nvSpPr>
            <p:spPr bwMode="auto">
              <a:xfrm>
                <a:off x="1207" y="3276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Line 141"/>
              <p:cNvSpPr>
                <a:spLocks noChangeShapeType="1"/>
              </p:cNvSpPr>
              <p:nvPr/>
            </p:nvSpPr>
            <p:spPr bwMode="auto">
              <a:xfrm>
                <a:off x="1210" y="3126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0" name="Line 142"/>
              <p:cNvSpPr>
                <a:spLocks noChangeShapeType="1"/>
              </p:cNvSpPr>
              <p:nvPr/>
            </p:nvSpPr>
            <p:spPr bwMode="auto">
              <a:xfrm flipH="1">
                <a:off x="1210" y="3171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1" name="Line 143"/>
              <p:cNvSpPr>
                <a:spLocks noChangeShapeType="1"/>
              </p:cNvSpPr>
              <p:nvPr/>
            </p:nvSpPr>
            <p:spPr bwMode="auto">
              <a:xfrm>
                <a:off x="1210" y="3198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Line 144"/>
              <p:cNvSpPr>
                <a:spLocks noChangeShapeType="1"/>
              </p:cNvSpPr>
              <p:nvPr/>
            </p:nvSpPr>
            <p:spPr bwMode="auto">
              <a:xfrm flipH="1">
                <a:off x="1210" y="3243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5" name="Group 162"/>
            <p:cNvGrpSpPr>
              <a:grpSpLocks/>
            </p:cNvGrpSpPr>
            <p:nvPr/>
          </p:nvGrpSpPr>
          <p:grpSpPr bwMode="auto">
            <a:xfrm>
              <a:off x="1412" y="3265"/>
              <a:ext cx="111" cy="216"/>
              <a:chOff x="1894" y="3084"/>
              <a:chExt cx="111" cy="216"/>
            </a:xfrm>
          </p:grpSpPr>
          <p:sp>
            <p:nvSpPr>
              <p:cNvPr id="25689" name="Line 145"/>
              <p:cNvSpPr>
                <a:spLocks noChangeShapeType="1"/>
              </p:cNvSpPr>
              <p:nvPr/>
            </p:nvSpPr>
            <p:spPr bwMode="auto">
              <a:xfrm>
                <a:off x="1942" y="3084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Line 146"/>
              <p:cNvSpPr>
                <a:spLocks noChangeShapeType="1"/>
              </p:cNvSpPr>
              <p:nvPr/>
            </p:nvSpPr>
            <p:spPr bwMode="auto">
              <a:xfrm flipH="1">
                <a:off x="1894" y="3105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Line 147"/>
              <p:cNvSpPr>
                <a:spLocks noChangeShapeType="1"/>
              </p:cNvSpPr>
              <p:nvPr/>
            </p:nvSpPr>
            <p:spPr bwMode="auto">
              <a:xfrm>
                <a:off x="1894" y="3276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Line 148"/>
              <p:cNvSpPr>
                <a:spLocks noChangeShapeType="1"/>
              </p:cNvSpPr>
              <p:nvPr/>
            </p:nvSpPr>
            <p:spPr bwMode="auto">
              <a:xfrm>
                <a:off x="1897" y="3126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Line 149"/>
              <p:cNvSpPr>
                <a:spLocks noChangeShapeType="1"/>
              </p:cNvSpPr>
              <p:nvPr/>
            </p:nvSpPr>
            <p:spPr bwMode="auto">
              <a:xfrm flipH="1">
                <a:off x="1897" y="3171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4" name="Line 150"/>
              <p:cNvSpPr>
                <a:spLocks noChangeShapeType="1"/>
              </p:cNvSpPr>
              <p:nvPr/>
            </p:nvSpPr>
            <p:spPr bwMode="auto">
              <a:xfrm>
                <a:off x="1897" y="3198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151"/>
              <p:cNvSpPr>
                <a:spLocks noChangeShapeType="1"/>
              </p:cNvSpPr>
              <p:nvPr/>
            </p:nvSpPr>
            <p:spPr bwMode="auto">
              <a:xfrm flipH="1">
                <a:off x="1897" y="3243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6" name="Text Box 159"/>
            <p:cNvSpPr txBox="1">
              <a:spLocks noChangeArrowheads="1"/>
            </p:cNvSpPr>
            <p:nvPr/>
          </p:nvSpPr>
          <p:spPr bwMode="auto">
            <a:xfrm>
              <a:off x="1164" y="3224"/>
              <a:ext cx="2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 dirty="0" smtClean="0"/>
                <a:t>R</a:t>
              </a:r>
              <a:r>
                <a:rPr lang="en-US" altLang="zh-HK" b="1" baseline="-25000" dirty="0" smtClean="0"/>
                <a:t>2</a:t>
              </a:r>
              <a:endParaRPr lang="en-US" altLang="zh-HK" b="1" baseline="-25000" dirty="0"/>
            </a:p>
          </p:txBody>
        </p:sp>
        <p:sp>
          <p:nvSpPr>
            <p:cNvPr id="25637" name="Text Box 160"/>
            <p:cNvSpPr txBox="1">
              <a:spLocks noChangeArrowheads="1"/>
            </p:cNvSpPr>
            <p:nvPr/>
          </p:nvSpPr>
          <p:spPr bwMode="auto">
            <a:xfrm>
              <a:off x="1624" y="3052"/>
              <a:ext cx="2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/>
                <a:t>R</a:t>
              </a:r>
              <a:r>
                <a:rPr lang="en-US" altLang="zh-HK" b="1" baseline="-25000" dirty="0"/>
                <a:t>3</a:t>
              </a:r>
            </a:p>
            <a:p>
              <a:pPr algn="ctr"/>
              <a:endParaRPr lang="en-US" altLang="zh-HK" b="1" dirty="0"/>
            </a:p>
          </p:txBody>
        </p:sp>
        <p:cxnSp>
          <p:nvCxnSpPr>
            <p:cNvPr id="25638" name="AutoShape 166"/>
            <p:cNvCxnSpPr>
              <a:cxnSpLocks noChangeShapeType="1"/>
              <a:stCxn id="25624" idx="6"/>
              <a:endCxn id="25678" idx="2"/>
            </p:cNvCxnSpPr>
            <p:nvPr/>
          </p:nvCxnSpPr>
          <p:spPr bwMode="auto">
            <a:xfrm>
              <a:off x="1501" y="3006"/>
              <a:ext cx="35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AutoShape 167"/>
            <p:cNvCxnSpPr>
              <a:cxnSpLocks noChangeShapeType="1"/>
              <a:stCxn id="25626" idx="6"/>
              <a:endCxn id="25679" idx="2"/>
            </p:cNvCxnSpPr>
            <p:nvPr/>
          </p:nvCxnSpPr>
          <p:spPr bwMode="auto">
            <a:xfrm>
              <a:off x="1510" y="3754"/>
              <a:ext cx="35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40" name="Group 174"/>
            <p:cNvGrpSpPr>
              <a:grpSpLocks/>
            </p:cNvGrpSpPr>
            <p:nvPr/>
          </p:nvGrpSpPr>
          <p:grpSpPr bwMode="auto">
            <a:xfrm>
              <a:off x="1852" y="2967"/>
              <a:ext cx="111" cy="825"/>
              <a:chOff x="2092" y="2807"/>
              <a:chExt cx="111" cy="825"/>
            </a:xfrm>
          </p:grpSpPr>
          <p:grpSp>
            <p:nvGrpSpPr>
              <p:cNvPr id="25677" name="Group 161"/>
              <p:cNvGrpSpPr>
                <a:grpSpLocks/>
              </p:cNvGrpSpPr>
              <p:nvPr/>
            </p:nvGrpSpPr>
            <p:grpSpPr bwMode="auto">
              <a:xfrm>
                <a:off x="2092" y="3105"/>
                <a:ext cx="111" cy="216"/>
                <a:chOff x="2516" y="3069"/>
                <a:chExt cx="111" cy="216"/>
              </a:xfrm>
            </p:grpSpPr>
            <p:sp>
              <p:nvSpPr>
                <p:cNvPr id="25682" name="Line 152"/>
                <p:cNvSpPr>
                  <a:spLocks noChangeShapeType="1"/>
                </p:cNvSpPr>
                <p:nvPr/>
              </p:nvSpPr>
              <p:spPr bwMode="auto">
                <a:xfrm>
                  <a:off x="2564" y="3069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3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2516" y="3090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4" name="Line 154"/>
                <p:cNvSpPr>
                  <a:spLocks noChangeShapeType="1"/>
                </p:cNvSpPr>
                <p:nvPr/>
              </p:nvSpPr>
              <p:spPr bwMode="auto">
                <a:xfrm>
                  <a:off x="2516" y="3261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5" name="Line 155"/>
                <p:cNvSpPr>
                  <a:spLocks noChangeShapeType="1"/>
                </p:cNvSpPr>
                <p:nvPr/>
              </p:nvSpPr>
              <p:spPr bwMode="auto">
                <a:xfrm>
                  <a:off x="2519" y="3111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6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2519" y="3156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7" name="Line 157"/>
                <p:cNvSpPr>
                  <a:spLocks noChangeShapeType="1"/>
                </p:cNvSpPr>
                <p:nvPr/>
              </p:nvSpPr>
              <p:spPr bwMode="auto">
                <a:xfrm>
                  <a:off x="2519" y="3183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88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2519" y="3228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78" name="Oval 164"/>
              <p:cNvSpPr>
                <a:spLocks noChangeArrowheads="1"/>
              </p:cNvSpPr>
              <p:nvPr/>
            </p:nvSpPr>
            <p:spPr bwMode="auto">
              <a:xfrm>
                <a:off x="2098" y="2807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sp>
            <p:nvSpPr>
              <p:cNvPr id="25679" name="Oval 165"/>
              <p:cNvSpPr>
                <a:spLocks noChangeArrowheads="1"/>
              </p:cNvSpPr>
              <p:nvPr/>
            </p:nvSpPr>
            <p:spPr bwMode="auto">
              <a:xfrm>
                <a:off x="2107" y="3555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cxnSp>
            <p:nvCxnSpPr>
              <p:cNvPr id="25680" name="AutoShape 168"/>
              <p:cNvCxnSpPr>
                <a:cxnSpLocks noChangeShapeType="1"/>
                <a:stCxn id="25679" idx="0"/>
                <a:endCxn id="25684" idx="1"/>
              </p:cNvCxnSpPr>
              <p:nvPr/>
            </p:nvCxnSpPr>
            <p:spPr bwMode="auto">
              <a:xfrm flipV="1">
                <a:off x="2149" y="3321"/>
                <a:ext cx="0" cy="2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81" name="AutoShape 169"/>
              <p:cNvCxnSpPr>
                <a:cxnSpLocks noChangeShapeType="1"/>
                <a:stCxn id="25678" idx="4"/>
                <a:endCxn id="25682" idx="0"/>
              </p:cNvCxnSpPr>
              <p:nvPr/>
            </p:nvCxnSpPr>
            <p:spPr bwMode="auto">
              <a:xfrm>
                <a:off x="2140" y="2884"/>
                <a:ext cx="0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641" name="Oval 170"/>
            <p:cNvSpPr>
              <a:spLocks noChangeArrowheads="1"/>
            </p:cNvSpPr>
            <p:nvPr/>
          </p:nvSpPr>
          <p:spPr bwMode="auto">
            <a:xfrm>
              <a:off x="576" y="2967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5642" name="Oval 171"/>
            <p:cNvSpPr>
              <a:spLocks noChangeArrowheads="1"/>
            </p:cNvSpPr>
            <p:nvPr/>
          </p:nvSpPr>
          <p:spPr bwMode="auto">
            <a:xfrm>
              <a:off x="576" y="371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25643" name="AutoShape 172"/>
            <p:cNvCxnSpPr>
              <a:cxnSpLocks noChangeShapeType="1"/>
              <a:stCxn id="25642" idx="6"/>
              <a:endCxn id="25625" idx="2"/>
            </p:cNvCxnSpPr>
            <p:nvPr/>
          </p:nvCxnSpPr>
          <p:spPr bwMode="auto">
            <a:xfrm>
              <a:off x="659" y="3754"/>
              <a:ext cx="3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4" name="AutoShape 173"/>
            <p:cNvCxnSpPr>
              <a:cxnSpLocks noChangeShapeType="1"/>
              <a:stCxn id="25641" idx="6"/>
              <a:endCxn id="25623" idx="2"/>
            </p:cNvCxnSpPr>
            <p:nvPr/>
          </p:nvCxnSpPr>
          <p:spPr bwMode="auto">
            <a:xfrm>
              <a:off x="659" y="3006"/>
              <a:ext cx="31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645" name="Group 175"/>
            <p:cNvGrpSpPr>
              <a:grpSpLocks/>
            </p:cNvGrpSpPr>
            <p:nvPr/>
          </p:nvGrpSpPr>
          <p:grpSpPr bwMode="auto">
            <a:xfrm>
              <a:off x="2304" y="2967"/>
              <a:ext cx="111" cy="825"/>
              <a:chOff x="2092" y="2807"/>
              <a:chExt cx="111" cy="825"/>
            </a:xfrm>
          </p:grpSpPr>
          <p:grpSp>
            <p:nvGrpSpPr>
              <p:cNvPr id="25665" name="Group 176"/>
              <p:cNvGrpSpPr>
                <a:grpSpLocks/>
              </p:cNvGrpSpPr>
              <p:nvPr/>
            </p:nvGrpSpPr>
            <p:grpSpPr bwMode="auto">
              <a:xfrm>
                <a:off x="2092" y="3105"/>
                <a:ext cx="111" cy="216"/>
                <a:chOff x="2516" y="3069"/>
                <a:chExt cx="111" cy="216"/>
              </a:xfrm>
            </p:grpSpPr>
            <p:sp>
              <p:nvSpPr>
                <p:cNvPr id="25670" name="Line 177"/>
                <p:cNvSpPr>
                  <a:spLocks noChangeShapeType="1"/>
                </p:cNvSpPr>
                <p:nvPr/>
              </p:nvSpPr>
              <p:spPr bwMode="auto">
                <a:xfrm>
                  <a:off x="2564" y="3069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1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2516" y="3090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2" name="Line 179"/>
                <p:cNvSpPr>
                  <a:spLocks noChangeShapeType="1"/>
                </p:cNvSpPr>
                <p:nvPr/>
              </p:nvSpPr>
              <p:spPr bwMode="auto">
                <a:xfrm>
                  <a:off x="2516" y="3261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3" name="Line 180"/>
                <p:cNvSpPr>
                  <a:spLocks noChangeShapeType="1"/>
                </p:cNvSpPr>
                <p:nvPr/>
              </p:nvSpPr>
              <p:spPr bwMode="auto">
                <a:xfrm>
                  <a:off x="2519" y="3111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4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2519" y="3156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5" name="Line 182"/>
                <p:cNvSpPr>
                  <a:spLocks noChangeShapeType="1"/>
                </p:cNvSpPr>
                <p:nvPr/>
              </p:nvSpPr>
              <p:spPr bwMode="auto">
                <a:xfrm>
                  <a:off x="2519" y="3183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76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2519" y="3228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66" name="Oval 184"/>
              <p:cNvSpPr>
                <a:spLocks noChangeArrowheads="1"/>
              </p:cNvSpPr>
              <p:nvPr/>
            </p:nvSpPr>
            <p:spPr bwMode="auto">
              <a:xfrm>
                <a:off x="2098" y="2807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sp>
            <p:nvSpPr>
              <p:cNvPr id="25667" name="Oval 185"/>
              <p:cNvSpPr>
                <a:spLocks noChangeArrowheads="1"/>
              </p:cNvSpPr>
              <p:nvPr/>
            </p:nvSpPr>
            <p:spPr bwMode="auto">
              <a:xfrm>
                <a:off x="2107" y="3555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cxnSp>
            <p:nvCxnSpPr>
              <p:cNvPr id="25668" name="AutoShape 186"/>
              <p:cNvCxnSpPr>
                <a:cxnSpLocks noChangeShapeType="1"/>
                <a:stCxn id="25667" idx="0"/>
                <a:endCxn id="25672" idx="1"/>
              </p:cNvCxnSpPr>
              <p:nvPr/>
            </p:nvCxnSpPr>
            <p:spPr bwMode="auto">
              <a:xfrm flipV="1">
                <a:off x="2149" y="3321"/>
                <a:ext cx="0" cy="2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69" name="AutoShape 187"/>
              <p:cNvCxnSpPr>
                <a:cxnSpLocks noChangeShapeType="1"/>
                <a:stCxn id="25666" idx="4"/>
                <a:endCxn id="25670" idx="0"/>
              </p:cNvCxnSpPr>
              <p:nvPr/>
            </p:nvCxnSpPr>
            <p:spPr bwMode="auto">
              <a:xfrm>
                <a:off x="2140" y="2884"/>
                <a:ext cx="0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46" name="Group 188"/>
            <p:cNvGrpSpPr>
              <a:grpSpLocks/>
            </p:cNvGrpSpPr>
            <p:nvPr/>
          </p:nvGrpSpPr>
          <p:grpSpPr bwMode="auto">
            <a:xfrm>
              <a:off x="2721" y="2967"/>
              <a:ext cx="111" cy="825"/>
              <a:chOff x="2092" y="2807"/>
              <a:chExt cx="111" cy="825"/>
            </a:xfrm>
          </p:grpSpPr>
          <p:grpSp>
            <p:nvGrpSpPr>
              <p:cNvPr id="25653" name="Group 189"/>
              <p:cNvGrpSpPr>
                <a:grpSpLocks/>
              </p:cNvGrpSpPr>
              <p:nvPr/>
            </p:nvGrpSpPr>
            <p:grpSpPr bwMode="auto">
              <a:xfrm>
                <a:off x="2092" y="3105"/>
                <a:ext cx="111" cy="216"/>
                <a:chOff x="2516" y="3069"/>
                <a:chExt cx="111" cy="216"/>
              </a:xfrm>
            </p:grpSpPr>
            <p:sp>
              <p:nvSpPr>
                <p:cNvPr id="25658" name="Line 190"/>
                <p:cNvSpPr>
                  <a:spLocks noChangeShapeType="1"/>
                </p:cNvSpPr>
                <p:nvPr/>
              </p:nvSpPr>
              <p:spPr bwMode="auto">
                <a:xfrm>
                  <a:off x="2564" y="3069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9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2516" y="3090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0" name="Line 192"/>
                <p:cNvSpPr>
                  <a:spLocks noChangeShapeType="1"/>
                </p:cNvSpPr>
                <p:nvPr/>
              </p:nvSpPr>
              <p:spPr bwMode="auto">
                <a:xfrm>
                  <a:off x="2516" y="3261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1" name="Line 193"/>
                <p:cNvSpPr>
                  <a:spLocks noChangeShapeType="1"/>
                </p:cNvSpPr>
                <p:nvPr/>
              </p:nvSpPr>
              <p:spPr bwMode="auto">
                <a:xfrm>
                  <a:off x="2519" y="3111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519" y="3156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3" name="Line 195"/>
                <p:cNvSpPr>
                  <a:spLocks noChangeShapeType="1"/>
                </p:cNvSpPr>
                <p:nvPr/>
              </p:nvSpPr>
              <p:spPr bwMode="auto">
                <a:xfrm>
                  <a:off x="2519" y="3183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519" y="3228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54" name="Oval 197"/>
              <p:cNvSpPr>
                <a:spLocks noChangeArrowheads="1"/>
              </p:cNvSpPr>
              <p:nvPr/>
            </p:nvSpPr>
            <p:spPr bwMode="auto">
              <a:xfrm>
                <a:off x="2098" y="2807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sp>
            <p:nvSpPr>
              <p:cNvPr id="25655" name="Oval 198"/>
              <p:cNvSpPr>
                <a:spLocks noChangeArrowheads="1"/>
              </p:cNvSpPr>
              <p:nvPr/>
            </p:nvSpPr>
            <p:spPr bwMode="auto">
              <a:xfrm>
                <a:off x="2107" y="3555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cxnSp>
            <p:nvCxnSpPr>
              <p:cNvPr id="25656" name="AutoShape 199"/>
              <p:cNvCxnSpPr>
                <a:cxnSpLocks noChangeShapeType="1"/>
                <a:stCxn id="25655" idx="0"/>
                <a:endCxn id="25660" idx="1"/>
              </p:cNvCxnSpPr>
              <p:nvPr/>
            </p:nvCxnSpPr>
            <p:spPr bwMode="auto">
              <a:xfrm flipV="1">
                <a:off x="2149" y="3321"/>
                <a:ext cx="0" cy="2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657" name="AutoShape 200"/>
              <p:cNvCxnSpPr>
                <a:cxnSpLocks noChangeShapeType="1"/>
                <a:stCxn id="25654" idx="4"/>
                <a:endCxn id="25658" idx="0"/>
              </p:cNvCxnSpPr>
              <p:nvPr/>
            </p:nvCxnSpPr>
            <p:spPr bwMode="auto">
              <a:xfrm>
                <a:off x="2140" y="2884"/>
                <a:ext cx="0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648" name="Text Box 202"/>
            <p:cNvSpPr txBox="1">
              <a:spLocks noChangeArrowheads="1"/>
            </p:cNvSpPr>
            <p:nvPr/>
          </p:nvSpPr>
          <p:spPr bwMode="auto">
            <a:xfrm>
              <a:off x="2484" y="3052"/>
              <a:ext cx="29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/>
                <a:t>R</a:t>
              </a:r>
              <a:r>
                <a:rPr lang="en-US" altLang="zh-HK" b="1" baseline="-25000" dirty="0"/>
                <a:t>N</a:t>
              </a:r>
            </a:p>
            <a:p>
              <a:pPr algn="ctr"/>
              <a:endParaRPr lang="en-US" altLang="zh-HK" b="1" dirty="0"/>
            </a:p>
          </p:txBody>
        </p:sp>
        <p:cxnSp>
          <p:nvCxnSpPr>
            <p:cNvPr id="25649" name="AutoShape 203"/>
            <p:cNvCxnSpPr>
              <a:cxnSpLocks noChangeShapeType="1"/>
              <a:stCxn id="25678" idx="6"/>
              <a:endCxn id="25666" idx="2"/>
            </p:cNvCxnSpPr>
            <p:nvPr/>
          </p:nvCxnSpPr>
          <p:spPr bwMode="auto">
            <a:xfrm>
              <a:off x="1941" y="3006"/>
              <a:ext cx="36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0" name="AutoShape 204"/>
            <p:cNvCxnSpPr>
              <a:cxnSpLocks noChangeShapeType="1"/>
              <a:stCxn id="25679" idx="6"/>
              <a:endCxn id="25667" idx="2"/>
            </p:cNvCxnSpPr>
            <p:nvPr/>
          </p:nvCxnSpPr>
          <p:spPr bwMode="auto">
            <a:xfrm>
              <a:off x="1950" y="3754"/>
              <a:ext cx="36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1" name="AutoShape 205"/>
            <p:cNvCxnSpPr>
              <a:cxnSpLocks noChangeShapeType="1"/>
              <a:stCxn id="25666" idx="6"/>
              <a:endCxn id="25654" idx="2"/>
            </p:cNvCxnSpPr>
            <p:nvPr/>
          </p:nvCxnSpPr>
          <p:spPr bwMode="auto">
            <a:xfrm>
              <a:off x="2393" y="3006"/>
              <a:ext cx="33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206"/>
            <p:cNvCxnSpPr>
              <a:cxnSpLocks noChangeShapeType="1"/>
              <a:stCxn id="25667" idx="6"/>
              <a:endCxn id="25655" idx="2"/>
            </p:cNvCxnSpPr>
            <p:nvPr/>
          </p:nvCxnSpPr>
          <p:spPr bwMode="auto">
            <a:xfrm>
              <a:off x="2402" y="3754"/>
              <a:ext cx="33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6" name="Group 227"/>
          <p:cNvGrpSpPr>
            <a:grpSpLocks/>
          </p:cNvGrpSpPr>
          <p:nvPr/>
        </p:nvGrpSpPr>
        <p:grpSpPr bwMode="auto">
          <a:xfrm>
            <a:off x="6443664" y="3283660"/>
            <a:ext cx="1128713" cy="1306513"/>
            <a:chOff x="3120" y="2975"/>
            <a:chExt cx="711" cy="823"/>
          </a:xfrm>
        </p:grpSpPr>
        <p:grpSp>
          <p:nvGrpSpPr>
            <p:cNvPr id="25610" name="Group 210"/>
            <p:cNvGrpSpPr>
              <a:grpSpLocks/>
            </p:cNvGrpSpPr>
            <p:nvPr/>
          </p:nvGrpSpPr>
          <p:grpSpPr bwMode="auto">
            <a:xfrm>
              <a:off x="3408" y="3283"/>
              <a:ext cx="102" cy="216"/>
              <a:chOff x="2516" y="3069"/>
              <a:chExt cx="111" cy="216"/>
            </a:xfrm>
          </p:grpSpPr>
          <p:sp>
            <p:nvSpPr>
              <p:cNvPr id="25616" name="Line 211"/>
              <p:cNvSpPr>
                <a:spLocks noChangeShapeType="1"/>
              </p:cNvSpPr>
              <p:nvPr/>
            </p:nvSpPr>
            <p:spPr bwMode="auto">
              <a:xfrm>
                <a:off x="2564" y="3069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Line 212"/>
              <p:cNvSpPr>
                <a:spLocks noChangeShapeType="1"/>
              </p:cNvSpPr>
              <p:nvPr/>
            </p:nvSpPr>
            <p:spPr bwMode="auto">
              <a:xfrm flipH="1">
                <a:off x="2516" y="3090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213"/>
              <p:cNvSpPr>
                <a:spLocks noChangeShapeType="1"/>
              </p:cNvSpPr>
              <p:nvPr/>
            </p:nvSpPr>
            <p:spPr bwMode="auto">
              <a:xfrm>
                <a:off x="2516" y="3261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214"/>
              <p:cNvSpPr>
                <a:spLocks noChangeShapeType="1"/>
              </p:cNvSpPr>
              <p:nvPr/>
            </p:nvSpPr>
            <p:spPr bwMode="auto">
              <a:xfrm>
                <a:off x="2519" y="3111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Line 215"/>
              <p:cNvSpPr>
                <a:spLocks noChangeShapeType="1"/>
              </p:cNvSpPr>
              <p:nvPr/>
            </p:nvSpPr>
            <p:spPr bwMode="auto">
              <a:xfrm flipH="1">
                <a:off x="2519" y="3156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216"/>
              <p:cNvSpPr>
                <a:spLocks noChangeShapeType="1"/>
              </p:cNvSpPr>
              <p:nvPr/>
            </p:nvSpPr>
            <p:spPr bwMode="auto">
              <a:xfrm>
                <a:off x="2519" y="3183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217"/>
              <p:cNvSpPr>
                <a:spLocks noChangeShapeType="1"/>
              </p:cNvSpPr>
              <p:nvPr/>
            </p:nvSpPr>
            <p:spPr bwMode="auto">
              <a:xfrm flipH="1">
                <a:off x="2519" y="3228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1" name="Oval 218"/>
            <p:cNvSpPr>
              <a:spLocks noChangeArrowheads="1"/>
            </p:cNvSpPr>
            <p:nvPr/>
          </p:nvSpPr>
          <p:spPr bwMode="auto">
            <a:xfrm>
              <a:off x="3120" y="29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5612" name="Oval 219"/>
            <p:cNvSpPr>
              <a:spLocks noChangeArrowheads="1"/>
            </p:cNvSpPr>
            <p:nvPr/>
          </p:nvSpPr>
          <p:spPr bwMode="auto">
            <a:xfrm>
              <a:off x="3120" y="3721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5613" name="Text Box 223"/>
            <p:cNvSpPr txBox="1">
              <a:spLocks noChangeArrowheads="1"/>
            </p:cNvSpPr>
            <p:nvPr/>
          </p:nvSpPr>
          <p:spPr bwMode="auto">
            <a:xfrm>
              <a:off x="3491" y="3119"/>
              <a:ext cx="34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 smtClean="0"/>
                <a:t>R</a:t>
              </a:r>
              <a:r>
                <a:rPr lang="en-US" altLang="zh-HK" b="1" baseline="-25000" dirty="0" smtClean="0"/>
                <a:t>eq</a:t>
              </a:r>
              <a:endParaRPr lang="en-US" altLang="zh-HK" b="1" baseline="-25000" dirty="0"/>
            </a:p>
            <a:p>
              <a:pPr algn="ctr"/>
              <a:endParaRPr lang="en-US" altLang="zh-HK" b="1" dirty="0"/>
            </a:p>
          </p:txBody>
        </p:sp>
        <p:cxnSp>
          <p:nvCxnSpPr>
            <p:cNvPr id="25614" name="AutoShape 225"/>
            <p:cNvCxnSpPr>
              <a:cxnSpLocks noChangeShapeType="1"/>
              <a:stCxn id="25612" idx="6"/>
              <a:endCxn id="25618" idx="1"/>
            </p:cNvCxnSpPr>
            <p:nvPr/>
          </p:nvCxnSpPr>
          <p:spPr bwMode="auto">
            <a:xfrm flipV="1">
              <a:off x="3203" y="3499"/>
              <a:ext cx="257" cy="26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226"/>
            <p:cNvCxnSpPr>
              <a:cxnSpLocks noChangeShapeType="1"/>
              <a:stCxn id="25611" idx="6"/>
              <a:endCxn id="25616" idx="0"/>
            </p:cNvCxnSpPr>
            <p:nvPr/>
          </p:nvCxnSpPr>
          <p:spPr bwMode="auto">
            <a:xfrm>
              <a:off x="3203" y="3014"/>
              <a:ext cx="249" cy="26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5608" name="Object 10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89150170"/>
              </p:ext>
            </p:extLst>
          </p:nvPr>
        </p:nvGraphicFramePr>
        <p:xfrm>
          <a:off x="1905000" y="5204677"/>
          <a:ext cx="4093421" cy="129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方程式" r:id="rId3" imgW="1968480" imgH="622080" progId="Equation.3">
                  <p:embed/>
                </p:oleObj>
              </mc:Choice>
              <mc:Fallback>
                <p:oleObj name="方程式" r:id="rId3" imgW="1968480" imgH="622080" progId="Equation.3">
                  <p:embed/>
                  <p:pic>
                    <p:nvPicPr>
                      <p:cNvPr id="0" name="Object 1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04677"/>
                        <a:ext cx="4093421" cy="1297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427ABC77-3576-4179-B0EE-6CB6E515E8EA}" type="slidenum">
              <a:rPr kumimoji="0" lang="en-US" altLang="zh-TW" smtClean="0"/>
              <a:pPr eaLnBrk="1" hangingPunct="1"/>
              <a:t>20</a:t>
            </a:fld>
            <a:endParaRPr kumimoji="0" lang="en-US" altLang="zh-TW" smtClean="0"/>
          </a:p>
        </p:txBody>
      </p:sp>
      <p:sp>
        <p:nvSpPr>
          <p:cNvPr id="2" name="Equal 1"/>
          <p:cNvSpPr/>
          <p:nvPr/>
        </p:nvSpPr>
        <p:spPr bwMode="auto">
          <a:xfrm>
            <a:off x="5496793" y="3704507"/>
            <a:ext cx="644992" cy="53721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43664" y="48768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resistors connected in parallel are having the same voltage.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75" y="457200"/>
            <a:ext cx="8243888" cy="1314450"/>
          </a:xfrm>
        </p:spPr>
        <p:txBody>
          <a:bodyPr/>
          <a:lstStyle/>
          <a:p>
            <a:r>
              <a:rPr lang="en-US" altLang="zh-HK" dirty="0" smtClean="0"/>
              <a:t>Current Divider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47264"/>
            <a:ext cx="8356600" cy="14097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 R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R</a:t>
            </a:r>
            <a:r>
              <a:rPr lang="en-US" altLang="zh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are in parallel,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 drops are the same. </a:t>
            </a:r>
          </a:p>
        </p:txBody>
      </p:sp>
      <p:grpSp>
        <p:nvGrpSpPr>
          <p:cNvPr id="26628" name="Group 61"/>
          <p:cNvGrpSpPr>
            <a:grpSpLocks/>
          </p:cNvGrpSpPr>
          <p:nvPr/>
        </p:nvGrpSpPr>
        <p:grpSpPr bwMode="auto">
          <a:xfrm>
            <a:off x="604838" y="2461846"/>
            <a:ext cx="3633788" cy="2351087"/>
            <a:chOff x="153" y="1819"/>
            <a:chExt cx="2289" cy="1481"/>
          </a:xfrm>
        </p:grpSpPr>
        <p:grpSp>
          <p:nvGrpSpPr>
            <p:cNvPr id="26654" name="Group 57"/>
            <p:cNvGrpSpPr>
              <a:grpSpLocks/>
            </p:cNvGrpSpPr>
            <p:nvPr/>
          </p:nvGrpSpPr>
          <p:grpSpPr bwMode="auto">
            <a:xfrm>
              <a:off x="153" y="2026"/>
              <a:ext cx="2289" cy="1274"/>
              <a:chOff x="153" y="2026"/>
              <a:chExt cx="2289" cy="1274"/>
            </a:xfrm>
          </p:grpSpPr>
          <p:sp>
            <p:nvSpPr>
              <p:cNvPr id="26656" name="Oval 6"/>
              <p:cNvSpPr>
                <a:spLocks noChangeArrowheads="1"/>
              </p:cNvSpPr>
              <p:nvPr/>
            </p:nvSpPr>
            <p:spPr bwMode="auto">
              <a:xfrm>
                <a:off x="1203" y="2026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cxnSp>
            <p:nvCxnSpPr>
              <p:cNvPr id="26657" name="AutoShape 7"/>
              <p:cNvCxnSpPr>
                <a:cxnSpLocks noChangeShapeType="1"/>
                <a:stCxn id="26673" idx="0"/>
                <a:endCxn id="26656" idx="2"/>
              </p:cNvCxnSpPr>
              <p:nvPr/>
            </p:nvCxnSpPr>
            <p:spPr bwMode="auto">
              <a:xfrm rot="-5400000">
                <a:off x="683" y="1945"/>
                <a:ext cx="400" cy="640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58" name="Oval 9"/>
              <p:cNvSpPr>
                <a:spLocks noChangeArrowheads="1"/>
              </p:cNvSpPr>
              <p:nvPr/>
            </p:nvSpPr>
            <p:spPr bwMode="auto">
              <a:xfrm>
                <a:off x="1223" y="3189"/>
                <a:ext cx="83" cy="77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cxnSp>
            <p:nvCxnSpPr>
              <p:cNvPr id="26659" name="AutoShape 11"/>
              <p:cNvCxnSpPr>
                <a:cxnSpLocks noChangeShapeType="1"/>
                <a:stCxn id="26658" idx="2"/>
                <a:endCxn id="26672" idx="4"/>
              </p:cNvCxnSpPr>
              <p:nvPr/>
            </p:nvCxnSpPr>
            <p:spPr bwMode="auto">
              <a:xfrm rot="10800000">
                <a:off x="561" y="2793"/>
                <a:ext cx="662" cy="435"/>
              </a:xfrm>
              <a:prstGeom prst="bentConnector2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AutoShape 12"/>
              <p:cNvCxnSpPr>
                <a:cxnSpLocks noChangeShapeType="1"/>
                <a:stCxn id="26658" idx="6"/>
              </p:cNvCxnSpPr>
              <p:nvPr/>
            </p:nvCxnSpPr>
            <p:spPr bwMode="auto">
              <a:xfrm>
                <a:off x="1306" y="3228"/>
                <a:ext cx="640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1" name="AutoShape 13"/>
              <p:cNvCxnSpPr>
                <a:cxnSpLocks noChangeShapeType="1"/>
                <a:stCxn id="26658" idx="0"/>
                <a:endCxn id="26677" idx="1"/>
              </p:cNvCxnSpPr>
              <p:nvPr/>
            </p:nvCxnSpPr>
            <p:spPr bwMode="auto">
              <a:xfrm flipH="1" flipV="1">
                <a:off x="1264" y="2819"/>
                <a:ext cx="1" cy="37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AutoShape 14"/>
              <p:cNvCxnSpPr>
                <a:cxnSpLocks noChangeShapeType="1"/>
                <a:stCxn id="26656" idx="4"/>
                <a:endCxn id="26675" idx="0"/>
              </p:cNvCxnSpPr>
              <p:nvPr/>
            </p:nvCxnSpPr>
            <p:spPr bwMode="auto">
              <a:xfrm>
                <a:off x="1245" y="2103"/>
                <a:ext cx="10" cy="5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3" name="AutoShape 15"/>
              <p:cNvCxnSpPr>
                <a:cxnSpLocks noChangeShapeType="1"/>
                <a:stCxn id="26656" idx="6"/>
              </p:cNvCxnSpPr>
              <p:nvPr/>
            </p:nvCxnSpPr>
            <p:spPr bwMode="auto">
              <a:xfrm>
                <a:off x="1286" y="2064"/>
                <a:ext cx="660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AutoShape 16"/>
              <p:cNvCxnSpPr>
                <a:cxnSpLocks noChangeShapeType="1"/>
                <a:endCxn id="26682" idx="0"/>
              </p:cNvCxnSpPr>
              <p:nvPr/>
            </p:nvCxnSpPr>
            <p:spPr bwMode="auto">
              <a:xfrm>
                <a:off x="1936" y="2064"/>
                <a:ext cx="6" cy="5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5" name="AutoShape 17"/>
              <p:cNvCxnSpPr>
                <a:cxnSpLocks noChangeShapeType="1"/>
                <a:endCxn id="26684" idx="1"/>
              </p:cNvCxnSpPr>
              <p:nvPr/>
            </p:nvCxnSpPr>
            <p:spPr bwMode="auto">
              <a:xfrm flipV="1">
                <a:off x="1946" y="2819"/>
                <a:ext cx="5" cy="40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66" name="Line 21"/>
              <p:cNvSpPr>
                <a:spLocks noChangeShapeType="1"/>
              </p:cNvSpPr>
              <p:nvPr/>
            </p:nvSpPr>
            <p:spPr bwMode="auto">
              <a:xfrm>
                <a:off x="1321" y="2180"/>
                <a:ext cx="0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Text Box 22"/>
              <p:cNvSpPr txBox="1">
                <a:spLocks noChangeArrowheads="1"/>
              </p:cNvSpPr>
              <p:nvPr/>
            </p:nvSpPr>
            <p:spPr bwMode="auto">
              <a:xfrm>
                <a:off x="1010" y="2163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 dirty="0"/>
                  <a:t>i</a:t>
                </a:r>
                <a:r>
                  <a:rPr lang="en-US" altLang="zh-HK" b="1" baseline="-25000" dirty="0"/>
                  <a:t>1</a:t>
                </a:r>
              </a:p>
            </p:txBody>
          </p:sp>
          <p:sp>
            <p:nvSpPr>
              <p:cNvPr id="26668" name="Line 23"/>
              <p:cNvSpPr>
                <a:spLocks noChangeShapeType="1"/>
              </p:cNvSpPr>
              <p:nvPr/>
            </p:nvSpPr>
            <p:spPr bwMode="auto">
              <a:xfrm>
                <a:off x="1996" y="2199"/>
                <a:ext cx="0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Text Box 24"/>
              <p:cNvSpPr txBox="1">
                <a:spLocks noChangeArrowheads="1"/>
              </p:cNvSpPr>
              <p:nvPr/>
            </p:nvSpPr>
            <p:spPr bwMode="auto">
              <a:xfrm>
                <a:off x="1723" y="2181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 dirty="0"/>
                  <a:t>i</a:t>
                </a:r>
                <a:r>
                  <a:rPr lang="en-US" altLang="zh-HK" b="1" baseline="-25000" dirty="0"/>
                  <a:t>2</a:t>
                </a:r>
              </a:p>
            </p:txBody>
          </p:sp>
          <p:sp>
            <p:nvSpPr>
              <p:cNvPr id="26670" name="Text Box 27"/>
              <p:cNvSpPr txBox="1">
                <a:spLocks noChangeArrowheads="1"/>
              </p:cNvSpPr>
              <p:nvPr/>
            </p:nvSpPr>
            <p:spPr bwMode="auto">
              <a:xfrm>
                <a:off x="961" y="2411"/>
                <a:ext cx="28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endParaRPr lang="en-US" altLang="zh-HK" b="1" dirty="0"/>
              </a:p>
              <a:p>
                <a:pPr algn="ctr"/>
                <a:r>
                  <a:rPr lang="en-US" altLang="zh-HK" b="1" dirty="0"/>
                  <a:t>R</a:t>
                </a:r>
                <a:r>
                  <a:rPr lang="en-US" altLang="zh-HK" b="1" baseline="-25000" dirty="0"/>
                  <a:t>1</a:t>
                </a:r>
              </a:p>
              <a:p>
                <a:pPr algn="ctr"/>
                <a:endParaRPr lang="en-US" altLang="zh-HK" b="1" dirty="0"/>
              </a:p>
            </p:txBody>
          </p:sp>
          <p:sp>
            <p:nvSpPr>
              <p:cNvPr id="26671" name="Text Box 28"/>
              <p:cNvSpPr txBox="1">
                <a:spLocks noChangeArrowheads="1"/>
              </p:cNvSpPr>
              <p:nvPr/>
            </p:nvSpPr>
            <p:spPr bwMode="auto">
              <a:xfrm>
                <a:off x="153" y="2531"/>
                <a:ext cx="1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 dirty="0" err="1"/>
                  <a:t>i</a:t>
                </a:r>
                <a:endParaRPr lang="en-US" altLang="zh-HK" b="1" dirty="0"/>
              </a:p>
            </p:txBody>
          </p:sp>
          <p:sp>
            <p:nvSpPr>
              <p:cNvPr id="26672" name="Oval 29"/>
              <p:cNvSpPr>
                <a:spLocks noChangeArrowheads="1"/>
              </p:cNvSpPr>
              <p:nvPr/>
            </p:nvSpPr>
            <p:spPr bwMode="auto">
              <a:xfrm>
                <a:off x="395" y="2483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/>
              </a:p>
            </p:txBody>
          </p:sp>
          <p:sp>
            <p:nvSpPr>
              <p:cNvPr id="26673" name="Text Box 30"/>
              <p:cNvSpPr txBox="1">
                <a:spLocks noChangeArrowheads="1"/>
              </p:cNvSpPr>
              <p:nvPr/>
            </p:nvSpPr>
            <p:spPr bwMode="auto">
              <a:xfrm>
                <a:off x="504" y="2465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endParaRPr lang="en-US" altLang="zh-HK"/>
              </a:p>
            </p:txBody>
          </p:sp>
          <p:sp>
            <p:nvSpPr>
              <p:cNvPr id="26674" name="Text Box 31"/>
              <p:cNvSpPr txBox="1">
                <a:spLocks noChangeArrowheads="1"/>
              </p:cNvSpPr>
              <p:nvPr/>
            </p:nvSpPr>
            <p:spPr bwMode="auto">
              <a:xfrm>
                <a:off x="501" y="252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endParaRPr lang="en-US" altLang="zh-HK"/>
              </a:p>
            </p:txBody>
          </p:sp>
          <p:sp>
            <p:nvSpPr>
              <p:cNvPr id="26675" name="Line 32"/>
              <p:cNvSpPr>
                <a:spLocks noChangeShapeType="1"/>
              </p:cNvSpPr>
              <p:nvPr/>
            </p:nvSpPr>
            <p:spPr bwMode="auto">
              <a:xfrm>
                <a:off x="1255" y="260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Line 33"/>
              <p:cNvSpPr>
                <a:spLocks noChangeShapeType="1"/>
              </p:cNvSpPr>
              <p:nvPr/>
            </p:nvSpPr>
            <p:spPr bwMode="auto">
              <a:xfrm flipH="1">
                <a:off x="1207" y="262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34"/>
              <p:cNvSpPr>
                <a:spLocks noChangeShapeType="1"/>
              </p:cNvSpPr>
              <p:nvPr/>
            </p:nvSpPr>
            <p:spPr bwMode="auto">
              <a:xfrm>
                <a:off x="1207" y="279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Line 35"/>
              <p:cNvSpPr>
                <a:spLocks noChangeShapeType="1"/>
              </p:cNvSpPr>
              <p:nvPr/>
            </p:nvSpPr>
            <p:spPr bwMode="auto">
              <a:xfrm>
                <a:off x="1210" y="264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36"/>
              <p:cNvSpPr>
                <a:spLocks noChangeShapeType="1"/>
              </p:cNvSpPr>
              <p:nvPr/>
            </p:nvSpPr>
            <p:spPr bwMode="auto">
              <a:xfrm flipH="1">
                <a:off x="1210" y="269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Line 37"/>
              <p:cNvSpPr>
                <a:spLocks noChangeShapeType="1"/>
              </p:cNvSpPr>
              <p:nvPr/>
            </p:nvSpPr>
            <p:spPr bwMode="auto">
              <a:xfrm>
                <a:off x="1210" y="271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38"/>
              <p:cNvSpPr>
                <a:spLocks noChangeShapeType="1"/>
              </p:cNvSpPr>
              <p:nvPr/>
            </p:nvSpPr>
            <p:spPr bwMode="auto">
              <a:xfrm flipH="1">
                <a:off x="1210" y="276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Line 39"/>
              <p:cNvSpPr>
                <a:spLocks noChangeShapeType="1"/>
              </p:cNvSpPr>
              <p:nvPr/>
            </p:nvSpPr>
            <p:spPr bwMode="auto">
              <a:xfrm>
                <a:off x="1942" y="260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40"/>
              <p:cNvSpPr>
                <a:spLocks noChangeShapeType="1"/>
              </p:cNvSpPr>
              <p:nvPr/>
            </p:nvSpPr>
            <p:spPr bwMode="auto">
              <a:xfrm flipH="1">
                <a:off x="1894" y="262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41"/>
              <p:cNvSpPr>
                <a:spLocks noChangeShapeType="1"/>
              </p:cNvSpPr>
              <p:nvPr/>
            </p:nvSpPr>
            <p:spPr bwMode="auto">
              <a:xfrm>
                <a:off x="1894" y="279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Line 42"/>
              <p:cNvSpPr>
                <a:spLocks noChangeShapeType="1"/>
              </p:cNvSpPr>
              <p:nvPr/>
            </p:nvSpPr>
            <p:spPr bwMode="auto">
              <a:xfrm>
                <a:off x="1897" y="264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Line 43"/>
              <p:cNvSpPr>
                <a:spLocks noChangeShapeType="1"/>
              </p:cNvSpPr>
              <p:nvPr/>
            </p:nvSpPr>
            <p:spPr bwMode="auto">
              <a:xfrm flipH="1">
                <a:off x="1897" y="269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Line 44"/>
              <p:cNvSpPr>
                <a:spLocks noChangeShapeType="1"/>
              </p:cNvSpPr>
              <p:nvPr/>
            </p:nvSpPr>
            <p:spPr bwMode="auto">
              <a:xfrm>
                <a:off x="1897" y="271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Line 45"/>
              <p:cNvSpPr>
                <a:spLocks noChangeShapeType="1"/>
              </p:cNvSpPr>
              <p:nvPr/>
            </p:nvSpPr>
            <p:spPr bwMode="auto">
              <a:xfrm flipH="1">
                <a:off x="1897" y="276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Text Box 53"/>
              <p:cNvSpPr txBox="1">
                <a:spLocks noChangeArrowheads="1"/>
              </p:cNvSpPr>
              <p:nvPr/>
            </p:nvSpPr>
            <p:spPr bwMode="auto">
              <a:xfrm>
                <a:off x="1644" y="2410"/>
                <a:ext cx="28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endParaRPr lang="en-US" altLang="zh-HK" b="1" dirty="0"/>
              </a:p>
              <a:p>
                <a:pPr algn="ctr"/>
                <a:r>
                  <a:rPr lang="en-US" altLang="zh-HK" b="1" dirty="0"/>
                  <a:t>R</a:t>
                </a:r>
                <a:r>
                  <a:rPr lang="en-US" altLang="zh-HK" b="1" baseline="-25000" dirty="0"/>
                  <a:t>2</a:t>
                </a:r>
              </a:p>
              <a:p>
                <a:pPr algn="ctr"/>
                <a:endParaRPr lang="en-US" altLang="zh-HK" b="1" dirty="0"/>
              </a:p>
            </p:txBody>
          </p:sp>
          <p:sp>
            <p:nvSpPr>
              <p:cNvPr id="26690" name="Line 55"/>
              <p:cNvSpPr>
                <a:spLocks noChangeShapeType="1"/>
              </p:cNvSpPr>
              <p:nvPr/>
            </p:nvSpPr>
            <p:spPr bwMode="auto">
              <a:xfrm flipV="1">
                <a:off x="561" y="2531"/>
                <a:ext cx="0" cy="1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Text Box 56"/>
              <p:cNvSpPr txBox="1">
                <a:spLocks noChangeArrowheads="1"/>
              </p:cNvSpPr>
              <p:nvPr/>
            </p:nvSpPr>
            <p:spPr bwMode="auto">
              <a:xfrm>
                <a:off x="2244" y="2031"/>
                <a:ext cx="198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r>
                  <a:rPr lang="en-US" altLang="zh-HK" b="1"/>
                  <a:t>+</a:t>
                </a:r>
              </a:p>
              <a:p>
                <a:pPr algn="ctr"/>
                <a:endParaRPr lang="en-US" altLang="zh-HK" b="1"/>
              </a:p>
              <a:p>
                <a:pPr algn="ctr"/>
                <a:endParaRPr lang="en-US" altLang="zh-HK" b="1"/>
              </a:p>
              <a:p>
                <a:pPr algn="ctr"/>
                <a:r>
                  <a:rPr lang="en-US" altLang="zh-HK" b="1"/>
                  <a:t>v</a:t>
                </a:r>
              </a:p>
              <a:p>
                <a:pPr algn="ctr"/>
                <a:endParaRPr lang="en-US" altLang="zh-HK" b="1"/>
              </a:p>
              <a:p>
                <a:pPr algn="ctr"/>
                <a:endParaRPr lang="en-US" altLang="zh-HK" b="1"/>
              </a:p>
              <a:p>
                <a:pPr algn="ctr"/>
                <a:r>
                  <a:rPr lang="en-US" altLang="zh-HK" b="1"/>
                  <a:t>–</a:t>
                </a:r>
              </a:p>
            </p:txBody>
          </p:sp>
        </p:grpSp>
        <p:sp>
          <p:nvSpPr>
            <p:cNvPr id="26655" name="Text Box 59"/>
            <p:cNvSpPr txBox="1">
              <a:spLocks noChangeArrowheads="1"/>
            </p:cNvSpPr>
            <p:nvPr/>
          </p:nvSpPr>
          <p:spPr bwMode="auto">
            <a:xfrm>
              <a:off x="1152" y="1819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 dirty="0" smtClean="0"/>
                <a:t>a</a:t>
              </a:r>
              <a:endParaRPr lang="en-US" altLang="zh-HK" b="1" dirty="0"/>
            </a:p>
          </p:txBody>
        </p:sp>
      </p:grpSp>
      <p:graphicFrame>
        <p:nvGraphicFramePr>
          <p:cNvPr id="26629" name="Object 6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9616431"/>
              </p:ext>
            </p:extLst>
          </p:nvPr>
        </p:nvGraphicFramePr>
        <p:xfrm>
          <a:off x="6019800" y="2656529"/>
          <a:ext cx="208597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6" name="方程式" r:id="rId3" imgW="1371600" imgH="1879560" progId="Equation.3">
                  <p:embed/>
                </p:oleObj>
              </mc:Choice>
              <mc:Fallback>
                <p:oleObj name="方程式" r:id="rId3" imgW="1371600" imgH="1879560" progId="Equation.3">
                  <p:embed/>
                  <p:pic>
                    <p:nvPicPr>
                      <p:cNvPr id="0" name="Object 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56529"/>
                        <a:ext cx="2085975" cy="28575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2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0" name="Group 57"/>
          <p:cNvGrpSpPr>
            <a:grpSpLocks/>
          </p:cNvGrpSpPr>
          <p:nvPr/>
        </p:nvGrpSpPr>
        <p:grpSpPr bwMode="auto">
          <a:xfrm>
            <a:off x="584201" y="4878388"/>
            <a:ext cx="2547937" cy="2032000"/>
            <a:chOff x="153" y="2037"/>
            <a:chExt cx="1605" cy="1280"/>
          </a:xfrm>
        </p:grpSpPr>
        <p:cxnSp>
          <p:nvCxnSpPr>
            <p:cNvPr id="26634" name="AutoShape 7"/>
            <p:cNvCxnSpPr>
              <a:cxnSpLocks noChangeShapeType="1"/>
              <a:stCxn id="26643" idx="0"/>
            </p:cNvCxnSpPr>
            <p:nvPr/>
          </p:nvCxnSpPr>
          <p:spPr bwMode="auto">
            <a:xfrm rot="5400000" flipH="1" flipV="1">
              <a:off x="713" y="1914"/>
              <a:ext cx="400" cy="70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endCxn id="26642" idx="4"/>
            </p:cNvCxnSpPr>
            <p:nvPr/>
          </p:nvCxnSpPr>
          <p:spPr bwMode="auto">
            <a:xfrm rot="10800000">
              <a:off x="561" y="2793"/>
              <a:ext cx="703" cy="43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13"/>
            <p:cNvCxnSpPr>
              <a:cxnSpLocks noChangeShapeType="1"/>
              <a:endCxn id="26647" idx="1"/>
            </p:cNvCxnSpPr>
            <p:nvPr/>
          </p:nvCxnSpPr>
          <p:spPr bwMode="auto">
            <a:xfrm flipV="1">
              <a:off x="1264" y="2819"/>
              <a:ext cx="0" cy="40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4"/>
            <p:cNvCxnSpPr>
              <a:cxnSpLocks noChangeShapeType="1"/>
              <a:endCxn id="26645" idx="0"/>
            </p:cNvCxnSpPr>
            <p:nvPr/>
          </p:nvCxnSpPr>
          <p:spPr bwMode="auto">
            <a:xfrm>
              <a:off x="1255" y="2065"/>
              <a:ext cx="0" cy="5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8" name="Line 21"/>
            <p:cNvSpPr>
              <a:spLocks noChangeShapeType="1"/>
            </p:cNvSpPr>
            <p:nvPr/>
          </p:nvSpPr>
          <p:spPr bwMode="auto">
            <a:xfrm>
              <a:off x="1321" y="2180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1041" y="2163"/>
              <a:ext cx="1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 dirty="0" err="1"/>
                <a:t>i</a:t>
              </a:r>
              <a:endParaRPr lang="en-US" altLang="zh-HK" b="1" baseline="-25000" dirty="0"/>
            </a:p>
          </p:txBody>
        </p:sp>
        <p:sp>
          <p:nvSpPr>
            <p:cNvPr id="26640" name="Text Box 27"/>
            <p:cNvSpPr txBox="1">
              <a:spLocks noChangeArrowheads="1"/>
            </p:cNvSpPr>
            <p:nvPr/>
          </p:nvSpPr>
          <p:spPr bwMode="auto">
            <a:xfrm>
              <a:off x="933" y="2411"/>
              <a:ext cx="34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/>
                <a:t>R</a:t>
              </a:r>
              <a:r>
                <a:rPr lang="en-US" altLang="zh-HK" b="1" baseline="-25000" dirty="0"/>
                <a:t>eq</a:t>
              </a:r>
            </a:p>
            <a:p>
              <a:pPr algn="ctr"/>
              <a:endParaRPr lang="en-US" altLang="zh-HK" b="1" dirty="0"/>
            </a:p>
          </p:txBody>
        </p:sp>
        <p:sp>
          <p:nvSpPr>
            <p:cNvPr id="26641" name="Text Box 28"/>
            <p:cNvSpPr txBox="1">
              <a:spLocks noChangeArrowheads="1"/>
            </p:cNvSpPr>
            <p:nvPr/>
          </p:nvSpPr>
          <p:spPr bwMode="auto">
            <a:xfrm>
              <a:off x="153" y="2531"/>
              <a:ext cx="1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 dirty="0" err="1"/>
                <a:t>i</a:t>
              </a:r>
              <a:endParaRPr lang="en-US" altLang="zh-HK" b="1" dirty="0"/>
            </a:p>
          </p:txBody>
        </p:sp>
        <p:sp>
          <p:nvSpPr>
            <p:cNvPr id="26642" name="Oval 29"/>
            <p:cNvSpPr>
              <a:spLocks noChangeArrowheads="1"/>
            </p:cNvSpPr>
            <p:nvPr/>
          </p:nvSpPr>
          <p:spPr bwMode="auto">
            <a:xfrm>
              <a:off x="395" y="2483"/>
              <a:ext cx="332" cy="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6643" name="Text Box 30"/>
            <p:cNvSpPr txBox="1">
              <a:spLocks noChangeArrowheads="1"/>
            </p:cNvSpPr>
            <p:nvPr/>
          </p:nvSpPr>
          <p:spPr bwMode="auto">
            <a:xfrm>
              <a:off x="504" y="246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/>
            </a:p>
          </p:txBody>
        </p:sp>
        <p:sp>
          <p:nvSpPr>
            <p:cNvPr id="26644" name="Text Box 31"/>
            <p:cNvSpPr txBox="1">
              <a:spLocks noChangeArrowheads="1"/>
            </p:cNvSpPr>
            <p:nvPr/>
          </p:nvSpPr>
          <p:spPr bwMode="auto">
            <a:xfrm>
              <a:off x="501" y="252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/>
            </a:p>
          </p:txBody>
        </p:sp>
        <p:sp>
          <p:nvSpPr>
            <p:cNvPr id="26645" name="Line 32"/>
            <p:cNvSpPr>
              <a:spLocks noChangeShapeType="1"/>
            </p:cNvSpPr>
            <p:nvPr/>
          </p:nvSpPr>
          <p:spPr bwMode="auto">
            <a:xfrm>
              <a:off x="1255" y="2603"/>
              <a:ext cx="63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33"/>
            <p:cNvSpPr>
              <a:spLocks noChangeShapeType="1"/>
            </p:cNvSpPr>
            <p:nvPr/>
          </p:nvSpPr>
          <p:spPr bwMode="auto">
            <a:xfrm flipH="1">
              <a:off x="1207" y="2624"/>
              <a:ext cx="10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34"/>
            <p:cNvSpPr>
              <a:spLocks noChangeShapeType="1"/>
            </p:cNvSpPr>
            <p:nvPr/>
          </p:nvSpPr>
          <p:spPr bwMode="auto">
            <a:xfrm>
              <a:off x="1207" y="2795"/>
              <a:ext cx="5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35"/>
            <p:cNvSpPr>
              <a:spLocks noChangeShapeType="1"/>
            </p:cNvSpPr>
            <p:nvPr/>
          </p:nvSpPr>
          <p:spPr bwMode="auto">
            <a:xfrm>
              <a:off x="1210" y="2645"/>
              <a:ext cx="10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36"/>
            <p:cNvSpPr>
              <a:spLocks noChangeShapeType="1"/>
            </p:cNvSpPr>
            <p:nvPr/>
          </p:nvSpPr>
          <p:spPr bwMode="auto">
            <a:xfrm flipH="1">
              <a:off x="1210" y="2690"/>
              <a:ext cx="108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37"/>
            <p:cNvSpPr>
              <a:spLocks noChangeShapeType="1"/>
            </p:cNvSpPr>
            <p:nvPr/>
          </p:nvSpPr>
          <p:spPr bwMode="auto">
            <a:xfrm>
              <a:off x="1210" y="2717"/>
              <a:ext cx="10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38"/>
            <p:cNvSpPr>
              <a:spLocks noChangeShapeType="1"/>
            </p:cNvSpPr>
            <p:nvPr/>
          </p:nvSpPr>
          <p:spPr bwMode="auto">
            <a:xfrm flipH="1">
              <a:off x="1210" y="2762"/>
              <a:ext cx="99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55"/>
            <p:cNvSpPr>
              <a:spLocks noChangeShapeType="1"/>
            </p:cNvSpPr>
            <p:nvPr/>
          </p:nvSpPr>
          <p:spPr bwMode="auto">
            <a:xfrm flipV="1">
              <a:off x="561" y="2531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Text Box 56"/>
            <p:cNvSpPr txBox="1">
              <a:spLocks noChangeArrowheads="1"/>
            </p:cNvSpPr>
            <p:nvPr/>
          </p:nvSpPr>
          <p:spPr bwMode="auto">
            <a:xfrm>
              <a:off x="1495" y="2037"/>
              <a:ext cx="263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 dirty="0"/>
                <a:t>+</a:t>
              </a:r>
            </a:p>
            <a:p>
              <a:pPr algn="ctr"/>
              <a:endParaRPr lang="en-US" altLang="zh-HK" b="1" dirty="0"/>
            </a:p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 err="1" smtClean="0"/>
                <a:t>V</a:t>
              </a:r>
              <a:r>
                <a:rPr lang="en-US" altLang="zh-HK" sz="1000" b="1" dirty="0" err="1"/>
                <a:t>x</a:t>
              </a:r>
              <a:endParaRPr lang="en-US" altLang="zh-HK" sz="1000" b="1" dirty="0"/>
            </a:p>
            <a:p>
              <a:pPr algn="ctr"/>
              <a:endParaRPr lang="en-US" altLang="zh-HK" b="1" dirty="0"/>
            </a:p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/>
                <a:t>–</a:t>
              </a:r>
            </a:p>
          </p:txBody>
        </p:sp>
      </p:grpSp>
      <p:graphicFrame>
        <p:nvGraphicFramePr>
          <p:cNvPr id="266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00813"/>
              </p:ext>
            </p:extLst>
          </p:nvPr>
        </p:nvGraphicFramePr>
        <p:xfrm>
          <a:off x="3569217" y="5084848"/>
          <a:ext cx="1412358" cy="165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7" name="Equation" r:id="rId5" imgW="901440" imgH="1066680" progId="Equation.3">
                  <p:embed/>
                </p:oleObj>
              </mc:Choice>
              <mc:Fallback>
                <p:oleObj name="Equation" r:id="rId5" imgW="901440" imgH="1066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217" y="5084848"/>
                        <a:ext cx="1412358" cy="165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Box 11"/>
          <p:cNvSpPr txBox="1">
            <a:spLocks noChangeArrowheads="1"/>
          </p:cNvSpPr>
          <p:nvPr/>
        </p:nvSpPr>
        <p:spPr bwMode="auto">
          <a:xfrm>
            <a:off x="5479228" y="5787727"/>
            <a:ext cx="3513137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If R</a:t>
            </a:r>
            <a:r>
              <a:rPr lang="en-US" altLang="zh-HK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 is very large, i</a:t>
            </a:r>
            <a:r>
              <a:rPr lang="en-US" altLang="zh-HK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 gets a large share of </a:t>
            </a:r>
            <a:r>
              <a:rPr lang="en-US" altLang="zh-HK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6633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858765" y="228600"/>
            <a:ext cx="2133600" cy="457200"/>
          </a:xfr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23566E8E-C17E-4995-816F-85128A72D1EE}" type="slidenum">
              <a:rPr kumimoji="0" lang="en-US" altLang="zh-HK" smtClean="0"/>
              <a:pPr eaLnBrk="1" hangingPunct="1"/>
              <a:t>21</a:t>
            </a:fld>
            <a:endParaRPr kumimoji="0" lang="en-US" altLang="zh-HK" smtClean="0"/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>
            <a:off x="1358066" y="2705434"/>
            <a:ext cx="468395" cy="61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1093949" y="2495183"/>
            <a:ext cx="253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b="1" dirty="0" err="1"/>
              <a:t>i</a:t>
            </a:r>
            <a:endParaRPr lang="en-US" altLang="zh-HK" b="1" dirty="0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>
            <a:off x="1475498" y="5072064"/>
            <a:ext cx="468395" cy="61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1211381" y="4861813"/>
            <a:ext cx="253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b="1" dirty="0" err="1"/>
              <a:t>i</a:t>
            </a:r>
            <a:endParaRPr lang="en-US" altLang="zh-HK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10450" y="6211669"/>
            <a:ext cx="110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263253" y="304800"/>
            <a:ext cx="7793038" cy="1462088"/>
          </a:xfrm>
        </p:spPr>
        <p:txBody>
          <a:bodyPr/>
          <a:lstStyle/>
          <a:p>
            <a:r>
              <a:rPr lang="en-US" altLang="zh-HK" smtClean="0"/>
              <a:t>Current Divider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64344" y="2109010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The previous result can be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extended.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 N resistors are connected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parallel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current flow in R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would be:</a:t>
            </a:r>
          </a:p>
          <a:p>
            <a:pPr marL="0" indent="0"/>
            <a:endParaRPr lang="en-US" altLang="zh-HK" dirty="0" smtClean="0"/>
          </a:p>
        </p:txBody>
      </p:sp>
      <p:sp>
        <p:nvSpPr>
          <p:cNvPr id="27652" name="Oval 112"/>
          <p:cNvSpPr>
            <a:spLocks noChangeArrowheads="1"/>
          </p:cNvSpPr>
          <p:nvPr/>
        </p:nvSpPr>
        <p:spPr bwMode="auto">
          <a:xfrm>
            <a:off x="1479550" y="3323769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27653" name="Oval 114"/>
          <p:cNvSpPr>
            <a:spLocks noChangeArrowheads="1"/>
          </p:cNvSpPr>
          <p:nvPr/>
        </p:nvSpPr>
        <p:spPr bwMode="auto">
          <a:xfrm>
            <a:off x="2185987" y="3323769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27654" name="Oval 115"/>
          <p:cNvSpPr>
            <a:spLocks noChangeArrowheads="1"/>
          </p:cNvSpPr>
          <p:nvPr/>
        </p:nvSpPr>
        <p:spPr bwMode="auto">
          <a:xfrm>
            <a:off x="1495425" y="4511219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27655" name="Oval 116"/>
          <p:cNvSpPr>
            <a:spLocks noChangeArrowheads="1"/>
          </p:cNvSpPr>
          <p:nvPr/>
        </p:nvSpPr>
        <p:spPr bwMode="auto">
          <a:xfrm>
            <a:off x="2200275" y="4511219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cxnSp>
        <p:nvCxnSpPr>
          <p:cNvPr id="27656" name="AutoShape 118"/>
          <p:cNvCxnSpPr>
            <a:cxnSpLocks noChangeShapeType="1"/>
            <a:stCxn id="27654" idx="6"/>
            <a:endCxn id="27655" idx="2"/>
          </p:cNvCxnSpPr>
          <p:nvPr/>
        </p:nvCxnSpPr>
        <p:spPr bwMode="auto">
          <a:xfrm>
            <a:off x="1627187" y="4573131"/>
            <a:ext cx="5730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119"/>
          <p:cNvCxnSpPr>
            <a:cxnSpLocks noChangeShapeType="1"/>
            <a:stCxn id="27654" idx="0"/>
            <a:endCxn id="27760" idx="1"/>
          </p:cNvCxnSpPr>
          <p:nvPr/>
        </p:nvCxnSpPr>
        <p:spPr bwMode="auto">
          <a:xfrm flipH="1" flipV="1">
            <a:off x="1560512" y="4106406"/>
            <a:ext cx="1588" cy="4048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120"/>
          <p:cNvCxnSpPr>
            <a:cxnSpLocks noChangeShapeType="1"/>
            <a:stCxn id="27652" idx="4"/>
            <a:endCxn id="27758" idx="0"/>
          </p:cNvCxnSpPr>
          <p:nvPr/>
        </p:nvCxnSpPr>
        <p:spPr bwMode="auto">
          <a:xfrm>
            <a:off x="1546225" y="3446006"/>
            <a:ext cx="0" cy="317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21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1611312" y="3385681"/>
            <a:ext cx="574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22"/>
          <p:cNvCxnSpPr>
            <a:cxnSpLocks noChangeShapeType="1"/>
            <a:stCxn id="27653" idx="4"/>
            <a:endCxn id="27751" idx="0"/>
          </p:cNvCxnSpPr>
          <p:nvPr/>
        </p:nvCxnSpPr>
        <p:spPr bwMode="auto">
          <a:xfrm>
            <a:off x="2252662" y="3446006"/>
            <a:ext cx="0" cy="350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23"/>
          <p:cNvCxnSpPr>
            <a:cxnSpLocks noChangeShapeType="1"/>
            <a:stCxn id="27655" idx="0"/>
            <a:endCxn id="27753" idx="1"/>
          </p:cNvCxnSpPr>
          <p:nvPr/>
        </p:nvCxnSpPr>
        <p:spPr bwMode="auto">
          <a:xfrm flipV="1">
            <a:off x="2266950" y="4139744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2" name="Text Box 133"/>
          <p:cNvSpPr txBox="1">
            <a:spLocks noChangeArrowheads="1"/>
          </p:cNvSpPr>
          <p:nvPr/>
        </p:nvSpPr>
        <p:spPr bwMode="auto">
          <a:xfrm>
            <a:off x="1079543" y="3458706"/>
            <a:ext cx="4507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endParaRPr lang="en-US" altLang="zh-HK" b="1" dirty="0"/>
          </a:p>
          <a:p>
            <a:pPr algn="ctr"/>
            <a:r>
              <a:rPr lang="en-US" altLang="zh-HK" b="1" dirty="0"/>
              <a:t>R</a:t>
            </a:r>
            <a:r>
              <a:rPr lang="en-US" altLang="zh-HK" b="1" baseline="-25000" dirty="0"/>
              <a:t>1</a:t>
            </a:r>
          </a:p>
          <a:p>
            <a:pPr algn="ctr"/>
            <a:endParaRPr lang="en-US" altLang="zh-HK" b="1" dirty="0"/>
          </a:p>
        </p:txBody>
      </p:sp>
      <p:grpSp>
        <p:nvGrpSpPr>
          <p:cNvPr id="27663" name="Group 163"/>
          <p:cNvGrpSpPr>
            <a:grpSpLocks/>
          </p:cNvGrpSpPr>
          <p:nvPr/>
        </p:nvGrpSpPr>
        <p:grpSpPr bwMode="auto">
          <a:xfrm>
            <a:off x="1470025" y="3763506"/>
            <a:ext cx="176212" cy="342900"/>
            <a:chOff x="1207" y="3084"/>
            <a:chExt cx="111" cy="216"/>
          </a:xfrm>
        </p:grpSpPr>
        <p:sp>
          <p:nvSpPr>
            <p:cNvPr id="27758" name="Line 138"/>
            <p:cNvSpPr>
              <a:spLocks noChangeShapeType="1"/>
            </p:cNvSpPr>
            <p:nvPr/>
          </p:nvSpPr>
          <p:spPr bwMode="auto">
            <a:xfrm>
              <a:off x="1255" y="3084"/>
              <a:ext cx="63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9" name="Line 139"/>
            <p:cNvSpPr>
              <a:spLocks noChangeShapeType="1"/>
            </p:cNvSpPr>
            <p:nvPr/>
          </p:nvSpPr>
          <p:spPr bwMode="auto">
            <a:xfrm flipH="1">
              <a:off x="1207" y="3105"/>
              <a:ext cx="10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0" name="Line 140"/>
            <p:cNvSpPr>
              <a:spLocks noChangeShapeType="1"/>
            </p:cNvSpPr>
            <p:nvPr/>
          </p:nvSpPr>
          <p:spPr bwMode="auto">
            <a:xfrm>
              <a:off x="1207" y="3276"/>
              <a:ext cx="5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1" name="Line 141"/>
            <p:cNvSpPr>
              <a:spLocks noChangeShapeType="1"/>
            </p:cNvSpPr>
            <p:nvPr/>
          </p:nvSpPr>
          <p:spPr bwMode="auto">
            <a:xfrm>
              <a:off x="1210" y="3126"/>
              <a:ext cx="10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2" name="Line 142"/>
            <p:cNvSpPr>
              <a:spLocks noChangeShapeType="1"/>
            </p:cNvSpPr>
            <p:nvPr/>
          </p:nvSpPr>
          <p:spPr bwMode="auto">
            <a:xfrm flipH="1">
              <a:off x="1210" y="3171"/>
              <a:ext cx="108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3" name="Line 143"/>
            <p:cNvSpPr>
              <a:spLocks noChangeShapeType="1"/>
            </p:cNvSpPr>
            <p:nvPr/>
          </p:nvSpPr>
          <p:spPr bwMode="auto">
            <a:xfrm>
              <a:off x="1210" y="3198"/>
              <a:ext cx="10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64" name="Line 144"/>
            <p:cNvSpPr>
              <a:spLocks noChangeShapeType="1"/>
            </p:cNvSpPr>
            <p:nvPr/>
          </p:nvSpPr>
          <p:spPr bwMode="auto">
            <a:xfrm flipH="1">
              <a:off x="1210" y="3243"/>
              <a:ext cx="99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4" name="Group 162"/>
          <p:cNvGrpSpPr>
            <a:grpSpLocks/>
          </p:cNvGrpSpPr>
          <p:nvPr/>
        </p:nvGrpSpPr>
        <p:grpSpPr bwMode="auto">
          <a:xfrm>
            <a:off x="2176462" y="3796844"/>
            <a:ext cx="176213" cy="342900"/>
            <a:chOff x="1894" y="3084"/>
            <a:chExt cx="111" cy="216"/>
          </a:xfrm>
        </p:grpSpPr>
        <p:sp>
          <p:nvSpPr>
            <p:cNvPr id="27751" name="Line 145"/>
            <p:cNvSpPr>
              <a:spLocks noChangeShapeType="1"/>
            </p:cNvSpPr>
            <p:nvPr/>
          </p:nvSpPr>
          <p:spPr bwMode="auto">
            <a:xfrm>
              <a:off x="1942" y="3084"/>
              <a:ext cx="63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2" name="Line 146"/>
            <p:cNvSpPr>
              <a:spLocks noChangeShapeType="1"/>
            </p:cNvSpPr>
            <p:nvPr/>
          </p:nvSpPr>
          <p:spPr bwMode="auto">
            <a:xfrm flipH="1">
              <a:off x="1894" y="3105"/>
              <a:ext cx="10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3" name="Line 147"/>
            <p:cNvSpPr>
              <a:spLocks noChangeShapeType="1"/>
            </p:cNvSpPr>
            <p:nvPr/>
          </p:nvSpPr>
          <p:spPr bwMode="auto">
            <a:xfrm>
              <a:off x="1894" y="3276"/>
              <a:ext cx="5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4" name="Line 148"/>
            <p:cNvSpPr>
              <a:spLocks noChangeShapeType="1"/>
            </p:cNvSpPr>
            <p:nvPr/>
          </p:nvSpPr>
          <p:spPr bwMode="auto">
            <a:xfrm>
              <a:off x="1897" y="3126"/>
              <a:ext cx="10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5" name="Line 149"/>
            <p:cNvSpPr>
              <a:spLocks noChangeShapeType="1"/>
            </p:cNvSpPr>
            <p:nvPr/>
          </p:nvSpPr>
          <p:spPr bwMode="auto">
            <a:xfrm flipH="1">
              <a:off x="1897" y="3171"/>
              <a:ext cx="108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6" name="Line 150"/>
            <p:cNvSpPr>
              <a:spLocks noChangeShapeType="1"/>
            </p:cNvSpPr>
            <p:nvPr/>
          </p:nvSpPr>
          <p:spPr bwMode="auto">
            <a:xfrm>
              <a:off x="1897" y="3198"/>
              <a:ext cx="10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57" name="Line 151"/>
            <p:cNvSpPr>
              <a:spLocks noChangeShapeType="1"/>
            </p:cNvSpPr>
            <p:nvPr/>
          </p:nvSpPr>
          <p:spPr bwMode="auto">
            <a:xfrm flipH="1">
              <a:off x="1897" y="3243"/>
              <a:ext cx="99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5" name="Text Box 159"/>
          <p:cNvSpPr txBox="1">
            <a:spLocks noChangeArrowheads="1"/>
          </p:cNvSpPr>
          <p:nvPr/>
        </p:nvSpPr>
        <p:spPr bwMode="auto">
          <a:xfrm>
            <a:off x="1827255" y="3457119"/>
            <a:ext cx="4507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endParaRPr lang="en-US" altLang="zh-HK" b="1" dirty="0"/>
          </a:p>
          <a:p>
            <a:pPr algn="ctr"/>
            <a:r>
              <a:rPr lang="en-US" altLang="zh-HK" b="1" dirty="0"/>
              <a:t>R</a:t>
            </a:r>
            <a:r>
              <a:rPr lang="en-US" altLang="zh-HK" b="1" baseline="-25000" dirty="0"/>
              <a:t>2</a:t>
            </a:r>
          </a:p>
          <a:p>
            <a:pPr algn="ctr"/>
            <a:endParaRPr lang="en-US" altLang="zh-HK" b="1" dirty="0"/>
          </a:p>
        </p:txBody>
      </p:sp>
      <p:sp>
        <p:nvSpPr>
          <p:cNvPr id="27666" name="Text Box 160"/>
          <p:cNvSpPr txBox="1">
            <a:spLocks noChangeArrowheads="1"/>
          </p:cNvSpPr>
          <p:nvPr/>
        </p:nvSpPr>
        <p:spPr bwMode="auto">
          <a:xfrm>
            <a:off x="2513012" y="3458706"/>
            <a:ext cx="450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endParaRPr lang="en-US" altLang="zh-HK" b="1" dirty="0"/>
          </a:p>
          <a:p>
            <a:pPr algn="ctr"/>
            <a:r>
              <a:rPr lang="en-US" altLang="zh-HK" b="1" dirty="0"/>
              <a:t>R</a:t>
            </a:r>
            <a:r>
              <a:rPr lang="en-US" altLang="zh-HK" b="1" baseline="-25000" dirty="0"/>
              <a:t>3</a:t>
            </a:r>
          </a:p>
          <a:p>
            <a:pPr algn="ctr"/>
            <a:endParaRPr lang="en-US" altLang="zh-HK" b="1" dirty="0"/>
          </a:p>
        </p:txBody>
      </p:sp>
      <p:cxnSp>
        <p:nvCxnSpPr>
          <p:cNvPr id="27667" name="AutoShape 166"/>
          <p:cNvCxnSpPr>
            <a:cxnSpLocks noChangeShapeType="1"/>
            <a:stCxn id="27653" idx="6"/>
            <a:endCxn id="27740" idx="2"/>
          </p:cNvCxnSpPr>
          <p:nvPr/>
        </p:nvCxnSpPr>
        <p:spPr bwMode="auto">
          <a:xfrm>
            <a:off x="2317750" y="3385681"/>
            <a:ext cx="5667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167"/>
          <p:cNvCxnSpPr>
            <a:cxnSpLocks noChangeShapeType="1"/>
            <a:stCxn id="27655" idx="6"/>
            <a:endCxn id="27741" idx="2"/>
          </p:cNvCxnSpPr>
          <p:nvPr/>
        </p:nvCxnSpPr>
        <p:spPr bwMode="auto">
          <a:xfrm>
            <a:off x="2332037" y="4573131"/>
            <a:ext cx="566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69" name="Group 174"/>
          <p:cNvGrpSpPr>
            <a:grpSpLocks/>
          </p:cNvGrpSpPr>
          <p:nvPr/>
        </p:nvGrpSpPr>
        <p:grpSpPr bwMode="auto">
          <a:xfrm>
            <a:off x="2874962" y="3323769"/>
            <a:ext cx="176213" cy="1309687"/>
            <a:chOff x="2092" y="2807"/>
            <a:chExt cx="111" cy="825"/>
          </a:xfrm>
        </p:grpSpPr>
        <p:grpSp>
          <p:nvGrpSpPr>
            <p:cNvPr id="27739" name="Group 161"/>
            <p:cNvGrpSpPr>
              <a:grpSpLocks/>
            </p:cNvGrpSpPr>
            <p:nvPr/>
          </p:nvGrpSpPr>
          <p:grpSpPr bwMode="auto">
            <a:xfrm>
              <a:off x="2092" y="3105"/>
              <a:ext cx="111" cy="216"/>
              <a:chOff x="2516" y="3069"/>
              <a:chExt cx="111" cy="216"/>
            </a:xfrm>
          </p:grpSpPr>
          <p:sp>
            <p:nvSpPr>
              <p:cNvPr id="27744" name="Line 152"/>
              <p:cNvSpPr>
                <a:spLocks noChangeShapeType="1"/>
              </p:cNvSpPr>
              <p:nvPr/>
            </p:nvSpPr>
            <p:spPr bwMode="auto">
              <a:xfrm>
                <a:off x="2564" y="3069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Line 153"/>
              <p:cNvSpPr>
                <a:spLocks noChangeShapeType="1"/>
              </p:cNvSpPr>
              <p:nvPr/>
            </p:nvSpPr>
            <p:spPr bwMode="auto">
              <a:xfrm flipH="1">
                <a:off x="2516" y="3090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6" name="Line 154"/>
              <p:cNvSpPr>
                <a:spLocks noChangeShapeType="1"/>
              </p:cNvSpPr>
              <p:nvPr/>
            </p:nvSpPr>
            <p:spPr bwMode="auto">
              <a:xfrm>
                <a:off x="2516" y="3261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7" name="Line 155"/>
              <p:cNvSpPr>
                <a:spLocks noChangeShapeType="1"/>
              </p:cNvSpPr>
              <p:nvPr/>
            </p:nvSpPr>
            <p:spPr bwMode="auto">
              <a:xfrm>
                <a:off x="2519" y="3111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8" name="Line 156"/>
              <p:cNvSpPr>
                <a:spLocks noChangeShapeType="1"/>
              </p:cNvSpPr>
              <p:nvPr/>
            </p:nvSpPr>
            <p:spPr bwMode="auto">
              <a:xfrm flipH="1">
                <a:off x="2519" y="3156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9" name="Line 157"/>
              <p:cNvSpPr>
                <a:spLocks noChangeShapeType="1"/>
              </p:cNvSpPr>
              <p:nvPr/>
            </p:nvSpPr>
            <p:spPr bwMode="auto">
              <a:xfrm>
                <a:off x="2519" y="3183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0" name="Line 158"/>
              <p:cNvSpPr>
                <a:spLocks noChangeShapeType="1"/>
              </p:cNvSpPr>
              <p:nvPr/>
            </p:nvSpPr>
            <p:spPr bwMode="auto">
              <a:xfrm flipH="1">
                <a:off x="2519" y="3228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40" name="Oval 164"/>
            <p:cNvSpPr>
              <a:spLocks noChangeArrowheads="1"/>
            </p:cNvSpPr>
            <p:nvPr/>
          </p:nvSpPr>
          <p:spPr bwMode="auto">
            <a:xfrm>
              <a:off x="2098" y="2807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7741" name="Oval 165"/>
            <p:cNvSpPr>
              <a:spLocks noChangeArrowheads="1"/>
            </p:cNvSpPr>
            <p:nvPr/>
          </p:nvSpPr>
          <p:spPr bwMode="auto">
            <a:xfrm>
              <a:off x="2107" y="355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27742" name="AutoShape 168"/>
            <p:cNvCxnSpPr>
              <a:cxnSpLocks noChangeShapeType="1"/>
              <a:stCxn id="27741" idx="0"/>
              <a:endCxn id="27746" idx="1"/>
            </p:cNvCxnSpPr>
            <p:nvPr/>
          </p:nvCxnSpPr>
          <p:spPr bwMode="auto">
            <a:xfrm flipV="1">
              <a:off x="2149" y="3321"/>
              <a:ext cx="0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3" name="AutoShape 169"/>
            <p:cNvCxnSpPr>
              <a:cxnSpLocks noChangeShapeType="1"/>
              <a:stCxn id="27740" idx="4"/>
              <a:endCxn id="27744" idx="0"/>
            </p:cNvCxnSpPr>
            <p:nvPr/>
          </p:nvCxnSpPr>
          <p:spPr bwMode="auto">
            <a:xfrm>
              <a:off x="2140" y="2884"/>
              <a:ext cx="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7670" name="AutoShape 172"/>
          <p:cNvCxnSpPr>
            <a:cxnSpLocks noChangeShapeType="1"/>
            <a:endCxn id="27654" idx="2"/>
          </p:cNvCxnSpPr>
          <p:nvPr/>
        </p:nvCxnSpPr>
        <p:spPr bwMode="auto">
          <a:xfrm flipV="1">
            <a:off x="844550" y="4573131"/>
            <a:ext cx="650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173"/>
          <p:cNvCxnSpPr>
            <a:cxnSpLocks noChangeShapeType="1"/>
            <a:endCxn id="27652" idx="2"/>
          </p:cNvCxnSpPr>
          <p:nvPr/>
        </p:nvCxnSpPr>
        <p:spPr bwMode="auto">
          <a:xfrm>
            <a:off x="844550" y="3385681"/>
            <a:ext cx="635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72" name="Group 175"/>
          <p:cNvGrpSpPr>
            <a:grpSpLocks/>
          </p:cNvGrpSpPr>
          <p:nvPr/>
        </p:nvGrpSpPr>
        <p:grpSpPr bwMode="auto">
          <a:xfrm>
            <a:off x="3592512" y="3323769"/>
            <a:ext cx="176213" cy="1309687"/>
            <a:chOff x="2092" y="2807"/>
            <a:chExt cx="111" cy="825"/>
          </a:xfrm>
        </p:grpSpPr>
        <p:grpSp>
          <p:nvGrpSpPr>
            <p:cNvPr id="27727" name="Group 176"/>
            <p:cNvGrpSpPr>
              <a:grpSpLocks/>
            </p:cNvGrpSpPr>
            <p:nvPr/>
          </p:nvGrpSpPr>
          <p:grpSpPr bwMode="auto">
            <a:xfrm>
              <a:off x="2092" y="3105"/>
              <a:ext cx="111" cy="216"/>
              <a:chOff x="2516" y="3069"/>
              <a:chExt cx="111" cy="216"/>
            </a:xfrm>
          </p:grpSpPr>
          <p:sp>
            <p:nvSpPr>
              <p:cNvPr id="27732" name="Line 177"/>
              <p:cNvSpPr>
                <a:spLocks noChangeShapeType="1"/>
              </p:cNvSpPr>
              <p:nvPr/>
            </p:nvSpPr>
            <p:spPr bwMode="auto">
              <a:xfrm>
                <a:off x="2564" y="3069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Line 178"/>
              <p:cNvSpPr>
                <a:spLocks noChangeShapeType="1"/>
              </p:cNvSpPr>
              <p:nvPr/>
            </p:nvSpPr>
            <p:spPr bwMode="auto">
              <a:xfrm flipH="1">
                <a:off x="2516" y="3090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Line 179"/>
              <p:cNvSpPr>
                <a:spLocks noChangeShapeType="1"/>
              </p:cNvSpPr>
              <p:nvPr/>
            </p:nvSpPr>
            <p:spPr bwMode="auto">
              <a:xfrm>
                <a:off x="2516" y="3261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5" name="Line 180"/>
              <p:cNvSpPr>
                <a:spLocks noChangeShapeType="1"/>
              </p:cNvSpPr>
              <p:nvPr/>
            </p:nvSpPr>
            <p:spPr bwMode="auto">
              <a:xfrm>
                <a:off x="2519" y="3111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Line 181"/>
              <p:cNvSpPr>
                <a:spLocks noChangeShapeType="1"/>
              </p:cNvSpPr>
              <p:nvPr/>
            </p:nvSpPr>
            <p:spPr bwMode="auto">
              <a:xfrm flipH="1">
                <a:off x="2519" y="3156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Line 182"/>
              <p:cNvSpPr>
                <a:spLocks noChangeShapeType="1"/>
              </p:cNvSpPr>
              <p:nvPr/>
            </p:nvSpPr>
            <p:spPr bwMode="auto">
              <a:xfrm>
                <a:off x="2519" y="3183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Line 183"/>
              <p:cNvSpPr>
                <a:spLocks noChangeShapeType="1"/>
              </p:cNvSpPr>
              <p:nvPr/>
            </p:nvSpPr>
            <p:spPr bwMode="auto">
              <a:xfrm flipH="1">
                <a:off x="2519" y="3228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28" name="Oval 184"/>
            <p:cNvSpPr>
              <a:spLocks noChangeArrowheads="1"/>
            </p:cNvSpPr>
            <p:nvPr/>
          </p:nvSpPr>
          <p:spPr bwMode="auto">
            <a:xfrm>
              <a:off x="2098" y="2807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7729" name="Oval 185"/>
            <p:cNvSpPr>
              <a:spLocks noChangeArrowheads="1"/>
            </p:cNvSpPr>
            <p:nvPr/>
          </p:nvSpPr>
          <p:spPr bwMode="auto">
            <a:xfrm>
              <a:off x="2107" y="355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27730" name="AutoShape 186"/>
            <p:cNvCxnSpPr>
              <a:cxnSpLocks noChangeShapeType="1"/>
              <a:stCxn id="27729" idx="0"/>
              <a:endCxn id="27734" idx="1"/>
            </p:cNvCxnSpPr>
            <p:nvPr/>
          </p:nvCxnSpPr>
          <p:spPr bwMode="auto">
            <a:xfrm flipV="1">
              <a:off x="2149" y="3321"/>
              <a:ext cx="0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1" name="AutoShape 187"/>
            <p:cNvCxnSpPr>
              <a:cxnSpLocks noChangeShapeType="1"/>
              <a:stCxn id="27728" idx="4"/>
              <a:endCxn id="27732" idx="0"/>
            </p:cNvCxnSpPr>
            <p:nvPr/>
          </p:nvCxnSpPr>
          <p:spPr bwMode="auto">
            <a:xfrm>
              <a:off x="2140" y="2884"/>
              <a:ext cx="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73" name="Group 188"/>
          <p:cNvGrpSpPr>
            <a:grpSpLocks/>
          </p:cNvGrpSpPr>
          <p:nvPr/>
        </p:nvGrpSpPr>
        <p:grpSpPr bwMode="auto">
          <a:xfrm>
            <a:off x="4579937" y="3330119"/>
            <a:ext cx="176213" cy="1309687"/>
            <a:chOff x="2092" y="2807"/>
            <a:chExt cx="111" cy="825"/>
          </a:xfrm>
        </p:grpSpPr>
        <p:grpSp>
          <p:nvGrpSpPr>
            <p:cNvPr id="27715" name="Group 189"/>
            <p:cNvGrpSpPr>
              <a:grpSpLocks/>
            </p:cNvGrpSpPr>
            <p:nvPr/>
          </p:nvGrpSpPr>
          <p:grpSpPr bwMode="auto">
            <a:xfrm>
              <a:off x="2092" y="3105"/>
              <a:ext cx="111" cy="216"/>
              <a:chOff x="2516" y="3069"/>
              <a:chExt cx="111" cy="216"/>
            </a:xfrm>
          </p:grpSpPr>
          <p:sp>
            <p:nvSpPr>
              <p:cNvPr id="27720" name="Line 190"/>
              <p:cNvSpPr>
                <a:spLocks noChangeShapeType="1"/>
              </p:cNvSpPr>
              <p:nvPr/>
            </p:nvSpPr>
            <p:spPr bwMode="auto">
              <a:xfrm>
                <a:off x="2564" y="3069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Line 191"/>
              <p:cNvSpPr>
                <a:spLocks noChangeShapeType="1"/>
              </p:cNvSpPr>
              <p:nvPr/>
            </p:nvSpPr>
            <p:spPr bwMode="auto">
              <a:xfrm flipH="1">
                <a:off x="2516" y="3090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192"/>
              <p:cNvSpPr>
                <a:spLocks noChangeShapeType="1"/>
              </p:cNvSpPr>
              <p:nvPr/>
            </p:nvSpPr>
            <p:spPr bwMode="auto">
              <a:xfrm>
                <a:off x="2516" y="3261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193"/>
              <p:cNvSpPr>
                <a:spLocks noChangeShapeType="1"/>
              </p:cNvSpPr>
              <p:nvPr/>
            </p:nvSpPr>
            <p:spPr bwMode="auto">
              <a:xfrm>
                <a:off x="2519" y="3111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Line 194"/>
              <p:cNvSpPr>
                <a:spLocks noChangeShapeType="1"/>
              </p:cNvSpPr>
              <p:nvPr/>
            </p:nvSpPr>
            <p:spPr bwMode="auto">
              <a:xfrm flipH="1">
                <a:off x="2519" y="3156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Line 195"/>
              <p:cNvSpPr>
                <a:spLocks noChangeShapeType="1"/>
              </p:cNvSpPr>
              <p:nvPr/>
            </p:nvSpPr>
            <p:spPr bwMode="auto">
              <a:xfrm>
                <a:off x="2519" y="3183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Line 196"/>
              <p:cNvSpPr>
                <a:spLocks noChangeShapeType="1"/>
              </p:cNvSpPr>
              <p:nvPr/>
            </p:nvSpPr>
            <p:spPr bwMode="auto">
              <a:xfrm flipH="1">
                <a:off x="2519" y="3228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16" name="Oval 197"/>
            <p:cNvSpPr>
              <a:spLocks noChangeArrowheads="1"/>
            </p:cNvSpPr>
            <p:nvPr/>
          </p:nvSpPr>
          <p:spPr bwMode="auto">
            <a:xfrm>
              <a:off x="2098" y="2807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7717" name="Oval 198"/>
            <p:cNvSpPr>
              <a:spLocks noChangeArrowheads="1"/>
            </p:cNvSpPr>
            <p:nvPr/>
          </p:nvSpPr>
          <p:spPr bwMode="auto">
            <a:xfrm>
              <a:off x="2107" y="355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27718" name="AutoShape 199"/>
            <p:cNvCxnSpPr>
              <a:cxnSpLocks noChangeShapeType="1"/>
              <a:stCxn id="27717" idx="0"/>
              <a:endCxn id="27722" idx="1"/>
            </p:cNvCxnSpPr>
            <p:nvPr/>
          </p:nvCxnSpPr>
          <p:spPr bwMode="auto">
            <a:xfrm flipV="1">
              <a:off x="2149" y="3321"/>
              <a:ext cx="0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9" name="AutoShape 200"/>
            <p:cNvCxnSpPr>
              <a:cxnSpLocks noChangeShapeType="1"/>
              <a:stCxn id="27716" idx="4"/>
              <a:endCxn id="27720" idx="0"/>
            </p:cNvCxnSpPr>
            <p:nvPr/>
          </p:nvCxnSpPr>
          <p:spPr bwMode="auto">
            <a:xfrm>
              <a:off x="2140" y="2884"/>
              <a:ext cx="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74" name="Text Box 201"/>
          <p:cNvSpPr txBox="1">
            <a:spLocks noChangeArrowheads="1"/>
          </p:cNvSpPr>
          <p:nvPr/>
        </p:nvSpPr>
        <p:spPr bwMode="auto">
          <a:xfrm>
            <a:off x="3235325" y="3439656"/>
            <a:ext cx="44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endParaRPr lang="en-US" altLang="zh-HK" b="1" dirty="0"/>
          </a:p>
          <a:p>
            <a:pPr algn="ctr"/>
            <a:r>
              <a:rPr lang="en-US" altLang="zh-HK" b="1" dirty="0"/>
              <a:t>R</a:t>
            </a:r>
            <a:r>
              <a:rPr lang="en-US" altLang="zh-HK" b="1" baseline="-25000" dirty="0"/>
              <a:t>a</a:t>
            </a:r>
          </a:p>
          <a:p>
            <a:pPr algn="ctr"/>
            <a:endParaRPr lang="en-US" altLang="zh-HK" b="1" dirty="0"/>
          </a:p>
        </p:txBody>
      </p:sp>
      <p:sp>
        <p:nvSpPr>
          <p:cNvPr id="27675" name="Text Box 202"/>
          <p:cNvSpPr txBox="1">
            <a:spLocks noChangeArrowheads="1"/>
          </p:cNvSpPr>
          <p:nvPr/>
        </p:nvSpPr>
        <p:spPr bwMode="auto">
          <a:xfrm>
            <a:off x="4772305" y="3500874"/>
            <a:ext cx="4716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endParaRPr lang="en-US" altLang="zh-HK" b="1" dirty="0"/>
          </a:p>
          <a:p>
            <a:pPr algn="ctr"/>
            <a:r>
              <a:rPr lang="en-US" altLang="zh-HK" b="1" dirty="0"/>
              <a:t>R</a:t>
            </a:r>
            <a:r>
              <a:rPr lang="en-US" altLang="zh-HK" b="1" baseline="-25000" dirty="0"/>
              <a:t>N</a:t>
            </a:r>
          </a:p>
          <a:p>
            <a:pPr algn="ctr"/>
            <a:endParaRPr lang="en-US" altLang="zh-HK" b="1" dirty="0"/>
          </a:p>
        </p:txBody>
      </p:sp>
      <p:cxnSp>
        <p:nvCxnSpPr>
          <p:cNvPr id="27676" name="AutoShape 203"/>
          <p:cNvCxnSpPr>
            <a:cxnSpLocks noChangeShapeType="1"/>
            <a:stCxn id="27740" idx="6"/>
            <a:endCxn id="27728" idx="2"/>
          </p:cNvCxnSpPr>
          <p:nvPr/>
        </p:nvCxnSpPr>
        <p:spPr bwMode="auto">
          <a:xfrm>
            <a:off x="3016250" y="3385681"/>
            <a:ext cx="5857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04"/>
          <p:cNvCxnSpPr>
            <a:cxnSpLocks noChangeShapeType="1"/>
            <a:stCxn id="27741" idx="6"/>
            <a:endCxn id="27729" idx="2"/>
          </p:cNvCxnSpPr>
          <p:nvPr/>
        </p:nvCxnSpPr>
        <p:spPr bwMode="auto">
          <a:xfrm>
            <a:off x="3030537" y="4573131"/>
            <a:ext cx="585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205"/>
          <p:cNvCxnSpPr>
            <a:cxnSpLocks noChangeShapeType="1"/>
            <a:stCxn id="27728" idx="6"/>
            <a:endCxn id="27716" idx="2"/>
          </p:cNvCxnSpPr>
          <p:nvPr/>
        </p:nvCxnSpPr>
        <p:spPr bwMode="auto">
          <a:xfrm>
            <a:off x="3733800" y="3385681"/>
            <a:ext cx="855662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206"/>
          <p:cNvCxnSpPr>
            <a:cxnSpLocks noChangeShapeType="1"/>
            <a:stCxn id="27729" idx="6"/>
            <a:endCxn id="27717" idx="2"/>
          </p:cNvCxnSpPr>
          <p:nvPr/>
        </p:nvCxnSpPr>
        <p:spPr bwMode="auto">
          <a:xfrm>
            <a:off x="3748087" y="4573131"/>
            <a:ext cx="855663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80" name="Group 57"/>
          <p:cNvGrpSpPr>
            <a:grpSpLocks/>
          </p:cNvGrpSpPr>
          <p:nvPr/>
        </p:nvGrpSpPr>
        <p:grpSpPr bwMode="auto">
          <a:xfrm>
            <a:off x="190500" y="3398381"/>
            <a:ext cx="915987" cy="1176338"/>
            <a:chOff x="150" y="2265"/>
            <a:chExt cx="577" cy="741"/>
          </a:xfrm>
        </p:grpSpPr>
        <p:cxnSp>
          <p:nvCxnSpPr>
            <p:cNvPr id="27708" name="AutoShape 7"/>
            <p:cNvCxnSpPr>
              <a:cxnSpLocks noChangeShapeType="1"/>
              <a:stCxn id="27712" idx="0"/>
            </p:cNvCxnSpPr>
            <p:nvPr/>
          </p:nvCxnSpPr>
          <p:spPr bwMode="auto">
            <a:xfrm rot="5400000" flipH="1" flipV="1">
              <a:off x="462" y="2365"/>
              <a:ext cx="200" cy="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9" name="AutoShape 11"/>
            <p:cNvCxnSpPr>
              <a:cxnSpLocks noChangeShapeType="1"/>
              <a:endCxn id="27711" idx="4"/>
            </p:cNvCxnSpPr>
            <p:nvPr/>
          </p:nvCxnSpPr>
          <p:spPr bwMode="auto">
            <a:xfrm rot="16200000" flipV="1">
              <a:off x="455" y="2899"/>
              <a:ext cx="213" cy="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10" name="Text Box 28"/>
            <p:cNvSpPr txBox="1">
              <a:spLocks noChangeArrowheads="1"/>
            </p:cNvSpPr>
            <p:nvPr/>
          </p:nvSpPr>
          <p:spPr bwMode="auto">
            <a:xfrm>
              <a:off x="150" y="2531"/>
              <a:ext cx="1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sz="2000" b="1" dirty="0" err="1"/>
                <a:t>i</a:t>
              </a:r>
              <a:endParaRPr lang="en-US" altLang="zh-HK" sz="2000" b="1" dirty="0"/>
            </a:p>
          </p:txBody>
        </p:sp>
        <p:sp>
          <p:nvSpPr>
            <p:cNvPr id="27711" name="Oval 29"/>
            <p:cNvSpPr>
              <a:spLocks noChangeArrowheads="1"/>
            </p:cNvSpPr>
            <p:nvPr/>
          </p:nvSpPr>
          <p:spPr bwMode="auto">
            <a:xfrm>
              <a:off x="395" y="2483"/>
              <a:ext cx="332" cy="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7712" name="Text Box 30"/>
            <p:cNvSpPr txBox="1">
              <a:spLocks noChangeArrowheads="1"/>
            </p:cNvSpPr>
            <p:nvPr/>
          </p:nvSpPr>
          <p:spPr bwMode="auto">
            <a:xfrm>
              <a:off x="504" y="246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/>
            </a:p>
          </p:txBody>
        </p:sp>
        <p:sp>
          <p:nvSpPr>
            <p:cNvPr id="27713" name="Text Box 31"/>
            <p:cNvSpPr txBox="1">
              <a:spLocks noChangeArrowheads="1"/>
            </p:cNvSpPr>
            <p:nvPr/>
          </p:nvSpPr>
          <p:spPr bwMode="auto">
            <a:xfrm>
              <a:off x="501" y="252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/>
            </a:p>
          </p:txBody>
        </p:sp>
        <p:sp>
          <p:nvSpPr>
            <p:cNvPr id="27714" name="Line 55"/>
            <p:cNvSpPr>
              <a:spLocks noChangeShapeType="1"/>
            </p:cNvSpPr>
            <p:nvPr/>
          </p:nvSpPr>
          <p:spPr bwMode="auto">
            <a:xfrm flipV="1">
              <a:off x="561" y="2531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681" name="Object 1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5997672"/>
              </p:ext>
            </p:extLst>
          </p:nvPr>
        </p:nvGraphicFramePr>
        <p:xfrm>
          <a:off x="6149975" y="3503613"/>
          <a:ext cx="14525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9" name="Equation" r:id="rId3" imgW="711000" imgH="482400" progId="Equation.3">
                  <p:embed/>
                </p:oleObj>
              </mc:Choice>
              <mc:Fallback>
                <p:oleObj name="Equation" r:id="rId3" imgW="711000" imgH="482400" progId="Equation.3">
                  <p:embed/>
                  <p:pic>
                    <p:nvPicPr>
                      <p:cNvPr id="0" name="Object 1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3503613"/>
                        <a:ext cx="1452563" cy="9874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2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2" name="TextBox 114"/>
          <p:cNvSpPr txBox="1">
            <a:spLocks noChangeArrowheads="1"/>
          </p:cNvSpPr>
          <p:nvPr/>
        </p:nvSpPr>
        <p:spPr bwMode="auto">
          <a:xfrm>
            <a:off x="4587874" y="5172316"/>
            <a:ext cx="809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graphicFrame>
        <p:nvGraphicFramePr>
          <p:cNvPr id="27683" name="Object 1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3738356"/>
              </p:ext>
            </p:extLst>
          </p:nvPr>
        </p:nvGraphicFramePr>
        <p:xfrm>
          <a:off x="5126712" y="5007581"/>
          <a:ext cx="3683120" cy="116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0" name="Equation" r:id="rId5" imgW="1968480" imgH="622080" progId="Equation.3">
                  <p:embed/>
                </p:oleObj>
              </mc:Choice>
              <mc:Fallback>
                <p:oleObj name="Equation" r:id="rId5" imgW="1968480" imgH="622080" progId="Equation.3">
                  <p:embed/>
                  <p:pic>
                    <p:nvPicPr>
                      <p:cNvPr id="0" name="Object 1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712" y="5007581"/>
                        <a:ext cx="3683120" cy="116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84" name="Group 57"/>
          <p:cNvGrpSpPr>
            <a:grpSpLocks/>
          </p:cNvGrpSpPr>
          <p:nvPr/>
        </p:nvGrpSpPr>
        <p:grpSpPr bwMode="auto">
          <a:xfrm>
            <a:off x="1397503" y="5068431"/>
            <a:ext cx="1858962" cy="1708150"/>
            <a:chOff x="150" y="2065"/>
            <a:chExt cx="1171" cy="1163"/>
          </a:xfrm>
        </p:grpSpPr>
        <p:cxnSp>
          <p:nvCxnSpPr>
            <p:cNvPr id="27689" name="AutoShape 7"/>
            <p:cNvCxnSpPr>
              <a:cxnSpLocks noChangeShapeType="1"/>
              <a:stCxn id="27698" idx="0"/>
            </p:cNvCxnSpPr>
            <p:nvPr/>
          </p:nvCxnSpPr>
          <p:spPr bwMode="auto">
            <a:xfrm rot="5400000" flipH="1" flipV="1">
              <a:off x="713" y="1914"/>
              <a:ext cx="400" cy="70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0" name="AutoShape 11"/>
            <p:cNvCxnSpPr>
              <a:cxnSpLocks noChangeShapeType="1"/>
              <a:endCxn id="27697" idx="4"/>
            </p:cNvCxnSpPr>
            <p:nvPr/>
          </p:nvCxnSpPr>
          <p:spPr bwMode="auto">
            <a:xfrm rot="10800000">
              <a:off x="561" y="2793"/>
              <a:ext cx="703" cy="43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1" name="AutoShape 13"/>
            <p:cNvCxnSpPr>
              <a:cxnSpLocks noChangeShapeType="1"/>
              <a:endCxn id="27702" idx="1"/>
            </p:cNvCxnSpPr>
            <p:nvPr/>
          </p:nvCxnSpPr>
          <p:spPr bwMode="auto">
            <a:xfrm flipV="1">
              <a:off x="1264" y="2819"/>
              <a:ext cx="0" cy="40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2" name="AutoShape 14"/>
            <p:cNvCxnSpPr>
              <a:cxnSpLocks noChangeShapeType="1"/>
              <a:endCxn id="27700" idx="0"/>
            </p:cNvCxnSpPr>
            <p:nvPr/>
          </p:nvCxnSpPr>
          <p:spPr bwMode="auto">
            <a:xfrm>
              <a:off x="1255" y="2065"/>
              <a:ext cx="0" cy="5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3" name="Line 21"/>
            <p:cNvSpPr>
              <a:spLocks noChangeShapeType="1"/>
            </p:cNvSpPr>
            <p:nvPr/>
          </p:nvSpPr>
          <p:spPr bwMode="auto">
            <a:xfrm>
              <a:off x="1321" y="2180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Text Box 22"/>
            <p:cNvSpPr txBox="1">
              <a:spLocks noChangeArrowheads="1"/>
            </p:cNvSpPr>
            <p:nvPr/>
          </p:nvSpPr>
          <p:spPr bwMode="auto">
            <a:xfrm>
              <a:off x="1041" y="2163"/>
              <a:ext cx="16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 dirty="0" err="1"/>
                <a:t>i</a:t>
              </a:r>
              <a:endParaRPr lang="en-US" altLang="zh-HK" b="1" baseline="-25000" dirty="0"/>
            </a:p>
          </p:txBody>
        </p:sp>
        <p:sp>
          <p:nvSpPr>
            <p:cNvPr id="27695" name="Text Box 27"/>
            <p:cNvSpPr txBox="1">
              <a:spLocks noChangeArrowheads="1"/>
            </p:cNvSpPr>
            <p:nvPr/>
          </p:nvSpPr>
          <p:spPr bwMode="auto">
            <a:xfrm>
              <a:off x="865" y="2386"/>
              <a:ext cx="340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 dirty="0"/>
            </a:p>
            <a:p>
              <a:pPr algn="ctr"/>
              <a:r>
                <a:rPr lang="en-US" altLang="zh-HK" b="1" dirty="0"/>
                <a:t>R</a:t>
              </a:r>
              <a:r>
                <a:rPr lang="en-US" altLang="zh-HK" b="1" baseline="-25000" dirty="0"/>
                <a:t>eq</a:t>
              </a:r>
            </a:p>
            <a:p>
              <a:pPr algn="ctr"/>
              <a:endParaRPr lang="en-US" altLang="zh-HK" b="1" dirty="0"/>
            </a:p>
          </p:txBody>
        </p:sp>
        <p:sp>
          <p:nvSpPr>
            <p:cNvPr id="27696" name="Text Box 28"/>
            <p:cNvSpPr txBox="1">
              <a:spLocks noChangeArrowheads="1"/>
            </p:cNvSpPr>
            <p:nvPr/>
          </p:nvSpPr>
          <p:spPr bwMode="auto">
            <a:xfrm>
              <a:off x="150" y="2531"/>
              <a:ext cx="16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sz="2000" b="1" dirty="0" err="1"/>
                <a:t>i</a:t>
              </a:r>
              <a:endParaRPr lang="en-US" altLang="zh-HK" sz="2000" b="1" dirty="0"/>
            </a:p>
          </p:txBody>
        </p:sp>
        <p:sp>
          <p:nvSpPr>
            <p:cNvPr id="27697" name="Oval 29"/>
            <p:cNvSpPr>
              <a:spLocks noChangeArrowheads="1"/>
            </p:cNvSpPr>
            <p:nvPr/>
          </p:nvSpPr>
          <p:spPr bwMode="auto">
            <a:xfrm>
              <a:off x="395" y="2483"/>
              <a:ext cx="332" cy="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27698" name="Text Box 30"/>
            <p:cNvSpPr txBox="1">
              <a:spLocks noChangeArrowheads="1"/>
            </p:cNvSpPr>
            <p:nvPr/>
          </p:nvSpPr>
          <p:spPr bwMode="auto">
            <a:xfrm>
              <a:off x="504" y="246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/>
            </a:p>
          </p:txBody>
        </p:sp>
        <p:sp>
          <p:nvSpPr>
            <p:cNvPr id="27699" name="Text Box 31"/>
            <p:cNvSpPr txBox="1">
              <a:spLocks noChangeArrowheads="1"/>
            </p:cNvSpPr>
            <p:nvPr/>
          </p:nvSpPr>
          <p:spPr bwMode="auto">
            <a:xfrm>
              <a:off x="501" y="252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/>
            </a:p>
          </p:txBody>
        </p:sp>
        <p:sp>
          <p:nvSpPr>
            <p:cNvPr id="27700" name="Line 32"/>
            <p:cNvSpPr>
              <a:spLocks noChangeShapeType="1"/>
            </p:cNvSpPr>
            <p:nvPr/>
          </p:nvSpPr>
          <p:spPr bwMode="auto">
            <a:xfrm>
              <a:off x="1255" y="2603"/>
              <a:ext cx="63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33"/>
            <p:cNvSpPr>
              <a:spLocks noChangeShapeType="1"/>
            </p:cNvSpPr>
            <p:nvPr/>
          </p:nvSpPr>
          <p:spPr bwMode="auto">
            <a:xfrm flipH="1">
              <a:off x="1207" y="2624"/>
              <a:ext cx="10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Line 34"/>
            <p:cNvSpPr>
              <a:spLocks noChangeShapeType="1"/>
            </p:cNvSpPr>
            <p:nvPr/>
          </p:nvSpPr>
          <p:spPr bwMode="auto">
            <a:xfrm>
              <a:off x="1207" y="2795"/>
              <a:ext cx="5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35"/>
            <p:cNvSpPr>
              <a:spLocks noChangeShapeType="1"/>
            </p:cNvSpPr>
            <p:nvPr/>
          </p:nvSpPr>
          <p:spPr bwMode="auto">
            <a:xfrm>
              <a:off x="1210" y="2645"/>
              <a:ext cx="10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Line 36"/>
            <p:cNvSpPr>
              <a:spLocks noChangeShapeType="1"/>
            </p:cNvSpPr>
            <p:nvPr/>
          </p:nvSpPr>
          <p:spPr bwMode="auto">
            <a:xfrm flipH="1">
              <a:off x="1210" y="2690"/>
              <a:ext cx="108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Line 37"/>
            <p:cNvSpPr>
              <a:spLocks noChangeShapeType="1"/>
            </p:cNvSpPr>
            <p:nvPr/>
          </p:nvSpPr>
          <p:spPr bwMode="auto">
            <a:xfrm>
              <a:off x="1210" y="2717"/>
              <a:ext cx="10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Line 38"/>
            <p:cNvSpPr>
              <a:spLocks noChangeShapeType="1"/>
            </p:cNvSpPr>
            <p:nvPr/>
          </p:nvSpPr>
          <p:spPr bwMode="auto">
            <a:xfrm flipH="1">
              <a:off x="1210" y="2762"/>
              <a:ext cx="99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Line 55"/>
            <p:cNvSpPr>
              <a:spLocks noChangeShapeType="1"/>
            </p:cNvSpPr>
            <p:nvPr/>
          </p:nvSpPr>
          <p:spPr bwMode="auto">
            <a:xfrm flipV="1">
              <a:off x="561" y="2531"/>
              <a:ext cx="0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85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70358057-67C8-4BD2-BCD2-E2B6C4091881}" type="slidenum">
              <a:rPr kumimoji="0" lang="en-US" altLang="zh-TW" smtClean="0"/>
              <a:pPr eaLnBrk="1" hangingPunct="1"/>
              <a:t>22</a:t>
            </a:fld>
            <a:endParaRPr kumimoji="0" lang="en-US" altLang="zh-TW" smtClean="0"/>
          </a:p>
        </p:txBody>
      </p:sp>
      <p:sp>
        <p:nvSpPr>
          <p:cNvPr id="27686" name="橢圓 2"/>
          <p:cNvSpPr>
            <a:spLocks noChangeArrowheads="1"/>
          </p:cNvSpPr>
          <p:nvPr/>
        </p:nvSpPr>
        <p:spPr bwMode="auto">
          <a:xfrm>
            <a:off x="3247901" y="3068505"/>
            <a:ext cx="600198" cy="1760538"/>
          </a:xfrm>
          <a:prstGeom prst="ellipse">
            <a:avLst/>
          </a:prstGeom>
          <a:solidFill>
            <a:schemeClr val="accent1">
              <a:alpha val="43137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cxnSp>
        <p:nvCxnSpPr>
          <p:cNvPr id="27687" name="Straight Arrow Connector 2"/>
          <p:cNvCxnSpPr>
            <a:cxnSpLocks noChangeShapeType="1"/>
          </p:cNvCxnSpPr>
          <p:nvPr/>
        </p:nvCxnSpPr>
        <p:spPr bwMode="auto">
          <a:xfrm>
            <a:off x="3966507" y="3650000"/>
            <a:ext cx="0" cy="727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88" name="TextBox 4"/>
          <p:cNvSpPr txBox="1">
            <a:spLocks noChangeArrowheads="1"/>
          </p:cNvSpPr>
          <p:nvPr/>
        </p:nvSpPr>
        <p:spPr bwMode="auto">
          <a:xfrm>
            <a:off x="3966507" y="3771444"/>
            <a:ext cx="538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dirty="0"/>
              <a:t>i</a:t>
            </a:r>
            <a:r>
              <a:rPr lang="en-US" baseline="-25000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Current Divider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09008" y="2112109"/>
            <a:ext cx="81930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Find 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8676" name="Picture 2" descr="2f00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7331" b="26642"/>
          <a:stretch/>
        </p:blipFill>
        <p:spPr bwMode="auto">
          <a:xfrm>
            <a:off x="2368801" y="2589582"/>
            <a:ext cx="3962401" cy="16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75204"/>
              </p:ext>
            </p:extLst>
          </p:nvPr>
        </p:nvGraphicFramePr>
        <p:xfrm>
          <a:off x="2667000" y="4271560"/>
          <a:ext cx="4129088" cy="242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4" imgW="2654280" imgH="1562040" progId="Equation.3">
                  <p:embed/>
                </p:oleObj>
              </mc:Choice>
              <mc:Fallback>
                <p:oleObj name="Equation" r:id="rId4" imgW="2654280" imgH="1562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71560"/>
                        <a:ext cx="4129088" cy="242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3DBA924D-BC22-4389-B479-4D72FFBFD815}" type="slidenum">
              <a:rPr kumimoji="0" lang="en-US" altLang="zh-TW" smtClean="0"/>
              <a:pPr eaLnBrk="1" hangingPunct="1"/>
              <a:t>23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/>
              <a:t>Find i</a:t>
            </a:r>
            <a:r>
              <a:rPr lang="en-US" altLang="zh-HK" sz="2000" smtClean="0"/>
              <a:t>1,</a:t>
            </a:r>
            <a:r>
              <a:rPr lang="en-US" altLang="zh-HK" sz="4000" smtClean="0"/>
              <a:t> i</a:t>
            </a:r>
            <a:r>
              <a:rPr lang="en-US" altLang="zh-HK" sz="2000" smtClean="0"/>
              <a:t>2</a:t>
            </a:r>
            <a:r>
              <a:rPr lang="en-US" altLang="zh-HK" sz="4000" smtClean="0"/>
              <a:t> and i</a:t>
            </a:r>
            <a:r>
              <a:rPr lang="en-US" altLang="zh-HK" sz="2000" smtClean="0"/>
              <a:t>3 </a:t>
            </a:r>
          </a:p>
        </p:txBody>
      </p:sp>
      <p:pic>
        <p:nvPicPr>
          <p:cNvPr id="29699" name="Picture 2" descr="2f0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60" b="15932"/>
          <a:stretch>
            <a:fillRect/>
          </a:stretch>
        </p:blipFill>
        <p:spPr bwMode="auto">
          <a:xfrm>
            <a:off x="990600" y="1947863"/>
            <a:ext cx="6985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Oval 33"/>
          <p:cNvSpPr>
            <a:spLocks noChangeArrowheads="1"/>
          </p:cNvSpPr>
          <p:nvPr/>
        </p:nvSpPr>
        <p:spPr bwMode="auto">
          <a:xfrm>
            <a:off x="4343400" y="2174875"/>
            <a:ext cx="1981200" cy="1700213"/>
          </a:xfrm>
          <a:prstGeom prst="ellipse">
            <a:avLst/>
          </a:prstGeom>
          <a:solidFill>
            <a:schemeClr val="tx1">
              <a:alpha val="0"/>
            </a:scheme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altLang="zh-HK"/>
          </a:p>
        </p:txBody>
      </p:sp>
      <p:grpSp>
        <p:nvGrpSpPr>
          <p:cNvPr id="29701" name="Group 32"/>
          <p:cNvGrpSpPr>
            <a:grpSpLocks/>
          </p:cNvGrpSpPr>
          <p:nvPr/>
        </p:nvGrpSpPr>
        <p:grpSpPr bwMode="auto">
          <a:xfrm>
            <a:off x="7243771" y="1835150"/>
            <a:ext cx="787401" cy="1143000"/>
            <a:chOff x="7588859" y="1600200"/>
            <a:chExt cx="787401" cy="1143000"/>
          </a:xfrm>
        </p:grpSpPr>
        <p:grpSp>
          <p:nvGrpSpPr>
            <p:cNvPr id="29706" name="Group 227"/>
            <p:cNvGrpSpPr>
              <a:grpSpLocks/>
            </p:cNvGrpSpPr>
            <p:nvPr/>
          </p:nvGrpSpPr>
          <p:grpSpPr bwMode="auto">
            <a:xfrm>
              <a:off x="7588859" y="1740591"/>
              <a:ext cx="787401" cy="923926"/>
              <a:chOff x="3408" y="3119"/>
              <a:chExt cx="496" cy="582"/>
            </a:xfrm>
          </p:grpSpPr>
          <p:grpSp>
            <p:nvGrpSpPr>
              <p:cNvPr id="29709" name="Group 210"/>
              <p:cNvGrpSpPr>
                <a:grpSpLocks/>
              </p:cNvGrpSpPr>
              <p:nvPr/>
            </p:nvGrpSpPr>
            <p:grpSpPr bwMode="auto">
              <a:xfrm>
                <a:off x="3408" y="3283"/>
                <a:ext cx="102" cy="216"/>
                <a:chOff x="2516" y="3069"/>
                <a:chExt cx="111" cy="216"/>
              </a:xfrm>
            </p:grpSpPr>
            <p:sp>
              <p:nvSpPr>
                <p:cNvPr id="29711" name="Line 211"/>
                <p:cNvSpPr>
                  <a:spLocks noChangeShapeType="1"/>
                </p:cNvSpPr>
                <p:nvPr/>
              </p:nvSpPr>
              <p:spPr bwMode="auto">
                <a:xfrm>
                  <a:off x="2564" y="3069"/>
                  <a:ext cx="63" cy="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2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2516" y="3090"/>
                  <a:ext cx="108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3" name="Line 213"/>
                <p:cNvSpPr>
                  <a:spLocks noChangeShapeType="1"/>
                </p:cNvSpPr>
                <p:nvPr/>
              </p:nvSpPr>
              <p:spPr bwMode="auto">
                <a:xfrm>
                  <a:off x="2516" y="3261"/>
                  <a:ext cx="57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Line 214"/>
                <p:cNvSpPr>
                  <a:spLocks noChangeShapeType="1"/>
                </p:cNvSpPr>
                <p:nvPr/>
              </p:nvSpPr>
              <p:spPr bwMode="auto">
                <a:xfrm>
                  <a:off x="2519" y="3111"/>
                  <a:ext cx="105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5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2519" y="3156"/>
                  <a:ext cx="108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6" name="Line 216"/>
                <p:cNvSpPr>
                  <a:spLocks noChangeShapeType="1"/>
                </p:cNvSpPr>
                <p:nvPr/>
              </p:nvSpPr>
              <p:spPr bwMode="auto">
                <a:xfrm>
                  <a:off x="2519" y="3183"/>
                  <a:ext cx="102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Line 217"/>
                <p:cNvSpPr>
                  <a:spLocks noChangeShapeType="1"/>
                </p:cNvSpPr>
                <p:nvPr/>
              </p:nvSpPr>
              <p:spPr bwMode="auto">
                <a:xfrm flipH="1">
                  <a:off x="2519" y="3228"/>
                  <a:ext cx="99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10" name="Text Box 223"/>
              <p:cNvSpPr txBox="1">
                <a:spLocks noChangeArrowheads="1"/>
              </p:cNvSpPr>
              <p:nvPr/>
            </p:nvSpPr>
            <p:spPr bwMode="auto">
              <a:xfrm>
                <a:off x="3417" y="3119"/>
                <a:ext cx="487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PMingLiU" pitchFamily="18" charset="-120"/>
                  </a:defRPr>
                </a:lvl9pPr>
              </a:lstStyle>
              <a:p>
                <a:pPr algn="ctr"/>
                <a:endParaRPr lang="en-US" altLang="zh-HK" b="1" dirty="0"/>
              </a:p>
              <a:p>
                <a:pPr algn="ctr"/>
                <a:r>
                  <a:rPr lang="en-US" altLang="zh-HK" b="1" dirty="0" smtClean="0"/>
                  <a:t>  R</a:t>
                </a:r>
                <a:r>
                  <a:rPr lang="en-US" altLang="zh-HK" b="1" baseline="-25000" dirty="0" smtClean="0"/>
                  <a:t>eq1</a:t>
                </a:r>
                <a:endParaRPr lang="en-US" altLang="zh-HK" b="1" baseline="-25000" dirty="0"/>
              </a:p>
              <a:p>
                <a:pPr algn="ctr"/>
                <a:endParaRPr lang="en-US" altLang="zh-HK" b="1" dirty="0"/>
              </a:p>
            </p:txBody>
          </p:sp>
        </p:grpSp>
        <p:cxnSp>
          <p:nvCxnSpPr>
            <p:cNvPr id="29707" name="Straight Connector 29"/>
            <p:cNvCxnSpPr>
              <a:cxnSpLocks noChangeShapeType="1"/>
              <a:stCxn id="29711" idx="0"/>
            </p:cNvCxnSpPr>
            <p:nvPr/>
          </p:nvCxnSpPr>
          <p:spPr bwMode="auto">
            <a:xfrm flipV="1">
              <a:off x="7658873" y="1600200"/>
              <a:ext cx="0" cy="4007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08" name="Straight Connector 31"/>
            <p:cNvCxnSpPr>
              <a:cxnSpLocks noChangeShapeType="1"/>
              <a:stCxn id="29713" idx="1"/>
            </p:cNvCxnSpPr>
            <p:nvPr/>
          </p:nvCxnSpPr>
          <p:spPr bwMode="auto">
            <a:xfrm>
              <a:off x="7672002" y="2343838"/>
              <a:ext cx="0" cy="3993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702" name="Straight Arrow Connector 35"/>
          <p:cNvCxnSpPr>
            <a:cxnSpLocks noChangeShapeType="1"/>
          </p:cNvCxnSpPr>
          <p:nvPr/>
        </p:nvCxnSpPr>
        <p:spPr bwMode="auto">
          <a:xfrm flipV="1">
            <a:off x="6402388" y="2466975"/>
            <a:ext cx="609600" cy="185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D1E6076F-A2F5-48B0-98B2-8D68A0E5ABF9}" type="slidenum">
              <a:rPr kumimoji="0" lang="en-US" altLang="zh-TW" smtClean="0"/>
              <a:pPr eaLnBrk="1" hangingPunct="1"/>
              <a:t>24</a:t>
            </a:fld>
            <a:endParaRPr kumimoji="0" lang="en-US" altLang="zh-TW" smtClean="0"/>
          </a:p>
        </p:txBody>
      </p:sp>
      <p:sp>
        <p:nvSpPr>
          <p:cNvPr id="29705" name="矩形 2"/>
          <p:cNvSpPr>
            <a:spLocks noChangeArrowheads="1"/>
          </p:cNvSpPr>
          <p:nvPr/>
        </p:nvSpPr>
        <p:spPr bwMode="auto">
          <a:xfrm>
            <a:off x="496008" y="2104918"/>
            <a:ext cx="1371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graphicFrame>
        <p:nvGraphicFramePr>
          <p:cNvPr id="21" name="Object 1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50117720"/>
              </p:ext>
            </p:extLst>
          </p:nvPr>
        </p:nvGraphicFramePr>
        <p:xfrm>
          <a:off x="6132513" y="3276600"/>
          <a:ext cx="295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4" imgW="2234880" imgH="622080" progId="Equation.3">
                  <p:embed/>
                </p:oleObj>
              </mc:Choice>
              <mc:Fallback>
                <p:oleObj name="Equation" r:id="rId4" imgW="2234880" imgH="622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3276600"/>
                        <a:ext cx="295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/>
              <a:t>Find i</a:t>
            </a:r>
            <a:r>
              <a:rPr lang="en-US" altLang="zh-HK" sz="2000" smtClean="0"/>
              <a:t>2</a:t>
            </a:r>
            <a:r>
              <a:rPr lang="en-US" altLang="zh-HK" sz="4000" smtClean="0"/>
              <a:t> and i</a:t>
            </a:r>
            <a:r>
              <a:rPr lang="en-US" altLang="zh-HK" sz="2000" smtClean="0"/>
              <a:t>3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37906" y="2085173"/>
            <a:ext cx="81930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Now we know i</a:t>
            </a:r>
            <a:r>
              <a:rPr lang="en-US" altLang="zh-HK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3A,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2400" dirty="0" smtClean="0"/>
          </a:p>
          <a:p>
            <a:pPr marL="0" indent="0">
              <a:buFont typeface="Wingdings" pitchFamily="2" charset="2"/>
              <a:buNone/>
            </a:pPr>
            <a:endParaRPr lang="en-US" altLang="zh-HK" sz="10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 a voltage divider,</a:t>
            </a: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By Ohm’s law: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800" dirty="0" smtClean="0"/>
              <a:t>  </a:t>
            </a:r>
          </a:p>
        </p:txBody>
      </p:sp>
      <p:pic>
        <p:nvPicPr>
          <p:cNvPr id="30724" name="Picture 2" descr="2f0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r="20653" b="69145"/>
          <a:stretch>
            <a:fillRect/>
          </a:stretch>
        </p:blipFill>
        <p:spPr bwMode="auto">
          <a:xfrm>
            <a:off x="189706" y="2683273"/>
            <a:ext cx="43100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2" descr="2f0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2" r="53365" b="15932"/>
          <a:stretch>
            <a:fillRect/>
          </a:stretch>
        </p:blipFill>
        <p:spPr bwMode="auto">
          <a:xfrm>
            <a:off x="5047456" y="2517764"/>
            <a:ext cx="3268663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87402"/>
              </p:ext>
            </p:extLst>
          </p:nvPr>
        </p:nvGraphicFramePr>
        <p:xfrm>
          <a:off x="3387724" y="5133897"/>
          <a:ext cx="4056429" cy="86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2" name="Equation" r:id="rId4" imgW="2171700" imgH="469900" progId="Equation.3">
                  <p:embed/>
                </p:oleObj>
              </mc:Choice>
              <mc:Fallback>
                <p:oleObj name="Equation" r:id="rId4" imgW="21717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4" y="5133897"/>
                        <a:ext cx="4056429" cy="869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52281"/>
              </p:ext>
            </p:extLst>
          </p:nvPr>
        </p:nvGraphicFramePr>
        <p:xfrm>
          <a:off x="2971800" y="6298407"/>
          <a:ext cx="17510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3"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298407"/>
                        <a:ext cx="17510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513456"/>
              </p:ext>
            </p:extLst>
          </p:nvPr>
        </p:nvGraphicFramePr>
        <p:xfrm>
          <a:off x="5410200" y="6298407"/>
          <a:ext cx="8985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4" name="Equation" r:id="rId8" imgW="482181" imgH="215713" progId="Equation.3">
                  <p:embed/>
                </p:oleObj>
              </mc:Choice>
              <mc:Fallback>
                <p:oleObj name="Equation" r:id="rId8" imgW="482181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298407"/>
                        <a:ext cx="8985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07087"/>
              </p:ext>
            </p:extLst>
          </p:nvPr>
        </p:nvGraphicFramePr>
        <p:xfrm>
          <a:off x="6777038" y="6287295"/>
          <a:ext cx="8270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5" name="Equation" r:id="rId10" imgW="444307" imgH="228501" progId="Equation.3">
                  <p:embed/>
                </p:oleObj>
              </mc:Choice>
              <mc:Fallback>
                <p:oleObj name="Equation" r:id="rId10" imgW="444307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6287295"/>
                        <a:ext cx="8270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B302B1A6-21CA-4ACD-A175-ED1A03FC316A}" type="slidenum">
              <a:rPr kumimoji="0" lang="en-US" altLang="zh-TW" smtClean="0"/>
              <a:pPr eaLnBrk="1" hangingPunct="1"/>
              <a:t>25</a:t>
            </a:fld>
            <a:endParaRPr kumimoji="0" lang="en-US" altLang="zh-TW" smtClean="0"/>
          </a:p>
        </p:txBody>
      </p:sp>
      <p:sp>
        <p:nvSpPr>
          <p:cNvPr id="30731" name="橢圓 2"/>
          <p:cNvSpPr>
            <a:spLocks noChangeArrowheads="1"/>
          </p:cNvSpPr>
          <p:nvPr/>
        </p:nvSpPr>
        <p:spPr bwMode="auto">
          <a:xfrm>
            <a:off x="2170906" y="2683273"/>
            <a:ext cx="2133600" cy="1982787"/>
          </a:xfrm>
          <a:prstGeom prst="ellipse">
            <a:avLst/>
          </a:prstGeom>
          <a:solidFill>
            <a:schemeClr val="accent1">
              <a:alpha val="4196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34449" y="2085173"/>
            <a:ext cx="440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oltage across R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Voltage across R</a:t>
            </a:r>
            <a:r>
              <a:rPr lang="en-US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/>
              <a:t>Circuit Terminologies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F06F4-2DBD-4FAE-812A-97B1E164D27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1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Branches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574088" cy="4114800"/>
          </a:xfrm>
        </p:spPr>
        <p:txBody>
          <a:bodyPr/>
          <a:lstStyle/>
          <a:p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altLang="zh-HK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circuit. (e.g.  </a:t>
            </a:r>
            <a:r>
              <a:rPr lang="en-US" altLang="zh-HK" sz="2200" dirty="0">
                <a:latin typeface="Arial" panose="020B0604020202020204" pitchFamily="34" charset="0"/>
                <a:cs typeface="Arial" panose="020B0604020202020204" pitchFamily="34" charset="0"/>
              </a:rPr>
              <a:t>a voltage source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or a 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resistor)</a:t>
            </a:r>
            <a:endParaRPr lang="en-US" altLang="zh-HK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96" name="Group 107"/>
          <p:cNvGrpSpPr>
            <a:grpSpLocks/>
          </p:cNvGrpSpPr>
          <p:nvPr/>
        </p:nvGrpSpPr>
        <p:grpSpPr bwMode="auto">
          <a:xfrm>
            <a:off x="2206625" y="3571875"/>
            <a:ext cx="4370388" cy="1846263"/>
            <a:chOff x="2174574" y="4337844"/>
            <a:chExt cx="4371440" cy="1847059"/>
          </a:xfrm>
        </p:grpSpPr>
        <p:cxnSp>
          <p:nvCxnSpPr>
            <p:cNvPr id="8242" name="AutoShape 7"/>
            <p:cNvCxnSpPr>
              <a:cxnSpLocks noChangeShapeType="1"/>
              <a:stCxn id="8251" idx="0"/>
            </p:cNvCxnSpPr>
            <p:nvPr/>
          </p:nvCxnSpPr>
          <p:spPr bwMode="auto">
            <a:xfrm rot="5400000" flipH="1" flipV="1">
              <a:off x="2560638" y="4655344"/>
              <a:ext cx="635794" cy="794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AutoShape 11"/>
            <p:cNvCxnSpPr>
              <a:cxnSpLocks noChangeShapeType="1"/>
              <a:endCxn id="8250" idx="4"/>
            </p:cNvCxnSpPr>
            <p:nvPr/>
          </p:nvCxnSpPr>
          <p:spPr bwMode="auto">
            <a:xfrm rot="5400000" flipH="1" flipV="1">
              <a:off x="2528887" y="5838033"/>
              <a:ext cx="690564" cy="317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4" name="AutoShape 13"/>
            <p:cNvCxnSpPr>
              <a:cxnSpLocks noChangeShapeType="1"/>
              <a:endCxn id="8255" idx="1"/>
            </p:cNvCxnSpPr>
            <p:nvPr/>
          </p:nvCxnSpPr>
          <p:spPr bwMode="auto">
            <a:xfrm flipH="1" flipV="1">
              <a:off x="3991769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5" name="AutoShape 14"/>
            <p:cNvCxnSpPr>
              <a:cxnSpLocks noChangeShapeType="1"/>
              <a:endCxn id="8253" idx="0"/>
            </p:cNvCxnSpPr>
            <p:nvPr/>
          </p:nvCxnSpPr>
          <p:spPr bwMode="auto">
            <a:xfrm>
              <a:off x="3961607" y="4398963"/>
              <a:ext cx="1587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6" name="AutoShape 16"/>
            <p:cNvCxnSpPr>
              <a:cxnSpLocks noChangeShapeType="1"/>
              <a:endCxn id="8260" idx="0"/>
            </p:cNvCxnSpPr>
            <p:nvPr/>
          </p:nvCxnSpPr>
          <p:spPr bwMode="auto">
            <a:xfrm>
              <a:off x="5058569" y="4398963"/>
              <a:ext cx="952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7" name="AutoShape 17"/>
            <p:cNvCxnSpPr>
              <a:cxnSpLocks noChangeShapeType="1"/>
              <a:endCxn id="8262" idx="1"/>
            </p:cNvCxnSpPr>
            <p:nvPr/>
          </p:nvCxnSpPr>
          <p:spPr bwMode="auto">
            <a:xfrm flipV="1">
              <a:off x="5080794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8" name="Text Box 27"/>
            <p:cNvSpPr txBox="1">
              <a:spLocks noChangeArrowheads="1"/>
            </p:cNvSpPr>
            <p:nvPr/>
          </p:nvSpPr>
          <p:spPr bwMode="auto">
            <a:xfrm>
              <a:off x="3475919" y="5128181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1</a:t>
              </a:r>
            </a:p>
          </p:txBody>
        </p:sp>
        <p:sp>
          <p:nvSpPr>
            <p:cNvPr id="8249" name="Text Box 28"/>
            <p:cNvSpPr txBox="1">
              <a:spLocks noChangeArrowheads="1"/>
            </p:cNvSpPr>
            <p:nvPr/>
          </p:nvSpPr>
          <p:spPr bwMode="auto">
            <a:xfrm>
              <a:off x="2174574" y="5078413"/>
              <a:ext cx="3577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sz="2000" b="1"/>
                <a:t>V</a:t>
              </a:r>
            </a:p>
          </p:txBody>
        </p:sp>
        <p:sp>
          <p:nvSpPr>
            <p:cNvPr id="8250" name="Oval 29"/>
            <p:cNvSpPr>
              <a:spLocks noChangeArrowheads="1"/>
            </p:cNvSpPr>
            <p:nvPr/>
          </p:nvSpPr>
          <p:spPr bwMode="auto">
            <a:xfrm>
              <a:off x="2612232" y="5002213"/>
              <a:ext cx="527050" cy="492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8251" name="Text Box 30"/>
            <p:cNvSpPr txBox="1">
              <a:spLocks noChangeArrowheads="1"/>
            </p:cNvSpPr>
            <p:nvPr/>
          </p:nvSpPr>
          <p:spPr bwMode="auto">
            <a:xfrm>
              <a:off x="2721769" y="4973638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</a:t>
              </a:r>
            </a:p>
          </p:txBody>
        </p:sp>
        <p:sp>
          <p:nvSpPr>
            <p:cNvPr id="8252" name="Text Box 31"/>
            <p:cNvSpPr txBox="1">
              <a:spLocks noChangeArrowheads="1"/>
            </p:cNvSpPr>
            <p:nvPr/>
          </p:nvSpPr>
          <p:spPr bwMode="auto">
            <a:xfrm>
              <a:off x="2723357" y="50720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_</a:t>
              </a:r>
            </a:p>
          </p:txBody>
        </p:sp>
        <p:sp>
          <p:nvSpPr>
            <p:cNvPr id="8253" name="Line 32"/>
            <p:cNvSpPr>
              <a:spLocks noChangeShapeType="1"/>
            </p:cNvSpPr>
            <p:nvPr/>
          </p:nvSpPr>
          <p:spPr bwMode="auto">
            <a:xfrm>
              <a:off x="3977482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33"/>
            <p:cNvSpPr>
              <a:spLocks noChangeShapeType="1"/>
            </p:cNvSpPr>
            <p:nvPr/>
          </p:nvSpPr>
          <p:spPr bwMode="auto">
            <a:xfrm flipH="1">
              <a:off x="3901282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34"/>
            <p:cNvSpPr>
              <a:spLocks noChangeShapeType="1"/>
            </p:cNvSpPr>
            <p:nvPr/>
          </p:nvSpPr>
          <p:spPr bwMode="auto">
            <a:xfrm>
              <a:off x="3901282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35"/>
            <p:cNvSpPr>
              <a:spLocks noChangeShapeType="1"/>
            </p:cNvSpPr>
            <p:nvPr/>
          </p:nvSpPr>
          <p:spPr bwMode="auto">
            <a:xfrm>
              <a:off x="3906044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36"/>
            <p:cNvSpPr>
              <a:spLocks noChangeShapeType="1"/>
            </p:cNvSpPr>
            <p:nvPr/>
          </p:nvSpPr>
          <p:spPr bwMode="auto">
            <a:xfrm flipH="1">
              <a:off x="3906044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37"/>
            <p:cNvSpPr>
              <a:spLocks noChangeShapeType="1"/>
            </p:cNvSpPr>
            <p:nvPr/>
          </p:nvSpPr>
          <p:spPr bwMode="auto">
            <a:xfrm>
              <a:off x="3906044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38"/>
            <p:cNvSpPr>
              <a:spLocks noChangeShapeType="1"/>
            </p:cNvSpPr>
            <p:nvPr/>
          </p:nvSpPr>
          <p:spPr bwMode="auto">
            <a:xfrm flipH="1">
              <a:off x="3906044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39"/>
            <p:cNvSpPr>
              <a:spLocks noChangeShapeType="1"/>
            </p:cNvSpPr>
            <p:nvPr/>
          </p:nvSpPr>
          <p:spPr bwMode="auto">
            <a:xfrm>
              <a:off x="5068094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40"/>
            <p:cNvSpPr>
              <a:spLocks noChangeShapeType="1"/>
            </p:cNvSpPr>
            <p:nvPr/>
          </p:nvSpPr>
          <p:spPr bwMode="auto">
            <a:xfrm flipH="1">
              <a:off x="4991894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41"/>
            <p:cNvSpPr>
              <a:spLocks noChangeShapeType="1"/>
            </p:cNvSpPr>
            <p:nvPr/>
          </p:nvSpPr>
          <p:spPr bwMode="auto">
            <a:xfrm>
              <a:off x="4991894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42"/>
            <p:cNvSpPr>
              <a:spLocks noChangeShapeType="1"/>
            </p:cNvSpPr>
            <p:nvPr/>
          </p:nvSpPr>
          <p:spPr bwMode="auto">
            <a:xfrm>
              <a:off x="4996657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43"/>
            <p:cNvSpPr>
              <a:spLocks noChangeShapeType="1"/>
            </p:cNvSpPr>
            <p:nvPr/>
          </p:nvSpPr>
          <p:spPr bwMode="auto">
            <a:xfrm flipH="1">
              <a:off x="4996657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44"/>
            <p:cNvSpPr>
              <a:spLocks noChangeShapeType="1"/>
            </p:cNvSpPr>
            <p:nvPr/>
          </p:nvSpPr>
          <p:spPr bwMode="auto">
            <a:xfrm>
              <a:off x="4996657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45"/>
            <p:cNvSpPr>
              <a:spLocks noChangeShapeType="1"/>
            </p:cNvSpPr>
            <p:nvPr/>
          </p:nvSpPr>
          <p:spPr bwMode="auto">
            <a:xfrm flipH="1">
              <a:off x="4996657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46"/>
            <p:cNvSpPr>
              <a:spLocks noChangeShapeType="1"/>
            </p:cNvSpPr>
            <p:nvPr/>
          </p:nvSpPr>
          <p:spPr bwMode="auto">
            <a:xfrm>
              <a:off x="6055519" y="5168900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47"/>
            <p:cNvSpPr>
              <a:spLocks noChangeShapeType="1"/>
            </p:cNvSpPr>
            <p:nvPr/>
          </p:nvSpPr>
          <p:spPr bwMode="auto">
            <a:xfrm flipH="1">
              <a:off x="5979319" y="5202238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48"/>
            <p:cNvSpPr>
              <a:spLocks noChangeShapeType="1"/>
            </p:cNvSpPr>
            <p:nvPr/>
          </p:nvSpPr>
          <p:spPr bwMode="auto">
            <a:xfrm>
              <a:off x="5979319" y="5473700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49"/>
            <p:cNvSpPr>
              <a:spLocks noChangeShapeType="1"/>
            </p:cNvSpPr>
            <p:nvPr/>
          </p:nvSpPr>
          <p:spPr bwMode="auto">
            <a:xfrm>
              <a:off x="5984082" y="5235575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50"/>
            <p:cNvSpPr>
              <a:spLocks noChangeShapeType="1"/>
            </p:cNvSpPr>
            <p:nvPr/>
          </p:nvSpPr>
          <p:spPr bwMode="auto">
            <a:xfrm flipH="1">
              <a:off x="5984082" y="5307013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51"/>
            <p:cNvSpPr>
              <a:spLocks noChangeShapeType="1"/>
            </p:cNvSpPr>
            <p:nvPr/>
          </p:nvSpPr>
          <p:spPr bwMode="auto">
            <a:xfrm>
              <a:off x="5984082" y="5349875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52"/>
            <p:cNvSpPr>
              <a:spLocks noChangeShapeType="1"/>
            </p:cNvSpPr>
            <p:nvPr/>
          </p:nvSpPr>
          <p:spPr bwMode="auto">
            <a:xfrm flipH="1">
              <a:off x="5984082" y="5421313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Text Box 53"/>
            <p:cNvSpPr txBox="1">
              <a:spLocks noChangeArrowheads="1"/>
            </p:cNvSpPr>
            <p:nvPr/>
          </p:nvSpPr>
          <p:spPr bwMode="auto">
            <a:xfrm>
              <a:off x="4595062" y="4886325"/>
              <a:ext cx="45076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/>
            </a:p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2</a:t>
              </a:r>
            </a:p>
            <a:p>
              <a:pPr algn="ctr"/>
              <a:endParaRPr lang="en-US" altLang="zh-HK" b="1"/>
            </a:p>
          </p:txBody>
        </p:sp>
        <p:sp>
          <p:nvSpPr>
            <p:cNvPr id="8275" name="Text Box 54"/>
            <p:cNvSpPr txBox="1">
              <a:spLocks noChangeArrowheads="1"/>
            </p:cNvSpPr>
            <p:nvPr/>
          </p:nvSpPr>
          <p:spPr bwMode="auto">
            <a:xfrm>
              <a:off x="6095250" y="4875213"/>
              <a:ext cx="450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/>
            </a:p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3</a:t>
              </a:r>
            </a:p>
            <a:p>
              <a:pPr algn="ctr"/>
              <a:endParaRPr lang="en-US" altLang="zh-HK" b="1"/>
            </a:p>
          </p:txBody>
        </p:sp>
        <p:cxnSp>
          <p:nvCxnSpPr>
            <p:cNvPr id="8276" name="Straight Connector 61"/>
            <p:cNvCxnSpPr>
              <a:cxnSpLocks noChangeShapeType="1"/>
            </p:cNvCxnSpPr>
            <p:nvPr/>
          </p:nvCxnSpPr>
          <p:spPr bwMode="auto">
            <a:xfrm flipV="1">
              <a:off x="6055519" y="4398963"/>
              <a:ext cx="0" cy="7292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77" name="Straight Connector 63"/>
            <p:cNvCxnSpPr>
              <a:cxnSpLocks noChangeShapeType="1"/>
            </p:cNvCxnSpPr>
            <p:nvPr/>
          </p:nvCxnSpPr>
          <p:spPr bwMode="auto">
            <a:xfrm>
              <a:off x="6065044" y="5535613"/>
              <a:ext cx="4763" cy="6484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206625" y="3514725"/>
            <a:ext cx="4370388" cy="1968500"/>
            <a:chOff x="2174574" y="4276725"/>
            <a:chExt cx="4371440" cy="1968501"/>
          </a:xfrm>
        </p:grpSpPr>
        <p:sp>
          <p:nvSpPr>
            <p:cNvPr id="8200" name="Oval 6"/>
            <p:cNvSpPr>
              <a:spLocks noChangeArrowheads="1"/>
            </p:cNvSpPr>
            <p:nvPr/>
          </p:nvSpPr>
          <p:spPr bwMode="auto">
            <a:xfrm>
              <a:off x="3894932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8201" name="AutoShape 7"/>
            <p:cNvCxnSpPr>
              <a:cxnSpLocks noChangeShapeType="1"/>
              <a:stCxn id="8217" idx="0"/>
              <a:endCxn id="8200" idx="2"/>
            </p:cNvCxnSpPr>
            <p:nvPr/>
          </p:nvCxnSpPr>
          <p:spPr bwMode="auto">
            <a:xfrm rot="-5400000">
              <a:off x="3069432" y="4148137"/>
              <a:ext cx="635000" cy="10160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Oval 8"/>
            <p:cNvSpPr>
              <a:spLocks noChangeArrowheads="1"/>
            </p:cNvSpPr>
            <p:nvPr/>
          </p:nvSpPr>
          <p:spPr bwMode="auto">
            <a:xfrm>
              <a:off x="4991894" y="4276725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8203" name="Oval 9"/>
            <p:cNvSpPr>
              <a:spLocks noChangeArrowheads="1"/>
            </p:cNvSpPr>
            <p:nvPr/>
          </p:nvSpPr>
          <p:spPr bwMode="auto">
            <a:xfrm>
              <a:off x="3926682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8204" name="Oval 10"/>
            <p:cNvSpPr>
              <a:spLocks noChangeArrowheads="1"/>
            </p:cNvSpPr>
            <p:nvPr/>
          </p:nvSpPr>
          <p:spPr bwMode="auto">
            <a:xfrm>
              <a:off x="5014119" y="6122988"/>
              <a:ext cx="131763" cy="122238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cxnSp>
          <p:nvCxnSpPr>
            <p:cNvPr id="8205" name="AutoShape 11"/>
            <p:cNvCxnSpPr>
              <a:cxnSpLocks noChangeShapeType="1"/>
              <a:stCxn id="8203" idx="2"/>
              <a:endCxn id="8216" idx="4"/>
            </p:cNvCxnSpPr>
            <p:nvPr/>
          </p:nvCxnSpPr>
          <p:spPr bwMode="auto">
            <a:xfrm rot="10800000">
              <a:off x="2875757" y="5494338"/>
              <a:ext cx="1050925" cy="6905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6" name="AutoShape 12"/>
            <p:cNvCxnSpPr>
              <a:cxnSpLocks noChangeShapeType="1"/>
              <a:stCxn id="8203" idx="6"/>
              <a:endCxn id="8204" idx="2"/>
            </p:cNvCxnSpPr>
            <p:nvPr/>
          </p:nvCxnSpPr>
          <p:spPr bwMode="auto">
            <a:xfrm>
              <a:off x="4058444" y="6184900"/>
              <a:ext cx="95567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AutoShape 13"/>
            <p:cNvCxnSpPr>
              <a:cxnSpLocks noChangeShapeType="1"/>
              <a:stCxn id="8203" idx="0"/>
              <a:endCxn id="8221" idx="1"/>
            </p:cNvCxnSpPr>
            <p:nvPr/>
          </p:nvCxnSpPr>
          <p:spPr bwMode="auto">
            <a:xfrm flipH="1" flipV="1">
              <a:off x="3991769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4"/>
            <p:cNvCxnSpPr>
              <a:cxnSpLocks noChangeShapeType="1"/>
              <a:stCxn id="8200" idx="4"/>
              <a:endCxn id="8219" idx="0"/>
            </p:cNvCxnSpPr>
            <p:nvPr/>
          </p:nvCxnSpPr>
          <p:spPr bwMode="auto">
            <a:xfrm>
              <a:off x="3961607" y="4398963"/>
              <a:ext cx="1587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5"/>
            <p:cNvCxnSpPr>
              <a:cxnSpLocks noChangeShapeType="1"/>
              <a:stCxn id="8200" idx="6"/>
              <a:endCxn id="8202" idx="2"/>
            </p:cNvCxnSpPr>
            <p:nvPr/>
          </p:nvCxnSpPr>
          <p:spPr bwMode="auto">
            <a:xfrm>
              <a:off x="4026694" y="4338638"/>
              <a:ext cx="965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6"/>
            <p:cNvCxnSpPr>
              <a:cxnSpLocks noChangeShapeType="1"/>
              <a:stCxn id="8202" idx="4"/>
              <a:endCxn id="8226" idx="0"/>
            </p:cNvCxnSpPr>
            <p:nvPr/>
          </p:nvCxnSpPr>
          <p:spPr bwMode="auto">
            <a:xfrm>
              <a:off x="5058569" y="4398963"/>
              <a:ext cx="9525" cy="7937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7"/>
            <p:cNvCxnSpPr>
              <a:cxnSpLocks noChangeShapeType="1"/>
              <a:stCxn id="8204" idx="0"/>
              <a:endCxn id="8228" idx="1"/>
            </p:cNvCxnSpPr>
            <p:nvPr/>
          </p:nvCxnSpPr>
          <p:spPr bwMode="auto">
            <a:xfrm flipV="1">
              <a:off x="5080794" y="5535613"/>
              <a:ext cx="1588" cy="587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8"/>
            <p:cNvCxnSpPr>
              <a:cxnSpLocks noChangeShapeType="1"/>
              <a:stCxn id="8204" idx="6"/>
              <a:endCxn id="8235" idx="1"/>
            </p:cNvCxnSpPr>
            <p:nvPr/>
          </p:nvCxnSpPr>
          <p:spPr bwMode="auto">
            <a:xfrm flipV="1">
              <a:off x="5145882" y="5511800"/>
              <a:ext cx="923925" cy="6731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9"/>
            <p:cNvCxnSpPr>
              <a:cxnSpLocks noChangeShapeType="1"/>
              <a:stCxn id="8202" idx="6"/>
              <a:endCxn id="8233" idx="0"/>
            </p:cNvCxnSpPr>
            <p:nvPr/>
          </p:nvCxnSpPr>
          <p:spPr bwMode="auto">
            <a:xfrm>
              <a:off x="5123657" y="4338638"/>
              <a:ext cx="931863" cy="83026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Text Box 27"/>
            <p:cNvSpPr txBox="1">
              <a:spLocks noChangeArrowheads="1"/>
            </p:cNvSpPr>
            <p:nvPr/>
          </p:nvSpPr>
          <p:spPr bwMode="auto">
            <a:xfrm>
              <a:off x="3475919" y="5128181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1</a:t>
              </a:r>
            </a:p>
          </p:txBody>
        </p:sp>
        <p:sp>
          <p:nvSpPr>
            <p:cNvPr id="8215" name="Text Box 28"/>
            <p:cNvSpPr txBox="1">
              <a:spLocks noChangeArrowheads="1"/>
            </p:cNvSpPr>
            <p:nvPr/>
          </p:nvSpPr>
          <p:spPr bwMode="auto">
            <a:xfrm>
              <a:off x="2174574" y="5078413"/>
              <a:ext cx="3577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 sz="2000" b="1"/>
                <a:t>V</a:t>
              </a:r>
            </a:p>
          </p:txBody>
        </p:sp>
        <p:sp>
          <p:nvSpPr>
            <p:cNvPr id="8216" name="Oval 29"/>
            <p:cNvSpPr>
              <a:spLocks noChangeArrowheads="1"/>
            </p:cNvSpPr>
            <p:nvPr/>
          </p:nvSpPr>
          <p:spPr bwMode="auto">
            <a:xfrm>
              <a:off x="2612232" y="5002213"/>
              <a:ext cx="527050" cy="4921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/>
            </a:p>
          </p:txBody>
        </p:sp>
        <p:sp>
          <p:nvSpPr>
            <p:cNvPr id="8217" name="Text Box 30"/>
            <p:cNvSpPr txBox="1">
              <a:spLocks noChangeArrowheads="1"/>
            </p:cNvSpPr>
            <p:nvPr/>
          </p:nvSpPr>
          <p:spPr bwMode="auto">
            <a:xfrm>
              <a:off x="2721769" y="4973638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+</a:t>
              </a:r>
            </a:p>
          </p:txBody>
        </p:sp>
        <p:sp>
          <p:nvSpPr>
            <p:cNvPr id="8218" name="Text Box 31"/>
            <p:cNvSpPr txBox="1">
              <a:spLocks noChangeArrowheads="1"/>
            </p:cNvSpPr>
            <p:nvPr/>
          </p:nvSpPr>
          <p:spPr bwMode="auto">
            <a:xfrm>
              <a:off x="2723357" y="50720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r>
                <a:rPr lang="en-US" altLang="zh-HK"/>
                <a:t>_</a:t>
              </a:r>
            </a:p>
          </p:txBody>
        </p:sp>
        <p:sp>
          <p:nvSpPr>
            <p:cNvPr id="8219" name="Line 32"/>
            <p:cNvSpPr>
              <a:spLocks noChangeShapeType="1"/>
            </p:cNvSpPr>
            <p:nvPr/>
          </p:nvSpPr>
          <p:spPr bwMode="auto">
            <a:xfrm>
              <a:off x="3977482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33"/>
            <p:cNvSpPr>
              <a:spLocks noChangeShapeType="1"/>
            </p:cNvSpPr>
            <p:nvPr/>
          </p:nvSpPr>
          <p:spPr bwMode="auto">
            <a:xfrm flipH="1">
              <a:off x="3901282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34"/>
            <p:cNvSpPr>
              <a:spLocks noChangeShapeType="1"/>
            </p:cNvSpPr>
            <p:nvPr/>
          </p:nvSpPr>
          <p:spPr bwMode="auto">
            <a:xfrm>
              <a:off x="3901282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35"/>
            <p:cNvSpPr>
              <a:spLocks noChangeShapeType="1"/>
            </p:cNvSpPr>
            <p:nvPr/>
          </p:nvSpPr>
          <p:spPr bwMode="auto">
            <a:xfrm>
              <a:off x="3906044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36"/>
            <p:cNvSpPr>
              <a:spLocks noChangeShapeType="1"/>
            </p:cNvSpPr>
            <p:nvPr/>
          </p:nvSpPr>
          <p:spPr bwMode="auto">
            <a:xfrm flipH="1">
              <a:off x="3906044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7"/>
            <p:cNvSpPr>
              <a:spLocks noChangeShapeType="1"/>
            </p:cNvSpPr>
            <p:nvPr/>
          </p:nvSpPr>
          <p:spPr bwMode="auto">
            <a:xfrm>
              <a:off x="3906044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8"/>
            <p:cNvSpPr>
              <a:spLocks noChangeShapeType="1"/>
            </p:cNvSpPr>
            <p:nvPr/>
          </p:nvSpPr>
          <p:spPr bwMode="auto">
            <a:xfrm flipH="1">
              <a:off x="3906044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39"/>
            <p:cNvSpPr>
              <a:spLocks noChangeShapeType="1"/>
            </p:cNvSpPr>
            <p:nvPr/>
          </p:nvSpPr>
          <p:spPr bwMode="auto">
            <a:xfrm>
              <a:off x="5068094" y="5192713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40"/>
            <p:cNvSpPr>
              <a:spLocks noChangeShapeType="1"/>
            </p:cNvSpPr>
            <p:nvPr/>
          </p:nvSpPr>
          <p:spPr bwMode="auto">
            <a:xfrm flipH="1">
              <a:off x="4991894" y="5226050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41"/>
            <p:cNvSpPr>
              <a:spLocks noChangeShapeType="1"/>
            </p:cNvSpPr>
            <p:nvPr/>
          </p:nvSpPr>
          <p:spPr bwMode="auto">
            <a:xfrm>
              <a:off x="4991894" y="5497513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42"/>
            <p:cNvSpPr>
              <a:spLocks noChangeShapeType="1"/>
            </p:cNvSpPr>
            <p:nvPr/>
          </p:nvSpPr>
          <p:spPr bwMode="auto">
            <a:xfrm>
              <a:off x="4996657" y="5259388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43"/>
            <p:cNvSpPr>
              <a:spLocks noChangeShapeType="1"/>
            </p:cNvSpPr>
            <p:nvPr/>
          </p:nvSpPr>
          <p:spPr bwMode="auto">
            <a:xfrm flipH="1">
              <a:off x="4996657" y="5330825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44"/>
            <p:cNvSpPr>
              <a:spLocks noChangeShapeType="1"/>
            </p:cNvSpPr>
            <p:nvPr/>
          </p:nvSpPr>
          <p:spPr bwMode="auto">
            <a:xfrm>
              <a:off x="4996657" y="5373688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45"/>
            <p:cNvSpPr>
              <a:spLocks noChangeShapeType="1"/>
            </p:cNvSpPr>
            <p:nvPr/>
          </p:nvSpPr>
          <p:spPr bwMode="auto">
            <a:xfrm flipH="1">
              <a:off x="4996657" y="5445125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46"/>
            <p:cNvSpPr>
              <a:spLocks noChangeShapeType="1"/>
            </p:cNvSpPr>
            <p:nvPr/>
          </p:nvSpPr>
          <p:spPr bwMode="auto">
            <a:xfrm>
              <a:off x="6055519" y="5168900"/>
              <a:ext cx="100013" cy="33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47"/>
            <p:cNvSpPr>
              <a:spLocks noChangeShapeType="1"/>
            </p:cNvSpPr>
            <p:nvPr/>
          </p:nvSpPr>
          <p:spPr bwMode="auto">
            <a:xfrm flipH="1">
              <a:off x="5979319" y="5202238"/>
              <a:ext cx="171450" cy="28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48"/>
            <p:cNvSpPr>
              <a:spLocks noChangeShapeType="1"/>
            </p:cNvSpPr>
            <p:nvPr/>
          </p:nvSpPr>
          <p:spPr bwMode="auto">
            <a:xfrm>
              <a:off x="5979319" y="5473700"/>
              <a:ext cx="90488" cy="38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49"/>
            <p:cNvSpPr>
              <a:spLocks noChangeShapeType="1"/>
            </p:cNvSpPr>
            <p:nvPr/>
          </p:nvSpPr>
          <p:spPr bwMode="auto">
            <a:xfrm>
              <a:off x="5984082" y="5235575"/>
              <a:ext cx="166688" cy="66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50"/>
            <p:cNvSpPr>
              <a:spLocks noChangeShapeType="1"/>
            </p:cNvSpPr>
            <p:nvPr/>
          </p:nvSpPr>
          <p:spPr bwMode="auto">
            <a:xfrm flipH="1">
              <a:off x="5984082" y="5307013"/>
              <a:ext cx="171450" cy="42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51"/>
            <p:cNvSpPr>
              <a:spLocks noChangeShapeType="1"/>
            </p:cNvSpPr>
            <p:nvPr/>
          </p:nvSpPr>
          <p:spPr bwMode="auto">
            <a:xfrm>
              <a:off x="5984082" y="5349875"/>
              <a:ext cx="161925" cy="71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52"/>
            <p:cNvSpPr>
              <a:spLocks noChangeShapeType="1"/>
            </p:cNvSpPr>
            <p:nvPr/>
          </p:nvSpPr>
          <p:spPr bwMode="auto">
            <a:xfrm flipH="1">
              <a:off x="5984082" y="5421313"/>
              <a:ext cx="157163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Text Box 53"/>
            <p:cNvSpPr txBox="1">
              <a:spLocks noChangeArrowheads="1"/>
            </p:cNvSpPr>
            <p:nvPr/>
          </p:nvSpPr>
          <p:spPr bwMode="auto">
            <a:xfrm>
              <a:off x="4595062" y="4886325"/>
              <a:ext cx="45076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/>
            </a:p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2</a:t>
              </a:r>
            </a:p>
            <a:p>
              <a:pPr algn="ctr"/>
              <a:endParaRPr lang="en-US" altLang="zh-HK" b="1"/>
            </a:p>
          </p:txBody>
        </p:sp>
        <p:sp>
          <p:nvSpPr>
            <p:cNvPr id="8241" name="Text Box 54"/>
            <p:cNvSpPr txBox="1">
              <a:spLocks noChangeArrowheads="1"/>
            </p:cNvSpPr>
            <p:nvPr/>
          </p:nvSpPr>
          <p:spPr bwMode="auto">
            <a:xfrm>
              <a:off x="6095250" y="4875213"/>
              <a:ext cx="450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PMingLiU" pitchFamily="18" charset="-120"/>
                </a:defRPr>
              </a:lvl9pPr>
            </a:lstStyle>
            <a:p>
              <a:pPr algn="ctr"/>
              <a:endParaRPr lang="en-US" altLang="zh-HK" b="1"/>
            </a:p>
            <a:p>
              <a:pPr algn="ctr"/>
              <a:r>
                <a:rPr lang="en-US" altLang="zh-HK" b="1"/>
                <a:t>R</a:t>
              </a:r>
              <a:r>
                <a:rPr lang="en-US" altLang="zh-HK" b="1" baseline="-25000"/>
                <a:t>3</a:t>
              </a:r>
            </a:p>
            <a:p>
              <a:pPr algn="ctr"/>
              <a:endParaRPr lang="en-US" altLang="zh-HK" b="1"/>
            </a:p>
          </p:txBody>
        </p:sp>
      </p:grpSp>
      <p:sp>
        <p:nvSpPr>
          <p:cNvPr id="8198" name="文字方塊 1"/>
          <p:cNvSpPr txBox="1">
            <a:spLocks noChangeArrowheads="1"/>
          </p:cNvSpPr>
          <p:nvPr/>
        </p:nvSpPr>
        <p:spPr bwMode="auto">
          <a:xfrm>
            <a:off x="3291679" y="5893356"/>
            <a:ext cx="30600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4 branches in this circuit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9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9160E688-6E60-4E9A-9A15-DD5130CFB8FF}" type="slidenum">
              <a:rPr kumimoji="0" lang="en-US" altLang="zh-TW" smtClean="0"/>
              <a:pPr eaLnBrk="1" hangingPunct="1"/>
              <a:t>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Nodes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94903" y="2193299"/>
            <a:ext cx="8154194" cy="725487"/>
          </a:xfrm>
        </p:spPr>
        <p:txBody>
          <a:bodyPr/>
          <a:lstStyle/>
          <a:p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a circuit is a point that </a:t>
            </a:r>
            <a:r>
              <a:rPr lang="en-US" altLang="zh-HK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joins branches together</a:t>
            </a:r>
            <a:r>
              <a:rPr lang="en-US" altLang="zh-HK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/>
            <a:endParaRPr lang="en-US" altLang="zh-HK" dirty="0" smtClean="0"/>
          </a:p>
        </p:txBody>
      </p:sp>
      <p:cxnSp>
        <p:nvCxnSpPr>
          <p:cNvPr id="10244" name="AutoShape 7"/>
          <p:cNvCxnSpPr>
            <a:cxnSpLocks noChangeShapeType="1"/>
            <a:stCxn id="10254" idx="0"/>
          </p:cNvCxnSpPr>
          <p:nvPr/>
        </p:nvCxnSpPr>
        <p:spPr bwMode="auto">
          <a:xfrm rot="-5400000">
            <a:off x="3444875" y="3224212"/>
            <a:ext cx="635000" cy="10160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Oval 8"/>
          <p:cNvSpPr>
            <a:spLocks noChangeArrowheads="1"/>
          </p:cNvSpPr>
          <p:nvPr/>
        </p:nvSpPr>
        <p:spPr bwMode="auto">
          <a:xfrm>
            <a:off x="4283075" y="3352800"/>
            <a:ext cx="131763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0246" name="Oval 10"/>
          <p:cNvSpPr>
            <a:spLocks noChangeArrowheads="1"/>
          </p:cNvSpPr>
          <p:nvPr/>
        </p:nvSpPr>
        <p:spPr bwMode="auto">
          <a:xfrm>
            <a:off x="4305300" y="5199062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cxnSp>
        <p:nvCxnSpPr>
          <p:cNvPr id="10247" name="AutoShape 11"/>
          <p:cNvCxnSpPr>
            <a:cxnSpLocks noChangeShapeType="1"/>
            <a:endCxn id="10253" idx="4"/>
          </p:cNvCxnSpPr>
          <p:nvPr/>
        </p:nvCxnSpPr>
        <p:spPr bwMode="auto">
          <a:xfrm rot="10800000">
            <a:off x="3251200" y="4570412"/>
            <a:ext cx="1050925" cy="6905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AutoShape 16"/>
          <p:cNvCxnSpPr>
            <a:cxnSpLocks noChangeShapeType="1"/>
            <a:stCxn id="10245" idx="4"/>
            <a:endCxn id="10256" idx="0"/>
          </p:cNvCxnSpPr>
          <p:nvPr/>
        </p:nvCxnSpPr>
        <p:spPr bwMode="auto">
          <a:xfrm>
            <a:off x="4349750" y="3475037"/>
            <a:ext cx="9525" cy="793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17"/>
          <p:cNvCxnSpPr>
            <a:cxnSpLocks noChangeShapeType="1"/>
            <a:stCxn id="10246" idx="0"/>
            <a:endCxn id="10258" idx="1"/>
          </p:cNvCxnSpPr>
          <p:nvPr/>
        </p:nvCxnSpPr>
        <p:spPr bwMode="auto">
          <a:xfrm flipV="1">
            <a:off x="4371975" y="4611687"/>
            <a:ext cx="1588" cy="587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8"/>
          <p:cNvCxnSpPr>
            <a:cxnSpLocks noChangeShapeType="1"/>
            <a:stCxn id="10246" idx="6"/>
            <a:endCxn id="10265" idx="1"/>
          </p:cNvCxnSpPr>
          <p:nvPr/>
        </p:nvCxnSpPr>
        <p:spPr bwMode="auto">
          <a:xfrm flipV="1">
            <a:off x="4437063" y="4587875"/>
            <a:ext cx="923925" cy="6731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9"/>
          <p:cNvCxnSpPr>
            <a:cxnSpLocks noChangeShapeType="1"/>
            <a:stCxn id="10245" idx="6"/>
            <a:endCxn id="10263" idx="0"/>
          </p:cNvCxnSpPr>
          <p:nvPr/>
        </p:nvCxnSpPr>
        <p:spPr bwMode="auto">
          <a:xfrm>
            <a:off x="4414838" y="3414712"/>
            <a:ext cx="931862" cy="830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Text Box 28"/>
          <p:cNvSpPr txBox="1">
            <a:spLocks noChangeArrowheads="1"/>
          </p:cNvSpPr>
          <p:nvPr/>
        </p:nvSpPr>
        <p:spPr bwMode="auto">
          <a:xfrm>
            <a:off x="2549525" y="4154487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 sz="2000" b="1"/>
              <a:t>V</a:t>
            </a:r>
          </a:p>
        </p:txBody>
      </p:sp>
      <p:sp>
        <p:nvSpPr>
          <p:cNvPr id="10253" name="Oval 29"/>
          <p:cNvSpPr>
            <a:spLocks noChangeArrowheads="1"/>
          </p:cNvSpPr>
          <p:nvPr/>
        </p:nvSpPr>
        <p:spPr bwMode="auto">
          <a:xfrm>
            <a:off x="2987675" y="4078287"/>
            <a:ext cx="527050" cy="4921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10254" name="Text Box 30"/>
          <p:cNvSpPr txBox="1">
            <a:spLocks noChangeArrowheads="1"/>
          </p:cNvSpPr>
          <p:nvPr/>
        </p:nvSpPr>
        <p:spPr bwMode="auto">
          <a:xfrm>
            <a:off x="3097213" y="4049712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/>
              <a:t>+</a:t>
            </a:r>
          </a:p>
        </p:txBody>
      </p:sp>
      <p:sp>
        <p:nvSpPr>
          <p:cNvPr id="10255" name="Text Box 31"/>
          <p:cNvSpPr txBox="1">
            <a:spLocks noChangeArrowheads="1"/>
          </p:cNvSpPr>
          <p:nvPr/>
        </p:nvSpPr>
        <p:spPr bwMode="auto">
          <a:xfrm>
            <a:off x="3098800" y="414813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r>
              <a:rPr lang="en-US" altLang="zh-HK"/>
              <a:t>_</a:t>
            </a:r>
          </a:p>
        </p:txBody>
      </p:sp>
      <p:sp>
        <p:nvSpPr>
          <p:cNvPr id="10256" name="Line 39"/>
          <p:cNvSpPr>
            <a:spLocks noChangeShapeType="1"/>
          </p:cNvSpPr>
          <p:nvPr/>
        </p:nvSpPr>
        <p:spPr bwMode="auto">
          <a:xfrm>
            <a:off x="4359275" y="4268787"/>
            <a:ext cx="100013" cy="3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40"/>
          <p:cNvSpPr>
            <a:spLocks noChangeShapeType="1"/>
          </p:cNvSpPr>
          <p:nvPr/>
        </p:nvSpPr>
        <p:spPr bwMode="auto">
          <a:xfrm flipH="1">
            <a:off x="4283075" y="4302125"/>
            <a:ext cx="171450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41"/>
          <p:cNvSpPr>
            <a:spLocks noChangeShapeType="1"/>
          </p:cNvSpPr>
          <p:nvPr/>
        </p:nvSpPr>
        <p:spPr bwMode="auto">
          <a:xfrm>
            <a:off x="4283075" y="4573587"/>
            <a:ext cx="90488" cy="3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42"/>
          <p:cNvSpPr>
            <a:spLocks noChangeShapeType="1"/>
          </p:cNvSpPr>
          <p:nvPr/>
        </p:nvSpPr>
        <p:spPr bwMode="auto">
          <a:xfrm>
            <a:off x="4287838" y="4335462"/>
            <a:ext cx="1666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43"/>
          <p:cNvSpPr>
            <a:spLocks noChangeShapeType="1"/>
          </p:cNvSpPr>
          <p:nvPr/>
        </p:nvSpPr>
        <p:spPr bwMode="auto">
          <a:xfrm flipH="1">
            <a:off x="4287838" y="4406900"/>
            <a:ext cx="17145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44"/>
          <p:cNvSpPr>
            <a:spLocks noChangeShapeType="1"/>
          </p:cNvSpPr>
          <p:nvPr/>
        </p:nvSpPr>
        <p:spPr bwMode="auto">
          <a:xfrm>
            <a:off x="4287838" y="4449762"/>
            <a:ext cx="161925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45"/>
          <p:cNvSpPr>
            <a:spLocks noChangeShapeType="1"/>
          </p:cNvSpPr>
          <p:nvPr/>
        </p:nvSpPr>
        <p:spPr bwMode="auto">
          <a:xfrm flipH="1">
            <a:off x="4287838" y="4521200"/>
            <a:ext cx="157162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46"/>
          <p:cNvSpPr>
            <a:spLocks noChangeShapeType="1"/>
          </p:cNvSpPr>
          <p:nvPr/>
        </p:nvSpPr>
        <p:spPr bwMode="auto">
          <a:xfrm>
            <a:off x="5346700" y="4244975"/>
            <a:ext cx="100013" cy="33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47"/>
          <p:cNvSpPr>
            <a:spLocks noChangeShapeType="1"/>
          </p:cNvSpPr>
          <p:nvPr/>
        </p:nvSpPr>
        <p:spPr bwMode="auto">
          <a:xfrm flipH="1">
            <a:off x="5270500" y="4278312"/>
            <a:ext cx="171450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48"/>
          <p:cNvSpPr>
            <a:spLocks noChangeShapeType="1"/>
          </p:cNvSpPr>
          <p:nvPr/>
        </p:nvSpPr>
        <p:spPr bwMode="auto">
          <a:xfrm>
            <a:off x="5270500" y="4549775"/>
            <a:ext cx="90488" cy="3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49"/>
          <p:cNvSpPr>
            <a:spLocks noChangeShapeType="1"/>
          </p:cNvSpPr>
          <p:nvPr/>
        </p:nvSpPr>
        <p:spPr bwMode="auto">
          <a:xfrm>
            <a:off x="5275263" y="4311650"/>
            <a:ext cx="166687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50"/>
          <p:cNvSpPr>
            <a:spLocks noChangeShapeType="1"/>
          </p:cNvSpPr>
          <p:nvPr/>
        </p:nvSpPr>
        <p:spPr bwMode="auto">
          <a:xfrm flipH="1">
            <a:off x="5275263" y="4383087"/>
            <a:ext cx="17145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51"/>
          <p:cNvSpPr>
            <a:spLocks noChangeShapeType="1"/>
          </p:cNvSpPr>
          <p:nvPr/>
        </p:nvSpPr>
        <p:spPr bwMode="auto">
          <a:xfrm>
            <a:off x="5275263" y="4425950"/>
            <a:ext cx="161925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52"/>
          <p:cNvSpPr>
            <a:spLocks noChangeShapeType="1"/>
          </p:cNvSpPr>
          <p:nvPr/>
        </p:nvSpPr>
        <p:spPr bwMode="auto">
          <a:xfrm flipH="1">
            <a:off x="5275263" y="4497387"/>
            <a:ext cx="157162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Text Box 53"/>
          <p:cNvSpPr txBox="1">
            <a:spLocks noChangeArrowheads="1"/>
          </p:cNvSpPr>
          <p:nvPr/>
        </p:nvSpPr>
        <p:spPr bwMode="auto">
          <a:xfrm>
            <a:off x="3886200" y="3962400"/>
            <a:ext cx="450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endParaRPr lang="en-US" altLang="zh-HK" b="1"/>
          </a:p>
          <a:p>
            <a:pPr algn="ctr"/>
            <a:r>
              <a:rPr lang="en-US" altLang="zh-HK" b="1"/>
              <a:t>R</a:t>
            </a:r>
            <a:r>
              <a:rPr lang="en-US" altLang="zh-HK" b="1" baseline="-25000"/>
              <a:t>1</a:t>
            </a:r>
          </a:p>
          <a:p>
            <a:pPr algn="ctr"/>
            <a:endParaRPr lang="en-US" altLang="zh-HK" b="1"/>
          </a:p>
        </p:txBody>
      </p:sp>
      <p:sp>
        <p:nvSpPr>
          <p:cNvPr id="10271" name="Text Box 54"/>
          <p:cNvSpPr txBox="1">
            <a:spLocks noChangeArrowheads="1"/>
          </p:cNvSpPr>
          <p:nvPr/>
        </p:nvSpPr>
        <p:spPr bwMode="auto">
          <a:xfrm>
            <a:off x="5386388" y="3951287"/>
            <a:ext cx="450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algn="ctr"/>
            <a:endParaRPr lang="en-US" altLang="zh-HK" b="1"/>
          </a:p>
          <a:p>
            <a:pPr algn="ctr"/>
            <a:r>
              <a:rPr lang="en-US" altLang="zh-HK" b="1"/>
              <a:t>R</a:t>
            </a:r>
            <a:r>
              <a:rPr lang="en-US" altLang="zh-HK" b="1" baseline="-25000"/>
              <a:t>2</a:t>
            </a:r>
          </a:p>
          <a:p>
            <a:pPr algn="ctr"/>
            <a:endParaRPr lang="en-US" altLang="zh-HK" b="1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40200" y="3224212"/>
            <a:ext cx="41275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zh-HK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159250" y="5024437"/>
            <a:ext cx="412750" cy="3810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zh-HK"/>
          </a:p>
        </p:txBody>
      </p:sp>
      <p:sp>
        <p:nvSpPr>
          <p:cNvPr id="1027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E29535A5-E0F7-4278-AB49-884AFCF77969}" type="slidenum">
              <a:rPr kumimoji="0" lang="en-US" altLang="zh-TW" smtClean="0"/>
              <a:pPr eaLnBrk="1" hangingPunct="1"/>
              <a:t>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03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7" b="5276"/>
          <a:stretch/>
        </p:blipFill>
        <p:spPr bwMode="auto">
          <a:xfrm>
            <a:off x="949516" y="3049358"/>
            <a:ext cx="2555875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5376330" y="5396187"/>
            <a:ext cx="3054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dirty="0" smtClean="0">
                <a:solidFill>
                  <a:srgbClr val="0070C0"/>
                </a:solidFill>
                <a:latin typeface="Arial" charset="0"/>
                <a:ea typeface="MS PGothic" pitchFamily="34" charset="-128"/>
              </a:rPr>
              <a:t>A </a:t>
            </a:r>
            <a:r>
              <a:rPr lang="en-US" altLang="ja-JP" dirty="0">
                <a:solidFill>
                  <a:srgbClr val="0070C0"/>
                </a:solidFill>
                <a:latin typeface="Arial" charset="0"/>
                <a:ea typeface="MS PGothic" pitchFamily="34" charset="-128"/>
              </a:rPr>
              <a:t>circuit containing </a:t>
            </a:r>
            <a:r>
              <a:rPr lang="en-US" altLang="ja-JP" dirty="0" smtClean="0">
                <a:solidFill>
                  <a:srgbClr val="0070C0"/>
                </a:solidFill>
                <a:latin typeface="Arial" charset="0"/>
                <a:ea typeface="MS PGothic" pitchFamily="34" charset="-128"/>
              </a:rPr>
              <a:t>3 </a:t>
            </a:r>
            <a:r>
              <a:rPr lang="en-US" altLang="ja-JP" dirty="0" smtClean="0">
                <a:solidFill>
                  <a:srgbClr val="0070C0"/>
                </a:solidFill>
                <a:latin typeface="Arial" charset="0"/>
                <a:ea typeface="MS PGothic" pitchFamily="34" charset="-128"/>
              </a:rPr>
              <a:t>nodes</a:t>
            </a:r>
            <a:endParaRPr lang="en-US" altLang="ja-JP" sz="2000" dirty="0">
              <a:solidFill>
                <a:srgbClr val="0070C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9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1F40D28D-8940-4755-94ED-092CD6DE6417}" type="slidenum">
              <a:rPr kumimoji="0" lang="en-US" altLang="zh-TW" smtClean="0"/>
              <a:pPr eaLnBrk="1" hangingPunct="1"/>
              <a:t>6</a:t>
            </a:fld>
            <a:endParaRPr kumimoji="0" lang="en-US" altLang="zh-TW" smtClean="0"/>
          </a:p>
        </p:txBody>
      </p:sp>
      <p:sp>
        <p:nvSpPr>
          <p:cNvPr id="2" name="TextBox 1"/>
          <p:cNvSpPr txBox="1"/>
          <p:nvPr/>
        </p:nvSpPr>
        <p:spPr>
          <a:xfrm>
            <a:off x="3501380" y="2310693"/>
            <a:ext cx="556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nodes are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wire(s) only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those nodes are considered as the same node.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532515" y="2818525"/>
            <a:ext cx="844550" cy="461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5" descr="03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37"/>
          <a:stretch/>
        </p:blipFill>
        <p:spPr bwMode="auto">
          <a:xfrm>
            <a:off x="5385011" y="3128552"/>
            <a:ext cx="2555875" cy="22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-Right Arrow 4"/>
          <p:cNvSpPr/>
          <p:nvPr/>
        </p:nvSpPr>
        <p:spPr bwMode="auto">
          <a:xfrm>
            <a:off x="3962400" y="4038600"/>
            <a:ext cx="1216152" cy="4846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43000" y="404972"/>
            <a:ext cx="7518882" cy="13144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PMingLiU" pitchFamily="18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PMingLiU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endParaRPr lang="en-US" altLang="zh-HK" sz="4000" kern="0" dirty="0" smtClean="0"/>
          </a:p>
          <a:p>
            <a:r>
              <a:rPr lang="en-US" altLang="zh-HK" sz="4000" kern="0" dirty="0" smtClean="0"/>
              <a:t>Nodes</a:t>
            </a:r>
            <a:r>
              <a:rPr lang="en-US" altLang="zh-HK" sz="4000" kern="0" dirty="0"/>
              <a:t> </a:t>
            </a:r>
            <a:r>
              <a:rPr lang="en-US" altLang="zh-HK" sz="4000" kern="0" dirty="0" smtClean="0"/>
              <a:t>and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5BB0D32B-E6FE-426E-96D2-84CB275A6034}" type="slidenum">
              <a:rPr kumimoji="0" lang="en-US" altLang="zh-HK" smtClean="0"/>
              <a:pPr eaLnBrk="1" hangingPunct="1"/>
              <a:t>7</a:t>
            </a:fld>
            <a:endParaRPr kumimoji="0" lang="en-US" altLang="zh-HK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3" y="382588"/>
            <a:ext cx="7481887" cy="1314450"/>
          </a:xfrm>
        </p:spPr>
        <p:txBody>
          <a:bodyPr/>
          <a:lstStyle/>
          <a:p>
            <a:r>
              <a:rPr lang="en-US" altLang="zh-HK" sz="4000" dirty="0" smtClean="0"/>
              <a:t>Nodes and Branches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340" y="2157864"/>
            <a:ext cx="5965826" cy="44561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buNone/>
            </a:pP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How many branches and nodes are there?</a:t>
            </a:r>
          </a:p>
          <a:p>
            <a:pPr>
              <a:buFontTx/>
              <a:buNone/>
            </a:pPr>
            <a:r>
              <a:rPr lang="en-US" altLang="zh-HK" sz="2000" dirty="0" smtClean="0"/>
              <a:t>	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HK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HK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69758" y="6102906"/>
            <a:ext cx="693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5 Branches and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6" name="Picture 11" descr="02-0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8525" y="3165166"/>
            <a:ext cx="3613149" cy="2268181"/>
          </a:xfrm>
          <a:noFill/>
        </p:spPr>
      </p:pic>
      <p:pic>
        <p:nvPicPr>
          <p:cNvPr id="12297" name="Picture 13" descr="02-0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93" y="3367686"/>
            <a:ext cx="3793569" cy="20364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8" name="Text Box 15"/>
          <p:cNvSpPr txBox="1">
            <a:spLocks noChangeArrowheads="1"/>
          </p:cNvSpPr>
          <p:nvPr/>
        </p:nvSpPr>
        <p:spPr bwMode="auto">
          <a:xfrm>
            <a:off x="1676400" y="5374983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riginal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</a:p>
        </p:txBody>
      </p:sp>
      <p:sp>
        <p:nvSpPr>
          <p:cNvPr id="12299" name="Text Box 16"/>
          <p:cNvSpPr txBox="1">
            <a:spLocks noChangeArrowheads="1"/>
          </p:cNvSpPr>
          <p:nvPr/>
        </p:nvSpPr>
        <p:spPr bwMode="auto">
          <a:xfrm>
            <a:off x="5590200" y="540415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quivalent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/>
              <a:t>Laws in Circuit Theory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F06F4-2DBD-4FAE-812A-97B1E164D27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7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/>
            <a:fld id="{B6B3238B-F5C6-4A6A-BA7C-D8C5C0AA28F2}" type="slidenum">
              <a:rPr kumimoji="0" lang="en-US" altLang="zh-HK" smtClean="0"/>
              <a:pPr eaLnBrk="1" hangingPunct="1"/>
              <a:t>9</a:t>
            </a:fld>
            <a:endParaRPr kumimoji="0" lang="en-US" altLang="zh-HK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10488" cy="1314450"/>
          </a:xfrm>
        </p:spPr>
        <p:txBody>
          <a:bodyPr/>
          <a:lstStyle/>
          <a:p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4000" dirty="0" smtClean="0"/>
              <a:t>Kirchhoff’s Current Law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01236"/>
            <a:ext cx="8001000" cy="17986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Kirchhoff’s Current Law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(KCL):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algebraic sum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currents at a node is zero.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current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entering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node has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HK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sign.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current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leaving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node has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altLang="zh-HK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sign.</a:t>
            </a:r>
          </a:p>
        </p:txBody>
      </p:sp>
      <p:pic>
        <p:nvPicPr>
          <p:cNvPr id="13317" name="Picture 4" descr="02-01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736" y="4901436"/>
            <a:ext cx="1817007" cy="1956564"/>
          </a:xfrm>
        </p:spPr>
      </p:pic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HK"/>
          </a:p>
        </p:txBody>
      </p:sp>
      <p:graphicFrame>
        <p:nvGraphicFramePr>
          <p:cNvPr id="133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734852"/>
              </p:ext>
            </p:extLst>
          </p:nvPr>
        </p:nvGraphicFramePr>
        <p:xfrm>
          <a:off x="2270720" y="2888722"/>
          <a:ext cx="1097359" cy="82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5" imgW="571252" imgH="431613" progId="Equation.3">
                  <p:embed/>
                </p:oleObj>
              </mc:Choice>
              <mc:Fallback>
                <p:oleObj name="Equation" r:id="rId5" imgW="571252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720" y="2888722"/>
                        <a:ext cx="1097359" cy="823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457200" y="3116876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Mathematically, </a:t>
            </a:r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1777907" y="5791200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sp>
        <p:nvSpPr>
          <p:cNvPr id="2" name="TextBox 1"/>
          <p:cNvSpPr txBox="1"/>
          <p:nvPr/>
        </p:nvSpPr>
        <p:spPr>
          <a:xfrm>
            <a:off x="3276600" y="2784773"/>
            <a:ext cx="50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igns of numbers are taken into account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2476500" y="2740416"/>
            <a:ext cx="685799" cy="173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71786"/>
              </p:ext>
            </p:extLst>
          </p:nvPr>
        </p:nvGraphicFramePr>
        <p:xfrm>
          <a:off x="3402723" y="5334000"/>
          <a:ext cx="4503821" cy="83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Equation" r:id="rId7" imgW="2450880" imgH="457200" progId="Equation.3">
                  <p:embed/>
                </p:oleObj>
              </mc:Choice>
              <mc:Fallback>
                <p:oleObj name="Equation" r:id="rId7" imgW="24508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723" y="5334000"/>
                        <a:ext cx="4503821" cy="835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26886" y="6314586"/>
            <a:ext cx="2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um of “in” = sum of “out”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851374"/>
            <a:ext cx="237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KCL helps form a current relationship.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762500" y="2115248"/>
            <a:ext cx="1447800" cy="1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6260390" y="4495606"/>
            <a:ext cx="131762" cy="1222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/>
          </a:p>
        </p:txBody>
      </p:sp>
      <p:cxnSp>
        <p:nvCxnSpPr>
          <p:cNvPr id="17" name="Straight Arrow Connector 2"/>
          <p:cNvCxnSpPr/>
          <p:nvPr/>
        </p:nvCxnSpPr>
        <p:spPr bwMode="auto">
          <a:xfrm flipV="1">
            <a:off x="6400800" y="3865935"/>
            <a:ext cx="622458" cy="629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lg" len="lg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3"/>
          <p:cNvSpPr txBox="1"/>
          <p:nvPr/>
        </p:nvSpPr>
        <p:spPr>
          <a:xfrm>
            <a:off x="6679850" y="41262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ve</a:t>
            </a:r>
            <a:endParaRPr lang="en-US" dirty="0"/>
          </a:p>
        </p:txBody>
      </p:sp>
      <p:cxnSp>
        <p:nvCxnSpPr>
          <p:cNvPr id="19" name="Straight Arrow Connector 59"/>
          <p:cNvCxnSpPr/>
          <p:nvPr/>
        </p:nvCxnSpPr>
        <p:spPr bwMode="auto">
          <a:xfrm>
            <a:off x="5383524" y="4556724"/>
            <a:ext cx="84851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60"/>
          <p:cNvSpPr txBox="1"/>
          <p:nvPr/>
        </p:nvSpPr>
        <p:spPr>
          <a:xfrm>
            <a:off x="5464881" y="46178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3428</TotalTime>
  <Words>980</Words>
  <Application>Microsoft Office PowerPoint</Application>
  <PresentationFormat>如螢幕大小 (4:3)</PresentationFormat>
  <Paragraphs>329</Paragraphs>
  <Slides>25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Blends</vt:lpstr>
      <vt:lpstr>Equation</vt:lpstr>
      <vt:lpstr>方程式</vt:lpstr>
      <vt:lpstr>AST10401  Introduction to  Electrical Engineering</vt:lpstr>
      <vt:lpstr>Electric Circuits</vt:lpstr>
      <vt:lpstr>PowerPoint 簡報</vt:lpstr>
      <vt:lpstr>Branches</vt:lpstr>
      <vt:lpstr>Nodes</vt:lpstr>
      <vt:lpstr>PowerPoint 簡報</vt:lpstr>
      <vt:lpstr>Nodes and Branches</vt:lpstr>
      <vt:lpstr>PowerPoint 簡報</vt:lpstr>
      <vt:lpstr> Kirchhoff’s Current Law</vt:lpstr>
      <vt:lpstr>KCL</vt:lpstr>
      <vt:lpstr> Kirchhoff’s Voltage Law</vt:lpstr>
      <vt:lpstr>KVL</vt:lpstr>
      <vt:lpstr>KVL</vt:lpstr>
      <vt:lpstr>KVL</vt:lpstr>
      <vt:lpstr>PowerPoint 簡報</vt:lpstr>
      <vt:lpstr>Resistors in Series</vt:lpstr>
      <vt:lpstr>Voltage Divider</vt:lpstr>
      <vt:lpstr>Voltage Divider</vt:lpstr>
      <vt:lpstr>Voltage Divider</vt:lpstr>
      <vt:lpstr>Resistors in Parallel</vt:lpstr>
      <vt:lpstr>Current Divider</vt:lpstr>
      <vt:lpstr>Current Divider</vt:lpstr>
      <vt:lpstr>Current Divider</vt:lpstr>
      <vt:lpstr>Find i1, i2 and i3 </vt:lpstr>
      <vt:lpstr>Find i2 and i3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237</cp:revision>
  <cp:lastPrinted>1601-01-01T00:00:00Z</cp:lastPrinted>
  <dcterms:created xsi:type="dcterms:W3CDTF">1601-01-01T00:00:00Z</dcterms:created>
  <dcterms:modified xsi:type="dcterms:W3CDTF">2018-09-10T14:04:15Z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