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340" r:id="rId16"/>
    <p:sldId id="341" r:id="rId17"/>
    <p:sldId id="342" r:id="rId18"/>
    <p:sldId id="343" r:id="rId19"/>
    <p:sldId id="346" r:id="rId20"/>
    <p:sldId id="347" r:id="rId21"/>
    <p:sldId id="348" r:id="rId22"/>
    <p:sldId id="350" r:id="rId23"/>
    <p:sldId id="361" r:id="rId24"/>
    <p:sldId id="360" r:id="rId25"/>
    <p:sldId id="351" r:id="rId26"/>
    <p:sldId id="352" r:id="rId27"/>
    <p:sldId id="353" r:id="rId28"/>
    <p:sldId id="355" r:id="rId29"/>
    <p:sldId id="356" r:id="rId30"/>
    <p:sldId id="362" r:id="rId31"/>
    <p:sldId id="357" r:id="rId3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0" autoAdjust="0"/>
    <p:restoredTop sz="94660"/>
  </p:normalViewPr>
  <p:slideViewPr>
    <p:cSldViewPr>
      <p:cViewPr varScale="1">
        <p:scale>
          <a:sx n="98" d="100"/>
          <a:sy n="98" d="100"/>
        </p:scale>
        <p:origin x="-2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pPr>
              <a:defRPr/>
            </a:pPr>
            <a:fld id="{17ED0C2C-6132-4E95-92D6-7B90776A2A7A}" type="datetimeFigureOut">
              <a:rPr lang="zh-HK" altLang="en-US"/>
              <a:pPr>
                <a:defRPr/>
              </a:pPr>
              <a:t>17/9/2018</a:t>
            </a:fld>
            <a:endParaRPr lang="zh-HK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zh-HK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HK" altLang="en-US" noProof="0" smtClean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pPr>
              <a:defRPr/>
            </a:pPr>
            <a:fld id="{3DE2D416-D93D-4637-90A2-850EC44BDF9E}" type="slidenum">
              <a:rPr lang="zh-HK" altLang="en-US"/>
              <a:pPr>
                <a:defRPr/>
              </a:pPr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88902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HK" altLang="en-US" smtClean="0"/>
          </a:p>
        </p:txBody>
      </p:sp>
      <p:sp>
        <p:nvSpPr>
          <p:cNvPr id="849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1DA693D-8D29-4D19-B8A7-6CF6F0A6CE51}" type="slidenum">
              <a:rPr lang="zh-HK" altLang="en-US" smtClean="0"/>
              <a:pPr eaLnBrk="1" hangingPunct="1"/>
              <a:t>15</a:t>
            </a:fld>
            <a:endParaRPr lang="zh-HK" altLang="en-US" smtClean="0"/>
          </a:p>
        </p:txBody>
      </p:sp>
    </p:spTree>
    <p:extLst>
      <p:ext uri="{BB962C8B-B14F-4D97-AF65-F5344CB8AC3E}">
        <p14:creationId xmlns:p14="http://schemas.microsoft.com/office/powerpoint/2010/main" val="1009218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BE994D2-A203-4730-9FC3-0208EFBB3FA0}" type="slidenum">
              <a:rPr lang="en-US" altLang="zh-HK" smtClean="0"/>
              <a:pPr eaLnBrk="1" hangingPunct="1"/>
              <a:t>22</a:t>
            </a:fld>
            <a:endParaRPr lang="en-US" altLang="zh-HK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HK" altLang="zh-HK" smtClean="0"/>
          </a:p>
        </p:txBody>
      </p:sp>
    </p:spTree>
    <p:extLst>
      <p:ext uri="{BB962C8B-B14F-4D97-AF65-F5344CB8AC3E}">
        <p14:creationId xmlns:p14="http://schemas.microsoft.com/office/powerpoint/2010/main" val="3291921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BE994D2-A203-4730-9FC3-0208EFBB3FA0}" type="slidenum">
              <a:rPr lang="en-US" altLang="zh-HK" smtClean="0"/>
              <a:pPr eaLnBrk="1" hangingPunct="1"/>
              <a:t>23</a:t>
            </a:fld>
            <a:endParaRPr lang="en-US" altLang="zh-HK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HK" altLang="zh-HK" smtClean="0"/>
          </a:p>
        </p:txBody>
      </p:sp>
    </p:spTree>
    <p:extLst>
      <p:ext uri="{BB962C8B-B14F-4D97-AF65-F5344CB8AC3E}">
        <p14:creationId xmlns:p14="http://schemas.microsoft.com/office/powerpoint/2010/main" val="2010424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BE994D2-A203-4730-9FC3-0208EFBB3FA0}" type="slidenum">
              <a:rPr lang="en-US" altLang="zh-HK" smtClean="0"/>
              <a:pPr eaLnBrk="1" hangingPunct="1"/>
              <a:t>24</a:t>
            </a:fld>
            <a:endParaRPr lang="en-US" altLang="zh-HK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HK" altLang="zh-HK" smtClean="0"/>
          </a:p>
        </p:txBody>
      </p:sp>
    </p:spTree>
    <p:extLst>
      <p:ext uri="{BB962C8B-B14F-4D97-AF65-F5344CB8AC3E}">
        <p14:creationId xmlns:p14="http://schemas.microsoft.com/office/powerpoint/2010/main" val="2540287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HK" altLang="en-US" smtClean="0"/>
          </a:p>
        </p:txBody>
      </p:sp>
      <p:sp>
        <p:nvSpPr>
          <p:cNvPr id="8909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DD909B4-1E6E-41A4-87C5-45B9652C39C1}" type="slidenum">
              <a:rPr lang="zh-HK" altLang="en-US" smtClean="0"/>
              <a:pPr eaLnBrk="1" hangingPunct="1"/>
              <a:t>26</a:t>
            </a:fld>
            <a:endParaRPr lang="zh-HK" altLang="en-US" smtClean="0"/>
          </a:p>
        </p:txBody>
      </p:sp>
    </p:spTree>
    <p:extLst>
      <p:ext uri="{BB962C8B-B14F-4D97-AF65-F5344CB8AC3E}">
        <p14:creationId xmlns:p14="http://schemas.microsoft.com/office/powerpoint/2010/main" val="1579154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zh-HK">
                  <a:ea typeface="新細明體" pitchFamily="18" charset="-12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zh-HK">
                  <a:ea typeface="新細明體" pitchFamily="18" charset="-12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zh-HK">
                  <a:ea typeface="新細明體" pitchFamily="18" charset="-12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zh-HK">
                  <a:ea typeface="新細明體" pitchFamily="18" charset="-12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zh-HK">
                <a:ea typeface="新細明體" pitchFamily="18" charset="-12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zh-HK">
                <a:ea typeface="新細明體" pitchFamily="18" charset="-12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zh-HK">
                <a:ea typeface="新細明體" pitchFamily="18" charset="-120"/>
              </a:endParaRPr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FB15515-9721-4EF3-B18F-CDC9E0354579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51656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2C86B-4E69-4E57-900C-7DFC03F85549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91542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50B85-4E99-4125-A6B4-A0D728B8E1E1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55771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B53BB-6835-4E7A-B7D0-A1FDCC276B38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13951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C7392-B679-41EF-AC4C-961F274A30E1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31192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30FD3-7763-48F6-B9BE-83006A6A29DA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89673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52158-AB6E-47E0-BDB0-A6FEC03B2CDE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95602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68B11-3BB7-4EE5-BFC4-A2094A229A9F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63138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96F32-99BC-43B2-B96C-889842AB2686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60841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E4334-C8E0-42E4-9B8A-36406517AF5C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88285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9C7A9-5FF5-4FBA-8934-20B05D957541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53297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HK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HK" altLang="en-US" smtClean="0"/>
              <a:t>按一下以編輯母片</a:t>
            </a:r>
          </a:p>
          <a:p>
            <a:pPr lvl="1"/>
            <a:r>
              <a:rPr lang="zh-HK" altLang="en-US" smtClean="0"/>
              <a:t>第二層</a:t>
            </a:r>
          </a:p>
          <a:p>
            <a:pPr lvl="2"/>
            <a:r>
              <a:rPr lang="zh-HK" altLang="en-US" smtClean="0"/>
              <a:t>第三層</a:t>
            </a:r>
          </a:p>
          <a:p>
            <a:pPr lvl="3"/>
            <a:r>
              <a:rPr lang="zh-HK" altLang="en-US" smtClean="0"/>
              <a:t>第四層</a:t>
            </a:r>
          </a:p>
          <a:p>
            <a:pPr lvl="4"/>
            <a:r>
              <a:rPr lang="zh-HK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charset="-120"/>
              </a:defRPr>
            </a:lvl1pPr>
          </a:lstStyle>
          <a:p>
            <a:pPr>
              <a:defRPr/>
            </a:pPr>
            <a:fld id="{BAD3E3AC-104B-4509-8990-6A7582F7D892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2.jpe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HK" dirty="0" smtClean="0">
                <a:ea typeface="新細明體" pitchFamily="18" charset="-120"/>
              </a:rPr>
              <a:t>AST10401 </a:t>
            </a:r>
            <a:br>
              <a:rPr lang="en-US" altLang="zh-HK" dirty="0" smtClean="0">
                <a:ea typeface="新細明體" pitchFamily="18" charset="-120"/>
              </a:rPr>
            </a:br>
            <a:r>
              <a:rPr lang="en-US" altLang="zh-HK" dirty="0" smtClean="0">
                <a:ea typeface="新細明體" pitchFamily="18" charset="-120"/>
              </a:rPr>
              <a:t>Introduction to </a:t>
            </a:r>
            <a:br>
              <a:rPr lang="en-US" altLang="zh-HK" dirty="0" smtClean="0">
                <a:ea typeface="新細明體" pitchFamily="18" charset="-120"/>
              </a:rPr>
            </a:br>
            <a:r>
              <a:rPr lang="en-US" altLang="zh-HK" dirty="0" smtClean="0">
                <a:ea typeface="新細明體" pitchFamily="18" charset="-120"/>
              </a:rPr>
              <a:t>Electrical Engineering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HK" dirty="0" smtClean="0">
                <a:ea typeface="新細明體" pitchFamily="18" charset="-120"/>
              </a:rPr>
              <a:t>03. Circuit Analysis 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B15515-9721-4EF3-B18F-CDC9E0354579}" type="slidenum">
              <a:rPr lang="en-US" altLang="zh-HK" smtClean="0"/>
              <a:pPr>
                <a:defRPr/>
              </a:pPr>
              <a:t>1</a:t>
            </a:fld>
            <a:endParaRPr lang="en-US" altLang="zh-H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Nodal Analysis 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47237" y="2136775"/>
            <a:ext cx="8574088" cy="41148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HK" sz="20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Step 5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: Apply</a:t>
            </a:r>
            <a:r>
              <a:rPr lang="en-US" altLang="zh-HK" sz="2000" dirty="0" smtClean="0">
                <a:solidFill>
                  <a:srgbClr val="0066CC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KCL</a:t>
            </a:r>
            <a:r>
              <a:rPr lang="en-US" altLang="zh-HK" sz="2000" dirty="0" smtClean="0">
                <a:solidFill>
                  <a:srgbClr val="0066CC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to</a:t>
            </a:r>
            <a:r>
              <a:rPr lang="en-US" altLang="zh-HK" sz="2000" dirty="0" smtClean="0">
                <a:solidFill>
                  <a:srgbClr val="0066CC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each of the n - 1 nodes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5621808" y="3796357"/>
            <a:ext cx="3276600" cy="218521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b="1" dirty="0">
                <a:ea typeface="新細明體" pitchFamily="18" charset="-120"/>
              </a:rPr>
              <a:t>At node 1, by </a:t>
            </a:r>
            <a:r>
              <a:rPr lang="en-US" altLang="zh-HK" b="1" dirty="0" smtClean="0">
                <a:ea typeface="新細明體" pitchFamily="18" charset="-120"/>
              </a:rPr>
              <a:t>KCL:</a:t>
            </a:r>
          </a:p>
          <a:p>
            <a:pPr algn="ctr" eaLnBrk="1" hangingPunct="1"/>
            <a:endParaRPr lang="en-US" altLang="zh-HK" sz="800" b="1" dirty="0">
              <a:ea typeface="新細明體" pitchFamily="18" charset="-120"/>
            </a:endParaRPr>
          </a:p>
          <a:p>
            <a:pPr algn="ctr" eaLnBrk="1" hangingPunct="1"/>
            <a:r>
              <a:rPr lang="en-US" altLang="zh-HK" dirty="0" smtClean="0">
                <a:ea typeface="新細明體" pitchFamily="18" charset="-120"/>
              </a:rPr>
              <a:t>1 </a:t>
            </a:r>
            <a:r>
              <a:rPr lang="en-US" altLang="zh-HK" dirty="0">
                <a:ea typeface="新細明體" pitchFamily="18" charset="-120"/>
              </a:rPr>
              <a:t>+ </a:t>
            </a:r>
            <a:r>
              <a:rPr lang="en-US" altLang="zh-HK" dirty="0" smtClean="0">
                <a:ea typeface="新細明體" pitchFamily="18" charset="-120"/>
              </a:rPr>
              <a:t>(-I</a:t>
            </a:r>
            <a:r>
              <a:rPr lang="en-US" altLang="zh-HK" sz="1200" dirty="0" smtClean="0">
                <a:ea typeface="新細明體" pitchFamily="18" charset="-120"/>
              </a:rPr>
              <a:t>1</a:t>
            </a:r>
            <a:r>
              <a:rPr lang="en-US" altLang="zh-HK" dirty="0" smtClean="0">
                <a:ea typeface="新細明體" pitchFamily="18" charset="-120"/>
              </a:rPr>
              <a:t>) + (-I</a:t>
            </a:r>
            <a:r>
              <a:rPr lang="en-US" altLang="zh-HK" sz="1200" dirty="0" smtClean="0">
                <a:ea typeface="新細明體" pitchFamily="18" charset="-120"/>
              </a:rPr>
              <a:t>2</a:t>
            </a:r>
            <a:r>
              <a:rPr lang="en-US" altLang="zh-HK" dirty="0" smtClean="0">
                <a:ea typeface="新細明體" pitchFamily="18" charset="-120"/>
              </a:rPr>
              <a:t>) = 0</a:t>
            </a:r>
          </a:p>
          <a:p>
            <a:pPr algn="ctr" eaLnBrk="1" hangingPunct="1"/>
            <a:r>
              <a:rPr lang="en-US" altLang="zh-HK" dirty="0" smtClean="0">
                <a:ea typeface="新細明體" pitchFamily="18" charset="-120"/>
              </a:rPr>
              <a:t>1 </a:t>
            </a:r>
            <a:r>
              <a:rPr lang="en-US" altLang="zh-HK" dirty="0">
                <a:ea typeface="新細明體" pitchFamily="18" charset="-120"/>
              </a:rPr>
              <a:t>= I</a:t>
            </a:r>
            <a:r>
              <a:rPr lang="en-US" altLang="zh-HK" sz="1200" dirty="0">
                <a:ea typeface="新細明體" pitchFamily="18" charset="-120"/>
              </a:rPr>
              <a:t>1</a:t>
            </a:r>
            <a:r>
              <a:rPr lang="en-US" altLang="zh-HK" dirty="0">
                <a:ea typeface="新細明體" pitchFamily="18" charset="-120"/>
              </a:rPr>
              <a:t> + </a:t>
            </a:r>
            <a:r>
              <a:rPr lang="en-US" altLang="zh-HK" dirty="0" smtClean="0">
                <a:ea typeface="新細明體" pitchFamily="18" charset="-120"/>
              </a:rPr>
              <a:t>I</a:t>
            </a:r>
            <a:r>
              <a:rPr lang="en-US" altLang="zh-HK" sz="1200" dirty="0" smtClean="0">
                <a:ea typeface="新細明體" pitchFamily="18" charset="-120"/>
              </a:rPr>
              <a:t>2</a:t>
            </a:r>
          </a:p>
          <a:p>
            <a:pPr algn="ctr" eaLnBrk="1" hangingPunct="1"/>
            <a:endParaRPr lang="en-US" altLang="zh-HK" sz="1200" dirty="0">
              <a:ea typeface="新細明體" pitchFamily="18" charset="-120"/>
            </a:endParaRPr>
          </a:p>
          <a:p>
            <a:pPr algn="ctr" eaLnBrk="1" hangingPunct="1"/>
            <a:r>
              <a:rPr lang="en-US" altLang="zh-HK" b="1" dirty="0">
                <a:ea typeface="新細明體" pitchFamily="18" charset="-120"/>
              </a:rPr>
              <a:t>At node 2, by KCL</a:t>
            </a:r>
            <a:r>
              <a:rPr lang="en-US" altLang="zh-HK" b="1" dirty="0" smtClean="0">
                <a:ea typeface="新細明體" pitchFamily="18" charset="-120"/>
              </a:rPr>
              <a:t>:</a:t>
            </a:r>
          </a:p>
          <a:p>
            <a:pPr algn="ctr" eaLnBrk="1" hangingPunct="1"/>
            <a:endParaRPr lang="en-US" altLang="zh-HK" sz="800" b="1" dirty="0">
              <a:ea typeface="新細明體" pitchFamily="18" charset="-120"/>
            </a:endParaRPr>
          </a:p>
          <a:p>
            <a:pPr algn="ctr" eaLnBrk="1" hangingPunct="1"/>
            <a:r>
              <a:rPr lang="en-US" altLang="zh-HK" dirty="0" smtClean="0">
                <a:ea typeface="新細明體" pitchFamily="18" charset="-120"/>
              </a:rPr>
              <a:t>(I</a:t>
            </a:r>
            <a:r>
              <a:rPr lang="en-US" altLang="zh-HK" sz="1200" dirty="0" smtClean="0">
                <a:ea typeface="新細明體" pitchFamily="18" charset="-120"/>
              </a:rPr>
              <a:t>1</a:t>
            </a:r>
            <a:r>
              <a:rPr lang="en-US" altLang="zh-HK" dirty="0">
                <a:ea typeface="新細明體" pitchFamily="18" charset="-120"/>
              </a:rPr>
              <a:t>) + </a:t>
            </a:r>
            <a:r>
              <a:rPr lang="en-US" altLang="zh-HK" dirty="0" smtClean="0">
                <a:ea typeface="新細明體" pitchFamily="18" charset="-120"/>
              </a:rPr>
              <a:t>(-I</a:t>
            </a:r>
            <a:r>
              <a:rPr lang="en-US" altLang="zh-HK" sz="1200" dirty="0">
                <a:ea typeface="新細明體" pitchFamily="18" charset="-120"/>
              </a:rPr>
              <a:t>3</a:t>
            </a:r>
            <a:r>
              <a:rPr lang="en-US" altLang="zh-HK" dirty="0" smtClean="0">
                <a:ea typeface="新細明體" pitchFamily="18" charset="-120"/>
              </a:rPr>
              <a:t>) + (-4) = </a:t>
            </a:r>
            <a:r>
              <a:rPr lang="en-US" altLang="zh-HK" dirty="0">
                <a:ea typeface="新細明體" pitchFamily="18" charset="-120"/>
              </a:rPr>
              <a:t>0</a:t>
            </a:r>
          </a:p>
          <a:p>
            <a:pPr algn="ctr" eaLnBrk="1" hangingPunct="1"/>
            <a:r>
              <a:rPr lang="en-US" altLang="zh-HK" dirty="0" smtClean="0">
                <a:ea typeface="新細明體" pitchFamily="18" charset="-120"/>
              </a:rPr>
              <a:t>I</a:t>
            </a:r>
            <a:r>
              <a:rPr lang="en-US" altLang="zh-HK" sz="1200" dirty="0" smtClean="0">
                <a:ea typeface="新細明體" pitchFamily="18" charset="-120"/>
              </a:rPr>
              <a:t>1</a:t>
            </a:r>
            <a:r>
              <a:rPr lang="en-US" altLang="zh-HK" dirty="0" smtClean="0">
                <a:ea typeface="新細明體" pitchFamily="18" charset="-120"/>
              </a:rPr>
              <a:t> </a:t>
            </a:r>
            <a:r>
              <a:rPr lang="en-US" altLang="zh-HK" dirty="0">
                <a:ea typeface="新細明體" pitchFamily="18" charset="-120"/>
              </a:rPr>
              <a:t>= 4 + I</a:t>
            </a:r>
            <a:r>
              <a:rPr lang="en-US" altLang="zh-HK" sz="1200" dirty="0">
                <a:ea typeface="新細明體" pitchFamily="18" charset="-120"/>
              </a:rPr>
              <a:t>3</a:t>
            </a:r>
          </a:p>
        </p:txBody>
      </p:sp>
      <p:grpSp>
        <p:nvGrpSpPr>
          <p:cNvPr id="13317" name="Group 35"/>
          <p:cNvGrpSpPr>
            <a:grpSpLocks/>
          </p:cNvGrpSpPr>
          <p:nvPr/>
        </p:nvGrpSpPr>
        <p:grpSpPr bwMode="auto">
          <a:xfrm>
            <a:off x="211138" y="3489325"/>
            <a:ext cx="5345112" cy="2598738"/>
            <a:chOff x="762000" y="3050598"/>
            <a:chExt cx="7086600" cy="3357510"/>
          </a:xfrm>
        </p:grpSpPr>
        <p:grpSp>
          <p:nvGrpSpPr>
            <p:cNvPr id="13318" name="Group 3"/>
            <p:cNvGrpSpPr>
              <a:grpSpLocks/>
            </p:cNvGrpSpPr>
            <p:nvPr/>
          </p:nvGrpSpPr>
          <p:grpSpPr bwMode="auto">
            <a:xfrm>
              <a:off x="762000" y="3050598"/>
              <a:ext cx="7086600" cy="3357510"/>
              <a:chOff x="762000" y="3050598"/>
              <a:chExt cx="7086600" cy="3357510"/>
            </a:xfrm>
          </p:grpSpPr>
          <p:grpSp>
            <p:nvGrpSpPr>
              <p:cNvPr id="13325" name="Group 4"/>
              <p:cNvGrpSpPr>
                <a:grpSpLocks/>
              </p:cNvGrpSpPr>
              <p:nvPr/>
            </p:nvGrpSpPr>
            <p:grpSpPr bwMode="auto">
              <a:xfrm>
                <a:off x="762000" y="3050598"/>
                <a:ext cx="7086600" cy="3357510"/>
                <a:chOff x="1337404" y="3537747"/>
                <a:chExt cx="6248400" cy="3226890"/>
              </a:xfrm>
            </p:grpSpPr>
            <p:grpSp>
              <p:nvGrpSpPr>
                <p:cNvPr id="13334" name="Group 13"/>
                <p:cNvGrpSpPr>
                  <a:grpSpLocks/>
                </p:cNvGrpSpPr>
                <p:nvPr/>
              </p:nvGrpSpPr>
              <p:grpSpPr bwMode="auto">
                <a:xfrm>
                  <a:off x="1337404" y="3568345"/>
                  <a:ext cx="6248400" cy="3160274"/>
                  <a:chOff x="1337405" y="3097236"/>
                  <a:chExt cx="6248400" cy="3160274"/>
                </a:xfrm>
              </p:grpSpPr>
              <p:grpSp>
                <p:nvGrpSpPr>
                  <p:cNvPr id="13338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1337405" y="3097236"/>
                    <a:ext cx="6248400" cy="3160274"/>
                    <a:chOff x="1337405" y="3097236"/>
                    <a:chExt cx="6248400" cy="3160274"/>
                  </a:xfrm>
                </p:grpSpPr>
                <p:pic>
                  <p:nvPicPr>
                    <p:cNvPr id="13341" name="Picture 147" descr="03-00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337405" y="3097236"/>
                      <a:ext cx="6248400" cy="316027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13342" name="Oval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8834" y="3568345"/>
                      <a:ext cx="131731" cy="122238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 w="12700">
                      <a:solidFill>
                        <a:schemeClr val="tx1"/>
                      </a:solidFill>
                      <a:round/>
                      <a:headEnd type="none" w="lg" len="lg"/>
                      <a:tailEnd type="none" w="lg" len="lg"/>
                    </a:ln>
                  </p:spPr>
                  <p:txBody>
                    <a:bodyPr wrap="none" anchor="ctr"/>
                    <a:lstStyle/>
                    <a:p>
                      <a:pPr algn="ctr" eaLnBrk="0" hangingPunct="0"/>
                      <a:endParaRPr lang="en-US" altLang="zh-HK"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13343" name="Oval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34834" y="3596481"/>
                      <a:ext cx="131731" cy="122238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 w="12700">
                      <a:solidFill>
                        <a:schemeClr val="tx1"/>
                      </a:solidFill>
                      <a:round/>
                      <a:headEnd type="none" w="lg" len="lg"/>
                      <a:tailEnd type="none" w="lg" len="lg"/>
                    </a:ln>
                  </p:spPr>
                  <p:txBody>
                    <a:bodyPr wrap="none" anchor="ctr"/>
                    <a:lstStyle/>
                    <a:p>
                      <a:pPr algn="ctr" eaLnBrk="0" hangingPunct="0"/>
                      <a:endParaRPr lang="en-US" altLang="zh-HK"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13344" name="Oval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95739" y="5638800"/>
                      <a:ext cx="131731" cy="122238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 w="12700">
                      <a:solidFill>
                        <a:schemeClr val="tx1"/>
                      </a:solidFill>
                      <a:round/>
                      <a:headEnd type="none" w="lg" len="lg"/>
                      <a:tailEnd type="none" w="lg" len="lg"/>
                    </a:ln>
                  </p:spPr>
                  <p:txBody>
                    <a:bodyPr wrap="none" anchor="ctr"/>
                    <a:lstStyle/>
                    <a:p>
                      <a:pPr algn="ctr" eaLnBrk="0" hangingPunct="0"/>
                      <a:endParaRPr lang="en-US" altLang="zh-HK">
                        <a:ea typeface="新細明體" pitchFamily="18" charset="-120"/>
                      </a:endParaRPr>
                    </a:p>
                  </p:txBody>
                </p:sp>
              </p:grpSp>
              <p:sp>
                <p:nvSpPr>
                  <p:cNvPr id="13339" name="Text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48000" y="3125372"/>
                    <a:ext cx="5334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zh-HK" altLang="zh-HK">
                      <a:ea typeface="新細明體" pitchFamily="18" charset="-120"/>
                    </a:endParaRPr>
                  </a:p>
                </p:txBody>
              </p:sp>
              <p:sp>
                <p:nvSpPr>
                  <p:cNvPr id="13340" name="Text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68134" y="3178684"/>
                    <a:ext cx="5334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zh-HK" altLang="zh-HK">
                      <a:ea typeface="新細明體" pitchFamily="18" charset="-120"/>
                    </a:endParaRPr>
                  </a:p>
                </p:txBody>
              </p:sp>
            </p:grpSp>
            <p:sp>
              <p:nvSpPr>
                <p:cNvPr id="13335" name="TextBox 14"/>
                <p:cNvSpPr txBox="1">
                  <a:spLocks noChangeArrowheads="1"/>
                </p:cNvSpPr>
                <p:nvPr/>
              </p:nvSpPr>
              <p:spPr bwMode="auto">
                <a:xfrm>
                  <a:off x="3097560" y="3537747"/>
                  <a:ext cx="685803" cy="3549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HK">
                      <a:solidFill>
                        <a:srgbClr val="FF0000"/>
                      </a:solidFill>
                      <a:ea typeface="新細明體" pitchFamily="18" charset="-120"/>
                    </a:rPr>
                    <a:t>V</a:t>
                  </a:r>
                  <a:r>
                    <a:rPr lang="en-US" altLang="zh-HK" sz="1200">
                      <a:solidFill>
                        <a:srgbClr val="FF0000"/>
                      </a:solidFill>
                      <a:ea typeface="新細明體" pitchFamily="18" charset="-120"/>
                    </a:rPr>
                    <a:t>1</a:t>
                  </a:r>
                  <a:endParaRPr lang="en-US" altLang="zh-HK">
                    <a:solidFill>
                      <a:srgbClr val="FF0000"/>
                    </a:solidFill>
                    <a:ea typeface="新細明體" pitchFamily="18" charset="-120"/>
                  </a:endParaRPr>
                </a:p>
              </p:txBody>
            </p:sp>
            <p:sp>
              <p:nvSpPr>
                <p:cNvPr id="13336" name="TextBox 15"/>
                <p:cNvSpPr txBox="1">
                  <a:spLocks noChangeArrowheads="1"/>
                </p:cNvSpPr>
                <p:nvPr/>
              </p:nvSpPr>
              <p:spPr bwMode="auto">
                <a:xfrm>
                  <a:off x="5400811" y="3586212"/>
                  <a:ext cx="801444" cy="3549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HK">
                      <a:solidFill>
                        <a:srgbClr val="FF0000"/>
                      </a:solidFill>
                      <a:ea typeface="新細明體" pitchFamily="18" charset="-120"/>
                    </a:rPr>
                    <a:t>V</a:t>
                  </a:r>
                  <a:r>
                    <a:rPr lang="en-US" altLang="zh-HK" sz="1200">
                      <a:solidFill>
                        <a:srgbClr val="FF0000"/>
                      </a:solidFill>
                      <a:ea typeface="新細明體" pitchFamily="18" charset="-120"/>
                    </a:rPr>
                    <a:t>2</a:t>
                  </a:r>
                </a:p>
              </p:txBody>
            </p:sp>
            <p:sp>
              <p:nvSpPr>
                <p:cNvPr id="13337" name="TextBox 16"/>
                <p:cNvSpPr txBox="1">
                  <a:spLocks noChangeArrowheads="1"/>
                </p:cNvSpPr>
                <p:nvPr/>
              </p:nvSpPr>
              <p:spPr bwMode="auto">
                <a:xfrm>
                  <a:off x="4675964" y="6395305"/>
                  <a:ext cx="990600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HK">
                      <a:ea typeface="新細明體" pitchFamily="18" charset="-120"/>
                    </a:rPr>
                    <a:t>0V</a:t>
                  </a:r>
                </a:p>
              </p:txBody>
            </p:sp>
          </p:grpSp>
          <p:cxnSp>
            <p:nvCxnSpPr>
              <p:cNvPr id="15" name="Straight Arrow Connector 5"/>
              <p:cNvCxnSpPr>
                <a:endCxn id="13321" idx="0"/>
              </p:cNvCxnSpPr>
              <p:nvPr/>
            </p:nvCxnSpPr>
            <p:spPr>
              <a:xfrm>
                <a:off x="3105208" y="3854130"/>
                <a:ext cx="2306776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6"/>
              <p:cNvCxnSpPr/>
              <p:nvPr/>
            </p:nvCxnSpPr>
            <p:spPr>
              <a:xfrm>
                <a:off x="1963796" y="3493617"/>
                <a:ext cx="738758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7"/>
              <p:cNvCxnSpPr/>
              <p:nvPr/>
            </p:nvCxnSpPr>
            <p:spPr>
              <a:xfrm>
                <a:off x="2757277" y="3961248"/>
                <a:ext cx="0" cy="15341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8"/>
              <p:cNvCxnSpPr/>
              <p:nvPr/>
            </p:nvCxnSpPr>
            <p:spPr>
              <a:xfrm>
                <a:off x="6019597" y="3495669"/>
                <a:ext cx="740862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9"/>
              <p:cNvCxnSpPr/>
              <p:nvPr/>
            </p:nvCxnSpPr>
            <p:spPr>
              <a:xfrm>
                <a:off x="5830172" y="3934586"/>
                <a:ext cx="0" cy="1626453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31" name="TextBox 10"/>
              <p:cNvSpPr txBox="1">
                <a:spLocks noChangeArrowheads="1"/>
              </p:cNvSpPr>
              <p:nvPr/>
            </p:nvSpPr>
            <p:spPr bwMode="auto">
              <a:xfrm>
                <a:off x="4104921" y="3934384"/>
                <a:ext cx="769224" cy="382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zh-HK">
                    <a:solidFill>
                      <a:srgbClr val="0070C0"/>
                    </a:solidFill>
                    <a:ea typeface="新細明體" pitchFamily="18" charset="-120"/>
                  </a:rPr>
                  <a:t>I</a:t>
                </a:r>
                <a:r>
                  <a:rPr lang="en-US" altLang="zh-HK" sz="1200">
                    <a:solidFill>
                      <a:srgbClr val="0070C0"/>
                    </a:solidFill>
                    <a:ea typeface="新細明體" pitchFamily="18" charset="-120"/>
                  </a:rPr>
                  <a:t>1</a:t>
                </a:r>
              </a:p>
            </p:txBody>
          </p:sp>
          <p:sp>
            <p:nvSpPr>
              <p:cNvPr id="13332" name="TextBox 11"/>
              <p:cNvSpPr txBox="1">
                <a:spLocks noChangeArrowheads="1"/>
              </p:cNvSpPr>
              <p:nvPr/>
            </p:nvSpPr>
            <p:spPr bwMode="auto">
              <a:xfrm>
                <a:off x="2405173" y="4537526"/>
                <a:ext cx="769224" cy="382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zh-HK">
                    <a:solidFill>
                      <a:srgbClr val="0070C0"/>
                    </a:solidFill>
                    <a:ea typeface="新細明體" pitchFamily="18" charset="-120"/>
                  </a:rPr>
                  <a:t>I</a:t>
                </a:r>
                <a:r>
                  <a:rPr lang="en-US" altLang="zh-HK" sz="1200">
                    <a:solidFill>
                      <a:srgbClr val="0070C0"/>
                    </a:solidFill>
                    <a:ea typeface="新細明體" pitchFamily="18" charset="-120"/>
                  </a:rPr>
                  <a:t>2</a:t>
                </a:r>
              </a:p>
            </p:txBody>
          </p:sp>
          <p:sp>
            <p:nvSpPr>
              <p:cNvPr id="13333" name="TextBox 12"/>
              <p:cNvSpPr txBox="1">
                <a:spLocks noChangeArrowheads="1"/>
              </p:cNvSpPr>
              <p:nvPr/>
            </p:nvSpPr>
            <p:spPr bwMode="auto">
              <a:xfrm>
                <a:off x="5989602" y="4535499"/>
                <a:ext cx="769224" cy="382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zh-HK">
                    <a:solidFill>
                      <a:srgbClr val="0070C0"/>
                    </a:solidFill>
                    <a:ea typeface="新細明體" pitchFamily="18" charset="-120"/>
                  </a:rPr>
                  <a:t>I</a:t>
                </a:r>
                <a:r>
                  <a:rPr lang="en-US" altLang="zh-HK" sz="1200">
                    <a:solidFill>
                      <a:srgbClr val="0070C0"/>
                    </a:solidFill>
                    <a:ea typeface="新細明體" pitchFamily="18" charset="-120"/>
                  </a:rPr>
                  <a:t>3</a:t>
                </a:r>
              </a:p>
            </p:txBody>
          </p:sp>
        </p:grpSp>
        <p:sp>
          <p:nvSpPr>
            <p:cNvPr id="13319" name="TextBox 25"/>
            <p:cNvSpPr txBox="1">
              <a:spLocks noChangeArrowheads="1"/>
            </p:cNvSpPr>
            <p:nvPr/>
          </p:nvSpPr>
          <p:spPr bwMode="auto">
            <a:xfrm>
              <a:off x="3282401" y="3120624"/>
              <a:ext cx="685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 sz="2400" b="1">
                  <a:ea typeface="新細明體" pitchFamily="18" charset="-120"/>
                </a:rPr>
                <a:t>+</a:t>
              </a:r>
            </a:p>
          </p:txBody>
        </p:sp>
        <p:sp>
          <p:nvSpPr>
            <p:cNvPr id="13320" name="TextBox 26"/>
            <p:cNvSpPr txBox="1">
              <a:spLocks noChangeArrowheads="1"/>
            </p:cNvSpPr>
            <p:nvPr/>
          </p:nvSpPr>
          <p:spPr bwMode="auto">
            <a:xfrm>
              <a:off x="2987427" y="3866041"/>
              <a:ext cx="685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 sz="2400" b="1" dirty="0">
                  <a:ea typeface="新細明體" pitchFamily="18" charset="-120"/>
                </a:rPr>
                <a:t>+</a:t>
              </a:r>
            </a:p>
          </p:txBody>
        </p:sp>
        <p:sp>
          <p:nvSpPr>
            <p:cNvPr id="13321" name="TextBox 27"/>
            <p:cNvSpPr txBox="1">
              <a:spLocks noChangeArrowheads="1"/>
            </p:cNvSpPr>
            <p:nvPr/>
          </p:nvSpPr>
          <p:spPr bwMode="auto">
            <a:xfrm>
              <a:off x="5068716" y="3854657"/>
              <a:ext cx="685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 sz="2400" b="1" dirty="0">
                  <a:ea typeface="新細明體" pitchFamily="18" charset="-120"/>
                </a:rPr>
                <a:t>+</a:t>
              </a:r>
            </a:p>
          </p:txBody>
        </p:sp>
        <p:sp>
          <p:nvSpPr>
            <p:cNvPr id="13322" name="TextBox 28"/>
            <p:cNvSpPr txBox="1">
              <a:spLocks noChangeArrowheads="1"/>
            </p:cNvSpPr>
            <p:nvPr/>
          </p:nvSpPr>
          <p:spPr bwMode="auto">
            <a:xfrm>
              <a:off x="4911400" y="3120624"/>
              <a:ext cx="685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 sz="2400" b="1">
                  <a:ea typeface="新細明體" pitchFamily="18" charset="-120"/>
                </a:rPr>
                <a:t>-</a:t>
              </a:r>
            </a:p>
          </p:txBody>
        </p:sp>
        <p:sp>
          <p:nvSpPr>
            <p:cNvPr id="13323" name="TextBox 31"/>
            <p:cNvSpPr txBox="1">
              <a:spLocks noChangeArrowheads="1"/>
            </p:cNvSpPr>
            <p:nvPr/>
          </p:nvSpPr>
          <p:spPr bwMode="auto">
            <a:xfrm>
              <a:off x="5179598" y="5028005"/>
              <a:ext cx="685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 sz="2400" b="1" dirty="0">
                  <a:ea typeface="新細明體" pitchFamily="18" charset="-120"/>
                </a:rPr>
                <a:t>-</a:t>
              </a:r>
            </a:p>
          </p:txBody>
        </p:sp>
        <p:sp>
          <p:nvSpPr>
            <p:cNvPr id="13324" name="TextBox 32"/>
            <p:cNvSpPr txBox="1">
              <a:spLocks noChangeArrowheads="1"/>
            </p:cNvSpPr>
            <p:nvPr/>
          </p:nvSpPr>
          <p:spPr bwMode="auto">
            <a:xfrm>
              <a:off x="3074253" y="5017435"/>
              <a:ext cx="685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 sz="2400" b="1" dirty="0">
                  <a:ea typeface="新細明體" pitchFamily="18" charset="-120"/>
                </a:rPr>
                <a:t>-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67570" y="3032166"/>
            <a:ext cx="126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008032" y="3034145"/>
            <a:ext cx="126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 2</a:t>
            </a:r>
            <a:endParaRPr lang="en-US" dirty="0"/>
          </a:p>
        </p:txBody>
      </p:sp>
      <p:cxnSp>
        <p:nvCxnSpPr>
          <p:cNvPr id="4" name="Straight Arrow Connector 3"/>
          <p:cNvCxnSpPr>
            <a:endCxn id="13336" idx="2"/>
          </p:cNvCxnSpPr>
          <p:nvPr/>
        </p:nvCxnSpPr>
        <p:spPr>
          <a:xfrm flipH="1">
            <a:off x="4029919" y="3513967"/>
            <a:ext cx="146794" cy="300255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" idx="2"/>
          </p:cNvCxnSpPr>
          <p:nvPr/>
        </p:nvCxnSpPr>
        <p:spPr>
          <a:xfrm>
            <a:off x="1401922" y="3401498"/>
            <a:ext cx="444323" cy="475499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10</a:t>
            </a:fld>
            <a:endParaRPr lang="en-US" altLang="zh-H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Nodal Analysis 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2137667"/>
            <a:ext cx="8421688" cy="4114800"/>
          </a:xfrm>
        </p:spPr>
        <p:txBody>
          <a:bodyPr/>
          <a:lstStyle/>
          <a:p>
            <a:r>
              <a:rPr lang="en-US" altLang="zh-HK" sz="20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Step 6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: Use Ohm’s law to </a:t>
            </a:r>
            <a:r>
              <a:rPr lang="en-US" altLang="zh-HK" sz="2000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express each resistor current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in terms of node voltages</a:t>
            </a:r>
            <a:r>
              <a:rPr lang="en-US" altLang="zh-HK" sz="2000" dirty="0" smtClean="0">
                <a:solidFill>
                  <a:srgbClr val="0066CC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</a:p>
          <a:p>
            <a:endParaRPr lang="en-US" altLang="zh-HK" dirty="0" smtClean="0">
              <a:ea typeface="新細明體" pitchFamily="18" charset="-120"/>
            </a:endParaRPr>
          </a:p>
        </p:txBody>
      </p:sp>
      <p:sp>
        <p:nvSpPr>
          <p:cNvPr id="14340" name="TextBox 5"/>
          <p:cNvSpPr txBox="1">
            <a:spLocks noChangeArrowheads="1"/>
          </p:cNvSpPr>
          <p:nvPr/>
        </p:nvSpPr>
        <p:spPr bwMode="auto">
          <a:xfrm>
            <a:off x="5998085" y="2960979"/>
            <a:ext cx="2133600" cy="15081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By </a:t>
            </a:r>
            <a:r>
              <a:rPr lang="en-US" altLang="zh-HK" b="1" dirty="0">
                <a:ea typeface="新細明體" pitchFamily="18" charset="-120"/>
              </a:rPr>
              <a:t>Ohm’s law</a:t>
            </a:r>
          </a:p>
          <a:p>
            <a:pPr algn="ctr" eaLnBrk="1" hangingPunct="1"/>
            <a:endParaRPr lang="en-US" altLang="zh-HK" dirty="0">
              <a:ea typeface="新細明體" pitchFamily="18" charset="-120"/>
            </a:endParaRPr>
          </a:p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V</a:t>
            </a:r>
            <a:r>
              <a:rPr lang="en-US" altLang="zh-HK" sz="1200" dirty="0">
                <a:ea typeface="新細明體" pitchFamily="18" charset="-120"/>
              </a:rPr>
              <a:t>1</a:t>
            </a:r>
            <a:r>
              <a:rPr lang="en-US" altLang="zh-HK" dirty="0">
                <a:ea typeface="新細明體" pitchFamily="18" charset="-120"/>
              </a:rPr>
              <a:t> – V</a:t>
            </a:r>
            <a:r>
              <a:rPr lang="en-US" altLang="zh-HK" sz="1200" dirty="0">
                <a:ea typeface="新細明體" pitchFamily="18" charset="-120"/>
              </a:rPr>
              <a:t>2</a:t>
            </a:r>
            <a:r>
              <a:rPr lang="en-US" altLang="zh-HK" dirty="0">
                <a:ea typeface="新細明體" pitchFamily="18" charset="-120"/>
              </a:rPr>
              <a:t> = I</a:t>
            </a:r>
            <a:r>
              <a:rPr lang="en-US" altLang="zh-HK" sz="1200" dirty="0">
                <a:ea typeface="新細明體" pitchFamily="18" charset="-120"/>
              </a:rPr>
              <a:t>1</a:t>
            </a:r>
            <a:r>
              <a:rPr lang="en-US" altLang="zh-HK" dirty="0">
                <a:ea typeface="新細明體" pitchFamily="18" charset="-120"/>
              </a:rPr>
              <a:t> (6)</a:t>
            </a:r>
          </a:p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V</a:t>
            </a:r>
            <a:r>
              <a:rPr lang="en-US" altLang="zh-HK" sz="1200" dirty="0">
                <a:ea typeface="新細明體" pitchFamily="18" charset="-120"/>
              </a:rPr>
              <a:t>1</a:t>
            </a:r>
            <a:r>
              <a:rPr lang="en-US" altLang="zh-HK" dirty="0">
                <a:ea typeface="新細明體" pitchFamily="18" charset="-120"/>
              </a:rPr>
              <a:t> – 0 = I</a:t>
            </a:r>
            <a:r>
              <a:rPr lang="en-US" altLang="zh-HK" sz="1200" dirty="0">
                <a:ea typeface="新細明體" pitchFamily="18" charset="-120"/>
              </a:rPr>
              <a:t>2</a:t>
            </a:r>
            <a:r>
              <a:rPr lang="en-US" altLang="zh-HK" dirty="0">
                <a:ea typeface="新細明體" pitchFamily="18" charset="-120"/>
              </a:rPr>
              <a:t> (2)</a:t>
            </a:r>
          </a:p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V</a:t>
            </a:r>
            <a:r>
              <a:rPr lang="en-US" altLang="zh-HK" sz="1200" dirty="0">
                <a:ea typeface="新細明體" pitchFamily="18" charset="-120"/>
              </a:rPr>
              <a:t>2</a:t>
            </a:r>
            <a:r>
              <a:rPr lang="en-US" altLang="zh-HK" dirty="0">
                <a:ea typeface="新細明體" pitchFamily="18" charset="-120"/>
              </a:rPr>
              <a:t> – 0 = I</a:t>
            </a:r>
            <a:r>
              <a:rPr lang="en-US" altLang="zh-HK" sz="1200" dirty="0">
                <a:ea typeface="新細明體" pitchFamily="18" charset="-120"/>
              </a:rPr>
              <a:t>3</a:t>
            </a:r>
            <a:r>
              <a:rPr lang="en-US" altLang="zh-HK" dirty="0">
                <a:ea typeface="新細明體" pitchFamily="18" charset="-120"/>
              </a:rPr>
              <a:t> (7)</a:t>
            </a:r>
          </a:p>
        </p:txBody>
      </p:sp>
      <p:grpSp>
        <p:nvGrpSpPr>
          <p:cNvPr id="14341" name="Group 35"/>
          <p:cNvGrpSpPr>
            <a:grpSpLocks/>
          </p:cNvGrpSpPr>
          <p:nvPr/>
        </p:nvGrpSpPr>
        <p:grpSpPr bwMode="auto">
          <a:xfrm>
            <a:off x="0" y="3271955"/>
            <a:ext cx="5345112" cy="2598738"/>
            <a:chOff x="762000" y="3050598"/>
            <a:chExt cx="7086600" cy="3357510"/>
          </a:xfrm>
        </p:grpSpPr>
        <p:grpSp>
          <p:nvGrpSpPr>
            <p:cNvPr id="14342" name="Group 3"/>
            <p:cNvGrpSpPr>
              <a:grpSpLocks/>
            </p:cNvGrpSpPr>
            <p:nvPr/>
          </p:nvGrpSpPr>
          <p:grpSpPr bwMode="auto">
            <a:xfrm>
              <a:off x="762000" y="3050598"/>
              <a:ext cx="7086600" cy="3357510"/>
              <a:chOff x="762000" y="3050598"/>
              <a:chExt cx="7086600" cy="3357510"/>
            </a:xfrm>
          </p:grpSpPr>
          <p:grpSp>
            <p:nvGrpSpPr>
              <p:cNvPr id="14349" name="Group 4"/>
              <p:cNvGrpSpPr>
                <a:grpSpLocks/>
              </p:cNvGrpSpPr>
              <p:nvPr/>
            </p:nvGrpSpPr>
            <p:grpSpPr bwMode="auto">
              <a:xfrm>
                <a:off x="762000" y="3050598"/>
                <a:ext cx="7086600" cy="3357510"/>
                <a:chOff x="1337404" y="3537747"/>
                <a:chExt cx="6248400" cy="3226890"/>
              </a:xfrm>
            </p:grpSpPr>
            <p:grpSp>
              <p:nvGrpSpPr>
                <p:cNvPr id="14358" name="Group 13"/>
                <p:cNvGrpSpPr>
                  <a:grpSpLocks/>
                </p:cNvGrpSpPr>
                <p:nvPr/>
              </p:nvGrpSpPr>
              <p:grpSpPr bwMode="auto">
                <a:xfrm>
                  <a:off x="1337404" y="3568345"/>
                  <a:ext cx="6248400" cy="3160274"/>
                  <a:chOff x="1337405" y="3097236"/>
                  <a:chExt cx="6248400" cy="3160274"/>
                </a:xfrm>
              </p:grpSpPr>
              <p:grpSp>
                <p:nvGrpSpPr>
                  <p:cNvPr id="14362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1337405" y="3097236"/>
                    <a:ext cx="6248400" cy="3160274"/>
                    <a:chOff x="1337405" y="3097236"/>
                    <a:chExt cx="6248400" cy="3160274"/>
                  </a:xfrm>
                </p:grpSpPr>
                <p:pic>
                  <p:nvPicPr>
                    <p:cNvPr id="14365" name="Picture 147" descr="03-00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337405" y="3097236"/>
                      <a:ext cx="6248400" cy="316027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14366" name="Oval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8834" y="3568345"/>
                      <a:ext cx="131731" cy="122238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 w="12700">
                      <a:solidFill>
                        <a:schemeClr val="tx1"/>
                      </a:solidFill>
                      <a:round/>
                      <a:headEnd type="none" w="lg" len="lg"/>
                      <a:tailEnd type="none" w="lg" len="lg"/>
                    </a:ln>
                  </p:spPr>
                  <p:txBody>
                    <a:bodyPr wrap="none" anchor="ctr"/>
                    <a:lstStyle/>
                    <a:p>
                      <a:pPr algn="ctr" eaLnBrk="0" hangingPunct="0"/>
                      <a:endParaRPr lang="en-US" altLang="zh-HK"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14367" name="Oval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34834" y="3596481"/>
                      <a:ext cx="131731" cy="122238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 w="12700">
                      <a:solidFill>
                        <a:schemeClr val="tx1"/>
                      </a:solidFill>
                      <a:round/>
                      <a:headEnd type="none" w="lg" len="lg"/>
                      <a:tailEnd type="none" w="lg" len="lg"/>
                    </a:ln>
                  </p:spPr>
                  <p:txBody>
                    <a:bodyPr wrap="none" anchor="ctr"/>
                    <a:lstStyle/>
                    <a:p>
                      <a:pPr algn="ctr" eaLnBrk="0" hangingPunct="0"/>
                      <a:endParaRPr lang="en-US" altLang="zh-HK"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14368" name="Oval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95739" y="5638800"/>
                      <a:ext cx="131731" cy="122238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 w="12700">
                      <a:solidFill>
                        <a:schemeClr val="tx1"/>
                      </a:solidFill>
                      <a:round/>
                      <a:headEnd type="none" w="lg" len="lg"/>
                      <a:tailEnd type="none" w="lg" len="lg"/>
                    </a:ln>
                  </p:spPr>
                  <p:txBody>
                    <a:bodyPr wrap="none" anchor="ctr"/>
                    <a:lstStyle/>
                    <a:p>
                      <a:pPr algn="ctr" eaLnBrk="0" hangingPunct="0"/>
                      <a:endParaRPr lang="en-US" altLang="zh-HK">
                        <a:ea typeface="新細明體" pitchFamily="18" charset="-120"/>
                      </a:endParaRPr>
                    </a:p>
                  </p:txBody>
                </p:sp>
              </p:grpSp>
              <p:sp>
                <p:nvSpPr>
                  <p:cNvPr id="14363" name="Text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48000" y="3125372"/>
                    <a:ext cx="5334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zh-HK" altLang="zh-HK">
                      <a:ea typeface="新細明體" pitchFamily="18" charset="-120"/>
                    </a:endParaRPr>
                  </a:p>
                </p:txBody>
              </p:sp>
              <p:sp>
                <p:nvSpPr>
                  <p:cNvPr id="14364" name="Text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68134" y="3178684"/>
                    <a:ext cx="5334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zh-HK" altLang="zh-HK">
                      <a:ea typeface="新細明體" pitchFamily="18" charset="-120"/>
                    </a:endParaRPr>
                  </a:p>
                </p:txBody>
              </p:sp>
            </p:grpSp>
            <p:sp>
              <p:nvSpPr>
                <p:cNvPr id="14359" name="TextBox 14"/>
                <p:cNvSpPr txBox="1">
                  <a:spLocks noChangeArrowheads="1"/>
                </p:cNvSpPr>
                <p:nvPr/>
              </p:nvSpPr>
              <p:spPr bwMode="auto">
                <a:xfrm>
                  <a:off x="3097560" y="3537747"/>
                  <a:ext cx="685803" cy="3549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HK">
                      <a:solidFill>
                        <a:srgbClr val="FF0000"/>
                      </a:solidFill>
                      <a:ea typeface="新細明體" pitchFamily="18" charset="-120"/>
                    </a:rPr>
                    <a:t>V</a:t>
                  </a:r>
                  <a:r>
                    <a:rPr lang="en-US" altLang="zh-HK" sz="1200">
                      <a:solidFill>
                        <a:srgbClr val="FF0000"/>
                      </a:solidFill>
                      <a:ea typeface="新細明體" pitchFamily="18" charset="-120"/>
                    </a:rPr>
                    <a:t>1</a:t>
                  </a:r>
                  <a:endParaRPr lang="en-US" altLang="zh-HK">
                    <a:solidFill>
                      <a:srgbClr val="FF0000"/>
                    </a:solidFill>
                    <a:ea typeface="新細明體" pitchFamily="18" charset="-120"/>
                  </a:endParaRPr>
                </a:p>
              </p:txBody>
            </p:sp>
            <p:sp>
              <p:nvSpPr>
                <p:cNvPr id="14360" name="TextBox 15"/>
                <p:cNvSpPr txBox="1">
                  <a:spLocks noChangeArrowheads="1"/>
                </p:cNvSpPr>
                <p:nvPr/>
              </p:nvSpPr>
              <p:spPr bwMode="auto">
                <a:xfrm>
                  <a:off x="5400811" y="3586212"/>
                  <a:ext cx="801444" cy="3549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HK">
                      <a:solidFill>
                        <a:srgbClr val="FF0000"/>
                      </a:solidFill>
                      <a:ea typeface="新細明體" pitchFamily="18" charset="-120"/>
                    </a:rPr>
                    <a:t>V</a:t>
                  </a:r>
                  <a:r>
                    <a:rPr lang="en-US" altLang="zh-HK" sz="1200">
                      <a:solidFill>
                        <a:srgbClr val="FF0000"/>
                      </a:solidFill>
                      <a:ea typeface="新細明體" pitchFamily="18" charset="-120"/>
                    </a:rPr>
                    <a:t>2</a:t>
                  </a:r>
                </a:p>
              </p:txBody>
            </p:sp>
            <p:sp>
              <p:nvSpPr>
                <p:cNvPr id="14361" name="TextBox 16"/>
                <p:cNvSpPr txBox="1">
                  <a:spLocks noChangeArrowheads="1"/>
                </p:cNvSpPr>
                <p:nvPr/>
              </p:nvSpPr>
              <p:spPr bwMode="auto">
                <a:xfrm>
                  <a:off x="4675964" y="6395305"/>
                  <a:ext cx="990600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HK">
                      <a:ea typeface="新細明體" pitchFamily="18" charset="-120"/>
                    </a:rPr>
                    <a:t>0V</a:t>
                  </a:r>
                </a:p>
              </p:txBody>
            </p:sp>
          </p:grpSp>
          <p:cxnSp>
            <p:nvCxnSpPr>
              <p:cNvPr id="15" name="Straight Arrow Connector 5"/>
              <p:cNvCxnSpPr>
                <a:endCxn id="14345" idx="0"/>
              </p:cNvCxnSpPr>
              <p:nvPr/>
            </p:nvCxnSpPr>
            <p:spPr>
              <a:xfrm>
                <a:off x="3146650" y="3809473"/>
                <a:ext cx="2306776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6"/>
              <p:cNvCxnSpPr/>
              <p:nvPr/>
            </p:nvCxnSpPr>
            <p:spPr>
              <a:xfrm>
                <a:off x="1963796" y="3493617"/>
                <a:ext cx="738758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7"/>
              <p:cNvCxnSpPr/>
              <p:nvPr/>
            </p:nvCxnSpPr>
            <p:spPr>
              <a:xfrm>
                <a:off x="2757277" y="3961248"/>
                <a:ext cx="0" cy="15341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8"/>
              <p:cNvCxnSpPr/>
              <p:nvPr/>
            </p:nvCxnSpPr>
            <p:spPr>
              <a:xfrm>
                <a:off x="6019597" y="3495669"/>
                <a:ext cx="740862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9"/>
              <p:cNvCxnSpPr/>
              <p:nvPr/>
            </p:nvCxnSpPr>
            <p:spPr>
              <a:xfrm>
                <a:off x="5830172" y="3934586"/>
                <a:ext cx="0" cy="1626453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55" name="TextBox 10"/>
              <p:cNvSpPr txBox="1">
                <a:spLocks noChangeArrowheads="1"/>
              </p:cNvSpPr>
              <p:nvPr/>
            </p:nvSpPr>
            <p:spPr bwMode="auto">
              <a:xfrm>
                <a:off x="4104921" y="3934384"/>
                <a:ext cx="769224" cy="382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zh-HK">
                    <a:solidFill>
                      <a:srgbClr val="0070C0"/>
                    </a:solidFill>
                    <a:ea typeface="新細明體" pitchFamily="18" charset="-120"/>
                  </a:rPr>
                  <a:t>I</a:t>
                </a:r>
                <a:r>
                  <a:rPr lang="en-US" altLang="zh-HK" sz="1200">
                    <a:solidFill>
                      <a:srgbClr val="0070C0"/>
                    </a:solidFill>
                    <a:ea typeface="新細明體" pitchFamily="18" charset="-120"/>
                  </a:rPr>
                  <a:t>1</a:t>
                </a:r>
              </a:p>
            </p:txBody>
          </p:sp>
          <p:sp>
            <p:nvSpPr>
              <p:cNvPr id="14356" name="TextBox 11"/>
              <p:cNvSpPr txBox="1">
                <a:spLocks noChangeArrowheads="1"/>
              </p:cNvSpPr>
              <p:nvPr/>
            </p:nvSpPr>
            <p:spPr bwMode="auto">
              <a:xfrm>
                <a:off x="2405173" y="4537526"/>
                <a:ext cx="769224" cy="382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zh-HK">
                    <a:solidFill>
                      <a:srgbClr val="0070C0"/>
                    </a:solidFill>
                    <a:ea typeface="新細明體" pitchFamily="18" charset="-120"/>
                  </a:rPr>
                  <a:t>I</a:t>
                </a:r>
                <a:r>
                  <a:rPr lang="en-US" altLang="zh-HK" sz="1200">
                    <a:solidFill>
                      <a:srgbClr val="0070C0"/>
                    </a:solidFill>
                    <a:ea typeface="新細明體" pitchFamily="18" charset="-120"/>
                  </a:rPr>
                  <a:t>2</a:t>
                </a:r>
              </a:p>
            </p:txBody>
          </p:sp>
          <p:sp>
            <p:nvSpPr>
              <p:cNvPr id="14357" name="TextBox 12"/>
              <p:cNvSpPr txBox="1">
                <a:spLocks noChangeArrowheads="1"/>
              </p:cNvSpPr>
              <p:nvPr/>
            </p:nvSpPr>
            <p:spPr bwMode="auto">
              <a:xfrm>
                <a:off x="5989602" y="4535499"/>
                <a:ext cx="769224" cy="382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zh-HK">
                    <a:solidFill>
                      <a:srgbClr val="0070C0"/>
                    </a:solidFill>
                    <a:ea typeface="新細明體" pitchFamily="18" charset="-120"/>
                  </a:rPr>
                  <a:t>I</a:t>
                </a:r>
                <a:r>
                  <a:rPr lang="en-US" altLang="zh-HK" sz="1200">
                    <a:solidFill>
                      <a:srgbClr val="0070C0"/>
                    </a:solidFill>
                    <a:ea typeface="新細明體" pitchFamily="18" charset="-120"/>
                  </a:rPr>
                  <a:t>3</a:t>
                </a:r>
              </a:p>
            </p:txBody>
          </p:sp>
        </p:grpSp>
        <p:sp>
          <p:nvSpPr>
            <p:cNvPr id="14343" name="TextBox 25"/>
            <p:cNvSpPr txBox="1">
              <a:spLocks noChangeArrowheads="1"/>
            </p:cNvSpPr>
            <p:nvPr/>
          </p:nvSpPr>
          <p:spPr bwMode="auto">
            <a:xfrm>
              <a:off x="3282401" y="3120624"/>
              <a:ext cx="685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 sz="2400" b="1">
                  <a:ea typeface="新細明體" pitchFamily="18" charset="-120"/>
                </a:rPr>
                <a:t>+</a:t>
              </a:r>
            </a:p>
          </p:txBody>
        </p:sp>
        <p:sp>
          <p:nvSpPr>
            <p:cNvPr id="14344" name="TextBox 26"/>
            <p:cNvSpPr txBox="1">
              <a:spLocks noChangeArrowheads="1"/>
            </p:cNvSpPr>
            <p:nvPr/>
          </p:nvSpPr>
          <p:spPr bwMode="auto">
            <a:xfrm>
              <a:off x="3033187" y="3760103"/>
              <a:ext cx="685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 sz="2400" b="1" dirty="0">
                  <a:ea typeface="新細明體" pitchFamily="18" charset="-120"/>
                </a:rPr>
                <a:t>+</a:t>
              </a:r>
            </a:p>
          </p:txBody>
        </p:sp>
        <p:sp>
          <p:nvSpPr>
            <p:cNvPr id="14345" name="TextBox 27"/>
            <p:cNvSpPr txBox="1">
              <a:spLocks noChangeArrowheads="1"/>
            </p:cNvSpPr>
            <p:nvPr/>
          </p:nvSpPr>
          <p:spPr bwMode="auto">
            <a:xfrm>
              <a:off x="5110158" y="3810000"/>
              <a:ext cx="685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 sz="2400" b="1">
                  <a:ea typeface="新細明體" pitchFamily="18" charset="-120"/>
                </a:rPr>
                <a:t>+</a:t>
              </a:r>
            </a:p>
          </p:txBody>
        </p:sp>
        <p:sp>
          <p:nvSpPr>
            <p:cNvPr id="14346" name="TextBox 28"/>
            <p:cNvSpPr txBox="1">
              <a:spLocks noChangeArrowheads="1"/>
            </p:cNvSpPr>
            <p:nvPr/>
          </p:nvSpPr>
          <p:spPr bwMode="auto">
            <a:xfrm>
              <a:off x="4911400" y="3120624"/>
              <a:ext cx="685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 sz="2400" b="1">
                  <a:ea typeface="新細明體" pitchFamily="18" charset="-120"/>
                </a:rPr>
                <a:t>-</a:t>
              </a:r>
            </a:p>
          </p:txBody>
        </p:sp>
        <p:sp>
          <p:nvSpPr>
            <p:cNvPr id="14347" name="TextBox 31"/>
            <p:cNvSpPr txBox="1">
              <a:spLocks noChangeArrowheads="1"/>
            </p:cNvSpPr>
            <p:nvPr/>
          </p:nvSpPr>
          <p:spPr bwMode="auto">
            <a:xfrm>
              <a:off x="5139176" y="5288600"/>
              <a:ext cx="685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 sz="2400" b="1">
                  <a:ea typeface="新細明體" pitchFamily="18" charset="-120"/>
                </a:rPr>
                <a:t>-</a:t>
              </a:r>
            </a:p>
          </p:txBody>
        </p:sp>
        <p:sp>
          <p:nvSpPr>
            <p:cNvPr id="14348" name="TextBox 32"/>
            <p:cNvSpPr txBox="1">
              <a:spLocks noChangeArrowheads="1"/>
            </p:cNvSpPr>
            <p:nvPr/>
          </p:nvSpPr>
          <p:spPr bwMode="auto">
            <a:xfrm>
              <a:off x="3004542" y="5265213"/>
              <a:ext cx="685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 sz="2400" b="1">
                  <a:ea typeface="新細明體" pitchFamily="18" charset="-120"/>
                </a:rPr>
                <a:t>-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11</a:t>
            </a:fld>
            <a:endParaRPr lang="en-US" altLang="zh-HK"/>
          </a:p>
        </p:txBody>
      </p:sp>
      <p:sp>
        <p:nvSpPr>
          <p:cNvPr id="34" name="TextBox 3"/>
          <p:cNvSpPr txBox="1">
            <a:spLocks noChangeArrowheads="1"/>
          </p:cNvSpPr>
          <p:nvPr/>
        </p:nvSpPr>
        <p:spPr bwMode="auto">
          <a:xfrm>
            <a:off x="4675216" y="5019695"/>
            <a:ext cx="4499517" cy="120032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By </a:t>
            </a:r>
            <a:r>
              <a:rPr lang="en-US" altLang="zh-HK" b="1" dirty="0">
                <a:ea typeface="新細明體" pitchFamily="18" charset="-120"/>
              </a:rPr>
              <a:t>Ohm’s law</a:t>
            </a:r>
          </a:p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V</a:t>
            </a:r>
            <a:r>
              <a:rPr lang="en-US" altLang="zh-HK" sz="1200" dirty="0">
                <a:ea typeface="新細明體" pitchFamily="18" charset="-120"/>
              </a:rPr>
              <a:t>1</a:t>
            </a:r>
            <a:r>
              <a:rPr lang="en-US" altLang="zh-HK" dirty="0">
                <a:ea typeface="新細明體" pitchFamily="18" charset="-120"/>
              </a:rPr>
              <a:t> – V</a:t>
            </a:r>
            <a:r>
              <a:rPr lang="en-US" altLang="zh-HK" sz="1200" dirty="0">
                <a:ea typeface="新細明體" pitchFamily="18" charset="-120"/>
              </a:rPr>
              <a:t>2</a:t>
            </a:r>
            <a:r>
              <a:rPr lang="en-US" altLang="zh-HK" dirty="0">
                <a:ea typeface="新細明體" pitchFamily="18" charset="-120"/>
              </a:rPr>
              <a:t> = I</a:t>
            </a:r>
            <a:r>
              <a:rPr lang="en-US" altLang="zh-HK" sz="1200" dirty="0">
                <a:ea typeface="新細明體" pitchFamily="18" charset="-120"/>
              </a:rPr>
              <a:t>1</a:t>
            </a:r>
            <a:r>
              <a:rPr lang="en-US" altLang="zh-HK" dirty="0">
                <a:ea typeface="新細明體" pitchFamily="18" charset="-120"/>
              </a:rPr>
              <a:t> (6</a:t>
            </a:r>
            <a:r>
              <a:rPr lang="en-US" altLang="zh-HK" dirty="0" smtClean="0">
                <a:ea typeface="新細明體" pitchFamily="18" charset="-120"/>
              </a:rPr>
              <a:t>)  means  I</a:t>
            </a:r>
            <a:r>
              <a:rPr lang="en-US" altLang="zh-HK" sz="1200" dirty="0" smtClean="0">
                <a:ea typeface="新細明體" pitchFamily="18" charset="-120"/>
              </a:rPr>
              <a:t>1</a:t>
            </a:r>
            <a:r>
              <a:rPr lang="en-US" altLang="zh-HK" dirty="0">
                <a:ea typeface="新細明體" pitchFamily="18" charset="-120"/>
              </a:rPr>
              <a:t> = (V</a:t>
            </a:r>
            <a:r>
              <a:rPr lang="en-US" altLang="zh-HK" sz="1200" dirty="0">
                <a:ea typeface="新細明體" pitchFamily="18" charset="-120"/>
              </a:rPr>
              <a:t>1</a:t>
            </a:r>
            <a:r>
              <a:rPr lang="en-US" altLang="zh-HK" dirty="0">
                <a:ea typeface="新細明體" pitchFamily="18" charset="-120"/>
              </a:rPr>
              <a:t> – </a:t>
            </a:r>
            <a:r>
              <a:rPr lang="en-US" altLang="zh-HK" dirty="0" smtClean="0">
                <a:ea typeface="新細明體" pitchFamily="18" charset="-120"/>
              </a:rPr>
              <a:t>V</a:t>
            </a:r>
            <a:r>
              <a:rPr lang="en-US" altLang="zh-HK" sz="1200" dirty="0" smtClean="0">
                <a:ea typeface="新細明體" pitchFamily="18" charset="-120"/>
              </a:rPr>
              <a:t>2</a:t>
            </a:r>
            <a:r>
              <a:rPr lang="en-US" altLang="zh-HK" dirty="0" smtClean="0">
                <a:ea typeface="新細明體" pitchFamily="18" charset="-120"/>
              </a:rPr>
              <a:t>) / 6  </a:t>
            </a:r>
            <a:endParaRPr lang="en-US" altLang="zh-HK" dirty="0">
              <a:ea typeface="新細明體" pitchFamily="18" charset="-120"/>
            </a:endParaRPr>
          </a:p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V</a:t>
            </a:r>
            <a:r>
              <a:rPr lang="en-US" altLang="zh-HK" sz="1200" dirty="0">
                <a:ea typeface="新細明體" pitchFamily="18" charset="-120"/>
              </a:rPr>
              <a:t>1</a:t>
            </a:r>
            <a:r>
              <a:rPr lang="en-US" altLang="zh-HK" dirty="0">
                <a:ea typeface="新細明體" pitchFamily="18" charset="-120"/>
              </a:rPr>
              <a:t> = I</a:t>
            </a:r>
            <a:r>
              <a:rPr lang="en-US" altLang="zh-HK" sz="1200" dirty="0">
                <a:ea typeface="新細明體" pitchFamily="18" charset="-120"/>
              </a:rPr>
              <a:t>2</a:t>
            </a:r>
            <a:r>
              <a:rPr lang="en-US" altLang="zh-HK" dirty="0">
                <a:ea typeface="新細明體" pitchFamily="18" charset="-120"/>
              </a:rPr>
              <a:t> (2</a:t>
            </a:r>
            <a:r>
              <a:rPr lang="en-US" altLang="zh-HK" dirty="0" smtClean="0">
                <a:ea typeface="新細明體" pitchFamily="18" charset="-120"/>
              </a:rPr>
              <a:t>)   means  I</a:t>
            </a:r>
            <a:r>
              <a:rPr lang="en-US" altLang="zh-HK" sz="1200" dirty="0" smtClean="0">
                <a:ea typeface="新細明體" pitchFamily="18" charset="-120"/>
              </a:rPr>
              <a:t>2</a:t>
            </a:r>
            <a:r>
              <a:rPr lang="en-US" altLang="zh-HK" dirty="0" smtClean="0">
                <a:ea typeface="新細明體" pitchFamily="18" charset="-120"/>
              </a:rPr>
              <a:t> = </a:t>
            </a:r>
            <a:r>
              <a:rPr lang="en-US" altLang="zh-HK" dirty="0">
                <a:ea typeface="新細明體" pitchFamily="18" charset="-120"/>
              </a:rPr>
              <a:t>V</a:t>
            </a:r>
            <a:r>
              <a:rPr lang="en-US" altLang="zh-HK" sz="1200" dirty="0">
                <a:ea typeface="新細明體" pitchFamily="18" charset="-120"/>
              </a:rPr>
              <a:t>1</a:t>
            </a:r>
            <a:r>
              <a:rPr lang="en-US" altLang="zh-HK" dirty="0">
                <a:ea typeface="新細明體" pitchFamily="18" charset="-120"/>
              </a:rPr>
              <a:t> / 2 </a:t>
            </a:r>
          </a:p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V</a:t>
            </a:r>
            <a:r>
              <a:rPr lang="en-US" altLang="zh-HK" sz="1200" dirty="0">
                <a:ea typeface="新細明體" pitchFamily="18" charset="-120"/>
              </a:rPr>
              <a:t>2</a:t>
            </a:r>
            <a:r>
              <a:rPr lang="en-US" altLang="zh-HK" dirty="0">
                <a:ea typeface="新細明體" pitchFamily="18" charset="-120"/>
              </a:rPr>
              <a:t> = I</a:t>
            </a:r>
            <a:r>
              <a:rPr lang="en-US" altLang="zh-HK" sz="1200" dirty="0">
                <a:ea typeface="新細明體" pitchFamily="18" charset="-120"/>
              </a:rPr>
              <a:t>3</a:t>
            </a:r>
            <a:r>
              <a:rPr lang="en-US" altLang="zh-HK" dirty="0">
                <a:ea typeface="新細明體" pitchFamily="18" charset="-120"/>
              </a:rPr>
              <a:t> (7</a:t>
            </a:r>
            <a:r>
              <a:rPr lang="en-US" altLang="zh-HK" dirty="0" smtClean="0">
                <a:ea typeface="新細明體" pitchFamily="18" charset="-120"/>
              </a:rPr>
              <a:t>) means I</a:t>
            </a:r>
            <a:r>
              <a:rPr lang="en-US" altLang="zh-HK" sz="1200" dirty="0" smtClean="0">
                <a:ea typeface="新細明體" pitchFamily="18" charset="-120"/>
              </a:rPr>
              <a:t>3</a:t>
            </a:r>
            <a:r>
              <a:rPr lang="en-US" altLang="zh-HK" dirty="0" smtClean="0">
                <a:ea typeface="新細明體" pitchFamily="18" charset="-120"/>
              </a:rPr>
              <a:t> = </a:t>
            </a:r>
            <a:r>
              <a:rPr lang="en-US" altLang="zh-HK" dirty="0">
                <a:ea typeface="新細明體" pitchFamily="18" charset="-120"/>
              </a:rPr>
              <a:t>V</a:t>
            </a:r>
            <a:r>
              <a:rPr lang="en-US" altLang="zh-HK" sz="1200" dirty="0">
                <a:ea typeface="新細明體" pitchFamily="18" charset="-120"/>
              </a:rPr>
              <a:t>2</a:t>
            </a:r>
            <a:r>
              <a:rPr lang="en-US" altLang="zh-HK" dirty="0">
                <a:ea typeface="新細明體" pitchFamily="18" charset="-120"/>
              </a:rPr>
              <a:t> / 7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Nodal Analysis 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75456" y="2102588"/>
            <a:ext cx="8193088" cy="4114800"/>
          </a:xfrm>
        </p:spPr>
        <p:txBody>
          <a:bodyPr/>
          <a:lstStyle/>
          <a:p>
            <a:r>
              <a:rPr lang="en-US" altLang="zh-HK" sz="20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Step 7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: Substitute </a:t>
            </a:r>
            <a:r>
              <a:rPr lang="en-US" altLang="zh-HK" sz="2000" u="sng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currents in terms of the unknown node voltages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to </a:t>
            </a:r>
            <a:r>
              <a:rPr lang="en-US" altLang="zh-HK" sz="2000" u="sng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KCL equations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and solve the equation set. </a:t>
            </a:r>
          </a:p>
        </p:txBody>
      </p:sp>
      <p:sp>
        <p:nvSpPr>
          <p:cNvPr id="15364" name="TextBox 3"/>
          <p:cNvSpPr txBox="1">
            <a:spLocks noChangeArrowheads="1"/>
          </p:cNvSpPr>
          <p:nvPr/>
        </p:nvSpPr>
        <p:spPr bwMode="auto">
          <a:xfrm>
            <a:off x="639704" y="3200221"/>
            <a:ext cx="4499517" cy="120032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By </a:t>
            </a:r>
            <a:r>
              <a:rPr lang="en-US" altLang="zh-HK" b="1" dirty="0">
                <a:ea typeface="新細明體" pitchFamily="18" charset="-120"/>
              </a:rPr>
              <a:t>Ohm’s law</a:t>
            </a:r>
          </a:p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V</a:t>
            </a:r>
            <a:r>
              <a:rPr lang="en-US" altLang="zh-HK" sz="1200" dirty="0">
                <a:ea typeface="新細明體" pitchFamily="18" charset="-120"/>
              </a:rPr>
              <a:t>1</a:t>
            </a:r>
            <a:r>
              <a:rPr lang="en-US" altLang="zh-HK" dirty="0">
                <a:ea typeface="新細明體" pitchFamily="18" charset="-120"/>
              </a:rPr>
              <a:t> – V</a:t>
            </a:r>
            <a:r>
              <a:rPr lang="en-US" altLang="zh-HK" sz="1200" dirty="0">
                <a:ea typeface="新細明體" pitchFamily="18" charset="-120"/>
              </a:rPr>
              <a:t>2</a:t>
            </a:r>
            <a:r>
              <a:rPr lang="en-US" altLang="zh-HK" dirty="0">
                <a:ea typeface="新細明體" pitchFamily="18" charset="-120"/>
              </a:rPr>
              <a:t> = I</a:t>
            </a:r>
            <a:r>
              <a:rPr lang="en-US" altLang="zh-HK" sz="1200" dirty="0">
                <a:ea typeface="新細明體" pitchFamily="18" charset="-120"/>
              </a:rPr>
              <a:t>1</a:t>
            </a:r>
            <a:r>
              <a:rPr lang="en-US" altLang="zh-HK" dirty="0">
                <a:ea typeface="新細明體" pitchFamily="18" charset="-120"/>
              </a:rPr>
              <a:t> (6</a:t>
            </a:r>
            <a:r>
              <a:rPr lang="en-US" altLang="zh-HK" dirty="0" smtClean="0">
                <a:ea typeface="新細明體" pitchFamily="18" charset="-120"/>
              </a:rPr>
              <a:t>)  means  I</a:t>
            </a:r>
            <a:r>
              <a:rPr lang="en-US" altLang="zh-HK" sz="1200" dirty="0" smtClean="0">
                <a:ea typeface="新細明體" pitchFamily="18" charset="-120"/>
              </a:rPr>
              <a:t>1</a:t>
            </a:r>
            <a:r>
              <a:rPr lang="en-US" altLang="zh-HK" dirty="0">
                <a:ea typeface="新細明體" pitchFamily="18" charset="-120"/>
              </a:rPr>
              <a:t> = (V</a:t>
            </a:r>
            <a:r>
              <a:rPr lang="en-US" altLang="zh-HK" sz="1200" dirty="0">
                <a:ea typeface="新細明體" pitchFamily="18" charset="-120"/>
              </a:rPr>
              <a:t>1</a:t>
            </a:r>
            <a:r>
              <a:rPr lang="en-US" altLang="zh-HK" dirty="0">
                <a:ea typeface="新細明體" pitchFamily="18" charset="-120"/>
              </a:rPr>
              <a:t> – </a:t>
            </a:r>
            <a:r>
              <a:rPr lang="en-US" altLang="zh-HK" dirty="0" smtClean="0">
                <a:ea typeface="新細明體" pitchFamily="18" charset="-120"/>
              </a:rPr>
              <a:t>V</a:t>
            </a:r>
            <a:r>
              <a:rPr lang="en-US" altLang="zh-HK" sz="1200" dirty="0" smtClean="0">
                <a:ea typeface="新細明體" pitchFamily="18" charset="-120"/>
              </a:rPr>
              <a:t>2</a:t>
            </a:r>
            <a:r>
              <a:rPr lang="en-US" altLang="zh-HK" dirty="0" smtClean="0">
                <a:ea typeface="新細明體" pitchFamily="18" charset="-120"/>
              </a:rPr>
              <a:t>) / 6  </a:t>
            </a:r>
            <a:endParaRPr lang="en-US" altLang="zh-HK" dirty="0">
              <a:ea typeface="新細明體" pitchFamily="18" charset="-120"/>
            </a:endParaRPr>
          </a:p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V</a:t>
            </a:r>
            <a:r>
              <a:rPr lang="en-US" altLang="zh-HK" sz="1200" dirty="0">
                <a:ea typeface="新細明體" pitchFamily="18" charset="-120"/>
              </a:rPr>
              <a:t>1</a:t>
            </a:r>
            <a:r>
              <a:rPr lang="en-US" altLang="zh-HK" dirty="0">
                <a:ea typeface="新細明體" pitchFamily="18" charset="-120"/>
              </a:rPr>
              <a:t> = I</a:t>
            </a:r>
            <a:r>
              <a:rPr lang="en-US" altLang="zh-HK" sz="1200" dirty="0">
                <a:ea typeface="新細明體" pitchFamily="18" charset="-120"/>
              </a:rPr>
              <a:t>2</a:t>
            </a:r>
            <a:r>
              <a:rPr lang="en-US" altLang="zh-HK" dirty="0">
                <a:ea typeface="新細明體" pitchFamily="18" charset="-120"/>
              </a:rPr>
              <a:t> (2</a:t>
            </a:r>
            <a:r>
              <a:rPr lang="en-US" altLang="zh-HK" dirty="0" smtClean="0">
                <a:ea typeface="新細明體" pitchFamily="18" charset="-120"/>
              </a:rPr>
              <a:t>)   means  I</a:t>
            </a:r>
            <a:r>
              <a:rPr lang="en-US" altLang="zh-HK" sz="1200" dirty="0" smtClean="0">
                <a:ea typeface="新細明體" pitchFamily="18" charset="-120"/>
              </a:rPr>
              <a:t>2</a:t>
            </a:r>
            <a:r>
              <a:rPr lang="en-US" altLang="zh-HK" dirty="0" smtClean="0">
                <a:ea typeface="新細明體" pitchFamily="18" charset="-120"/>
              </a:rPr>
              <a:t> = </a:t>
            </a:r>
            <a:r>
              <a:rPr lang="en-US" altLang="zh-HK" dirty="0">
                <a:ea typeface="新細明體" pitchFamily="18" charset="-120"/>
              </a:rPr>
              <a:t>V</a:t>
            </a:r>
            <a:r>
              <a:rPr lang="en-US" altLang="zh-HK" sz="1200" dirty="0">
                <a:ea typeface="新細明體" pitchFamily="18" charset="-120"/>
              </a:rPr>
              <a:t>1</a:t>
            </a:r>
            <a:r>
              <a:rPr lang="en-US" altLang="zh-HK" dirty="0">
                <a:ea typeface="新細明體" pitchFamily="18" charset="-120"/>
              </a:rPr>
              <a:t> / 2 </a:t>
            </a:r>
          </a:p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V</a:t>
            </a:r>
            <a:r>
              <a:rPr lang="en-US" altLang="zh-HK" sz="1200" dirty="0">
                <a:ea typeface="新細明體" pitchFamily="18" charset="-120"/>
              </a:rPr>
              <a:t>2</a:t>
            </a:r>
            <a:r>
              <a:rPr lang="en-US" altLang="zh-HK" dirty="0">
                <a:ea typeface="新細明體" pitchFamily="18" charset="-120"/>
              </a:rPr>
              <a:t> = I</a:t>
            </a:r>
            <a:r>
              <a:rPr lang="en-US" altLang="zh-HK" sz="1200" dirty="0">
                <a:ea typeface="新細明體" pitchFamily="18" charset="-120"/>
              </a:rPr>
              <a:t>3</a:t>
            </a:r>
            <a:r>
              <a:rPr lang="en-US" altLang="zh-HK" dirty="0">
                <a:ea typeface="新細明體" pitchFamily="18" charset="-120"/>
              </a:rPr>
              <a:t> (7</a:t>
            </a:r>
            <a:r>
              <a:rPr lang="en-US" altLang="zh-HK" dirty="0" smtClean="0">
                <a:ea typeface="新細明體" pitchFamily="18" charset="-120"/>
              </a:rPr>
              <a:t>) means I</a:t>
            </a:r>
            <a:r>
              <a:rPr lang="en-US" altLang="zh-HK" sz="1200" dirty="0" smtClean="0">
                <a:ea typeface="新細明體" pitchFamily="18" charset="-120"/>
              </a:rPr>
              <a:t>3</a:t>
            </a:r>
            <a:r>
              <a:rPr lang="en-US" altLang="zh-HK" dirty="0" smtClean="0">
                <a:ea typeface="新細明體" pitchFamily="18" charset="-120"/>
              </a:rPr>
              <a:t> = </a:t>
            </a:r>
            <a:r>
              <a:rPr lang="en-US" altLang="zh-HK" dirty="0">
                <a:ea typeface="新細明體" pitchFamily="18" charset="-120"/>
              </a:rPr>
              <a:t>V</a:t>
            </a:r>
            <a:r>
              <a:rPr lang="en-US" altLang="zh-HK" sz="1200" dirty="0">
                <a:ea typeface="新細明體" pitchFamily="18" charset="-120"/>
              </a:rPr>
              <a:t>2</a:t>
            </a:r>
            <a:r>
              <a:rPr lang="en-US" altLang="zh-HK" dirty="0">
                <a:ea typeface="新細明體" pitchFamily="18" charset="-120"/>
              </a:rPr>
              <a:t> / 7 </a:t>
            </a:r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5816638" y="3338720"/>
            <a:ext cx="2133600" cy="92333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By </a:t>
            </a:r>
            <a:r>
              <a:rPr lang="en-US" altLang="zh-HK" b="1" dirty="0">
                <a:ea typeface="新細明體" pitchFamily="18" charset="-120"/>
              </a:rPr>
              <a:t>KCL</a:t>
            </a:r>
            <a:r>
              <a:rPr lang="en-US" altLang="zh-HK" dirty="0">
                <a:ea typeface="新細明體" pitchFamily="18" charset="-120"/>
              </a:rPr>
              <a:t>: </a:t>
            </a:r>
            <a:endParaRPr lang="en-US" altLang="zh-HK" dirty="0" smtClean="0">
              <a:ea typeface="新細明體" pitchFamily="18" charset="-120"/>
            </a:endParaRPr>
          </a:p>
          <a:p>
            <a:pPr algn="ctr" eaLnBrk="1" hangingPunct="1"/>
            <a:r>
              <a:rPr lang="en-US" altLang="zh-HK" dirty="0" smtClean="0">
                <a:ea typeface="新細明體" pitchFamily="18" charset="-120"/>
              </a:rPr>
              <a:t> I</a:t>
            </a:r>
            <a:r>
              <a:rPr lang="en-US" altLang="zh-HK" sz="1200" dirty="0" smtClean="0">
                <a:ea typeface="新細明體" pitchFamily="18" charset="-120"/>
              </a:rPr>
              <a:t>1</a:t>
            </a:r>
            <a:r>
              <a:rPr lang="en-US" altLang="zh-HK" dirty="0" smtClean="0">
                <a:ea typeface="新細明體" pitchFamily="18" charset="-120"/>
              </a:rPr>
              <a:t> </a:t>
            </a:r>
            <a:r>
              <a:rPr lang="en-US" altLang="zh-HK" dirty="0">
                <a:ea typeface="新細明體" pitchFamily="18" charset="-120"/>
              </a:rPr>
              <a:t>+ I</a:t>
            </a:r>
            <a:r>
              <a:rPr lang="en-US" altLang="zh-HK" sz="1200" dirty="0">
                <a:ea typeface="新細明體" pitchFamily="18" charset="-120"/>
              </a:rPr>
              <a:t>2</a:t>
            </a:r>
            <a:r>
              <a:rPr lang="en-US" altLang="zh-HK" dirty="0">
                <a:ea typeface="新細明體" pitchFamily="18" charset="-120"/>
              </a:rPr>
              <a:t> = 1</a:t>
            </a:r>
          </a:p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I</a:t>
            </a:r>
            <a:r>
              <a:rPr lang="en-US" altLang="zh-HK" sz="1200" dirty="0">
                <a:ea typeface="新細明體" pitchFamily="18" charset="-120"/>
              </a:rPr>
              <a:t>1</a:t>
            </a:r>
            <a:r>
              <a:rPr lang="en-US" altLang="zh-HK" dirty="0">
                <a:ea typeface="新細明體" pitchFamily="18" charset="-120"/>
              </a:rPr>
              <a:t> = 4 + I</a:t>
            </a:r>
            <a:r>
              <a:rPr lang="en-US" altLang="zh-HK" sz="1200" dirty="0">
                <a:ea typeface="新細明體" pitchFamily="18" charset="-120"/>
              </a:rPr>
              <a:t>3</a:t>
            </a:r>
          </a:p>
        </p:txBody>
      </p:sp>
      <p:graphicFrame>
        <p:nvGraphicFramePr>
          <p:cNvPr id="15366" name="Object 5"/>
          <p:cNvGraphicFramePr>
            <a:graphicFrameLocks noChangeAspect="1"/>
          </p:cNvGraphicFramePr>
          <p:nvPr/>
        </p:nvGraphicFramePr>
        <p:xfrm>
          <a:off x="2038350" y="4724400"/>
          <a:ext cx="17589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7" name="수식" r:id="rId3" imgW="952087" imgH="393529" progId="Equation.3">
                  <p:embed/>
                </p:oleObj>
              </mc:Choice>
              <mc:Fallback>
                <p:oleObj name="수식" r:id="rId3" imgW="952087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4724400"/>
                        <a:ext cx="175895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4837113" y="4724400"/>
          <a:ext cx="183038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8" name="Equation" r:id="rId5" imgW="990170" imgH="393529" progId="Equation.3">
                  <p:embed/>
                </p:oleObj>
              </mc:Choice>
              <mc:Fallback>
                <p:oleObj name="Equation" r:id="rId5" imgW="990170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113" y="4724400"/>
                        <a:ext cx="1830387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7"/>
          <p:cNvGraphicFramePr>
            <a:graphicFrameLocks noChangeAspect="1"/>
          </p:cNvGraphicFramePr>
          <p:nvPr/>
        </p:nvGraphicFramePr>
        <p:xfrm>
          <a:off x="3048000" y="5715000"/>
          <a:ext cx="10779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9" name="Equation" r:id="rId7" imgW="583693" imgH="215713" progId="Equation.3">
                  <p:embed/>
                </p:oleObj>
              </mc:Choice>
              <mc:Fallback>
                <p:oleObj name="Equation" r:id="rId7" imgW="583693" imgH="2157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715000"/>
                        <a:ext cx="107791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4572000" y="5715000"/>
          <a:ext cx="12430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0" name="Equation" r:id="rId9" imgW="672808" imgH="215806" progId="Equation.3">
                  <p:embed/>
                </p:oleObj>
              </mc:Choice>
              <mc:Fallback>
                <p:oleObj name="Equation" r:id="rId9" imgW="672808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715000"/>
                        <a:ext cx="124301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TextBox 10"/>
          <p:cNvSpPr txBox="1">
            <a:spLocks noChangeArrowheads="1"/>
          </p:cNvSpPr>
          <p:nvPr/>
        </p:nvSpPr>
        <p:spPr bwMode="auto">
          <a:xfrm>
            <a:off x="6013450" y="6153150"/>
            <a:ext cx="244475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Voltages are negative!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810000" y="6096000"/>
            <a:ext cx="20574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638800" y="6096000"/>
            <a:ext cx="228600" cy="190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12</a:t>
            </a:fld>
            <a:endParaRPr lang="en-US" altLang="zh-H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Nodal Analysis 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1872" y="2091361"/>
            <a:ext cx="8193088" cy="4114800"/>
          </a:xfrm>
        </p:spPr>
        <p:txBody>
          <a:bodyPr/>
          <a:lstStyle/>
          <a:p>
            <a:r>
              <a:rPr lang="en-US" altLang="zh-HK" sz="20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Step 8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: Check the current directions and voltage polarities and correct them accordingly (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resistor: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current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flows from high potential node to low potential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762000" y="3359150"/>
            <a:ext cx="7086600" cy="3357563"/>
            <a:chOff x="762000" y="3050599"/>
            <a:chExt cx="7086600" cy="3357509"/>
          </a:xfrm>
        </p:grpSpPr>
        <p:grpSp>
          <p:nvGrpSpPr>
            <p:cNvPr id="16389" name="Group 5"/>
            <p:cNvGrpSpPr>
              <a:grpSpLocks/>
            </p:cNvGrpSpPr>
            <p:nvPr/>
          </p:nvGrpSpPr>
          <p:grpSpPr bwMode="auto">
            <a:xfrm>
              <a:off x="762000" y="3050599"/>
              <a:ext cx="7086600" cy="3357509"/>
              <a:chOff x="762000" y="3050599"/>
              <a:chExt cx="7086600" cy="3357509"/>
            </a:xfrm>
          </p:grpSpPr>
          <p:grpSp>
            <p:nvGrpSpPr>
              <p:cNvPr id="16396" name="Group 15"/>
              <p:cNvGrpSpPr>
                <a:grpSpLocks/>
              </p:cNvGrpSpPr>
              <p:nvPr/>
            </p:nvGrpSpPr>
            <p:grpSpPr bwMode="auto">
              <a:xfrm>
                <a:off x="762000" y="3050599"/>
                <a:ext cx="7086600" cy="3357509"/>
                <a:chOff x="1337404" y="3537748"/>
                <a:chExt cx="6248400" cy="3226889"/>
              </a:xfrm>
            </p:grpSpPr>
            <p:grpSp>
              <p:nvGrpSpPr>
                <p:cNvPr id="16405" name="Group 24"/>
                <p:cNvGrpSpPr>
                  <a:grpSpLocks/>
                </p:cNvGrpSpPr>
                <p:nvPr/>
              </p:nvGrpSpPr>
              <p:grpSpPr bwMode="auto">
                <a:xfrm>
                  <a:off x="1337404" y="3568345"/>
                  <a:ext cx="6248400" cy="3160274"/>
                  <a:chOff x="1337405" y="3097236"/>
                  <a:chExt cx="6248400" cy="3160274"/>
                </a:xfrm>
              </p:grpSpPr>
              <p:grpSp>
                <p:nvGrpSpPr>
                  <p:cNvPr id="16409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1337405" y="3097236"/>
                    <a:ext cx="6248400" cy="3160274"/>
                    <a:chOff x="1337405" y="3097236"/>
                    <a:chExt cx="6248400" cy="3160274"/>
                  </a:xfrm>
                </p:grpSpPr>
                <p:pic>
                  <p:nvPicPr>
                    <p:cNvPr id="16412" name="Picture 147" descr="03-00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337405" y="3097236"/>
                      <a:ext cx="6248400" cy="316027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16413" name="Oval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8834" y="3568345"/>
                      <a:ext cx="131731" cy="122238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 w="12700">
                      <a:solidFill>
                        <a:schemeClr val="tx1"/>
                      </a:solidFill>
                      <a:round/>
                      <a:headEnd type="none" w="lg" len="lg"/>
                      <a:tailEnd type="none" w="lg" len="lg"/>
                    </a:ln>
                  </p:spPr>
                  <p:txBody>
                    <a:bodyPr wrap="none" anchor="ctr"/>
                    <a:lstStyle/>
                    <a:p>
                      <a:pPr algn="ctr" eaLnBrk="0" hangingPunct="0"/>
                      <a:endParaRPr lang="en-US" altLang="zh-HK"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16414" name="Oval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34834" y="3596481"/>
                      <a:ext cx="131731" cy="122238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 w="12700">
                      <a:solidFill>
                        <a:schemeClr val="tx1"/>
                      </a:solidFill>
                      <a:round/>
                      <a:headEnd type="none" w="lg" len="lg"/>
                      <a:tailEnd type="none" w="lg" len="lg"/>
                    </a:ln>
                  </p:spPr>
                  <p:txBody>
                    <a:bodyPr wrap="none" anchor="ctr"/>
                    <a:lstStyle/>
                    <a:p>
                      <a:pPr algn="ctr" eaLnBrk="0" hangingPunct="0"/>
                      <a:endParaRPr lang="en-US" altLang="zh-HK"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16415" name="Oval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95739" y="5638800"/>
                      <a:ext cx="131731" cy="122238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 w="12700">
                      <a:solidFill>
                        <a:schemeClr val="tx1"/>
                      </a:solidFill>
                      <a:round/>
                      <a:headEnd type="none" w="lg" len="lg"/>
                      <a:tailEnd type="none" w="lg" len="lg"/>
                    </a:ln>
                  </p:spPr>
                  <p:txBody>
                    <a:bodyPr wrap="none" anchor="ctr"/>
                    <a:lstStyle/>
                    <a:p>
                      <a:pPr algn="ctr" eaLnBrk="0" hangingPunct="0"/>
                      <a:endParaRPr lang="en-US" altLang="zh-HK">
                        <a:ea typeface="新細明體" pitchFamily="18" charset="-120"/>
                      </a:endParaRPr>
                    </a:p>
                  </p:txBody>
                </p:sp>
              </p:grpSp>
              <p:sp>
                <p:nvSpPr>
                  <p:cNvPr id="16410" name="Text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48000" y="3125372"/>
                    <a:ext cx="5334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zh-HK" altLang="zh-HK">
                      <a:ea typeface="新細明體" pitchFamily="18" charset="-120"/>
                    </a:endParaRPr>
                  </a:p>
                </p:txBody>
              </p:sp>
              <p:sp>
                <p:nvSpPr>
                  <p:cNvPr id="16411" name="Text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68134" y="3178684"/>
                    <a:ext cx="5334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zh-HK" altLang="zh-HK">
                      <a:ea typeface="新細明體" pitchFamily="18" charset="-120"/>
                    </a:endParaRPr>
                  </a:p>
                </p:txBody>
              </p:sp>
            </p:grpSp>
            <p:sp>
              <p:nvSpPr>
                <p:cNvPr id="16406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3137525" y="3537748"/>
                  <a:ext cx="685803" cy="3549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HK">
                      <a:solidFill>
                        <a:srgbClr val="0070C0"/>
                      </a:solidFill>
                      <a:ea typeface="新細明體" pitchFamily="18" charset="-120"/>
                    </a:rPr>
                    <a:t>-2V</a:t>
                  </a:r>
                </a:p>
              </p:txBody>
            </p:sp>
            <p:sp>
              <p:nvSpPr>
                <p:cNvPr id="16407" name="TextBox 26"/>
                <p:cNvSpPr txBox="1">
                  <a:spLocks noChangeArrowheads="1"/>
                </p:cNvSpPr>
                <p:nvPr/>
              </p:nvSpPr>
              <p:spPr bwMode="auto">
                <a:xfrm>
                  <a:off x="5400811" y="3586212"/>
                  <a:ext cx="801444" cy="3549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HK">
                      <a:solidFill>
                        <a:srgbClr val="0070C0"/>
                      </a:solidFill>
                      <a:ea typeface="新細明體" pitchFamily="18" charset="-120"/>
                    </a:rPr>
                    <a:t>-14V</a:t>
                  </a:r>
                  <a:endParaRPr lang="en-US" altLang="zh-HK" sz="1200">
                    <a:solidFill>
                      <a:srgbClr val="0070C0"/>
                    </a:solidFill>
                    <a:ea typeface="新細明體" pitchFamily="18" charset="-120"/>
                  </a:endParaRPr>
                </a:p>
              </p:txBody>
            </p:sp>
            <p:sp>
              <p:nvSpPr>
                <p:cNvPr id="16408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4675964" y="6395305"/>
                  <a:ext cx="990600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HK">
                      <a:ea typeface="新細明體" pitchFamily="18" charset="-120"/>
                    </a:rPr>
                    <a:t>0V</a:t>
                  </a:r>
                </a:p>
              </p:txBody>
            </p:sp>
          </p:grpSp>
          <p:cxnSp>
            <p:nvCxnSpPr>
              <p:cNvPr id="17" name="Straight Arrow Connector 16"/>
              <p:cNvCxnSpPr>
                <a:endCxn id="16392" idx="0"/>
              </p:cNvCxnSpPr>
              <p:nvPr/>
            </p:nvCxnSpPr>
            <p:spPr>
              <a:xfrm>
                <a:off x="3146425" y="3809412"/>
                <a:ext cx="2306638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1963738" y="3493505"/>
                <a:ext cx="738187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757488" y="3961809"/>
                <a:ext cx="0" cy="15335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019800" y="3496680"/>
                <a:ext cx="73977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5830888" y="3934823"/>
                <a:ext cx="0" cy="1625574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02" name="TextBox 21"/>
              <p:cNvSpPr txBox="1">
                <a:spLocks noChangeArrowheads="1"/>
              </p:cNvSpPr>
              <p:nvPr/>
            </p:nvSpPr>
            <p:spPr bwMode="auto">
              <a:xfrm>
                <a:off x="4104921" y="3934384"/>
                <a:ext cx="769224" cy="382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zh-HK">
                    <a:solidFill>
                      <a:srgbClr val="0070C0"/>
                    </a:solidFill>
                    <a:ea typeface="新細明體" pitchFamily="18" charset="-120"/>
                  </a:rPr>
                  <a:t>I</a:t>
                </a:r>
                <a:r>
                  <a:rPr lang="en-US" altLang="zh-HK" sz="1200">
                    <a:solidFill>
                      <a:srgbClr val="0070C0"/>
                    </a:solidFill>
                    <a:ea typeface="新細明體" pitchFamily="18" charset="-120"/>
                  </a:rPr>
                  <a:t>1</a:t>
                </a:r>
              </a:p>
            </p:txBody>
          </p:sp>
          <p:sp>
            <p:nvSpPr>
              <p:cNvPr id="16403" name="TextBox 22"/>
              <p:cNvSpPr txBox="1">
                <a:spLocks noChangeArrowheads="1"/>
              </p:cNvSpPr>
              <p:nvPr/>
            </p:nvSpPr>
            <p:spPr bwMode="auto">
              <a:xfrm>
                <a:off x="2405173" y="4537526"/>
                <a:ext cx="769224" cy="382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zh-HK">
                    <a:solidFill>
                      <a:srgbClr val="0070C0"/>
                    </a:solidFill>
                    <a:ea typeface="新細明體" pitchFamily="18" charset="-120"/>
                  </a:rPr>
                  <a:t>I</a:t>
                </a:r>
                <a:r>
                  <a:rPr lang="en-US" altLang="zh-HK" sz="1200">
                    <a:solidFill>
                      <a:srgbClr val="0070C0"/>
                    </a:solidFill>
                    <a:ea typeface="新細明體" pitchFamily="18" charset="-120"/>
                  </a:rPr>
                  <a:t>2</a:t>
                </a:r>
              </a:p>
            </p:txBody>
          </p:sp>
          <p:sp>
            <p:nvSpPr>
              <p:cNvPr id="16404" name="TextBox 23"/>
              <p:cNvSpPr txBox="1">
                <a:spLocks noChangeArrowheads="1"/>
              </p:cNvSpPr>
              <p:nvPr/>
            </p:nvSpPr>
            <p:spPr bwMode="auto">
              <a:xfrm>
                <a:off x="5989602" y="4535499"/>
                <a:ext cx="769224" cy="382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zh-HK">
                    <a:solidFill>
                      <a:srgbClr val="0070C0"/>
                    </a:solidFill>
                    <a:ea typeface="新細明體" pitchFamily="18" charset="-120"/>
                  </a:rPr>
                  <a:t>I</a:t>
                </a:r>
                <a:r>
                  <a:rPr lang="en-US" altLang="zh-HK" sz="1200">
                    <a:solidFill>
                      <a:srgbClr val="0070C0"/>
                    </a:solidFill>
                    <a:ea typeface="新細明體" pitchFamily="18" charset="-120"/>
                  </a:rPr>
                  <a:t>3</a:t>
                </a:r>
              </a:p>
            </p:txBody>
          </p:sp>
        </p:grpSp>
        <p:sp>
          <p:nvSpPr>
            <p:cNvPr id="16390" name="TextBox 7"/>
            <p:cNvSpPr txBox="1">
              <a:spLocks noChangeArrowheads="1"/>
            </p:cNvSpPr>
            <p:nvPr/>
          </p:nvSpPr>
          <p:spPr bwMode="auto">
            <a:xfrm>
              <a:off x="3282401" y="3120624"/>
              <a:ext cx="685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 sz="2400" b="1">
                  <a:ea typeface="新細明體" pitchFamily="18" charset="-120"/>
                </a:rPr>
                <a:t>+</a:t>
              </a:r>
            </a:p>
          </p:txBody>
        </p:sp>
        <p:sp>
          <p:nvSpPr>
            <p:cNvPr id="16391" name="TextBox 8"/>
            <p:cNvSpPr txBox="1">
              <a:spLocks noChangeArrowheads="1"/>
            </p:cNvSpPr>
            <p:nvPr/>
          </p:nvSpPr>
          <p:spPr bwMode="auto">
            <a:xfrm>
              <a:off x="2989827" y="3962401"/>
              <a:ext cx="685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 sz="2400" b="1">
                  <a:ea typeface="新細明體" pitchFamily="18" charset="-120"/>
                </a:rPr>
                <a:t>+</a:t>
              </a:r>
            </a:p>
          </p:txBody>
        </p:sp>
        <p:sp>
          <p:nvSpPr>
            <p:cNvPr id="16392" name="TextBox 9"/>
            <p:cNvSpPr txBox="1">
              <a:spLocks noChangeArrowheads="1"/>
            </p:cNvSpPr>
            <p:nvPr/>
          </p:nvSpPr>
          <p:spPr bwMode="auto">
            <a:xfrm>
              <a:off x="5110158" y="3810000"/>
              <a:ext cx="685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 sz="2400" b="1">
                  <a:ea typeface="新細明體" pitchFamily="18" charset="-120"/>
                </a:rPr>
                <a:t>+</a:t>
              </a:r>
            </a:p>
          </p:txBody>
        </p:sp>
        <p:sp>
          <p:nvSpPr>
            <p:cNvPr id="16393" name="TextBox 10"/>
            <p:cNvSpPr txBox="1">
              <a:spLocks noChangeArrowheads="1"/>
            </p:cNvSpPr>
            <p:nvPr/>
          </p:nvSpPr>
          <p:spPr bwMode="auto">
            <a:xfrm>
              <a:off x="4911400" y="3120624"/>
              <a:ext cx="685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 sz="2400" b="1">
                  <a:ea typeface="新細明體" pitchFamily="18" charset="-120"/>
                </a:rPr>
                <a:t>-</a:t>
              </a:r>
            </a:p>
          </p:txBody>
        </p:sp>
        <p:sp>
          <p:nvSpPr>
            <p:cNvPr id="16394" name="TextBox 12"/>
            <p:cNvSpPr txBox="1">
              <a:spLocks noChangeArrowheads="1"/>
            </p:cNvSpPr>
            <p:nvPr/>
          </p:nvSpPr>
          <p:spPr bwMode="auto">
            <a:xfrm>
              <a:off x="5139176" y="5288600"/>
              <a:ext cx="685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 sz="2400" b="1">
                  <a:ea typeface="新細明體" pitchFamily="18" charset="-120"/>
                </a:rPr>
                <a:t>-</a:t>
              </a:r>
            </a:p>
          </p:txBody>
        </p:sp>
        <p:sp>
          <p:nvSpPr>
            <p:cNvPr id="16395" name="TextBox 13"/>
            <p:cNvSpPr txBox="1">
              <a:spLocks noChangeArrowheads="1"/>
            </p:cNvSpPr>
            <p:nvPr/>
          </p:nvSpPr>
          <p:spPr bwMode="auto">
            <a:xfrm>
              <a:off x="3004542" y="5265213"/>
              <a:ext cx="685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 sz="2400" b="1">
                  <a:ea typeface="新細明體" pitchFamily="18" charset="-120"/>
                </a:rPr>
                <a:t>-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13</a:t>
            </a:fld>
            <a:endParaRPr lang="en-US" altLang="zh-H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Nodal Analysis 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6520" y="2024470"/>
            <a:ext cx="8345488" cy="4114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Finally we have </a:t>
            </a:r>
          </a:p>
        </p:txBody>
      </p:sp>
      <p:grpSp>
        <p:nvGrpSpPr>
          <p:cNvPr id="17412" name="Group 3"/>
          <p:cNvGrpSpPr>
            <a:grpSpLocks/>
          </p:cNvGrpSpPr>
          <p:nvPr/>
        </p:nvGrpSpPr>
        <p:grpSpPr bwMode="auto">
          <a:xfrm>
            <a:off x="793750" y="2325688"/>
            <a:ext cx="7086600" cy="3357562"/>
            <a:chOff x="762000" y="3050599"/>
            <a:chExt cx="7086600" cy="3357509"/>
          </a:xfrm>
        </p:grpSpPr>
        <p:grpSp>
          <p:nvGrpSpPr>
            <p:cNvPr id="17416" name="Group 4"/>
            <p:cNvGrpSpPr>
              <a:grpSpLocks/>
            </p:cNvGrpSpPr>
            <p:nvPr/>
          </p:nvGrpSpPr>
          <p:grpSpPr bwMode="auto">
            <a:xfrm>
              <a:off x="762000" y="3050599"/>
              <a:ext cx="7086600" cy="3357509"/>
              <a:chOff x="762000" y="3050599"/>
              <a:chExt cx="7086600" cy="3357509"/>
            </a:xfrm>
          </p:grpSpPr>
          <p:grpSp>
            <p:nvGrpSpPr>
              <p:cNvPr id="17423" name="Group 14"/>
              <p:cNvGrpSpPr>
                <a:grpSpLocks/>
              </p:cNvGrpSpPr>
              <p:nvPr/>
            </p:nvGrpSpPr>
            <p:grpSpPr bwMode="auto">
              <a:xfrm>
                <a:off x="762000" y="3050599"/>
                <a:ext cx="7086600" cy="3357509"/>
                <a:chOff x="1337404" y="3537748"/>
                <a:chExt cx="6248400" cy="3226889"/>
              </a:xfrm>
            </p:grpSpPr>
            <p:grpSp>
              <p:nvGrpSpPr>
                <p:cNvPr id="17432" name="Group 23"/>
                <p:cNvGrpSpPr>
                  <a:grpSpLocks/>
                </p:cNvGrpSpPr>
                <p:nvPr/>
              </p:nvGrpSpPr>
              <p:grpSpPr bwMode="auto">
                <a:xfrm>
                  <a:off x="1337404" y="3568345"/>
                  <a:ext cx="6248400" cy="3160274"/>
                  <a:chOff x="1337405" y="3097236"/>
                  <a:chExt cx="6248400" cy="3160274"/>
                </a:xfrm>
              </p:grpSpPr>
              <p:grpSp>
                <p:nvGrpSpPr>
                  <p:cNvPr id="17436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1337405" y="3097236"/>
                    <a:ext cx="6248400" cy="3160274"/>
                    <a:chOff x="1337405" y="3097236"/>
                    <a:chExt cx="6248400" cy="3160274"/>
                  </a:xfrm>
                </p:grpSpPr>
                <p:pic>
                  <p:nvPicPr>
                    <p:cNvPr id="17439" name="Picture 147" descr="03-00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337405" y="3097236"/>
                      <a:ext cx="6248400" cy="316027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17440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8834" y="3568345"/>
                      <a:ext cx="131731" cy="122238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 w="12700">
                      <a:solidFill>
                        <a:schemeClr val="tx1"/>
                      </a:solidFill>
                      <a:round/>
                      <a:headEnd type="none" w="lg" len="lg"/>
                      <a:tailEnd type="none" w="lg" len="lg"/>
                    </a:ln>
                  </p:spPr>
                  <p:txBody>
                    <a:bodyPr wrap="none" anchor="ctr"/>
                    <a:lstStyle/>
                    <a:p>
                      <a:pPr algn="ctr" eaLnBrk="0" hangingPunct="0"/>
                      <a:endParaRPr lang="en-US" altLang="zh-HK"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17441" name="Oval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34834" y="3596481"/>
                      <a:ext cx="131731" cy="122238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 w="12700">
                      <a:solidFill>
                        <a:schemeClr val="tx1"/>
                      </a:solidFill>
                      <a:round/>
                      <a:headEnd type="none" w="lg" len="lg"/>
                      <a:tailEnd type="none" w="lg" len="lg"/>
                    </a:ln>
                  </p:spPr>
                  <p:txBody>
                    <a:bodyPr wrap="none" anchor="ctr"/>
                    <a:lstStyle/>
                    <a:p>
                      <a:pPr algn="ctr" eaLnBrk="0" hangingPunct="0"/>
                      <a:endParaRPr lang="en-US" altLang="zh-HK"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17442" name="Oval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95739" y="5638800"/>
                      <a:ext cx="131731" cy="122238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 w="12700">
                      <a:solidFill>
                        <a:schemeClr val="tx1"/>
                      </a:solidFill>
                      <a:round/>
                      <a:headEnd type="none" w="lg" len="lg"/>
                      <a:tailEnd type="none" w="lg" len="lg"/>
                    </a:ln>
                  </p:spPr>
                  <p:txBody>
                    <a:bodyPr wrap="none" anchor="ctr"/>
                    <a:lstStyle/>
                    <a:p>
                      <a:pPr algn="ctr" eaLnBrk="0" hangingPunct="0"/>
                      <a:endParaRPr lang="en-US" altLang="zh-HK">
                        <a:ea typeface="新細明體" pitchFamily="18" charset="-120"/>
                      </a:endParaRPr>
                    </a:p>
                  </p:txBody>
                </p:sp>
              </p:grpSp>
              <p:sp>
                <p:nvSpPr>
                  <p:cNvPr id="17437" name="Text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48000" y="3125372"/>
                    <a:ext cx="5334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zh-HK" altLang="zh-HK">
                      <a:ea typeface="新細明體" pitchFamily="18" charset="-120"/>
                    </a:endParaRPr>
                  </a:p>
                </p:txBody>
              </p:sp>
              <p:sp>
                <p:nvSpPr>
                  <p:cNvPr id="17438" name="Text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68134" y="3178684"/>
                    <a:ext cx="5334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zh-HK" altLang="zh-HK">
                      <a:ea typeface="新細明體" pitchFamily="18" charset="-120"/>
                    </a:endParaRPr>
                  </a:p>
                </p:txBody>
              </p:sp>
            </p:grpSp>
            <p:sp>
              <p:nvSpPr>
                <p:cNvPr id="17433" name="TextBox 24"/>
                <p:cNvSpPr txBox="1">
                  <a:spLocks noChangeArrowheads="1"/>
                </p:cNvSpPr>
                <p:nvPr/>
              </p:nvSpPr>
              <p:spPr bwMode="auto">
                <a:xfrm>
                  <a:off x="3137525" y="3537748"/>
                  <a:ext cx="685803" cy="3549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HK">
                      <a:solidFill>
                        <a:srgbClr val="0070C0"/>
                      </a:solidFill>
                      <a:ea typeface="新細明體" pitchFamily="18" charset="-120"/>
                    </a:rPr>
                    <a:t>-2V</a:t>
                  </a:r>
                </a:p>
              </p:txBody>
            </p:sp>
            <p:sp>
              <p:nvSpPr>
                <p:cNvPr id="17434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5400811" y="3586212"/>
                  <a:ext cx="801444" cy="3549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HK">
                      <a:solidFill>
                        <a:srgbClr val="0070C0"/>
                      </a:solidFill>
                      <a:ea typeface="新細明體" pitchFamily="18" charset="-120"/>
                    </a:rPr>
                    <a:t>-14V</a:t>
                  </a:r>
                  <a:endParaRPr lang="en-US" altLang="zh-HK" sz="1200">
                    <a:solidFill>
                      <a:srgbClr val="0070C0"/>
                    </a:solidFill>
                    <a:ea typeface="新細明體" pitchFamily="18" charset="-120"/>
                  </a:endParaRPr>
                </a:p>
              </p:txBody>
            </p:sp>
            <p:sp>
              <p:nvSpPr>
                <p:cNvPr id="17435" name="TextBox 26"/>
                <p:cNvSpPr txBox="1">
                  <a:spLocks noChangeArrowheads="1"/>
                </p:cNvSpPr>
                <p:nvPr/>
              </p:nvSpPr>
              <p:spPr bwMode="auto">
                <a:xfrm>
                  <a:off x="4675964" y="6395305"/>
                  <a:ext cx="990600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HK">
                      <a:ea typeface="新細明體" pitchFamily="18" charset="-120"/>
                    </a:rPr>
                    <a:t>0V</a:t>
                  </a:r>
                </a:p>
              </p:txBody>
            </p:sp>
          </p:grpSp>
          <p:cxnSp>
            <p:nvCxnSpPr>
              <p:cNvPr id="16" name="Straight Arrow Connector 15"/>
              <p:cNvCxnSpPr/>
              <p:nvPr/>
            </p:nvCxnSpPr>
            <p:spPr>
              <a:xfrm>
                <a:off x="3216275" y="3855448"/>
                <a:ext cx="2306638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1963738" y="3493504"/>
                <a:ext cx="738187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2789238" y="3809412"/>
                <a:ext cx="0" cy="1833533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6019800" y="3496679"/>
                <a:ext cx="73977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V="1">
                <a:off x="5842000" y="3766550"/>
                <a:ext cx="0" cy="1876395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29" name="TextBox 20"/>
              <p:cNvSpPr txBox="1">
                <a:spLocks noChangeArrowheads="1"/>
              </p:cNvSpPr>
              <p:nvPr/>
            </p:nvSpPr>
            <p:spPr bwMode="auto">
              <a:xfrm>
                <a:off x="4104921" y="3934384"/>
                <a:ext cx="769224" cy="382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zh-HK">
                    <a:solidFill>
                      <a:srgbClr val="0070C0"/>
                    </a:solidFill>
                    <a:ea typeface="新細明體" pitchFamily="18" charset="-120"/>
                  </a:rPr>
                  <a:t>I</a:t>
                </a:r>
                <a:r>
                  <a:rPr lang="en-US" altLang="zh-HK" sz="1200">
                    <a:solidFill>
                      <a:srgbClr val="0070C0"/>
                    </a:solidFill>
                    <a:ea typeface="新細明體" pitchFamily="18" charset="-120"/>
                  </a:rPr>
                  <a:t>1</a:t>
                </a:r>
              </a:p>
            </p:txBody>
          </p:sp>
          <p:sp>
            <p:nvSpPr>
              <p:cNvPr id="17430" name="TextBox 21"/>
              <p:cNvSpPr txBox="1">
                <a:spLocks noChangeArrowheads="1"/>
              </p:cNvSpPr>
              <p:nvPr/>
            </p:nvSpPr>
            <p:spPr bwMode="auto">
              <a:xfrm>
                <a:off x="2405173" y="4537526"/>
                <a:ext cx="769224" cy="382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zh-HK">
                    <a:solidFill>
                      <a:srgbClr val="0070C0"/>
                    </a:solidFill>
                    <a:ea typeface="新細明體" pitchFamily="18" charset="-120"/>
                  </a:rPr>
                  <a:t>I</a:t>
                </a:r>
                <a:r>
                  <a:rPr lang="en-US" altLang="zh-HK" sz="1200">
                    <a:solidFill>
                      <a:srgbClr val="0070C0"/>
                    </a:solidFill>
                    <a:ea typeface="新細明體" pitchFamily="18" charset="-120"/>
                  </a:rPr>
                  <a:t>2</a:t>
                </a:r>
              </a:p>
            </p:txBody>
          </p:sp>
          <p:sp>
            <p:nvSpPr>
              <p:cNvPr id="17431" name="TextBox 22"/>
              <p:cNvSpPr txBox="1">
                <a:spLocks noChangeArrowheads="1"/>
              </p:cNvSpPr>
              <p:nvPr/>
            </p:nvSpPr>
            <p:spPr bwMode="auto">
              <a:xfrm>
                <a:off x="5989602" y="4535499"/>
                <a:ext cx="769224" cy="382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zh-HK">
                    <a:solidFill>
                      <a:srgbClr val="0070C0"/>
                    </a:solidFill>
                    <a:ea typeface="新細明體" pitchFamily="18" charset="-120"/>
                  </a:rPr>
                  <a:t>I</a:t>
                </a:r>
                <a:r>
                  <a:rPr lang="en-US" altLang="zh-HK" sz="1200">
                    <a:solidFill>
                      <a:srgbClr val="0070C0"/>
                    </a:solidFill>
                    <a:ea typeface="新細明體" pitchFamily="18" charset="-120"/>
                  </a:rPr>
                  <a:t>3</a:t>
                </a:r>
              </a:p>
            </p:txBody>
          </p:sp>
        </p:grpSp>
        <p:sp>
          <p:nvSpPr>
            <p:cNvPr id="17417" name="TextBox 6"/>
            <p:cNvSpPr txBox="1">
              <a:spLocks noChangeArrowheads="1"/>
            </p:cNvSpPr>
            <p:nvPr/>
          </p:nvSpPr>
          <p:spPr bwMode="auto">
            <a:xfrm>
              <a:off x="3282401" y="3120624"/>
              <a:ext cx="685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 sz="2400" b="1">
                  <a:ea typeface="新細明體" pitchFamily="18" charset="-120"/>
                </a:rPr>
                <a:t>+</a:t>
              </a:r>
            </a:p>
          </p:txBody>
        </p:sp>
        <p:sp>
          <p:nvSpPr>
            <p:cNvPr id="17418" name="TextBox 7"/>
            <p:cNvSpPr txBox="1">
              <a:spLocks noChangeArrowheads="1"/>
            </p:cNvSpPr>
            <p:nvPr/>
          </p:nvSpPr>
          <p:spPr bwMode="auto">
            <a:xfrm>
              <a:off x="3004542" y="5264483"/>
              <a:ext cx="685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 sz="2400" b="1">
                  <a:ea typeface="新細明體" pitchFamily="18" charset="-120"/>
                </a:rPr>
                <a:t>+</a:t>
              </a:r>
            </a:p>
          </p:txBody>
        </p:sp>
        <p:sp>
          <p:nvSpPr>
            <p:cNvPr id="17419" name="TextBox 8"/>
            <p:cNvSpPr txBox="1">
              <a:spLocks noChangeArrowheads="1"/>
            </p:cNvSpPr>
            <p:nvPr/>
          </p:nvSpPr>
          <p:spPr bwMode="auto">
            <a:xfrm>
              <a:off x="5107120" y="5264482"/>
              <a:ext cx="685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 sz="2400" b="1">
                  <a:ea typeface="新細明體" pitchFamily="18" charset="-120"/>
                </a:rPr>
                <a:t>+</a:t>
              </a:r>
            </a:p>
          </p:txBody>
        </p:sp>
        <p:sp>
          <p:nvSpPr>
            <p:cNvPr id="17420" name="TextBox 9"/>
            <p:cNvSpPr txBox="1">
              <a:spLocks noChangeArrowheads="1"/>
            </p:cNvSpPr>
            <p:nvPr/>
          </p:nvSpPr>
          <p:spPr bwMode="auto">
            <a:xfrm>
              <a:off x="4911400" y="3120624"/>
              <a:ext cx="685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 sz="2400" b="1">
                  <a:ea typeface="新細明體" pitchFamily="18" charset="-120"/>
                </a:rPr>
                <a:t>-</a:t>
              </a:r>
            </a:p>
          </p:txBody>
        </p:sp>
        <p:sp>
          <p:nvSpPr>
            <p:cNvPr id="17421" name="TextBox 11"/>
            <p:cNvSpPr txBox="1">
              <a:spLocks noChangeArrowheads="1"/>
            </p:cNvSpPr>
            <p:nvPr/>
          </p:nvSpPr>
          <p:spPr bwMode="auto">
            <a:xfrm>
              <a:off x="5122070" y="3894584"/>
              <a:ext cx="685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 sz="2400" b="1">
                  <a:ea typeface="新細明體" pitchFamily="18" charset="-120"/>
                </a:rPr>
                <a:t>-</a:t>
              </a:r>
            </a:p>
          </p:txBody>
        </p:sp>
        <p:sp>
          <p:nvSpPr>
            <p:cNvPr id="17422" name="TextBox 12"/>
            <p:cNvSpPr txBox="1">
              <a:spLocks noChangeArrowheads="1"/>
            </p:cNvSpPr>
            <p:nvPr/>
          </p:nvSpPr>
          <p:spPr bwMode="auto">
            <a:xfrm>
              <a:off x="3079242" y="3854785"/>
              <a:ext cx="685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 sz="2400" b="1">
                  <a:ea typeface="新細明體" pitchFamily="18" charset="-120"/>
                </a:rPr>
                <a:t>-</a:t>
              </a:r>
            </a:p>
          </p:txBody>
        </p:sp>
      </p:grpSp>
      <p:graphicFrame>
        <p:nvGraphicFramePr>
          <p:cNvPr id="17413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844166"/>
              </p:ext>
            </p:extLst>
          </p:nvPr>
        </p:nvGraphicFramePr>
        <p:xfrm>
          <a:off x="456520" y="5518924"/>
          <a:ext cx="2230438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5" name="Equation" r:id="rId4" imgW="1206360" imgH="634680" progId="Equation.3">
                  <p:embed/>
                </p:oleObj>
              </mc:Choice>
              <mc:Fallback>
                <p:oleObj name="Equation" r:id="rId4" imgW="1206360" imgH="6346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20" y="5518924"/>
                        <a:ext cx="2230438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726505"/>
              </p:ext>
            </p:extLst>
          </p:nvPr>
        </p:nvGraphicFramePr>
        <p:xfrm>
          <a:off x="3340732" y="5891986"/>
          <a:ext cx="2328862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6" name="Equation" r:id="rId6" imgW="1257120" imgH="431640" progId="Equation.3">
                  <p:embed/>
                </p:oleObj>
              </mc:Choice>
              <mc:Fallback>
                <p:oleObj name="Equation" r:id="rId6" imgW="1257120" imgH="4316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732" y="5891986"/>
                        <a:ext cx="2328862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634998"/>
              </p:ext>
            </p:extLst>
          </p:nvPr>
        </p:nvGraphicFramePr>
        <p:xfrm>
          <a:off x="6688616" y="5516208"/>
          <a:ext cx="1878012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7" name="Equation" r:id="rId8" imgW="1015920" imgH="634680" progId="Equation.3">
                  <p:embed/>
                </p:oleObj>
              </mc:Choice>
              <mc:Fallback>
                <p:oleObj name="Equation" r:id="rId8" imgW="1015920" imgH="63468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8616" y="5516208"/>
                        <a:ext cx="1878012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14</a:t>
            </a:fld>
            <a:endParaRPr lang="en-US" altLang="zh-H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 smtClean="0">
                <a:ea typeface="新細明體" pitchFamily="18" charset="-120"/>
              </a:rPr>
              <a:t>Nodal Analysis with Voltage sources</a:t>
            </a:r>
            <a:endParaRPr lang="zh-HK" altLang="en-US" sz="4000" dirty="0" smtClean="0">
              <a:ea typeface="新細明體" pitchFamily="18" charset="-120"/>
            </a:endParaRPr>
          </a:p>
        </p:txBody>
      </p:sp>
      <p:sp>
        <p:nvSpPr>
          <p:cNvPr id="20483" name="內容版面配置區 2"/>
          <p:cNvSpPr>
            <a:spLocks noGrp="1"/>
          </p:cNvSpPr>
          <p:nvPr>
            <p:ph idx="1"/>
          </p:nvPr>
        </p:nvSpPr>
        <p:spPr>
          <a:xfrm>
            <a:off x="457200" y="2143262"/>
            <a:ext cx="4384624" cy="4114800"/>
          </a:xfrm>
        </p:spPr>
        <p:txBody>
          <a:bodyPr/>
          <a:lstStyle/>
          <a:p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dependent or independent voltage source connecting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two nodes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(not the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ground node)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together with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any elements connected between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these two nodes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forms a </a:t>
            </a:r>
            <a:r>
              <a:rPr lang="en-US" altLang="zh-HK" sz="2000" b="1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supernode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</a:t>
            </a:r>
          </a:p>
          <a:p>
            <a:endParaRPr lang="en-US" altLang="zh-HK" sz="800" dirty="0">
              <a:ea typeface="新細明體" pitchFamily="18" charset="-120"/>
            </a:endParaRPr>
          </a:p>
          <a:p>
            <a:endParaRPr lang="en-US" altLang="zh-HK" sz="8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consequence is that we can care less current when we apply Nodal Analysis.</a:t>
            </a:r>
          </a:p>
          <a:p>
            <a:pPr marL="0" indent="0">
              <a:buNone/>
            </a:pPr>
            <a:endParaRPr lang="en-US" altLang="zh-HK" sz="22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grpSp>
        <p:nvGrpSpPr>
          <p:cNvPr id="20484" name="Group 9215"/>
          <p:cNvGrpSpPr>
            <a:grpSpLocks/>
          </p:cNvGrpSpPr>
          <p:nvPr/>
        </p:nvGrpSpPr>
        <p:grpSpPr bwMode="auto">
          <a:xfrm>
            <a:off x="4552078" y="2181911"/>
            <a:ext cx="4498975" cy="3286125"/>
            <a:chOff x="188314" y="2514599"/>
            <a:chExt cx="5632450" cy="3885385"/>
          </a:xfrm>
        </p:grpSpPr>
        <p:pic>
          <p:nvPicPr>
            <p:cNvPr id="20486" name="Picture 3" descr="ale29559_0300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44" b="-681"/>
            <a:stretch>
              <a:fillRect/>
            </a:stretch>
          </p:blipFill>
          <p:spPr bwMode="auto">
            <a:xfrm>
              <a:off x="188314" y="2514599"/>
              <a:ext cx="5632450" cy="3885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487" name="Oval 13"/>
            <p:cNvSpPr>
              <a:spLocks noChangeArrowheads="1"/>
            </p:cNvSpPr>
            <p:nvPr/>
          </p:nvSpPr>
          <p:spPr bwMode="auto">
            <a:xfrm>
              <a:off x="1905000" y="4008523"/>
              <a:ext cx="149402" cy="12718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20488" name="Oval 14"/>
            <p:cNvSpPr>
              <a:spLocks noChangeArrowheads="1"/>
            </p:cNvSpPr>
            <p:nvPr/>
          </p:nvSpPr>
          <p:spPr bwMode="auto">
            <a:xfrm>
              <a:off x="3948006" y="3981940"/>
              <a:ext cx="149402" cy="12718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20489" name="Oval 15"/>
            <p:cNvSpPr>
              <a:spLocks noChangeArrowheads="1"/>
            </p:cNvSpPr>
            <p:nvPr/>
          </p:nvSpPr>
          <p:spPr bwMode="auto">
            <a:xfrm>
              <a:off x="2929838" y="5791200"/>
              <a:ext cx="149402" cy="12718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cxnSp>
          <p:nvCxnSpPr>
            <p:cNvPr id="16" name="Straight Arrow Connector 5"/>
            <p:cNvCxnSpPr/>
            <p:nvPr/>
          </p:nvCxnSpPr>
          <p:spPr>
            <a:xfrm>
              <a:off x="2209556" y="4320271"/>
              <a:ext cx="4273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9"/>
            <p:cNvCxnSpPr/>
            <p:nvPr/>
          </p:nvCxnSpPr>
          <p:spPr>
            <a:xfrm>
              <a:off x="1674931" y="4658130"/>
              <a:ext cx="0" cy="478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21"/>
            <p:cNvCxnSpPr/>
            <p:nvPr/>
          </p:nvCxnSpPr>
          <p:spPr>
            <a:xfrm flipV="1">
              <a:off x="2080372" y="3329216"/>
              <a:ext cx="0" cy="3998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23"/>
            <p:cNvCxnSpPr/>
            <p:nvPr/>
          </p:nvCxnSpPr>
          <p:spPr>
            <a:xfrm>
              <a:off x="4266573" y="4245191"/>
              <a:ext cx="0" cy="4242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94" name="TextBox 10"/>
            <p:cNvSpPr txBox="1">
              <a:spLocks noChangeArrowheads="1"/>
            </p:cNvSpPr>
            <p:nvPr/>
          </p:nvSpPr>
          <p:spPr bwMode="auto">
            <a:xfrm>
              <a:off x="1244235" y="5040040"/>
              <a:ext cx="599280" cy="503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>
                  <a:ea typeface="新細明體" pitchFamily="18" charset="-120"/>
                </a:rPr>
                <a:t>i</a:t>
              </a:r>
              <a:r>
                <a:rPr lang="en-US" altLang="zh-HK" sz="1200">
                  <a:ea typeface="新細明體" pitchFamily="18" charset="-120"/>
                </a:rPr>
                <a:t>1</a:t>
              </a:r>
            </a:p>
          </p:txBody>
        </p:sp>
        <p:sp>
          <p:nvSpPr>
            <p:cNvPr id="20495" name="TextBox 26"/>
            <p:cNvSpPr txBox="1">
              <a:spLocks noChangeArrowheads="1"/>
            </p:cNvSpPr>
            <p:nvPr/>
          </p:nvSpPr>
          <p:spPr bwMode="auto">
            <a:xfrm>
              <a:off x="2209800" y="3362364"/>
              <a:ext cx="720038" cy="503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>
                  <a:ea typeface="新細明體" pitchFamily="18" charset="-120"/>
                </a:rPr>
                <a:t>i</a:t>
              </a:r>
              <a:r>
                <a:rPr lang="en-US" altLang="zh-HK" sz="1200">
                  <a:ea typeface="新細明體" pitchFamily="18" charset="-120"/>
                </a:rPr>
                <a:t>4</a:t>
              </a:r>
            </a:p>
          </p:txBody>
        </p:sp>
        <p:sp>
          <p:nvSpPr>
            <p:cNvPr id="20496" name="TextBox 27"/>
            <p:cNvSpPr txBox="1">
              <a:spLocks noChangeArrowheads="1"/>
            </p:cNvSpPr>
            <p:nvPr/>
          </p:nvSpPr>
          <p:spPr bwMode="auto">
            <a:xfrm>
              <a:off x="4313668" y="4247656"/>
              <a:ext cx="614761" cy="503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>
                  <a:ea typeface="新細明體" pitchFamily="18" charset="-120"/>
                </a:rPr>
                <a:t>i</a:t>
              </a:r>
              <a:r>
                <a:rPr lang="en-US" altLang="zh-HK" sz="1200">
                  <a:ea typeface="新細明體" pitchFamily="18" charset="-120"/>
                </a:rPr>
                <a:t>2</a:t>
              </a:r>
            </a:p>
          </p:txBody>
        </p:sp>
        <p:sp>
          <p:nvSpPr>
            <p:cNvPr id="20497" name="TextBox 28"/>
            <p:cNvSpPr txBox="1">
              <a:spLocks noChangeArrowheads="1"/>
            </p:cNvSpPr>
            <p:nvPr/>
          </p:nvSpPr>
          <p:spPr bwMode="auto">
            <a:xfrm>
              <a:off x="2209798" y="4360420"/>
              <a:ext cx="794741" cy="503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>
                  <a:ea typeface="新細明體" pitchFamily="18" charset="-120"/>
                </a:rPr>
                <a:t>i</a:t>
              </a:r>
              <a:r>
                <a:rPr lang="en-US" altLang="zh-HK" sz="1200">
                  <a:ea typeface="新細明體" pitchFamily="18" charset="-120"/>
                </a:rPr>
                <a:t>3</a:t>
              </a:r>
            </a:p>
          </p:txBody>
        </p:sp>
        <p:sp>
          <p:nvSpPr>
            <p:cNvPr id="20498" name="TextBox 30"/>
            <p:cNvSpPr txBox="1">
              <a:spLocks noChangeArrowheads="1"/>
            </p:cNvSpPr>
            <p:nvPr/>
          </p:nvSpPr>
          <p:spPr bwMode="auto">
            <a:xfrm>
              <a:off x="1543877" y="5394960"/>
              <a:ext cx="342900" cy="377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zh-HK">
                  <a:ea typeface="新細明體" pitchFamily="18" charset="-120"/>
                </a:rPr>
                <a:t>-</a:t>
              </a:r>
            </a:p>
          </p:txBody>
        </p:sp>
        <p:sp>
          <p:nvSpPr>
            <p:cNvPr id="20499" name="TextBox 24"/>
            <p:cNvSpPr txBox="1">
              <a:spLocks noChangeArrowheads="1"/>
            </p:cNvSpPr>
            <p:nvPr/>
          </p:nvSpPr>
          <p:spPr bwMode="auto">
            <a:xfrm>
              <a:off x="1462484" y="4142743"/>
              <a:ext cx="5056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zh-HK">
                  <a:ea typeface="新細明體" pitchFamily="18" charset="-120"/>
                </a:rPr>
                <a:t>+</a:t>
              </a:r>
            </a:p>
          </p:txBody>
        </p:sp>
        <p:sp>
          <p:nvSpPr>
            <p:cNvPr id="20500" name="TextBox 33"/>
            <p:cNvSpPr txBox="1">
              <a:spLocks noChangeArrowheads="1"/>
            </p:cNvSpPr>
            <p:nvPr/>
          </p:nvSpPr>
          <p:spPr bwMode="auto">
            <a:xfrm>
              <a:off x="2054402" y="2535700"/>
              <a:ext cx="5056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zh-HK">
                  <a:ea typeface="新細明體" pitchFamily="18" charset="-120"/>
                </a:rPr>
                <a:t>+</a:t>
              </a:r>
            </a:p>
          </p:txBody>
        </p:sp>
        <p:sp>
          <p:nvSpPr>
            <p:cNvPr id="20501" name="TextBox 35"/>
            <p:cNvSpPr txBox="1">
              <a:spLocks noChangeArrowheads="1"/>
            </p:cNvSpPr>
            <p:nvPr/>
          </p:nvSpPr>
          <p:spPr bwMode="auto">
            <a:xfrm>
              <a:off x="3517021" y="2543906"/>
              <a:ext cx="342900" cy="377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zh-HK">
                  <a:ea typeface="新細明體" pitchFamily="18" charset="-120"/>
                </a:rPr>
                <a:t>-</a:t>
              </a:r>
            </a:p>
          </p:txBody>
        </p:sp>
        <p:sp>
          <p:nvSpPr>
            <p:cNvPr id="20502" name="TextBox 40"/>
            <p:cNvSpPr txBox="1">
              <a:spLocks noChangeArrowheads="1"/>
            </p:cNvSpPr>
            <p:nvPr/>
          </p:nvSpPr>
          <p:spPr bwMode="auto">
            <a:xfrm>
              <a:off x="3475829" y="4300561"/>
              <a:ext cx="5056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zh-HK">
                  <a:ea typeface="新細明體" pitchFamily="18" charset="-120"/>
                </a:rPr>
                <a:t>+</a:t>
              </a:r>
            </a:p>
          </p:txBody>
        </p:sp>
        <p:sp>
          <p:nvSpPr>
            <p:cNvPr id="20503" name="TextBox 41"/>
            <p:cNvSpPr txBox="1">
              <a:spLocks noChangeArrowheads="1"/>
            </p:cNvSpPr>
            <p:nvPr/>
          </p:nvSpPr>
          <p:spPr bwMode="auto">
            <a:xfrm>
              <a:off x="3475829" y="5420953"/>
              <a:ext cx="5056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zh-HK">
                  <a:ea typeface="新細明體" pitchFamily="18" charset="-120"/>
                </a:rPr>
                <a:t>-</a:t>
              </a:r>
            </a:p>
          </p:txBody>
        </p:sp>
      </p:grpSp>
      <p:sp>
        <p:nvSpPr>
          <p:cNvPr id="36" name="Oval 41"/>
          <p:cNvSpPr/>
          <p:nvPr/>
        </p:nvSpPr>
        <p:spPr>
          <a:xfrm>
            <a:off x="5715177" y="2424991"/>
            <a:ext cx="2127250" cy="1789112"/>
          </a:xfrm>
          <a:prstGeom prst="ellipse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ea typeface="新細明體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81568" y="6275960"/>
            <a:ext cx="1905000" cy="457200"/>
          </a:xfrm>
        </p:spPr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15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32172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443704" y="2057400"/>
            <a:ext cx="8193088" cy="4114800"/>
          </a:xfrm>
        </p:spPr>
        <p:txBody>
          <a:bodyPr/>
          <a:lstStyle/>
          <a:p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With a </a:t>
            </a:r>
            <a:r>
              <a:rPr lang="en-US" altLang="zh-HK" sz="2000" dirty="0" err="1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supernode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, we don’t need to care about currents inside the </a:t>
            </a:r>
            <a:r>
              <a:rPr lang="en-US" altLang="zh-HK" sz="2000" dirty="0" err="1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supernode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 </a:t>
            </a:r>
          </a:p>
          <a:p>
            <a:endParaRPr lang="en-US" altLang="zh-HK" sz="8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You only need to care </a:t>
            </a:r>
            <a:r>
              <a:rPr lang="en-US" altLang="zh-HK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about entering and leaving currents to/from the </a:t>
            </a:r>
            <a:r>
              <a:rPr lang="en-US" altLang="zh-HK" sz="2000" b="1" dirty="0" err="1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supernode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 Hence care less currents in the circuit. </a:t>
            </a:r>
          </a:p>
        </p:txBody>
      </p:sp>
      <p:sp>
        <p:nvSpPr>
          <p:cNvPr id="1945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 smtClean="0">
                <a:ea typeface="新細明體" pitchFamily="18" charset="-120"/>
              </a:rPr>
              <a:t>Nodal Analysis with Voltage sources</a:t>
            </a:r>
          </a:p>
        </p:txBody>
      </p:sp>
      <p:pic>
        <p:nvPicPr>
          <p:cNvPr id="19460" name="Picture 2" descr="C:\Users\kwa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90" y="3898329"/>
            <a:ext cx="3173413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>
            <a:off x="586353" y="5273104"/>
            <a:ext cx="40481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826440" y="5273104"/>
            <a:ext cx="3571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3" name="TextBox 35"/>
          <p:cNvSpPr txBox="1">
            <a:spLocks noChangeArrowheads="1"/>
          </p:cNvSpPr>
          <p:nvPr/>
        </p:nvSpPr>
        <p:spPr bwMode="auto">
          <a:xfrm>
            <a:off x="389503" y="4884167"/>
            <a:ext cx="601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>
                <a:ea typeface="新細明體" pitchFamily="18" charset="-120"/>
              </a:rPr>
              <a:t>2A</a:t>
            </a:r>
            <a:endParaRPr lang="en-US" altLang="zh-HK" sz="1200">
              <a:ea typeface="新細明體" pitchFamily="18" charset="-120"/>
            </a:endParaRPr>
          </a:p>
        </p:txBody>
      </p:sp>
      <p:sp>
        <p:nvSpPr>
          <p:cNvPr id="19464" name="TextBox 37"/>
          <p:cNvSpPr txBox="1">
            <a:spLocks noChangeArrowheads="1"/>
          </p:cNvSpPr>
          <p:nvPr/>
        </p:nvSpPr>
        <p:spPr bwMode="auto">
          <a:xfrm>
            <a:off x="3985417" y="4800856"/>
            <a:ext cx="601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>
                <a:ea typeface="新細明體" pitchFamily="18" charset="-120"/>
              </a:rPr>
              <a:t>7A</a:t>
            </a:r>
            <a:endParaRPr lang="en-US" altLang="zh-HK" sz="1200">
              <a:ea typeface="新細明體" pitchFamily="18" charset="-120"/>
            </a:endParaRPr>
          </a:p>
        </p:txBody>
      </p:sp>
      <p:grpSp>
        <p:nvGrpSpPr>
          <p:cNvPr id="2" name="群組 1"/>
          <p:cNvGrpSpPr>
            <a:grpSpLocks/>
          </p:cNvGrpSpPr>
          <p:nvPr/>
        </p:nvGrpSpPr>
        <p:grpSpPr bwMode="auto">
          <a:xfrm>
            <a:off x="5003003" y="4653710"/>
            <a:ext cx="3943350" cy="1195388"/>
            <a:chOff x="4046538" y="5568950"/>
            <a:chExt cx="3943350" cy="1195388"/>
          </a:xfrm>
        </p:grpSpPr>
        <p:sp>
          <p:nvSpPr>
            <p:cNvPr id="42" name="Oval 41"/>
            <p:cNvSpPr/>
            <p:nvPr/>
          </p:nvSpPr>
          <p:spPr>
            <a:xfrm>
              <a:off x="5111750" y="5568950"/>
              <a:ext cx="1743075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HK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4578350" y="5988050"/>
              <a:ext cx="5334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73" name="TextBox 45"/>
            <p:cNvSpPr txBox="1">
              <a:spLocks noChangeArrowheads="1"/>
            </p:cNvSpPr>
            <p:nvPr/>
          </p:nvSpPr>
          <p:spPr bwMode="auto">
            <a:xfrm>
              <a:off x="4046538" y="5759450"/>
              <a:ext cx="6016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>
                  <a:ea typeface="新細明體" pitchFamily="18" charset="-120"/>
                </a:rPr>
                <a:t>2A</a:t>
              </a:r>
              <a:endParaRPr lang="en-US" altLang="zh-HK" sz="1200">
                <a:ea typeface="新細明體" pitchFamily="18" charset="-120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5638800" y="6348413"/>
              <a:ext cx="0" cy="41275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6854825" y="5988050"/>
              <a:ext cx="5334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6462713" y="6348413"/>
              <a:ext cx="0" cy="4159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77" name="TextBox 51"/>
            <p:cNvSpPr txBox="1">
              <a:spLocks noChangeArrowheads="1"/>
            </p:cNvSpPr>
            <p:nvPr/>
          </p:nvSpPr>
          <p:spPr bwMode="auto">
            <a:xfrm>
              <a:off x="5335587" y="5799895"/>
              <a:ext cx="12954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 dirty="0" err="1">
                  <a:ea typeface="新細明體" pitchFamily="18" charset="-120"/>
                </a:rPr>
                <a:t>Supernode</a:t>
              </a:r>
              <a:endParaRPr lang="en-US" altLang="zh-HK" dirty="0">
                <a:ea typeface="新細明體" pitchFamily="18" charset="-120"/>
              </a:endParaRPr>
            </a:p>
          </p:txBody>
        </p:sp>
        <p:sp>
          <p:nvSpPr>
            <p:cNvPr id="19478" name="TextBox 53"/>
            <p:cNvSpPr txBox="1">
              <a:spLocks noChangeArrowheads="1"/>
            </p:cNvSpPr>
            <p:nvPr/>
          </p:nvSpPr>
          <p:spPr bwMode="auto">
            <a:xfrm>
              <a:off x="5068888" y="6372225"/>
              <a:ext cx="4286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>
                  <a:ea typeface="新細明體" pitchFamily="18" charset="-120"/>
                </a:rPr>
                <a:t>i</a:t>
              </a:r>
              <a:r>
                <a:rPr lang="en-US" altLang="zh-HK" sz="1200">
                  <a:ea typeface="新細明體" pitchFamily="18" charset="-120"/>
                </a:rPr>
                <a:t>1</a:t>
              </a:r>
            </a:p>
          </p:txBody>
        </p:sp>
        <p:sp>
          <p:nvSpPr>
            <p:cNvPr id="19479" name="TextBox 54"/>
            <p:cNvSpPr txBox="1">
              <a:spLocks noChangeArrowheads="1"/>
            </p:cNvSpPr>
            <p:nvPr/>
          </p:nvSpPr>
          <p:spPr bwMode="auto">
            <a:xfrm>
              <a:off x="6640513" y="6364288"/>
              <a:ext cx="4270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>
                  <a:ea typeface="新細明體" pitchFamily="18" charset="-120"/>
                </a:rPr>
                <a:t>i</a:t>
              </a:r>
              <a:r>
                <a:rPr lang="en-US" altLang="zh-HK" sz="1200">
                  <a:ea typeface="新細明體" pitchFamily="18" charset="-120"/>
                </a:rPr>
                <a:t>2</a:t>
              </a:r>
            </a:p>
          </p:txBody>
        </p:sp>
        <p:sp>
          <p:nvSpPr>
            <p:cNvPr id="19480" name="TextBox 55"/>
            <p:cNvSpPr txBox="1">
              <a:spLocks noChangeArrowheads="1"/>
            </p:cNvSpPr>
            <p:nvPr/>
          </p:nvSpPr>
          <p:spPr bwMode="auto">
            <a:xfrm>
              <a:off x="7388225" y="5802313"/>
              <a:ext cx="6016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 dirty="0">
                  <a:ea typeface="新細明體" pitchFamily="18" charset="-120"/>
                </a:rPr>
                <a:t>7A</a:t>
              </a:r>
              <a:endParaRPr lang="en-US" altLang="zh-HK" sz="1200" dirty="0">
                <a:ea typeface="新細明體" pitchFamily="18" charset="-120"/>
              </a:endParaRPr>
            </a:p>
          </p:txBody>
        </p:sp>
      </p:grpSp>
      <p:sp>
        <p:nvSpPr>
          <p:cNvPr id="24" name="Oval 41"/>
          <p:cNvSpPr/>
          <p:nvPr/>
        </p:nvSpPr>
        <p:spPr>
          <a:xfrm>
            <a:off x="991165" y="3963620"/>
            <a:ext cx="2750911" cy="1790700"/>
          </a:xfrm>
          <a:prstGeom prst="ellipse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ea typeface="新細明體" pitchFamily="18" charset="-12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16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312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 smtClean="0">
                <a:ea typeface="新細明體" pitchFamily="18" charset="-120"/>
              </a:rPr>
              <a:t>Nodal Analysis with Voltage sources</a:t>
            </a:r>
            <a:endParaRPr lang="zh-HK" altLang="en-US" sz="4000" dirty="0" smtClean="0">
              <a:ea typeface="新細明體" pitchFamily="18" charset="-120"/>
            </a:endParaRPr>
          </a:p>
        </p:txBody>
      </p:sp>
      <p:sp>
        <p:nvSpPr>
          <p:cNvPr id="21508" name="內容版面配置區 2"/>
          <p:cNvSpPr>
            <a:spLocks noGrp="1"/>
          </p:cNvSpPr>
          <p:nvPr>
            <p:ph idx="1"/>
          </p:nvPr>
        </p:nvSpPr>
        <p:spPr>
          <a:xfrm>
            <a:off x="428625" y="2096134"/>
            <a:ext cx="8269288" cy="88741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Consider nodes 1 and 2 as a </a:t>
            </a:r>
            <a:r>
              <a:rPr lang="en-US" altLang="zh-HK" sz="2000" dirty="0" err="1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supernode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, apply Nodal analysis: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HK" sz="2400" dirty="0" smtClean="0">
                <a:ea typeface="新細明體" pitchFamily="18" charset="-120"/>
              </a:rPr>
              <a:t>                                           </a:t>
            </a:r>
            <a:endParaRPr lang="zh-HK" altLang="en-US" sz="2400" dirty="0" smtClean="0">
              <a:ea typeface="新細明體" pitchFamily="18" charset="-120"/>
            </a:endParaRPr>
          </a:p>
        </p:txBody>
      </p:sp>
      <p:grpSp>
        <p:nvGrpSpPr>
          <p:cNvPr id="4" name="群組 3"/>
          <p:cNvGrpSpPr>
            <a:grpSpLocks/>
          </p:cNvGrpSpPr>
          <p:nvPr/>
        </p:nvGrpSpPr>
        <p:grpSpPr bwMode="auto">
          <a:xfrm>
            <a:off x="5192714" y="3254202"/>
            <a:ext cx="3018817" cy="981075"/>
            <a:chOff x="3976681" y="5568950"/>
            <a:chExt cx="3997197" cy="1195388"/>
          </a:xfrm>
        </p:grpSpPr>
        <p:sp>
          <p:nvSpPr>
            <p:cNvPr id="5" name="Oval 41"/>
            <p:cNvSpPr/>
            <p:nvPr/>
          </p:nvSpPr>
          <p:spPr>
            <a:xfrm>
              <a:off x="5112252" y="5568950"/>
              <a:ext cx="1742556" cy="8375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HK">
                <a:solidFill>
                  <a:srgbClr val="FFFFFF"/>
                </a:solidFill>
                <a:ea typeface="新細明體" pitchFamily="18" charset="-120"/>
              </a:endParaRPr>
            </a:p>
          </p:txBody>
        </p:sp>
        <p:cxnSp>
          <p:nvCxnSpPr>
            <p:cNvPr id="6" name="Straight Arrow Connector 43"/>
            <p:cNvCxnSpPr/>
            <p:nvPr/>
          </p:nvCxnSpPr>
          <p:spPr>
            <a:xfrm>
              <a:off x="4578344" y="5988689"/>
              <a:ext cx="53390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34" name="TextBox 45"/>
            <p:cNvSpPr txBox="1">
              <a:spLocks noChangeArrowheads="1"/>
            </p:cNvSpPr>
            <p:nvPr/>
          </p:nvSpPr>
          <p:spPr bwMode="auto">
            <a:xfrm>
              <a:off x="3976681" y="5757863"/>
              <a:ext cx="6016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 dirty="0">
                  <a:ea typeface="新細明體" pitchFamily="18" charset="-120"/>
                </a:rPr>
                <a:t>2A</a:t>
              </a:r>
              <a:endParaRPr lang="en-US" altLang="zh-HK" sz="1200" dirty="0">
                <a:ea typeface="新細明體" pitchFamily="18" charset="-120"/>
              </a:endParaRPr>
            </a:p>
          </p:txBody>
        </p:sp>
        <p:cxnSp>
          <p:nvCxnSpPr>
            <p:cNvPr id="8" name="Straight Arrow Connector 46"/>
            <p:cNvCxnSpPr/>
            <p:nvPr/>
          </p:nvCxnSpPr>
          <p:spPr>
            <a:xfrm flipH="1">
              <a:off x="5637752" y="6348466"/>
              <a:ext cx="0" cy="4120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49"/>
            <p:cNvCxnSpPr/>
            <p:nvPr/>
          </p:nvCxnSpPr>
          <p:spPr>
            <a:xfrm>
              <a:off x="6854809" y="5988689"/>
              <a:ext cx="53390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50"/>
            <p:cNvCxnSpPr/>
            <p:nvPr/>
          </p:nvCxnSpPr>
          <p:spPr>
            <a:xfrm>
              <a:off x="6461735" y="6348466"/>
              <a:ext cx="0" cy="41587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38" name="TextBox 51"/>
            <p:cNvSpPr txBox="1">
              <a:spLocks noChangeArrowheads="1"/>
            </p:cNvSpPr>
            <p:nvPr/>
          </p:nvSpPr>
          <p:spPr bwMode="auto">
            <a:xfrm>
              <a:off x="5178554" y="5757863"/>
              <a:ext cx="1848603" cy="450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 dirty="0" err="1">
                  <a:ea typeface="新細明體" pitchFamily="18" charset="-120"/>
                </a:rPr>
                <a:t>Supernode</a:t>
              </a:r>
              <a:endParaRPr lang="en-US" altLang="zh-HK" dirty="0">
                <a:ea typeface="新細明體" pitchFamily="18" charset="-120"/>
              </a:endParaRPr>
            </a:p>
          </p:txBody>
        </p:sp>
        <p:sp>
          <p:nvSpPr>
            <p:cNvPr id="21539" name="TextBox 53"/>
            <p:cNvSpPr txBox="1">
              <a:spLocks noChangeArrowheads="1"/>
            </p:cNvSpPr>
            <p:nvPr/>
          </p:nvSpPr>
          <p:spPr bwMode="auto">
            <a:xfrm>
              <a:off x="5068888" y="6372225"/>
              <a:ext cx="4286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>
                  <a:ea typeface="新細明體" pitchFamily="18" charset="-120"/>
                </a:rPr>
                <a:t>i</a:t>
              </a:r>
              <a:r>
                <a:rPr lang="en-US" altLang="zh-HK" sz="1200">
                  <a:ea typeface="新細明體" pitchFamily="18" charset="-120"/>
                </a:rPr>
                <a:t>1</a:t>
              </a:r>
            </a:p>
          </p:txBody>
        </p:sp>
        <p:sp>
          <p:nvSpPr>
            <p:cNvPr id="21540" name="TextBox 54"/>
            <p:cNvSpPr txBox="1">
              <a:spLocks noChangeArrowheads="1"/>
            </p:cNvSpPr>
            <p:nvPr/>
          </p:nvSpPr>
          <p:spPr bwMode="auto">
            <a:xfrm>
              <a:off x="6640513" y="6364288"/>
              <a:ext cx="4270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>
                  <a:ea typeface="新細明體" pitchFamily="18" charset="-120"/>
                </a:rPr>
                <a:t>i</a:t>
              </a:r>
              <a:r>
                <a:rPr lang="en-US" altLang="zh-HK" sz="1200">
                  <a:ea typeface="新細明體" pitchFamily="18" charset="-120"/>
                </a:rPr>
                <a:t>2</a:t>
              </a:r>
            </a:p>
          </p:txBody>
        </p:sp>
        <p:sp>
          <p:nvSpPr>
            <p:cNvPr id="21541" name="TextBox 55"/>
            <p:cNvSpPr txBox="1">
              <a:spLocks noChangeArrowheads="1"/>
            </p:cNvSpPr>
            <p:nvPr/>
          </p:nvSpPr>
          <p:spPr bwMode="auto">
            <a:xfrm>
              <a:off x="7372215" y="5768929"/>
              <a:ext cx="601663" cy="369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 dirty="0">
                  <a:ea typeface="新細明體" pitchFamily="18" charset="-120"/>
                </a:rPr>
                <a:t>7A</a:t>
              </a:r>
              <a:endParaRPr lang="en-US" altLang="zh-HK" sz="1200" dirty="0">
                <a:ea typeface="新細明體" pitchFamily="18" charset="-120"/>
              </a:endParaRPr>
            </a:p>
          </p:txBody>
        </p:sp>
      </p:grpSp>
      <p:grpSp>
        <p:nvGrpSpPr>
          <p:cNvPr id="21510" name="Group 9215"/>
          <p:cNvGrpSpPr>
            <a:grpSpLocks/>
          </p:cNvGrpSpPr>
          <p:nvPr/>
        </p:nvGrpSpPr>
        <p:grpSpPr bwMode="auto">
          <a:xfrm>
            <a:off x="457928" y="2695366"/>
            <a:ext cx="4078287" cy="2852737"/>
            <a:chOff x="188314" y="2514599"/>
            <a:chExt cx="5632450" cy="3885385"/>
          </a:xfrm>
        </p:grpSpPr>
        <p:pic>
          <p:nvPicPr>
            <p:cNvPr id="21514" name="Picture 3" descr="ale29559_0300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44" b="-681"/>
            <a:stretch>
              <a:fillRect/>
            </a:stretch>
          </p:blipFill>
          <p:spPr bwMode="auto">
            <a:xfrm>
              <a:off x="188314" y="2514599"/>
              <a:ext cx="5632450" cy="3885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15" name="Oval 13"/>
            <p:cNvSpPr>
              <a:spLocks noChangeArrowheads="1"/>
            </p:cNvSpPr>
            <p:nvPr/>
          </p:nvSpPr>
          <p:spPr bwMode="auto">
            <a:xfrm>
              <a:off x="1905000" y="4008523"/>
              <a:ext cx="149402" cy="12718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21516" name="Oval 14"/>
            <p:cNvSpPr>
              <a:spLocks noChangeArrowheads="1"/>
            </p:cNvSpPr>
            <p:nvPr/>
          </p:nvSpPr>
          <p:spPr bwMode="auto">
            <a:xfrm>
              <a:off x="3948006" y="3981940"/>
              <a:ext cx="149402" cy="12718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21517" name="Oval 15"/>
            <p:cNvSpPr>
              <a:spLocks noChangeArrowheads="1"/>
            </p:cNvSpPr>
            <p:nvPr/>
          </p:nvSpPr>
          <p:spPr bwMode="auto">
            <a:xfrm>
              <a:off x="2929838" y="5791200"/>
              <a:ext cx="149402" cy="12718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cxnSp>
          <p:nvCxnSpPr>
            <p:cNvPr id="20" name="Straight Arrow Connector 5"/>
            <p:cNvCxnSpPr/>
            <p:nvPr/>
          </p:nvCxnSpPr>
          <p:spPr>
            <a:xfrm>
              <a:off x="2209770" y="4319995"/>
              <a:ext cx="42753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19"/>
            <p:cNvCxnSpPr/>
            <p:nvPr/>
          </p:nvCxnSpPr>
          <p:spPr>
            <a:xfrm>
              <a:off x="1674807" y="4657290"/>
              <a:ext cx="0" cy="47999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2080413" y="3329729"/>
              <a:ext cx="0" cy="39999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3"/>
            <p:cNvCxnSpPr/>
            <p:nvPr/>
          </p:nvCxnSpPr>
          <p:spPr>
            <a:xfrm>
              <a:off x="4266305" y="4244320"/>
              <a:ext cx="0" cy="42594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22" name="TextBox 10"/>
            <p:cNvSpPr txBox="1">
              <a:spLocks noChangeArrowheads="1"/>
            </p:cNvSpPr>
            <p:nvPr/>
          </p:nvSpPr>
          <p:spPr bwMode="auto">
            <a:xfrm>
              <a:off x="1287497" y="4788527"/>
              <a:ext cx="692204" cy="50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>
                  <a:ea typeface="新細明體" pitchFamily="18" charset="-120"/>
                </a:rPr>
                <a:t>i</a:t>
              </a:r>
              <a:r>
                <a:rPr lang="en-US" altLang="zh-HK" sz="1200">
                  <a:ea typeface="新細明體" pitchFamily="18" charset="-120"/>
                </a:rPr>
                <a:t>1</a:t>
              </a:r>
            </a:p>
          </p:txBody>
        </p:sp>
        <p:sp>
          <p:nvSpPr>
            <p:cNvPr id="21523" name="TextBox 26"/>
            <p:cNvSpPr txBox="1">
              <a:spLocks noChangeArrowheads="1"/>
            </p:cNvSpPr>
            <p:nvPr/>
          </p:nvSpPr>
          <p:spPr bwMode="auto">
            <a:xfrm>
              <a:off x="2209797" y="3362362"/>
              <a:ext cx="720040" cy="50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>
                  <a:ea typeface="新細明體" pitchFamily="18" charset="-120"/>
                </a:rPr>
                <a:t>i</a:t>
              </a:r>
              <a:r>
                <a:rPr lang="en-US" altLang="zh-HK" sz="1200">
                  <a:ea typeface="新細明體" pitchFamily="18" charset="-120"/>
                </a:rPr>
                <a:t>4</a:t>
              </a:r>
            </a:p>
          </p:txBody>
        </p:sp>
        <p:sp>
          <p:nvSpPr>
            <p:cNvPr id="21524" name="TextBox 27"/>
            <p:cNvSpPr txBox="1">
              <a:spLocks noChangeArrowheads="1"/>
            </p:cNvSpPr>
            <p:nvPr/>
          </p:nvSpPr>
          <p:spPr bwMode="auto">
            <a:xfrm>
              <a:off x="4313666" y="4247655"/>
              <a:ext cx="715532" cy="50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 dirty="0">
                  <a:ea typeface="新細明體" pitchFamily="18" charset="-120"/>
                </a:rPr>
                <a:t>i</a:t>
              </a:r>
              <a:r>
                <a:rPr lang="en-US" altLang="zh-HK" sz="1200" dirty="0">
                  <a:ea typeface="新細明體" pitchFamily="18" charset="-120"/>
                </a:rPr>
                <a:t>2</a:t>
              </a:r>
            </a:p>
          </p:txBody>
        </p:sp>
        <p:sp>
          <p:nvSpPr>
            <p:cNvPr id="21525" name="TextBox 28"/>
            <p:cNvSpPr txBox="1">
              <a:spLocks noChangeArrowheads="1"/>
            </p:cNvSpPr>
            <p:nvPr/>
          </p:nvSpPr>
          <p:spPr bwMode="auto">
            <a:xfrm>
              <a:off x="2209797" y="4360422"/>
              <a:ext cx="794740" cy="50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>
                  <a:ea typeface="新細明體" pitchFamily="18" charset="-120"/>
                </a:rPr>
                <a:t>i</a:t>
              </a:r>
              <a:r>
                <a:rPr lang="en-US" altLang="zh-HK" sz="1200">
                  <a:ea typeface="新細明體" pitchFamily="18" charset="-120"/>
                </a:rPr>
                <a:t>3</a:t>
              </a:r>
            </a:p>
          </p:txBody>
        </p:sp>
        <p:sp>
          <p:nvSpPr>
            <p:cNvPr id="21526" name="TextBox 30"/>
            <p:cNvSpPr txBox="1">
              <a:spLocks noChangeArrowheads="1"/>
            </p:cNvSpPr>
            <p:nvPr/>
          </p:nvSpPr>
          <p:spPr bwMode="auto">
            <a:xfrm>
              <a:off x="1543877" y="5394960"/>
              <a:ext cx="342900" cy="377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zh-HK">
                  <a:ea typeface="新細明體" pitchFamily="18" charset="-120"/>
                </a:rPr>
                <a:t>-</a:t>
              </a:r>
            </a:p>
          </p:txBody>
        </p:sp>
        <p:sp>
          <p:nvSpPr>
            <p:cNvPr id="21527" name="TextBox 24"/>
            <p:cNvSpPr txBox="1">
              <a:spLocks noChangeArrowheads="1"/>
            </p:cNvSpPr>
            <p:nvPr/>
          </p:nvSpPr>
          <p:spPr bwMode="auto">
            <a:xfrm>
              <a:off x="1462484" y="4142743"/>
              <a:ext cx="5056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zh-HK">
                  <a:ea typeface="新細明體" pitchFamily="18" charset="-120"/>
                </a:rPr>
                <a:t>+</a:t>
              </a:r>
            </a:p>
          </p:txBody>
        </p:sp>
        <p:sp>
          <p:nvSpPr>
            <p:cNvPr id="21528" name="TextBox 33"/>
            <p:cNvSpPr txBox="1">
              <a:spLocks noChangeArrowheads="1"/>
            </p:cNvSpPr>
            <p:nvPr/>
          </p:nvSpPr>
          <p:spPr bwMode="auto">
            <a:xfrm>
              <a:off x="2054402" y="2535700"/>
              <a:ext cx="5056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zh-HK">
                  <a:ea typeface="新細明體" pitchFamily="18" charset="-120"/>
                </a:rPr>
                <a:t>+</a:t>
              </a:r>
            </a:p>
          </p:txBody>
        </p:sp>
        <p:sp>
          <p:nvSpPr>
            <p:cNvPr id="21529" name="TextBox 35"/>
            <p:cNvSpPr txBox="1">
              <a:spLocks noChangeArrowheads="1"/>
            </p:cNvSpPr>
            <p:nvPr/>
          </p:nvSpPr>
          <p:spPr bwMode="auto">
            <a:xfrm>
              <a:off x="3517021" y="2543906"/>
              <a:ext cx="342900" cy="377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zh-HK">
                  <a:ea typeface="新細明體" pitchFamily="18" charset="-120"/>
                </a:rPr>
                <a:t>-</a:t>
              </a:r>
            </a:p>
          </p:txBody>
        </p:sp>
        <p:sp>
          <p:nvSpPr>
            <p:cNvPr id="21530" name="TextBox 40"/>
            <p:cNvSpPr txBox="1">
              <a:spLocks noChangeArrowheads="1"/>
            </p:cNvSpPr>
            <p:nvPr/>
          </p:nvSpPr>
          <p:spPr bwMode="auto">
            <a:xfrm>
              <a:off x="3475829" y="4300561"/>
              <a:ext cx="5056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zh-HK">
                  <a:ea typeface="新細明體" pitchFamily="18" charset="-120"/>
                </a:rPr>
                <a:t>+</a:t>
              </a:r>
            </a:p>
          </p:txBody>
        </p:sp>
        <p:sp>
          <p:nvSpPr>
            <p:cNvPr id="21531" name="TextBox 41"/>
            <p:cNvSpPr txBox="1">
              <a:spLocks noChangeArrowheads="1"/>
            </p:cNvSpPr>
            <p:nvPr/>
          </p:nvSpPr>
          <p:spPr bwMode="auto">
            <a:xfrm>
              <a:off x="3475829" y="5420953"/>
              <a:ext cx="50568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zh-HK">
                  <a:ea typeface="新細明體" pitchFamily="18" charset="-120"/>
                </a:rPr>
                <a:t>-</a:t>
              </a:r>
            </a:p>
          </p:txBody>
        </p:sp>
      </p:grpSp>
      <p:sp>
        <p:nvSpPr>
          <p:cNvPr id="40" name="Oval 41"/>
          <p:cNvSpPr/>
          <p:nvPr/>
        </p:nvSpPr>
        <p:spPr>
          <a:xfrm>
            <a:off x="1426303" y="2546141"/>
            <a:ext cx="2127250" cy="1789112"/>
          </a:xfrm>
          <a:prstGeom prst="ellipse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ea typeface="新細明體" pitchFamily="18" charset="-120"/>
            </a:endParaRPr>
          </a:p>
        </p:txBody>
      </p:sp>
      <p:sp>
        <p:nvSpPr>
          <p:cNvPr id="21512" name="TextBox 38"/>
          <p:cNvSpPr txBox="1">
            <a:spLocks noChangeArrowheads="1"/>
          </p:cNvSpPr>
          <p:nvPr/>
        </p:nvSpPr>
        <p:spPr bwMode="auto">
          <a:xfrm>
            <a:off x="5242535" y="4486564"/>
            <a:ext cx="25146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 smtClean="0">
                <a:ea typeface="新細明體" pitchFamily="18" charset="-120"/>
              </a:rPr>
              <a:t>we have</a:t>
            </a:r>
          </a:p>
          <a:p>
            <a:pPr eaLnBrk="1" hangingPunct="1"/>
            <a:endParaRPr lang="en-US" altLang="zh-HK" sz="1000" dirty="0" smtClean="0">
              <a:ea typeface="新細明體" pitchFamily="18" charset="-120"/>
            </a:endParaRPr>
          </a:p>
          <a:p>
            <a:pPr algn="ctr" eaLnBrk="1" hangingPunct="1"/>
            <a:r>
              <a:rPr lang="en-US" altLang="zh-HK" dirty="0" smtClean="0">
                <a:ea typeface="新細明體" pitchFamily="18" charset="-120"/>
              </a:rPr>
              <a:t>2 </a:t>
            </a:r>
            <a:r>
              <a:rPr lang="en-US" altLang="zh-HK" dirty="0">
                <a:ea typeface="新細明體" pitchFamily="18" charset="-120"/>
              </a:rPr>
              <a:t>= i</a:t>
            </a:r>
            <a:r>
              <a:rPr lang="en-US" altLang="zh-HK" sz="1200" dirty="0">
                <a:ea typeface="新細明體" pitchFamily="18" charset="-120"/>
              </a:rPr>
              <a:t>1</a:t>
            </a:r>
            <a:r>
              <a:rPr lang="en-US" altLang="zh-HK" dirty="0">
                <a:ea typeface="新細明體" pitchFamily="18" charset="-120"/>
              </a:rPr>
              <a:t> + i</a:t>
            </a:r>
            <a:r>
              <a:rPr lang="en-US" altLang="zh-HK" sz="1200" dirty="0">
                <a:ea typeface="新細明體" pitchFamily="18" charset="-120"/>
              </a:rPr>
              <a:t>2</a:t>
            </a:r>
            <a:r>
              <a:rPr lang="en-US" altLang="zh-HK" dirty="0">
                <a:ea typeface="新細明體" pitchFamily="18" charset="-120"/>
              </a:rPr>
              <a:t> + 7 </a:t>
            </a:r>
          </a:p>
        </p:txBody>
      </p:sp>
      <p:sp>
        <p:nvSpPr>
          <p:cNvPr id="21513" name="文字方塊 68"/>
          <p:cNvSpPr txBox="1">
            <a:spLocks noChangeArrowheads="1"/>
          </p:cNvSpPr>
          <p:nvPr/>
        </p:nvSpPr>
        <p:spPr bwMode="auto">
          <a:xfrm>
            <a:off x="275482" y="5707212"/>
            <a:ext cx="8839201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Now express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currents in terms of </a:t>
            </a:r>
            <a:r>
              <a:rPr lang="en-US" altLang="zh-HK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node 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voltages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, (i</a:t>
            </a:r>
            <a:r>
              <a:rPr lang="en-US" altLang="zh-HK" baseline="-25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1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=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(</a:t>
            </a:r>
            <a:r>
              <a:rPr lang="en-US" altLang="zh-HK" dirty="0" smtClean="0">
                <a:ea typeface="新細明體" pitchFamily="18" charset="-120"/>
              </a:rPr>
              <a:t>V</a:t>
            </a:r>
            <a:r>
              <a:rPr lang="en-US" altLang="zh-HK" sz="1200" dirty="0" smtClean="0">
                <a:ea typeface="新細明體" pitchFamily="18" charset="-120"/>
              </a:rPr>
              <a:t>1 </a:t>
            </a:r>
            <a:r>
              <a:rPr lang="en-US" altLang="zh-HK" dirty="0" smtClean="0">
                <a:ea typeface="新細明體" pitchFamily="18" charset="-120"/>
              </a:rPr>
              <a:t>– 0) / </a:t>
            </a:r>
            <a:r>
              <a:rPr lang="en-US" altLang="zh-HK" dirty="0" smtClean="0">
                <a:ea typeface="新細明體" pitchFamily="18" charset="-120"/>
              </a:rPr>
              <a:t>2 </a:t>
            </a:r>
            <a:r>
              <a:rPr lang="en-US" altLang="zh-HK" dirty="0" smtClean="0">
                <a:ea typeface="新細明體" pitchFamily="18" charset="-120"/>
              </a:rPr>
              <a:t>and i</a:t>
            </a:r>
            <a:r>
              <a:rPr lang="en-US" altLang="zh-HK" baseline="-25000" dirty="0" smtClean="0">
                <a:ea typeface="新細明體" pitchFamily="18" charset="-120"/>
              </a:rPr>
              <a:t>2</a:t>
            </a:r>
            <a:r>
              <a:rPr lang="en-US" altLang="zh-HK" dirty="0" smtClean="0">
                <a:ea typeface="新細明體" pitchFamily="18" charset="-120"/>
              </a:rPr>
              <a:t>= </a:t>
            </a:r>
            <a:r>
              <a:rPr lang="en-US" altLang="zh-HK" dirty="0" smtClean="0">
                <a:ea typeface="新細明體" pitchFamily="18" charset="-120"/>
              </a:rPr>
              <a:t>(V</a:t>
            </a:r>
            <a:r>
              <a:rPr lang="en-US" altLang="zh-HK" sz="1200" dirty="0" smtClean="0">
                <a:ea typeface="新細明體" pitchFamily="18" charset="-120"/>
              </a:rPr>
              <a:t>2 </a:t>
            </a:r>
            <a:r>
              <a:rPr lang="en-US" altLang="zh-HK" dirty="0" smtClean="0">
                <a:ea typeface="新細明體" pitchFamily="18" charset="-120"/>
              </a:rPr>
              <a:t>– 0)/</a:t>
            </a:r>
            <a:r>
              <a:rPr lang="en-US" altLang="zh-HK" dirty="0" smtClean="0">
                <a:ea typeface="新細明體" pitchFamily="18" charset="-120"/>
              </a:rPr>
              <a:t> </a:t>
            </a:r>
            <a:r>
              <a:rPr lang="en-US" altLang="zh-HK" dirty="0" smtClean="0">
                <a:ea typeface="新細明體" pitchFamily="18" charset="-120"/>
              </a:rPr>
              <a:t>4)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we have</a:t>
            </a:r>
          </a:p>
          <a:p>
            <a:pPr eaLnBrk="1" hangingPunct="1"/>
            <a:endParaRPr lang="en-US" altLang="zh-HK" sz="800" dirty="0">
              <a:ea typeface="新細明體" pitchFamily="18" charset="-120"/>
            </a:endParaRPr>
          </a:p>
          <a:p>
            <a:pPr eaLnBrk="1" hangingPunct="1"/>
            <a:r>
              <a:rPr lang="en-US" altLang="zh-HK" dirty="0">
                <a:ea typeface="新細明體" pitchFamily="18" charset="-120"/>
              </a:rPr>
              <a:t>2 = </a:t>
            </a:r>
            <a:r>
              <a:rPr lang="en-US" altLang="zh-HK" dirty="0" smtClean="0">
                <a:ea typeface="新細明體" pitchFamily="18" charset="-120"/>
              </a:rPr>
              <a:t>V</a:t>
            </a:r>
            <a:r>
              <a:rPr lang="en-US" altLang="zh-HK" sz="1200" dirty="0" smtClean="0">
                <a:ea typeface="新細明體" pitchFamily="18" charset="-120"/>
              </a:rPr>
              <a:t>1 </a:t>
            </a:r>
            <a:r>
              <a:rPr lang="en-US" altLang="zh-HK" dirty="0" smtClean="0">
                <a:ea typeface="新細明體" pitchFamily="18" charset="-120"/>
              </a:rPr>
              <a:t>/ 2  </a:t>
            </a:r>
            <a:r>
              <a:rPr lang="en-US" altLang="zh-HK" dirty="0">
                <a:ea typeface="新細明體" pitchFamily="18" charset="-120"/>
              </a:rPr>
              <a:t>+ </a:t>
            </a:r>
            <a:r>
              <a:rPr lang="en-US" altLang="zh-HK" dirty="0" smtClean="0">
                <a:ea typeface="新細明體" pitchFamily="18" charset="-120"/>
              </a:rPr>
              <a:t>V</a:t>
            </a:r>
            <a:r>
              <a:rPr lang="en-US" altLang="zh-HK" sz="1200" dirty="0" smtClean="0">
                <a:ea typeface="新細明體" pitchFamily="18" charset="-120"/>
              </a:rPr>
              <a:t>2 </a:t>
            </a:r>
            <a:r>
              <a:rPr lang="en-US" altLang="zh-HK" dirty="0" smtClean="0">
                <a:ea typeface="新細明體" pitchFamily="18" charset="-120"/>
              </a:rPr>
              <a:t>/ 4 </a:t>
            </a:r>
            <a:r>
              <a:rPr lang="en-US" altLang="zh-HK" dirty="0">
                <a:ea typeface="新細明體" pitchFamily="18" charset="-120"/>
              </a:rPr>
              <a:t>+ 7  </a:t>
            </a:r>
            <a:r>
              <a:rPr lang="en-US" altLang="zh-HK" b="1" dirty="0" smtClean="0">
                <a:solidFill>
                  <a:srgbClr val="FF0000"/>
                </a:solidFill>
                <a:latin typeface="Times New Roman"/>
                <a:ea typeface="新細明體" pitchFamily="18" charset="-120"/>
                <a:cs typeface="Times New Roman"/>
              </a:rPr>
              <a:t>→</a:t>
            </a:r>
            <a:r>
              <a:rPr lang="en-US" altLang="zh-HK" b="1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HK" dirty="0" smtClean="0">
                <a:ea typeface="新細明體" pitchFamily="18" charset="-120"/>
              </a:rPr>
              <a:t> </a:t>
            </a:r>
            <a:r>
              <a:rPr lang="en-US" altLang="zh-HK" dirty="0">
                <a:ea typeface="新細明體" pitchFamily="18" charset="-120"/>
              </a:rPr>
              <a:t>V</a:t>
            </a:r>
            <a:r>
              <a:rPr lang="en-US" altLang="zh-HK" sz="1200" dirty="0">
                <a:ea typeface="新細明體" pitchFamily="18" charset="-120"/>
              </a:rPr>
              <a:t>2</a:t>
            </a:r>
            <a:r>
              <a:rPr lang="en-US" altLang="zh-HK" dirty="0">
                <a:ea typeface="新細明體" pitchFamily="18" charset="-120"/>
              </a:rPr>
              <a:t> = -</a:t>
            </a:r>
            <a:r>
              <a:rPr lang="en-US" altLang="zh-HK" dirty="0" smtClean="0">
                <a:ea typeface="新細明體" pitchFamily="18" charset="-120"/>
              </a:rPr>
              <a:t>20 </a:t>
            </a:r>
            <a:r>
              <a:rPr lang="en-US" altLang="zh-HK" dirty="0">
                <a:ea typeface="新細明體" pitchFamily="18" charset="-120"/>
              </a:rPr>
              <a:t>- </a:t>
            </a:r>
            <a:r>
              <a:rPr lang="en-US" altLang="zh-HK" dirty="0" smtClean="0">
                <a:ea typeface="新細明體" pitchFamily="18" charset="-120"/>
              </a:rPr>
              <a:t>2V</a:t>
            </a:r>
            <a:r>
              <a:rPr lang="en-US" altLang="zh-HK" sz="1200" dirty="0" smtClean="0">
                <a:ea typeface="新細明體" pitchFamily="18" charset="-120"/>
              </a:rPr>
              <a:t>1</a:t>
            </a:r>
            <a:endParaRPr lang="en-US" altLang="zh-HK" sz="1200" dirty="0">
              <a:ea typeface="新細明體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17</a:t>
            </a:fld>
            <a:endParaRPr lang="en-US" altLang="zh-HK" dirty="0"/>
          </a:p>
        </p:txBody>
      </p:sp>
      <p:sp>
        <p:nvSpPr>
          <p:cNvPr id="24" name="右彎箭號 23"/>
          <p:cNvSpPr/>
          <p:nvPr/>
        </p:nvSpPr>
        <p:spPr>
          <a:xfrm rot="2260889">
            <a:off x="4280384" y="2622807"/>
            <a:ext cx="975820" cy="83109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6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smtClean="0">
                <a:ea typeface="新細明體" pitchFamily="18" charset="-120"/>
              </a:rPr>
              <a:t>Nodal Analysis with Voltage sources</a:t>
            </a:r>
            <a:endParaRPr lang="zh-HK" altLang="en-US" sz="4000" smtClean="0">
              <a:ea typeface="新細明體" pitchFamily="18" charset="-120"/>
            </a:endParaRPr>
          </a:p>
        </p:txBody>
      </p:sp>
      <p:sp>
        <p:nvSpPr>
          <p:cNvPr id="22531" name="內容版面配置區 2"/>
          <p:cNvSpPr>
            <a:spLocks noGrp="1"/>
          </p:cNvSpPr>
          <p:nvPr>
            <p:ph idx="1"/>
          </p:nvPr>
        </p:nvSpPr>
        <p:spPr>
          <a:xfrm>
            <a:off x="479157" y="2209800"/>
            <a:ext cx="8345488" cy="64928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HK" sz="1800" dirty="0" smtClean="0">
                <a:ea typeface="新細明體" pitchFamily="18" charset="-120"/>
              </a:rPr>
              <a:t>We have </a:t>
            </a:r>
            <a:endParaRPr lang="zh-HK" altLang="en-US" sz="1800" dirty="0" smtClean="0">
              <a:ea typeface="新細明體" pitchFamily="18" charset="-120"/>
            </a:endParaRPr>
          </a:p>
        </p:txBody>
      </p:sp>
      <p:sp>
        <p:nvSpPr>
          <p:cNvPr id="22532" name="文字方塊 3"/>
          <p:cNvSpPr txBox="1">
            <a:spLocks noChangeArrowheads="1"/>
          </p:cNvSpPr>
          <p:nvPr/>
        </p:nvSpPr>
        <p:spPr bwMode="auto">
          <a:xfrm>
            <a:off x="3012411" y="2696501"/>
            <a:ext cx="2514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V</a:t>
            </a:r>
            <a:r>
              <a:rPr lang="en-US" altLang="zh-HK" sz="1200" dirty="0">
                <a:ea typeface="新細明體" pitchFamily="18" charset="-120"/>
              </a:rPr>
              <a:t>2</a:t>
            </a:r>
            <a:r>
              <a:rPr lang="en-US" altLang="zh-HK" dirty="0">
                <a:ea typeface="新細明體" pitchFamily="18" charset="-120"/>
              </a:rPr>
              <a:t> – V</a:t>
            </a:r>
            <a:r>
              <a:rPr lang="en-US" altLang="zh-HK" sz="1200" dirty="0">
                <a:ea typeface="新細明體" pitchFamily="18" charset="-120"/>
              </a:rPr>
              <a:t>1</a:t>
            </a:r>
            <a:r>
              <a:rPr lang="en-US" altLang="zh-HK" dirty="0">
                <a:ea typeface="新細明體" pitchFamily="18" charset="-120"/>
              </a:rPr>
              <a:t> = 2</a:t>
            </a:r>
            <a:endParaRPr lang="zh-HK" altLang="en-US" dirty="0">
              <a:ea typeface="新細明體" pitchFamily="18" charset="-120"/>
            </a:endParaRPr>
          </a:p>
        </p:txBody>
      </p:sp>
      <p:sp>
        <p:nvSpPr>
          <p:cNvPr id="22533" name="文字方塊 4"/>
          <p:cNvSpPr txBox="1">
            <a:spLocks noChangeArrowheads="1"/>
          </p:cNvSpPr>
          <p:nvPr/>
        </p:nvSpPr>
        <p:spPr bwMode="auto">
          <a:xfrm>
            <a:off x="464289" y="3336530"/>
            <a:ext cx="8233144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together with   V</a:t>
            </a:r>
            <a:r>
              <a:rPr lang="en-US" altLang="zh-HK" sz="12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2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= -20 -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2V</a:t>
            </a:r>
            <a:r>
              <a:rPr lang="en-US" altLang="zh-HK" sz="1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1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, 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we have 2 simultaneous equations. Solve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them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we get </a:t>
            </a:r>
          </a:p>
          <a:p>
            <a:pPr eaLnBrk="1" hangingPunct="1"/>
            <a:endParaRPr lang="zh-HK" altLang="en-US" dirty="0">
              <a:ea typeface="新細明體" pitchFamily="18" charset="-120"/>
            </a:endParaRPr>
          </a:p>
        </p:txBody>
      </p:sp>
      <p:sp>
        <p:nvSpPr>
          <p:cNvPr id="22534" name="文字方塊 5"/>
          <p:cNvSpPr txBox="1">
            <a:spLocks noChangeArrowheads="1"/>
          </p:cNvSpPr>
          <p:nvPr/>
        </p:nvSpPr>
        <p:spPr bwMode="auto">
          <a:xfrm>
            <a:off x="2256761" y="4076305"/>
            <a:ext cx="4343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V</a:t>
            </a:r>
            <a:r>
              <a:rPr lang="en-US" altLang="zh-HK" sz="1200" dirty="0">
                <a:ea typeface="新細明體" pitchFamily="18" charset="-120"/>
              </a:rPr>
              <a:t>1</a:t>
            </a:r>
            <a:r>
              <a:rPr lang="en-US" altLang="zh-HK" dirty="0">
                <a:ea typeface="新細明體" pitchFamily="18" charset="-120"/>
              </a:rPr>
              <a:t> = -</a:t>
            </a:r>
            <a:r>
              <a:rPr lang="en-US" altLang="zh-HK" dirty="0" smtClean="0">
                <a:ea typeface="新細明體" pitchFamily="18" charset="-120"/>
              </a:rPr>
              <a:t>7.33V   </a:t>
            </a:r>
            <a:r>
              <a:rPr lang="en-US" altLang="zh-HK" dirty="0">
                <a:ea typeface="新細明體" pitchFamily="18" charset="-120"/>
              </a:rPr>
              <a:t>and    V</a:t>
            </a:r>
            <a:r>
              <a:rPr lang="en-US" altLang="zh-HK" sz="1200" dirty="0">
                <a:ea typeface="新細明體" pitchFamily="18" charset="-120"/>
              </a:rPr>
              <a:t>2</a:t>
            </a:r>
            <a:r>
              <a:rPr lang="en-US" altLang="zh-HK" dirty="0">
                <a:ea typeface="新細明體" pitchFamily="18" charset="-120"/>
              </a:rPr>
              <a:t> = -</a:t>
            </a:r>
            <a:r>
              <a:rPr lang="en-US" altLang="zh-HK" dirty="0" smtClean="0">
                <a:ea typeface="新細明體" pitchFamily="18" charset="-120"/>
              </a:rPr>
              <a:t>5.33V</a:t>
            </a:r>
            <a:endParaRPr lang="zh-HK" altLang="en-US" dirty="0">
              <a:ea typeface="新細明體" pitchFamily="18" charset="-120"/>
            </a:endParaRPr>
          </a:p>
        </p:txBody>
      </p:sp>
      <p:sp>
        <p:nvSpPr>
          <p:cNvPr id="22535" name="文字方塊 6"/>
          <p:cNvSpPr txBox="1">
            <a:spLocks noChangeArrowheads="1"/>
          </p:cNvSpPr>
          <p:nvPr/>
        </p:nvSpPr>
        <p:spPr bwMode="auto">
          <a:xfrm>
            <a:off x="1699548" y="4724400"/>
            <a:ext cx="5715000" cy="6461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By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identifying </a:t>
            </a:r>
            <a:r>
              <a:rPr lang="en-US" altLang="zh-HK" dirty="0" err="1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supernodes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in a circuit, we can reduce the number of unknown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currents involved!  </a:t>
            </a:r>
            <a:endParaRPr lang="zh-HK" altLang="en-US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18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46032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 smtClean="0">
                <a:ea typeface="新細明體" pitchFamily="18" charset="-120"/>
              </a:rPr>
              <a:t>Mesh Analysis</a:t>
            </a:r>
            <a:endParaRPr lang="zh-HK" altLang="en-US" sz="4000" dirty="0" smtClean="0">
              <a:ea typeface="新細明體" pitchFamily="18" charset="-120"/>
            </a:endParaRPr>
          </a:p>
        </p:txBody>
      </p:sp>
      <p:sp>
        <p:nvSpPr>
          <p:cNvPr id="25603" name="內容版面配置區 2"/>
          <p:cNvSpPr>
            <a:spLocks noGrp="1"/>
          </p:cNvSpPr>
          <p:nvPr>
            <p:ph idx="1"/>
          </p:nvPr>
        </p:nvSpPr>
        <p:spPr>
          <a:xfrm>
            <a:off x="457200" y="2121750"/>
            <a:ext cx="8534400" cy="4114800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Mesh analysis provides another general procedure for analyzing a circuit using </a:t>
            </a:r>
            <a:r>
              <a:rPr lang="en-US" altLang="zh-HK" sz="2000" u="sng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mesh currents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as circuit variables. 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endParaRPr lang="en-US" altLang="zh-HK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Nodal analysis applies KCL to find unknown node voltages in a circuit, while </a:t>
            </a:r>
            <a:r>
              <a:rPr lang="en-US" altLang="zh-HK" sz="2000" u="sng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mesh analysis applies KVL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to find unknown currents.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endParaRPr lang="en-US" altLang="zh-HK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 </a:t>
            </a:r>
            <a:r>
              <a:rPr lang="en-US" altLang="zh-HK" sz="2000" u="sng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mesh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is a circuit loop which does not contain any other circuit loops inside. </a:t>
            </a:r>
          </a:p>
          <a:p>
            <a:pPr marL="342900" lvl="1" indent="-342900"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HK" sz="2400" dirty="0" smtClean="0">
              <a:ea typeface="新細明體" pitchFamily="18" charset="-120"/>
            </a:endParaRPr>
          </a:p>
          <a:p>
            <a:pPr marL="342900" lvl="1" indent="-342900">
              <a:buClr>
                <a:schemeClr val="folHlink"/>
              </a:buClr>
              <a:buSzPct val="60000"/>
            </a:pPr>
            <a:endParaRPr lang="en-US" altLang="zh-HK" sz="2400" dirty="0" smtClean="0">
              <a:latin typeface="Verdana" pitchFamily="34" charset="0"/>
              <a:ea typeface="新細明體" pitchFamily="18" charset="-120"/>
            </a:endParaRPr>
          </a:p>
          <a:p>
            <a:endParaRPr lang="zh-HK" altLang="en-US" dirty="0" smtClean="0">
              <a:ea typeface="新細明體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19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42718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 dirty="0" smtClean="0">
                <a:ea typeface="新細明體" pitchFamily="18" charset="-120"/>
              </a:rPr>
              <a:t>Motivation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2100485"/>
            <a:ext cx="8345488" cy="4114800"/>
          </a:xfrm>
        </p:spPr>
        <p:txBody>
          <a:bodyPr/>
          <a:lstStyle/>
          <a:p>
            <a:pPr eaLnBrk="1" hangingPunct="1"/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Analyzing a circuit means to know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currents and voltages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of each electrical elements in the circuit.</a:t>
            </a:r>
          </a:p>
          <a:p>
            <a:pPr marL="0" indent="0" eaLnBrk="1" hangingPunct="1">
              <a:buNone/>
            </a:pPr>
            <a:endParaRPr lang="en-US" altLang="zh-HK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/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We know how to analyze an electric circuit with resistors connected in series or parallel by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techniques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like reducing to </a:t>
            </a:r>
            <a:r>
              <a:rPr lang="en-US" altLang="zh-HK" sz="2000" u="sng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equivalent resistance</a:t>
            </a:r>
            <a:r>
              <a:rPr lang="en-US" altLang="zh-HK" sz="2000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, </a:t>
            </a:r>
            <a:r>
              <a:rPr lang="en-US" altLang="zh-HK" sz="2000" u="sng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voltage and current divider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etc. </a:t>
            </a:r>
          </a:p>
        </p:txBody>
      </p:sp>
      <p:pic>
        <p:nvPicPr>
          <p:cNvPr id="5124" name="Picture 2" descr="2f00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r="20653" b="69145"/>
          <a:stretch>
            <a:fillRect/>
          </a:stretch>
        </p:blipFill>
        <p:spPr bwMode="auto">
          <a:xfrm>
            <a:off x="838200" y="4419600"/>
            <a:ext cx="5002213" cy="203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840413" y="5252243"/>
            <a:ext cx="2417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b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Seems </a:t>
            </a:r>
            <a:r>
              <a:rPr lang="en-US" altLang="zh-HK" b="1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quite easy</a:t>
            </a:r>
            <a:r>
              <a:rPr lang="en-US" altLang="zh-HK" b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!</a:t>
            </a:r>
            <a:endParaRPr lang="en-US" altLang="zh-HK" b="1" dirty="0">
              <a:solidFill>
                <a:srgbClr val="FF0000"/>
              </a:solidFill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2</a:t>
            </a:fld>
            <a:endParaRPr lang="en-US" altLang="zh-H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 smtClean="0">
                <a:ea typeface="新細明體" pitchFamily="18" charset="-120"/>
              </a:rPr>
              <a:t>Mesh Analysis</a:t>
            </a:r>
            <a:endParaRPr lang="zh-HK" altLang="en-US" sz="4000" dirty="0" smtClean="0">
              <a:ea typeface="新細明體" pitchFamily="18" charset="-120"/>
            </a:endParaRPr>
          </a:p>
        </p:txBody>
      </p:sp>
      <p:sp>
        <p:nvSpPr>
          <p:cNvPr id="26627" name="內容版面配置區 2"/>
          <p:cNvSpPr>
            <a:spLocks noGrp="1"/>
          </p:cNvSpPr>
          <p:nvPr>
            <p:ph idx="1"/>
          </p:nvPr>
        </p:nvSpPr>
        <p:spPr>
          <a:xfrm>
            <a:off x="458191" y="2133601"/>
            <a:ext cx="8193088" cy="64928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Example</a:t>
            </a:r>
            <a:endParaRPr lang="zh-HK" altLang="en-US" sz="22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grpSp>
        <p:nvGrpSpPr>
          <p:cNvPr id="26628" name="Group 3"/>
          <p:cNvGrpSpPr>
            <a:grpSpLocks/>
          </p:cNvGrpSpPr>
          <p:nvPr/>
        </p:nvGrpSpPr>
        <p:grpSpPr bwMode="auto">
          <a:xfrm>
            <a:off x="20638" y="3052763"/>
            <a:ext cx="4370387" cy="1968500"/>
            <a:chOff x="2174574" y="4276725"/>
            <a:chExt cx="4371440" cy="1968501"/>
          </a:xfrm>
        </p:grpSpPr>
        <p:sp>
          <p:nvSpPr>
            <p:cNvPr id="26683" name="Oval 6"/>
            <p:cNvSpPr>
              <a:spLocks noChangeArrowheads="1"/>
            </p:cNvSpPr>
            <p:nvPr/>
          </p:nvSpPr>
          <p:spPr bwMode="auto">
            <a:xfrm>
              <a:off x="3894932" y="4276725"/>
              <a:ext cx="131763" cy="122238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cxnSp>
          <p:nvCxnSpPr>
            <p:cNvPr id="26684" name="AutoShape 7"/>
            <p:cNvCxnSpPr>
              <a:cxnSpLocks noChangeShapeType="1"/>
              <a:stCxn id="26700" idx="0"/>
              <a:endCxn id="26683" idx="2"/>
            </p:cNvCxnSpPr>
            <p:nvPr/>
          </p:nvCxnSpPr>
          <p:spPr bwMode="auto">
            <a:xfrm rot="-5400000">
              <a:off x="3069432" y="4148137"/>
              <a:ext cx="635000" cy="101600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85" name="Oval 8"/>
            <p:cNvSpPr>
              <a:spLocks noChangeArrowheads="1"/>
            </p:cNvSpPr>
            <p:nvPr/>
          </p:nvSpPr>
          <p:spPr bwMode="auto">
            <a:xfrm>
              <a:off x="4991894" y="4276725"/>
              <a:ext cx="131763" cy="122238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26686" name="Oval 9"/>
            <p:cNvSpPr>
              <a:spLocks noChangeArrowheads="1"/>
            </p:cNvSpPr>
            <p:nvPr/>
          </p:nvSpPr>
          <p:spPr bwMode="auto">
            <a:xfrm>
              <a:off x="3926682" y="6122988"/>
              <a:ext cx="131763" cy="122238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26687" name="Oval 10"/>
            <p:cNvSpPr>
              <a:spLocks noChangeArrowheads="1"/>
            </p:cNvSpPr>
            <p:nvPr/>
          </p:nvSpPr>
          <p:spPr bwMode="auto">
            <a:xfrm>
              <a:off x="5014119" y="6122988"/>
              <a:ext cx="131763" cy="122238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cxnSp>
          <p:nvCxnSpPr>
            <p:cNvPr id="26688" name="AutoShape 11"/>
            <p:cNvCxnSpPr>
              <a:cxnSpLocks noChangeShapeType="1"/>
              <a:stCxn id="26686" idx="2"/>
              <a:endCxn id="26699" idx="4"/>
            </p:cNvCxnSpPr>
            <p:nvPr/>
          </p:nvCxnSpPr>
          <p:spPr bwMode="auto">
            <a:xfrm rot="10800000">
              <a:off x="2875757" y="5494338"/>
              <a:ext cx="1050925" cy="690563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89" name="AutoShape 12"/>
            <p:cNvCxnSpPr>
              <a:cxnSpLocks noChangeShapeType="1"/>
              <a:stCxn id="26686" idx="6"/>
              <a:endCxn id="26687" idx="2"/>
            </p:cNvCxnSpPr>
            <p:nvPr/>
          </p:nvCxnSpPr>
          <p:spPr bwMode="auto">
            <a:xfrm>
              <a:off x="4058444" y="6184900"/>
              <a:ext cx="955675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90" name="AutoShape 13"/>
            <p:cNvCxnSpPr>
              <a:cxnSpLocks noChangeShapeType="1"/>
              <a:stCxn id="26686" idx="0"/>
              <a:endCxn id="26704" idx="1"/>
            </p:cNvCxnSpPr>
            <p:nvPr/>
          </p:nvCxnSpPr>
          <p:spPr bwMode="auto">
            <a:xfrm flipH="1" flipV="1">
              <a:off x="3991769" y="5535613"/>
              <a:ext cx="1588" cy="5873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91" name="AutoShape 14"/>
            <p:cNvCxnSpPr>
              <a:cxnSpLocks noChangeShapeType="1"/>
              <a:stCxn id="26683" idx="4"/>
              <a:endCxn id="26702" idx="0"/>
            </p:cNvCxnSpPr>
            <p:nvPr/>
          </p:nvCxnSpPr>
          <p:spPr bwMode="auto">
            <a:xfrm>
              <a:off x="3961607" y="4398963"/>
              <a:ext cx="15875" cy="7937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92" name="AutoShape 15"/>
            <p:cNvCxnSpPr>
              <a:cxnSpLocks noChangeShapeType="1"/>
              <a:stCxn id="26683" idx="6"/>
              <a:endCxn id="26685" idx="2"/>
            </p:cNvCxnSpPr>
            <p:nvPr/>
          </p:nvCxnSpPr>
          <p:spPr bwMode="auto">
            <a:xfrm>
              <a:off x="4026694" y="4338638"/>
              <a:ext cx="9652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93" name="AutoShape 16"/>
            <p:cNvCxnSpPr>
              <a:cxnSpLocks noChangeShapeType="1"/>
              <a:stCxn id="26685" idx="4"/>
              <a:endCxn id="26709" idx="0"/>
            </p:cNvCxnSpPr>
            <p:nvPr/>
          </p:nvCxnSpPr>
          <p:spPr bwMode="auto">
            <a:xfrm>
              <a:off x="5058569" y="4398963"/>
              <a:ext cx="9525" cy="7937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94" name="AutoShape 17"/>
            <p:cNvCxnSpPr>
              <a:cxnSpLocks noChangeShapeType="1"/>
              <a:stCxn id="26687" idx="0"/>
              <a:endCxn id="26711" idx="1"/>
            </p:cNvCxnSpPr>
            <p:nvPr/>
          </p:nvCxnSpPr>
          <p:spPr bwMode="auto">
            <a:xfrm flipV="1">
              <a:off x="5080794" y="5535613"/>
              <a:ext cx="1588" cy="5873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95" name="AutoShape 18"/>
            <p:cNvCxnSpPr>
              <a:cxnSpLocks noChangeShapeType="1"/>
              <a:stCxn id="26687" idx="6"/>
              <a:endCxn id="26718" idx="1"/>
            </p:cNvCxnSpPr>
            <p:nvPr/>
          </p:nvCxnSpPr>
          <p:spPr bwMode="auto">
            <a:xfrm flipV="1">
              <a:off x="5145882" y="5511800"/>
              <a:ext cx="923925" cy="67310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96" name="AutoShape 19"/>
            <p:cNvCxnSpPr>
              <a:cxnSpLocks noChangeShapeType="1"/>
              <a:stCxn id="26685" idx="6"/>
              <a:endCxn id="26716" idx="0"/>
            </p:cNvCxnSpPr>
            <p:nvPr/>
          </p:nvCxnSpPr>
          <p:spPr bwMode="auto">
            <a:xfrm>
              <a:off x="5123657" y="4338638"/>
              <a:ext cx="931863" cy="830263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97" name="Text Box 27"/>
            <p:cNvSpPr txBox="1">
              <a:spLocks noChangeArrowheads="1"/>
            </p:cNvSpPr>
            <p:nvPr/>
          </p:nvSpPr>
          <p:spPr bwMode="auto">
            <a:xfrm>
              <a:off x="3475919" y="5128181"/>
              <a:ext cx="4507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kumimoji="1" lang="en-US" altLang="zh-HK" b="1">
                  <a:ea typeface="新細明體" pitchFamily="18" charset="-120"/>
                </a:rPr>
                <a:t>R</a:t>
              </a:r>
              <a:r>
                <a:rPr kumimoji="1" lang="en-US" altLang="zh-HK" b="1" baseline="-25000">
                  <a:ea typeface="新細明體" pitchFamily="18" charset="-120"/>
                </a:rPr>
                <a:t>1</a:t>
              </a:r>
            </a:p>
          </p:txBody>
        </p:sp>
        <p:sp>
          <p:nvSpPr>
            <p:cNvPr id="26698" name="Text Box 28"/>
            <p:cNvSpPr txBox="1">
              <a:spLocks noChangeArrowheads="1"/>
            </p:cNvSpPr>
            <p:nvPr/>
          </p:nvSpPr>
          <p:spPr bwMode="auto">
            <a:xfrm>
              <a:off x="2174574" y="5078413"/>
              <a:ext cx="3577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kumimoji="1" lang="en-US" altLang="zh-HK" sz="2000" b="1">
                  <a:ea typeface="新細明體" pitchFamily="18" charset="-120"/>
                </a:rPr>
                <a:t>V</a:t>
              </a:r>
            </a:p>
          </p:txBody>
        </p:sp>
        <p:sp>
          <p:nvSpPr>
            <p:cNvPr id="26699" name="Oval 29"/>
            <p:cNvSpPr>
              <a:spLocks noChangeArrowheads="1"/>
            </p:cNvSpPr>
            <p:nvPr/>
          </p:nvSpPr>
          <p:spPr bwMode="auto">
            <a:xfrm>
              <a:off x="2612232" y="5002213"/>
              <a:ext cx="527050" cy="4921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26700" name="Text Box 30"/>
            <p:cNvSpPr txBox="1">
              <a:spLocks noChangeArrowheads="1"/>
            </p:cNvSpPr>
            <p:nvPr/>
          </p:nvSpPr>
          <p:spPr bwMode="auto">
            <a:xfrm>
              <a:off x="2721769" y="4973638"/>
              <a:ext cx="3127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kumimoji="1" lang="en-US" altLang="zh-HK">
                  <a:ea typeface="新細明體" pitchFamily="18" charset="-120"/>
                </a:rPr>
                <a:t>+</a:t>
              </a:r>
            </a:p>
          </p:txBody>
        </p:sp>
        <p:sp>
          <p:nvSpPr>
            <p:cNvPr id="26701" name="Text Box 31"/>
            <p:cNvSpPr txBox="1">
              <a:spLocks noChangeArrowheads="1"/>
            </p:cNvSpPr>
            <p:nvPr/>
          </p:nvSpPr>
          <p:spPr bwMode="auto">
            <a:xfrm>
              <a:off x="2723357" y="5072063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kumimoji="1" lang="en-US" altLang="zh-HK">
                  <a:ea typeface="新細明體" pitchFamily="18" charset="-120"/>
                </a:rPr>
                <a:t>_</a:t>
              </a:r>
            </a:p>
          </p:txBody>
        </p:sp>
        <p:sp>
          <p:nvSpPr>
            <p:cNvPr id="26702" name="Line 32"/>
            <p:cNvSpPr>
              <a:spLocks noChangeShapeType="1"/>
            </p:cNvSpPr>
            <p:nvPr/>
          </p:nvSpPr>
          <p:spPr bwMode="auto">
            <a:xfrm>
              <a:off x="3977482" y="5192713"/>
              <a:ext cx="100013" cy="33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6703" name="Line 33"/>
            <p:cNvSpPr>
              <a:spLocks noChangeShapeType="1"/>
            </p:cNvSpPr>
            <p:nvPr/>
          </p:nvSpPr>
          <p:spPr bwMode="auto">
            <a:xfrm flipH="1">
              <a:off x="3901282" y="5226050"/>
              <a:ext cx="171450" cy="28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6704" name="Line 34"/>
            <p:cNvSpPr>
              <a:spLocks noChangeShapeType="1"/>
            </p:cNvSpPr>
            <p:nvPr/>
          </p:nvSpPr>
          <p:spPr bwMode="auto">
            <a:xfrm>
              <a:off x="3901282" y="5497513"/>
              <a:ext cx="90488" cy="38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6705" name="Line 35"/>
            <p:cNvSpPr>
              <a:spLocks noChangeShapeType="1"/>
            </p:cNvSpPr>
            <p:nvPr/>
          </p:nvSpPr>
          <p:spPr bwMode="auto">
            <a:xfrm>
              <a:off x="3906044" y="5259388"/>
              <a:ext cx="166688" cy="66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6706" name="Line 36"/>
            <p:cNvSpPr>
              <a:spLocks noChangeShapeType="1"/>
            </p:cNvSpPr>
            <p:nvPr/>
          </p:nvSpPr>
          <p:spPr bwMode="auto">
            <a:xfrm flipH="1">
              <a:off x="3906044" y="5330825"/>
              <a:ext cx="171450" cy="428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6707" name="Line 37"/>
            <p:cNvSpPr>
              <a:spLocks noChangeShapeType="1"/>
            </p:cNvSpPr>
            <p:nvPr/>
          </p:nvSpPr>
          <p:spPr bwMode="auto">
            <a:xfrm>
              <a:off x="3906044" y="5373688"/>
              <a:ext cx="161925" cy="71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6708" name="Line 38"/>
            <p:cNvSpPr>
              <a:spLocks noChangeShapeType="1"/>
            </p:cNvSpPr>
            <p:nvPr/>
          </p:nvSpPr>
          <p:spPr bwMode="auto">
            <a:xfrm flipH="1">
              <a:off x="3906044" y="5445125"/>
              <a:ext cx="157163" cy="476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6709" name="Line 39"/>
            <p:cNvSpPr>
              <a:spLocks noChangeShapeType="1"/>
            </p:cNvSpPr>
            <p:nvPr/>
          </p:nvSpPr>
          <p:spPr bwMode="auto">
            <a:xfrm>
              <a:off x="5068094" y="5192713"/>
              <a:ext cx="100013" cy="33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6710" name="Line 40"/>
            <p:cNvSpPr>
              <a:spLocks noChangeShapeType="1"/>
            </p:cNvSpPr>
            <p:nvPr/>
          </p:nvSpPr>
          <p:spPr bwMode="auto">
            <a:xfrm flipH="1">
              <a:off x="4991894" y="5226050"/>
              <a:ext cx="171450" cy="28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6711" name="Line 41"/>
            <p:cNvSpPr>
              <a:spLocks noChangeShapeType="1"/>
            </p:cNvSpPr>
            <p:nvPr/>
          </p:nvSpPr>
          <p:spPr bwMode="auto">
            <a:xfrm>
              <a:off x="4991894" y="5497513"/>
              <a:ext cx="90488" cy="38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6712" name="Line 42"/>
            <p:cNvSpPr>
              <a:spLocks noChangeShapeType="1"/>
            </p:cNvSpPr>
            <p:nvPr/>
          </p:nvSpPr>
          <p:spPr bwMode="auto">
            <a:xfrm>
              <a:off x="4996657" y="5259388"/>
              <a:ext cx="166688" cy="66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6713" name="Line 43"/>
            <p:cNvSpPr>
              <a:spLocks noChangeShapeType="1"/>
            </p:cNvSpPr>
            <p:nvPr/>
          </p:nvSpPr>
          <p:spPr bwMode="auto">
            <a:xfrm flipH="1">
              <a:off x="4996657" y="5330825"/>
              <a:ext cx="171450" cy="428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6714" name="Line 44"/>
            <p:cNvSpPr>
              <a:spLocks noChangeShapeType="1"/>
            </p:cNvSpPr>
            <p:nvPr/>
          </p:nvSpPr>
          <p:spPr bwMode="auto">
            <a:xfrm>
              <a:off x="4996657" y="5373688"/>
              <a:ext cx="161925" cy="71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6715" name="Line 45"/>
            <p:cNvSpPr>
              <a:spLocks noChangeShapeType="1"/>
            </p:cNvSpPr>
            <p:nvPr/>
          </p:nvSpPr>
          <p:spPr bwMode="auto">
            <a:xfrm flipH="1">
              <a:off x="4996657" y="5445125"/>
              <a:ext cx="157163" cy="476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6716" name="Line 46"/>
            <p:cNvSpPr>
              <a:spLocks noChangeShapeType="1"/>
            </p:cNvSpPr>
            <p:nvPr/>
          </p:nvSpPr>
          <p:spPr bwMode="auto">
            <a:xfrm>
              <a:off x="6055519" y="5168900"/>
              <a:ext cx="100013" cy="33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6717" name="Line 47"/>
            <p:cNvSpPr>
              <a:spLocks noChangeShapeType="1"/>
            </p:cNvSpPr>
            <p:nvPr/>
          </p:nvSpPr>
          <p:spPr bwMode="auto">
            <a:xfrm flipH="1">
              <a:off x="5979319" y="5202238"/>
              <a:ext cx="171450" cy="28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6718" name="Line 48"/>
            <p:cNvSpPr>
              <a:spLocks noChangeShapeType="1"/>
            </p:cNvSpPr>
            <p:nvPr/>
          </p:nvSpPr>
          <p:spPr bwMode="auto">
            <a:xfrm>
              <a:off x="5979319" y="5473700"/>
              <a:ext cx="90488" cy="38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6719" name="Line 49"/>
            <p:cNvSpPr>
              <a:spLocks noChangeShapeType="1"/>
            </p:cNvSpPr>
            <p:nvPr/>
          </p:nvSpPr>
          <p:spPr bwMode="auto">
            <a:xfrm>
              <a:off x="5984082" y="5235575"/>
              <a:ext cx="166688" cy="66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6720" name="Line 50"/>
            <p:cNvSpPr>
              <a:spLocks noChangeShapeType="1"/>
            </p:cNvSpPr>
            <p:nvPr/>
          </p:nvSpPr>
          <p:spPr bwMode="auto">
            <a:xfrm flipH="1">
              <a:off x="5984082" y="5307013"/>
              <a:ext cx="171450" cy="428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6721" name="Line 51"/>
            <p:cNvSpPr>
              <a:spLocks noChangeShapeType="1"/>
            </p:cNvSpPr>
            <p:nvPr/>
          </p:nvSpPr>
          <p:spPr bwMode="auto">
            <a:xfrm>
              <a:off x="5984082" y="5349875"/>
              <a:ext cx="161925" cy="71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6722" name="Line 52"/>
            <p:cNvSpPr>
              <a:spLocks noChangeShapeType="1"/>
            </p:cNvSpPr>
            <p:nvPr/>
          </p:nvSpPr>
          <p:spPr bwMode="auto">
            <a:xfrm flipH="1">
              <a:off x="5984082" y="5421313"/>
              <a:ext cx="157163" cy="476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6723" name="Text Box 53"/>
            <p:cNvSpPr txBox="1">
              <a:spLocks noChangeArrowheads="1"/>
            </p:cNvSpPr>
            <p:nvPr/>
          </p:nvSpPr>
          <p:spPr bwMode="auto">
            <a:xfrm>
              <a:off x="4595062" y="4886325"/>
              <a:ext cx="450765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endParaRPr kumimoji="1" lang="en-US" altLang="zh-HK" b="1">
                <a:ea typeface="新細明體" pitchFamily="18" charset="-120"/>
              </a:endParaRPr>
            </a:p>
            <a:p>
              <a:pPr algn="ctr"/>
              <a:r>
                <a:rPr kumimoji="1" lang="en-US" altLang="zh-HK" b="1">
                  <a:ea typeface="新細明體" pitchFamily="18" charset="-120"/>
                </a:rPr>
                <a:t>R</a:t>
              </a:r>
              <a:r>
                <a:rPr kumimoji="1" lang="en-US" altLang="zh-HK" b="1" baseline="-25000">
                  <a:ea typeface="新細明體" pitchFamily="18" charset="-120"/>
                </a:rPr>
                <a:t>2</a:t>
              </a:r>
            </a:p>
            <a:p>
              <a:pPr algn="ctr"/>
              <a:endParaRPr kumimoji="1" lang="en-US" altLang="zh-HK" b="1">
                <a:ea typeface="新細明體" pitchFamily="18" charset="-120"/>
              </a:endParaRPr>
            </a:p>
          </p:txBody>
        </p:sp>
        <p:sp>
          <p:nvSpPr>
            <p:cNvPr id="26724" name="Text Box 54"/>
            <p:cNvSpPr txBox="1">
              <a:spLocks noChangeArrowheads="1"/>
            </p:cNvSpPr>
            <p:nvPr/>
          </p:nvSpPr>
          <p:spPr bwMode="auto">
            <a:xfrm>
              <a:off x="6095250" y="4875213"/>
              <a:ext cx="450764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endParaRPr kumimoji="1" lang="en-US" altLang="zh-HK" b="1">
                <a:ea typeface="新細明體" pitchFamily="18" charset="-120"/>
              </a:endParaRPr>
            </a:p>
            <a:p>
              <a:pPr algn="ctr"/>
              <a:r>
                <a:rPr kumimoji="1" lang="en-US" altLang="zh-HK" b="1">
                  <a:ea typeface="新細明體" pitchFamily="18" charset="-120"/>
                </a:rPr>
                <a:t>R</a:t>
              </a:r>
              <a:r>
                <a:rPr kumimoji="1" lang="en-US" altLang="zh-HK" b="1" baseline="-25000">
                  <a:ea typeface="新細明體" pitchFamily="18" charset="-120"/>
                </a:rPr>
                <a:t>3</a:t>
              </a:r>
            </a:p>
            <a:p>
              <a:pPr algn="ctr"/>
              <a:endParaRPr kumimoji="1" lang="en-US" altLang="zh-HK" b="1">
                <a:ea typeface="新細明體" pitchFamily="18" charset="-120"/>
              </a:endParaRPr>
            </a:p>
          </p:txBody>
        </p:sp>
      </p:grpSp>
      <p:sp>
        <p:nvSpPr>
          <p:cNvPr id="47" name="Arc 58"/>
          <p:cNvSpPr>
            <a:spLocks/>
          </p:cNvSpPr>
          <p:nvPr/>
        </p:nvSpPr>
        <p:spPr bwMode="auto">
          <a:xfrm>
            <a:off x="1058863" y="3297238"/>
            <a:ext cx="523875" cy="1516062"/>
          </a:xfrm>
          <a:custGeom>
            <a:avLst/>
            <a:gdLst>
              <a:gd name="T0" fmla="*/ 2147483647 w 43200"/>
              <a:gd name="T1" fmla="*/ 0 h 43200"/>
              <a:gd name="T2" fmla="*/ 2147483647 w 43200"/>
              <a:gd name="T3" fmla="*/ 2147483647 h 43200"/>
              <a:gd name="T4" fmla="*/ 2147483647 w 43200"/>
              <a:gd name="T5" fmla="*/ 2147483647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3998"/>
                  <a:pt x="3995" y="6957"/>
                  <a:pt x="10520" y="3058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3998"/>
                  <a:pt x="3995" y="6957"/>
                  <a:pt x="10520" y="3058"/>
                </a:cubicBezTo>
                <a:lnTo>
                  <a:pt x="21600" y="21600"/>
                </a:lnTo>
                <a:lnTo>
                  <a:pt x="21599" y="0"/>
                </a:lnTo>
                <a:close/>
              </a:path>
            </a:pathLst>
          </a:custGeom>
          <a:noFill/>
          <a:ln w="28575">
            <a:solidFill>
              <a:srgbClr val="0070C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8" name="Arc 58"/>
          <p:cNvSpPr>
            <a:spLocks/>
          </p:cNvSpPr>
          <p:nvPr/>
        </p:nvSpPr>
        <p:spPr bwMode="auto">
          <a:xfrm>
            <a:off x="2141538" y="3267075"/>
            <a:ext cx="523875" cy="1516063"/>
          </a:xfrm>
          <a:custGeom>
            <a:avLst/>
            <a:gdLst>
              <a:gd name="T0" fmla="*/ 2147483647 w 43200"/>
              <a:gd name="T1" fmla="*/ 0 h 43200"/>
              <a:gd name="T2" fmla="*/ 2147483647 w 43200"/>
              <a:gd name="T3" fmla="*/ 2147483647 h 43200"/>
              <a:gd name="T4" fmla="*/ 2147483647 w 43200"/>
              <a:gd name="T5" fmla="*/ 2147483647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3998"/>
                  <a:pt x="3995" y="6957"/>
                  <a:pt x="10520" y="3058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3998"/>
                  <a:pt x="3995" y="6957"/>
                  <a:pt x="10520" y="3058"/>
                </a:cubicBezTo>
                <a:lnTo>
                  <a:pt x="21600" y="21600"/>
                </a:lnTo>
                <a:lnTo>
                  <a:pt x="21599" y="0"/>
                </a:lnTo>
                <a:close/>
              </a:path>
            </a:pathLst>
          </a:custGeom>
          <a:noFill/>
          <a:ln w="28575">
            <a:solidFill>
              <a:srgbClr val="0070C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49" name="Arc 58"/>
          <p:cNvSpPr>
            <a:spLocks/>
          </p:cNvSpPr>
          <p:nvPr/>
        </p:nvSpPr>
        <p:spPr bwMode="auto">
          <a:xfrm>
            <a:off x="6615113" y="3344863"/>
            <a:ext cx="523875" cy="1516062"/>
          </a:xfrm>
          <a:custGeom>
            <a:avLst/>
            <a:gdLst>
              <a:gd name="T0" fmla="*/ 2147483647 w 43200"/>
              <a:gd name="T1" fmla="*/ 0 h 43200"/>
              <a:gd name="T2" fmla="*/ 2147483647 w 43200"/>
              <a:gd name="T3" fmla="*/ 2147483647 h 43200"/>
              <a:gd name="T4" fmla="*/ 2147483647 w 43200"/>
              <a:gd name="T5" fmla="*/ 2147483647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3998"/>
                  <a:pt x="3995" y="6957"/>
                  <a:pt x="10520" y="3058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3998"/>
                  <a:pt x="3995" y="6957"/>
                  <a:pt x="10520" y="3058"/>
                </a:cubicBezTo>
                <a:lnTo>
                  <a:pt x="21600" y="21600"/>
                </a:lnTo>
                <a:lnTo>
                  <a:pt x="21599" y="0"/>
                </a:lnTo>
                <a:close/>
              </a:path>
            </a:pathLst>
          </a:custGeom>
          <a:noFill/>
          <a:ln w="28575">
            <a:solidFill>
              <a:srgbClr val="0070C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26632" name="文字方塊 49"/>
          <p:cNvSpPr txBox="1">
            <a:spLocks noChangeArrowheads="1"/>
          </p:cNvSpPr>
          <p:nvPr/>
        </p:nvSpPr>
        <p:spPr bwMode="auto">
          <a:xfrm>
            <a:off x="1231900" y="5505450"/>
            <a:ext cx="2082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3 Meshes</a:t>
            </a:r>
            <a:endParaRPr lang="zh-HK" altLang="en-US" dirty="0">
              <a:solidFill>
                <a:srgbClr val="FF0000"/>
              </a:solidFill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cxnSp>
        <p:nvCxnSpPr>
          <p:cNvPr id="52" name="直線單箭頭接點 51"/>
          <p:cNvCxnSpPr/>
          <p:nvPr/>
        </p:nvCxnSpPr>
        <p:spPr>
          <a:xfrm flipH="1" flipV="1">
            <a:off x="1546225" y="4899025"/>
            <a:ext cx="325438" cy="6064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26632" idx="0"/>
          </p:cNvCxnSpPr>
          <p:nvPr/>
        </p:nvCxnSpPr>
        <p:spPr>
          <a:xfrm flipV="1">
            <a:off x="2273300" y="4960938"/>
            <a:ext cx="80963" cy="5445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flipV="1">
            <a:off x="2665413" y="4899025"/>
            <a:ext cx="649287" cy="6064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36" name="Group 3"/>
          <p:cNvGrpSpPr>
            <a:grpSpLocks/>
          </p:cNvGrpSpPr>
          <p:nvPr/>
        </p:nvGrpSpPr>
        <p:grpSpPr bwMode="auto">
          <a:xfrm>
            <a:off x="4543425" y="3060700"/>
            <a:ext cx="4370388" cy="1968500"/>
            <a:chOff x="2174574" y="4276725"/>
            <a:chExt cx="4371440" cy="1968501"/>
          </a:xfrm>
        </p:grpSpPr>
        <p:sp>
          <p:nvSpPr>
            <p:cNvPr id="26641" name="Oval 6"/>
            <p:cNvSpPr>
              <a:spLocks noChangeArrowheads="1"/>
            </p:cNvSpPr>
            <p:nvPr/>
          </p:nvSpPr>
          <p:spPr bwMode="auto">
            <a:xfrm>
              <a:off x="3894932" y="4276725"/>
              <a:ext cx="131763" cy="122238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cxnSp>
          <p:nvCxnSpPr>
            <p:cNvPr id="26642" name="AutoShape 7"/>
            <p:cNvCxnSpPr>
              <a:cxnSpLocks noChangeShapeType="1"/>
              <a:stCxn id="26658" idx="0"/>
              <a:endCxn id="26641" idx="2"/>
            </p:cNvCxnSpPr>
            <p:nvPr/>
          </p:nvCxnSpPr>
          <p:spPr bwMode="auto">
            <a:xfrm rot="-5400000">
              <a:off x="3069432" y="4148137"/>
              <a:ext cx="635000" cy="101600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43" name="Oval 8"/>
            <p:cNvSpPr>
              <a:spLocks noChangeArrowheads="1"/>
            </p:cNvSpPr>
            <p:nvPr/>
          </p:nvSpPr>
          <p:spPr bwMode="auto">
            <a:xfrm>
              <a:off x="4991894" y="4276725"/>
              <a:ext cx="131763" cy="122238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26644" name="Oval 9"/>
            <p:cNvSpPr>
              <a:spLocks noChangeArrowheads="1"/>
            </p:cNvSpPr>
            <p:nvPr/>
          </p:nvSpPr>
          <p:spPr bwMode="auto">
            <a:xfrm>
              <a:off x="3926682" y="6122988"/>
              <a:ext cx="131763" cy="122238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26645" name="Oval 10"/>
            <p:cNvSpPr>
              <a:spLocks noChangeArrowheads="1"/>
            </p:cNvSpPr>
            <p:nvPr/>
          </p:nvSpPr>
          <p:spPr bwMode="auto">
            <a:xfrm>
              <a:off x="5014119" y="6122988"/>
              <a:ext cx="131763" cy="122238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cxnSp>
          <p:nvCxnSpPr>
            <p:cNvPr id="26646" name="AutoShape 11"/>
            <p:cNvCxnSpPr>
              <a:cxnSpLocks noChangeShapeType="1"/>
              <a:stCxn id="26644" idx="2"/>
              <a:endCxn id="26657" idx="4"/>
            </p:cNvCxnSpPr>
            <p:nvPr/>
          </p:nvCxnSpPr>
          <p:spPr bwMode="auto">
            <a:xfrm rot="10800000">
              <a:off x="2875757" y="5494338"/>
              <a:ext cx="1050925" cy="690563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7" name="AutoShape 12"/>
            <p:cNvCxnSpPr>
              <a:cxnSpLocks noChangeShapeType="1"/>
              <a:stCxn id="26644" idx="6"/>
              <a:endCxn id="26645" idx="2"/>
            </p:cNvCxnSpPr>
            <p:nvPr/>
          </p:nvCxnSpPr>
          <p:spPr bwMode="auto">
            <a:xfrm>
              <a:off x="4058444" y="6184900"/>
              <a:ext cx="955675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8" name="AutoShape 13"/>
            <p:cNvCxnSpPr>
              <a:cxnSpLocks noChangeShapeType="1"/>
              <a:stCxn id="26644" idx="0"/>
              <a:endCxn id="26662" idx="1"/>
            </p:cNvCxnSpPr>
            <p:nvPr/>
          </p:nvCxnSpPr>
          <p:spPr bwMode="auto">
            <a:xfrm flipH="1" flipV="1">
              <a:off x="3991769" y="5535613"/>
              <a:ext cx="1588" cy="5873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9" name="AutoShape 14"/>
            <p:cNvCxnSpPr>
              <a:cxnSpLocks noChangeShapeType="1"/>
              <a:stCxn id="26641" idx="4"/>
              <a:endCxn id="26660" idx="0"/>
            </p:cNvCxnSpPr>
            <p:nvPr/>
          </p:nvCxnSpPr>
          <p:spPr bwMode="auto">
            <a:xfrm>
              <a:off x="3961607" y="4398963"/>
              <a:ext cx="15875" cy="7937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0" name="AutoShape 15"/>
            <p:cNvCxnSpPr>
              <a:cxnSpLocks noChangeShapeType="1"/>
              <a:stCxn id="26641" idx="6"/>
              <a:endCxn id="26643" idx="2"/>
            </p:cNvCxnSpPr>
            <p:nvPr/>
          </p:nvCxnSpPr>
          <p:spPr bwMode="auto">
            <a:xfrm>
              <a:off x="4026694" y="4338638"/>
              <a:ext cx="9652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1" name="AutoShape 16"/>
            <p:cNvCxnSpPr>
              <a:cxnSpLocks noChangeShapeType="1"/>
              <a:stCxn id="26643" idx="4"/>
              <a:endCxn id="26667" idx="0"/>
            </p:cNvCxnSpPr>
            <p:nvPr/>
          </p:nvCxnSpPr>
          <p:spPr bwMode="auto">
            <a:xfrm>
              <a:off x="5058569" y="4398963"/>
              <a:ext cx="9525" cy="7937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2" name="AutoShape 17"/>
            <p:cNvCxnSpPr>
              <a:cxnSpLocks noChangeShapeType="1"/>
              <a:stCxn id="26645" idx="0"/>
              <a:endCxn id="26669" idx="1"/>
            </p:cNvCxnSpPr>
            <p:nvPr/>
          </p:nvCxnSpPr>
          <p:spPr bwMode="auto">
            <a:xfrm flipV="1">
              <a:off x="5080794" y="5535613"/>
              <a:ext cx="1588" cy="5873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3" name="AutoShape 18"/>
            <p:cNvCxnSpPr>
              <a:cxnSpLocks noChangeShapeType="1"/>
              <a:stCxn id="26645" idx="6"/>
              <a:endCxn id="26676" idx="1"/>
            </p:cNvCxnSpPr>
            <p:nvPr/>
          </p:nvCxnSpPr>
          <p:spPr bwMode="auto">
            <a:xfrm flipV="1">
              <a:off x="5145882" y="5511800"/>
              <a:ext cx="923925" cy="67310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4" name="AutoShape 19"/>
            <p:cNvCxnSpPr>
              <a:cxnSpLocks noChangeShapeType="1"/>
              <a:stCxn id="26643" idx="6"/>
              <a:endCxn id="26674" idx="0"/>
            </p:cNvCxnSpPr>
            <p:nvPr/>
          </p:nvCxnSpPr>
          <p:spPr bwMode="auto">
            <a:xfrm>
              <a:off x="5123657" y="4338638"/>
              <a:ext cx="931863" cy="830263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55" name="Text Box 27"/>
            <p:cNvSpPr txBox="1">
              <a:spLocks noChangeArrowheads="1"/>
            </p:cNvSpPr>
            <p:nvPr/>
          </p:nvSpPr>
          <p:spPr bwMode="auto">
            <a:xfrm>
              <a:off x="3475919" y="5128181"/>
              <a:ext cx="4507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kumimoji="1" lang="en-US" altLang="zh-HK" b="1">
                  <a:ea typeface="新細明體" pitchFamily="18" charset="-120"/>
                </a:rPr>
                <a:t>R</a:t>
              </a:r>
              <a:r>
                <a:rPr kumimoji="1" lang="en-US" altLang="zh-HK" b="1" baseline="-25000">
                  <a:ea typeface="新細明體" pitchFamily="18" charset="-120"/>
                </a:rPr>
                <a:t>1</a:t>
              </a:r>
            </a:p>
          </p:txBody>
        </p:sp>
        <p:sp>
          <p:nvSpPr>
            <p:cNvPr id="26656" name="Text Box 28"/>
            <p:cNvSpPr txBox="1">
              <a:spLocks noChangeArrowheads="1"/>
            </p:cNvSpPr>
            <p:nvPr/>
          </p:nvSpPr>
          <p:spPr bwMode="auto">
            <a:xfrm>
              <a:off x="2174574" y="5078413"/>
              <a:ext cx="3577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kumimoji="1" lang="en-US" altLang="zh-HK" sz="2000" b="1">
                  <a:ea typeface="新細明體" pitchFamily="18" charset="-120"/>
                </a:rPr>
                <a:t>V</a:t>
              </a:r>
            </a:p>
          </p:txBody>
        </p:sp>
        <p:sp>
          <p:nvSpPr>
            <p:cNvPr id="26657" name="Oval 29"/>
            <p:cNvSpPr>
              <a:spLocks noChangeArrowheads="1"/>
            </p:cNvSpPr>
            <p:nvPr/>
          </p:nvSpPr>
          <p:spPr bwMode="auto">
            <a:xfrm>
              <a:off x="2612232" y="5002213"/>
              <a:ext cx="527050" cy="4921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26658" name="Text Box 30"/>
            <p:cNvSpPr txBox="1">
              <a:spLocks noChangeArrowheads="1"/>
            </p:cNvSpPr>
            <p:nvPr/>
          </p:nvSpPr>
          <p:spPr bwMode="auto">
            <a:xfrm>
              <a:off x="2721769" y="4973638"/>
              <a:ext cx="3127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kumimoji="1" lang="en-US" altLang="zh-HK">
                  <a:ea typeface="新細明體" pitchFamily="18" charset="-120"/>
                </a:rPr>
                <a:t>+</a:t>
              </a:r>
            </a:p>
          </p:txBody>
        </p:sp>
        <p:sp>
          <p:nvSpPr>
            <p:cNvPr id="26659" name="Text Box 31"/>
            <p:cNvSpPr txBox="1">
              <a:spLocks noChangeArrowheads="1"/>
            </p:cNvSpPr>
            <p:nvPr/>
          </p:nvSpPr>
          <p:spPr bwMode="auto">
            <a:xfrm>
              <a:off x="2723357" y="5072063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kumimoji="1" lang="en-US" altLang="zh-HK">
                  <a:ea typeface="新細明體" pitchFamily="18" charset="-120"/>
                </a:rPr>
                <a:t>_</a:t>
              </a:r>
            </a:p>
          </p:txBody>
        </p:sp>
        <p:sp>
          <p:nvSpPr>
            <p:cNvPr id="26660" name="Line 32"/>
            <p:cNvSpPr>
              <a:spLocks noChangeShapeType="1"/>
            </p:cNvSpPr>
            <p:nvPr/>
          </p:nvSpPr>
          <p:spPr bwMode="auto">
            <a:xfrm>
              <a:off x="3977482" y="5192713"/>
              <a:ext cx="100013" cy="33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6661" name="Line 33"/>
            <p:cNvSpPr>
              <a:spLocks noChangeShapeType="1"/>
            </p:cNvSpPr>
            <p:nvPr/>
          </p:nvSpPr>
          <p:spPr bwMode="auto">
            <a:xfrm flipH="1">
              <a:off x="3901282" y="5226050"/>
              <a:ext cx="171450" cy="28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6662" name="Line 34"/>
            <p:cNvSpPr>
              <a:spLocks noChangeShapeType="1"/>
            </p:cNvSpPr>
            <p:nvPr/>
          </p:nvSpPr>
          <p:spPr bwMode="auto">
            <a:xfrm>
              <a:off x="3901282" y="5497513"/>
              <a:ext cx="90488" cy="38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6663" name="Line 35"/>
            <p:cNvSpPr>
              <a:spLocks noChangeShapeType="1"/>
            </p:cNvSpPr>
            <p:nvPr/>
          </p:nvSpPr>
          <p:spPr bwMode="auto">
            <a:xfrm>
              <a:off x="3906044" y="5259388"/>
              <a:ext cx="166688" cy="66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6664" name="Line 36"/>
            <p:cNvSpPr>
              <a:spLocks noChangeShapeType="1"/>
            </p:cNvSpPr>
            <p:nvPr/>
          </p:nvSpPr>
          <p:spPr bwMode="auto">
            <a:xfrm flipH="1">
              <a:off x="3906044" y="5330825"/>
              <a:ext cx="171450" cy="428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6665" name="Line 37"/>
            <p:cNvSpPr>
              <a:spLocks noChangeShapeType="1"/>
            </p:cNvSpPr>
            <p:nvPr/>
          </p:nvSpPr>
          <p:spPr bwMode="auto">
            <a:xfrm>
              <a:off x="3906044" y="5373688"/>
              <a:ext cx="161925" cy="71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6666" name="Line 38"/>
            <p:cNvSpPr>
              <a:spLocks noChangeShapeType="1"/>
            </p:cNvSpPr>
            <p:nvPr/>
          </p:nvSpPr>
          <p:spPr bwMode="auto">
            <a:xfrm flipH="1">
              <a:off x="3906044" y="5445125"/>
              <a:ext cx="157163" cy="476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6667" name="Line 39"/>
            <p:cNvSpPr>
              <a:spLocks noChangeShapeType="1"/>
            </p:cNvSpPr>
            <p:nvPr/>
          </p:nvSpPr>
          <p:spPr bwMode="auto">
            <a:xfrm>
              <a:off x="5068094" y="5192713"/>
              <a:ext cx="100013" cy="33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6668" name="Line 40"/>
            <p:cNvSpPr>
              <a:spLocks noChangeShapeType="1"/>
            </p:cNvSpPr>
            <p:nvPr/>
          </p:nvSpPr>
          <p:spPr bwMode="auto">
            <a:xfrm flipH="1">
              <a:off x="4991894" y="5226050"/>
              <a:ext cx="171450" cy="28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6669" name="Line 41"/>
            <p:cNvSpPr>
              <a:spLocks noChangeShapeType="1"/>
            </p:cNvSpPr>
            <p:nvPr/>
          </p:nvSpPr>
          <p:spPr bwMode="auto">
            <a:xfrm>
              <a:off x="4991894" y="5497513"/>
              <a:ext cx="90488" cy="38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6670" name="Line 42"/>
            <p:cNvSpPr>
              <a:spLocks noChangeShapeType="1"/>
            </p:cNvSpPr>
            <p:nvPr/>
          </p:nvSpPr>
          <p:spPr bwMode="auto">
            <a:xfrm>
              <a:off x="4996657" y="5259388"/>
              <a:ext cx="166688" cy="66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6671" name="Line 43"/>
            <p:cNvSpPr>
              <a:spLocks noChangeShapeType="1"/>
            </p:cNvSpPr>
            <p:nvPr/>
          </p:nvSpPr>
          <p:spPr bwMode="auto">
            <a:xfrm flipH="1">
              <a:off x="4996657" y="5330825"/>
              <a:ext cx="171450" cy="428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6672" name="Line 44"/>
            <p:cNvSpPr>
              <a:spLocks noChangeShapeType="1"/>
            </p:cNvSpPr>
            <p:nvPr/>
          </p:nvSpPr>
          <p:spPr bwMode="auto">
            <a:xfrm>
              <a:off x="4996657" y="5373688"/>
              <a:ext cx="161925" cy="71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6673" name="Line 45"/>
            <p:cNvSpPr>
              <a:spLocks noChangeShapeType="1"/>
            </p:cNvSpPr>
            <p:nvPr/>
          </p:nvSpPr>
          <p:spPr bwMode="auto">
            <a:xfrm flipH="1">
              <a:off x="4996657" y="5445125"/>
              <a:ext cx="157163" cy="476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6674" name="Line 46"/>
            <p:cNvSpPr>
              <a:spLocks noChangeShapeType="1"/>
            </p:cNvSpPr>
            <p:nvPr/>
          </p:nvSpPr>
          <p:spPr bwMode="auto">
            <a:xfrm>
              <a:off x="6055519" y="5168900"/>
              <a:ext cx="100013" cy="33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6675" name="Line 47"/>
            <p:cNvSpPr>
              <a:spLocks noChangeShapeType="1"/>
            </p:cNvSpPr>
            <p:nvPr/>
          </p:nvSpPr>
          <p:spPr bwMode="auto">
            <a:xfrm flipH="1">
              <a:off x="5979319" y="5202238"/>
              <a:ext cx="171450" cy="28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6676" name="Line 48"/>
            <p:cNvSpPr>
              <a:spLocks noChangeShapeType="1"/>
            </p:cNvSpPr>
            <p:nvPr/>
          </p:nvSpPr>
          <p:spPr bwMode="auto">
            <a:xfrm>
              <a:off x="5979319" y="5473700"/>
              <a:ext cx="90488" cy="38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6677" name="Line 49"/>
            <p:cNvSpPr>
              <a:spLocks noChangeShapeType="1"/>
            </p:cNvSpPr>
            <p:nvPr/>
          </p:nvSpPr>
          <p:spPr bwMode="auto">
            <a:xfrm>
              <a:off x="5984082" y="5235575"/>
              <a:ext cx="166688" cy="66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6678" name="Line 50"/>
            <p:cNvSpPr>
              <a:spLocks noChangeShapeType="1"/>
            </p:cNvSpPr>
            <p:nvPr/>
          </p:nvSpPr>
          <p:spPr bwMode="auto">
            <a:xfrm flipH="1">
              <a:off x="5984082" y="5307013"/>
              <a:ext cx="171450" cy="428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6679" name="Line 51"/>
            <p:cNvSpPr>
              <a:spLocks noChangeShapeType="1"/>
            </p:cNvSpPr>
            <p:nvPr/>
          </p:nvSpPr>
          <p:spPr bwMode="auto">
            <a:xfrm>
              <a:off x="5984082" y="5349875"/>
              <a:ext cx="161925" cy="71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6680" name="Line 52"/>
            <p:cNvSpPr>
              <a:spLocks noChangeShapeType="1"/>
            </p:cNvSpPr>
            <p:nvPr/>
          </p:nvSpPr>
          <p:spPr bwMode="auto">
            <a:xfrm flipH="1">
              <a:off x="5984082" y="5421313"/>
              <a:ext cx="157163" cy="476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6681" name="Text Box 53"/>
            <p:cNvSpPr txBox="1">
              <a:spLocks noChangeArrowheads="1"/>
            </p:cNvSpPr>
            <p:nvPr/>
          </p:nvSpPr>
          <p:spPr bwMode="auto">
            <a:xfrm>
              <a:off x="4595062" y="4886325"/>
              <a:ext cx="450765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endParaRPr kumimoji="1" lang="en-US" altLang="zh-HK" b="1">
                <a:ea typeface="新細明體" pitchFamily="18" charset="-120"/>
              </a:endParaRPr>
            </a:p>
            <a:p>
              <a:pPr algn="ctr"/>
              <a:r>
                <a:rPr kumimoji="1" lang="en-US" altLang="zh-HK" b="1">
                  <a:ea typeface="新細明體" pitchFamily="18" charset="-120"/>
                </a:rPr>
                <a:t>R</a:t>
              </a:r>
              <a:r>
                <a:rPr kumimoji="1" lang="en-US" altLang="zh-HK" b="1" baseline="-25000">
                  <a:ea typeface="新細明體" pitchFamily="18" charset="-120"/>
                </a:rPr>
                <a:t>2</a:t>
              </a:r>
            </a:p>
            <a:p>
              <a:pPr algn="ctr"/>
              <a:endParaRPr kumimoji="1" lang="en-US" altLang="zh-HK" b="1">
                <a:ea typeface="新細明體" pitchFamily="18" charset="-120"/>
              </a:endParaRPr>
            </a:p>
          </p:txBody>
        </p:sp>
        <p:sp>
          <p:nvSpPr>
            <p:cNvPr id="26682" name="Text Box 54"/>
            <p:cNvSpPr txBox="1">
              <a:spLocks noChangeArrowheads="1"/>
            </p:cNvSpPr>
            <p:nvPr/>
          </p:nvSpPr>
          <p:spPr bwMode="auto">
            <a:xfrm>
              <a:off x="6095250" y="4875213"/>
              <a:ext cx="450764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endParaRPr kumimoji="1" lang="en-US" altLang="zh-HK" b="1">
                <a:ea typeface="新細明體" pitchFamily="18" charset="-120"/>
              </a:endParaRPr>
            </a:p>
            <a:p>
              <a:pPr algn="ctr"/>
              <a:r>
                <a:rPr kumimoji="1" lang="en-US" altLang="zh-HK" b="1">
                  <a:ea typeface="新細明體" pitchFamily="18" charset="-120"/>
                </a:rPr>
                <a:t>R</a:t>
              </a:r>
              <a:r>
                <a:rPr kumimoji="1" lang="en-US" altLang="zh-HK" b="1" baseline="-25000">
                  <a:ea typeface="新細明體" pitchFamily="18" charset="-120"/>
                </a:rPr>
                <a:t>3</a:t>
              </a:r>
            </a:p>
            <a:p>
              <a:pPr algn="ctr"/>
              <a:endParaRPr kumimoji="1" lang="en-US" altLang="zh-HK" b="1">
                <a:ea typeface="新細明體" pitchFamily="18" charset="-120"/>
              </a:endParaRPr>
            </a:p>
          </p:txBody>
        </p:sp>
      </p:grpSp>
      <p:sp>
        <p:nvSpPr>
          <p:cNvPr id="100" name="Arc 58"/>
          <p:cNvSpPr>
            <a:spLocks/>
          </p:cNvSpPr>
          <p:nvPr/>
        </p:nvSpPr>
        <p:spPr bwMode="auto">
          <a:xfrm>
            <a:off x="5411788" y="3267075"/>
            <a:ext cx="2944812" cy="1639888"/>
          </a:xfrm>
          <a:custGeom>
            <a:avLst/>
            <a:gdLst>
              <a:gd name="T0" fmla="*/ 2147483647 w 43200"/>
              <a:gd name="T1" fmla="*/ 0 h 43200"/>
              <a:gd name="T2" fmla="*/ 2147483647 w 43200"/>
              <a:gd name="T3" fmla="*/ 2147483647 h 43200"/>
              <a:gd name="T4" fmla="*/ 2147483647 w 43200"/>
              <a:gd name="T5" fmla="*/ 2147483647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3998"/>
                  <a:pt x="3995" y="6957"/>
                  <a:pt x="10520" y="3058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3998"/>
                  <a:pt x="3995" y="6957"/>
                  <a:pt x="10520" y="3058"/>
                </a:cubicBezTo>
                <a:lnTo>
                  <a:pt x="21600" y="21600"/>
                </a:lnTo>
                <a:lnTo>
                  <a:pt x="21599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26638" name="文字方塊 100"/>
          <p:cNvSpPr txBox="1">
            <a:spLocks noChangeArrowheads="1"/>
          </p:cNvSpPr>
          <p:nvPr/>
        </p:nvSpPr>
        <p:spPr bwMode="auto">
          <a:xfrm>
            <a:off x="5876925" y="5499100"/>
            <a:ext cx="20812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Not a Mesh</a:t>
            </a:r>
            <a:endParaRPr lang="zh-HK" altLang="en-US" dirty="0">
              <a:solidFill>
                <a:srgbClr val="FF0000"/>
              </a:solidFill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cxnSp>
        <p:nvCxnSpPr>
          <p:cNvPr id="102" name="直線單箭頭接點 101"/>
          <p:cNvCxnSpPr/>
          <p:nvPr/>
        </p:nvCxnSpPr>
        <p:spPr>
          <a:xfrm flipH="1" flipV="1">
            <a:off x="6877050" y="4968875"/>
            <a:ext cx="261938" cy="5302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Arc 58"/>
          <p:cNvSpPr>
            <a:spLocks/>
          </p:cNvSpPr>
          <p:nvPr/>
        </p:nvSpPr>
        <p:spPr bwMode="auto">
          <a:xfrm>
            <a:off x="3173413" y="3333750"/>
            <a:ext cx="523875" cy="1516063"/>
          </a:xfrm>
          <a:custGeom>
            <a:avLst/>
            <a:gdLst>
              <a:gd name="T0" fmla="*/ 2147483647 w 43200"/>
              <a:gd name="T1" fmla="*/ 0 h 43200"/>
              <a:gd name="T2" fmla="*/ 2147483647 w 43200"/>
              <a:gd name="T3" fmla="*/ 2147483647 h 43200"/>
              <a:gd name="T4" fmla="*/ 2147483647 w 43200"/>
              <a:gd name="T5" fmla="*/ 2147483647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3998"/>
                  <a:pt x="3995" y="6957"/>
                  <a:pt x="10520" y="3058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3998"/>
                  <a:pt x="3995" y="6957"/>
                  <a:pt x="10520" y="3058"/>
                </a:cubicBezTo>
                <a:lnTo>
                  <a:pt x="21600" y="21600"/>
                </a:lnTo>
                <a:lnTo>
                  <a:pt x="21599" y="0"/>
                </a:lnTo>
                <a:close/>
              </a:path>
            </a:pathLst>
          </a:custGeom>
          <a:noFill/>
          <a:ln w="28575">
            <a:solidFill>
              <a:srgbClr val="0070C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20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5354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 smtClean="0">
                <a:ea typeface="新細明體" pitchFamily="18" charset="-120"/>
              </a:rPr>
              <a:t>Mesh Analysis</a:t>
            </a:r>
            <a:endParaRPr lang="zh-HK" altLang="en-US" sz="4000" dirty="0" smtClean="0">
              <a:ea typeface="新細明體" pitchFamily="18" charset="-120"/>
            </a:endParaRPr>
          </a:p>
        </p:txBody>
      </p:sp>
      <p:sp>
        <p:nvSpPr>
          <p:cNvPr id="27651" name="內容版面配置區 2"/>
          <p:cNvSpPr>
            <a:spLocks noGrp="1"/>
          </p:cNvSpPr>
          <p:nvPr>
            <p:ph idx="1"/>
          </p:nvPr>
        </p:nvSpPr>
        <p:spPr>
          <a:xfrm>
            <a:off x="457200" y="2128838"/>
            <a:ext cx="8269288" cy="4114800"/>
          </a:xfrm>
        </p:spPr>
        <p:txBody>
          <a:bodyPr/>
          <a:lstStyle/>
          <a:p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Mesh analysis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only applies to a planar circuit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!</a:t>
            </a:r>
          </a:p>
          <a:p>
            <a:endParaRPr lang="en-US" altLang="zh-HK" sz="8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 planar circuit is one that </a:t>
            </a:r>
            <a:r>
              <a:rPr lang="en-US" altLang="zh-HK" sz="2000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can be drawn in a plane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with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no branches crossing one another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</a:t>
            </a:r>
            <a:endParaRPr lang="zh-HK" altLang="en-US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sp>
        <p:nvSpPr>
          <p:cNvPr id="27653" name="文字方塊 4"/>
          <p:cNvSpPr txBox="1">
            <a:spLocks noChangeArrowheads="1"/>
          </p:cNvSpPr>
          <p:nvPr/>
        </p:nvSpPr>
        <p:spPr bwMode="auto">
          <a:xfrm>
            <a:off x="5486400" y="6143123"/>
            <a:ext cx="23739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n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on-planar circuit</a:t>
            </a:r>
            <a:endParaRPr lang="zh-HK" altLang="en-US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21</a:t>
            </a:fld>
            <a:endParaRPr lang="en-US" altLang="zh-HK" dirty="0"/>
          </a:p>
        </p:txBody>
      </p:sp>
      <p:pic>
        <p:nvPicPr>
          <p:cNvPr id="7" name="Picture 3" descr="ale29559_030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1"/>
          <a:stretch>
            <a:fillRect/>
          </a:stretch>
        </p:blipFill>
        <p:spPr bwMode="auto">
          <a:xfrm>
            <a:off x="457200" y="3589351"/>
            <a:ext cx="3300186" cy="234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4"/>
          <p:cNvSpPr txBox="1">
            <a:spLocks noChangeArrowheads="1"/>
          </p:cNvSpPr>
          <p:nvPr/>
        </p:nvSpPr>
        <p:spPr bwMode="auto">
          <a:xfrm>
            <a:off x="1259734" y="6135685"/>
            <a:ext cx="23739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planar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circuit</a:t>
            </a:r>
            <a:endParaRPr lang="zh-HK" altLang="en-US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491" y="4038600"/>
            <a:ext cx="4277856" cy="192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438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44A8C23-C005-4650-97B0-191776E5D58C}" type="slidenum">
              <a:rPr lang="en-US" altLang="zh-HK" smtClean="0">
                <a:ea typeface="新細明體" pitchFamily="18" charset="-120"/>
              </a:rPr>
              <a:pPr eaLnBrk="1" hangingPunct="1"/>
              <a:t>22</a:t>
            </a:fld>
            <a:endParaRPr lang="en-US" altLang="zh-HK" dirty="0" smtClean="0">
              <a:ea typeface="新細明體" pitchFamily="18" charset="-12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84188"/>
            <a:ext cx="7391400" cy="1268412"/>
          </a:xfrm>
        </p:spPr>
        <p:txBody>
          <a:bodyPr/>
          <a:lstStyle/>
          <a:p>
            <a:r>
              <a:rPr lang="en-US" altLang="zh-HK" sz="4000" dirty="0" smtClean="0">
                <a:ea typeface="新細明體" pitchFamily="18" charset="-120"/>
              </a:rPr>
              <a:t>Mesh Analysis</a:t>
            </a:r>
          </a:p>
        </p:txBody>
      </p:sp>
      <p:sp>
        <p:nvSpPr>
          <p:cNvPr id="29700" name="Text Box 6"/>
          <p:cNvSpPr txBox="1">
            <a:spLocks noChangeArrowheads="1"/>
          </p:cNvSpPr>
          <p:nvPr/>
        </p:nvSpPr>
        <p:spPr bwMode="auto">
          <a:xfrm>
            <a:off x="457200" y="2112390"/>
            <a:ext cx="81534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HK" sz="2000" b="1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Definition: </a:t>
            </a:r>
            <a:endParaRPr lang="en-US" altLang="zh-HK" sz="2000" b="1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HK" sz="2000" dirty="0">
                <a:latin typeface="Arial" panose="020B0604020202020204" pitchFamily="34" charset="0"/>
                <a:cs typeface="Arial" panose="020B0604020202020204" pitchFamily="34" charset="0"/>
              </a:rPr>
              <a:t>mesh current is an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imaginary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en-US" altLang="zh-HK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flowing in a mesh and it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flows through all elements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in that mesh. They are used as circuit variables in mesh analysis.</a:t>
            </a:r>
            <a:endParaRPr lang="en-US" altLang="zh-H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8353" y="4539898"/>
            <a:ext cx="182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Assume a mesh current i</a:t>
            </a:r>
            <a:r>
              <a:rPr lang="en-US" altLang="zh-HK" baseline="-25000" dirty="0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1</a:t>
            </a:r>
            <a:r>
              <a:rPr lang="en-US" altLang="zh-HK" dirty="0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flows through R</a:t>
            </a:r>
            <a:r>
              <a:rPr lang="en-US" altLang="zh-HK" baseline="-25000" dirty="0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1</a:t>
            </a:r>
            <a:r>
              <a:rPr lang="en-US" altLang="zh-HK" dirty="0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, R</a:t>
            </a:r>
            <a:r>
              <a:rPr lang="en-US" altLang="zh-HK" baseline="-25000" dirty="0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3</a:t>
            </a:r>
            <a:r>
              <a:rPr lang="en-US" altLang="zh-HK" dirty="0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and V</a:t>
            </a:r>
            <a:r>
              <a:rPr lang="en-US" altLang="zh-HK" baseline="-25000" dirty="0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1 </a:t>
            </a:r>
            <a:r>
              <a:rPr lang="en-US" altLang="zh-HK" dirty="0" err="1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clockwisely</a:t>
            </a:r>
            <a:r>
              <a:rPr lang="en-US" altLang="zh-HK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</a:t>
            </a:r>
            <a:endParaRPr lang="zh-HK" alt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231958" y="4539898"/>
            <a:ext cx="182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a</a:t>
            </a:r>
            <a:r>
              <a:rPr lang="en-US" altLang="zh-HK" dirty="0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ssume a mesh current i</a:t>
            </a:r>
            <a:r>
              <a:rPr lang="en-US" altLang="zh-HK" baseline="-25000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2</a:t>
            </a:r>
            <a:r>
              <a:rPr lang="en-US" altLang="zh-HK" dirty="0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flows through R</a:t>
            </a:r>
            <a:r>
              <a:rPr lang="en-US" altLang="zh-HK" baseline="-25000" dirty="0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2</a:t>
            </a:r>
            <a:r>
              <a:rPr lang="en-US" altLang="zh-HK" dirty="0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, V</a:t>
            </a:r>
            <a:r>
              <a:rPr lang="en-US" altLang="zh-HK" baseline="-25000" dirty="0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2</a:t>
            </a:r>
            <a:r>
              <a:rPr lang="en-US" altLang="zh-HK" dirty="0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and R</a:t>
            </a:r>
            <a:r>
              <a:rPr lang="en-US" altLang="zh-HK" baseline="-25000" dirty="0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3</a:t>
            </a:r>
            <a:r>
              <a:rPr lang="en-US" altLang="zh-HK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</a:t>
            </a:r>
            <a:r>
              <a:rPr lang="en-US" altLang="zh-HK" dirty="0" err="1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clockwisely</a:t>
            </a:r>
            <a:endParaRPr lang="zh-HK" alt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3" descr="ale29559_0301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"/>
          <a:stretch/>
        </p:blipFill>
        <p:spPr bwMode="auto">
          <a:xfrm>
            <a:off x="1823483" y="3732922"/>
            <a:ext cx="5221789" cy="271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18191" y="3732922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58935" y="3732922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99391" y="4354302"/>
            <a:ext cx="533400" cy="557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3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44A8C23-C005-4650-97B0-191776E5D58C}" type="slidenum">
              <a:rPr lang="en-US" altLang="zh-HK" smtClean="0">
                <a:ea typeface="新細明體" pitchFamily="18" charset="-120"/>
              </a:rPr>
              <a:pPr eaLnBrk="1" hangingPunct="1"/>
              <a:t>23</a:t>
            </a:fld>
            <a:endParaRPr lang="en-US" altLang="zh-HK" dirty="0" smtClean="0">
              <a:ea typeface="新細明體" pitchFamily="18" charset="-12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84188"/>
            <a:ext cx="8243888" cy="1268412"/>
          </a:xfrm>
        </p:spPr>
        <p:txBody>
          <a:bodyPr/>
          <a:lstStyle/>
          <a:p>
            <a:r>
              <a:rPr lang="en-US" altLang="zh-HK" sz="4000" smtClean="0">
                <a:ea typeface="新細明體" pitchFamily="18" charset="-120"/>
              </a:rPr>
              <a:t>Mesh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8294" y="4953000"/>
            <a:ext cx="805710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Based on the definition,</a:t>
            </a:r>
          </a:p>
          <a:p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R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and V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experience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the </a:t>
            </a:r>
            <a:r>
              <a:rPr lang="en-US" b="1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mesh current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flowing around.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V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experience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the </a:t>
            </a:r>
            <a:r>
              <a:rPr lang="en-US" b="1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mesh current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flowing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around.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“experiences”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mesh currents (i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i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flowing in opposite direction. </a:t>
            </a:r>
          </a:p>
        </p:txBody>
      </p:sp>
      <p:pic>
        <p:nvPicPr>
          <p:cNvPr id="10" name="Picture 3" descr="ale29559_0301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"/>
          <a:stretch/>
        </p:blipFill>
        <p:spPr bwMode="auto">
          <a:xfrm>
            <a:off x="1820361" y="2051539"/>
            <a:ext cx="5221789" cy="271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515069" y="2051539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55813" y="2051539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96269" y="2672919"/>
            <a:ext cx="533400" cy="557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2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44A8C23-C005-4650-97B0-191776E5D58C}" type="slidenum">
              <a:rPr lang="en-US" altLang="zh-HK" smtClean="0">
                <a:ea typeface="新細明體" pitchFamily="18" charset="-120"/>
              </a:rPr>
              <a:pPr eaLnBrk="1" hangingPunct="1"/>
              <a:t>24</a:t>
            </a:fld>
            <a:endParaRPr lang="en-US" altLang="zh-HK" dirty="0" smtClean="0">
              <a:ea typeface="新細明體" pitchFamily="18" charset="-12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84188"/>
            <a:ext cx="8243888" cy="1268412"/>
          </a:xfrm>
        </p:spPr>
        <p:txBody>
          <a:bodyPr/>
          <a:lstStyle/>
          <a:p>
            <a:r>
              <a:rPr lang="en-US" altLang="zh-HK" sz="4000" smtClean="0">
                <a:ea typeface="新細明體" pitchFamily="18" charset="-120"/>
              </a:rPr>
              <a:t>Mesh Analysis</a:t>
            </a:r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533400" y="4598346"/>
            <a:ext cx="8839200" cy="198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HK" b="1" u="sng" dirty="0">
                <a:ea typeface="新細明體" charset="-120"/>
              </a:rPr>
              <a:t>Note</a:t>
            </a:r>
            <a:r>
              <a:rPr lang="en-US" altLang="zh-HK" b="1" dirty="0">
                <a:ea typeface="新細明體" charset="-120"/>
              </a:rPr>
              <a:t>: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HK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M</a:t>
            </a:r>
            <a:r>
              <a:rPr lang="en-US" altLang="zh-HK" dirty="0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esh </a:t>
            </a:r>
            <a:r>
              <a:rPr lang="en-US" altLang="zh-HK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currents </a:t>
            </a:r>
            <a:r>
              <a:rPr lang="en-US" altLang="zh-HK" dirty="0" smtClean="0">
                <a:ea typeface="新細明體" charset="-120"/>
              </a:rPr>
              <a:t>i</a:t>
            </a:r>
            <a:r>
              <a:rPr lang="en-US" altLang="zh-HK" baseline="-25000" dirty="0" smtClean="0">
                <a:ea typeface="新細明體" charset="-120"/>
              </a:rPr>
              <a:t>1</a:t>
            </a:r>
            <a:r>
              <a:rPr lang="en-US" altLang="zh-HK" dirty="0" smtClean="0">
                <a:ea typeface="新細明體" charset="-120"/>
              </a:rPr>
              <a:t> </a:t>
            </a:r>
            <a:r>
              <a:rPr lang="en-US" altLang="zh-HK" dirty="0">
                <a:ea typeface="新細明體" charset="-120"/>
              </a:rPr>
              <a:t>and i</a:t>
            </a:r>
            <a:r>
              <a:rPr lang="en-US" altLang="zh-HK" baseline="-25000" dirty="0">
                <a:ea typeface="新細明體" charset="-120"/>
              </a:rPr>
              <a:t>2</a:t>
            </a:r>
            <a:r>
              <a:rPr lang="en-US" altLang="zh-HK" dirty="0">
                <a:ea typeface="新細明體" charset="-120"/>
              </a:rPr>
              <a:t> </a:t>
            </a:r>
            <a:r>
              <a:rPr lang="en-US" altLang="zh-HK" dirty="0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running in meshes are just circuit variables.</a:t>
            </a:r>
            <a:endParaRPr lang="en-US" altLang="zh-HK" dirty="0">
              <a:latin typeface="Arial" panose="020B0604020202020204" pitchFamily="34" charset="0"/>
              <a:ea typeface="新細明體" charset="-120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HK" dirty="0">
                <a:ea typeface="新細明體" charset="-120"/>
              </a:rPr>
              <a:t>I</a:t>
            </a:r>
            <a:r>
              <a:rPr lang="en-US" altLang="zh-HK" baseline="-25000" dirty="0">
                <a:ea typeface="新細明體" charset="-120"/>
              </a:rPr>
              <a:t>1</a:t>
            </a:r>
            <a:r>
              <a:rPr lang="en-US" altLang="zh-HK" dirty="0">
                <a:ea typeface="新細明體" charset="-120"/>
              </a:rPr>
              <a:t>, I</a:t>
            </a:r>
            <a:r>
              <a:rPr lang="en-US" altLang="zh-HK" baseline="-25000" dirty="0">
                <a:ea typeface="新細明體" charset="-120"/>
              </a:rPr>
              <a:t>2</a:t>
            </a:r>
            <a:r>
              <a:rPr lang="en-US" altLang="zh-HK" dirty="0">
                <a:ea typeface="新細明體" charset="-120"/>
              </a:rPr>
              <a:t> and I</a:t>
            </a:r>
            <a:r>
              <a:rPr lang="en-US" altLang="zh-HK" baseline="-25000" dirty="0">
                <a:ea typeface="新細明體" charset="-120"/>
              </a:rPr>
              <a:t>3</a:t>
            </a:r>
            <a:r>
              <a:rPr lang="en-US" altLang="zh-HK" dirty="0">
                <a:ea typeface="新細明體" charset="-120"/>
              </a:rPr>
              <a:t> </a:t>
            </a:r>
            <a:r>
              <a:rPr lang="en-US" altLang="zh-HK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are </a:t>
            </a:r>
            <a:r>
              <a:rPr lang="en-US" altLang="zh-HK" dirty="0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actual branch currents experienced by elements (</a:t>
            </a:r>
            <a:r>
              <a:rPr lang="en-US" altLang="zh-HK" b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real</a:t>
            </a:r>
            <a:r>
              <a:rPr lang="en-US" altLang="zh-HK" dirty="0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, measurable).</a:t>
            </a:r>
            <a:endParaRPr lang="en-US" altLang="zh-HK" dirty="0">
              <a:latin typeface="Arial" panose="020B0604020202020204" pitchFamily="34" charset="0"/>
              <a:ea typeface="新細明體" charset="-120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HK" dirty="0">
                <a:solidFill>
                  <a:srgbClr val="FF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A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branch current can be written </a:t>
            </a:r>
            <a:r>
              <a:rPr lang="en-US" altLang="zh-HK" u="sng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in terms </a:t>
            </a:r>
            <a:r>
              <a:rPr lang="en-US" altLang="zh-HK" u="sng" smtClean="0">
                <a:solidFill>
                  <a:srgbClr val="0070C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of mesh </a:t>
            </a:r>
            <a:r>
              <a:rPr lang="en-US" altLang="zh-HK" u="sng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currents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: </a:t>
            </a:r>
            <a:endParaRPr lang="en-US" altLang="zh-HK" dirty="0">
              <a:solidFill>
                <a:srgbClr val="FF0000"/>
              </a:solidFill>
              <a:latin typeface="Arial" panose="020B0604020202020204" pitchFamily="34" charset="0"/>
              <a:ea typeface="新細明體" charset="-120"/>
              <a:cs typeface="Arial" panose="020B0604020202020204" pitchFamily="34" charset="0"/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altLang="zh-HK" sz="1600" dirty="0">
                <a:ea typeface="新細明體" charset="-120"/>
              </a:rPr>
              <a:t>I</a:t>
            </a:r>
            <a:r>
              <a:rPr lang="en-US" altLang="zh-HK" sz="1600" baseline="-25000" dirty="0">
                <a:ea typeface="新細明體" charset="-120"/>
              </a:rPr>
              <a:t>1 </a:t>
            </a:r>
            <a:r>
              <a:rPr lang="en-US" altLang="zh-HK" sz="1600" dirty="0">
                <a:ea typeface="新細明體" charset="-120"/>
              </a:rPr>
              <a:t>= i</a:t>
            </a:r>
            <a:r>
              <a:rPr lang="en-US" altLang="zh-HK" sz="1600" baseline="-25000" dirty="0">
                <a:ea typeface="新細明體" charset="-120"/>
              </a:rPr>
              <a:t>1 </a:t>
            </a:r>
            <a:r>
              <a:rPr lang="en-US" altLang="zh-HK" sz="1600" dirty="0" smtClean="0">
                <a:ea typeface="新細明體" charset="-120"/>
              </a:rPr>
              <a:t>           I</a:t>
            </a:r>
            <a:r>
              <a:rPr lang="en-US" altLang="zh-HK" sz="1600" baseline="-25000" dirty="0" smtClean="0">
                <a:ea typeface="新細明體" charset="-120"/>
              </a:rPr>
              <a:t>2 </a:t>
            </a:r>
            <a:r>
              <a:rPr lang="en-US" altLang="zh-HK" sz="1600" dirty="0">
                <a:ea typeface="新細明體" charset="-120"/>
              </a:rPr>
              <a:t>= </a:t>
            </a:r>
            <a:r>
              <a:rPr lang="en-US" altLang="zh-HK" sz="1600" dirty="0" smtClean="0">
                <a:ea typeface="新細明體" charset="-120"/>
              </a:rPr>
              <a:t>i</a:t>
            </a:r>
            <a:r>
              <a:rPr lang="en-US" altLang="zh-HK" sz="1600" baseline="-25000" dirty="0" smtClean="0">
                <a:ea typeface="新細明體" charset="-120"/>
              </a:rPr>
              <a:t>2</a:t>
            </a:r>
            <a:r>
              <a:rPr lang="en-US" altLang="zh-HK" sz="1600" dirty="0">
                <a:ea typeface="新細明體" charset="-120"/>
              </a:rPr>
              <a:t> </a:t>
            </a:r>
            <a:r>
              <a:rPr lang="en-US" altLang="zh-HK" sz="1600" dirty="0" smtClean="0">
                <a:ea typeface="新細明體" charset="-120"/>
              </a:rPr>
              <a:t>        I</a:t>
            </a:r>
            <a:r>
              <a:rPr lang="en-US" altLang="zh-HK" sz="1600" baseline="-25000" dirty="0" smtClean="0">
                <a:ea typeface="新細明體" charset="-120"/>
              </a:rPr>
              <a:t>3 </a:t>
            </a:r>
            <a:r>
              <a:rPr lang="en-US" altLang="zh-HK" sz="1600" dirty="0">
                <a:ea typeface="新細明體" charset="-120"/>
              </a:rPr>
              <a:t>= i</a:t>
            </a:r>
            <a:r>
              <a:rPr lang="en-US" altLang="zh-HK" sz="1600" baseline="-25000" dirty="0">
                <a:ea typeface="新細明體" charset="-120"/>
              </a:rPr>
              <a:t>1</a:t>
            </a:r>
            <a:r>
              <a:rPr lang="en-US" altLang="zh-HK" sz="1600" dirty="0">
                <a:ea typeface="新細明體" charset="-120"/>
              </a:rPr>
              <a:t> - i</a:t>
            </a:r>
            <a:r>
              <a:rPr lang="en-US" altLang="zh-HK" sz="1600" baseline="-25000" dirty="0">
                <a:ea typeface="新細明體" charset="-120"/>
              </a:rPr>
              <a:t>2</a:t>
            </a:r>
          </a:p>
        </p:txBody>
      </p:sp>
      <p:pic>
        <p:nvPicPr>
          <p:cNvPr id="9" name="Picture 3" descr="ale29559_0301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"/>
          <a:stretch/>
        </p:blipFill>
        <p:spPr bwMode="auto">
          <a:xfrm>
            <a:off x="1828800" y="2057400"/>
            <a:ext cx="5221789" cy="271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866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 smtClean="0">
                <a:ea typeface="新細明體" pitchFamily="18" charset="-120"/>
              </a:rPr>
              <a:t>Mesh Analysis</a:t>
            </a:r>
            <a:endParaRPr lang="zh-HK" altLang="en-US" sz="4000" dirty="0" smtClean="0">
              <a:ea typeface="新細明體" pitchFamily="18" charset="-120"/>
            </a:endParaRPr>
          </a:p>
        </p:txBody>
      </p:sp>
      <p:sp>
        <p:nvSpPr>
          <p:cNvPr id="30723" name="內容版面配置區 2"/>
          <p:cNvSpPr>
            <a:spLocks noGrp="1"/>
          </p:cNvSpPr>
          <p:nvPr>
            <p:ph idx="1"/>
          </p:nvPr>
        </p:nvSpPr>
        <p:spPr>
          <a:xfrm>
            <a:off x="462079" y="2128838"/>
            <a:ext cx="8377121" cy="4114800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HK" sz="20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Step 1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: Assign mesh currents </a:t>
            </a:r>
            <a:r>
              <a:rPr lang="en-US" altLang="zh-HK" sz="2000" dirty="0" smtClean="0">
                <a:ea typeface="新細明體" pitchFamily="18" charset="-120"/>
              </a:rPr>
              <a:t>i</a:t>
            </a:r>
            <a:r>
              <a:rPr lang="en-US" altLang="zh-HK" sz="2000" baseline="-25000" dirty="0" smtClean="0">
                <a:ea typeface="新細明體" pitchFamily="18" charset="-120"/>
              </a:rPr>
              <a:t>1</a:t>
            </a:r>
            <a:r>
              <a:rPr lang="en-US" altLang="zh-HK" sz="2000" dirty="0" smtClean="0">
                <a:ea typeface="新細明體" pitchFamily="18" charset="-120"/>
              </a:rPr>
              <a:t>, i</a:t>
            </a:r>
            <a:r>
              <a:rPr lang="en-US" altLang="zh-HK" sz="2000" baseline="-25000" dirty="0" smtClean="0">
                <a:ea typeface="新細明體" pitchFamily="18" charset="-120"/>
              </a:rPr>
              <a:t>2</a:t>
            </a:r>
            <a:r>
              <a:rPr lang="en-US" altLang="zh-HK" sz="2000" dirty="0" smtClean="0">
                <a:ea typeface="新細明體" pitchFamily="18" charset="-120"/>
              </a:rPr>
              <a:t>, …,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to the n meshes and branch current</a:t>
            </a:r>
            <a:r>
              <a:rPr lang="en-US" altLang="zh-HK" sz="2000" dirty="0" smtClean="0">
                <a:ea typeface="新細明體" pitchFamily="18" charset="-120"/>
              </a:rPr>
              <a:t> I</a:t>
            </a:r>
            <a:r>
              <a:rPr lang="en-US" altLang="zh-HK" sz="2000" baseline="-25000" dirty="0" smtClean="0">
                <a:ea typeface="新細明體" pitchFamily="18" charset="-120"/>
              </a:rPr>
              <a:t>1</a:t>
            </a:r>
            <a:r>
              <a:rPr lang="en-US" altLang="zh-HK" sz="2000" dirty="0" smtClean="0">
                <a:ea typeface="新細明體" pitchFamily="18" charset="-120"/>
              </a:rPr>
              <a:t>, I</a:t>
            </a:r>
            <a:r>
              <a:rPr lang="en-US" altLang="zh-HK" sz="2000" baseline="-25000" dirty="0" smtClean="0">
                <a:ea typeface="新細明體" pitchFamily="18" charset="-120"/>
              </a:rPr>
              <a:t>2</a:t>
            </a:r>
            <a:r>
              <a:rPr lang="en-US" altLang="zh-HK" sz="2000" dirty="0" smtClean="0">
                <a:ea typeface="新細明體" pitchFamily="18" charset="-120"/>
              </a:rPr>
              <a:t>, … ,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in each elements</a:t>
            </a:r>
            <a:r>
              <a:rPr lang="en-US" altLang="zh-HK" sz="2000" dirty="0" smtClean="0">
                <a:ea typeface="新細明體" pitchFamily="18" charset="-120"/>
              </a:rPr>
              <a:t>. </a:t>
            </a:r>
            <a:endParaRPr lang="zh-HK" altLang="en-US" sz="2000" dirty="0" smtClean="0">
              <a:ea typeface="新細明體" pitchFamily="18" charset="-120"/>
            </a:endParaRPr>
          </a:p>
        </p:txBody>
      </p:sp>
      <p:pic>
        <p:nvPicPr>
          <p:cNvPr id="30724" name="Picture 2" descr="C:\Users\user\Desktop\未命名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94013"/>
            <a:ext cx="51054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ale29559_030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1"/>
          <a:stretch>
            <a:fillRect/>
          </a:stretch>
        </p:blipFill>
        <p:spPr bwMode="auto">
          <a:xfrm>
            <a:off x="1676400" y="2894013"/>
            <a:ext cx="5029200" cy="369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>
            <a:spLocks noChangeArrowheads="1"/>
          </p:cNvSpPr>
          <p:nvPr/>
        </p:nvSpPr>
        <p:spPr bwMode="auto">
          <a:xfrm>
            <a:off x="6858000" y="4356100"/>
            <a:ext cx="1828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>
                <a:solidFill>
                  <a:srgbClr val="FF0000"/>
                </a:solidFill>
                <a:ea typeface="新細明體" pitchFamily="18" charset="-120"/>
              </a:rPr>
              <a:t>I</a:t>
            </a:r>
            <a:r>
              <a:rPr lang="en-US" altLang="zh-HK" sz="1200" dirty="0">
                <a:solidFill>
                  <a:srgbClr val="FF0000"/>
                </a:solidFill>
                <a:ea typeface="新細明體" pitchFamily="18" charset="-120"/>
              </a:rPr>
              <a:t>1</a:t>
            </a:r>
            <a:r>
              <a:rPr lang="en-US" altLang="zh-HK" dirty="0">
                <a:solidFill>
                  <a:srgbClr val="FF0000"/>
                </a:solidFill>
                <a:ea typeface="新細明體" pitchFamily="18" charset="-120"/>
              </a:rPr>
              <a:t> = i</a:t>
            </a:r>
            <a:r>
              <a:rPr lang="en-US" altLang="zh-HK" sz="1200" dirty="0">
                <a:solidFill>
                  <a:srgbClr val="FF0000"/>
                </a:solidFill>
                <a:ea typeface="新細明體" pitchFamily="18" charset="-120"/>
              </a:rPr>
              <a:t>1</a:t>
            </a:r>
          </a:p>
          <a:p>
            <a:pPr algn="ctr" eaLnBrk="1" hangingPunct="1"/>
            <a:r>
              <a:rPr lang="en-US" altLang="zh-HK" dirty="0">
                <a:solidFill>
                  <a:srgbClr val="FF0000"/>
                </a:solidFill>
                <a:ea typeface="新細明體" pitchFamily="18" charset="-120"/>
              </a:rPr>
              <a:t>I</a:t>
            </a:r>
            <a:r>
              <a:rPr lang="en-US" altLang="zh-HK" sz="1200" dirty="0">
                <a:solidFill>
                  <a:srgbClr val="FF0000"/>
                </a:solidFill>
                <a:ea typeface="新細明體" pitchFamily="18" charset="-120"/>
              </a:rPr>
              <a:t>2</a:t>
            </a:r>
            <a:r>
              <a:rPr lang="en-US" altLang="zh-HK" dirty="0">
                <a:solidFill>
                  <a:srgbClr val="FF0000"/>
                </a:solidFill>
                <a:ea typeface="新細明體" pitchFamily="18" charset="-120"/>
              </a:rPr>
              <a:t> = i</a:t>
            </a:r>
            <a:r>
              <a:rPr lang="en-US" altLang="zh-HK" sz="1200" dirty="0">
                <a:solidFill>
                  <a:srgbClr val="FF0000"/>
                </a:solidFill>
                <a:ea typeface="新細明體" pitchFamily="18" charset="-120"/>
              </a:rPr>
              <a:t>2</a:t>
            </a:r>
          </a:p>
          <a:p>
            <a:pPr algn="ctr" eaLnBrk="1" hangingPunct="1"/>
            <a:r>
              <a:rPr lang="en-US" altLang="zh-HK" dirty="0">
                <a:solidFill>
                  <a:srgbClr val="FF0000"/>
                </a:solidFill>
                <a:ea typeface="新細明體" pitchFamily="18" charset="-120"/>
              </a:rPr>
              <a:t>I</a:t>
            </a:r>
            <a:r>
              <a:rPr lang="en-US" altLang="zh-HK" sz="1200" dirty="0">
                <a:solidFill>
                  <a:srgbClr val="FF0000"/>
                </a:solidFill>
                <a:ea typeface="新細明體" pitchFamily="18" charset="-120"/>
              </a:rPr>
              <a:t>3</a:t>
            </a:r>
            <a:r>
              <a:rPr lang="en-US" altLang="zh-HK" dirty="0">
                <a:solidFill>
                  <a:srgbClr val="FF0000"/>
                </a:solidFill>
                <a:ea typeface="新細明體" pitchFamily="18" charset="-120"/>
              </a:rPr>
              <a:t> = i</a:t>
            </a:r>
            <a:r>
              <a:rPr lang="en-US" altLang="zh-HK" sz="1200" dirty="0">
                <a:solidFill>
                  <a:srgbClr val="FF0000"/>
                </a:solidFill>
                <a:ea typeface="新細明體" pitchFamily="18" charset="-120"/>
              </a:rPr>
              <a:t>1</a:t>
            </a:r>
            <a:r>
              <a:rPr lang="en-US" altLang="zh-HK" dirty="0">
                <a:solidFill>
                  <a:srgbClr val="FF0000"/>
                </a:solidFill>
                <a:ea typeface="新細明體" pitchFamily="18" charset="-120"/>
              </a:rPr>
              <a:t> - i</a:t>
            </a:r>
            <a:r>
              <a:rPr lang="en-US" altLang="zh-HK" sz="1200" dirty="0">
                <a:solidFill>
                  <a:srgbClr val="FF0000"/>
                </a:solidFill>
                <a:ea typeface="新細明體" pitchFamily="18" charset="-120"/>
              </a:rPr>
              <a:t>2</a:t>
            </a:r>
            <a:r>
              <a:rPr lang="en-US" altLang="zh-HK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endParaRPr lang="zh-HK" altLang="en-US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25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426913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smtClean="0">
                <a:ea typeface="新細明體" pitchFamily="18" charset="-120"/>
              </a:rPr>
              <a:t>Mesh Analysis</a:t>
            </a:r>
            <a:endParaRPr lang="zh-HK" altLang="en-US" sz="4000" smtClean="0">
              <a:ea typeface="新細明體" pitchFamily="18" charset="-120"/>
            </a:endParaRPr>
          </a:p>
        </p:txBody>
      </p:sp>
      <p:sp>
        <p:nvSpPr>
          <p:cNvPr id="31747" name="內容版面配置區 2"/>
          <p:cNvSpPr>
            <a:spLocks noGrp="1"/>
          </p:cNvSpPr>
          <p:nvPr>
            <p:ph idx="1"/>
          </p:nvPr>
        </p:nvSpPr>
        <p:spPr>
          <a:xfrm>
            <a:off x="517451" y="2078831"/>
            <a:ext cx="8345488" cy="1257300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HK" sz="20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Step 2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: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pply KVL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to each of the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n meshes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 Use Ohm’s law to express the voltages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in terms of the mesh currents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 </a:t>
            </a:r>
          </a:p>
          <a:p>
            <a:endParaRPr lang="zh-HK" altLang="en-US" dirty="0" smtClean="0">
              <a:ea typeface="新細明體" pitchFamily="18" charset="-120"/>
            </a:endParaRPr>
          </a:p>
        </p:txBody>
      </p:sp>
      <p:pic>
        <p:nvPicPr>
          <p:cNvPr id="31748" name="Picture 3" descr="ale29559_030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1"/>
          <a:stretch>
            <a:fillRect/>
          </a:stretch>
        </p:blipFill>
        <p:spPr bwMode="auto">
          <a:xfrm>
            <a:off x="130215" y="3166268"/>
            <a:ext cx="4267200" cy="302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9" name="文字方塊 17"/>
          <p:cNvSpPr txBox="1">
            <a:spLocks noChangeArrowheads="1"/>
          </p:cNvSpPr>
          <p:nvPr/>
        </p:nvSpPr>
        <p:spPr bwMode="auto">
          <a:xfrm>
            <a:off x="4876800" y="3633788"/>
            <a:ext cx="4267200" cy="30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ea typeface="新細明體" pitchFamily="18" charset="-120"/>
              </a:rPr>
              <a:t>By KVL</a:t>
            </a:r>
            <a:r>
              <a:rPr lang="en-US" altLang="zh-HK" dirty="0" smtClean="0">
                <a:ea typeface="新細明體" pitchFamily="18" charset="-120"/>
              </a:rPr>
              <a:t>:</a:t>
            </a:r>
          </a:p>
          <a:p>
            <a:pPr eaLnBrk="1" hangingPunct="1"/>
            <a:endParaRPr lang="en-US" altLang="zh-HK" dirty="0">
              <a:ea typeface="新細明體" pitchFamily="18" charset="-120"/>
            </a:endParaRPr>
          </a:p>
          <a:p>
            <a:pPr eaLnBrk="1" hangingPunct="1"/>
            <a:r>
              <a:rPr lang="en-US" altLang="zh-HK" dirty="0" smtClean="0">
                <a:ea typeface="新細明體" pitchFamily="18" charset="-120"/>
              </a:rPr>
              <a:t> i</a:t>
            </a:r>
            <a:r>
              <a:rPr lang="en-US" altLang="zh-HK" sz="1200" dirty="0" smtClean="0">
                <a:ea typeface="新細明體" pitchFamily="18" charset="-120"/>
              </a:rPr>
              <a:t>1</a:t>
            </a:r>
            <a:r>
              <a:rPr lang="en-US" altLang="zh-HK" dirty="0" smtClean="0">
                <a:ea typeface="新細明體" pitchFamily="18" charset="-120"/>
              </a:rPr>
              <a:t>(5</a:t>
            </a:r>
            <a:r>
              <a:rPr lang="en-US" altLang="zh-HK" dirty="0">
                <a:ea typeface="新細明體" pitchFamily="18" charset="-120"/>
              </a:rPr>
              <a:t>) </a:t>
            </a:r>
            <a:r>
              <a:rPr lang="en-US" altLang="zh-HK" dirty="0" smtClean="0">
                <a:ea typeface="新細明體" pitchFamily="18" charset="-120"/>
              </a:rPr>
              <a:t>+ </a:t>
            </a:r>
            <a:r>
              <a:rPr lang="en-US" altLang="zh-HK" dirty="0">
                <a:solidFill>
                  <a:srgbClr val="FF0000"/>
                </a:solidFill>
                <a:ea typeface="新細明體" pitchFamily="18" charset="-120"/>
              </a:rPr>
              <a:t>i</a:t>
            </a:r>
            <a:r>
              <a:rPr lang="en-US" altLang="zh-HK" sz="1200" dirty="0">
                <a:solidFill>
                  <a:srgbClr val="FF0000"/>
                </a:solidFill>
                <a:ea typeface="新細明體" pitchFamily="18" charset="-120"/>
              </a:rPr>
              <a:t>1</a:t>
            </a:r>
            <a:r>
              <a:rPr lang="en-US" altLang="zh-HK" dirty="0">
                <a:solidFill>
                  <a:srgbClr val="FF0000"/>
                </a:solidFill>
                <a:ea typeface="新細明體" pitchFamily="18" charset="-120"/>
              </a:rPr>
              <a:t>(10) </a:t>
            </a:r>
            <a:r>
              <a:rPr lang="en-US" altLang="zh-HK" dirty="0">
                <a:ea typeface="新細明體" pitchFamily="18" charset="-120"/>
              </a:rPr>
              <a:t>-</a:t>
            </a:r>
            <a:r>
              <a:rPr lang="en-US" altLang="zh-HK" dirty="0" smtClean="0">
                <a:ea typeface="新細明體" pitchFamily="18" charset="-120"/>
              </a:rPr>
              <a:t> </a:t>
            </a:r>
            <a:r>
              <a:rPr lang="en-US" altLang="zh-HK" dirty="0">
                <a:solidFill>
                  <a:srgbClr val="FF0000"/>
                </a:solidFill>
                <a:ea typeface="新細明體" pitchFamily="18" charset="-120"/>
              </a:rPr>
              <a:t>i</a:t>
            </a:r>
            <a:r>
              <a:rPr lang="en-US" altLang="zh-HK" sz="1200" dirty="0">
                <a:solidFill>
                  <a:srgbClr val="FF0000"/>
                </a:solidFill>
                <a:ea typeface="新細明體" pitchFamily="18" charset="-120"/>
              </a:rPr>
              <a:t>2</a:t>
            </a:r>
            <a:r>
              <a:rPr lang="en-US" altLang="zh-HK" dirty="0">
                <a:solidFill>
                  <a:srgbClr val="FF0000"/>
                </a:solidFill>
                <a:ea typeface="新細明體" pitchFamily="18" charset="-120"/>
              </a:rPr>
              <a:t>(10) </a:t>
            </a:r>
            <a:r>
              <a:rPr lang="en-US" altLang="zh-HK" dirty="0">
                <a:ea typeface="新細明體" pitchFamily="18" charset="-120"/>
              </a:rPr>
              <a:t>+</a:t>
            </a:r>
            <a:r>
              <a:rPr lang="en-US" altLang="zh-HK" dirty="0" smtClean="0">
                <a:ea typeface="新細明體" pitchFamily="18" charset="-120"/>
              </a:rPr>
              <a:t> </a:t>
            </a:r>
            <a:r>
              <a:rPr lang="en-US" altLang="zh-HK" dirty="0">
                <a:ea typeface="新細明體" pitchFamily="18" charset="-120"/>
              </a:rPr>
              <a:t>10 </a:t>
            </a:r>
            <a:r>
              <a:rPr lang="en-US" altLang="zh-HK" dirty="0" smtClean="0">
                <a:ea typeface="新細明體" pitchFamily="18" charset="-120"/>
              </a:rPr>
              <a:t>- </a:t>
            </a:r>
            <a:r>
              <a:rPr lang="en-US" altLang="zh-HK" dirty="0">
                <a:ea typeface="新細明體" pitchFamily="18" charset="-120"/>
              </a:rPr>
              <a:t>15 = </a:t>
            </a:r>
            <a:r>
              <a:rPr lang="en-US" altLang="zh-HK" dirty="0" smtClean="0">
                <a:ea typeface="新細明體" pitchFamily="18" charset="-120"/>
              </a:rPr>
              <a:t>0</a:t>
            </a:r>
            <a:endParaRPr lang="en-US" altLang="zh-HK" dirty="0">
              <a:ea typeface="新細明體" pitchFamily="18" charset="-120"/>
            </a:endParaRPr>
          </a:p>
          <a:p>
            <a:pPr eaLnBrk="1" hangingPunct="1"/>
            <a:r>
              <a:rPr lang="en-US" altLang="zh-HK" dirty="0" smtClean="0">
                <a:ea typeface="新細明體" pitchFamily="18" charset="-120"/>
              </a:rPr>
              <a:t> </a:t>
            </a:r>
            <a:r>
              <a:rPr lang="en-US" altLang="zh-HK" dirty="0">
                <a:ea typeface="新細明體" pitchFamily="18" charset="-120"/>
              </a:rPr>
              <a:t>i</a:t>
            </a:r>
            <a:r>
              <a:rPr lang="en-US" altLang="zh-HK" sz="1200" dirty="0">
                <a:ea typeface="新細明體" pitchFamily="18" charset="-120"/>
              </a:rPr>
              <a:t>2</a:t>
            </a:r>
            <a:r>
              <a:rPr lang="en-US" altLang="zh-HK" dirty="0">
                <a:ea typeface="新細明體" pitchFamily="18" charset="-120"/>
              </a:rPr>
              <a:t>(6) </a:t>
            </a:r>
            <a:r>
              <a:rPr lang="en-US" altLang="zh-HK" dirty="0" smtClean="0">
                <a:ea typeface="新細明體" pitchFamily="18" charset="-120"/>
              </a:rPr>
              <a:t>+ </a:t>
            </a:r>
            <a:r>
              <a:rPr lang="en-US" altLang="zh-HK" dirty="0">
                <a:ea typeface="新細明體" pitchFamily="18" charset="-120"/>
              </a:rPr>
              <a:t>i</a:t>
            </a:r>
            <a:r>
              <a:rPr lang="en-US" altLang="zh-HK" sz="1200" dirty="0">
                <a:ea typeface="新細明體" pitchFamily="18" charset="-120"/>
              </a:rPr>
              <a:t>2</a:t>
            </a:r>
            <a:r>
              <a:rPr lang="en-US" altLang="zh-HK" dirty="0">
                <a:ea typeface="新細明體" pitchFamily="18" charset="-120"/>
              </a:rPr>
              <a:t>(4) </a:t>
            </a:r>
            <a:r>
              <a:rPr lang="en-US" altLang="zh-HK" dirty="0" smtClean="0">
                <a:ea typeface="新細明體" pitchFamily="18" charset="-120"/>
              </a:rPr>
              <a:t>- </a:t>
            </a:r>
            <a:r>
              <a:rPr lang="en-US" altLang="zh-HK" dirty="0">
                <a:ea typeface="新細明體" pitchFamily="18" charset="-120"/>
              </a:rPr>
              <a:t>10 +</a:t>
            </a:r>
            <a:r>
              <a:rPr lang="en-US" altLang="zh-HK" dirty="0" smtClean="0">
                <a:ea typeface="新細明體" pitchFamily="18" charset="-120"/>
              </a:rPr>
              <a:t> i</a:t>
            </a:r>
            <a:r>
              <a:rPr lang="en-US" altLang="zh-HK" sz="1200" dirty="0" smtClean="0">
                <a:ea typeface="新細明體" pitchFamily="18" charset="-120"/>
              </a:rPr>
              <a:t>2</a:t>
            </a:r>
            <a:r>
              <a:rPr lang="en-US" altLang="zh-HK" dirty="0" smtClean="0">
                <a:ea typeface="新細明體" pitchFamily="18" charset="-120"/>
              </a:rPr>
              <a:t>(10</a:t>
            </a:r>
            <a:r>
              <a:rPr lang="en-US" altLang="zh-HK" dirty="0">
                <a:ea typeface="新細明體" pitchFamily="18" charset="-120"/>
              </a:rPr>
              <a:t>) -</a:t>
            </a:r>
            <a:r>
              <a:rPr lang="en-US" altLang="zh-HK" dirty="0" smtClean="0">
                <a:ea typeface="新細明體" pitchFamily="18" charset="-120"/>
              </a:rPr>
              <a:t> i</a:t>
            </a:r>
            <a:r>
              <a:rPr lang="en-US" altLang="zh-HK" sz="1200" dirty="0" smtClean="0">
                <a:ea typeface="新細明體" pitchFamily="18" charset="-120"/>
              </a:rPr>
              <a:t>1</a:t>
            </a:r>
            <a:r>
              <a:rPr lang="en-US" altLang="zh-HK" dirty="0" smtClean="0">
                <a:ea typeface="新細明體" pitchFamily="18" charset="-120"/>
              </a:rPr>
              <a:t>(10</a:t>
            </a:r>
            <a:r>
              <a:rPr lang="en-US" altLang="zh-HK" dirty="0">
                <a:ea typeface="新細明體" pitchFamily="18" charset="-120"/>
              </a:rPr>
              <a:t>) = 0 </a:t>
            </a:r>
          </a:p>
          <a:p>
            <a:pPr eaLnBrk="1" hangingPunct="1"/>
            <a:r>
              <a:rPr lang="en-US" altLang="zh-HK" dirty="0">
                <a:ea typeface="新細明體" pitchFamily="18" charset="-120"/>
              </a:rPr>
              <a:t> </a:t>
            </a:r>
          </a:p>
          <a:p>
            <a:pPr eaLnBrk="1" hangingPunct="1"/>
            <a:endParaRPr lang="en-US" altLang="zh-HK" dirty="0">
              <a:ea typeface="新細明體" pitchFamily="18" charset="-120"/>
            </a:endParaRPr>
          </a:p>
          <a:p>
            <a:pPr eaLnBrk="1" hangingPunct="1"/>
            <a:endParaRPr lang="en-US" altLang="zh-HK" dirty="0">
              <a:ea typeface="新細明體" pitchFamily="18" charset="-120"/>
            </a:endParaRPr>
          </a:p>
          <a:p>
            <a:pPr eaLnBrk="1" hangingPunct="1"/>
            <a:r>
              <a:rPr lang="en-US" altLang="zh-HK" dirty="0" smtClean="0">
                <a:ea typeface="新細明體" pitchFamily="18" charset="-120"/>
              </a:rPr>
              <a:t>So</a:t>
            </a:r>
          </a:p>
          <a:p>
            <a:pPr eaLnBrk="1" hangingPunct="1"/>
            <a:endParaRPr lang="en-US" altLang="zh-HK" sz="1000" dirty="0">
              <a:ea typeface="新細明體" pitchFamily="18" charset="-120"/>
            </a:endParaRPr>
          </a:p>
          <a:p>
            <a:pPr eaLnBrk="1" hangingPunct="1"/>
            <a:r>
              <a:rPr lang="en-US" altLang="zh-HK" dirty="0">
                <a:ea typeface="新細明體" pitchFamily="18" charset="-120"/>
              </a:rPr>
              <a:t>15 = </a:t>
            </a:r>
            <a:r>
              <a:rPr lang="en-US" altLang="zh-HK" dirty="0">
                <a:solidFill>
                  <a:srgbClr val="FF0000"/>
                </a:solidFill>
                <a:ea typeface="新細明體" pitchFamily="18" charset="-120"/>
              </a:rPr>
              <a:t>i</a:t>
            </a:r>
            <a:r>
              <a:rPr lang="en-US" altLang="zh-HK" sz="1200" dirty="0">
                <a:solidFill>
                  <a:srgbClr val="FF0000"/>
                </a:solidFill>
                <a:ea typeface="新細明體" pitchFamily="18" charset="-120"/>
              </a:rPr>
              <a:t>1</a:t>
            </a:r>
            <a:r>
              <a:rPr lang="en-US" altLang="zh-HK" dirty="0">
                <a:ea typeface="新細明體" pitchFamily="18" charset="-120"/>
              </a:rPr>
              <a:t>(5) + (</a:t>
            </a:r>
            <a:r>
              <a:rPr lang="en-US" altLang="zh-HK" dirty="0">
                <a:solidFill>
                  <a:srgbClr val="FF0000"/>
                </a:solidFill>
                <a:ea typeface="新細明體" pitchFamily="18" charset="-120"/>
              </a:rPr>
              <a:t>i</a:t>
            </a:r>
            <a:r>
              <a:rPr lang="en-US" altLang="zh-HK" sz="1200" dirty="0">
                <a:solidFill>
                  <a:srgbClr val="FF0000"/>
                </a:solidFill>
                <a:ea typeface="新細明體" pitchFamily="18" charset="-120"/>
              </a:rPr>
              <a:t>1</a:t>
            </a:r>
            <a:r>
              <a:rPr lang="en-US" altLang="zh-HK" dirty="0">
                <a:solidFill>
                  <a:srgbClr val="FF0000"/>
                </a:solidFill>
                <a:ea typeface="新細明體" pitchFamily="18" charset="-120"/>
              </a:rPr>
              <a:t> - i</a:t>
            </a:r>
            <a:r>
              <a:rPr lang="en-US" altLang="zh-HK" sz="1200" dirty="0">
                <a:solidFill>
                  <a:srgbClr val="FF0000"/>
                </a:solidFill>
                <a:ea typeface="新細明體" pitchFamily="18" charset="-120"/>
              </a:rPr>
              <a:t>2</a:t>
            </a:r>
            <a:r>
              <a:rPr lang="en-US" altLang="zh-HK" dirty="0">
                <a:ea typeface="新細明體" pitchFamily="18" charset="-120"/>
              </a:rPr>
              <a:t>)(10) + 10</a:t>
            </a:r>
          </a:p>
          <a:p>
            <a:pPr eaLnBrk="1" hangingPunct="1"/>
            <a:r>
              <a:rPr lang="en-US" altLang="zh-HK" dirty="0">
                <a:ea typeface="新細明體" pitchFamily="18" charset="-120"/>
              </a:rPr>
              <a:t>10 = </a:t>
            </a:r>
            <a:r>
              <a:rPr lang="en-US" altLang="zh-HK" dirty="0">
                <a:solidFill>
                  <a:srgbClr val="FF0000"/>
                </a:solidFill>
                <a:ea typeface="新細明體" pitchFamily="18" charset="-120"/>
              </a:rPr>
              <a:t>i</a:t>
            </a:r>
            <a:r>
              <a:rPr lang="en-US" altLang="zh-HK" sz="1200" dirty="0">
                <a:solidFill>
                  <a:srgbClr val="FF0000"/>
                </a:solidFill>
                <a:ea typeface="新細明體" pitchFamily="18" charset="-120"/>
              </a:rPr>
              <a:t>2</a:t>
            </a:r>
            <a:r>
              <a:rPr lang="en-US" altLang="zh-HK" dirty="0">
                <a:ea typeface="新細明體" pitchFamily="18" charset="-120"/>
              </a:rPr>
              <a:t>(6) + </a:t>
            </a:r>
            <a:r>
              <a:rPr lang="en-US" altLang="zh-HK" dirty="0">
                <a:solidFill>
                  <a:srgbClr val="FF0000"/>
                </a:solidFill>
                <a:ea typeface="新細明體" pitchFamily="18" charset="-120"/>
              </a:rPr>
              <a:t>i</a:t>
            </a:r>
            <a:r>
              <a:rPr lang="en-US" altLang="zh-HK" sz="1200" dirty="0">
                <a:solidFill>
                  <a:srgbClr val="FF0000"/>
                </a:solidFill>
                <a:ea typeface="新細明體" pitchFamily="18" charset="-120"/>
              </a:rPr>
              <a:t>2</a:t>
            </a:r>
            <a:r>
              <a:rPr lang="en-US" altLang="zh-HK" dirty="0">
                <a:ea typeface="新細明體" pitchFamily="18" charset="-120"/>
              </a:rPr>
              <a:t>(4) – (</a:t>
            </a:r>
            <a:r>
              <a:rPr lang="en-US" altLang="zh-HK" dirty="0">
                <a:solidFill>
                  <a:srgbClr val="FF0000"/>
                </a:solidFill>
                <a:ea typeface="新細明體" pitchFamily="18" charset="-120"/>
              </a:rPr>
              <a:t>i</a:t>
            </a:r>
            <a:r>
              <a:rPr lang="en-US" altLang="zh-HK" sz="1200" dirty="0">
                <a:solidFill>
                  <a:srgbClr val="FF0000"/>
                </a:solidFill>
                <a:ea typeface="新細明體" pitchFamily="18" charset="-120"/>
              </a:rPr>
              <a:t>1</a:t>
            </a:r>
            <a:r>
              <a:rPr lang="en-US" altLang="zh-HK" dirty="0">
                <a:solidFill>
                  <a:srgbClr val="FF0000"/>
                </a:solidFill>
                <a:ea typeface="新細明體" pitchFamily="18" charset="-120"/>
              </a:rPr>
              <a:t> - i</a:t>
            </a:r>
            <a:r>
              <a:rPr lang="en-US" altLang="zh-HK" sz="1200" dirty="0">
                <a:solidFill>
                  <a:srgbClr val="FF0000"/>
                </a:solidFill>
                <a:ea typeface="新細明體" pitchFamily="18" charset="-120"/>
              </a:rPr>
              <a:t>2</a:t>
            </a:r>
            <a:r>
              <a:rPr lang="en-US" altLang="zh-HK" dirty="0">
                <a:ea typeface="新細明體" pitchFamily="18" charset="-120"/>
              </a:rPr>
              <a:t>)(10)</a:t>
            </a:r>
            <a:endParaRPr lang="zh-HK" altLang="en-US" dirty="0">
              <a:ea typeface="新細明體" pitchFamily="18" charset="-120"/>
            </a:endParaRPr>
          </a:p>
        </p:txBody>
      </p:sp>
      <p:sp>
        <p:nvSpPr>
          <p:cNvPr id="31750" name="TextBox 1"/>
          <p:cNvSpPr txBox="1">
            <a:spLocks noChangeArrowheads="1"/>
          </p:cNvSpPr>
          <p:nvPr/>
        </p:nvSpPr>
        <p:spPr bwMode="auto">
          <a:xfrm>
            <a:off x="4589463" y="2974350"/>
            <a:ext cx="3227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voltage drop due to i</a:t>
            </a:r>
            <a:r>
              <a:rPr lang="en-US" altLang="zh-HK" sz="12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1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1751" name="TextBox 16"/>
          <p:cNvSpPr txBox="1">
            <a:spLocks noChangeArrowheads="1"/>
          </p:cNvSpPr>
          <p:nvPr/>
        </p:nvSpPr>
        <p:spPr bwMode="auto">
          <a:xfrm>
            <a:off x="5913438" y="3355350"/>
            <a:ext cx="3228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voltage gain due to i</a:t>
            </a:r>
            <a:r>
              <a:rPr lang="en-US" altLang="zh-HK" sz="12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2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569764" y="3355350"/>
            <a:ext cx="602436" cy="8237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6651585" y="3712217"/>
            <a:ext cx="149644" cy="4535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4" name="TextBox 21"/>
          <p:cNvSpPr txBox="1">
            <a:spLocks noChangeArrowheads="1"/>
          </p:cNvSpPr>
          <p:nvPr/>
        </p:nvSpPr>
        <p:spPr bwMode="auto">
          <a:xfrm>
            <a:off x="4589462" y="4987604"/>
            <a:ext cx="3227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voltage drop due to i</a:t>
            </a:r>
            <a:r>
              <a:rPr lang="en-US" altLang="zh-HK" sz="12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2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1755" name="TextBox 22"/>
          <p:cNvSpPr txBox="1">
            <a:spLocks noChangeArrowheads="1"/>
          </p:cNvSpPr>
          <p:nvPr/>
        </p:nvSpPr>
        <p:spPr bwMode="auto">
          <a:xfrm>
            <a:off x="5930066" y="5427948"/>
            <a:ext cx="3227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voltage gain due to i</a:t>
            </a:r>
            <a:r>
              <a:rPr lang="en-US" altLang="zh-HK" sz="12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1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239000" y="4813961"/>
            <a:ext cx="577850" cy="6704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930066" y="4813960"/>
            <a:ext cx="1070729" cy="2155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26</a:t>
            </a:fld>
            <a:endParaRPr lang="en-US" altLang="zh-HK"/>
          </a:p>
        </p:txBody>
      </p:sp>
      <p:sp>
        <p:nvSpPr>
          <p:cNvPr id="15" name="Rectangle 14"/>
          <p:cNvSpPr/>
          <p:nvPr/>
        </p:nvSpPr>
        <p:spPr>
          <a:xfrm>
            <a:off x="796965" y="3107531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91403" y="3131343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397165" y="3721893"/>
            <a:ext cx="427638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3355350"/>
            <a:ext cx="26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01842" y="3254136"/>
            <a:ext cx="26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25470" y="4957227"/>
            <a:ext cx="26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01842" y="6228556"/>
            <a:ext cx="26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85841" y="3279185"/>
            <a:ext cx="26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3" name="TextBox 30"/>
          <p:cNvSpPr txBox="1">
            <a:spLocks noChangeArrowheads="1"/>
          </p:cNvSpPr>
          <p:nvPr/>
        </p:nvSpPr>
        <p:spPr bwMode="auto">
          <a:xfrm>
            <a:off x="1862874" y="3647294"/>
            <a:ext cx="208768" cy="226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-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032054" y="3647294"/>
            <a:ext cx="307876" cy="228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+</a:t>
            </a:r>
          </a:p>
        </p:txBody>
      </p:sp>
      <p:sp>
        <p:nvSpPr>
          <p:cNvPr id="27" name="TextBox 24"/>
          <p:cNvSpPr txBox="1">
            <a:spLocks noChangeArrowheads="1"/>
          </p:cNvSpPr>
          <p:nvPr/>
        </p:nvSpPr>
        <p:spPr bwMode="auto">
          <a:xfrm>
            <a:off x="2591019" y="3365659"/>
            <a:ext cx="307876" cy="228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+</a:t>
            </a:r>
          </a:p>
        </p:txBody>
      </p:sp>
      <p:sp>
        <p:nvSpPr>
          <p:cNvPr id="28" name="TextBox 30"/>
          <p:cNvSpPr txBox="1">
            <a:spLocks noChangeArrowheads="1"/>
          </p:cNvSpPr>
          <p:nvPr/>
        </p:nvSpPr>
        <p:spPr bwMode="auto">
          <a:xfrm>
            <a:off x="3387604" y="3371276"/>
            <a:ext cx="208768" cy="226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-</a:t>
            </a:r>
          </a:p>
        </p:txBody>
      </p:sp>
      <p:sp>
        <p:nvSpPr>
          <p:cNvPr id="29" name="TextBox 24"/>
          <p:cNvSpPr txBox="1">
            <a:spLocks noChangeArrowheads="1"/>
          </p:cNvSpPr>
          <p:nvPr/>
        </p:nvSpPr>
        <p:spPr bwMode="auto">
          <a:xfrm flipH="1">
            <a:off x="3923472" y="4368681"/>
            <a:ext cx="251868" cy="36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+</a:t>
            </a:r>
          </a:p>
        </p:txBody>
      </p:sp>
      <p:sp>
        <p:nvSpPr>
          <p:cNvPr id="30" name="TextBox 30"/>
          <p:cNvSpPr txBox="1">
            <a:spLocks noChangeArrowheads="1"/>
          </p:cNvSpPr>
          <p:nvPr/>
        </p:nvSpPr>
        <p:spPr bwMode="auto">
          <a:xfrm>
            <a:off x="3945022" y="5258224"/>
            <a:ext cx="208768" cy="226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-</a:t>
            </a:r>
          </a:p>
        </p:txBody>
      </p:sp>
      <p:sp>
        <p:nvSpPr>
          <p:cNvPr id="31" name="TextBox 24"/>
          <p:cNvSpPr txBox="1">
            <a:spLocks noChangeArrowheads="1"/>
          </p:cNvSpPr>
          <p:nvPr/>
        </p:nvSpPr>
        <p:spPr bwMode="auto">
          <a:xfrm flipH="1">
            <a:off x="2057977" y="3931315"/>
            <a:ext cx="251868" cy="36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+</a:t>
            </a:r>
          </a:p>
        </p:txBody>
      </p:sp>
      <p:sp>
        <p:nvSpPr>
          <p:cNvPr id="32" name="TextBox 30"/>
          <p:cNvSpPr txBox="1">
            <a:spLocks noChangeArrowheads="1"/>
          </p:cNvSpPr>
          <p:nvPr/>
        </p:nvSpPr>
        <p:spPr bwMode="auto">
          <a:xfrm>
            <a:off x="2071642" y="4694289"/>
            <a:ext cx="208768" cy="226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-</a:t>
            </a:r>
          </a:p>
        </p:txBody>
      </p:sp>
      <p:sp>
        <p:nvSpPr>
          <p:cNvPr id="33" name="TextBox 24"/>
          <p:cNvSpPr txBox="1">
            <a:spLocks noChangeArrowheads="1"/>
          </p:cNvSpPr>
          <p:nvPr/>
        </p:nvSpPr>
        <p:spPr bwMode="auto">
          <a:xfrm flipH="1">
            <a:off x="2425891" y="4662213"/>
            <a:ext cx="251868" cy="36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+</a:t>
            </a:r>
          </a:p>
        </p:txBody>
      </p:sp>
      <p:sp>
        <p:nvSpPr>
          <p:cNvPr id="34" name="TextBox 30"/>
          <p:cNvSpPr txBox="1">
            <a:spLocks noChangeArrowheads="1"/>
          </p:cNvSpPr>
          <p:nvPr/>
        </p:nvSpPr>
        <p:spPr bwMode="auto">
          <a:xfrm>
            <a:off x="2457252" y="3950493"/>
            <a:ext cx="208768" cy="226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68099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smtClean="0">
                <a:ea typeface="新細明體" pitchFamily="18" charset="-120"/>
              </a:rPr>
              <a:t>Mesh Analysis</a:t>
            </a:r>
            <a:endParaRPr lang="zh-HK" altLang="en-US" sz="4000" smtClean="0">
              <a:ea typeface="新細明體" pitchFamily="18" charset="-120"/>
            </a:endParaRPr>
          </a:p>
        </p:txBody>
      </p:sp>
      <p:sp>
        <p:nvSpPr>
          <p:cNvPr id="32771" name="內容版面配置區 2"/>
          <p:cNvSpPr>
            <a:spLocks noGrp="1"/>
          </p:cNvSpPr>
          <p:nvPr>
            <p:ph idx="1"/>
          </p:nvPr>
        </p:nvSpPr>
        <p:spPr>
          <a:xfrm>
            <a:off x="437356" y="2041083"/>
            <a:ext cx="8421688" cy="4114800"/>
          </a:xfrm>
        </p:spPr>
        <p:txBody>
          <a:bodyPr/>
          <a:lstStyle/>
          <a:p>
            <a:r>
              <a:rPr lang="en-US" altLang="zh-HK" sz="20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Step 3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: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olve the simultaneous equations</a:t>
            </a:r>
          </a:p>
          <a:p>
            <a:pPr>
              <a:buFont typeface="Wingdings" pitchFamily="2" charset="2"/>
              <a:buNone/>
            </a:pPr>
            <a:endParaRPr lang="en-US" altLang="zh-HK" sz="2800" dirty="0" smtClean="0">
              <a:ea typeface="新細明體" pitchFamily="18" charset="-12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/>
        </p:nvSpPr>
        <p:spPr bwMode="auto">
          <a:xfrm>
            <a:off x="5729287" y="3395663"/>
            <a:ext cx="1828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>
                <a:solidFill>
                  <a:srgbClr val="FF0000"/>
                </a:solidFill>
                <a:ea typeface="新細明體" pitchFamily="18" charset="-120"/>
              </a:rPr>
              <a:t>i</a:t>
            </a:r>
            <a:r>
              <a:rPr lang="en-US" altLang="zh-HK" sz="1200">
                <a:solidFill>
                  <a:srgbClr val="FF0000"/>
                </a:solidFill>
                <a:ea typeface="新細明體" pitchFamily="18" charset="-120"/>
              </a:rPr>
              <a:t>1 </a:t>
            </a:r>
            <a:r>
              <a:rPr lang="en-US" altLang="zh-HK">
                <a:solidFill>
                  <a:srgbClr val="FF0000"/>
                </a:solidFill>
                <a:ea typeface="新細明體" pitchFamily="18" charset="-120"/>
              </a:rPr>
              <a:t>= 1A</a:t>
            </a:r>
            <a:endParaRPr lang="en-US" altLang="zh-HK" sz="1200">
              <a:solidFill>
                <a:srgbClr val="FF0000"/>
              </a:solidFill>
              <a:ea typeface="新細明體" pitchFamily="18" charset="-120"/>
            </a:endParaRPr>
          </a:p>
          <a:p>
            <a:pPr algn="ctr" eaLnBrk="1" hangingPunct="1"/>
            <a:r>
              <a:rPr lang="en-US" altLang="zh-HK">
                <a:solidFill>
                  <a:srgbClr val="FF0000"/>
                </a:solidFill>
                <a:ea typeface="新細明體" pitchFamily="18" charset="-120"/>
              </a:rPr>
              <a:t>i</a:t>
            </a:r>
            <a:r>
              <a:rPr lang="en-US" altLang="zh-HK" sz="1200">
                <a:solidFill>
                  <a:srgbClr val="FF0000"/>
                </a:solidFill>
                <a:ea typeface="新細明體" pitchFamily="18" charset="-120"/>
              </a:rPr>
              <a:t>2 </a:t>
            </a:r>
            <a:r>
              <a:rPr lang="en-US" altLang="zh-HK">
                <a:solidFill>
                  <a:srgbClr val="FF0000"/>
                </a:solidFill>
                <a:ea typeface="新細明體" pitchFamily="18" charset="-120"/>
              </a:rPr>
              <a:t>= 1A</a:t>
            </a:r>
            <a:endParaRPr lang="en-US" altLang="zh-HK" sz="120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2773" name="文字方塊 4"/>
          <p:cNvSpPr txBox="1">
            <a:spLocks noChangeArrowheads="1"/>
          </p:cNvSpPr>
          <p:nvPr/>
        </p:nvSpPr>
        <p:spPr bwMode="auto">
          <a:xfrm>
            <a:off x="4648200" y="2611438"/>
            <a:ext cx="396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  1 = 3 </a:t>
            </a:r>
            <a:r>
              <a:rPr lang="en-US" altLang="zh-HK" dirty="0">
                <a:solidFill>
                  <a:srgbClr val="FF0000"/>
                </a:solidFill>
                <a:ea typeface="新細明體" pitchFamily="18" charset="-120"/>
              </a:rPr>
              <a:t>i</a:t>
            </a:r>
            <a:r>
              <a:rPr lang="en-US" altLang="zh-HK" sz="1200" dirty="0">
                <a:solidFill>
                  <a:srgbClr val="FF0000"/>
                </a:solidFill>
                <a:ea typeface="新細明體" pitchFamily="18" charset="-120"/>
              </a:rPr>
              <a:t>1</a:t>
            </a:r>
            <a:r>
              <a:rPr lang="en-US" altLang="zh-HK" dirty="0">
                <a:ea typeface="新細明體" pitchFamily="18" charset="-120"/>
              </a:rPr>
              <a:t> </a:t>
            </a:r>
            <a:r>
              <a:rPr lang="en-US" altLang="zh-HK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HK" dirty="0">
                <a:ea typeface="新細明體" pitchFamily="18" charset="-120"/>
              </a:rPr>
              <a:t>- 2 </a:t>
            </a:r>
            <a:r>
              <a:rPr lang="en-US" altLang="zh-HK" dirty="0">
                <a:solidFill>
                  <a:srgbClr val="FF0000"/>
                </a:solidFill>
                <a:ea typeface="新細明體" pitchFamily="18" charset="-120"/>
              </a:rPr>
              <a:t>i</a:t>
            </a:r>
            <a:r>
              <a:rPr lang="en-US" altLang="zh-HK" sz="1200" dirty="0">
                <a:solidFill>
                  <a:srgbClr val="FF0000"/>
                </a:solidFill>
                <a:ea typeface="新細明體" pitchFamily="18" charset="-120"/>
              </a:rPr>
              <a:t>2</a:t>
            </a:r>
            <a:endParaRPr lang="en-US" altLang="zh-HK" dirty="0">
              <a:ea typeface="新細明體" pitchFamily="18" charset="-120"/>
            </a:endParaRPr>
          </a:p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  1 = 2 </a:t>
            </a:r>
            <a:r>
              <a:rPr lang="en-US" altLang="zh-HK" dirty="0">
                <a:solidFill>
                  <a:srgbClr val="FF0000"/>
                </a:solidFill>
                <a:ea typeface="新細明體" pitchFamily="18" charset="-120"/>
              </a:rPr>
              <a:t>i</a:t>
            </a:r>
            <a:r>
              <a:rPr lang="en-US" altLang="zh-HK" sz="1200" dirty="0">
                <a:solidFill>
                  <a:srgbClr val="FF0000"/>
                </a:solidFill>
                <a:ea typeface="新細明體" pitchFamily="18" charset="-120"/>
              </a:rPr>
              <a:t>2</a:t>
            </a:r>
            <a:r>
              <a:rPr lang="en-US" altLang="zh-HK" dirty="0">
                <a:ea typeface="新細明體" pitchFamily="18" charset="-120"/>
              </a:rPr>
              <a:t>  –  </a:t>
            </a:r>
            <a:r>
              <a:rPr lang="en-US" altLang="zh-HK" dirty="0">
                <a:solidFill>
                  <a:srgbClr val="FF0000"/>
                </a:solidFill>
                <a:ea typeface="新細明體" pitchFamily="18" charset="-120"/>
              </a:rPr>
              <a:t>i</a:t>
            </a:r>
            <a:r>
              <a:rPr lang="en-US" altLang="zh-HK" sz="1200" dirty="0">
                <a:solidFill>
                  <a:srgbClr val="FF0000"/>
                </a:solidFill>
                <a:ea typeface="新細明體" pitchFamily="18" charset="-120"/>
              </a:rPr>
              <a:t>1</a:t>
            </a:r>
            <a:r>
              <a:rPr lang="en-US" altLang="zh-HK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endParaRPr lang="zh-HK" altLang="en-US" dirty="0">
              <a:ea typeface="新細明體" pitchFamily="18" charset="-120"/>
            </a:endParaRPr>
          </a:p>
        </p:txBody>
      </p:sp>
      <p:sp>
        <p:nvSpPr>
          <p:cNvPr id="6" name="文字方塊 5"/>
          <p:cNvSpPr txBox="1">
            <a:spLocks noChangeArrowheads="1"/>
          </p:cNvSpPr>
          <p:nvPr/>
        </p:nvSpPr>
        <p:spPr bwMode="auto">
          <a:xfrm>
            <a:off x="5759450" y="5319713"/>
            <a:ext cx="1828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ea typeface="新細明體" pitchFamily="18" charset="-120"/>
              </a:rPr>
              <a:t>so</a:t>
            </a:r>
          </a:p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I</a:t>
            </a:r>
            <a:r>
              <a:rPr lang="en-US" altLang="zh-HK" sz="1200" dirty="0">
                <a:ea typeface="新細明體" pitchFamily="18" charset="-120"/>
              </a:rPr>
              <a:t>1</a:t>
            </a:r>
            <a:r>
              <a:rPr lang="en-US" altLang="zh-HK" dirty="0">
                <a:solidFill>
                  <a:srgbClr val="FF0000"/>
                </a:solidFill>
                <a:ea typeface="新細明體" pitchFamily="18" charset="-120"/>
              </a:rPr>
              <a:t> = i</a:t>
            </a:r>
            <a:r>
              <a:rPr lang="en-US" altLang="zh-HK" sz="1200" dirty="0">
                <a:solidFill>
                  <a:srgbClr val="FF0000"/>
                </a:solidFill>
                <a:ea typeface="新細明體" pitchFamily="18" charset="-120"/>
              </a:rPr>
              <a:t>1</a:t>
            </a:r>
            <a:r>
              <a:rPr lang="en-US" altLang="zh-HK" dirty="0">
                <a:solidFill>
                  <a:srgbClr val="FF0000"/>
                </a:solidFill>
                <a:ea typeface="新細明體" pitchFamily="18" charset="-120"/>
              </a:rPr>
              <a:t> = </a:t>
            </a:r>
            <a:r>
              <a:rPr lang="en-US" altLang="zh-HK" dirty="0">
                <a:ea typeface="新細明體" pitchFamily="18" charset="-120"/>
              </a:rPr>
              <a:t>1A</a:t>
            </a:r>
            <a:endParaRPr lang="en-US" altLang="zh-HK" sz="1200" dirty="0">
              <a:ea typeface="新細明體" pitchFamily="18" charset="-120"/>
            </a:endParaRPr>
          </a:p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I</a:t>
            </a:r>
            <a:r>
              <a:rPr lang="en-US" altLang="zh-HK" sz="1200" dirty="0">
                <a:ea typeface="新細明體" pitchFamily="18" charset="-120"/>
              </a:rPr>
              <a:t>2</a:t>
            </a:r>
            <a:r>
              <a:rPr lang="en-US" altLang="zh-HK" dirty="0">
                <a:solidFill>
                  <a:srgbClr val="FF0000"/>
                </a:solidFill>
                <a:ea typeface="新細明體" pitchFamily="18" charset="-120"/>
              </a:rPr>
              <a:t> = i</a:t>
            </a:r>
            <a:r>
              <a:rPr lang="en-US" altLang="zh-HK" sz="1200" dirty="0">
                <a:solidFill>
                  <a:srgbClr val="FF0000"/>
                </a:solidFill>
                <a:ea typeface="新細明體" pitchFamily="18" charset="-120"/>
              </a:rPr>
              <a:t>2</a:t>
            </a:r>
            <a:r>
              <a:rPr lang="en-US" altLang="zh-HK" dirty="0">
                <a:solidFill>
                  <a:srgbClr val="FF0000"/>
                </a:solidFill>
                <a:ea typeface="新細明體" pitchFamily="18" charset="-120"/>
              </a:rPr>
              <a:t> = </a:t>
            </a:r>
            <a:r>
              <a:rPr lang="en-US" altLang="zh-HK" dirty="0">
                <a:ea typeface="新細明體" pitchFamily="18" charset="-120"/>
              </a:rPr>
              <a:t>1A</a:t>
            </a:r>
            <a:endParaRPr lang="en-US" altLang="zh-HK" sz="1200" dirty="0">
              <a:ea typeface="新細明體" pitchFamily="18" charset="-120"/>
            </a:endParaRPr>
          </a:p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I</a:t>
            </a:r>
            <a:r>
              <a:rPr lang="en-US" altLang="zh-HK" sz="1200" dirty="0">
                <a:ea typeface="新細明體" pitchFamily="18" charset="-120"/>
              </a:rPr>
              <a:t>3</a:t>
            </a:r>
            <a:r>
              <a:rPr lang="en-US" altLang="zh-HK" dirty="0">
                <a:solidFill>
                  <a:srgbClr val="FF0000"/>
                </a:solidFill>
                <a:ea typeface="新細明體" pitchFamily="18" charset="-120"/>
              </a:rPr>
              <a:t> = i</a:t>
            </a:r>
            <a:r>
              <a:rPr lang="en-US" altLang="zh-HK" sz="1200" dirty="0">
                <a:solidFill>
                  <a:srgbClr val="FF0000"/>
                </a:solidFill>
                <a:ea typeface="新細明體" pitchFamily="18" charset="-120"/>
              </a:rPr>
              <a:t>1</a:t>
            </a:r>
            <a:r>
              <a:rPr lang="en-US" altLang="zh-HK" dirty="0">
                <a:solidFill>
                  <a:srgbClr val="FF0000"/>
                </a:solidFill>
                <a:ea typeface="新細明體" pitchFamily="18" charset="-120"/>
              </a:rPr>
              <a:t> - i</a:t>
            </a:r>
            <a:r>
              <a:rPr lang="en-US" altLang="zh-HK" sz="1200" dirty="0">
                <a:solidFill>
                  <a:srgbClr val="FF0000"/>
                </a:solidFill>
                <a:ea typeface="新細明體" pitchFamily="18" charset="-120"/>
              </a:rPr>
              <a:t>2</a:t>
            </a:r>
            <a:r>
              <a:rPr lang="en-US" altLang="zh-HK" dirty="0">
                <a:solidFill>
                  <a:srgbClr val="FF0000"/>
                </a:solidFill>
                <a:ea typeface="新細明體" pitchFamily="18" charset="-120"/>
              </a:rPr>
              <a:t> = </a:t>
            </a:r>
            <a:r>
              <a:rPr lang="en-US" altLang="zh-HK" dirty="0">
                <a:ea typeface="新細明體" pitchFamily="18" charset="-120"/>
              </a:rPr>
              <a:t>0A</a:t>
            </a:r>
            <a:r>
              <a:rPr lang="en-US" altLang="zh-HK" dirty="0">
                <a:solidFill>
                  <a:srgbClr val="FF0000"/>
                </a:solidFill>
                <a:ea typeface="新細明體" pitchFamily="18" charset="-120"/>
              </a:rPr>
              <a:t>  </a:t>
            </a:r>
            <a:endParaRPr lang="zh-HK" altLang="en-US" dirty="0">
              <a:solidFill>
                <a:srgbClr val="FF0000"/>
              </a:solidFill>
              <a:ea typeface="新細明體" pitchFamily="18" charset="-120"/>
            </a:endParaRPr>
          </a:p>
        </p:txBody>
      </p:sp>
      <p:pic>
        <p:nvPicPr>
          <p:cNvPr id="32775" name="Picture 3" descr="ale29559_030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1"/>
          <a:stretch>
            <a:fillRect/>
          </a:stretch>
        </p:blipFill>
        <p:spPr bwMode="auto">
          <a:xfrm>
            <a:off x="228600" y="2935288"/>
            <a:ext cx="5010150" cy="331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文字方塊 18"/>
          <p:cNvSpPr txBox="1">
            <a:spLocks noChangeArrowheads="1"/>
          </p:cNvSpPr>
          <p:nvPr/>
        </p:nvSpPr>
        <p:spPr bwMode="auto">
          <a:xfrm>
            <a:off x="5715000" y="4098483"/>
            <a:ext cx="1828800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ea typeface="新細明體" pitchFamily="18" charset="-120"/>
              </a:rPr>
              <a:t>But</a:t>
            </a:r>
            <a:r>
              <a:rPr lang="en-US" altLang="zh-HK" dirty="0">
                <a:solidFill>
                  <a:srgbClr val="FF0000"/>
                </a:solidFill>
                <a:ea typeface="新細明體" pitchFamily="18" charset="-120"/>
              </a:rPr>
              <a:t> </a:t>
            </a:r>
          </a:p>
          <a:p>
            <a:pPr algn="ctr" eaLnBrk="1" hangingPunct="1"/>
            <a:r>
              <a:rPr lang="en-US" altLang="zh-HK" dirty="0">
                <a:solidFill>
                  <a:srgbClr val="FF0000"/>
                </a:solidFill>
                <a:ea typeface="新細明體" pitchFamily="18" charset="-120"/>
              </a:rPr>
              <a:t>I</a:t>
            </a:r>
            <a:r>
              <a:rPr lang="en-US" altLang="zh-HK" sz="1200" dirty="0">
                <a:solidFill>
                  <a:srgbClr val="FF0000"/>
                </a:solidFill>
                <a:ea typeface="新細明體" pitchFamily="18" charset="-120"/>
              </a:rPr>
              <a:t>1</a:t>
            </a:r>
            <a:r>
              <a:rPr lang="en-US" altLang="zh-HK" dirty="0">
                <a:solidFill>
                  <a:srgbClr val="FF0000"/>
                </a:solidFill>
                <a:ea typeface="新細明體" pitchFamily="18" charset="-120"/>
              </a:rPr>
              <a:t> = i</a:t>
            </a:r>
            <a:r>
              <a:rPr lang="en-US" altLang="zh-HK" sz="1200" dirty="0">
                <a:solidFill>
                  <a:srgbClr val="FF0000"/>
                </a:solidFill>
                <a:ea typeface="新細明體" pitchFamily="18" charset="-120"/>
              </a:rPr>
              <a:t>1</a:t>
            </a:r>
          </a:p>
          <a:p>
            <a:pPr algn="ctr" eaLnBrk="1" hangingPunct="1"/>
            <a:r>
              <a:rPr lang="en-US" altLang="zh-HK" dirty="0">
                <a:solidFill>
                  <a:srgbClr val="FF0000"/>
                </a:solidFill>
                <a:ea typeface="新細明體" pitchFamily="18" charset="-120"/>
              </a:rPr>
              <a:t>I</a:t>
            </a:r>
            <a:r>
              <a:rPr lang="en-US" altLang="zh-HK" sz="1200" dirty="0">
                <a:solidFill>
                  <a:srgbClr val="FF0000"/>
                </a:solidFill>
                <a:ea typeface="新細明體" pitchFamily="18" charset="-120"/>
              </a:rPr>
              <a:t>2</a:t>
            </a:r>
            <a:r>
              <a:rPr lang="en-US" altLang="zh-HK" dirty="0">
                <a:solidFill>
                  <a:srgbClr val="FF0000"/>
                </a:solidFill>
                <a:ea typeface="新細明體" pitchFamily="18" charset="-120"/>
              </a:rPr>
              <a:t> = i</a:t>
            </a:r>
            <a:r>
              <a:rPr lang="en-US" altLang="zh-HK" sz="1200" dirty="0">
                <a:solidFill>
                  <a:srgbClr val="FF0000"/>
                </a:solidFill>
                <a:ea typeface="新細明體" pitchFamily="18" charset="-120"/>
              </a:rPr>
              <a:t>2</a:t>
            </a:r>
          </a:p>
          <a:p>
            <a:pPr algn="ctr" eaLnBrk="1" hangingPunct="1"/>
            <a:r>
              <a:rPr lang="en-US" altLang="zh-HK" dirty="0">
                <a:solidFill>
                  <a:srgbClr val="FF0000"/>
                </a:solidFill>
                <a:ea typeface="新細明體" pitchFamily="18" charset="-120"/>
              </a:rPr>
              <a:t>I</a:t>
            </a:r>
            <a:r>
              <a:rPr lang="en-US" altLang="zh-HK" sz="1200" dirty="0">
                <a:solidFill>
                  <a:srgbClr val="FF0000"/>
                </a:solidFill>
                <a:ea typeface="新細明體" pitchFamily="18" charset="-120"/>
              </a:rPr>
              <a:t>3</a:t>
            </a:r>
            <a:r>
              <a:rPr lang="en-US" altLang="zh-HK" dirty="0">
                <a:solidFill>
                  <a:srgbClr val="FF0000"/>
                </a:solidFill>
                <a:ea typeface="新細明體" pitchFamily="18" charset="-120"/>
              </a:rPr>
              <a:t> = i</a:t>
            </a:r>
            <a:r>
              <a:rPr lang="en-US" altLang="zh-HK" sz="1200" dirty="0">
                <a:solidFill>
                  <a:srgbClr val="FF0000"/>
                </a:solidFill>
                <a:ea typeface="新細明體" pitchFamily="18" charset="-120"/>
              </a:rPr>
              <a:t>1</a:t>
            </a:r>
            <a:r>
              <a:rPr lang="en-US" altLang="zh-HK" dirty="0">
                <a:solidFill>
                  <a:srgbClr val="FF0000"/>
                </a:solidFill>
                <a:ea typeface="新細明體" pitchFamily="18" charset="-120"/>
              </a:rPr>
              <a:t> - i</a:t>
            </a:r>
            <a:r>
              <a:rPr lang="en-US" altLang="zh-HK" sz="1200" dirty="0">
                <a:solidFill>
                  <a:srgbClr val="FF0000"/>
                </a:solidFill>
                <a:ea typeface="新細明體" pitchFamily="18" charset="-120"/>
              </a:rPr>
              <a:t>2</a:t>
            </a:r>
            <a:r>
              <a:rPr lang="en-US" altLang="zh-HK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endParaRPr lang="zh-HK" altLang="en-US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27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59328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 smtClean="0">
                <a:ea typeface="新細明體" pitchFamily="18" charset="-120"/>
              </a:rPr>
              <a:t>Mesh Analysis with current sources</a:t>
            </a:r>
            <a:endParaRPr lang="zh-HK" altLang="en-US" sz="4000" dirty="0" smtClean="0">
              <a:ea typeface="新細明體" pitchFamily="18" charset="-120"/>
            </a:endParaRPr>
          </a:p>
        </p:txBody>
      </p:sp>
      <p:sp>
        <p:nvSpPr>
          <p:cNvPr id="34819" name="內容版面配置區 2"/>
          <p:cNvSpPr>
            <a:spLocks noGrp="1"/>
          </p:cNvSpPr>
          <p:nvPr>
            <p:ph idx="1"/>
          </p:nvPr>
        </p:nvSpPr>
        <p:spPr>
          <a:xfrm>
            <a:off x="461169" y="2152650"/>
            <a:ext cx="8269288" cy="4114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hen a current source exists in between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2 neighboring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meshes, we can write less KVL equations by identifying a </a:t>
            </a:r>
            <a:r>
              <a:rPr lang="en-US" altLang="zh-HK" sz="2000" b="1" dirty="0" err="1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supermesh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</a:t>
            </a:r>
            <a:endParaRPr lang="zh-HK" altLang="en-US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pic>
        <p:nvPicPr>
          <p:cNvPr id="34820" name="Picture 3" descr="C:\Users\user\Desktop\未命名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7" y="3401533"/>
            <a:ext cx="494347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橢圓 3"/>
          <p:cNvSpPr/>
          <p:nvPr/>
        </p:nvSpPr>
        <p:spPr>
          <a:xfrm>
            <a:off x="4038600" y="3477733"/>
            <a:ext cx="838200" cy="2514600"/>
          </a:xfrm>
          <a:prstGeom prst="ellipse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>
              <a:solidFill>
                <a:srgbClr val="FFFFFF"/>
              </a:solidFill>
              <a:ea typeface="新細明體" pitchFamily="18" charset="-120"/>
            </a:endParaRPr>
          </a:p>
        </p:txBody>
      </p:sp>
      <p:sp>
        <p:nvSpPr>
          <p:cNvPr id="34823" name="Oval 8"/>
          <p:cNvSpPr>
            <a:spLocks noChangeArrowheads="1"/>
          </p:cNvSpPr>
          <p:nvPr/>
        </p:nvSpPr>
        <p:spPr bwMode="auto">
          <a:xfrm>
            <a:off x="4391025" y="5611333"/>
            <a:ext cx="131762" cy="1222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>
              <a:ea typeface="新細明體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28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06072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 smtClean="0">
                <a:ea typeface="新細明體" pitchFamily="18" charset="-120"/>
              </a:rPr>
              <a:t>Mesh Analysis with current sources</a:t>
            </a:r>
            <a:endParaRPr lang="zh-HK" altLang="en-US" sz="4000" dirty="0" smtClean="0">
              <a:ea typeface="新細明體" pitchFamily="18" charset="-120"/>
            </a:endParaRPr>
          </a:p>
        </p:txBody>
      </p:sp>
      <p:sp>
        <p:nvSpPr>
          <p:cNvPr id="35843" name="內容版面配置區 2"/>
          <p:cNvSpPr>
            <a:spLocks noGrp="1"/>
          </p:cNvSpPr>
          <p:nvPr>
            <p:ph idx="1"/>
          </p:nvPr>
        </p:nvSpPr>
        <p:spPr>
          <a:xfrm>
            <a:off x="461962" y="2128838"/>
            <a:ext cx="8497888" cy="4114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By </a:t>
            </a:r>
            <a:r>
              <a:rPr lang="en-US" altLang="zh-HK" sz="2000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mentally removing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common branch with the current source, we form a larger mesh which is called </a:t>
            </a:r>
            <a:r>
              <a:rPr lang="en-US" altLang="zh-HK" sz="2000" b="1" dirty="0" err="1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supermesh</a:t>
            </a:r>
            <a:r>
              <a:rPr lang="en-US" altLang="zh-HK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</a:t>
            </a:r>
            <a:endParaRPr lang="zh-HK" altLang="en-US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pic>
        <p:nvPicPr>
          <p:cNvPr id="35844" name="Picture 3" descr="C:\Users\user\Desktop\未命名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3505200"/>
            <a:ext cx="40290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橢圓 4"/>
          <p:cNvSpPr/>
          <p:nvPr/>
        </p:nvSpPr>
        <p:spPr>
          <a:xfrm>
            <a:off x="1981200" y="3657600"/>
            <a:ext cx="533400" cy="1905000"/>
          </a:xfrm>
          <a:prstGeom prst="ellipse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>
              <a:solidFill>
                <a:srgbClr val="FFFFFF"/>
              </a:solidFill>
              <a:ea typeface="新細明體" pitchFamily="18" charset="-120"/>
            </a:endParaRPr>
          </a:p>
        </p:txBody>
      </p:sp>
      <p:pic>
        <p:nvPicPr>
          <p:cNvPr id="35846" name="Picture 3" descr="ale29559_030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01" t="18976" r="-2180" b="15318"/>
          <a:stretch>
            <a:fillRect/>
          </a:stretch>
        </p:blipFill>
        <p:spPr bwMode="auto">
          <a:xfrm>
            <a:off x="4800600" y="3379788"/>
            <a:ext cx="4159250" cy="218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29</a:t>
            </a:fld>
            <a:endParaRPr lang="en-US" altLang="zh-HK"/>
          </a:p>
        </p:txBody>
      </p:sp>
      <p:sp>
        <p:nvSpPr>
          <p:cNvPr id="3" name="TextBox 2"/>
          <p:cNvSpPr txBox="1"/>
          <p:nvPr/>
        </p:nvSpPr>
        <p:spPr>
          <a:xfrm>
            <a:off x="5434898" y="5481935"/>
            <a:ext cx="3063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All previously defined mesh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currents are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kept in the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supermesh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30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Motivation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25546" y="2166052"/>
            <a:ext cx="8345488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Those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techniques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cannot be applied directly if we have the following circuit: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629400" y="3736975"/>
            <a:ext cx="2362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As not easy to reduce to equivalent resistors in this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circuit.</a:t>
            </a:r>
            <a:endParaRPr lang="en-US" altLang="zh-HK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grpSp>
        <p:nvGrpSpPr>
          <p:cNvPr id="6150" name="Group 10"/>
          <p:cNvGrpSpPr>
            <a:grpSpLocks/>
          </p:cNvGrpSpPr>
          <p:nvPr/>
        </p:nvGrpSpPr>
        <p:grpSpPr bwMode="auto">
          <a:xfrm>
            <a:off x="600075" y="3155950"/>
            <a:ext cx="5867400" cy="2878321"/>
            <a:chOff x="432" y="1440"/>
            <a:chExt cx="4704" cy="2773"/>
          </a:xfrm>
        </p:grpSpPr>
        <p:pic>
          <p:nvPicPr>
            <p:cNvPr id="6151" name="Picture 4" descr="03-00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440"/>
              <a:ext cx="4704" cy="2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2" name="Rectangle 7"/>
            <p:cNvSpPr>
              <a:spLocks noChangeArrowheads="1"/>
            </p:cNvSpPr>
            <p:nvPr/>
          </p:nvSpPr>
          <p:spPr bwMode="auto">
            <a:xfrm>
              <a:off x="1728" y="1440"/>
              <a:ext cx="384" cy="3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zh-HK">
                <a:ea typeface="新細明體" pitchFamily="18" charset="-120"/>
              </a:endParaRPr>
            </a:p>
          </p:txBody>
        </p:sp>
        <p:sp>
          <p:nvSpPr>
            <p:cNvPr id="6153" name="Rectangle 8"/>
            <p:cNvSpPr>
              <a:spLocks noChangeArrowheads="1"/>
            </p:cNvSpPr>
            <p:nvPr/>
          </p:nvSpPr>
          <p:spPr bwMode="auto">
            <a:xfrm>
              <a:off x="3408" y="1440"/>
              <a:ext cx="384" cy="3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zh-HK">
                <a:ea typeface="新細明體" pitchFamily="18" charset="-120"/>
              </a:endParaRPr>
            </a:p>
          </p:txBody>
        </p:sp>
        <p:sp>
          <p:nvSpPr>
            <p:cNvPr id="6154" name="Rectangle 9"/>
            <p:cNvSpPr>
              <a:spLocks noChangeArrowheads="1"/>
            </p:cNvSpPr>
            <p:nvPr/>
          </p:nvSpPr>
          <p:spPr bwMode="auto">
            <a:xfrm>
              <a:off x="2496" y="3612"/>
              <a:ext cx="576" cy="6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zh-HK">
                <a:ea typeface="新細明體" pitchFamily="18" charset="-12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3</a:t>
            </a:fld>
            <a:endParaRPr lang="en-US" altLang="zh-HK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597603" y="5850121"/>
            <a:ext cx="2590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b="1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What can we do?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 smtClean="0">
                <a:ea typeface="新細明體" pitchFamily="18" charset="-120"/>
              </a:rPr>
              <a:t>Mesh Analysis with current sources</a:t>
            </a:r>
            <a:endParaRPr lang="zh-HK" altLang="en-US" sz="4000" dirty="0" smtClean="0">
              <a:ea typeface="新細明體" pitchFamily="18" charset="-120"/>
            </a:endParaRPr>
          </a:p>
        </p:txBody>
      </p:sp>
      <p:sp>
        <p:nvSpPr>
          <p:cNvPr id="34819" name="內容版面配置區 2"/>
          <p:cNvSpPr>
            <a:spLocks noGrp="1"/>
          </p:cNvSpPr>
          <p:nvPr>
            <p:ph idx="1"/>
          </p:nvPr>
        </p:nvSpPr>
        <p:spPr>
          <a:xfrm>
            <a:off x="457200" y="2100485"/>
            <a:ext cx="8534400" cy="4114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relationship between the mesh currents can be found by considering the common branch.</a:t>
            </a:r>
            <a:endParaRPr lang="zh-HK" altLang="en-US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pic>
        <p:nvPicPr>
          <p:cNvPr id="34820" name="Picture 3" descr="C:\Users\user\Desktop\未命名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76600"/>
            <a:ext cx="494347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橢圓 3"/>
          <p:cNvSpPr/>
          <p:nvPr/>
        </p:nvSpPr>
        <p:spPr>
          <a:xfrm>
            <a:off x="2233613" y="3352800"/>
            <a:ext cx="838200" cy="2514600"/>
          </a:xfrm>
          <a:prstGeom prst="ellipse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>
              <a:solidFill>
                <a:srgbClr val="FFFFFF"/>
              </a:solidFill>
              <a:ea typeface="新細明體" pitchFamily="18" charset="-120"/>
            </a:endParaRPr>
          </a:p>
        </p:txBody>
      </p:sp>
      <p:sp>
        <p:nvSpPr>
          <p:cNvPr id="34822" name="文字方塊 4"/>
          <p:cNvSpPr txBox="1">
            <a:spLocks noChangeArrowheads="1"/>
          </p:cNvSpPr>
          <p:nvPr/>
        </p:nvSpPr>
        <p:spPr bwMode="auto">
          <a:xfrm>
            <a:off x="4800600" y="3571875"/>
            <a:ext cx="411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Consider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node 0 in the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green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region,</a:t>
            </a:r>
            <a:endParaRPr lang="en-US" altLang="zh-HK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by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KCL at node 0</a:t>
            </a:r>
          </a:p>
          <a:p>
            <a:pPr algn="ctr" eaLnBrk="1" hangingPunct="1"/>
            <a:endParaRPr lang="en-US" altLang="zh-HK" dirty="0">
              <a:ea typeface="新細明體" pitchFamily="18" charset="-120"/>
            </a:endParaRPr>
          </a:p>
          <a:p>
            <a:pPr algn="ctr" eaLnBrk="1" hangingPunct="1"/>
            <a:r>
              <a:rPr lang="en-US" altLang="zh-HK" dirty="0">
                <a:solidFill>
                  <a:srgbClr val="FF0000"/>
                </a:solidFill>
                <a:ea typeface="新細明體" pitchFamily="18" charset="-120"/>
              </a:rPr>
              <a:t>i</a:t>
            </a:r>
            <a:r>
              <a:rPr lang="en-US" altLang="zh-HK" sz="1200" dirty="0">
                <a:solidFill>
                  <a:srgbClr val="FF0000"/>
                </a:solidFill>
                <a:ea typeface="新細明體" pitchFamily="18" charset="-120"/>
              </a:rPr>
              <a:t>1</a:t>
            </a:r>
            <a:r>
              <a:rPr lang="en-US" altLang="zh-HK" dirty="0">
                <a:solidFill>
                  <a:srgbClr val="FF0000"/>
                </a:solidFill>
                <a:ea typeface="新細明體" pitchFamily="18" charset="-120"/>
              </a:rPr>
              <a:t> + 6 = i</a:t>
            </a:r>
            <a:r>
              <a:rPr lang="en-US" altLang="zh-HK" sz="1200" dirty="0">
                <a:solidFill>
                  <a:srgbClr val="FF0000"/>
                </a:solidFill>
                <a:ea typeface="新細明體" pitchFamily="18" charset="-120"/>
              </a:rPr>
              <a:t>2</a:t>
            </a:r>
            <a:r>
              <a:rPr lang="en-US" altLang="zh-HK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endParaRPr lang="zh-HK" altLang="en-US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4823" name="Oval 8"/>
          <p:cNvSpPr>
            <a:spLocks noChangeArrowheads="1"/>
          </p:cNvSpPr>
          <p:nvPr/>
        </p:nvSpPr>
        <p:spPr bwMode="auto">
          <a:xfrm>
            <a:off x="2586038" y="5486400"/>
            <a:ext cx="131762" cy="1222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>
              <a:ea typeface="新細明體" pitchFamily="18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771408" y="4971036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solidFill>
                  <a:srgbClr val="FF0000"/>
                </a:solidFill>
                <a:ea typeface="新細明體" pitchFamily="18" charset="-120"/>
              </a:rPr>
              <a:t>The relationship of i</a:t>
            </a:r>
            <a:r>
              <a:rPr lang="en-US" altLang="zh-HK" sz="1200" dirty="0" smtClean="0">
                <a:solidFill>
                  <a:srgbClr val="FF0000"/>
                </a:solidFill>
                <a:ea typeface="新細明體" pitchFamily="18" charset="-120"/>
              </a:rPr>
              <a:t>1</a:t>
            </a:r>
            <a:r>
              <a:rPr lang="en-US" altLang="zh-HK" dirty="0" smtClean="0">
                <a:solidFill>
                  <a:srgbClr val="FF0000"/>
                </a:solidFill>
                <a:ea typeface="新細明體" pitchFamily="18" charset="-120"/>
              </a:rPr>
              <a:t> and i</a:t>
            </a:r>
            <a:r>
              <a:rPr lang="en-US" altLang="zh-HK" sz="1200" dirty="0" smtClean="0">
                <a:solidFill>
                  <a:srgbClr val="FF0000"/>
                </a:solidFill>
                <a:ea typeface="新細明體" pitchFamily="18" charset="-120"/>
              </a:rPr>
              <a:t>2</a:t>
            </a:r>
            <a:r>
              <a:rPr lang="en-US" altLang="zh-HK" dirty="0" smtClean="0">
                <a:solidFill>
                  <a:srgbClr val="FF0000"/>
                </a:solidFill>
                <a:ea typeface="新細明體" pitchFamily="18" charset="-120"/>
              </a:rPr>
              <a:t> is now known!</a:t>
            </a:r>
            <a:endParaRPr lang="zh-HK" altLang="en-US" dirty="0" smtClean="0">
              <a:solidFill>
                <a:srgbClr val="FF0000"/>
              </a:solidFill>
              <a:ea typeface="新細明體" pitchFamily="18" charset="-120"/>
            </a:endParaRPr>
          </a:p>
          <a:p>
            <a:endParaRPr lang="zh-HK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30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07612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smtClean="0">
                <a:ea typeface="新細明體" pitchFamily="18" charset="-120"/>
              </a:rPr>
              <a:t>Mesh Analysis with current sources</a:t>
            </a:r>
            <a:endParaRPr lang="zh-HK" altLang="en-US" sz="4000" smtClean="0">
              <a:ea typeface="新細明體" pitchFamily="18" charset="-120"/>
            </a:endParaRPr>
          </a:p>
        </p:txBody>
      </p:sp>
      <p:sp>
        <p:nvSpPr>
          <p:cNvPr id="36867" name="內容版面配置區 2"/>
          <p:cNvSpPr>
            <a:spLocks noGrp="1"/>
          </p:cNvSpPr>
          <p:nvPr>
            <p:ph idx="1"/>
          </p:nvPr>
        </p:nvSpPr>
        <p:spPr>
          <a:xfrm>
            <a:off x="522287" y="2128838"/>
            <a:ext cx="8421688" cy="4114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Apply KVL for the </a:t>
            </a:r>
            <a:r>
              <a:rPr lang="en-US" altLang="zh-HK" sz="2000" dirty="0" err="1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supermesh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, with the original mesh current</a:t>
            </a:r>
            <a:r>
              <a:rPr lang="en-US" altLang="zh-HK" sz="2000" dirty="0" smtClean="0">
                <a:ea typeface="新細明體" pitchFamily="18" charset="-120"/>
              </a:rPr>
              <a:t> </a:t>
            </a:r>
            <a:r>
              <a:rPr lang="en-US" altLang="zh-HK" sz="2000" dirty="0" smtClean="0">
                <a:solidFill>
                  <a:srgbClr val="FF0000"/>
                </a:solidFill>
                <a:ea typeface="新細明體" pitchFamily="18" charset="-120"/>
              </a:rPr>
              <a:t>i</a:t>
            </a:r>
            <a:r>
              <a:rPr lang="en-US" altLang="zh-HK" sz="2000" baseline="-25000" dirty="0" smtClean="0">
                <a:solidFill>
                  <a:srgbClr val="FF0000"/>
                </a:solidFill>
                <a:ea typeface="新細明體" pitchFamily="18" charset="-120"/>
              </a:rPr>
              <a:t>1</a:t>
            </a:r>
            <a:r>
              <a:rPr lang="en-US" altLang="zh-HK" sz="2000" dirty="0" smtClean="0">
                <a:ea typeface="新細明體" pitchFamily="18" charset="-120"/>
              </a:rPr>
              <a:t>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and</a:t>
            </a:r>
            <a:r>
              <a:rPr lang="en-US" altLang="zh-HK" sz="2000" dirty="0" smtClean="0">
                <a:solidFill>
                  <a:srgbClr val="FF0000"/>
                </a:solidFill>
                <a:ea typeface="新細明體" pitchFamily="18" charset="-120"/>
              </a:rPr>
              <a:t> i</a:t>
            </a:r>
            <a:r>
              <a:rPr lang="en-US" altLang="zh-HK" sz="2000" baseline="-25000" dirty="0" smtClean="0">
                <a:solidFill>
                  <a:srgbClr val="FF0000"/>
                </a:solidFill>
                <a:ea typeface="新細明體" pitchFamily="18" charset="-120"/>
              </a:rPr>
              <a:t>2</a:t>
            </a:r>
            <a:endParaRPr lang="zh-HK" altLang="en-US" sz="2000" baseline="-25000" dirty="0" smtClean="0">
              <a:ea typeface="新細明體" pitchFamily="18" charset="-120"/>
            </a:endParaRPr>
          </a:p>
        </p:txBody>
      </p:sp>
      <p:pic>
        <p:nvPicPr>
          <p:cNvPr id="36868" name="Picture 3" descr="ale29559_030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01" t="18976" r="-2180" b="15318"/>
          <a:stretch>
            <a:fillRect/>
          </a:stretch>
        </p:blipFill>
        <p:spPr bwMode="auto">
          <a:xfrm>
            <a:off x="152400" y="3352800"/>
            <a:ext cx="4500563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71" name="文字方塊 15"/>
          <p:cNvSpPr txBox="1">
            <a:spLocks noChangeArrowheads="1"/>
          </p:cNvSpPr>
          <p:nvPr/>
        </p:nvSpPr>
        <p:spPr bwMode="auto">
          <a:xfrm>
            <a:off x="5022850" y="3055918"/>
            <a:ext cx="36639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indent="0" eaLnBrk="1" hangingPunct="1"/>
            <a:r>
              <a:rPr lang="en-US" altLang="zh-HK" dirty="0" smtClean="0">
                <a:ea typeface="新細明體" pitchFamily="18" charset="-120"/>
              </a:rPr>
              <a:t>i</a:t>
            </a:r>
            <a:r>
              <a:rPr lang="en-US" altLang="zh-HK" sz="1200" dirty="0" smtClean="0">
                <a:ea typeface="新細明體" pitchFamily="18" charset="-120"/>
              </a:rPr>
              <a:t>1</a:t>
            </a:r>
            <a:r>
              <a:rPr lang="en-US" altLang="zh-HK" dirty="0" smtClean="0">
                <a:ea typeface="新細明體" pitchFamily="18" charset="-120"/>
              </a:rPr>
              <a:t> </a:t>
            </a:r>
            <a:r>
              <a:rPr lang="en-US" altLang="zh-HK" dirty="0">
                <a:ea typeface="新細明體" pitchFamily="18" charset="-120"/>
              </a:rPr>
              <a:t>(6) </a:t>
            </a:r>
            <a:r>
              <a:rPr lang="en-US" altLang="zh-HK" dirty="0" smtClean="0">
                <a:ea typeface="新細明體" pitchFamily="18" charset="-120"/>
              </a:rPr>
              <a:t>+ i</a:t>
            </a:r>
            <a:r>
              <a:rPr lang="en-US" altLang="zh-HK" sz="1200" dirty="0" smtClean="0">
                <a:ea typeface="新細明體" pitchFamily="18" charset="-120"/>
              </a:rPr>
              <a:t>2</a:t>
            </a:r>
            <a:r>
              <a:rPr lang="en-US" altLang="zh-HK" dirty="0" smtClean="0">
                <a:ea typeface="新細明體" pitchFamily="18" charset="-120"/>
              </a:rPr>
              <a:t> </a:t>
            </a:r>
            <a:r>
              <a:rPr lang="en-US" altLang="zh-HK" dirty="0">
                <a:ea typeface="新細明體" pitchFamily="18" charset="-120"/>
              </a:rPr>
              <a:t>(10) </a:t>
            </a:r>
            <a:r>
              <a:rPr lang="en-US" altLang="zh-HK" dirty="0" smtClean="0">
                <a:ea typeface="新細明體" pitchFamily="18" charset="-120"/>
              </a:rPr>
              <a:t>+ </a:t>
            </a:r>
            <a:r>
              <a:rPr lang="en-US" altLang="zh-HK" dirty="0">
                <a:ea typeface="新細明體" pitchFamily="18" charset="-120"/>
              </a:rPr>
              <a:t>i</a:t>
            </a:r>
            <a:r>
              <a:rPr lang="en-US" altLang="zh-HK" sz="1200" dirty="0">
                <a:ea typeface="新細明體" pitchFamily="18" charset="-120"/>
              </a:rPr>
              <a:t>2</a:t>
            </a:r>
            <a:r>
              <a:rPr lang="en-US" altLang="zh-HK" dirty="0">
                <a:ea typeface="新細明體" pitchFamily="18" charset="-120"/>
              </a:rPr>
              <a:t> (4) </a:t>
            </a:r>
            <a:r>
              <a:rPr lang="en-US" altLang="zh-HK" dirty="0" smtClean="0">
                <a:ea typeface="新細明體" pitchFamily="18" charset="-120"/>
              </a:rPr>
              <a:t>- </a:t>
            </a:r>
            <a:r>
              <a:rPr lang="en-US" altLang="zh-HK" dirty="0">
                <a:ea typeface="新細明體" pitchFamily="18" charset="-120"/>
              </a:rPr>
              <a:t>20 = 0</a:t>
            </a:r>
          </a:p>
          <a:p>
            <a:pPr eaLnBrk="1" hangingPunct="1"/>
            <a:endParaRPr lang="en-US" altLang="zh-HK" dirty="0">
              <a:ea typeface="新細明體" pitchFamily="18" charset="-120"/>
            </a:endParaRPr>
          </a:p>
          <a:p>
            <a:pPr eaLnBrk="1" hangingPunct="1"/>
            <a:r>
              <a:rPr lang="en-US" altLang="zh-HK" dirty="0">
                <a:ea typeface="新細明體" pitchFamily="18" charset="-120"/>
              </a:rPr>
              <a:t>6 i</a:t>
            </a:r>
            <a:r>
              <a:rPr lang="en-US" altLang="zh-HK" sz="1200" dirty="0">
                <a:ea typeface="新細明體" pitchFamily="18" charset="-120"/>
              </a:rPr>
              <a:t>1</a:t>
            </a:r>
            <a:r>
              <a:rPr lang="en-US" altLang="zh-HK" dirty="0">
                <a:ea typeface="新細明體" pitchFamily="18" charset="-120"/>
              </a:rPr>
              <a:t> + 14 i</a:t>
            </a:r>
            <a:r>
              <a:rPr lang="en-US" altLang="zh-HK" sz="1200" dirty="0">
                <a:ea typeface="新細明體" pitchFamily="18" charset="-120"/>
              </a:rPr>
              <a:t>2</a:t>
            </a:r>
            <a:r>
              <a:rPr lang="en-US" altLang="zh-HK" dirty="0">
                <a:ea typeface="新細明體" pitchFamily="18" charset="-120"/>
              </a:rPr>
              <a:t> = 20 </a:t>
            </a:r>
          </a:p>
          <a:p>
            <a:pPr eaLnBrk="1" hangingPunct="1"/>
            <a:endParaRPr lang="en-US" altLang="zh-HK" dirty="0">
              <a:ea typeface="新細明體" pitchFamily="18" charset="-120"/>
            </a:endParaRPr>
          </a:p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But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we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have  </a:t>
            </a:r>
            <a:r>
              <a:rPr lang="en-US" altLang="zh-HK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</a:t>
            </a:r>
            <a:r>
              <a:rPr lang="en-US" altLang="zh-HK" sz="12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1</a:t>
            </a:r>
            <a:r>
              <a:rPr lang="en-US" altLang="zh-HK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+ 6 = i</a:t>
            </a:r>
            <a:r>
              <a:rPr lang="en-US" altLang="zh-HK" sz="12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2 </a:t>
            </a:r>
            <a:r>
              <a:rPr lang="en-US" altLang="zh-HK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from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</a:t>
            </a:r>
          </a:p>
          <a:p>
            <a:pPr eaLnBrk="1" hangingPunct="1"/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“removed”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source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branch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endParaRPr lang="zh-HK" altLang="en-US" dirty="0">
              <a:solidFill>
                <a:srgbClr val="FF0000"/>
              </a:solidFill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/>
            <a:endParaRPr lang="en-US" altLang="zh-HK" dirty="0">
              <a:ea typeface="新細明體" pitchFamily="18" charset="-120"/>
            </a:endParaRPr>
          </a:p>
          <a:p>
            <a:pPr eaLnBrk="1" hangingPunct="1"/>
            <a:r>
              <a:rPr lang="en-US" altLang="zh-HK" dirty="0">
                <a:ea typeface="新細明體" pitchFamily="18" charset="-120"/>
              </a:rPr>
              <a:t>So  </a:t>
            </a:r>
            <a:endParaRPr lang="en-US" altLang="zh-HK" dirty="0" smtClean="0">
              <a:ea typeface="新細明體" pitchFamily="18" charset="-120"/>
            </a:endParaRPr>
          </a:p>
          <a:p>
            <a:pPr eaLnBrk="1" hangingPunct="1"/>
            <a:r>
              <a:rPr lang="en-US" altLang="zh-HK" dirty="0" smtClean="0">
                <a:ea typeface="新細明體" pitchFamily="18" charset="-120"/>
              </a:rPr>
              <a:t>6 </a:t>
            </a:r>
            <a:r>
              <a:rPr lang="en-US" altLang="zh-HK" dirty="0">
                <a:ea typeface="新細明體" pitchFamily="18" charset="-120"/>
              </a:rPr>
              <a:t>i</a:t>
            </a:r>
            <a:r>
              <a:rPr lang="en-US" altLang="zh-HK" sz="1200" dirty="0">
                <a:ea typeface="新細明體" pitchFamily="18" charset="-120"/>
              </a:rPr>
              <a:t>1</a:t>
            </a:r>
            <a:r>
              <a:rPr lang="en-US" altLang="zh-HK" dirty="0">
                <a:ea typeface="新細明體" pitchFamily="18" charset="-120"/>
              </a:rPr>
              <a:t> + 14(</a:t>
            </a:r>
            <a:r>
              <a:rPr lang="en-US" altLang="zh-HK" dirty="0">
                <a:solidFill>
                  <a:srgbClr val="FF0000"/>
                </a:solidFill>
                <a:ea typeface="新細明體" pitchFamily="18" charset="-120"/>
              </a:rPr>
              <a:t>i</a:t>
            </a:r>
            <a:r>
              <a:rPr lang="en-US" altLang="zh-HK" sz="1200" dirty="0">
                <a:solidFill>
                  <a:srgbClr val="FF0000"/>
                </a:solidFill>
                <a:ea typeface="新細明體" pitchFamily="18" charset="-120"/>
              </a:rPr>
              <a:t>1</a:t>
            </a:r>
            <a:r>
              <a:rPr lang="en-US" altLang="zh-HK" dirty="0">
                <a:solidFill>
                  <a:srgbClr val="FF0000"/>
                </a:solidFill>
                <a:ea typeface="新細明體" pitchFamily="18" charset="-120"/>
              </a:rPr>
              <a:t> + 6)</a:t>
            </a:r>
            <a:r>
              <a:rPr lang="en-US" altLang="zh-HK" dirty="0">
                <a:ea typeface="新細明體" pitchFamily="18" charset="-120"/>
              </a:rPr>
              <a:t> = 20</a:t>
            </a:r>
          </a:p>
          <a:p>
            <a:pPr eaLnBrk="1" hangingPunct="1"/>
            <a:r>
              <a:rPr lang="en-US" altLang="zh-HK" dirty="0">
                <a:ea typeface="新細明體" pitchFamily="18" charset="-120"/>
              </a:rPr>
              <a:t>i</a:t>
            </a:r>
            <a:r>
              <a:rPr lang="en-US" altLang="zh-HK" sz="1200" dirty="0">
                <a:ea typeface="新細明體" pitchFamily="18" charset="-120"/>
              </a:rPr>
              <a:t>1</a:t>
            </a:r>
            <a:r>
              <a:rPr lang="en-US" altLang="zh-HK" dirty="0">
                <a:ea typeface="新細明體" pitchFamily="18" charset="-120"/>
              </a:rPr>
              <a:t> = -3.2 A</a:t>
            </a:r>
          </a:p>
          <a:p>
            <a:pPr eaLnBrk="1" hangingPunct="1"/>
            <a:r>
              <a:rPr lang="en-US" altLang="zh-HK" dirty="0">
                <a:ea typeface="新細明體" pitchFamily="18" charset="-120"/>
              </a:rPr>
              <a:t>i</a:t>
            </a:r>
            <a:r>
              <a:rPr lang="en-US" altLang="zh-HK" sz="1200" dirty="0">
                <a:ea typeface="新細明體" pitchFamily="18" charset="-120"/>
              </a:rPr>
              <a:t>2</a:t>
            </a:r>
            <a:r>
              <a:rPr lang="en-US" altLang="zh-HK" dirty="0">
                <a:ea typeface="新細明體" pitchFamily="18" charset="-120"/>
              </a:rPr>
              <a:t> = 2.8 A </a:t>
            </a:r>
          </a:p>
          <a:p>
            <a:pPr eaLnBrk="1" hangingPunct="1"/>
            <a:endParaRPr lang="en-US" altLang="zh-HK" dirty="0">
              <a:ea typeface="新細明體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31</a:t>
            </a:fld>
            <a:endParaRPr lang="en-US" altLang="zh-HK"/>
          </a:p>
        </p:txBody>
      </p:sp>
      <p:sp>
        <p:nvSpPr>
          <p:cNvPr id="7" name="TextBox 6"/>
          <p:cNvSpPr txBox="1"/>
          <p:nvPr/>
        </p:nvSpPr>
        <p:spPr>
          <a:xfrm>
            <a:off x="762000" y="3429000"/>
            <a:ext cx="26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70898" y="3429000"/>
            <a:ext cx="26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3395952"/>
            <a:ext cx="26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50167" y="5459968"/>
            <a:ext cx="26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1" name="TextBox 30"/>
          <p:cNvSpPr txBox="1">
            <a:spLocks noChangeArrowheads="1"/>
          </p:cNvSpPr>
          <p:nvPr/>
        </p:nvSpPr>
        <p:spPr bwMode="auto">
          <a:xfrm>
            <a:off x="3999764" y="4876159"/>
            <a:ext cx="208768" cy="226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-</a:t>
            </a:r>
          </a:p>
        </p:txBody>
      </p:sp>
      <p:sp>
        <p:nvSpPr>
          <p:cNvPr id="12" name="TextBox 24"/>
          <p:cNvSpPr txBox="1">
            <a:spLocks noChangeArrowheads="1"/>
          </p:cNvSpPr>
          <p:nvPr/>
        </p:nvSpPr>
        <p:spPr bwMode="auto">
          <a:xfrm flipH="1">
            <a:off x="1217228" y="3765284"/>
            <a:ext cx="251868" cy="36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+</a:t>
            </a:r>
          </a:p>
        </p:txBody>
      </p:sp>
      <p:sp>
        <p:nvSpPr>
          <p:cNvPr id="13" name="TextBox 24"/>
          <p:cNvSpPr txBox="1">
            <a:spLocks noChangeArrowheads="1"/>
          </p:cNvSpPr>
          <p:nvPr/>
        </p:nvSpPr>
        <p:spPr bwMode="auto">
          <a:xfrm flipH="1">
            <a:off x="2646635" y="3777824"/>
            <a:ext cx="251868" cy="36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+</a:t>
            </a:r>
          </a:p>
        </p:txBody>
      </p:sp>
      <p:sp>
        <p:nvSpPr>
          <p:cNvPr id="14" name="TextBox 24"/>
          <p:cNvSpPr txBox="1">
            <a:spLocks noChangeArrowheads="1"/>
          </p:cNvSpPr>
          <p:nvPr/>
        </p:nvSpPr>
        <p:spPr bwMode="auto">
          <a:xfrm flipH="1">
            <a:off x="3978214" y="4034085"/>
            <a:ext cx="251868" cy="36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+</a:t>
            </a:r>
          </a:p>
        </p:txBody>
      </p:sp>
      <p:sp>
        <p:nvSpPr>
          <p:cNvPr id="15" name="TextBox 30"/>
          <p:cNvSpPr txBox="1">
            <a:spLocks noChangeArrowheads="1"/>
          </p:cNvSpPr>
          <p:nvPr/>
        </p:nvSpPr>
        <p:spPr bwMode="auto">
          <a:xfrm>
            <a:off x="3462162" y="3795020"/>
            <a:ext cx="208768" cy="226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-</a:t>
            </a:r>
          </a:p>
        </p:txBody>
      </p:sp>
      <p:sp>
        <p:nvSpPr>
          <p:cNvPr id="16" name="TextBox 30"/>
          <p:cNvSpPr txBox="1">
            <a:spLocks noChangeArrowheads="1"/>
          </p:cNvSpPr>
          <p:nvPr/>
        </p:nvSpPr>
        <p:spPr bwMode="auto">
          <a:xfrm>
            <a:off x="2010548" y="3765284"/>
            <a:ext cx="208768" cy="226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zh-HK" dirty="0">
                <a:ea typeface="新細明體" pitchFamily="18" charset="-12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51350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>
                <a:ea typeface="新細明體" pitchFamily="18" charset="-120"/>
              </a:rPr>
              <a:t>Nodal Analysis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18743" y="2128838"/>
            <a:ext cx="8421688" cy="4114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HK" sz="22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Things we need to know in analyzing a resistive circuit are only:</a:t>
            </a:r>
          </a:p>
          <a:p>
            <a:pPr marL="0" indent="0"/>
            <a:endParaRPr lang="en-US" altLang="zh-HK" sz="28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0" indent="0"/>
            <a:endParaRPr lang="en-US" altLang="zh-HK" sz="28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0" indent="0"/>
            <a:endParaRPr lang="en-US" altLang="zh-HK" sz="28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0" indent="0"/>
            <a:endParaRPr lang="en-US" altLang="zh-HK" sz="28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0" indent="0"/>
            <a:endParaRPr lang="en-US" altLang="zh-HK" sz="28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0" indent="0"/>
            <a:endParaRPr lang="en-US" altLang="zh-HK" sz="2800" dirty="0" smtClean="0">
              <a:ea typeface="新細明體" pitchFamily="18" charset="-120"/>
            </a:endParaRPr>
          </a:p>
          <a:p>
            <a:pPr marL="0" indent="0"/>
            <a:endParaRPr lang="en-US" altLang="zh-HK" sz="2800" dirty="0" smtClean="0">
              <a:ea typeface="新細明體" pitchFamily="18" charset="-120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609600" y="2836014"/>
            <a:ext cx="4572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Kirchhoff’s Current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Laws (KCL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)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Kirchhoff’s Voltage Laws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(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KVL)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Ohm’s Law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18743" y="4399221"/>
            <a:ext cx="771683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we apply these laws </a:t>
            </a: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systematically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to determine the answers?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948161" y="5474990"/>
            <a:ext cx="6858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Nodal Analysis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gives us the way!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4</a:t>
            </a:fld>
            <a:endParaRPr lang="en-US" altLang="zh-H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Nodal Analysis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93712" y="2144787"/>
            <a:ext cx="8650288" cy="4114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Nodal Analysis provides a general procedure for analyzing a circuit using </a:t>
            </a:r>
            <a:r>
              <a:rPr lang="en-US" altLang="zh-HK" sz="2000" b="1" u="sng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node voltages</a:t>
            </a:r>
            <a:r>
              <a:rPr lang="en-US" altLang="zh-HK" sz="20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as the </a:t>
            </a:r>
            <a:r>
              <a:rPr lang="en-US" altLang="zh-HK" sz="2000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circuit variables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</a:t>
            </a:r>
          </a:p>
          <a:p>
            <a:pPr marL="0" indent="0">
              <a:buFont typeface="Wingdings" pitchFamily="2" charset="2"/>
              <a:buNone/>
            </a:pPr>
            <a:endParaRPr lang="en-US" altLang="zh-HK" sz="2000" dirty="0" smtClean="0">
              <a:ea typeface="新細明體" pitchFamily="18" charset="-120"/>
            </a:endParaRPr>
          </a:p>
          <a:p>
            <a:pPr marL="0" indent="0">
              <a:buFont typeface="Wingdings" pitchFamily="2" charset="2"/>
              <a:buNone/>
            </a:pPr>
            <a:endParaRPr lang="en-US" altLang="zh-HK" sz="2000" dirty="0" smtClean="0">
              <a:ea typeface="新細明體" pitchFamily="18" charset="-120"/>
            </a:endParaRPr>
          </a:p>
          <a:p>
            <a:pPr marL="0" indent="0">
              <a:buFont typeface="Wingdings" pitchFamily="2" charset="2"/>
              <a:buNone/>
            </a:pPr>
            <a:endParaRPr lang="en-US" altLang="zh-HK" sz="2000" dirty="0" smtClean="0">
              <a:ea typeface="新細明體" pitchFamily="18" charset="-120"/>
            </a:endParaRPr>
          </a:p>
          <a:p>
            <a:pPr marL="0" indent="0">
              <a:buFont typeface="Wingdings" pitchFamily="2" charset="2"/>
              <a:buNone/>
            </a:pPr>
            <a:endParaRPr lang="en-US" altLang="zh-HK" sz="2000" dirty="0" smtClean="0">
              <a:ea typeface="新細明體" pitchFamily="18" charset="-120"/>
            </a:endParaRPr>
          </a:p>
          <a:p>
            <a:pPr marL="0" indent="0">
              <a:buFont typeface="Wingdings" pitchFamily="2" charset="2"/>
              <a:buNone/>
            </a:pPr>
            <a:endParaRPr lang="en-US" altLang="zh-HK" sz="2000" dirty="0" smtClean="0">
              <a:ea typeface="新細明體" pitchFamily="18" charset="-120"/>
            </a:endParaRPr>
          </a:p>
          <a:p>
            <a:pPr marL="0" indent="0">
              <a:buFont typeface="Wingdings" pitchFamily="2" charset="2"/>
              <a:buNone/>
            </a:pPr>
            <a:endParaRPr lang="en-US" altLang="zh-HK" sz="2000" dirty="0" smtClean="0">
              <a:ea typeface="新細明體" pitchFamily="18" charset="-120"/>
            </a:endParaRPr>
          </a:p>
          <a:p>
            <a:pPr marL="0" indent="0">
              <a:buFont typeface="Wingdings" pitchFamily="2" charset="2"/>
              <a:buNone/>
            </a:pPr>
            <a:endParaRPr lang="en-US" altLang="zh-HK" sz="2000" dirty="0">
              <a:ea typeface="新細明體" pitchFamily="18" charset="-120"/>
            </a:endParaRPr>
          </a:p>
          <a:p>
            <a:pPr marL="0" indent="0">
              <a:buFont typeface="Wingdings" pitchFamily="2" charset="2"/>
              <a:buNone/>
            </a:pPr>
            <a:endParaRPr lang="en-US" altLang="zh-HK" sz="2000" dirty="0" smtClean="0">
              <a:ea typeface="新細明體" pitchFamily="18" charset="-12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Once the voltages are found,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corresponding currents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can be obtained by Ohm’s law.  </a:t>
            </a:r>
          </a:p>
          <a:p>
            <a:pPr marL="0" indent="0"/>
            <a:endParaRPr lang="en-US" altLang="zh-HK" dirty="0" smtClean="0">
              <a:ea typeface="新細明體" pitchFamily="18" charset="-120"/>
            </a:endParaRPr>
          </a:p>
        </p:txBody>
      </p:sp>
      <p:grpSp>
        <p:nvGrpSpPr>
          <p:cNvPr id="8196" name="Group 10"/>
          <p:cNvGrpSpPr>
            <a:grpSpLocks/>
          </p:cNvGrpSpPr>
          <p:nvPr/>
        </p:nvGrpSpPr>
        <p:grpSpPr bwMode="auto">
          <a:xfrm>
            <a:off x="1981200" y="3176145"/>
            <a:ext cx="5029200" cy="2590800"/>
            <a:chOff x="432" y="1440"/>
            <a:chExt cx="4704" cy="2496"/>
          </a:xfrm>
        </p:grpSpPr>
        <p:pic>
          <p:nvPicPr>
            <p:cNvPr id="8197" name="Picture 4" descr="03-00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440"/>
              <a:ext cx="4704" cy="2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8" name="Rectangle 7"/>
            <p:cNvSpPr>
              <a:spLocks noChangeArrowheads="1"/>
            </p:cNvSpPr>
            <p:nvPr/>
          </p:nvSpPr>
          <p:spPr bwMode="auto">
            <a:xfrm>
              <a:off x="1728" y="1440"/>
              <a:ext cx="384" cy="3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zh-HK">
                <a:ea typeface="新細明體" pitchFamily="18" charset="-120"/>
              </a:endParaRPr>
            </a:p>
          </p:txBody>
        </p:sp>
        <p:sp>
          <p:nvSpPr>
            <p:cNvPr id="8199" name="Rectangle 8"/>
            <p:cNvSpPr>
              <a:spLocks noChangeArrowheads="1"/>
            </p:cNvSpPr>
            <p:nvPr/>
          </p:nvSpPr>
          <p:spPr bwMode="auto">
            <a:xfrm>
              <a:off x="3408" y="1440"/>
              <a:ext cx="384" cy="3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zh-HK">
                <a:ea typeface="新細明體" pitchFamily="18" charset="-120"/>
              </a:endParaRPr>
            </a:p>
          </p:txBody>
        </p:sp>
        <p:sp>
          <p:nvSpPr>
            <p:cNvPr id="8200" name="Rectangle 9"/>
            <p:cNvSpPr>
              <a:spLocks noChangeArrowheads="1"/>
            </p:cNvSpPr>
            <p:nvPr/>
          </p:nvSpPr>
          <p:spPr bwMode="auto">
            <a:xfrm>
              <a:off x="2496" y="3408"/>
              <a:ext cx="576" cy="5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zh-HK">
                <a:ea typeface="新細明體" pitchFamily="18" charset="-12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5</a:t>
            </a:fld>
            <a:endParaRPr lang="en-US" altLang="zh-H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Nodal Analysis 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2143125"/>
            <a:ext cx="8497888" cy="4114800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HK" sz="20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Step 1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: Identify nodes and </a:t>
            </a:r>
            <a:r>
              <a:rPr lang="en-US" altLang="zh-HK" sz="2000" u="sng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select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a node as the reference node and set it to 0V.</a:t>
            </a:r>
          </a:p>
          <a:p>
            <a:pPr marL="0" indent="0">
              <a:buFont typeface="Wingdings" pitchFamily="2" charset="2"/>
              <a:buNone/>
            </a:pPr>
            <a:endParaRPr lang="en-US" altLang="zh-HK" dirty="0" smtClean="0">
              <a:ea typeface="新細明體" pitchFamily="18" charset="-120"/>
            </a:endParaRPr>
          </a:p>
        </p:txBody>
      </p:sp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3200400" y="3125788"/>
            <a:ext cx="533400" cy="5318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zh-HK" altLang="zh-HK">
              <a:ea typeface="新細明體" pitchFamily="18" charset="-120"/>
            </a:endParaRPr>
          </a:p>
        </p:txBody>
      </p:sp>
      <p:sp>
        <p:nvSpPr>
          <p:cNvPr id="9221" name="TextBox 5"/>
          <p:cNvSpPr txBox="1">
            <a:spLocks noChangeArrowheads="1"/>
          </p:cNvSpPr>
          <p:nvPr/>
        </p:nvSpPr>
        <p:spPr bwMode="auto">
          <a:xfrm>
            <a:off x="5334000" y="3097213"/>
            <a:ext cx="533400" cy="5318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zh-HK" altLang="zh-HK">
              <a:ea typeface="新細明體" pitchFamily="18" charset="-120"/>
            </a:endParaRPr>
          </a:p>
        </p:txBody>
      </p:sp>
      <p:grpSp>
        <p:nvGrpSpPr>
          <p:cNvPr id="9222" name="Group 12"/>
          <p:cNvGrpSpPr>
            <a:grpSpLocks/>
          </p:cNvGrpSpPr>
          <p:nvPr/>
        </p:nvGrpSpPr>
        <p:grpSpPr bwMode="auto">
          <a:xfrm>
            <a:off x="1447800" y="2931762"/>
            <a:ext cx="6248400" cy="3160712"/>
            <a:chOff x="1337405" y="3097236"/>
            <a:chExt cx="6248400" cy="3160274"/>
          </a:xfrm>
        </p:grpSpPr>
        <p:grpSp>
          <p:nvGrpSpPr>
            <p:cNvPr id="9224" name="Group 9"/>
            <p:cNvGrpSpPr>
              <a:grpSpLocks/>
            </p:cNvGrpSpPr>
            <p:nvPr/>
          </p:nvGrpSpPr>
          <p:grpSpPr bwMode="auto">
            <a:xfrm>
              <a:off x="1337405" y="3097236"/>
              <a:ext cx="6248400" cy="3160274"/>
              <a:chOff x="1337405" y="3097236"/>
              <a:chExt cx="6248400" cy="3160274"/>
            </a:xfrm>
          </p:grpSpPr>
          <p:pic>
            <p:nvPicPr>
              <p:cNvPr id="9227" name="Picture 147" descr="03-00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7405" y="3097236"/>
                <a:ext cx="6248400" cy="3160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28" name="Oval 8"/>
              <p:cNvSpPr>
                <a:spLocks noChangeArrowheads="1"/>
              </p:cNvSpPr>
              <p:nvPr/>
            </p:nvSpPr>
            <p:spPr bwMode="auto">
              <a:xfrm>
                <a:off x="3248834" y="3568345"/>
                <a:ext cx="131731" cy="122238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9229" name="Oval 8"/>
              <p:cNvSpPr>
                <a:spLocks noChangeArrowheads="1"/>
              </p:cNvSpPr>
              <p:nvPr/>
            </p:nvSpPr>
            <p:spPr bwMode="auto">
              <a:xfrm>
                <a:off x="5534834" y="3596481"/>
                <a:ext cx="131731" cy="122238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9230" name="Oval 8"/>
              <p:cNvSpPr>
                <a:spLocks noChangeArrowheads="1"/>
              </p:cNvSpPr>
              <p:nvPr/>
            </p:nvSpPr>
            <p:spPr bwMode="auto">
              <a:xfrm>
                <a:off x="4395739" y="5638800"/>
                <a:ext cx="131731" cy="122238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HK">
                  <a:ea typeface="新細明體" pitchFamily="18" charset="-120"/>
                </a:endParaRPr>
              </a:p>
            </p:txBody>
          </p:sp>
        </p:grpSp>
        <p:sp>
          <p:nvSpPr>
            <p:cNvPr id="9225" name="TextBox 10"/>
            <p:cNvSpPr txBox="1">
              <a:spLocks noChangeArrowheads="1"/>
            </p:cNvSpPr>
            <p:nvPr/>
          </p:nvSpPr>
          <p:spPr bwMode="auto">
            <a:xfrm>
              <a:off x="3048000" y="3125372"/>
              <a:ext cx="53340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zh-HK" altLang="zh-HK">
                <a:ea typeface="新細明體" pitchFamily="18" charset="-120"/>
              </a:endParaRPr>
            </a:p>
          </p:txBody>
        </p:sp>
        <p:sp>
          <p:nvSpPr>
            <p:cNvPr id="9226" name="TextBox 11"/>
            <p:cNvSpPr txBox="1">
              <a:spLocks noChangeArrowheads="1"/>
            </p:cNvSpPr>
            <p:nvPr/>
          </p:nvSpPr>
          <p:spPr bwMode="auto">
            <a:xfrm>
              <a:off x="5268134" y="3178684"/>
              <a:ext cx="53340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zh-HK" altLang="zh-HK">
                <a:ea typeface="新細明體" pitchFamily="18" charset="-120"/>
              </a:endParaRPr>
            </a:p>
          </p:txBody>
        </p:sp>
      </p:grpSp>
      <p:sp>
        <p:nvSpPr>
          <p:cNvPr id="9223" name="TextBox 13"/>
          <p:cNvSpPr txBox="1">
            <a:spLocks noChangeArrowheads="1"/>
          </p:cNvSpPr>
          <p:nvPr/>
        </p:nvSpPr>
        <p:spPr bwMode="auto">
          <a:xfrm>
            <a:off x="4878388" y="5888038"/>
            <a:ext cx="990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>
                <a:ea typeface="新細明體" pitchFamily="18" charset="-120"/>
              </a:rPr>
              <a:t>0V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6</a:t>
            </a:fld>
            <a:endParaRPr lang="en-US" altLang="zh-HK"/>
          </a:p>
        </p:txBody>
      </p:sp>
      <p:sp>
        <p:nvSpPr>
          <p:cNvPr id="3" name="TextBox 2"/>
          <p:cNvSpPr txBox="1"/>
          <p:nvPr/>
        </p:nvSpPr>
        <p:spPr>
          <a:xfrm>
            <a:off x="762000" y="5888038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Usually choose the lowest node as a reference node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>
            <a:stCxn id="3" idx="3"/>
          </p:cNvCxnSpPr>
          <p:nvPr/>
        </p:nvCxnSpPr>
        <p:spPr>
          <a:xfrm flipV="1">
            <a:off x="2895600" y="5761384"/>
            <a:ext cx="1295400" cy="5883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Nodal Analysis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77985" y="2128838"/>
            <a:ext cx="7904015" cy="4114800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HK" sz="20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Step 2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: </a:t>
            </a:r>
            <a:r>
              <a:rPr lang="en-US" altLang="zh-HK" sz="2000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Assign voltages symbols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</a:t>
            </a:r>
            <a:r>
              <a:rPr lang="en-US" altLang="zh-HK" sz="2000" baseline="-25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1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,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</a:t>
            </a:r>
            <a:r>
              <a:rPr lang="en-US" altLang="zh-HK" sz="2000" baseline="-25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2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,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… ,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</a:t>
            </a:r>
            <a:r>
              <a:rPr lang="en-US" altLang="zh-HK" sz="2000" baseline="-25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n-1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to the remaining n - 1 nodes.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voltages are referenced with respect to the reference node. </a:t>
            </a:r>
          </a:p>
          <a:p>
            <a:endParaRPr lang="en-US" altLang="zh-HK" dirty="0" smtClean="0">
              <a:ea typeface="新細明體" pitchFamily="18" charset="-120"/>
            </a:endParaRPr>
          </a:p>
        </p:txBody>
      </p:sp>
      <p:grpSp>
        <p:nvGrpSpPr>
          <p:cNvPr id="10244" name="Group 22"/>
          <p:cNvGrpSpPr>
            <a:grpSpLocks/>
          </p:cNvGrpSpPr>
          <p:nvPr/>
        </p:nvGrpSpPr>
        <p:grpSpPr bwMode="auto">
          <a:xfrm>
            <a:off x="1336675" y="3384072"/>
            <a:ext cx="6248400" cy="3195638"/>
            <a:chOff x="1337404" y="3568345"/>
            <a:chExt cx="6248400" cy="3196292"/>
          </a:xfrm>
        </p:grpSpPr>
        <p:grpSp>
          <p:nvGrpSpPr>
            <p:cNvPr id="10245" name="Group 3"/>
            <p:cNvGrpSpPr>
              <a:grpSpLocks/>
            </p:cNvGrpSpPr>
            <p:nvPr/>
          </p:nvGrpSpPr>
          <p:grpSpPr bwMode="auto">
            <a:xfrm>
              <a:off x="1337404" y="3568345"/>
              <a:ext cx="6248400" cy="3160274"/>
              <a:chOff x="1337405" y="3097236"/>
              <a:chExt cx="6248400" cy="3160274"/>
            </a:xfrm>
          </p:grpSpPr>
          <p:grpSp>
            <p:nvGrpSpPr>
              <p:cNvPr id="10249" name="Group 4"/>
              <p:cNvGrpSpPr>
                <a:grpSpLocks/>
              </p:cNvGrpSpPr>
              <p:nvPr/>
            </p:nvGrpSpPr>
            <p:grpSpPr bwMode="auto">
              <a:xfrm>
                <a:off x="1337405" y="3097236"/>
                <a:ext cx="6248400" cy="3160274"/>
                <a:chOff x="1337405" y="3097236"/>
                <a:chExt cx="6248400" cy="3160274"/>
              </a:xfrm>
            </p:grpSpPr>
            <p:pic>
              <p:nvPicPr>
                <p:cNvPr id="10252" name="Picture 147" descr="03-004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7405" y="3097236"/>
                  <a:ext cx="6248400" cy="31602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253" name="Oval 8"/>
                <p:cNvSpPr>
                  <a:spLocks noChangeArrowheads="1"/>
                </p:cNvSpPr>
                <p:nvPr/>
              </p:nvSpPr>
              <p:spPr bwMode="auto">
                <a:xfrm>
                  <a:off x="3248834" y="3568345"/>
                  <a:ext cx="131731" cy="122238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altLang="zh-HK">
                    <a:ea typeface="新細明體" pitchFamily="18" charset="-120"/>
                  </a:endParaRPr>
                </a:p>
              </p:txBody>
            </p:sp>
            <p:sp>
              <p:nvSpPr>
                <p:cNvPr id="10254" name="Oval 8"/>
                <p:cNvSpPr>
                  <a:spLocks noChangeArrowheads="1"/>
                </p:cNvSpPr>
                <p:nvPr/>
              </p:nvSpPr>
              <p:spPr bwMode="auto">
                <a:xfrm>
                  <a:off x="5534834" y="3596481"/>
                  <a:ext cx="131731" cy="122238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altLang="zh-HK">
                    <a:ea typeface="新細明體" pitchFamily="18" charset="-120"/>
                  </a:endParaRPr>
                </a:p>
              </p:txBody>
            </p:sp>
            <p:sp>
              <p:nvSpPr>
                <p:cNvPr id="10255" name="Oval 10"/>
                <p:cNvSpPr>
                  <a:spLocks noChangeArrowheads="1"/>
                </p:cNvSpPr>
                <p:nvPr/>
              </p:nvSpPr>
              <p:spPr bwMode="auto">
                <a:xfrm>
                  <a:off x="4395739" y="5638800"/>
                  <a:ext cx="131731" cy="122238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altLang="zh-HK">
                    <a:ea typeface="新細明體" pitchFamily="18" charset="-120"/>
                  </a:endParaRPr>
                </a:p>
              </p:txBody>
            </p:sp>
          </p:grpSp>
          <p:sp>
            <p:nvSpPr>
              <p:cNvPr id="10250" name="TextBox 5"/>
              <p:cNvSpPr txBox="1">
                <a:spLocks noChangeArrowheads="1"/>
              </p:cNvSpPr>
              <p:nvPr/>
            </p:nvSpPr>
            <p:spPr bwMode="auto">
              <a:xfrm>
                <a:off x="3048000" y="3125372"/>
                <a:ext cx="533400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HK" altLang="zh-HK">
                  <a:ea typeface="新細明體" pitchFamily="18" charset="-120"/>
                </a:endParaRPr>
              </a:p>
            </p:txBody>
          </p:sp>
          <p:sp>
            <p:nvSpPr>
              <p:cNvPr id="10251" name="TextBox 6"/>
              <p:cNvSpPr txBox="1">
                <a:spLocks noChangeArrowheads="1"/>
              </p:cNvSpPr>
              <p:nvPr/>
            </p:nvSpPr>
            <p:spPr bwMode="auto">
              <a:xfrm>
                <a:off x="5268134" y="3178684"/>
                <a:ext cx="533400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zh-HK" altLang="zh-HK">
                  <a:ea typeface="新細明體" pitchFamily="18" charset="-120"/>
                </a:endParaRPr>
              </a:p>
            </p:txBody>
          </p:sp>
        </p:grpSp>
        <p:sp>
          <p:nvSpPr>
            <p:cNvPr id="10246" name="TextBox 11"/>
            <p:cNvSpPr txBox="1">
              <a:spLocks noChangeArrowheads="1"/>
            </p:cNvSpPr>
            <p:nvPr/>
          </p:nvSpPr>
          <p:spPr bwMode="auto">
            <a:xfrm>
              <a:off x="3138080" y="3568345"/>
              <a:ext cx="4849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>
                  <a:solidFill>
                    <a:srgbClr val="FF0000"/>
                  </a:solidFill>
                  <a:ea typeface="新細明體" pitchFamily="18" charset="-120"/>
                </a:rPr>
                <a:t>V</a:t>
              </a:r>
              <a:r>
                <a:rPr lang="en-US" altLang="zh-HK" sz="1200">
                  <a:solidFill>
                    <a:srgbClr val="FF0000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10247" name="TextBox 20"/>
            <p:cNvSpPr txBox="1">
              <a:spLocks noChangeArrowheads="1"/>
            </p:cNvSpPr>
            <p:nvPr/>
          </p:nvSpPr>
          <p:spPr bwMode="auto">
            <a:xfrm>
              <a:off x="5358214" y="3596481"/>
              <a:ext cx="4849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>
                  <a:solidFill>
                    <a:srgbClr val="FF0000"/>
                  </a:solidFill>
                  <a:ea typeface="新細明體" pitchFamily="18" charset="-120"/>
                </a:rPr>
                <a:t>V</a:t>
              </a:r>
              <a:r>
                <a:rPr lang="en-US" altLang="zh-HK" sz="1200">
                  <a:solidFill>
                    <a:srgbClr val="FF0000"/>
                  </a:solidFill>
                  <a:ea typeface="新細明體" pitchFamily="18" charset="-120"/>
                </a:rPr>
                <a:t>2</a:t>
              </a:r>
            </a:p>
          </p:txBody>
        </p:sp>
        <p:sp>
          <p:nvSpPr>
            <p:cNvPr id="10248" name="TextBox 21"/>
            <p:cNvSpPr txBox="1">
              <a:spLocks noChangeArrowheads="1"/>
            </p:cNvSpPr>
            <p:nvPr/>
          </p:nvSpPr>
          <p:spPr bwMode="auto">
            <a:xfrm>
              <a:off x="4675964" y="6395305"/>
              <a:ext cx="990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>
                  <a:ea typeface="新細明體" pitchFamily="18" charset="-120"/>
                </a:rPr>
                <a:t>0V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7</a:t>
            </a:fld>
            <a:endParaRPr lang="en-US" altLang="zh-H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Nodal Analysis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2128838"/>
            <a:ext cx="8345488" cy="4114800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HK" sz="2000" b="1" dirty="0" smtClean="0">
                <a:solidFill>
                  <a:schemeClr val="bg2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Step 3</a:t>
            </a:r>
            <a:r>
              <a:rPr lang="en-US" altLang="zh-HK" sz="2000" dirty="0" smtClean="0">
                <a:solidFill>
                  <a:schemeClr val="bg2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: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Assign or guess the direction of current flows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at each branch and</a:t>
            </a:r>
            <a:r>
              <a:rPr lang="en-US" altLang="zh-HK" sz="2000" dirty="0" smtClean="0">
                <a:solidFill>
                  <a:srgbClr val="0066CC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label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currents:</a:t>
            </a:r>
          </a:p>
          <a:p>
            <a:endParaRPr lang="en-US" altLang="zh-HK" dirty="0" smtClean="0">
              <a:ea typeface="新細明體" pitchFamily="18" charset="-120"/>
            </a:endParaRPr>
          </a:p>
        </p:txBody>
      </p:sp>
      <p:grpSp>
        <p:nvGrpSpPr>
          <p:cNvPr id="11268" name="Group 27"/>
          <p:cNvGrpSpPr>
            <a:grpSpLocks/>
          </p:cNvGrpSpPr>
          <p:nvPr/>
        </p:nvGrpSpPr>
        <p:grpSpPr bwMode="auto">
          <a:xfrm>
            <a:off x="762000" y="3083011"/>
            <a:ext cx="7086600" cy="3325725"/>
            <a:chOff x="762000" y="3082434"/>
            <a:chExt cx="7086600" cy="3325673"/>
          </a:xfrm>
        </p:grpSpPr>
        <p:grpSp>
          <p:nvGrpSpPr>
            <p:cNvPr id="11269" name="Group 3"/>
            <p:cNvGrpSpPr>
              <a:grpSpLocks/>
            </p:cNvGrpSpPr>
            <p:nvPr/>
          </p:nvGrpSpPr>
          <p:grpSpPr bwMode="auto">
            <a:xfrm>
              <a:off x="762000" y="3082434"/>
              <a:ext cx="7086600" cy="3325673"/>
              <a:chOff x="1337404" y="3568345"/>
              <a:chExt cx="6248400" cy="3196292"/>
            </a:xfrm>
          </p:grpSpPr>
          <p:grpSp>
            <p:nvGrpSpPr>
              <p:cNvPr id="11278" name="Group 4"/>
              <p:cNvGrpSpPr>
                <a:grpSpLocks/>
              </p:cNvGrpSpPr>
              <p:nvPr/>
            </p:nvGrpSpPr>
            <p:grpSpPr bwMode="auto">
              <a:xfrm>
                <a:off x="1337404" y="3568345"/>
                <a:ext cx="6248400" cy="3160274"/>
                <a:chOff x="1337405" y="3097236"/>
                <a:chExt cx="6248400" cy="3160274"/>
              </a:xfrm>
            </p:grpSpPr>
            <p:grpSp>
              <p:nvGrpSpPr>
                <p:cNvPr id="11282" name="Group 8"/>
                <p:cNvGrpSpPr>
                  <a:grpSpLocks/>
                </p:cNvGrpSpPr>
                <p:nvPr/>
              </p:nvGrpSpPr>
              <p:grpSpPr bwMode="auto">
                <a:xfrm>
                  <a:off x="1337405" y="3097236"/>
                  <a:ext cx="6248400" cy="3160274"/>
                  <a:chOff x="1337405" y="3097236"/>
                  <a:chExt cx="6248400" cy="3160274"/>
                </a:xfrm>
              </p:grpSpPr>
              <p:pic>
                <p:nvPicPr>
                  <p:cNvPr id="11285" name="Picture 147" descr="03-004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37405" y="3097236"/>
                    <a:ext cx="6248400" cy="316027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1286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248834" y="3568345"/>
                    <a:ext cx="131731" cy="122238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altLang="zh-HK">
                      <a:ea typeface="新細明體" pitchFamily="18" charset="-120"/>
                    </a:endParaRPr>
                  </a:p>
                </p:txBody>
              </p:sp>
              <p:sp>
                <p:nvSpPr>
                  <p:cNvPr id="11287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534834" y="3596481"/>
                    <a:ext cx="131731" cy="122238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altLang="zh-HK">
                      <a:ea typeface="新細明體" pitchFamily="18" charset="-120"/>
                    </a:endParaRPr>
                  </a:p>
                </p:txBody>
              </p:sp>
              <p:sp>
                <p:nvSpPr>
                  <p:cNvPr id="11288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4395739" y="5638800"/>
                    <a:ext cx="131731" cy="122238"/>
                  </a:xfrm>
                  <a:prstGeom prst="ellipse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  <a:round/>
                    <a:headEnd type="none" w="lg" len="lg"/>
                    <a:tailEnd type="none" w="lg" len="lg"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altLang="zh-HK">
                      <a:ea typeface="新細明體" pitchFamily="18" charset="-120"/>
                    </a:endParaRPr>
                  </a:p>
                </p:txBody>
              </p:sp>
            </p:grpSp>
            <p:sp>
              <p:nvSpPr>
                <p:cNvPr id="11283" name="TextBox 9"/>
                <p:cNvSpPr txBox="1">
                  <a:spLocks noChangeArrowheads="1"/>
                </p:cNvSpPr>
                <p:nvPr/>
              </p:nvSpPr>
              <p:spPr bwMode="auto">
                <a:xfrm>
                  <a:off x="3048000" y="3125372"/>
                  <a:ext cx="53340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zh-HK" altLang="zh-HK">
                    <a:ea typeface="新細明體" pitchFamily="18" charset="-120"/>
                  </a:endParaRPr>
                </a:p>
              </p:txBody>
            </p:sp>
            <p:sp>
              <p:nvSpPr>
                <p:cNvPr id="11284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5268134" y="3178684"/>
                  <a:ext cx="53340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zh-HK" altLang="zh-HK">
                    <a:ea typeface="新細明體" pitchFamily="18" charset="-120"/>
                  </a:endParaRPr>
                </a:p>
              </p:txBody>
            </p:sp>
          </p:grpSp>
          <p:sp>
            <p:nvSpPr>
              <p:cNvPr id="11279" name="TextBox 5"/>
              <p:cNvSpPr txBox="1">
                <a:spLocks noChangeArrowheads="1"/>
              </p:cNvSpPr>
              <p:nvPr/>
            </p:nvSpPr>
            <p:spPr bwMode="auto">
              <a:xfrm>
                <a:off x="3220967" y="3611510"/>
                <a:ext cx="685803" cy="3549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zh-HK">
                    <a:solidFill>
                      <a:srgbClr val="FF0000"/>
                    </a:solidFill>
                    <a:ea typeface="新細明體" pitchFamily="18" charset="-120"/>
                  </a:rPr>
                  <a:t>V</a:t>
                </a:r>
                <a:r>
                  <a:rPr lang="en-US" altLang="zh-HK" sz="1200">
                    <a:solidFill>
                      <a:srgbClr val="FF0000"/>
                    </a:solidFill>
                    <a:ea typeface="新細明體" pitchFamily="18" charset="-120"/>
                  </a:rPr>
                  <a:t>1</a:t>
                </a:r>
              </a:p>
            </p:txBody>
          </p:sp>
          <p:sp>
            <p:nvSpPr>
              <p:cNvPr id="11280" name="TextBox 6"/>
              <p:cNvSpPr txBox="1">
                <a:spLocks noChangeArrowheads="1"/>
              </p:cNvSpPr>
              <p:nvPr/>
            </p:nvSpPr>
            <p:spPr bwMode="auto">
              <a:xfrm>
                <a:off x="5400811" y="3586212"/>
                <a:ext cx="801444" cy="3549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zh-HK">
                    <a:solidFill>
                      <a:srgbClr val="FF0000"/>
                    </a:solidFill>
                    <a:ea typeface="新細明體" pitchFamily="18" charset="-120"/>
                  </a:rPr>
                  <a:t>V</a:t>
                </a:r>
                <a:r>
                  <a:rPr lang="en-US" altLang="zh-HK" sz="1200">
                    <a:solidFill>
                      <a:srgbClr val="FF0000"/>
                    </a:solidFill>
                    <a:ea typeface="新細明體" pitchFamily="18" charset="-120"/>
                  </a:rPr>
                  <a:t>2</a:t>
                </a:r>
              </a:p>
            </p:txBody>
          </p:sp>
          <p:sp>
            <p:nvSpPr>
              <p:cNvPr id="11281" name="TextBox 7"/>
              <p:cNvSpPr txBox="1">
                <a:spLocks noChangeArrowheads="1"/>
              </p:cNvSpPr>
              <p:nvPr/>
            </p:nvSpPr>
            <p:spPr bwMode="auto">
              <a:xfrm>
                <a:off x="4675964" y="6395305"/>
                <a:ext cx="9906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zh-HK">
                    <a:ea typeface="新細明體" pitchFamily="18" charset="-120"/>
                  </a:rPr>
                  <a:t>0V</a:t>
                </a:r>
              </a:p>
            </p:txBody>
          </p:sp>
        </p:grpSp>
        <p:cxnSp>
          <p:nvCxnSpPr>
            <p:cNvPr id="18" name="Straight Arrow Connector 17"/>
            <p:cNvCxnSpPr/>
            <p:nvPr/>
          </p:nvCxnSpPr>
          <p:spPr>
            <a:xfrm>
              <a:off x="3193255" y="3844852"/>
              <a:ext cx="222408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969232" y="3506461"/>
              <a:ext cx="73818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724150" y="4344391"/>
              <a:ext cx="7938" cy="7635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909565" y="3496679"/>
              <a:ext cx="73977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943600" y="4297076"/>
              <a:ext cx="0" cy="76516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75" name="TextBox 24"/>
            <p:cNvSpPr txBox="1">
              <a:spLocks noChangeArrowheads="1"/>
            </p:cNvSpPr>
            <p:nvPr/>
          </p:nvSpPr>
          <p:spPr bwMode="auto">
            <a:xfrm>
              <a:off x="4179378" y="3957712"/>
              <a:ext cx="769224" cy="382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>
                  <a:solidFill>
                    <a:srgbClr val="0070C0"/>
                  </a:solidFill>
                  <a:ea typeface="新細明體" pitchFamily="18" charset="-120"/>
                </a:rPr>
                <a:t>I</a:t>
              </a:r>
              <a:r>
                <a:rPr lang="en-US" altLang="zh-HK" sz="1200">
                  <a:solidFill>
                    <a:srgbClr val="0070C0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11276" name="TextBox 25"/>
            <p:cNvSpPr txBox="1">
              <a:spLocks noChangeArrowheads="1"/>
            </p:cNvSpPr>
            <p:nvPr/>
          </p:nvSpPr>
          <p:spPr bwMode="auto">
            <a:xfrm>
              <a:off x="2338326" y="4980744"/>
              <a:ext cx="769224" cy="382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 dirty="0">
                  <a:solidFill>
                    <a:srgbClr val="0070C0"/>
                  </a:solidFill>
                  <a:ea typeface="新細明體" pitchFamily="18" charset="-120"/>
                </a:rPr>
                <a:t>I</a:t>
              </a:r>
              <a:r>
                <a:rPr lang="en-US" altLang="zh-HK" sz="1200" dirty="0">
                  <a:solidFill>
                    <a:srgbClr val="0070C0"/>
                  </a:solidFill>
                  <a:ea typeface="新細明體" pitchFamily="18" charset="-120"/>
                </a:rPr>
                <a:t>2</a:t>
              </a:r>
            </a:p>
          </p:txBody>
        </p:sp>
        <p:sp>
          <p:nvSpPr>
            <p:cNvPr id="11277" name="TextBox 26"/>
            <p:cNvSpPr txBox="1">
              <a:spLocks noChangeArrowheads="1"/>
            </p:cNvSpPr>
            <p:nvPr/>
          </p:nvSpPr>
          <p:spPr bwMode="auto">
            <a:xfrm>
              <a:off x="6036676" y="4789711"/>
              <a:ext cx="769224" cy="382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 dirty="0">
                  <a:solidFill>
                    <a:srgbClr val="0070C0"/>
                  </a:solidFill>
                  <a:ea typeface="新細明體" pitchFamily="18" charset="-120"/>
                </a:rPr>
                <a:t>I</a:t>
              </a:r>
              <a:r>
                <a:rPr lang="en-US" altLang="zh-HK" sz="1200" dirty="0">
                  <a:solidFill>
                    <a:srgbClr val="0070C0"/>
                  </a:solidFill>
                  <a:ea typeface="新細明體" pitchFamily="18" charset="-120"/>
                </a:rPr>
                <a:t>3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8</a:t>
            </a:fld>
            <a:endParaRPr lang="en-US" altLang="zh-HK"/>
          </a:p>
        </p:txBody>
      </p:sp>
      <p:sp>
        <p:nvSpPr>
          <p:cNvPr id="3" name="文字方塊 2"/>
          <p:cNvSpPr txBox="1"/>
          <p:nvPr/>
        </p:nvSpPr>
        <p:spPr>
          <a:xfrm>
            <a:off x="2015440" y="308301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solidFill>
                  <a:srgbClr val="0070C0"/>
                </a:solidFill>
              </a:rPr>
              <a:t>1A</a:t>
            </a:r>
            <a:endParaRPr lang="zh-HK" altLang="en-US" dirty="0">
              <a:solidFill>
                <a:srgbClr val="0070C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032794" y="308301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solidFill>
                  <a:srgbClr val="0070C0"/>
                </a:solidFill>
              </a:rPr>
              <a:t>4</a:t>
            </a:r>
            <a:r>
              <a:rPr lang="en-US" altLang="zh-HK" dirty="0" smtClean="0">
                <a:solidFill>
                  <a:srgbClr val="0070C0"/>
                </a:solidFill>
              </a:rPr>
              <a:t>A</a:t>
            </a:r>
            <a:endParaRPr lang="zh-HK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Nodal Analysis 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90168" y="2144787"/>
            <a:ext cx="8501432" cy="4114800"/>
          </a:xfrm>
        </p:spPr>
        <p:txBody>
          <a:bodyPr/>
          <a:lstStyle/>
          <a:p>
            <a:r>
              <a:rPr lang="en-US" altLang="zh-HK" sz="20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Step 4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: </a:t>
            </a:r>
            <a:r>
              <a:rPr lang="en-US" altLang="zh-HK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Label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the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voltage polarities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for all resistors </a:t>
            </a:r>
          </a:p>
        </p:txBody>
      </p:sp>
      <p:grpSp>
        <p:nvGrpSpPr>
          <p:cNvPr id="12292" name="Group 35"/>
          <p:cNvGrpSpPr>
            <a:grpSpLocks/>
          </p:cNvGrpSpPr>
          <p:nvPr/>
        </p:nvGrpSpPr>
        <p:grpSpPr bwMode="auto">
          <a:xfrm>
            <a:off x="762000" y="3083011"/>
            <a:ext cx="7086600" cy="3325725"/>
            <a:chOff x="762000" y="3082434"/>
            <a:chExt cx="7086600" cy="3325673"/>
          </a:xfrm>
        </p:grpSpPr>
        <p:grpSp>
          <p:nvGrpSpPr>
            <p:cNvPr id="12293" name="Group 3"/>
            <p:cNvGrpSpPr>
              <a:grpSpLocks/>
            </p:cNvGrpSpPr>
            <p:nvPr/>
          </p:nvGrpSpPr>
          <p:grpSpPr bwMode="auto">
            <a:xfrm>
              <a:off x="762000" y="3082434"/>
              <a:ext cx="7086600" cy="3325673"/>
              <a:chOff x="762000" y="3082434"/>
              <a:chExt cx="7086600" cy="3325673"/>
            </a:xfrm>
          </p:grpSpPr>
          <p:grpSp>
            <p:nvGrpSpPr>
              <p:cNvPr id="12300" name="Group 4"/>
              <p:cNvGrpSpPr>
                <a:grpSpLocks/>
              </p:cNvGrpSpPr>
              <p:nvPr/>
            </p:nvGrpSpPr>
            <p:grpSpPr bwMode="auto">
              <a:xfrm>
                <a:off x="762000" y="3082434"/>
                <a:ext cx="7086600" cy="3325673"/>
                <a:chOff x="1337404" y="3568345"/>
                <a:chExt cx="6248400" cy="3196292"/>
              </a:xfrm>
            </p:grpSpPr>
            <p:grpSp>
              <p:nvGrpSpPr>
                <p:cNvPr id="12309" name="Group 13"/>
                <p:cNvGrpSpPr>
                  <a:grpSpLocks/>
                </p:cNvGrpSpPr>
                <p:nvPr/>
              </p:nvGrpSpPr>
              <p:grpSpPr bwMode="auto">
                <a:xfrm>
                  <a:off x="1337404" y="3568345"/>
                  <a:ext cx="6248400" cy="3160274"/>
                  <a:chOff x="1337405" y="3097236"/>
                  <a:chExt cx="6248400" cy="3160274"/>
                </a:xfrm>
              </p:grpSpPr>
              <p:grpSp>
                <p:nvGrpSpPr>
                  <p:cNvPr id="12313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1337405" y="3097236"/>
                    <a:ext cx="6248400" cy="3160274"/>
                    <a:chOff x="1337405" y="3097236"/>
                    <a:chExt cx="6248400" cy="3160274"/>
                  </a:xfrm>
                </p:grpSpPr>
                <p:pic>
                  <p:nvPicPr>
                    <p:cNvPr id="12316" name="Picture 147" descr="03-00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337405" y="3097236"/>
                      <a:ext cx="6248400" cy="316027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12317" name="Oval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8834" y="3568345"/>
                      <a:ext cx="131731" cy="122238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 w="12700">
                      <a:solidFill>
                        <a:schemeClr val="tx1"/>
                      </a:solidFill>
                      <a:round/>
                      <a:headEnd type="none" w="lg" len="lg"/>
                      <a:tailEnd type="none" w="lg" len="lg"/>
                    </a:ln>
                  </p:spPr>
                  <p:txBody>
                    <a:bodyPr wrap="none" anchor="ctr"/>
                    <a:lstStyle/>
                    <a:p>
                      <a:pPr algn="ctr" eaLnBrk="0" hangingPunct="0"/>
                      <a:endParaRPr lang="en-US" altLang="zh-HK"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12318" name="Oval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34834" y="3596481"/>
                      <a:ext cx="131731" cy="122238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 w="12700">
                      <a:solidFill>
                        <a:schemeClr val="tx1"/>
                      </a:solidFill>
                      <a:round/>
                      <a:headEnd type="none" w="lg" len="lg"/>
                      <a:tailEnd type="none" w="lg" len="lg"/>
                    </a:ln>
                  </p:spPr>
                  <p:txBody>
                    <a:bodyPr wrap="none" anchor="ctr"/>
                    <a:lstStyle/>
                    <a:p>
                      <a:pPr algn="ctr" eaLnBrk="0" hangingPunct="0"/>
                      <a:endParaRPr lang="en-US" altLang="zh-HK">
                        <a:ea typeface="新細明體" pitchFamily="18" charset="-120"/>
                      </a:endParaRPr>
                    </a:p>
                  </p:txBody>
                </p:sp>
                <p:sp>
                  <p:nvSpPr>
                    <p:cNvPr id="12319" name="Oval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95739" y="5638800"/>
                      <a:ext cx="131731" cy="122238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 w="12700">
                      <a:solidFill>
                        <a:schemeClr val="tx1"/>
                      </a:solidFill>
                      <a:round/>
                      <a:headEnd type="none" w="lg" len="lg"/>
                      <a:tailEnd type="none" w="lg" len="lg"/>
                    </a:ln>
                  </p:spPr>
                  <p:txBody>
                    <a:bodyPr wrap="none" anchor="ctr"/>
                    <a:lstStyle/>
                    <a:p>
                      <a:pPr algn="ctr" eaLnBrk="0" hangingPunct="0"/>
                      <a:endParaRPr lang="en-US" altLang="zh-HK">
                        <a:ea typeface="新細明體" pitchFamily="18" charset="-120"/>
                      </a:endParaRPr>
                    </a:p>
                  </p:txBody>
                </p:sp>
              </p:grpSp>
              <p:sp>
                <p:nvSpPr>
                  <p:cNvPr id="12314" name="Text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48000" y="3125372"/>
                    <a:ext cx="5334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zh-HK" altLang="zh-HK">
                      <a:ea typeface="新細明體" pitchFamily="18" charset="-120"/>
                    </a:endParaRPr>
                  </a:p>
                </p:txBody>
              </p:sp>
              <p:sp>
                <p:nvSpPr>
                  <p:cNvPr id="12315" name="Text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68134" y="3178684"/>
                    <a:ext cx="5334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zh-HK" altLang="zh-HK">
                      <a:ea typeface="新細明體" pitchFamily="18" charset="-120"/>
                    </a:endParaRPr>
                  </a:p>
                </p:txBody>
              </p:sp>
            </p:grpSp>
            <p:sp>
              <p:nvSpPr>
                <p:cNvPr id="12310" name="TextBox 14"/>
                <p:cNvSpPr txBox="1">
                  <a:spLocks noChangeArrowheads="1"/>
                </p:cNvSpPr>
                <p:nvPr/>
              </p:nvSpPr>
              <p:spPr bwMode="auto">
                <a:xfrm>
                  <a:off x="3176232" y="3585799"/>
                  <a:ext cx="685803" cy="3549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HK" dirty="0">
                      <a:solidFill>
                        <a:srgbClr val="FF0000"/>
                      </a:solidFill>
                      <a:ea typeface="新細明體" pitchFamily="18" charset="-120"/>
                    </a:rPr>
                    <a:t>V</a:t>
                  </a:r>
                  <a:r>
                    <a:rPr lang="en-US" altLang="zh-HK" sz="1200" dirty="0">
                      <a:solidFill>
                        <a:srgbClr val="FF0000"/>
                      </a:solidFill>
                      <a:ea typeface="新細明體" pitchFamily="18" charset="-120"/>
                    </a:rPr>
                    <a:t>1</a:t>
                  </a:r>
                  <a:endParaRPr lang="en-US" altLang="zh-HK" dirty="0">
                    <a:solidFill>
                      <a:srgbClr val="FF0000"/>
                    </a:solidFill>
                    <a:ea typeface="新細明體" pitchFamily="18" charset="-120"/>
                  </a:endParaRPr>
                </a:p>
              </p:txBody>
            </p:sp>
            <p:sp>
              <p:nvSpPr>
                <p:cNvPr id="12311" name="TextBox 15"/>
                <p:cNvSpPr txBox="1">
                  <a:spLocks noChangeArrowheads="1"/>
                </p:cNvSpPr>
                <p:nvPr/>
              </p:nvSpPr>
              <p:spPr bwMode="auto">
                <a:xfrm>
                  <a:off x="5448977" y="3649420"/>
                  <a:ext cx="801444" cy="3549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HK">
                      <a:solidFill>
                        <a:srgbClr val="FF0000"/>
                      </a:solidFill>
                      <a:ea typeface="新細明體" pitchFamily="18" charset="-120"/>
                    </a:rPr>
                    <a:t>V</a:t>
                  </a:r>
                  <a:r>
                    <a:rPr lang="en-US" altLang="zh-HK" sz="1200">
                      <a:solidFill>
                        <a:srgbClr val="FF0000"/>
                      </a:solidFill>
                      <a:ea typeface="新細明體" pitchFamily="18" charset="-120"/>
                    </a:rPr>
                    <a:t>2</a:t>
                  </a:r>
                </a:p>
              </p:txBody>
            </p:sp>
            <p:sp>
              <p:nvSpPr>
                <p:cNvPr id="12312" name="TextBox 16"/>
                <p:cNvSpPr txBox="1">
                  <a:spLocks noChangeArrowheads="1"/>
                </p:cNvSpPr>
                <p:nvPr/>
              </p:nvSpPr>
              <p:spPr bwMode="auto">
                <a:xfrm>
                  <a:off x="4675964" y="6395305"/>
                  <a:ext cx="990600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HK">
                      <a:ea typeface="新細明體" pitchFamily="18" charset="-120"/>
                    </a:rPr>
                    <a:t>0V</a:t>
                  </a:r>
                </a:p>
              </p:txBody>
            </p:sp>
          </p:grpSp>
          <p:cxnSp>
            <p:nvCxnSpPr>
              <p:cNvPr id="6" name="Straight Arrow Connector 5"/>
              <p:cNvCxnSpPr>
                <a:endCxn id="12296" idx="0"/>
              </p:cNvCxnSpPr>
              <p:nvPr/>
            </p:nvCxnSpPr>
            <p:spPr>
              <a:xfrm>
                <a:off x="3146845" y="3880699"/>
                <a:ext cx="2306638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>
                <a:off x="1963738" y="3493504"/>
                <a:ext cx="738187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2757488" y="3961809"/>
                <a:ext cx="0" cy="153350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6019800" y="3496679"/>
                <a:ext cx="73977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5830888" y="3934822"/>
                <a:ext cx="0" cy="1625574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06" name="TextBox 10"/>
              <p:cNvSpPr txBox="1">
                <a:spLocks noChangeArrowheads="1"/>
              </p:cNvSpPr>
              <p:nvPr/>
            </p:nvSpPr>
            <p:spPr bwMode="auto">
              <a:xfrm>
                <a:off x="4104921" y="3934384"/>
                <a:ext cx="769224" cy="382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zh-HK">
                    <a:solidFill>
                      <a:srgbClr val="0070C0"/>
                    </a:solidFill>
                    <a:ea typeface="新細明體" pitchFamily="18" charset="-120"/>
                  </a:rPr>
                  <a:t>I</a:t>
                </a:r>
                <a:r>
                  <a:rPr lang="en-US" altLang="zh-HK" sz="1200">
                    <a:solidFill>
                      <a:srgbClr val="0070C0"/>
                    </a:solidFill>
                    <a:ea typeface="新細明體" pitchFamily="18" charset="-120"/>
                  </a:rPr>
                  <a:t>1</a:t>
                </a:r>
              </a:p>
            </p:txBody>
          </p:sp>
          <p:sp>
            <p:nvSpPr>
              <p:cNvPr id="12307" name="TextBox 11"/>
              <p:cNvSpPr txBox="1">
                <a:spLocks noChangeArrowheads="1"/>
              </p:cNvSpPr>
              <p:nvPr/>
            </p:nvSpPr>
            <p:spPr bwMode="auto">
              <a:xfrm>
                <a:off x="2405173" y="4537526"/>
                <a:ext cx="769224" cy="382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zh-HK">
                    <a:solidFill>
                      <a:srgbClr val="0070C0"/>
                    </a:solidFill>
                    <a:ea typeface="新細明體" pitchFamily="18" charset="-120"/>
                  </a:rPr>
                  <a:t>I</a:t>
                </a:r>
                <a:r>
                  <a:rPr lang="en-US" altLang="zh-HK" sz="1200">
                    <a:solidFill>
                      <a:srgbClr val="0070C0"/>
                    </a:solidFill>
                    <a:ea typeface="新細明體" pitchFamily="18" charset="-120"/>
                  </a:rPr>
                  <a:t>2</a:t>
                </a:r>
              </a:p>
            </p:txBody>
          </p:sp>
          <p:sp>
            <p:nvSpPr>
              <p:cNvPr id="12308" name="TextBox 12"/>
              <p:cNvSpPr txBox="1">
                <a:spLocks noChangeArrowheads="1"/>
              </p:cNvSpPr>
              <p:nvPr/>
            </p:nvSpPr>
            <p:spPr bwMode="auto">
              <a:xfrm>
                <a:off x="5989602" y="4535499"/>
                <a:ext cx="769224" cy="382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zh-HK">
                    <a:solidFill>
                      <a:srgbClr val="0070C0"/>
                    </a:solidFill>
                    <a:ea typeface="新細明體" pitchFamily="18" charset="-120"/>
                  </a:rPr>
                  <a:t>I</a:t>
                </a:r>
                <a:r>
                  <a:rPr lang="en-US" altLang="zh-HK" sz="1200">
                    <a:solidFill>
                      <a:srgbClr val="0070C0"/>
                    </a:solidFill>
                    <a:ea typeface="新細明體" pitchFamily="18" charset="-120"/>
                  </a:rPr>
                  <a:t>3</a:t>
                </a:r>
              </a:p>
            </p:txBody>
          </p:sp>
        </p:grpSp>
        <p:sp>
          <p:nvSpPr>
            <p:cNvPr id="12294" name="TextBox 25"/>
            <p:cNvSpPr txBox="1">
              <a:spLocks noChangeArrowheads="1"/>
            </p:cNvSpPr>
            <p:nvPr/>
          </p:nvSpPr>
          <p:spPr bwMode="auto">
            <a:xfrm>
              <a:off x="3282401" y="3120624"/>
              <a:ext cx="685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 sz="2400" b="1">
                  <a:ea typeface="新細明體" pitchFamily="18" charset="-120"/>
                </a:rPr>
                <a:t>+</a:t>
              </a:r>
            </a:p>
          </p:txBody>
        </p:sp>
        <p:sp>
          <p:nvSpPr>
            <p:cNvPr id="12295" name="TextBox 26"/>
            <p:cNvSpPr txBox="1">
              <a:spLocks noChangeArrowheads="1"/>
            </p:cNvSpPr>
            <p:nvPr/>
          </p:nvSpPr>
          <p:spPr bwMode="auto">
            <a:xfrm>
              <a:off x="3021240" y="3920207"/>
              <a:ext cx="685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 sz="2400" b="1" dirty="0">
                  <a:ea typeface="新細明體" pitchFamily="18" charset="-120"/>
                </a:rPr>
                <a:t>+</a:t>
              </a:r>
            </a:p>
          </p:txBody>
        </p:sp>
        <p:sp>
          <p:nvSpPr>
            <p:cNvPr id="12296" name="TextBox 27"/>
            <p:cNvSpPr txBox="1">
              <a:spLocks noChangeArrowheads="1"/>
            </p:cNvSpPr>
            <p:nvPr/>
          </p:nvSpPr>
          <p:spPr bwMode="auto">
            <a:xfrm>
              <a:off x="5110578" y="3881288"/>
              <a:ext cx="685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 sz="2400" b="1" dirty="0">
                  <a:ea typeface="新細明體" pitchFamily="18" charset="-120"/>
                </a:rPr>
                <a:t>+</a:t>
              </a:r>
            </a:p>
          </p:txBody>
        </p:sp>
        <p:sp>
          <p:nvSpPr>
            <p:cNvPr id="12297" name="TextBox 28"/>
            <p:cNvSpPr txBox="1">
              <a:spLocks noChangeArrowheads="1"/>
            </p:cNvSpPr>
            <p:nvPr/>
          </p:nvSpPr>
          <p:spPr bwMode="auto">
            <a:xfrm>
              <a:off x="4911400" y="3120624"/>
              <a:ext cx="685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 sz="2400" b="1">
                  <a:ea typeface="新細明體" pitchFamily="18" charset="-120"/>
                </a:rPr>
                <a:t>-</a:t>
              </a:r>
            </a:p>
          </p:txBody>
        </p:sp>
        <p:sp>
          <p:nvSpPr>
            <p:cNvPr id="12298" name="TextBox 31"/>
            <p:cNvSpPr txBox="1">
              <a:spLocks noChangeArrowheads="1"/>
            </p:cNvSpPr>
            <p:nvPr/>
          </p:nvSpPr>
          <p:spPr bwMode="auto">
            <a:xfrm>
              <a:off x="5179599" y="5072790"/>
              <a:ext cx="685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 sz="2400" b="1" dirty="0">
                  <a:ea typeface="新細明體" pitchFamily="18" charset="-120"/>
                </a:rPr>
                <a:t>-</a:t>
              </a:r>
            </a:p>
          </p:txBody>
        </p:sp>
        <p:sp>
          <p:nvSpPr>
            <p:cNvPr id="12299" name="TextBox 32"/>
            <p:cNvSpPr txBox="1">
              <a:spLocks noChangeArrowheads="1"/>
            </p:cNvSpPr>
            <p:nvPr/>
          </p:nvSpPr>
          <p:spPr bwMode="auto">
            <a:xfrm>
              <a:off x="3089240" y="5046274"/>
              <a:ext cx="685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 sz="2400" b="1" dirty="0">
                  <a:ea typeface="新細明體" pitchFamily="18" charset="-120"/>
                </a:rPr>
                <a:t>-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B53BB-6835-4E7A-B7D0-A1FDCC276B38}" type="slidenum">
              <a:rPr lang="en-US" altLang="zh-HK" smtClean="0"/>
              <a:pPr>
                <a:defRPr/>
              </a:pPr>
              <a:t>9</a:t>
            </a:fld>
            <a:endParaRPr lang="en-US" altLang="zh-HK"/>
          </a:p>
        </p:txBody>
      </p:sp>
      <p:sp>
        <p:nvSpPr>
          <p:cNvPr id="33" name="文字方塊 32"/>
          <p:cNvSpPr txBox="1"/>
          <p:nvPr/>
        </p:nvSpPr>
        <p:spPr>
          <a:xfrm>
            <a:off x="2015440" y="308301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solidFill>
                  <a:srgbClr val="0070C0"/>
                </a:solidFill>
              </a:rPr>
              <a:t>1A</a:t>
            </a:r>
            <a:endParaRPr lang="zh-HK" altLang="en-US" dirty="0">
              <a:solidFill>
                <a:srgbClr val="0070C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032794" y="308301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solidFill>
                  <a:srgbClr val="0070C0"/>
                </a:solidFill>
              </a:rPr>
              <a:t>4</a:t>
            </a:r>
            <a:r>
              <a:rPr lang="en-US" altLang="zh-HK" dirty="0" smtClean="0">
                <a:solidFill>
                  <a:srgbClr val="0070C0"/>
                </a:solidFill>
              </a:rPr>
              <a:t>A</a:t>
            </a:r>
            <a:endParaRPr lang="zh-HK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5162</TotalTime>
  <Words>1639</Words>
  <Application>Microsoft Office PowerPoint</Application>
  <PresentationFormat>如螢幕大小 (4:3)</PresentationFormat>
  <Paragraphs>385</Paragraphs>
  <Slides>31</Slides>
  <Notes>5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31</vt:i4>
      </vt:variant>
    </vt:vector>
  </HeadingPairs>
  <TitlesOfParts>
    <vt:vector size="34" baseType="lpstr">
      <vt:lpstr>Blends</vt:lpstr>
      <vt:lpstr>수식</vt:lpstr>
      <vt:lpstr>Equation</vt:lpstr>
      <vt:lpstr>AST10401  Introduction to  Electrical Engineering</vt:lpstr>
      <vt:lpstr>Motivation</vt:lpstr>
      <vt:lpstr>Motivation</vt:lpstr>
      <vt:lpstr>Nodal Analysis</vt:lpstr>
      <vt:lpstr>Nodal Analysis</vt:lpstr>
      <vt:lpstr>Nodal Analysis </vt:lpstr>
      <vt:lpstr>Nodal Analysis </vt:lpstr>
      <vt:lpstr>Nodal Analysis </vt:lpstr>
      <vt:lpstr>Nodal Analysis </vt:lpstr>
      <vt:lpstr>Nodal Analysis </vt:lpstr>
      <vt:lpstr>Nodal Analysis </vt:lpstr>
      <vt:lpstr>Nodal Analysis </vt:lpstr>
      <vt:lpstr>Nodal Analysis </vt:lpstr>
      <vt:lpstr>Nodal Analysis </vt:lpstr>
      <vt:lpstr>Nodal Analysis with Voltage sources</vt:lpstr>
      <vt:lpstr>Nodal Analysis with Voltage sources</vt:lpstr>
      <vt:lpstr>Nodal Analysis with Voltage sources</vt:lpstr>
      <vt:lpstr>Nodal Analysis with Voltage sources</vt:lpstr>
      <vt:lpstr>Mesh Analysis</vt:lpstr>
      <vt:lpstr>Mesh Analysis</vt:lpstr>
      <vt:lpstr>Mesh Analysis</vt:lpstr>
      <vt:lpstr>Mesh Analysis</vt:lpstr>
      <vt:lpstr>Mesh Analysis</vt:lpstr>
      <vt:lpstr>Mesh Analysis</vt:lpstr>
      <vt:lpstr>Mesh Analysis</vt:lpstr>
      <vt:lpstr>Mesh Analysis</vt:lpstr>
      <vt:lpstr>Mesh Analysis</vt:lpstr>
      <vt:lpstr>Mesh Analysis with current sources</vt:lpstr>
      <vt:lpstr>Mesh Analysis with current sources</vt:lpstr>
      <vt:lpstr>Mesh Analysis with current sources</vt:lpstr>
      <vt:lpstr>Mesh Analysis with current 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kwan</dc:creator>
  <cp:lastModifiedBy>Kwan</cp:lastModifiedBy>
  <cp:revision>361</cp:revision>
  <cp:lastPrinted>2012-09-12T07:13:49Z</cp:lastPrinted>
  <dcterms:created xsi:type="dcterms:W3CDTF">1601-01-01T00:00:00Z</dcterms:created>
  <dcterms:modified xsi:type="dcterms:W3CDTF">2018-09-17T03:32:58Z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