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256" r:id="rId2"/>
    <p:sldId id="339" r:id="rId3"/>
    <p:sldId id="340" r:id="rId4"/>
    <p:sldId id="341" r:id="rId5"/>
    <p:sldId id="343" r:id="rId6"/>
    <p:sldId id="342" r:id="rId7"/>
    <p:sldId id="299" r:id="rId8"/>
    <p:sldId id="300" r:id="rId9"/>
    <p:sldId id="301" r:id="rId10"/>
    <p:sldId id="302" r:id="rId11"/>
    <p:sldId id="346" r:id="rId12"/>
    <p:sldId id="304" r:id="rId13"/>
    <p:sldId id="306" r:id="rId14"/>
    <p:sldId id="347" r:id="rId15"/>
    <p:sldId id="344" r:id="rId16"/>
    <p:sldId id="308" r:id="rId17"/>
    <p:sldId id="314" r:id="rId18"/>
    <p:sldId id="309" r:id="rId19"/>
    <p:sldId id="310" r:id="rId20"/>
    <p:sldId id="311" r:id="rId21"/>
    <p:sldId id="348" r:id="rId22"/>
    <p:sldId id="313" r:id="rId23"/>
    <p:sldId id="316" r:id="rId24"/>
    <p:sldId id="317" r:id="rId25"/>
    <p:sldId id="318" r:id="rId26"/>
    <p:sldId id="345" r:id="rId27"/>
    <p:sldId id="320" r:id="rId28"/>
    <p:sldId id="349" r:id="rId29"/>
    <p:sldId id="323" r:id="rId30"/>
    <p:sldId id="322" r:id="rId31"/>
    <p:sldId id="324" r:id="rId32"/>
    <p:sldId id="328" r:id="rId33"/>
    <p:sldId id="329" r:id="rId34"/>
    <p:sldId id="330" r:id="rId35"/>
    <p:sldId id="331" r:id="rId36"/>
    <p:sldId id="332" r:id="rId37"/>
    <p:sldId id="338" r:id="rId38"/>
    <p:sldId id="333" r:id="rId39"/>
    <p:sldId id="334" r:id="rId40"/>
    <p:sldId id="335" r:id="rId41"/>
    <p:sldId id="336" r:id="rId42"/>
    <p:sldId id="33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60"/>
  </p:normalViewPr>
  <p:slideViewPr>
    <p:cSldViewPr>
      <p:cViewPr>
        <p:scale>
          <a:sx n="90" d="100"/>
          <a:sy n="90" d="100"/>
        </p:scale>
        <p:origin x="-51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7ED0C2C-6132-4E95-92D6-7B90776A2A7A}" type="datetimeFigureOut">
              <a:rPr lang="zh-HK" altLang="en-US"/>
              <a:pPr>
                <a:defRPr/>
              </a:pPr>
              <a:t>26/9/2018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HK" altLang="en-US" noProof="0" smtClean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DE2D416-D93D-4637-90A2-850EC44BDF9E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8890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D364737-CC10-4C63-B25D-15FB666B3387}" type="slidenum">
              <a:rPr lang="en-US" altLang="zh-HK" smtClean="0"/>
              <a:pPr eaLnBrk="1" hangingPunct="1"/>
              <a:t>2</a:t>
            </a:fld>
            <a:endParaRPr lang="en-US" altLang="zh-HK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320141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46FAC44-515C-4D19-80BF-9AA1FF5EB0E6}" type="slidenum">
              <a:rPr lang="en-US" altLang="zh-HK" smtClean="0"/>
              <a:pPr eaLnBrk="1" hangingPunct="1"/>
              <a:t>3</a:t>
            </a:fld>
            <a:endParaRPr lang="en-US" altLang="zh-HK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279407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42296B7-2354-4F05-8A58-3F9A951B8E41}" type="slidenum">
              <a:rPr lang="en-US" altLang="zh-HK" smtClean="0"/>
              <a:pPr eaLnBrk="1" hangingPunct="1"/>
              <a:t>13</a:t>
            </a:fld>
            <a:endParaRPr lang="en-US" altLang="zh-HK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12050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42296B7-2354-4F05-8A58-3F9A951B8E41}" type="slidenum">
              <a:rPr lang="en-US" altLang="zh-HK" smtClean="0"/>
              <a:pPr eaLnBrk="1" hangingPunct="1"/>
              <a:t>14</a:t>
            </a:fld>
            <a:endParaRPr lang="en-US" altLang="zh-HK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36553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 smtClean="0"/>
          </a:p>
        </p:txBody>
      </p:sp>
      <p:sp>
        <p:nvSpPr>
          <p:cNvPr id="942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4183982-6005-4592-B795-1A469E6F2FE4}" type="slidenum">
              <a:rPr lang="zh-HK" altLang="en-US" smtClean="0"/>
              <a:pPr eaLnBrk="1" hangingPunct="1"/>
              <a:t>30</a:t>
            </a:fld>
            <a:endParaRPr lang="zh-HK" altLang="en-US" smtClean="0"/>
          </a:p>
        </p:txBody>
      </p:sp>
    </p:spTree>
    <p:extLst>
      <p:ext uri="{BB962C8B-B14F-4D97-AF65-F5344CB8AC3E}">
        <p14:creationId xmlns:p14="http://schemas.microsoft.com/office/powerpoint/2010/main" val="3772285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E5310CB-EC4F-40DF-BD66-7E830FF936B3}" type="slidenum">
              <a:rPr lang="en-US" altLang="zh-HK" smtClean="0"/>
              <a:pPr eaLnBrk="1" hangingPunct="1"/>
              <a:t>38</a:t>
            </a:fld>
            <a:endParaRPr lang="en-US" altLang="zh-HK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372156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B15515-9721-4EF3-B18F-CDC9E035457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165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C86B-4E69-4E57-900C-7DFC03F8554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91542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50B85-4E99-4125-A6B4-A0D728B8E1E1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57713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44D68-3899-47B7-93B9-C170AECFEB1E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32862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B53BB-6835-4E7A-B7D0-A1FDCC276B38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3951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C7392-B679-41EF-AC4C-961F274A30E1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31192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30FD3-7763-48F6-B9BE-83006A6A29D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9673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52158-AB6E-47E0-BDB0-A6FEC03B2CDE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95602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68B11-3BB7-4EE5-BFC4-A2094A229A9F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63138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96F32-99BC-43B2-B96C-889842AB2686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60841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4334-C8E0-42E4-9B8A-36406517AF5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88285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9C7A9-5FF5-4FBA-8934-20B05D957541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3297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</a:t>
            </a:r>
          </a:p>
          <a:p>
            <a:pPr lvl="1"/>
            <a:r>
              <a:rPr lang="zh-HK" altLang="en-US" smtClean="0"/>
              <a:t>第二層</a:t>
            </a:r>
          </a:p>
          <a:p>
            <a:pPr lvl="2"/>
            <a:r>
              <a:rPr lang="zh-HK" altLang="en-US" smtClean="0"/>
              <a:t>第三層</a:t>
            </a:r>
          </a:p>
          <a:p>
            <a:pPr lvl="3"/>
            <a:r>
              <a:rPr lang="zh-HK" altLang="en-US" smtClean="0"/>
              <a:t>第四層</a:t>
            </a:r>
          </a:p>
          <a:p>
            <a:pPr lvl="4"/>
            <a:r>
              <a:rPr lang="zh-HK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BAD3E3AC-104B-4509-8990-6A7582F7D892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jpe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9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AST10401 </a:t>
            </a:r>
            <a:br>
              <a:rPr lang="en-US" altLang="zh-HK" dirty="0" smtClean="0">
                <a:ea typeface="新細明體" pitchFamily="18" charset="-120"/>
              </a:rPr>
            </a:br>
            <a:r>
              <a:rPr lang="en-US" altLang="zh-HK" dirty="0" smtClean="0">
                <a:ea typeface="新細明體" pitchFamily="18" charset="-120"/>
              </a:rPr>
              <a:t>Introduction to Electrical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03. Circuit Analysis 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15515-9721-4EF3-B18F-CDC9E0354579}" type="slidenum">
              <a:rPr lang="en-US" altLang="zh-HK" smtClean="0"/>
              <a:pPr>
                <a:defRPr/>
              </a:pPr>
              <a:t>1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Superposition Principle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48131" name="內容版面配置區 2"/>
          <p:cNvSpPr>
            <a:spLocks noGrp="1"/>
          </p:cNvSpPr>
          <p:nvPr>
            <p:ph idx="1"/>
          </p:nvPr>
        </p:nvSpPr>
        <p:spPr>
          <a:xfrm>
            <a:off x="457200" y="2082119"/>
            <a:ext cx="8345488" cy="4206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v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by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voltage divider rule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8132" name="Picture 3" descr="ale29559_04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t="2930" r="14105" b="60495"/>
          <a:stretch>
            <a:fillRect/>
          </a:stretch>
        </p:blipFill>
        <p:spPr bwMode="auto">
          <a:xfrm>
            <a:off x="2057400" y="2798421"/>
            <a:ext cx="4194175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10</a:t>
            </a:fld>
            <a:endParaRPr lang="en-US" altLang="zh-HK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65478"/>
              </p:ext>
            </p:extLst>
          </p:nvPr>
        </p:nvGraphicFramePr>
        <p:xfrm>
          <a:off x="3352799" y="5257800"/>
          <a:ext cx="2133601" cy="78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4" name="方程式" r:id="rId4" imgW="1168200" imgH="431640" progId="Equation.3">
                  <p:embed/>
                </p:oleObj>
              </mc:Choice>
              <mc:Fallback>
                <p:oleObj name="方程式" r:id="rId4" imgW="11682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799" y="5257800"/>
                        <a:ext cx="2133601" cy="788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Superposition Principle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8838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divider rule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11</a:t>
            </a:fld>
            <a:endParaRPr lang="en-US" altLang="zh-HK"/>
          </a:p>
        </p:txBody>
      </p:sp>
      <p:pic>
        <p:nvPicPr>
          <p:cNvPr id="5" name="Picture 3" descr="ale29559_04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8" t="47932" r="4855" b="6905"/>
          <a:stretch>
            <a:fillRect/>
          </a:stretch>
        </p:blipFill>
        <p:spPr bwMode="auto">
          <a:xfrm>
            <a:off x="2743200" y="2667000"/>
            <a:ext cx="3810000" cy="23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008731"/>
              </p:ext>
            </p:extLst>
          </p:nvPr>
        </p:nvGraphicFramePr>
        <p:xfrm>
          <a:off x="2057400" y="5334000"/>
          <a:ext cx="2018686" cy="80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3" name="Equation" r:id="rId4" imgW="990360" imgH="393480" progId="Equation.3">
                  <p:embed/>
                </p:oleObj>
              </mc:Choice>
              <mc:Fallback>
                <p:oleObj name="Equation" r:id="rId4" imgW="9903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5334000"/>
                        <a:ext cx="2018686" cy="802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578776"/>
              </p:ext>
            </p:extLst>
          </p:nvPr>
        </p:nvGraphicFramePr>
        <p:xfrm>
          <a:off x="4876800" y="5490695"/>
          <a:ext cx="1988350" cy="48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4" name="Equation" r:id="rId6" imgW="927000" imgH="228600" progId="Equation.3">
                  <p:embed/>
                </p:oleObj>
              </mc:Choice>
              <mc:Fallback>
                <p:oleObj name="Equation" r:id="rId6" imgW="927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6800" y="5490695"/>
                        <a:ext cx="1988350" cy="488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1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Superposition Principle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50179" name="內容版面配置區 2"/>
          <p:cNvSpPr>
            <a:spLocks noGrp="1"/>
          </p:cNvSpPr>
          <p:nvPr>
            <p:ph idx="1"/>
          </p:nvPr>
        </p:nvSpPr>
        <p:spPr>
          <a:xfrm>
            <a:off x="472107" y="2128838"/>
            <a:ext cx="84216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Adding the two results: </a:t>
            </a:r>
            <a:endParaRPr lang="zh-HK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50180" name="Picture 3" descr="ale29559_04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8" t="12265" r="9126"/>
          <a:stretch>
            <a:fillRect/>
          </a:stretch>
        </p:blipFill>
        <p:spPr bwMode="auto">
          <a:xfrm>
            <a:off x="2057400" y="2743200"/>
            <a:ext cx="440055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12</a:t>
            </a:fld>
            <a:endParaRPr lang="en-US" altLang="zh-HK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545386"/>
              </p:ext>
            </p:extLst>
          </p:nvPr>
        </p:nvGraphicFramePr>
        <p:xfrm>
          <a:off x="2819400" y="5181600"/>
          <a:ext cx="3037681" cy="44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0" name="Equation" r:id="rId4" imgW="1473120" imgH="215640" progId="Equation.3">
                  <p:embed/>
                </p:oleObj>
              </mc:Choice>
              <mc:Fallback>
                <p:oleObj name="Equation" r:id="rId4" imgW="1473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9400" y="5181600"/>
                        <a:ext cx="3037681" cy="443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BC56FCA-3443-444B-9BAF-0E3A18FBF5DD}" type="slidenum">
              <a:rPr lang="en-US" altLang="zh-HK" smtClean="0">
                <a:ea typeface="新細明體" pitchFamily="18" charset="-120"/>
              </a:rPr>
              <a:pPr eaLnBrk="1" hangingPunct="1"/>
              <a:t>13</a:t>
            </a:fld>
            <a:endParaRPr lang="en-US" altLang="zh-HK" smtClean="0">
              <a:ea typeface="新細明體" pitchFamily="18" charset="-12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Superposition Principle</a:t>
            </a:r>
            <a:endParaRPr lang="en-US" altLang="zh-HK" sz="4000" dirty="0" smtClean="0">
              <a:ea typeface="新細明體" pitchFamily="18" charset="-120"/>
            </a:endParaRP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HK" altLang="zh-HK">
              <a:ea typeface="新細明體" pitchFamily="18" charset="-120"/>
            </a:endParaRP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419100" y="2150330"/>
            <a:ext cx="4419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</a:p>
          <a:p>
            <a:endParaRPr lang="en-US" altLang="zh-HK" sz="1000" b="1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</a:t>
            </a:r>
            <a:r>
              <a:rPr lang="en-US" altLang="zh-HK" sz="2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x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in the circuit below.</a:t>
            </a:r>
          </a:p>
        </p:txBody>
      </p:sp>
      <p:pic>
        <p:nvPicPr>
          <p:cNvPr id="51206" name="Picture 13" descr="04-0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3505200"/>
            <a:ext cx="4461369" cy="1600200"/>
          </a:xfrm>
          <a:noFill/>
        </p:spPr>
      </p:pic>
      <p:grpSp>
        <p:nvGrpSpPr>
          <p:cNvPr id="51208" name="Group 133"/>
          <p:cNvGrpSpPr>
            <a:grpSpLocks/>
          </p:cNvGrpSpPr>
          <p:nvPr/>
        </p:nvGrpSpPr>
        <p:grpSpPr bwMode="auto">
          <a:xfrm>
            <a:off x="4839382" y="4055838"/>
            <a:ext cx="3500438" cy="1731963"/>
            <a:chOff x="4533" y="1463"/>
            <a:chExt cx="2205" cy="1091"/>
          </a:xfrm>
        </p:grpSpPr>
        <p:sp>
          <p:nvSpPr>
            <p:cNvPr id="51209" name="Oval 129"/>
            <p:cNvSpPr>
              <a:spLocks noChangeArrowheads="1"/>
            </p:cNvSpPr>
            <p:nvPr/>
          </p:nvSpPr>
          <p:spPr bwMode="auto">
            <a:xfrm>
              <a:off x="4800" y="1463"/>
              <a:ext cx="839" cy="528"/>
            </a:xfrm>
            <a:prstGeom prst="ellipse">
              <a:avLst/>
            </a:prstGeom>
            <a:solidFill>
              <a:srgbClr val="FFCC00">
                <a:alpha val="36862"/>
              </a:srgbClr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  <p:sp>
          <p:nvSpPr>
            <p:cNvPr id="51210" name="Text Box 130"/>
            <p:cNvSpPr txBox="1">
              <a:spLocks noChangeArrowheads="1"/>
            </p:cNvSpPr>
            <p:nvPr/>
          </p:nvSpPr>
          <p:spPr bwMode="auto">
            <a:xfrm>
              <a:off x="4533" y="2341"/>
              <a:ext cx="22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HK" sz="1600" dirty="0" smtClean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Dependent </a:t>
              </a:r>
              <a:r>
                <a:rPr lang="en-US" altLang="zh-HK" sz="1600" dirty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source keep unchanged</a:t>
              </a:r>
            </a:p>
          </p:txBody>
        </p:sp>
        <p:sp>
          <p:nvSpPr>
            <p:cNvPr id="51211" name="Line 131"/>
            <p:cNvSpPr>
              <a:spLocks noChangeShapeType="1"/>
            </p:cNvSpPr>
            <p:nvPr/>
          </p:nvSpPr>
          <p:spPr bwMode="auto">
            <a:xfrm flipV="1">
              <a:off x="5220" y="1989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BC56FCA-3443-444B-9BAF-0E3A18FBF5DD}" type="slidenum">
              <a:rPr lang="en-US" altLang="zh-HK" smtClean="0">
                <a:ea typeface="新細明體" pitchFamily="18" charset="-120"/>
              </a:rPr>
              <a:pPr eaLnBrk="1" hangingPunct="1"/>
              <a:t>14</a:t>
            </a:fld>
            <a:endParaRPr lang="en-US" altLang="zh-HK" smtClean="0">
              <a:ea typeface="新細明體" pitchFamily="18" charset="-12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Superposition Principle</a:t>
            </a:r>
            <a:endParaRPr lang="en-US" altLang="zh-HK" sz="4000" dirty="0" smtClean="0">
              <a:ea typeface="新細明體" pitchFamily="18" charset="-120"/>
            </a:endParaRP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HK" altLang="zh-HK">
              <a:ea typeface="新細明體" pitchFamily="18" charset="-120"/>
            </a:endParaRPr>
          </a:p>
        </p:txBody>
      </p:sp>
      <p:pic>
        <p:nvPicPr>
          <p:cNvPr id="51206" name="Picture 13" descr="04-0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01888" y="1892911"/>
            <a:ext cx="3962400" cy="1285875"/>
          </a:xfrm>
          <a:noFill/>
        </p:spPr>
      </p:pic>
      <p:grpSp>
        <p:nvGrpSpPr>
          <p:cNvPr id="51207" name="Group 132"/>
          <p:cNvGrpSpPr>
            <a:grpSpLocks/>
          </p:cNvGrpSpPr>
          <p:nvPr/>
        </p:nvGrpSpPr>
        <p:grpSpPr bwMode="auto">
          <a:xfrm>
            <a:off x="-493713" y="3376613"/>
            <a:ext cx="9525001" cy="3236913"/>
            <a:chOff x="-240" y="1993"/>
            <a:chExt cx="6000" cy="2039"/>
          </a:xfrm>
        </p:grpSpPr>
        <p:sp>
          <p:nvSpPr>
            <p:cNvPr id="51212" name="Line 7"/>
            <p:cNvSpPr>
              <a:spLocks noChangeShapeType="1"/>
            </p:cNvSpPr>
            <p:nvPr/>
          </p:nvSpPr>
          <p:spPr bwMode="auto">
            <a:xfrm flipH="1">
              <a:off x="1716" y="1993"/>
              <a:ext cx="598" cy="5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Line 8"/>
            <p:cNvSpPr>
              <a:spLocks noChangeShapeType="1"/>
            </p:cNvSpPr>
            <p:nvPr/>
          </p:nvSpPr>
          <p:spPr bwMode="auto">
            <a:xfrm>
              <a:off x="2951" y="2025"/>
              <a:ext cx="551" cy="4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Text Box 9"/>
            <p:cNvSpPr txBox="1">
              <a:spLocks noChangeArrowheads="1"/>
            </p:cNvSpPr>
            <p:nvPr/>
          </p:nvSpPr>
          <p:spPr bwMode="auto">
            <a:xfrm>
              <a:off x="408" y="2070"/>
              <a:ext cx="13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HK" sz="1600" dirty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2A is discarded by open-circuit</a:t>
              </a:r>
            </a:p>
          </p:txBody>
        </p:sp>
        <p:grpSp>
          <p:nvGrpSpPr>
            <p:cNvPr id="51215" name="Group 15"/>
            <p:cNvGrpSpPr>
              <a:grpSpLocks noChangeAspect="1"/>
            </p:cNvGrpSpPr>
            <p:nvPr/>
          </p:nvGrpSpPr>
          <p:grpSpPr bwMode="auto">
            <a:xfrm>
              <a:off x="-240" y="2450"/>
              <a:ext cx="3072" cy="1582"/>
              <a:chOff x="2592" y="6048"/>
              <a:chExt cx="6768" cy="3744"/>
            </a:xfrm>
          </p:grpSpPr>
          <p:grpSp>
            <p:nvGrpSpPr>
              <p:cNvPr id="51274" name="Group 16"/>
              <p:cNvGrpSpPr>
                <a:grpSpLocks noChangeAspect="1"/>
              </p:cNvGrpSpPr>
              <p:nvPr/>
            </p:nvGrpSpPr>
            <p:grpSpPr bwMode="auto">
              <a:xfrm>
                <a:off x="5760" y="8640"/>
                <a:ext cx="864" cy="864"/>
                <a:chOff x="7200" y="7728"/>
                <a:chExt cx="864" cy="864"/>
              </a:xfrm>
            </p:grpSpPr>
            <p:sp>
              <p:nvSpPr>
                <p:cNvPr id="51324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7200" y="7728"/>
                  <a:ext cx="864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1325" name="Line 18"/>
                <p:cNvSpPr>
                  <a:spLocks noChangeAspect="1" noChangeShapeType="1"/>
                </p:cNvSpPr>
                <p:nvPr/>
              </p:nvSpPr>
              <p:spPr bwMode="auto">
                <a:xfrm>
                  <a:off x="7632" y="772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26" name="Line 19"/>
                <p:cNvSpPr>
                  <a:spLocks noChangeAspect="1" noChangeShapeType="1"/>
                </p:cNvSpPr>
                <p:nvPr/>
              </p:nvSpPr>
              <p:spPr bwMode="auto">
                <a:xfrm>
                  <a:off x="7344" y="801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27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7488" y="81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28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7572" y="818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1275" name="Freeform 22"/>
              <p:cNvSpPr>
                <a:spLocks noChangeAspect="1"/>
              </p:cNvSpPr>
              <p:nvPr/>
            </p:nvSpPr>
            <p:spPr bwMode="auto">
              <a:xfrm>
                <a:off x="5904" y="6768"/>
                <a:ext cx="2160" cy="1872"/>
              </a:xfrm>
              <a:custGeom>
                <a:avLst/>
                <a:gdLst>
                  <a:gd name="T0" fmla="*/ 288 w 2160"/>
                  <a:gd name="T1" fmla="*/ 1872 h 1872"/>
                  <a:gd name="T2" fmla="*/ 2160 w 2160"/>
                  <a:gd name="T3" fmla="*/ 1872 h 1872"/>
                  <a:gd name="T4" fmla="*/ 2160 w 2160"/>
                  <a:gd name="T5" fmla="*/ 0 h 1872"/>
                  <a:gd name="T6" fmla="*/ 0 w 2160"/>
                  <a:gd name="T7" fmla="*/ 0 h 18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" h="1872">
                    <a:moveTo>
                      <a:pt x="288" y="1872"/>
                    </a:moveTo>
                    <a:lnTo>
                      <a:pt x="2160" y="1872"/>
                    </a:lnTo>
                    <a:lnTo>
                      <a:pt x="216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6" name="Freeform 23"/>
              <p:cNvSpPr>
                <a:spLocks noChangeAspect="1"/>
              </p:cNvSpPr>
              <p:nvPr/>
            </p:nvSpPr>
            <p:spPr bwMode="auto">
              <a:xfrm>
                <a:off x="4464" y="6768"/>
                <a:ext cx="1728" cy="1872"/>
              </a:xfrm>
              <a:custGeom>
                <a:avLst/>
                <a:gdLst>
                  <a:gd name="T0" fmla="*/ 1728 w 1728"/>
                  <a:gd name="T1" fmla="*/ 1872 h 1872"/>
                  <a:gd name="T2" fmla="*/ 0 w 1728"/>
                  <a:gd name="T3" fmla="*/ 1872 h 1872"/>
                  <a:gd name="T4" fmla="*/ 0 w 1728"/>
                  <a:gd name="T5" fmla="*/ 0 h 1872"/>
                  <a:gd name="T6" fmla="*/ 1728 w 1728"/>
                  <a:gd name="T7" fmla="*/ 0 h 1872"/>
                  <a:gd name="T8" fmla="*/ 1728 w 1728"/>
                  <a:gd name="T9" fmla="*/ 1872 h 18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28" h="1872">
                    <a:moveTo>
                      <a:pt x="1728" y="1872"/>
                    </a:moveTo>
                    <a:lnTo>
                      <a:pt x="0" y="1872"/>
                    </a:lnTo>
                    <a:lnTo>
                      <a:pt x="0" y="0"/>
                    </a:lnTo>
                    <a:lnTo>
                      <a:pt x="1728" y="0"/>
                    </a:lnTo>
                    <a:lnTo>
                      <a:pt x="1728" y="187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277" name="Group 24"/>
              <p:cNvGrpSpPr>
                <a:grpSpLocks noChangeAspect="1"/>
              </p:cNvGrpSpPr>
              <p:nvPr/>
            </p:nvGrpSpPr>
            <p:grpSpPr bwMode="auto">
              <a:xfrm>
                <a:off x="4608" y="6048"/>
                <a:ext cx="1152" cy="864"/>
                <a:chOff x="4608" y="576"/>
                <a:chExt cx="1152" cy="864"/>
              </a:xfrm>
            </p:grpSpPr>
            <p:grpSp>
              <p:nvGrpSpPr>
                <p:cNvPr id="51316" name="Group 25"/>
                <p:cNvGrpSpPr>
                  <a:grpSpLocks noChangeAspect="1"/>
                </p:cNvGrpSpPr>
                <p:nvPr/>
              </p:nvGrpSpPr>
              <p:grpSpPr bwMode="auto">
                <a:xfrm>
                  <a:off x="4608" y="576"/>
                  <a:ext cx="1152" cy="720"/>
                  <a:chOff x="2160" y="3312"/>
                  <a:chExt cx="1152" cy="720"/>
                </a:xfrm>
              </p:grpSpPr>
              <p:sp>
                <p:nvSpPr>
                  <p:cNvPr id="51322" name="Rectangle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0" y="3312"/>
                    <a:ext cx="1152" cy="7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ea typeface="新細明體" pitchFamily="18" charset="-120"/>
                    </a:endParaRPr>
                  </a:p>
                </p:txBody>
              </p:sp>
              <p:sp>
                <p:nvSpPr>
                  <p:cNvPr id="51323" name="Text Box 2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220" y="3487"/>
                    <a:ext cx="1008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HK" sz="1200" b="1">
                        <a:ea typeface="新細明體" pitchFamily="18" charset="-120"/>
                      </a:rPr>
                      <a:t>20 </a:t>
                    </a:r>
                    <a:r>
                      <a:rPr lang="en-US" altLang="zh-HK" sz="1200" b="1">
                        <a:ea typeface="新細明體" pitchFamily="18" charset="-120"/>
                        <a:sym typeface="Symbol" pitchFamily="18" charset="2"/>
                      </a:rPr>
                      <a:t></a:t>
                    </a:r>
                    <a:endParaRPr lang="en-US" altLang="zh-HK">
                      <a:ea typeface="新細明體" pitchFamily="18" charset="-120"/>
                    </a:endParaRPr>
                  </a:p>
                </p:txBody>
              </p:sp>
            </p:grpSp>
            <p:grpSp>
              <p:nvGrpSpPr>
                <p:cNvPr id="51317" name="Group 28"/>
                <p:cNvGrpSpPr>
                  <a:grpSpLocks noChangeAspect="1"/>
                </p:cNvGrpSpPr>
                <p:nvPr/>
              </p:nvGrpSpPr>
              <p:grpSpPr bwMode="auto">
                <a:xfrm>
                  <a:off x="4608" y="1152"/>
                  <a:ext cx="1152" cy="288"/>
                  <a:chOff x="2808" y="1296"/>
                  <a:chExt cx="1152" cy="288"/>
                </a:xfrm>
              </p:grpSpPr>
              <p:sp>
                <p:nvSpPr>
                  <p:cNvPr id="51318" name="Line 2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808" y="1440"/>
                    <a:ext cx="1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1319" name="Group 3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64" y="1296"/>
                    <a:ext cx="432" cy="288"/>
                    <a:chOff x="3164" y="1296"/>
                    <a:chExt cx="432" cy="288"/>
                  </a:xfrm>
                </p:grpSpPr>
                <p:sp>
                  <p:nvSpPr>
                    <p:cNvPr id="51320" name="Rectangle 3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164" y="1296"/>
                      <a:ext cx="432" cy="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FF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HK" altLang="en-US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51321" name="Freeform 3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166" y="1327"/>
                      <a:ext cx="426" cy="226"/>
                    </a:xfrm>
                    <a:custGeom>
                      <a:avLst/>
                      <a:gdLst>
                        <a:gd name="T0" fmla="*/ 0 w 426"/>
                        <a:gd name="T1" fmla="*/ 113 h 226"/>
                        <a:gd name="T2" fmla="*/ 43 w 426"/>
                        <a:gd name="T3" fmla="*/ 0 h 226"/>
                        <a:gd name="T4" fmla="*/ 106 w 426"/>
                        <a:gd name="T5" fmla="*/ 223 h 226"/>
                        <a:gd name="T6" fmla="*/ 180 w 426"/>
                        <a:gd name="T7" fmla="*/ 0 h 226"/>
                        <a:gd name="T8" fmla="*/ 242 w 426"/>
                        <a:gd name="T9" fmla="*/ 226 h 226"/>
                        <a:gd name="T10" fmla="*/ 322 w 426"/>
                        <a:gd name="T11" fmla="*/ 0 h 226"/>
                        <a:gd name="T12" fmla="*/ 384 w 426"/>
                        <a:gd name="T13" fmla="*/ 226 h 226"/>
                        <a:gd name="T14" fmla="*/ 426 w 426"/>
                        <a:gd name="T15" fmla="*/ 113 h 22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426" h="226">
                          <a:moveTo>
                            <a:pt x="0" y="113"/>
                          </a:moveTo>
                          <a:lnTo>
                            <a:pt x="43" y="0"/>
                          </a:lnTo>
                          <a:lnTo>
                            <a:pt x="106" y="223"/>
                          </a:lnTo>
                          <a:lnTo>
                            <a:pt x="180" y="0"/>
                          </a:lnTo>
                          <a:lnTo>
                            <a:pt x="242" y="226"/>
                          </a:lnTo>
                          <a:lnTo>
                            <a:pt x="322" y="0"/>
                          </a:lnTo>
                          <a:lnTo>
                            <a:pt x="384" y="226"/>
                          </a:lnTo>
                          <a:lnTo>
                            <a:pt x="426" y="113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51278" name="Group 33"/>
              <p:cNvGrpSpPr>
                <a:grpSpLocks noChangeAspect="1"/>
              </p:cNvGrpSpPr>
              <p:nvPr/>
            </p:nvGrpSpPr>
            <p:grpSpPr bwMode="auto">
              <a:xfrm>
                <a:off x="5760" y="6192"/>
                <a:ext cx="864" cy="576"/>
                <a:chOff x="3024" y="5616"/>
                <a:chExt cx="864" cy="576"/>
              </a:xfrm>
            </p:grpSpPr>
            <p:sp>
              <p:nvSpPr>
                <p:cNvPr id="51314" name="Rectangle 34"/>
                <p:cNvSpPr>
                  <a:spLocks noChangeAspect="1" noChangeArrowheads="1"/>
                </p:cNvSpPr>
                <p:nvPr/>
              </p:nvSpPr>
              <p:spPr bwMode="auto">
                <a:xfrm>
                  <a:off x="3024" y="5616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1315" name="Text Box 3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25" y="5688"/>
                  <a:ext cx="6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HK" sz="1200" b="1">
                      <a:ea typeface="新細明體" pitchFamily="18" charset="-120"/>
                    </a:rPr>
                    <a:t>v</a:t>
                  </a:r>
                  <a:r>
                    <a:rPr lang="en-US" altLang="zh-HK" sz="1200" b="1" baseline="-25000">
                      <a:ea typeface="新細明體" pitchFamily="18" charset="-120"/>
                    </a:rPr>
                    <a:t>1</a:t>
                  </a:r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51279" name="Group 36"/>
              <p:cNvGrpSpPr>
                <a:grpSpLocks noChangeAspect="1"/>
              </p:cNvGrpSpPr>
              <p:nvPr/>
            </p:nvGrpSpPr>
            <p:grpSpPr bwMode="auto">
              <a:xfrm>
                <a:off x="6048" y="7056"/>
                <a:ext cx="1296" cy="1152"/>
                <a:chOff x="7200" y="2016"/>
                <a:chExt cx="1296" cy="1152"/>
              </a:xfrm>
            </p:grpSpPr>
            <p:grpSp>
              <p:nvGrpSpPr>
                <p:cNvPr id="51306" name="Group 37"/>
                <p:cNvGrpSpPr>
                  <a:grpSpLocks noChangeAspect="1"/>
                </p:cNvGrpSpPr>
                <p:nvPr/>
              </p:nvGrpSpPr>
              <p:grpSpPr bwMode="auto">
                <a:xfrm>
                  <a:off x="7200" y="2016"/>
                  <a:ext cx="288" cy="1152"/>
                  <a:chOff x="6335" y="2160"/>
                  <a:chExt cx="288" cy="1152"/>
                </a:xfrm>
              </p:grpSpPr>
              <p:sp>
                <p:nvSpPr>
                  <p:cNvPr id="51310" name="Line 38"/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5904" y="2736"/>
                    <a:ext cx="1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1311" name="Group 3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335" y="2515"/>
                    <a:ext cx="288" cy="432"/>
                    <a:chOff x="6335" y="2515"/>
                    <a:chExt cx="288" cy="432"/>
                  </a:xfrm>
                </p:grpSpPr>
                <p:sp>
                  <p:nvSpPr>
                    <p:cNvPr id="51312" name="Rectangle 40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6263" y="2587"/>
                      <a:ext cx="432" cy="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FF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HK" altLang="en-US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51313" name="Freeform 41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6267" y="2616"/>
                      <a:ext cx="426" cy="226"/>
                    </a:xfrm>
                    <a:custGeom>
                      <a:avLst/>
                      <a:gdLst>
                        <a:gd name="T0" fmla="*/ 0 w 426"/>
                        <a:gd name="T1" fmla="*/ 113 h 226"/>
                        <a:gd name="T2" fmla="*/ 43 w 426"/>
                        <a:gd name="T3" fmla="*/ 0 h 226"/>
                        <a:gd name="T4" fmla="*/ 106 w 426"/>
                        <a:gd name="T5" fmla="*/ 223 h 226"/>
                        <a:gd name="T6" fmla="*/ 180 w 426"/>
                        <a:gd name="T7" fmla="*/ 0 h 226"/>
                        <a:gd name="T8" fmla="*/ 242 w 426"/>
                        <a:gd name="T9" fmla="*/ 226 h 226"/>
                        <a:gd name="T10" fmla="*/ 322 w 426"/>
                        <a:gd name="T11" fmla="*/ 0 h 226"/>
                        <a:gd name="T12" fmla="*/ 384 w 426"/>
                        <a:gd name="T13" fmla="*/ 226 h 226"/>
                        <a:gd name="T14" fmla="*/ 426 w 426"/>
                        <a:gd name="T15" fmla="*/ 113 h 22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426" h="226">
                          <a:moveTo>
                            <a:pt x="0" y="113"/>
                          </a:moveTo>
                          <a:lnTo>
                            <a:pt x="43" y="0"/>
                          </a:lnTo>
                          <a:lnTo>
                            <a:pt x="106" y="223"/>
                          </a:lnTo>
                          <a:lnTo>
                            <a:pt x="180" y="0"/>
                          </a:lnTo>
                          <a:lnTo>
                            <a:pt x="242" y="226"/>
                          </a:lnTo>
                          <a:lnTo>
                            <a:pt x="322" y="0"/>
                          </a:lnTo>
                          <a:lnTo>
                            <a:pt x="384" y="226"/>
                          </a:lnTo>
                          <a:lnTo>
                            <a:pt x="426" y="113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1307" name="Group 42"/>
                <p:cNvGrpSpPr>
                  <a:grpSpLocks noChangeAspect="1"/>
                </p:cNvGrpSpPr>
                <p:nvPr/>
              </p:nvGrpSpPr>
              <p:grpSpPr bwMode="auto">
                <a:xfrm>
                  <a:off x="7344" y="2304"/>
                  <a:ext cx="1152" cy="576"/>
                  <a:chOff x="8928" y="8208"/>
                  <a:chExt cx="1152" cy="576"/>
                </a:xfrm>
              </p:grpSpPr>
              <p:sp>
                <p:nvSpPr>
                  <p:cNvPr id="51308" name="Text Box 4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9029" y="8280"/>
                    <a:ext cx="1051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zh-HK" sz="1200" b="1">
                        <a:ea typeface="新細明體" pitchFamily="18" charset="-120"/>
                      </a:rPr>
                      <a:t>4 </a:t>
                    </a:r>
                    <a:r>
                      <a:rPr lang="en-US" altLang="zh-HK" sz="1200" b="1">
                        <a:ea typeface="新細明體" pitchFamily="18" charset="-120"/>
                        <a:sym typeface="Symbol" pitchFamily="18" charset="2"/>
                      </a:rPr>
                      <a:t></a:t>
                    </a:r>
                    <a:endParaRPr lang="en-US" altLang="zh-HK">
                      <a:ea typeface="新細明體" pitchFamily="18" charset="-120"/>
                    </a:endParaRPr>
                  </a:p>
                </p:txBody>
              </p:sp>
              <p:sp>
                <p:nvSpPr>
                  <p:cNvPr id="51309" name="Rectangle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928" y="8208"/>
                    <a:ext cx="1152" cy="5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ea typeface="新細明體" pitchFamily="18" charset="-120"/>
                    </a:endParaRPr>
                  </a:p>
                </p:txBody>
              </p:sp>
            </p:grpSp>
          </p:grpSp>
          <p:sp>
            <p:nvSpPr>
              <p:cNvPr id="51280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4176" y="7416"/>
                <a:ext cx="5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33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HK" altLang="en-US">
                  <a:ea typeface="新細明體" pitchFamily="18" charset="-120"/>
                </a:endParaRPr>
              </a:p>
            </p:txBody>
          </p:sp>
          <p:grpSp>
            <p:nvGrpSpPr>
              <p:cNvPr id="51281" name="Group 46"/>
              <p:cNvGrpSpPr>
                <a:grpSpLocks noChangeAspect="1"/>
              </p:cNvGrpSpPr>
              <p:nvPr/>
            </p:nvGrpSpPr>
            <p:grpSpPr bwMode="auto">
              <a:xfrm>
                <a:off x="2592" y="7416"/>
                <a:ext cx="1728" cy="576"/>
                <a:chOff x="1728" y="2160"/>
                <a:chExt cx="864" cy="576"/>
              </a:xfrm>
            </p:grpSpPr>
            <p:sp>
              <p:nvSpPr>
                <p:cNvPr id="51304" name="Rectangle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728" y="2160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1305" name="Text Box 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800" y="2232"/>
                  <a:ext cx="6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r" eaLnBrk="1" hangingPunct="1"/>
                  <a:r>
                    <a:rPr lang="en-US" altLang="zh-HK" sz="1200" b="1">
                      <a:ea typeface="新細明體" pitchFamily="18" charset="-120"/>
                    </a:rPr>
                    <a:t>10 V</a:t>
                  </a:r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51282" name="Group 49"/>
              <p:cNvGrpSpPr>
                <a:grpSpLocks noChangeAspect="1"/>
              </p:cNvGrpSpPr>
              <p:nvPr/>
            </p:nvGrpSpPr>
            <p:grpSpPr bwMode="auto">
              <a:xfrm>
                <a:off x="4176" y="7056"/>
                <a:ext cx="576" cy="1152"/>
                <a:chOff x="2448" y="2016"/>
                <a:chExt cx="576" cy="1152"/>
              </a:xfrm>
            </p:grpSpPr>
            <p:sp>
              <p:nvSpPr>
                <p:cNvPr id="51296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2736" y="2016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297" name="Group 51"/>
                <p:cNvGrpSpPr>
                  <a:grpSpLocks noChangeAspect="1"/>
                </p:cNvGrpSpPr>
                <p:nvPr/>
              </p:nvGrpSpPr>
              <p:grpSpPr bwMode="auto">
                <a:xfrm>
                  <a:off x="2448" y="2302"/>
                  <a:ext cx="576" cy="578"/>
                  <a:chOff x="2448" y="2222"/>
                  <a:chExt cx="576" cy="578"/>
                </a:xfrm>
              </p:grpSpPr>
              <p:sp>
                <p:nvSpPr>
                  <p:cNvPr id="51299" name="Rectangle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8" y="2224"/>
                    <a:ext cx="576" cy="57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ea typeface="新細明體" pitchFamily="18" charset="-120"/>
                    </a:endParaRPr>
                  </a:p>
                </p:txBody>
              </p:sp>
              <p:grpSp>
                <p:nvGrpSpPr>
                  <p:cNvPr id="51300" name="Group 5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63" y="2222"/>
                    <a:ext cx="547" cy="578"/>
                    <a:chOff x="2463" y="3742"/>
                    <a:chExt cx="547" cy="578"/>
                  </a:xfrm>
                </p:grpSpPr>
                <p:sp>
                  <p:nvSpPr>
                    <p:cNvPr id="51301" name="Line 54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36" y="3742"/>
                      <a:ext cx="0" cy="1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302" name="Oval 5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63" y="3758"/>
                      <a:ext cx="547" cy="54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HK" altLang="en-US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51303" name="Line 5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36" y="4306"/>
                      <a:ext cx="0" cy="1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1298" name="Text Box 5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448" y="2016"/>
                  <a:ext cx="576" cy="10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99CC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/>
                  <a:endParaRPr lang="en-US" altLang="zh-HK" sz="1200">
                    <a:ea typeface="新細明體" pitchFamily="18" charset="-120"/>
                  </a:endParaRPr>
                </a:p>
                <a:p>
                  <a:pPr algn="ctr" eaLnBrk="1" hangingPunct="1"/>
                  <a:r>
                    <a:rPr lang="en-US" altLang="zh-HK" sz="1200">
                      <a:ea typeface="新細明體" pitchFamily="18" charset="-120"/>
                    </a:rPr>
                    <a:t>+</a:t>
                  </a:r>
                </a:p>
                <a:p>
                  <a:pPr algn="ctr" eaLnBrk="1" hangingPunct="1"/>
                  <a:r>
                    <a:rPr lang="en-US" altLang="zh-HK" sz="1200">
                      <a:ea typeface="新細明體" pitchFamily="18" charset="-120"/>
                      <a:sym typeface="Symbol" pitchFamily="18" charset="2"/>
                    </a:rPr>
                    <a:t></a:t>
                  </a:r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51283" name="Group 58"/>
              <p:cNvGrpSpPr>
                <a:grpSpLocks noChangeAspect="1"/>
              </p:cNvGrpSpPr>
              <p:nvPr/>
            </p:nvGrpSpPr>
            <p:grpSpPr bwMode="auto">
              <a:xfrm>
                <a:off x="7776" y="7056"/>
                <a:ext cx="576" cy="1152"/>
                <a:chOff x="2880" y="10656"/>
                <a:chExt cx="576" cy="1152"/>
              </a:xfrm>
            </p:grpSpPr>
            <p:sp>
              <p:nvSpPr>
                <p:cNvPr id="51293" name="Line 59"/>
                <p:cNvSpPr>
                  <a:spLocks noChangeAspect="1" noChangeShapeType="1"/>
                </p:cNvSpPr>
                <p:nvPr/>
              </p:nvSpPr>
              <p:spPr bwMode="auto">
                <a:xfrm>
                  <a:off x="3168" y="10656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94" name="Freeform 60"/>
                <p:cNvSpPr>
                  <a:spLocks noChangeAspect="1"/>
                </p:cNvSpPr>
                <p:nvPr/>
              </p:nvSpPr>
              <p:spPr bwMode="auto">
                <a:xfrm>
                  <a:off x="2880" y="10944"/>
                  <a:ext cx="576" cy="576"/>
                </a:xfrm>
                <a:custGeom>
                  <a:avLst/>
                  <a:gdLst>
                    <a:gd name="T0" fmla="*/ 288 w 576"/>
                    <a:gd name="T1" fmla="*/ 0 h 576"/>
                    <a:gd name="T2" fmla="*/ 0 w 576"/>
                    <a:gd name="T3" fmla="*/ 288 h 576"/>
                    <a:gd name="T4" fmla="*/ 288 w 576"/>
                    <a:gd name="T5" fmla="*/ 576 h 576"/>
                    <a:gd name="T6" fmla="*/ 576 w 576"/>
                    <a:gd name="T7" fmla="*/ 288 h 576"/>
                    <a:gd name="T8" fmla="*/ 288 w 576"/>
                    <a:gd name="T9" fmla="*/ 0 h 5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6" h="576">
                      <a:moveTo>
                        <a:pt x="288" y="0"/>
                      </a:moveTo>
                      <a:lnTo>
                        <a:pt x="0" y="288"/>
                      </a:lnTo>
                      <a:lnTo>
                        <a:pt x="288" y="576"/>
                      </a:lnTo>
                      <a:lnTo>
                        <a:pt x="576" y="288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95" name="Line 6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68" y="1101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284" name="Group 62"/>
              <p:cNvGrpSpPr>
                <a:grpSpLocks noChangeAspect="1"/>
              </p:cNvGrpSpPr>
              <p:nvPr/>
            </p:nvGrpSpPr>
            <p:grpSpPr bwMode="auto">
              <a:xfrm>
                <a:off x="5760" y="9216"/>
                <a:ext cx="864" cy="576"/>
                <a:chOff x="3024" y="5616"/>
                <a:chExt cx="864" cy="576"/>
              </a:xfrm>
            </p:grpSpPr>
            <p:sp>
              <p:nvSpPr>
                <p:cNvPr id="51291" name="Rectangle 63"/>
                <p:cNvSpPr>
                  <a:spLocks noChangeAspect="1" noChangeArrowheads="1"/>
                </p:cNvSpPr>
                <p:nvPr/>
              </p:nvSpPr>
              <p:spPr bwMode="auto">
                <a:xfrm>
                  <a:off x="3024" y="5616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1292" name="Text Box 6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25" y="5688"/>
                  <a:ext cx="6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HK" sz="1200" b="1">
                      <a:ea typeface="新細明體" pitchFamily="18" charset="-120"/>
                    </a:rPr>
                    <a:t>(a)</a:t>
                  </a:r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51285" name="Group 65"/>
              <p:cNvGrpSpPr>
                <a:grpSpLocks noChangeAspect="1"/>
              </p:cNvGrpSpPr>
              <p:nvPr/>
            </p:nvGrpSpPr>
            <p:grpSpPr bwMode="auto">
              <a:xfrm>
                <a:off x="8064" y="7344"/>
                <a:ext cx="1296" cy="576"/>
                <a:chOff x="3024" y="5616"/>
                <a:chExt cx="864" cy="576"/>
              </a:xfrm>
            </p:grpSpPr>
            <p:sp>
              <p:nvSpPr>
                <p:cNvPr id="51289" name="Rectangle 66"/>
                <p:cNvSpPr>
                  <a:spLocks noChangeAspect="1" noChangeArrowheads="1"/>
                </p:cNvSpPr>
                <p:nvPr/>
              </p:nvSpPr>
              <p:spPr bwMode="auto">
                <a:xfrm>
                  <a:off x="3024" y="5616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1290" name="Text Box 6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25" y="5688"/>
                  <a:ext cx="6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HK" sz="1200" b="1">
                      <a:ea typeface="新細明體" pitchFamily="18" charset="-120"/>
                    </a:rPr>
                    <a:t>0.1v</a:t>
                  </a:r>
                  <a:r>
                    <a:rPr lang="en-US" altLang="zh-HK" sz="1200" b="1" baseline="-25000">
                      <a:ea typeface="新細明體" pitchFamily="18" charset="-120"/>
                    </a:rPr>
                    <a:t>1</a:t>
                  </a:r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</p:grpSp>
        <p:grpSp>
          <p:nvGrpSpPr>
            <p:cNvPr id="51216" name="Group 71"/>
            <p:cNvGrpSpPr>
              <a:grpSpLocks noChangeAspect="1"/>
            </p:cNvGrpSpPr>
            <p:nvPr/>
          </p:nvGrpSpPr>
          <p:grpSpPr bwMode="auto">
            <a:xfrm>
              <a:off x="2869" y="2418"/>
              <a:ext cx="2891" cy="1614"/>
              <a:chOff x="4320" y="10512"/>
              <a:chExt cx="6192" cy="3456"/>
            </a:xfrm>
          </p:grpSpPr>
          <p:grpSp>
            <p:nvGrpSpPr>
              <p:cNvPr id="51218" name="Group 72"/>
              <p:cNvGrpSpPr>
                <a:grpSpLocks noChangeAspect="1"/>
              </p:cNvGrpSpPr>
              <p:nvPr/>
            </p:nvGrpSpPr>
            <p:grpSpPr bwMode="auto">
              <a:xfrm>
                <a:off x="5616" y="13104"/>
                <a:ext cx="864" cy="864"/>
                <a:chOff x="7200" y="7728"/>
                <a:chExt cx="864" cy="864"/>
              </a:xfrm>
            </p:grpSpPr>
            <p:sp>
              <p:nvSpPr>
                <p:cNvPr id="51269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7200" y="7728"/>
                  <a:ext cx="864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1270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7632" y="772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71" name="Line 75"/>
                <p:cNvSpPr>
                  <a:spLocks noChangeAspect="1" noChangeShapeType="1"/>
                </p:cNvSpPr>
                <p:nvPr/>
              </p:nvSpPr>
              <p:spPr bwMode="auto">
                <a:xfrm>
                  <a:off x="7344" y="801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72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7488" y="81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73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7572" y="818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1219" name="Freeform 78"/>
              <p:cNvSpPr>
                <a:spLocks noChangeAspect="1"/>
              </p:cNvSpPr>
              <p:nvPr/>
            </p:nvSpPr>
            <p:spPr bwMode="auto">
              <a:xfrm>
                <a:off x="5760" y="11232"/>
                <a:ext cx="2160" cy="1872"/>
              </a:xfrm>
              <a:custGeom>
                <a:avLst/>
                <a:gdLst>
                  <a:gd name="T0" fmla="*/ 288 w 2160"/>
                  <a:gd name="T1" fmla="*/ 1872 h 1872"/>
                  <a:gd name="T2" fmla="*/ 2160 w 2160"/>
                  <a:gd name="T3" fmla="*/ 1872 h 1872"/>
                  <a:gd name="T4" fmla="*/ 2160 w 2160"/>
                  <a:gd name="T5" fmla="*/ 0 h 1872"/>
                  <a:gd name="T6" fmla="*/ 0 w 2160"/>
                  <a:gd name="T7" fmla="*/ 0 h 18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" h="1872">
                    <a:moveTo>
                      <a:pt x="288" y="1872"/>
                    </a:moveTo>
                    <a:lnTo>
                      <a:pt x="2160" y="1872"/>
                    </a:lnTo>
                    <a:lnTo>
                      <a:pt x="216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20" name="Freeform 79"/>
              <p:cNvSpPr>
                <a:spLocks noChangeAspect="1"/>
              </p:cNvSpPr>
              <p:nvPr/>
            </p:nvSpPr>
            <p:spPr bwMode="auto">
              <a:xfrm>
                <a:off x="4320" y="11232"/>
                <a:ext cx="1728" cy="1872"/>
              </a:xfrm>
              <a:custGeom>
                <a:avLst/>
                <a:gdLst>
                  <a:gd name="T0" fmla="*/ 1728 w 1728"/>
                  <a:gd name="T1" fmla="*/ 1872 h 1872"/>
                  <a:gd name="T2" fmla="*/ 0 w 1728"/>
                  <a:gd name="T3" fmla="*/ 1872 h 1872"/>
                  <a:gd name="T4" fmla="*/ 0 w 1728"/>
                  <a:gd name="T5" fmla="*/ 0 h 1872"/>
                  <a:gd name="T6" fmla="*/ 1728 w 1728"/>
                  <a:gd name="T7" fmla="*/ 0 h 1872"/>
                  <a:gd name="T8" fmla="*/ 1728 w 1728"/>
                  <a:gd name="T9" fmla="*/ 1872 h 18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28" h="1872">
                    <a:moveTo>
                      <a:pt x="1728" y="1872"/>
                    </a:moveTo>
                    <a:lnTo>
                      <a:pt x="0" y="1872"/>
                    </a:lnTo>
                    <a:lnTo>
                      <a:pt x="0" y="0"/>
                    </a:lnTo>
                    <a:lnTo>
                      <a:pt x="1728" y="0"/>
                    </a:lnTo>
                    <a:lnTo>
                      <a:pt x="1728" y="187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221" name="Group 80"/>
              <p:cNvGrpSpPr>
                <a:grpSpLocks noChangeAspect="1"/>
              </p:cNvGrpSpPr>
              <p:nvPr/>
            </p:nvGrpSpPr>
            <p:grpSpPr bwMode="auto">
              <a:xfrm>
                <a:off x="5760" y="11520"/>
                <a:ext cx="576" cy="1152"/>
                <a:chOff x="2448" y="3534"/>
                <a:chExt cx="576" cy="1152"/>
              </a:xfrm>
            </p:grpSpPr>
            <p:sp>
              <p:nvSpPr>
                <p:cNvPr id="51260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2736" y="353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261" name="Group 82"/>
                <p:cNvGrpSpPr>
                  <a:grpSpLocks noChangeAspect="1"/>
                </p:cNvGrpSpPr>
                <p:nvPr/>
              </p:nvGrpSpPr>
              <p:grpSpPr bwMode="auto">
                <a:xfrm>
                  <a:off x="2448" y="3820"/>
                  <a:ext cx="576" cy="578"/>
                  <a:chOff x="2448" y="3820"/>
                  <a:chExt cx="576" cy="578"/>
                </a:xfrm>
              </p:grpSpPr>
              <p:grpSp>
                <p:nvGrpSpPr>
                  <p:cNvPr id="51262" name="Group 8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48" y="3820"/>
                    <a:ext cx="576" cy="578"/>
                    <a:chOff x="2448" y="2222"/>
                    <a:chExt cx="576" cy="578"/>
                  </a:xfrm>
                </p:grpSpPr>
                <p:sp>
                  <p:nvSpPr>
                    <p:cNvPr id="51264" name="Rectangle 8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48" y="2224"/>
                      <a:ext cx="576" cy="5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HK" altLang="en-US">
                        <a:ea typeface="新細明體" pitchFamily="18" charset="-120"/>
                      </a:endParaRPr>
                    </a:p>
                  </p:txBody>
                </p:sp>
                <p:grpSp>
                  <p:nvGrpSpPr>
                    <p:cNvPr id="51265" name="Group 85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2463" y="2222"/>
                      <a:ext cx="547" cy="578"/>
                      <a:chOff x="2463" y="3742"/>
                      <a:chExt cx="547" cy="578"/>
                    </a:xfrm>
                  </p:grpSpPr>
                  <p:sp>
                    <p:nvSpPr>
                      <p:cNvPr id="51266" name="Line 8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2736" y="3742"/>
                        <a:ext cx="0" cy="1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1267" name="Oval 8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463" y="3758"/>
                        <a:ext cx="547" cy="547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HK" altLang="en-US"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51268" name="Line 88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2736" y="4306"/>
                        <a:ext cx="0" cy="1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51263" name="Line 8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736" y="3888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1222" name="Group 90"/>
              <p:cNvGrpSpPr>
                <a:grpSpLocks noChangeAspect="1"/>
              </p:cNvGrpSpPr>
              <p:nvPr/>
            </p:nvGrpSpPr>
            <p:grpSpPr bwMode="auto">
              <a:xfrm>
                <a:off x="7776" y="11664"/>
                <a:ext cx="1296" cy="1152"/>
                <a:chOff x="7200" y="2016"/>
                <a:chExt cx="1296" cy="1152"/>
              </a:xfrm>
            </p:grpSpPr>
            <p:grpSp>
              <p:nvGrpSpPr>
                <p:cNvPr id="51252" name="Group 91"/>
                <p:cNvGrpSpPr>
                  <a:grpSpLocks noChangeAspect="1"/>
                </p:cNvGrpSpPr>
                <p:nvPr/>
              </p:nvGrpSpPr>
              <p:grpSpPr bwMode="auto">
                <a:xfrm>
                  <a:off x="7200" y="2016"/>
                  <a:ext cx="288" cy="1152"/>
                  <a:chOff x="6335" y="2160"/>
                  <a:chExt cx="288" cy="1152"/>
                </a:xfrm>
              </p:grpSpPr>
              <p:sp>
                <p:nvSpPr>
                  <p:cNvPr id="51256" name="Line 92"/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5904" y="2736"/>
                    <a:ext cx="1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1257" name="Group 9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335" y="2515"/>
                    <a:ext cx="288" cy="432"/>
                    <a:chOff x="6335" y="2515"/>
                    <a:chExt cx="288" cy="432"/>
                  </a:xfrm>
                </p:grpSpPr>
                <p:sp>
                  <p:nvSpPr>
                    <p:cNvPr id="51258" name="Rectangle 94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6263" y="2587"/>
                      <a:ext cx="432" cy="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FF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HK" altLang="en-US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51259" name="Freeform 95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6267" y="2616"/>
                      <a:ext cx="426" cy="226"/>
                    </a:xfrm>
                    <a:custGeom>
                      <a:avLst/>
                      <a:gdLst>
                        <a:gd name="T0" fmla="*/ 0 w 426"/>
                        <a:gd name="T1" fmla="*/ 113 h 226"/>
                        <a:gd name="T2" fmla="*/ 43 w 426"/>
                        <a:gd name="T3" fmla="*/ 0 h 226"/>
                        <a:gd name="T4" fmla="*/ 106 w 426"/>
                        <a:gd name="T5" fmla="*/ 223 h 226"/>
                        <a:gd name="T6" fmla="*/ 180 w 426"/>
                        <a:gd name="T7" fmla="*/ 0 h 226"/>
                        <a:gd name="T8" fmla="*/ 242 w 426"/>
                        <a:gd name="T9" fmla="*/ 226 h 226"/>
                        <a:gd name="T10" fmla="*/ 322 w 426"/>
                        <a:gd name="T11" fmla="*/ 0 h 226"/>
                        <a:gd name="T12" fmla="*/ 384 w 426"/>
                        <a:gd name="T13" fmla="*/ 226 h 226"/>
                        <a:gd name="T14" fmla="*/ 426 w 426"/>
                        <a:gd name="T15" fmla="*/ 113 h 22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426" h="226">
                          <a:moveTo>
                            <a:pt x="0" y="113"/>
                          </a:moveTo>
                          <a:lnTo>
                            <a:pt x="43" y="0"/>
                          </a:lnTo>
                          <a:lnTo>
                            <a:pt x="106" y="223"/>
                          </a:lnTo>
                          <a:lnTo>
                            <a:pt x="180" y="0"/>
                          </a:lnTo>
                          <a:lnTo>
                            <a:pt x="242" y="226"/>
                          </a:lnTo>
                          <a:lnTo>
                            <a:pt x="322" y="0"/>
                          </a:lnTo>
                          <a:lnTo>
                            <a:pt x="384" y="226"/>
                          </a:lnTo>
                          <a:lnTo>
                            <a:pt x="426" y="113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1253" name="Group 96"/>
                <p:cNvGrpSpPr>
                  <a:grpSpLocks noChangeAspect="1"/>
                </p:cNvGrpSpPr>
                <p:nvPr/>
              </p:nvGrpSpPr>
              <p:grpSpPr bwMode="auto">
                <a:xfrm>
                  <a:off x="7344" y="2304"/>
                  <a:ext cx="1152" cy="576"/>
                  <a:chOff x="8928" y="8208"/>
                  <a:chExt cx="1152" cy="576"/>
                </a:xfrm>
              </p:grpSpPr>
              <p:sp>
                <p:nvSpPr>
                  <p:cNvPr id="51254" name="Text Box 9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9029" y="8280"/>
                    <a:ext cx="1051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zh-HK" sz="1200" b="1">
                        <a:ea typeface="新細明體" pitchFamily="18" charset="-120"/>
                      </a:rPr>
                      <a:t>4 </a:t>
                    </a:r>
                    <a:r>
                      <a:rPr lang="en-US" altLang="zh-HK" sz="1200" b="1">
                        <a:ea typeface="新細明體" pitchFamily="18" charset="-120"/>
                        <a:sym typeface="Symbol" pitchFamily="18" charset="2"/>
                      </a:rPr>
                      <a:t></a:t>
                    </a:r>
                    <a:endParaRPr lang="en-US" altLang="zh-HK">
                      <a:ea typeface="新細明體" pitchFamily="18" charset="-120"/>
                    </a:endParaRPr>
                  </a:p>
                </p:txBody>
              </p:sp>
              <p:sp>
                <p:nvSpPr>
                  <p:cNvPr id="51255" name="Rectangle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928" y="8208"/>
                    <a:ext cx="1152" cy="5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ea typeface="新細明體" pitchFamily="18" charset="-120"/>
                    </a:endParaRPr>
                  </a:p>
                </p:txBody>
              </p:sp>
            </p:grpSp>
          </p:grpSp>
          <p:grpSp>
            <p:nvGrpSpPr>
              <p:cNvPr id="51223" name="Group 99"/>
              <p:cNvGrpSpPr>
                <a:grpSpLocks noChangeAspect="1"/>
              </p:cNvGrpSpPr>
              <p:nvPr/>
            </p:nvGrpSpPr>
            <p:grpSpPr bwMode="auto">
              <a:xfrm>
                <a:off x="6240" y="11808"/>
                <a:ext cx="816" cy="672"/>
                <a:chOff x="3024" y="5616"/>
                <a:chExt cx="864" cy="576"/>
              </a:xfrm>
            </p:grpSpPr>
            <p:sp>
              <p:nvSpPr>
                <p:cNvPr id="51250" name="Rectangle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3024" y="5616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1251" name="Text Box 10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25" y="5688"/>
                  <a:ext cx="6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 sz="1200" b="1">
                      <a:ea typeface="新細明體" pitchFamily="18" charset="-120"/>
                    </a:rPr>
                    <a:t>2 A</a:t>
                  </a:r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51224" name="Group 102"/>
              <p:cNvGrpSpPr>
                <a:grpSpLocks noChangeAspect="1"/>
              </p:cNvGrpSpPr>
              <p:nvPr/>
            </p:nvGrpSpPr>
            <p:grpSpPr bwMode="auto">
              <a:xfrm>
                <a:off x="6624" y="13392"/>
                <a:ext cx="864" cy="576"/>
                <a:chOff x="3024" y="5616"/>
                <a:chExt cx="864" cy="576"/>
              </a:xfrm>
            </p:grpSpPr>
            <p:sp>
              <p:nvSpPr>
                <p:cNvPr id="51248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3024" y="5616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1249" name="Text Box 10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25" y="5688"/>
                  <a:ext cx="6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HK" sz="1200" b="1">
                      <a:ea typeface="新細明體" pitchFamily="18" charset="-120"/>
                    </a:rPr>
                    <a:t>(b)</a:t>
                  </a:r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51225" name="Group 105"/>
              <p:cNvGrpSpPr>
                <a:grpSpLocks noChangeAspect="1"/>
              </p:cNvGrpSpPr>
              <p:nvPr/>
            </p:nvGrpSpPr>
            <p:grpSpPr bwMode="auto">
              <a:xfrm>
                <a:off x="4608" y="10512"/>
                <a:ext cx="1152" cy="864"/>
                <a:chOff x="4608" y="576"/>
                <a:chExt cx="1152" cy="864"/>
              </a:xfrm>
            </p:grpSpPr>
            <p:grpSp>
              <p:nvGrpSpPr>
                <p:cNvPr id="51240" name="Group 106"/>
                <p:cNvGrpSpPr>
                  <a:grpSpLocks noChangeAspect="1"/>
                </p:cNvGrpSpPr>
                <p:nvPr/>
              </p:nvGrpSpPr>
              <p:grpSpPr bwMode="auto">
                <a:xfrm>
                  <a:off x="4608" y="576"/>
                  <a:ext cx="1152" cy="720"/>
                  <a:chOff x="2160" y="3312"/>
                  <a:chExt cx="1152" cy="720"/>
                </a:xfrm>
              </p:grpSpPr>
              <p:sp>
                <p:nvSpPr>
                  <p:cNvPr id="51246" name="Rectangle 1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0" y="3312"/>
                    <a:ext cx="1152" cy="7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ea typeface="新細明體" pitchFamily="18" charset="-120"/>
                    </a:endParaRPr>
                  </a:p>
                </p:txBody>
              </p:sp>
              <p:sp>
                <p:nvSpPr>
                  <p:cNvPr id="51247" name="Text Box 10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220" y="3487"/>
                    <a:ext cx="1008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HK" sz="1200" b="1">
                        <a:ea typeface="新細明體" pitchFamily="18" charset="-120"/>
                      </a:rPr>
                      <a:t>20 </a:t>
                    </a:r>
                    <a:r>
                      <a:rPr lang="en-US" altLang="zh-HK" sz="1200" b="1">
                        <a:ea typeface="新細明體" pitchFamily="18" charset="-120"/>
                        <a:sym typeface="Symbol" pitchFamily="18" charset="2"/>
                      </a:rPr>
                      <a:t></a:t>
                    </a:r>
                    <a:endParaRPr lang="en-US" altLang="zh-HK">
                      <a:ea typeface="新細明體" pitchFamily="18" charset="-120"/>
                    </a:endParaRPr>
                  </a:p>
                </p:txBody>
              </p:sp>
            </p:grpSp>
            <p:grpSp>
              <p:nvGrpSpPr>
                <p:cNvPr id="51241" name="Group 109"/>
                <p:cNvGrpSpPr>
                  <a:grpSpLocks noChangeAspect="1"/>
                </p:cNvGrpSpPr>
                <p:nvPr/>
              </p:nvGrpSpPr>
              <p:grpSpPr bwMode="auto">
                <a:xfrm>
                  <a:off x="4608" y="1152"/>
                  <a:ext cx="1152" cy="288"/>
                  <a:chOff x="2808" y="1296"/>
                  <a:chExt cx="1152" cy="288"/>
                </a:xfrm>
              </p:grpSpPr>
              <p:sp>
                <p:nvSpPr>
                  <p:cNvPr id="51242" name="Line 11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808" y="1440"/>
                    <a:ext cx="1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1243" name="Group 11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64" y="1296"/>
                    <a:ext cx="432" cy="288"/>
                    <a:chOff x="3164" y="1296"/>
                    <a:chExt cx="432" cy="288"/>
                  </a:xfrm>
                </p:grpSpPr>
                <p:sp>
                  <p:nvSpPr>
                    <p:cNvPr id="51244" name="Rectangle 11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164" y="1296"/>
                      <a:ext cx="432" cy="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FF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HK" altLang="en-US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51245" name="Freeform 11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166" y="1327"/>
                      <a:ext cx="426" cy="226"/>
                    </a:xfrm>
                    <a:custGeom>
                      <a:avLst/>
                      <a:gdLst>
                        <a:gd name="T0" fmla="*/ 0 w 426"/>
                        <a:gd name="T1" fmla="*/ 113 h 226"/>
                        <a:gd name="T2" fmla="*/ 43 w 426"/>
                        <a:gd name="T3" fmla="*/ 0 h 226"/>
                        <a:gd name="T4" fmla="*/ 106 w 426"/>
                        <a:gd name="T5" fmla="*/ 223 h 226"/>
                        <a:gd name="T6" fmla="*/ 180 w 426"/>
                        <a:gd name="T7" fmla="*/ 0 h 226"/>
                        <a:gd name="T8" fmla="*/ 242 w 426"/>
                        <a:gd name="T9" fmla="*/ 226 h 226"/>
                        <a:gd name="T10" fmla="*/ 322 w 426"/>
                        <a:gd name="T11" fmla="*/ 0 h 226"/>
                        <a:gd name="T12" fmla="*/ 384 w 426"/>
                        <a:gd name="T13" fmla="*/ 226 h 226"/>
                        <a:gd name="T14" fmla="*/ 426 w 426"/>
                        <a:gd name="T15" fmla="*/ 113 h 22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426" h="226">
                          <a:moveTo>
                            <a:pt x="0" y="113"/>
                          </a:moveTo>
                          <a:lnTo>
                            <a:pt x="43" y="0"/>
                          </a:lnTo>
                          <a:lnTo>
                            <a:pt x="106" y="223"/>
                          </a:lnTo>
                          <a:lnTo>
                            <a:pt x="180" y="0"/>
                          </a:lnTo>
                          <a:lnTo>
                            <a:pt x="242" y="226"/>
                          </a:lnTo>
                          <a:lnTo>
                            <a:pt x="322" y="0"/>
                          </a:lnTo>
                          <a:lnTo>
                            <a:pt x="384" y="226"/>
                          </a:lnTo>
                          <a:lnTo>
                            <a:pt x="426" y="113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51227" name="Freeform 115"/>
              <p:cNvSpPr>
                <a:spLocks noChangeAspect="1"/>
              </p:cNvSpPr>
              <p:nvPr/>
            </p:nvSpPr>
            <p:spPr bwMode="auto">
              <a:xfrm>
                <a:off x="7200" y="11232"/>
                <a:ext cx="2016" cy="1872"/>
              </a:xfrm>
              <a:custGeom>
                <a:avLst/>
                <a:gdLst>
                  <a:gd name="T0" fmla="*/ 432 w 2016"/>
                  <a:gd name="T1" fmla="*/ 0 h 1872"/>
                  <a:gd name="T2" fmla="*/ 2016 w 2016"/>
                  <a:gd name="T3" fmla="*/ 0 h 1872"/>
                  <a:gd name="T4" fmla="*/ 2016 w 2016"/>
                  <a:gd name="T5" fmla="*/ 1872 h 1872"/>
                  <a:gd name="T6" fmla="*/ 0 w 2016"/>
                  <a:gd name="T7" fmla="*/ 1872 h 18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6" h="1872">
                    <a:moveTo>
                      <a:pt x="432" y="0"/>
                    </a:moveTo>
                    <a:lnTo>
                      <a:pt x="2016" y="0"/>
                    </a:lnTo>
                    <a:lnTo>
                      <a:pt x="2016" y="1872"/>
                    </a:lnTo>
                    <a:lnTo>
                      <a:pt x="0" y="187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228" name="Group 116"/>
              <p:cNvGrpSpPr>
                <a:grpSpLocks noChangeAspect="1"/>
              </p:cNvGrpSpPr>
              <p:nvPr/>
            </p:nvGrpSpPr>
            <p:grpSpPr bwMode="auto">
              <a:xfrm>
                <a:off x="8928" y="11664"/>
                <a:ext cx="576" cy="1152"/>
                <a:chOff x="2880" y="10656"/>
                <a:chExt cx="576" cy="1152"/>
              </a:xfrm>
            </p:grpSpPr>
            <p:sp>
              <p:nvSpPr>
                <p:cNvPr id="51237" name="Line 117"/>
                <p:cNvSpPr>
                  <a:spLocks noChangeAspect="1" noChangeShapeType="1"/>
                </p:cNvSpPr>
                <p:nvPr/>
              </p:nvSpPr>
              <p:spPr bwMode="auto">
                <a:xfrm>
                  <a:off x="3168" y="10656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38" name="Freeform 118"/>
                <p:cNvSpPr>
                  <a:spLocks noChangeAspect="1"/>
                </p:cNvSpPr>
                <p:nvPr/>
              </p:nvSpPr>
              <p:spPr bwMode="auto">
                <a:xfrm>
                  <a:off x="2880" y="10944"/>
                  <a:ext cx="576" cy="576"/>
                </a:xfrm>
                <a:custGeom>
                  <a:avLst/>
                  <a:gdLst>
                    <a:gd name="T0" fmla="*/ 288 w 576"/>
                    <a:gd name="T1" fmla="*/ 0 h 576"/>
                    <a:gd name="T2" fmla="*/ 0 w 576"/>
                    <a:gd name="T3" fmla="*/ 288 h 576"/>
                    <a:gd name="T4" fmla="*/ 288 w 576"/>
                    <a:gd name="T5" fmla="*/ 576 h 576"/>
                    <a:gd name="T6" fmla="*/ 576 w 576"/>
                    <a:gd name="T7" fmla="*/ 288 h 576"/>
                    <a:gd name="T8" fmla="*/ 288 w 576"/>
                    <a:gd name="T9" fmla="*/ 0 h 5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6" h="576">
                      <a:moveTo>
                        <a:pt x="288" y="0"/>
                      </a:moveTo>
                      <a:lnTo>
                        <a:pt x="0" y="288"/>
                      </a:lnTo>
                      <a:lnTo>
                        <a:pt x="288" y="576"/>
                      </a:lnTo>
                      <a:lnTo>
                        <a:pt x="576" y="288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39" name="Line 11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68" y="1101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229" name="Group 120"/>
              <p:cNvGrpSpPr>
                <a:grpSpLocks noChangeAspect="1"/>
              </p:cNvGrpSpPr>
              <p:nvPr/>
            </p:nvGrpSpPr>
            <p:grpSpPr bwMode="auto">
              <a:xfrm>
                <a:off x="9216" y="11952"/>
                <a:ext cx="1296" cy="576"/>
                <a:chOff x="3024" y="5616"/>
                <a:chExt cx="864" cy="576"/>
              </a:xfrm>
            </p:grpSpPr>
            <p:sp>
              <p:nvSpPr>
                <p:cNvPr id="51235" name="Rectangle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3024" y="5616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1236" name="Text Box 12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25" y="5688"/>
                  <a:ext cx="6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HK" sz="1200" b="1">
                      <a:ea typeface="新細明體" pitchFamily="18" charset="-120"/>
                    </a:rPr>
                    <a:t>0.1v</a:t>
                  </a:r>
                  <a:r>
                    <a:rPr lang="en-US" altLang="zh-HK" sz="1200" b="1" baseline="-25000">
                      <a:ea typeface="新細明體" pitchFamily="18" charset="-120"/>
                    </a:rPr>
                    <a:t>2</a:t>
                  </a:r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51230" name="Group 123"/>
              <p:cNvGrpSpPr>
                <a:grpSpLocks noChangeAspect="1"/>
              </p:cNvGrpSpPr>
              <p:nvPr/>
            </p:nvGrpSpPr>
            <p:grpSpPr bwMode="auto">
              <a:xfrm>
                <a:off x="5328" y="10656"/>
                <a:ext cx="1296" cy="582"/>
                <a:chOff x="3024" y="5616"/>
                <a:chExt cx="864" cy="582"/>
              </a:xfrm>
            </p:grpSpPr>
            <p:sp>
              <p:nvSpPr>
                <p:cNvPr id="51233" name="Rectangle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3024" y="5616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51234" name="Text Box 12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86" y="5766"/>
                  <a:ext cx="6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HK" sz="1200" b="1" dirty="0">
                      <a:ea typeface="新細明體" pitchFamily="18" charset="-120"/>
                    </a:rPr>
                    <a:t>v</a:t>
                  </a:r>
                  <a:r>
                    <a:rPr lang="en-US" altLang="zh-HK" sz="1200" b="1" baseline="-25000" dirty="0">
                      <a:ea typeface="新細明體" pitchFamily="18" charset="-120"/>
                    </a:rPr>
                    <a:t>2</a:t>
                  </a:r>
                  <a:endParaRPr lang="en-US" altLang="zh-HK" dirty="0">
                    <a:ea typeface="新細明體" pitchFamily="18" charset="-120"/>
                  </a:endParaRPr>
                </a:p>
              </p:txBody>
            </p:sp>
          </p:grpSp>
        </p:grpSp>
        <p:sp>
          <p:nvSpPr>
            <p:cNvPr id="51217" name="Text Box 128"/>
            <p:cNvSpPr txBox="1">
              <a:spLocks noChangeArrowheads="1"/>
            </p:cNvSpPr>
            <p:nvPr/>
          </p:nvSpPr>
          <p:spPr bwMode="auto">
            <a:xfrm>
              <a:off x="3594" y="2089"/>
              <a:ext cx="129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HK" sz="1600" dirty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10V is discarded by </a:t>
              </a:r>
              <a:r>
                <a:rPr lang="en-US" altLang="zh-HK" sz="1600" dirty="0" smtClean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short-circuit</a:t>
              </a:r>
              <a:endParaRPr lang="en-US" altLang="zh-HK" sz="16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51208" name="Group 133"/>
          <p:cNvGrpSpPr>
            <a:grpSpLocks/>
          </p:cNvGrpSpPr>
          <p:nvPr/>
        </p:nvGrpSpPr>
        <p:grpSpPr bwMode="auto">
          <a:xfrm>
            <a:off x="5250497" y="2298186"/>
            <a:ext cx="3168956" cy="838200"/>
            <a:chOff x="4800" y="1392"/>
            <a:chExt cx="2075" cy="528"/>
          </a:xfrm>
        </p:grpSpPr>
        <p:sp>
          <p:nvSpPr>
            <p:cNvPr id="51209" name="Oval 129"/>
            <p:cNvSpPr>
              <a:spLocks noChangeArrowheads="1"/>
            </p:cNvSpPr>
            <p:nvPr/>
          </p:nvSpPr>
          <p:spPr bwMode="auto">
            <a:xfrm>
              <a:off x="4800" y="1392"/>
              <a:ext cx="720" cy="528"/>
            </a:xfrm>
            <a:prstGeom prst="ellipse">
              <a:avLst/>
            </a:prstGeom>
            <a:solidFill>
              <a:srgbClr val="FFCC00">
                <a:alpha val="36862"/>
              </a:srgbClr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  <p:sp>
          <p:nvSpPr>
            <p:cNvPr id="51210" name="Text Box 130"/>
            <p:cNvSpPr txBox="1">
              <a:spLocks noChangeArrowheads="1"/>
            </p:cNvSpPr>
            <p:nvPr/>
          </p:nvSpPr>
          <p:spPr bwMode="auto">
            <a:xfrm>
              <a:off x="5579" y="1468"/>
              <a:ext cx="129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HK" sz="1600" dirty="0" smtClean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Dependent </a:t>
              </a:r>
              <a:r>
                <a:rPr lang="en-US" altLang="zh-HK" sz="1600" dirty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source keep unchanged</a:t>
              </a:r>
            </a:p>
          </p:txBody>
        </p:sp>
      </p:grpSp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7695" r="33456"/>
          <a:stretch>
            <a:fillRect/>
          </a:stretch>
        </p:blipFill>
        <p:spPr bwMode="auto">
          <a:xfrm>
            <a:off x="3861962" y="3178273"/>
            <a:ext cx="4921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5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err="1">
                <a:ea typeface="新細明體" pitchFamily="18" charset="-120"/>
              </a:rPr>
              <a:t>Thevenin’s</a:t>
            </a:r>
            <a:r>
              <a:rPr lang="en-US" altLang="zh-HK" sz="4000" dirty="0">
                <a:ea typeface="新細明體" pitchFamily="18" charset="-120"/>
              </a:rPr>
              <a:t> Theorem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8838"/>
            <a:ext cx="8534400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HK" sz="2000" b="1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Thevenin’s</a:t>
            </a: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Theorem</a:t>
            </a:r>
          </a:p>
          <a:p>
            <a:pPr marL="0" indent="0">
              <a:buNone/>
              <a:defRPr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ny two terminal linear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circuit can be replaced by an equivalent circuit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which is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source V</a:t>
            </a:r>
            <a:r>
              <a:rPr lang="en-US" altLang="zh-HK" sz="2000" baseline="-25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</a:t>
            </a:r>
            <a:r>
              <a:rPr lang="en-US" altLang="zh-HK" sz="2000" i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connects</a:t>
            </a:r>
            <a:r>
              <a:rPr lang="en-US" altLang="zh-HK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series with a resistor </a:t>
            </a:r>
            <a:r>
              <a:rPr lang="en-US" altLang="zh-HK" sz="2000" dirty="0" err="1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</a:t>
            </a:r>
            <a:r>
              <a:rPr lang="en-US" altLang="zh-HK" sz="20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</a:t>
            </a:r>
            <a:r>
              <a:rPr lang="en-US" altLang="zh-HK" sz="2000" i="1" baseline="-25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  <a:r>
              <a:rPr lang="en-US" altLang="zh-HK" sz="2000" dirty="0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15</a:t>
            </a:fld>
            <a:endParaRPr lang="en-US" altLang="zh-HK"/>
          </a:p>
        </p:txBody>
      </p:sp>
      <p:grpSp>
        <p:nvGrpSpPr>
          <p:cNvPr id="6" name="群組 11"/>
          <p:cNvGrpSpPr>
            <a:grpSpLocks/>
          </p:cNvGrpSpPr>
          <p:nvPr/>
        </p:nvGrpSpPr>
        <p:grpSpPr bwMode="auto">
          <a:xfrm>
            <a:off x="1219200" y="3903056"/>
            <a:ext cx="2317874" cy="1557337"/>
            <a:chOff x="990600" y="2237012"/>
            <a:chExt cx="2601455" cy="1877787"/>
          </a:xfrm>
        </p:grpSpPr>
        <p:pic>
          <p:nvPicPr>
            <p:cNvPr id="7" name="Picture 3" descr="ale29559_040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29" r="53032" b="60164"/>
            <a:stretch>
              <a:fillRect/>
            </a:stretch>
          </p:blipFill>
          <p:spPr bwMode="auto">
            <a:xfrm>
              <a:off x="990600" y="2237012"/>
              <a:ext cx="2482000" cy="187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橢圓 7"/>
            <p:cNvSpPr/>
            <p:nvPr/>
          </p:nvSpPr>
          <p:spPr>
            <a:xfrm>
              <a:off x="3477775" y="2473521"/>
              <a:ext cx="114280" cy="114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3477775" y="3671940"/>
              <a:ext cx="114280" cy="114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</p:grpSp>
      <p:grpSp>
        <p:nvGrpSpPr>
          <p:cNvPr id="10" name="群組 21"/>
          <p:cNvGrpSpPr>
            <a:grpSpLocks/>
          </p:cNvGrpSpPr>
          <p:nvPr/>
        </p:nvGrpSpPr>
        <p:grpSpPr bwMode="auto">
          <a:xfrm>
            <a:off x="5029200" y="3444988"/>
            <a:ext cx="2465511" cy="2125662"/>
            <a:chOff x="4958379" y="1725383"/>
            <a:chExt cx="2931458" cy="2492827"/>
          </a:xfrm>
        </p:grpSpPr>
        <p:pic>
          <p:nvPicPr>
            <p:cNvPr id="11" name="Picture 3" descr="ale29559_040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493" r="53032" b="10139"/>
            <a:stretch>
              <a:fillRect/>
            </a:stretch>
          </p:blipFill>
          <p:spPr bwMode="auto">
            <a:xfrm>
              <a:off x="4958379" y="1725383"/>
              <a:ext cx="2866118" cy="2492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橢圓 9"/>
            <p:cNvSpPr/>
            <p:nvPr/>
          </p:nvSpPr>
          <p:spPr>
            <a:xfrm>
              <a:off x="7767627" y="2438299"/>
              <a:ext cx="114275" cy="114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3" name="橢圓 10"/>
            <p:cNvSpPr/>
            <p:nvPr/>
          </p:nvSpPr>
          <p:spPr>
            <a:xfrm>
              <a:off x="7775562" y="3794270"/>
              <a:ext cx="114275" cy="114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</p:grpSp>
      <p:sp>
        <p:nvSpPr>
          <p:cNvPr id="15" name="等於 3"/>
          <p:cNvSpPr/>
          <p:nvPr/>
        </p:nvSpPr>
        <p:spPr>
          <a:xfrm>
            <a:off x="4038600" y="4507819"/>
            <a:ext cx="5334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" y="5942407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find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Thevenin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voltage V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Thevenin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resistance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err="1">
                <a:ea typeface="新細明體" pitchFamily="18" charset="-120"/>
              </a:rPr>
              <a:t>Thevenin’s</a:t>
            </a:r>
            <a:r>
              <a:rPr lang="en-US" altLang="zh-HK" sz="4000" dirty="0">
                <a:ea typeface="新細明體" pitchFamily="18" charset="-120"/>
              </a:rPr>
              <a:t> Theorem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457200" y="2121211"/>
            <a:ext cx="8269288" cy="4135437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Finding V</a:t>
            </a:r>
            <a:r>
              <a:rPr lang="en-US" altLang="zh-HK" sz="2000" b="1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 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zh-HK" sz="800" b="1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can obtained by calculating or measuring the voltage across the two terminals of the original linear circuit.</a:t>
            </a:r>
            <a:endParaRPr lang="zh-HK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53255" name="文字方塊 12"/>
          <p:cNvSpPr txBox="1">
            <a:spLocks noChangeArrowheads="1"/>
          </p:cNvSpPr>
          <p:nvPr/>
        </p:nvSpPr>
        <p:spPr bwMode="auto">
          <a:xfrm>
            <a:off x="3966524" y="4175919"/>
            <a:ext cx="579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+</a:t>
            </a: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ab</a:t>
            </a: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-</a:t>
            </a:r>
          </a:p>
          <a:p>
            <a:pPr eaLnBrk="1" hangingPunct="1"/>
            <a:endParaRPr lang="zh-HK" altLang="en-US" dirty="0">
              <a:ea typeface="新細明體" pitchFamily="18" charset="-120"/>
            </a:endParaRPr>
          </a:p>
        </p:txBody>
      </p:sp>
      <p:grpSp>
        <p:nvGrpSpPr>
          <p:cNvPr id="53256" name="群組 14"/>
          <p:cNvGrpSpPr>
            <a:grpSpLocks/>
          </p:cNvGrpSpPr>
          <p:nvPr/>
        </p:nvGrpSpPr>
        <p:grpSpPr bwMode="auto">
          <a:xfrm>
            <a:off x="1756724" y="3880644"/>
            <a:ext cx="2209800" cy="1584325"/>
            <a:chOff x="990600" y="2237012"/>
            <a:chExt cx="2601455" cy="1877787"/>
          </a:xfrm>
        </p:grpSpPr>
        <p:pic>
          <p:nvPicPr>
            <p:cNvPr id="53261" name="Picture 3" descr="ale29559_040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29" r="53032" b="60164"/>
            <a:stretch>
              <a:fillRect/>
            </a:stretch>
          </p:blipFill>
          <p:spPr bwMode="auto">
            <a:xfrm>
              <a:off x="990600" y="2237012"/>
              <a:ext cx="2482000" cy="187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橢圓 16"/>
            <p:cNvSpPr/>
            <p:nvPr/>
          </p:nvSpPr>
          <p:spPr>
            <a:xfrm>
              <a:off x="3478055" y="2474087"/>
              <a:ext cx="114000" cy="11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3478055" y="3672634"/>
              <a:ext cx="114000" cy="11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</p:grpSp>
      <p:sp>
        <p:nvSpPr>
          <p:cNvPr id="53257" name="文字方塊 18"/>
          <p:cNvSpPr txBox="1">
            <a:spLocks noChangeArrowheads="1"/>
          </p:cNvSpPr>
          <p:nvPr/>
        </p:nvSpPr>
        <p:spPr bwMode="auto">
          <a:xfrm>
            <a:off x="5138099" y="4488656"/>
            <a:ext cx="2057400" cy="368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ab</a:t>
            </a:r>
            <a:r>
              <a:rPr lang="en-US" altLang="zh-HK" dirty="0">
                <a:ea typeface="新細明體" pitchFamily="18" charset="-120"/>
              </a:rPr>
              <a:t> = V</a:t>
            </a:r>
            <a:r>
              <a:rPr lang="en-US" altLang="zh-HK" sz="1200" dirty="0">
                <a:ea typeface="新細明體" pitchFamily="18" charset="-120"/>
              </a:rPr>
              <a:t>Th</a:t>
            </a:r>
            <a:endParaRPr lang="zh-HK" altLang="en-US" sz="1200" dirty="0">
              <a:ea typeface="新細明體" pitchFamily="18" charset="-120"/>
            </a:endParaRPr>
          </a:p>
        </p:txBody>
      </p:sp>
      <p:sp>
        <p:nvSpPr>
          <p:cNvPr id="53258" name="文字方塊 19"/>
          <p:cNvSpPr txBox="1">
            <a:spLocks noChangeArrowheads="1"/>
          </p:cNvSpPr>
          <p:nvPr/>
        </p:nvSpPr>
        <p:spPr bwMode="auto">
          <a:xfrm>
            <a:off x="3629974" y="3696494"/>
            <a:ext cx="576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a</a:t>
            </a:r>
            <a:endParaRPr lang="zh-HK" altLang="en-US">
              <a:ea typeface="新細明體" pitchFamily="18" charset="-120"/>
            </a:endParaRPr>
          </a:p>
        </p:txBody>
      </p:sp>
      <p:sp>
        <p:nvSpPr>
          <p:cNvPr id="53259" name="文字方塊 20"/>
          <p:cNvSpPr txBox="1">
            <a:spLocks noChangeArrowheads="1"/>
          </p:cNvSpPr>
          <p:nvPr/>
        </p:nvSpPr>
        <p:spPr bwMode="auto">
          <a:xfrm>
            <a:off x="3629974" y="5139531"/>
            <a:ext cx="576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b</a:t>
            </a:r>
            <a:endParaRPr lang="zh-HK" altLang="en-US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16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err="1">
                <a:ea typeface="新細明體" pitchFamily="18" charset="-120"/>
              </a:rPr>
              <a:t>Thevenin’s</a:t>
            </a:r>
            <a:r>
              <a:rPr lang="en-US" altLang="zh-HK" sz="4000" dirty="0">
                <a:ea typeface="新細明體" pitchFamily="18" charset="-120"/>
              </a:rPr>
              <a:t> Theorem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54275" name="內容版面配置區 2"/>
          <p:cNvSpPr>
            <a:spLocks noGrp="1"/>
          </p:cNvSpPr>
          <p:nvPr>
            <p:ph idx="1"/>
          </p:nvPr>
        </p:nvSpPr>
        <p:spPr>
          <a:xfrm>
            <a:off x="485775" y="2117952"/>
            <a:ext cx="8458200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HK" sz="2000" b="1" dirty="0" smtClean="0">
                <a:latin typeface="+mj-ea"/>
                <a:ea typeface="+mj-ea"/>
              </a:rPr>
              <a:t>Finding </a:t>
            </a:r>
            <a:r>
              <a:rPr lang="en-US" altLang="zh-HK" sz="2000" b="1" dirty="0" err="1" smtClean="0">
                <a:latin typeface="+mj-ea"/>
                <a:ea typeface="+mj-ea"/>
              </a:rPr>
              <a:t>R</a:t>
            </a:r>
            <a:r>
              <a:rPr lang="en-US" altLang="zh-HK" sz="2000" b="1" baseline="-25000" dirty="0" err="1" smtClean="0">
                <a:latin typeface="+mj-ea"/>
                <a:ea typeface="+mj-ea"/>
              </a:rPr>
              <a:t>Th</a:t>
            </a:r>
            <a:r>
              <a:rPr lang="en-US" altLang="zh-HK" sz="2000" b="1" dirty="0" smtClean="0">
                <a:latin typeface="+mj-ea"/>
                <a:ea typeface="+mj-ea"/>
              </a:rPr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HK" sz="800" b="1" dirty="0" smtClean="0">
              <a:latin typeface="+mj-ea"/>
              <a:ea typeface="+mj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HK" sz="2000" dirty="0" smtClean="0">
                <a:latin typeface="+mj-ea"/>
                <a:ea typeface="+mj-ea"/>
              </a:rPr>
              <a:t>1) </a:t>
            </a:r>
            <a:r>
              <a:rPr lang="en-US" altLang="zh-HK" sz="2000" u="sng" dirty="0" smtClean="0">
                <a:solidFill>
                  <a:srgbClr val="FF0000"/>
                </a:solidFill>
                <a:latin typeface="+mj-ea"/>
                <a:ea typeface="+mj-ea"/>
              </a:rPr>
              <a:t>Turning off </a:t>
            </a:r>
            <a:r>
              <a:rPr lang="en-US" altLang="zh-HK" sz="2000" dirty="0" smtClean="0">
                <a:latin typeface="+mj-ea"/>
                <a:ea typeface="+mj-ea"/>
              </a:rPr>
              <a:t>all sources in the circuit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HK" sz="2000" dirty="0">
                <a:latin typeface="+mj-ea"/>
                <a:ea typeface="+mj-ea"/>
              </a:rPr>
              <a:t>2</a:t>
            </a:r>
            <a:r>
              <a:rPr lang="en-US" altLang="zh-HK" sz="2000" dirty="0" smtClean="0">
                <a:latin typeface="+mj-ea"/>
                <a:ea typeface="+mj-ea"/>
              </a:rPr>
              <a:t>) Applying a test voltage source </a:t>
            </a:r>
            <a:r>
              <a:rPr lang="en-US" altLang="zh-HK" sz="2000" dirty="0">
                <a:latin typeface="+mj-ea"/>
                <a:ea typeface="+mj-ea"/>
              </a:rPr>
              <a:t>v</a:t>
            </a:r>
            <a:r>
              <a:rPr lang="en-US" altLang="zh-HK" sz="2000" baseline="-25000" dirty="0" smtClean="0">
                <a:latin typeface="+mj-ea"/>
                <a:ea typeface="+mj-ea"/>
              </a:rPr>
              <a:t>o</a:t>
            </a:r>
            <a:r>
              <a:rPr lang="en-US" altLang="zh-HK" sz="2000" dirty="0" smtClean="0">
                <a:latin typeface="+mj-ea"/>
                <a:ea typeface="+mj-ea"/>
              </a:rPr>
              <a:t> (known) across </a:t>
            </a:r>
            <a:r>
              <a:rPr lang="en-US" altLang="zh-HK" sz="2000" i="1" dirty="0" smtClean="0">
                <a:latin typeface="+mj-ea"/>
                <a:ea typeface="+mj-ea"/>
              </a:rPr>
              <a:t>a</a:t>
            </a:r>
            <a:r>
              <a:rPr lang="en-US" altLang="zh-HK" sz="2000" dirty="0" smtClean="0">
                <a:latin typeface="+mj-ea"/>
                <a:ea typeface="+mj-ea"/>
              </a:rPr>
              <a:t> and </a:t>
            </a:r>
            <a:r>
              <a:rPr lang="en-US" altLang="zh-HK" sz="2000" i="1" dirty="0" smtClean="0">
                <a:latin typeface="+mj-ea"/>
                <a:ea typeface="+mj-ea"/>
              </a:rPr>
              <a:t>b</a:t>
            </a:r>
            <a:r>
              <a:rPr lang="en-US" altLang="zh-HK" sz="2000" dirty="0" smtClean="0">
                <a:latin typeface="+mj-ea"/>
                <a:ea typeface="+mj-ea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zh-HK" sz="2000" dirty="0" smtClean="0">
                <a:latin typeface="+mj-ea"/>
                <a:ea typeface="+mj-ea"/>
              </a:rPr>
              <a:t>3) Finding i</a:t>
            </a:r>
            <a:r>
              <a:rPr lang="en-US" altLang="zh-HK" sz="2000" baseline="-25000" dirty="0" smtClean="0">
                <a:latin typeface="+mj-ea"/>
                <a:ea typeface="+mj-ea"/>
              </a:rPr>
              <a:t>o</a:t>
            </a:r>
            <a:r>
              <a:rPr lang="en-US" altLang="zh-HK" sz="2000" dirty="0" smtClean="0">
                <a:latin typeface="+mj-ea"/>
                <a:ea typeface="+mj-ea"/>
              </a:rPr>
              <a:t> drawn from </a:t>
            </a:r>
            <a:r>
              <a:rPr lang="en-US" altLang="zh-HK" sz="2000" dirty="0">
                <a:latin typeface="+mj-ea"/>
              </a:rPr>
              <a:t>v</a:t>
            </a:r>
            <a:r>
              <a:rPr lang="en-US" altLang="zh-HK" sz="2000" baseline="-25000" dirty="0">
                <a:latin typeface="+mj-ea"/>
              </a:rPr>
              <a:t>o</a:t>
            </a:r>
            <a:r>
              <a:rPr lang="en-US" altLang="zh-HK" sz="2000" dirty="0" smtClean="0">
                <a:latin typeface="+mj-ea"/>
                <a:ea typeface="+mj-ea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zh-HK" sz="2000" dirty="0" smtClean="0">
                <a:latin typeface="+mj-ea"/>
                <a:ea typeface="+mj-ea"/>
              </a:rPr>
              <a:t>4) </a:t>
            </a:r>
            <a:r>
              <a:rPr lang="en-US" altLang="zh-HK" sz="2000" dirty="0">
                <a:latin typeface="+mj-ea"/>
              </a:rPr>
              <a:t>R</a:t>
            </a:r>
            <a:r>
              <a:rPr lang="en-US" altLang="zh-HK" sz="2000" baseline="-25000" dirty="0">
                <a:latin typeface="+mj-ea"/>
              </a:rPr>
              <a:t>Th</a:t>
            </a:r>
            <a:r>
              <a:rPr lang="en-US" altLang="zh-HK" sz="2000" dirty="0" smtClean="0">
                <a:latin typeface="+mj-ea"/>
              </a:rPr>
              <a:t> = </a:t>
            </a:r>
            <a:r>
              <a:rPr lang="en-US" altLang="zh-HK" sz="2000" dirty="0">
                <a:latin typeface="+mj-ea"/>
              </a:rPr>
              <a:t>v</a:t>
            </a:r>
            <a:r>
              <a:rPr lang="en-US" altLang="zh-HK" sz="2000" baseline="-25000" dirty="0">
                <a:latin typeface="+mj-ea"/>
              </a:rPr>
              <a:t>o</a:t>
            </a:r>
            <a:r>
              <a:rPr lang="en-US" altLang="zh-HK" sz="2000" dirty="0" smtClean="0">
                <a:latin typeface="+mj-ea"/>
              </a:rPr>
              <a:t> / </a:t>
            </a:r>
            <a:r>
              <a:rPr lang="en-US" altLang="zh-HK" sz="2000" dirty="0">
                <a:latin typeface="+mj-ea"/>
              </a:rPr>
              <a:t>i</a:t>
            </a:r>
            <a:r>
              <a:rPr lang="en-US" altLang="zh-HK" sz="2000" baseline="-25000" dirty="0" smtClean="0">
                <a:latin typeface="+mj-ea"/>
              </a:rPr>
              <a:t>o</a:t>
            </a:r>
            <a:r>
              <a:rPr lang="en-US" altLang="zh-HK" sz="2000" dirty="0" smtClean="0">
                <a:latin typeface="+mj-ea"/>
              </a:rPr>
              <a:t>  </a:t>
            </a:r>
            <a:endParaRPr lang="en-US" altLang="zh-HK" sz="2000" dirty="0" smtClean="0">
              <a:latin typeface="+mj-ea"/>
              <a:ea typeface="+mj-ea"/>
            </a:endParaRPr>
          </a:p>
          <a:p>
            <a:pPr marL="0" indent="0">
              <a:defRPr/>
            </a:pPr>
            <a:endParaRPr lang="zh-HK" altLang="en-US" dirty="0" smtClean="0">
              <a:ea typeface="新細明體" pitchFamily="18" charset="-120"/>
            </a:endParaRPr>
          </a:p>
        </p:txBody>
      </p:sp>
      <p:pic>
        <p:nvPicPr>
          <p:cNvPr id="54276" name="Picture 3" descr="ale29559_04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9" b="53831"/>
          <a:stretch>
            <a:fillRect/>
          </a:stretch>
        </p:blipFill>
        <p:spPr bwMode="auto">
          <a:xfrm>
            <a:off x="2590800" y="4114800"/>
            <a:ext cx="3987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17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err="1">
                <a:ea typeface="新細明體" pitchFamily="18" charset="-120"/>
              </a:rPr>
              <a:t>Thevenin’s</a:t>
            </a:r>
            <a:r>
              <a:rPr lang="en-US" altLang="zh-HK" sz="4000" dirty="0">
                <a:ea typeface="新細明體" pitchFamily="18" charset="-120"/>
              </a:rPr>
              <a:t> Theorem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55299" name="內容版面配置區 2"/>
          <p:cNvSpPr>
            <a:spLocks noGrp="1"/>
          </p:cNvSpPr>
          <p:nvPr>
            <p:ph idx="1"/>
          </p:nvPr>
        </p:nvSpPr>
        <p:spPr>
          <a:xfrm>
            <a:off x="457200" y="2128838"/>
            <a:ext cx="8193087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If there is 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 dependent sources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the linear circuit, </a:t>
            </a:r>
          </a:p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then 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is the equivalent resistance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“seen” from the terminals a-b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when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all the independent sources are turned off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  <a:p>
            <a:pPr marL="0" indent="0"/>
            <a:endParaRPr lang="zh-HK" altLang="en-US" dirty="0" smtClean="0">
              <a:ea typeface="新細明體" pitchFamily="18" charset="-120"/>
            </a:endParaRPr>
          </a:p>
        </p:txBody>
      </p:sp>
      <p:grpSp>
        <p:nvGrpSpPr>
          <p:cNvPr id="55300" name="群組 3"/>
          <p:cNvGrpSpPr>
            <a:grpSpLocks/>
          </p:cNvGrpSpPr>
          <p:nvPr/>
        </p:nvGrpSpPr>
        <p:grpSpPr bwMode="auto">
          <a:xfrm>
            <a:off x="1115897" y="3656638"/>
            <a:ext cx="2209800" cy="1584325"/>
            <a:chOff x="990600" y="2237012"/>
            <a:chExt cx="2601455" cy="1877787"/>
          </a:xfrm>
        </p:grpSpPr>
        <p:pic>
          <p:nvPicPr>
            <p:cNvPr id="55316" name="Picture 3" descr="ale29559_040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29" r="53032" b="60164"/>
            <a:stretch>
              <a:fillRect/>
            </a:stretch>
          </p:blipFill>
          <p:spPr bwMode="auto">
            <a:xfrm>
              <a:off x="990600" y="2237012"/>
              <a:ext cx="2482000" cy="187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橢圓 5"/>
            <p:cNvSpPr/>
            <p:nvPr/>
          </p:nvSpPr>
          <p:spPr>
            <a:xfrm>
              <a:off x="3478055" y="2474087"/>
              <a:ext cx="114000" cy="11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3478055" y="3672634"/>
              <a:ext cx="114000" cy="11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</p:grpSp>
      <p:sp>
        <p:nvSpPr>
          <p:cNvPr id="55301" name="文字方塊 7"/>
          <p:cNvSpPr txBox="1">
            <a:spLocks noChangeArrowheads="1"/>
          </p:cNvSpPr>
          <p:nvPr/>
        </p:nvSpPr>
        <p:spPr bwMode="auto">
          <a:xfrm>
            <a:off x="3014547" y="3542338"/>
            <a:ext cx="576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a</a:t>
            </a:r>
            <a:endParaRPr lang="zh-HK" altLang="en-US">
              <a:ea typeface="新細明體" pitchFamily="18" charset="-120"/>
            </a:endParaRPr>
          </a:p>
        </p:txBody>
      </p:sp>
      <p:sp>
        <p:nvSpPr>
          <p:cNvPr id="55302" name="文字方塊 8"/>
          <p:cNvSpPr txBox="1">
            <a:spLocks noChangeArrowheads="1"/>
          </p:cNvSpPr>
          <p:nvPr/>
        </p:nvSpPr>
        <p:spPr bwMode="auto">
          <a:xfrm>
            <a:off x="3014547" y="4985375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b</a:t>
            </a:r>
            <a:endParaRPr lang="zh-HK" altLang="en-US">
              <a:ea typeface="新細明體" pitchFamily="18" charset="-120"/>
            </a:endParaRPr>
          </a:p>
        </p:txBody>
      </p:sp>
      <p:sp>
        <p:nvSpPr>
          <p:cNvPr id="55303" name="文字方塊 9"/>
          <p:cNvSpPr txBox="1">
            <a:spLocks noChangeArrowheads="1"/>
          </p:cNvSpPr>
          <p:nvPr/>
        </p:nvSpPr>
        <p:spPr bwMode="auto">
          <a:xfrm>
            <a:off x="5199720" y="3885049"/>
            <a:ext cx="31924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</a:t>
            </a:r>
            <a:r>
              <a:rPr lang="en-US" altLang="zh-HK" sz="11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is the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equivalent resistance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across a and b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when all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independent sources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inside are </a:t>
            </a:r>
            <a:r>
              <a:rPr lang="en-US" altLang="zh-HK" b="1" u="sng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turned </a:t>
            </a:r>
            <a:r>
              <a:rPr lang="en-US" altLang="zh-HK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off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pSp>
        <p:nvGrpSpPr>
          <p:cNvPr id="55304" name="群組 22"/>
          <p:cNvGrpSpPr>
            <a:grpSpLocks/>
          </p:cNvGrpSpPr>
          <p:nvPr/>
        </p:nvGrpSpPr>
        <p:grpSpPr bwMode="auto">
          <a:xfrm>
            <a:off x="3738447" y="3943975"/>
            <a:ext cx="369888" cy="1011238"/>
            <a:chOff x="4044367" y="3588410"/>
            <a:chExt cx="369854" cy="1010929"/>
          </a:xfrm>
        </p:grpSpPr>
        <p:cxnSp>
          <p:nvCxnSpPr>
            <p:cNvPr id="12" name="直線單箭頭接點 11"/>
            <p:cNvCxnSpPr/>
            <p:nvPr/>
          </p:nvCxnSpPr>
          <p:spPr>
            <a:xfrm flipH="1">
              <a:off x="4044367" y="3588410"/>
              <a:ext cx="36985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4414221" y="3588410"/>
              <a:ext cx="0" cy="10109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 flipH="1">
              <a:off x="4044367" y="4599339"/>
              <a:ext cx="36985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305" name="文字方塊 23"/>
          <p:cNvSpPr txBox="1">
            <a:spLocks noChangeArrowheads="1"/>
          </p:cNvSpPr>
          <p:nvPr/>
        </p:nvSpPr>
        <p:spPr bwMode="auto">
          <a:xfrm>
            <a:off x="4108335" y="4242425"/>
            <a:ext cx="8382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R</a:t>
            </a:r>
            <a:r>
              <a:rPr lang="en-US" altLang="zh-HK" sz="1200">
                <a:ea typeface="新細明體" pitchFamily="18" charset="-120"/>
              </a:rPr>
              <a:t>in</a:t>
            </a:r>
            <a:endParaRPr lang="zh-HK" altLang="en-US" sz="1200">
              <a:ea typeface="新細明體" pitchFamily="18" charset="-120"/>
            </a:endParaRPr>
          </a:p>
        </p:txBody>
      </p:sp>
      <p:sp>
        <p:nvSpPr>
          <p:cNvPr id="55309" name="文字方塊 32"/>
          <p:cNvSpPr txBox="1">
            <a:spLocks noChangeArrowheads="1"/>
          </p:cNvSpPr>
          <p:nvPr/>
        </p:nvSpPr>
        <p:spPr bwMode="auto">
          <a:xfrm>
            <a:off x="3541713" y="5748169"/>
            <a:ext cx="2057400" cy="368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 err="1">
                <a:ea typeface="新細明體" pitchFamily="18" charset="-120"/>
              </a:rPr>
              <a:t>R</a:t>
            </a:r>
            <a:r>
              <a:rPr lang="en-US" altLang="zh-HK" sz="1200" dirty="0" err="1">
                <a:ea typeface="新細明體" pitchFamily="18" charset="-120"/>
              </a:rPr>
              <a:t>in</a:t>
            </a:r>
            <a:r>
              <a:rPr lang="en-US" altLang="zh-HK" dirty="0">
                <a:ea typeface="新細明體" pitchFamily="18" charset="-120"/>
              </a:rPr>
              <a:t> = R</a:t>
            </a:r>
            <a:r>
              <a:rPr lang="en-US" altLang="zh-HK" sz="1200" dirty="0">
                <a:ea typeface="新細明體" pitchFamily="18" charset="-120"/>
              </a:rPr>
              <a:t>TH</a:t>
            </a:r>
            <a:endParaRPr lang="zh-HK" altLang="en-US" sz="1200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18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>
          <a:xfrm>
            <a:off x="1162051" y="191058"/>
            <a:ext cx="7793037" cy="1462087"/>
          </a:xfrm>
        </p:spPr>
        <p:txBody>
          <a:bodyPr/>
          <a:lstStyle/>
          <a:p>
            <a:r>
              <a:rPr lang="en-US" altLang="zh-HK" sz="4000" smtClean="0">
                <a:ea typeface="新細明體" pitchFamily="18" charset="-120"/>
              </a:rPr>
              <a:t>Thevenin’s Theorem</a:t>
            </a:r>
            <a:endParaRPr lang="zh-HK" altLang="en-US" sz="4000" smtClean="0">
              <a:ea typeface="新細明體" pitchFamily="18" charset="-120"/>
            </a:endParaRPr>
          </a:p>
        </p:txBody>
      </p:sp>
      <p:sp>
        <p:nvSpPr>
          <p:cNvPr id="56323" name="內容版面配置區 2"/>
          <p:cNvSpPr>
            <a:spLocks noGrp="1"/>
          </p:cNvSpPr>
          <p:nvPr>
            <p:ph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</a:t>
            </a:r>
            <a:r>
              <a:rPr lang="en-US" altLang="zh-HK" sz="2000" dirty="0" smtClean="0">
                <a:ea typeface="新細明體" pitchFamily="18" charset="-12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endParaRPr lang="en-US" altLang="zh-HK" sz="800" dirty="0"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the </a:t>
            </a:r>
            <a:r>
              <a:rPr lang="en-US" altLang="zh-TW" sz="2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Thevenin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equivalent of the circuit shown below to the left of the terminals a-b. Then find the current through R</a:t>
            </a:r>
            <a:r>
              <a:rPr lang="en-US" altLang="zh-TW" sz="2000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</a:t>
            </a:r>
            <a:r>
              <a:rPr lang="en-US" altLang="zh-TW" sz="2000" dirty="0">
                <a:ea typeface="新細明體" pitchFamily="18" charset="-120"/>
              </a:rPr>
              <a:t>6</a:t>
            </a:r>
            <a:r>
              <a:rPr lang="en-US" altLang="zh-TW" sz="2000" dirty="0">
                <a:latin typeface="Symbol" pitchFamily="18" charset="2"/>
                <a:ea typeface="新細明體" pitchFamily="18" charset="-120"/>
              </a:rPr>
              <a:t>W</a:t>
            </a:r>
            <a:endParaRPr lang="zh-HK" altLang="en-US" sz="2000" dirty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TW" sz="2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zh-HK" altLang="en-US" sz="2800" dirty="0" smtClean="0">
              <a:ea typeface="新細明體" pitchFamily="18" charset="-120"/>
            </a:endParaRPr>
          </a:p>
        </p:txBody>
      </p:sp>
      <p:pic>
        <p:nvPicPr>
          <p:cNvPr id="56324" name="Picture 3" descr="ale29559_04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0" r="-52"/>
          <a:stretch>
            <a:fillRect/>
          </a:stretch>
        </p:blipFill>
        <p:spPr bwMode="auto">
          <a:xfrm>
            <a:off x="576943" y="3810000"/>
            <a:ext cx="5022850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19</a:t>
            </a:fld>
            <a:endParaRPr lang="en-US" altLang="zh-HK"/>
          </a:p>
        </p:txBody>
      </p:sp>
      <p:sp>
        <p:nvSpPr>
          <p:cNvPr id="3" name="Rectangle 2"/>
          <p:cNvSpPr/>
          <p:nvPr/>
        </p:nvSpPr>
        <p:spPr>
          <a:xfrm>
            <a:off x="424543" y="3810000"/>
            <a:ext cx="4114800" cy="2149475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群組 21"/>
          <p:cNvGrpSpPr>
            <a:grpSpLocks/>
          </p:cNvGrpSpPr>
          <p:nvPr/>
        </p:nvGrpSpPr>
        <p:grpSpPr bwMode="auto">
          <a:xfrm>
            <a:off x="5987143" y="3784270"/>
            <a:ext cx="2359843" cy="1983675"/>
            <a:chOff x="4958379" y="1725383"/>
            <a:chExt cx="2931458" cy="2492827"/>
          </a:xfrm>
        </p:grpSpPr>
        <p:pic>
          <p:nvPicPr>
            <p:cNvPr id="12" name="Picture 3" descr="ale29559_040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493" r="53032" b="10139"/>
            <a:stretch>
              <a:fillRect/>
            </a:stretch>
          </p:blipFill>
          <p:spPr bwMode="auto">
            <a:xfrm>
              <a:off x="4958379" y="1725383"/>
              <a:ext cx="2866118" cy="2492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橢圓 9"/>
            <p:cNvSpPr/>
            <p:nvPr/>
          </p:nvSpPr>
          <p:spPr>
            <a:xfrm>
              <a:off x="7767627" y="2438299"/>
              <a:ext cx="114275" cy="114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4" name="橢圓 10"/>
            <p:cNvSpPr/>
            <p:nvPr/>
          </p:nvSpPr>
          <p:spPr>
            <a:xfrm>
              <a:off x="7775562" y="3794270"/>
              <a:ext cx="114275" cy="114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</p:grpSp>
      <p:pic>
        <p:nvPicPr>
          <p:cNvPr id="15" name="Picture 3" descr="ale29559_040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31" t="11630" r="-52"/>
          <a:stretch/>
        </p:blipFill>
        <p:spPr bwMode="auto">
          <a:xfrm>
            <a:off x="8111450" y="4015694"/>
            <a:ext cx="954088" cy="180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323225E-62EC-4653-8694-EEFA99A44171}" type="slidenum">
              <a:rPr lang="en-US" altLang="zh-HK" smtClean="0">
                <a:ea typeface="新細明體" pitchFamily="18" charset="-120"/>
              </a:rPr>
              <a:pPr eaLnBrk="1" hangingPunct="1"/>
              <a:t>2</a:t>
            </a:fld>
            <a:endParaRPr lang="en-US" altLang="zh-HK" smtClean="0">
              <a:ea typeface="新細明體" pitchFamily="18" charset="-12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9800"/>
            <a:ext cx="7772400" cy="696912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HK" sz="2000" dirty="0" smtClean="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If you are given the following circuit, can you determine the voltage across 4</a:t>
            </a:r>
            <a:r>
              <a:rPr lang="en-US" altLang="zh-HK" sz="2000" dirty="0" smtClean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sz="2000" dirty="0" smtClean="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resistor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simply by inspection</a:t>
            </a:r>
            <a:r>
              <a:rPr lang="en-US" altLang="zh-HK" sz="2000" dirty="0" smtClean="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? </a:t>
            </a:r>
          </a:p>
        </p:txBody>
      </p: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1219200" y="99060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HK" sz="4000" dirty="0" smtClean="0">
                <a:solidFill>
                  <a:schemeClr val="tx2"/>
                </a:solidFill>
                <a:ea typeface="新細明體" pitchFamily="18" charset="-120"/>
              </a:rPr>
              <a:t>Analyzing circuit by inspection?</a:t>
            </a:r>
            <a:endParaRPr lang="en-US" altLang="zh-HK" sz="4000" dirty="0">
              <a:solidFill>
                <a:schemeClr val="tx2"/>
              </a:solidFill>
              <a:ea typeface="新細明體" pitchFamily="18" charset="-120"/>
            </a:endParaRPr>
          </a:p>
        </p:txBody>
      </p:sp>
      <p:pic>
        <p:nvPicPr>
          <p:cNvPr id="40966" name="Picture 3" descr="ale29559_04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8" t="12265" r="9126"/>
          <a:stretch>
            <a:fillRect/>
          </a:stretch>
        </p:blipFill>
        <p:spPr bwMode="auto">
          <a:xfrm>
            <a:off x="2133600" y="3505200"/>
            <a:ext cx="4451791" cy="193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7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err="1" smtClean="0">
                <a:ea typeface="新細明體" pitchFamily="18" charset="-120"/>
              </a:rPr>
              <a:t>Thevenin’s</a:t>
            </a:r>
            <a:r>
              <a:rPr lang="en-US" altLang="zh-HK" sz="4000" dirty="0" smtClean="0">
                <a:ea typeface="新細明體" pitchFamily="18" charset="-120"/>
              </a:rPr>
              <a:t> Theorem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57347" name="內容版面配置區 2"/>
          <p:cNvSpPr>
            <a:spLocks noGrp="1"/>
          </p:cNvSpPr>
          <p:nvPr>
            <p:ph idx="1"/>
          </p:nvPr>
        </p:nvSpPr>
        <p:spPr>
          <a:xfrm>
            <a:off x="457200" y="2167732"/>
            <a:ext cx="83454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by turning off the 32V voltage source and 2A current source:</a:t>
            </a:r>
            <a:endParaRPr lang="zh-HK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57348" name="Picture 3" descr="ale29559_04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0" r="-52"/>
          <a:stretch>
            <a:fillRect/>
          </a:stretch>
        </p:blipFill>
        <p:spPr bwMode="auto">
          <a:xfrm>
            <a:off x="228599" y="3150395"/>
            <a:ext cx="4310063" cy="18446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</p:pic>
      <p:pic>
        <p:nvPicPr>
          <p:cNvPr id="57349" name="Picture 3" descr="ale29559_04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r="67430" b="12482"/>
          <a:stretch>
            <a:fillRect/>
          </a:stretch>
        </p:blipFill>
        <p:spPr bwMode="auto">
          <a:xfrm>
            <a:off x="5330824" y="2997995"/>
            <a:ext cx="2970213" cy="191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0" name="文字方塊 5"/>
          <p:cNvSpPr txBox="1">
            <a:spLocks noChangeArrowheads="1"/>
          </p:cNvSpPr>
          <p:nvPr/>
        </p:nvSpPr>
        <p:spPr bwMode="auto">
          <a:xfrm>
            <a:off x="2525711" y="5399087"/>
            <a:ext cx="3798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R</a:t>
            </a:r>
            <a:r>
              <a:rPr lang="en-US" altLang="zh-HK" baseline="-25000" dirty="0">
                <a:ea typeface="新細明體" pitchFamily="18" charset="-120"/>
              </a:rPr>
              <a:t>TH</a:t>
            </a:r>
            <a:r>
              <a:rPr lang="en-US" altLang="zh-HK" dirty="0">
                <a:ea typeface="新細明體" pitchFamily="18" charset="-120"/>
              </a:rPr>
              <a:t> = (4 || 12) + 1 = 4 </a:t>
            </a:r>
            <a:r>
              <a:rPr lang="en-US" altLang="zh-HK" dirty="0">
                <a:latin typeface="Symbol" pitchFamily="18" charset="2"/>
                <a:ea typeface="新細明體" pitchFamily="18" charset="-120"/>
              </a:rPr>
              <a:t>W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20</a:t>
            </a:fld>
            <a:endParaRPr lang="en-US" altLang="zh-HK" dirty="0"/>
          </a:p>
        </p:txBody>
      </p:sp>
      <p:sp>
        <p:nvSpPr>
          <p:cNvPr id="3" name="Rectangle 2"/>
          <p:cNvSpPr/>
          <p:nvPr/>
        </p:nvSpPr>
        <p:spPr>
          <a:xfrm>
            <a:off x="3886199" y="3276600"/>
            <a:ext cx="652463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err="1">
                <a:ea typeface="新細明體" pitchFamily="18" charset="-120"/>
              </a:rPr>
              <a:t>Thevenin’s</a:t>
            </a:r>
            <a:r>
              <a:rPr lang="en-US" altLang="zh-HK" sz="4000" dirty="0">
                <a:ea typeface="新細明體" pitchFamily="18" charset="-120"/>
              </a:rPr>
              <a:t> Theorem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9724"/>
            <a:ext cx="86106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Find V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We consider the circuit below.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V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(why?), so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V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V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Apply superposition: 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21</a:t>
            </a:fld>
            <a:endParaRPr lang="en-US" altLang="zh-HK"/>
          </a:p>
        </p:txBody>
      </p:sp>
      <p:pic>
        <p:nvPicPr>
          <p:cNvPr id="5" name="Picture 3" descr="ale29559_04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4" t="11617" r="-4196" b="12482"/>
          <a:stretch>
            <a:fillRect/>
          </a:stretch>
        </p:blipFill>
        <p:spPr bwMode="auto">
          <a:xfrm>
            <a:off x="1250948" y="2748367"/>
            <a:ext cx="6297613" cy="191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橢圓 4"/>
          <p:cNvSpPr/>
          <p:nvPr/>
        </p:nvSpPr>
        <p:spPr>
          <a:xfrm>
            <a:off x="5480048" y="311825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7" name="文字方塊 5"/>
          <p:cNvSpPr txBox="1">
            <a:spLocks noChangeArrowheads="1"/>
          </p:cNvSpPr>
          <p:nvPr/>
        </p:nvSpPr>
        <p:spPr bwMode="auto">
          <a:xfrm>
            <a:off x="5308598" y="2748367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c</a:t>
            </a:r>
            <a:endParaRPr lang="zh-HK" altLang="en-US">
              <a:ea typeface="新細明體" pitchFamily="18" charset="-120"/>
            </a:endParaRPr>
          </a:p>
        </p:txBody>
      </p:sp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3689348" y="2748367"/>
            <a:ext cx="538163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HK" altLang="en-US">
              <a:ea typeface="新細明體" pitchFamily="18" charset="-120"/>
            </a:endParaRPr>
          </a:p>
        </p:txBody>
      </p:sp>
      <p:sp>
        <p:nvSpPr>
          <p:cNvPr id="9" name="矩形 3"/>
          <p:cNvSpPr/>
          <p:nvPr/>
        </p:nvSpPr>
        <p:spPr>
          <a:xfrm>
            <a:off x="2470148" y="3491317"/>
            <a:ext cx="838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矩形 9"/>
          <p:cNvSpPr/>
          <p:nvPr/>
        </p:nvSpPr>
        <p:spPr>
          <a:xfrm>
            <a:off x="4241004" y="3491317"/>
            <a:ext cx="838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759720"/>
              </p:ext>
            </p:extLst>
          </p:nvPr>
        </p:nvGraphicFramePr>
        <p:xfrm>
          <a:off x="2133600" y="5638800"/>
          <a:ext cx="48529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5" name="Equation" r:id="rId4" imgW="2730240" imgH="431640" progId="Equation.3">
                  <p:embed/>
                </p:oleObj>
              </mc:Choice>
              <mc:Fallback>
                <p:oleObj name="Equation" r:id="rId4" imgW="27302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5638800"/>
                        <a:ext cx="485298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7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err="1" smtClean="0">
                <a:ea typeface="新細明體" pitchFamily="18" charset="-120"/>
              </a:rPr>
              <a:t>Thevenin’s</a:t>
            </a:r>
            <a:r>
              <a:rPr lang="en-US" altLang="zh-HK" sz="4000" dirty="0" smtClean="0">
                <a:ea typeface="新細明體" pitchFamily="18" charset="-120"/>
              </a:rPr>
              <a:t> Theorem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59395" name="內容版面配置區 2"/>
          <p:cNvSpPr>
            <a:spLocks noGrp="1"/>
          </p:cNvSpPr>
          <p:nvPr>
            <p:ph idx="1"/>
          </p:nvPr>
        </p:nvSpPr>
        <p:spPr>
          <a:xfrm>
            <a:off x="471487" y="2128838"/>
            <a:ext cx="81168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the current through R</a:t>
            </a:r>
            <a:r>
              <a:rPr lang="en-US" altLang="zh-TW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</a:t>
            </a:r>
            <a:r>
              <a:rPr lang="en-US" altLang="zh-TW" sz="2000" dirty="0" smtClean="0">
                <a:ea typeface="新細明體" pitchFamily="18" charset="-120"/>
              </a:rPr>
              <a:t>6</a:t>
            </a:r>
            <a:r>
              <a:rPr lang="en-US" altLang="zh-TW" sz="2000" dirty="0" smtClean="0">
                <a:latin typeface="Symbol" pitchFamily="18" charset="2"/>
                <a:ea typeface="新細明體" pitchFamily="18" charset="-120"/>
              </a:rPr>
              <a:t>W</a:t>
            </a:r>
            <a:endParaRPr lang="zh-HK" altLang="en-US" sz="2000" dirty="0" smtClean="0">
              <a:ea typeface="新細明體" pitchFamily="18" charset="-120"/>
            </a:endParaRPr>
          </a:p>
        </p:txBody>
      </p:sp>
      <p:pic>
        <p:nvPicPr>
          <p:cNvPr id="59396" name="Picture 3" descr="ale29559_04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0" t="9561" r="9483"/>
          <a:stretch>
            <a:fillRect/>
          </a:stretch>
        </p:blipFill>
        <p:spPr bwMode="auto">
          <a:xfrm>
            <a:off x="5707516" y="3004680"/>
            <a:ext cx="3178175" cy="20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7" name="文字方塊 4"/>
          <p:cNvSpPr txBox="1">
            <a:spLocks noChangeArrowheads="1"/>
          </p:cNvSpPr>
          <p:nvPr/>
        </p:nvSpPr>
        <p:spPr bwMode="auto">
          <a:xfrm>
            <a:off x="2303576" y="5514637"/>
            <a:ext cx="4267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 smtClean="0">
                <a:ea typeface="新細明體" pitchFamily="18" charset="-120"/>
              </a:rPr>
              <a:t>I</a:t>
            </a:r>
            <a:r>
              <a:rPr lang="en-US" altLang="zh-HK" sz="2000" baseline="-25000" dirty="0" smtClean="0">
                <a:ea typeface="新細明體" pitchFamily="18" charset="-120"/>
              </a:rPr>
              <a:t>L</a:t>
            </a:r>
            <a:r>
              <a:rPr lang="en-US" altLang="zh-HK" sz="2000" dirty="0" smtClean="0">
                <a:ea typeface="新細明體" pitchFamily="18" charset="-120"/>
              </a:rPr>
              <a:t> </a:t>
            </a:r>
            <a:r>
              <a:rPr lang="en-US" altLang="zh-HK" sz="2000" dirty="0">
                <a:ea typeface="新細明體" pitchFamily="18" charset="-120"/>
              </a:rPr>
              <a:t>= </a:t>
            </a:r>
            <a:r>
              <a:rPr lang="en-US" altLang="zh-HK" sz="2000" dirty="0" smtClean="0">
                <a:ea typeface="新細明體" pitchFamily="18" charset="-120"/>
              </a:rPr>
              <a:t>30 / (4 + 6</a:t>
            </a:r>
            <a:r>
              <a:rPr lang="en-US" altLang="zh-HK" sz="2000" dirty="0">
                <a:ea typeface="新細明體" pitchFamily="18" charset="-120"/>
              </a:rPr>
              <a:t>) = </a:t>
            </a:r>
            <a:r>
              <a:rPr lang="en-US" altLang="zh-HK" sz="2000" dirty="0" smtClean="0">
                <a:ea typeface="新細明體" pitchFamily="18" charset="-120"/>
              </a:rPr>
              <a:t>3A</a:t>
            </a:r>
            <a:endParaRPr lang="zh-HK" altLang="en-US" sz="2000" dirty="0">
              <a:ea typeface="新細明體" pitchFamily="18" charset="-120"/>
            </a:endParaRPr>
          </a:p>
        </p:txBody>
      </p:sp>
      <p:pic>
        <p:nvPicPr>
          <p:cNvPr id="59398" name="Picture 3" descr="ale29559_04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0" r="-52"/>
          <a:stretch>
            <a:fillRect/>
          </a:stretch>
        </p:blipFill>
        <p:spPr bwMode="auto">
          <a:xfrm>
            <a:off x="152400" y="2949912"/>
            <a:ext cx="5022850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4800600" y="3399174"/>
            <a:ext cx="0" cy="317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0" name="文字方塊 10"/>
          <p:cNvSpPr txBox="1">
            <a:spLocks noChangeArrowheads="1"/>
          </p:cNvSpPr>
          <p:nvPr/>
        </p:nvSpPr>
        <p:spPr bwMode="auto">
          <a:xfrm>
            <a:off x="4791075" y="3348374"/>
            <a:ext cx="53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I</a:t>
            </a:r>
            <a:r>
              <a:rPr lang="en-US" altLang="zh-HK" sz="1100">
                <a:ea typeface="新細明體" pitchFamily="18" charset="-120"/>
              </a:rPr>
              <a:t>L</a:t>
            </a:r>
            <a:endParaRPr lang="zh-HK" altLang="en-US" sz="110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22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CC4C69F-DEDC-414A-9676-D2C024DCABEC}" type="slidenum">
              <a:rPr lang="en-US" altLang="zh-HK" smtClean="0">
                <a:ea typeface="新細明體" pitchFamily="18" charset="-120"/>
              </a:rPr>
              <a:pPr eaLnBrk="1" hangingPunct="1"/>
              <a:t>23</a:t>
            </a:fld>
            <a:endParaRPr lang="en-US" altLang="zh-HK" smtClean="0">
              <a:ea typeface="新細明體" pitchFamily="18" charset="-12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err="1" smtClean="0">
                <a:ea typeface="新細明體" pitchFamily="18" charset="-120"/>
              </a:rPr>
              <a:t>Thevenin’s</a:t>
            </a:r>
            <a:r>
              <a:rPr lang="en-US" altLang="zh-HK" sz="4000" dirty="0" smtClean="0">
                <a:ea typeface="新細明體" pitchFamily="18" charset="-120"/>
              </a:rPr>
              <a:t> Theorem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HK" altLang="zh-HK">
              <a:ea typeface="新細明體" pitchFamily="18" charset="-120"/>
            </a:endParaRP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450216" y="2072098"/>
            <a:ext cx="396240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2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</a:p>
          <a:p>
            <a:endParaRPr lang="en-US" altLang="zh-TW" sz="1000" b="1" u="sng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the </a:t>
            </a:r>
            <a:r>
              <a:rPr lang="en-US" altLang="zh-TW" sz="2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Thevenin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equivalent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circuit shown below to the left of the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terminals a-b. </a:t>
            </a:r>
            <a:endParaRPr lang="en-US" altLang="zh-TW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60422" name="Picture 102" descr="04-03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575" y="3838575"/>
            <a:ext cx="3657600" cy="1416050"/>
          </a:xfrm>
          <a:noFill/>
        </p:spPr>
      </p:pic>
      <p:grpSp>
        <p:nvGrpSpPr>
          <p:cNvPr id="60423" name="Group 263"/>
          <p:cNvGrpSpPr>
            <a:grpSpLocks/>
          </p:cNvGrpSpPr>
          <p:nvPr/>
        </p:nvGrpSpPr>
        <p:grpSpPr bwMode="auto">
          <a:xfrm>
            <a:off x="3940175" y="1508125"/>
            <a:ext cx="5334000" cy="5105400"/>
            <a:chOff x="2496" y="912"/>
            <a:chExt cx="3360" cy="2957"/>
          </a:xfrm>
        </p:grpSpPr>
        <p:grpSp>
          <p:nvGrpSpPr>
            <p:cNvPr id="60424" name="Group 104"/>
            <p:cNvGrpSpPr>
              <a:grpSpLocks/>
            </p:cNvGrpSpPr>
            <p:nvPr/>
          </p:nvGrpSpPr>
          <p:grpSpPr bwMode="auto">
            <a:xfrm>
              <a:off x="2813" y="912"/>
              <a:ext cx="2851" cy="1536"/>
              <a:chOff x="2448" y="2016"/>
              <a:chExt cx="6768" cy="3456"/>
            </a:xfrm>
          </p:grpSpPr>
          <p:grpSp>
            <p:nvGrpSpPr>
              <p:cNvPr id="60502" name="Group 105"/>
              <p:cNvGrpSpPr>
                <a:grpSpLocks/>
              </p:cNvGrpSpPr>
              <p:nvPr/>
            </p:nvGrpSpPr>
            <p:grpSpPr bwMode="auto">
              <a:xfrm>
                <a:off x="2448" y="3384"/>
                <a:ext cx="1728" cy="576"/>
                <a:chOff x="1728" y="2160"/>
                <a:chExt cx="864" cy="576"/>
              </a:xfrm>
            </p:grpSpPr>
            <p:sp>
              <p:nvSpPr>
                <p:cNvPr id="6058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728" y="2160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60582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800" y="2232"/>
                  <a:ext cx="6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r" eaLnBrk="1" hangingPunct="1"/>
                  <a:r>
                    <a:rPr lang="en-US" altLang="zh-HK" sz="1200" b="1">
                      <a:ea typeface="新細明體" pitchFamily="18" charset="-120"/>
                    </a:rPr>
                    <a:t>6 V</a:t>
                  </a:r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60503" name="Group 108"/>
              <p:cNvGrpSpPr>
                <a:grpSpLocks/>
              </p:cNvGrpSpPr>
              <p:nvPr/>
            </p:nvGrpSpPr>
            <p:grpSpPr bwMode="auto">
              <a:xfrm>
                <a:off x="4032" y="2016"/>
                <a:ext cx="5184" cy="3456"/>
                <a:chOff x="4032" y="2016"/>
                <a:chExt cx="5184" cy="3456"/>
              </a:xfrm>
            </p:grpSpPr>
            <p:sp>
              <p:nvSpPr>
                <p:cNvPr id="60510" name="Freeform 109"/>
                <p:cNvSpPr>
                  <a:spLocks/>
                </p:cNvSpPr>
                <p:nvPr/>
              </p:nvSpPr>
              <p:spPr bwMode="auto">
                <a:xfrm>
                  <a:off x="6048" y="2736"/>
                  <a:ext cx="2448" cy="1872"/>
                </a:xfrm>
                <a:custGeom>
                  <a:avLst/>
                  <a:gdLst>
                    <a:gd name="T0" fmla="*/ 2448 w 2448"/>
                    <a:gd name="T1" fmla="*/ 0 h 1872"/>
                    <a:gd name="T2" fmla="*/ 1728 w 2448"/>
                    <a:gd name="T3" fmla="*/ 0 h 1872"/>
                    <a:gd name="T4" fmla="*/ 1728 w 2448"/>
                    <a:gd name="T5" fmla="*/ 720 h 1872"/>
                    <a:gd name="T6" fmla="*/ 1728 w 2448"/>
                    <a:gd name="T7" fmla="*/ 0 h 1872"/>
                    <a:gd name="T8" fmla="*/ 0 w 2448"/>
                    <a:gd name="T9" fmla="*/ 0 h 1872"/>
                    <a:gd name="T10" fmla="*/ 0 w 2448"/>
                    <a:gd name="T11" fmla="*/ 1872 h 1872"/>
                    <a:gd name="T12" fmla="*/ 1728 w 2448"/>
                    <a:gd name="T13" fmla="*/ 1872 h 1872"/>
                    <a:gd name="T14" fmla="*/ 1728 w 2448"/>
                    <a:gd name="T15" fmla="*/ 1296 h 1872"/>
                    <a:gd name="T16" fmla="*/ 1728 w 2448"/>
                    <a:gd name="T17" fmla="*/ 1872 h 1872"/>
                    <a:gd name="T18" fmla="*/ 2448 w 2448"/>
                    <a:gd name="T19" fmla="*/ 1872 h 18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448" h="1872">
                      <a:moveTo>
                        <a:pt x="2448" y="0"/>
                      </a:moveTo>
                      <a:lnTo>
                        <a:pt x="1728" y="0"/>
                      </a:lnTo>
                      <a:lnTo>
                        <a:pt x="1728" y="720"/>
                      </a:lnTo>
                      <a:lnTo>
                        <a:pt x="1728" y="0"/>
                      </a:lnTo>
                      <a:lnTo>
                        <a:pt x="0" y="0"/>
                      </a:lnTo>
                      <a:lnTo>
                        <a:pt x="0" y="1872"/>
                      </a:lnTo>
                      <a:lnTo>
                        <a:pt x="1728" y="1872"/>
                      </a:lnTo>
                      <a:lnTo>
                        <a:pt x="1728" y="1296"/>
                      </a:lnTo>
                      <a:lnTo>
                        <a:pt x="1728" y="1872"/>
                      </a:lnTo>
                      <a:lnTo>
                        <a:pt x="2448" y="187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511" name="Freeform 110"/>
                <p:cNvSpPr>
                  <a:spLocks/>
                </p:cNvSpPr>
                <p:nvPr/>
              </p:nvSpPr>
              <p:spPr bwMode="auto">
                <a:xfrm>
                  <a:off x="4320" y="2736"/>
                  <a:ext cx="1728" cy="1872"/>
                </a:xfrm>
                <a:custGeom>
                  <a:avLst/>
                  <a:gdLst>
                    <a:gd name="T0" fmla="*/ 1728 w 1728"/>
                    <a:gd name="T1" fmla="*/ 1872 h 1872"/>
                    <a:gd name="T2" fmla="*/ 0 w 1728"/>
                    <a:gd name="T3" fmla="*/ 1872 h 1872"/>
                    <a:gd name="T4" fmla="*/ 0 w 1728"/>
                    <a:gd name="T5" fmla="*/ 0 h 1872"/>
                    <a:gd name="T6" fmla="*/ 1728 w 1728"/>
                    <a:gd name="T7" fmla="*/ 0 h 1872"/>
                    <a:gd name="T8" fmla="*/ 1728 w 1728"/>
                    <a:gd name="T9" fmla="*/ 1872 h 18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28" h="1872">
                      <a:moveTo>
                        <a:pt x="1728" y="1872"/>
                      </a:moveTo>
                      <a:lnTo>
                        <a:pt x="0" y="1872"/>
                      </a:lnTo>
                      <a:lnTo>
                        <a:pt x="0" y="0"/>
                      </a:lnTo>
                      <a:lnTo>
                        <a:pt x="1728" y="0"/>
                      </a:lnTo>
                      <a:lnTo>
                        <a:pt x="1728" y="18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0512" name="Group 111"/>
                <p:cNvGrpSpPr>
                  <a:grpSpLocks/>
                </p:cNvGrpSpPr>
                <p:nvPr/>
              </p:nvGrpSpPr>
              <p:grpSpPr bwMode="auto">
                <a:xfrm>
                  <a:off x="4608" y="2016"/>
                  <a:ext cx="1152" cy="864"/>
                  <a:chOff x="4608" y="576"/>
                  <a:chExt cx="1152" cy="864"/>
                </a:xfrm>
              </p:grpSpPr>
              <p:grpSp>
                <p:nvGrpSpPr>
                  <p:cNvPr id="60573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608" y="576"/>
                    <a:ext cx="1152" cy="720"/>
                    <a:chOff x="2160" y="3312"/>
                    <a:chExt cx="1152" cy="720"/>
                  </a:xfrm>
                </p:grpSpPr>
                <p:sp>
                  <p:nvSpPr>
                    <p:cNvPr id="60579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3312"/>
                      <a:ext cx="1152" cy="7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HK" altLang="en-US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60580" name="Text Box 1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20" y="3487"/>
                      <a:ext cx="1008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HK" sz="1200" b="1">
                          <a:ea typeface="新細明體" pitchFamily="18" charset="-120"/>
                        </a:rPr>
                        <a:t>5 </a:t>
                      </a:r>
                      <a:r>
                        <a:rPr lang="en-US" altLang="zh-HK" sz="1200" b="1">
                          <a:ea typeface="新細明體" pitchFamily="18" charset="-120"/>
                          <a:sym typeface="Symbol" pitchFamily="18" charset="2"/>
                        </a:rPr>
                        <a:t></a:t>
                      </a:r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</p:grpSp>
              <p:grpSp>
                <p:nvGrpSpPr>
                  <p:cNvPr id="60574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4608" y="1152"/>
                    <a:ext cx="1152" cy="288"/>
                    <a:chOff x="2808" y="1296"/>
                    <a:chExt cx="1152" cy="288"/>
                  </a:xfrm>
                </p:grpSpPr>
                <p:sp>
                  <p:nvSpPr>
                    <p:cNvPr id="60575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8" y="1440"/>
                      <a:ext cx="115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0576" name="Group 1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4" y="1296"/>
                      <a:ext cx="432" cy="288"/>
                      <a:chOff x="3164" y="1296"/>
                      <a:chExt cx="432" cy="288"/>
                    </a:xfrm>
                  </p:grpSpPr>
                  <p:sp>
                    <p:nvSpPr>
                      <p:cNvPr id="60577" name="Rectangle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4" y="1296"/>
                        <a:ext cx="432" cy="2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HK" altLang="en-US"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60578" name="Freeform 1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327"/>
                        <a:ext cx="426" cy="226"/>
                      </a:xfrm>
                      <a:custGeom>
                        <a:avLst/>
                        <a:gdLst>
                          <a:gd name="T0" fmla="*/ 0 w 426"/>
                          <a:gd name="T1" fmla="*/ 113 h 226"/>
                          <a:gd name="T2" fmla="*/ 43 w 426"/>
                          <a:gd name="T3" fmla="*/ 0 h 226"/>
                          <a:gd name="T4" fmla="*/ 106 w 426"/>
                          <a:gd name="T5" fmla="*/ 223 h 226"/>
                          <a:gd name="T6" fmla="*/ 180 w 426"/>
                          <a:gd name="T7" fmla="*/ 0 h 226"/>
                          <a:gd name="T8" fmla="*/ 242 w 426"/>
                          <a:gd name="T9" fmla="*/ 226 h 226"/>
                          <a:gd name="T10" fmla="*/ 322 w 426"/>
                          <a:gd name="T11" fmla="*/ 0 h 226"/>
                          <a:gd name="T12" fmla="*/ 384 w 426"/>
                          <a:gd name="T13" fmla="*/ 226 h 226"/>
                          <a:gd name="T14" fmla="*/ 426 w 426"/>
                          <a:gd name="T15" fmla="*/ 113 h 22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426" h="226">
                            <a:moveTo>
                              <a:pt x="0" y="113"/>
                            </a:moveTo>
                            <a:lnTo>
                              <a:pt x="43" y="0"/>
                            </a:lnTo>
                            <a:lnTo>
                              <a:pt x="106" y="223"/>
                            </a:lnTo>
                            <a:lnTo>
                              <a:pt x="180" y="0"/>
                            </a:lnTo>
                            <a:lnTo>
                              <a:pt x="242" y="226"/>
                            </a:lnTo>
                            <a:lnTo>
                              <a:pt x="322" y="0"/>
                            </a:lnTo>
                            <a:lnTo>
                              <a:pt x="384" y="226"/>
                            </a:lnTo>
                            <a:lnTo>
                              <a:pt x="426" y="113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60513" name="Group 120"/>
                <p:cNvGrpSpPr>
                  <a:grpSpLocks/>
                </p:cNvGrpSpPr>
                <p:nvPr/>
              </p:nvGrpSpPr>
              <p:grpSpPr bwMode="auto">
                <a:xfrm>
                  <a:off x="6048" y="2160"/>
                  <a:ext cx="864" cy="576"/>
                  <a:chOff x="3024" y="5616"/>
                  <a:chExt cx="864" cy="576"/>
                </a:xfrm>
              </p:grpSpPr>
              <p:sp>
                <p:nvSpPr>
                  <p:cNvPr id="60571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5616"/>
                    <a:ext cx="864" cy="5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ea typeface="新細明體" pitchFamily="18" charset="-120"/>
                    </a:endParaRPr>
                  </a:p>
                </p:txBody>
              </p:sp>
              <p:sp>
                <p:nvSpPr>
                  <p:cNvPr id="60572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5" y="5688"/>
                    <a:ext cx="692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HK" sz="1200" b="1">
                        <a:ea typeface="新細明體" pitchFamily="18" charset="-120"/>
                      </a:rPr>
                      <a:t>I</a:t>
                    </a:r>
                    <a:r>
                      <a:rPr lang="en-US" altLang="zh-HK" sz="1200" b="1" baseline="-25000">
                        <a:ea typeface="新細明體" pitchFamily="18" charset="-120"/>
                      </a:rPr>
                      <a:t>x</a:t>
                    </a:r>
                    <a:endParaRPr lang="en-US" altLang="zh-HK">
                      <a:ea typeface="新細明體" pitchFamily="18" charset="-120"/>
                    </a:endParaRPr>
                  </a:p>
                </p:txBody>
              </p:sp>
            </p:grpSp>
            <p:grpSp>
              <p:nvGrpSpPr>
                <p:cNvPr id="60514" name="Group 123"/>
                <p:cNvGrpSpPr>
                  <a:grpSpLocks/>
                </p:cNvGrpSpPr>
                <p:nvPr/>
              </p:nvGrpSpPr>
              <p:grpSpPr bwMode="auto">
                <a:xfrm>
                  <a:off x="7632" y="3168"/>
                  <a:ext cx="1296" cy="1152"/>
                  <a:chOff x="7200" y="2016"/>
                  <a:chExt cx="1296" cy="1152"/>
                </a:xfrm>
              </p:grpSpPr>
              <p:grpSp>
                <p:nvGrpSpPr>
                  <p:cNvPr id="60563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7200" y="2016"/>
                    <a:ext cx="288" cy="1152"/>
                    <a:chOff x="6335" y="2160"/>
                    <a:chExt cx="288" cy="1152"/>
                  </a:xfrm>
                </p:grpSpPr>
                <p:sp>
                  <p:nvSpPr>
                    <p:cNvPr id="60567" name="Line 12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5904" y="2736"/>
                      <a:ext cx="115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0568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35" y="2515"/>
                      <a:ext cx="288" cy="432"/>
                      <a:chOff x="6335" y="2515"/>
                      <a:chExt cx="288" cy="432"/>
                    </a:xfrm>
                  </p:grpSpPr>
                  <p:sp>
                    <p:nvSpPr>
                      <p:cNvPr id="60569" name="Rectangle 12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6263" y="2587"/>
                        <a:ext cx="432" cy="2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HK" altLang="en-US"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60570" name="Freeform 128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6267" y="2616"/>
                        <a:ext cx="426" cy="226"/>
                      </a:xfrm>
                      <a:custGeom>
                        <a:avLst/>
                        <a:gdLst>
                          <a:gd name="T0" fmla="*/ 0 w 426"/>
                          <a:gd name="T1" fmla="*/ 113 h 226"/>
                          <a:gd name="T2" fmla="*/ 43 w 426"/>
                          <a:gd name="T3" fmla="*/ 0 h 226"/>
                          <a:gd name="T4" fmla="*/ 106 w 426"/>
                          <a:gd name="T5" fmla="*/ 223 h 226"/>
                          <a:gd name="T6" fmla="*/ 180 w 426"/>
                          <a:gd name="T7" fmla="*/ 0 h 226"/>
                          <a:gd name="T8" fmla="*/ 242 w 426"/>
                          <a:gd name="T9" fmla="*/ 226 h 226"/>
                          <a:gd name="T10" fmla="*/ 322 w 426"/>
                          <a:gd name="T11" fmla="*/ 0 h 226"/>
                          <a:gd name="T12" fmla="*/ 384 w 426"/>
                          <a:gd name="T13" fmla="*/ 226 h 226"/>
                          <a:gd name="T14" fmla="*/ 426 w 426"/>
                          <a:gd name="T15" fmla="*/ 113 h 22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426" h="226">
                            <a:moveTo>
                              <a:pt x="0" y="113"/>
                            </a:moveTo>
                            <a:lnTo>
                              <a:pt x="43" y="0"/>
                            </a:lnTo>
                            <a:lnTo>
                              <a:pt x="106" y="223"/>
                            </a:lnTo>
                            <a:lnTo>
                              <a:pt x="180" y="0"/>
                            </a:lnTo>
                            <a:lnTo>
                              <a:pt x="242" y="226"/>
                            </a:lnTo>
                            <a:lnTo>
                              <a:pt x="322" y="0"/>
                            </a:lnTo>
                            <a:lnTo>
                              <a:pt x="384" y="226"/>
                            </a:lnTo>
                            <a:lnTo>
                              <a:pt x="426" y="113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60564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7344" y="2304"/>
                    <a:ext cx="1152" cy="576"/>
                    <a:chOff x="8928" y="8208"/>
                    <a:chExt cx="1152" cy="576"/>
                  </a:xfrm>
                </p:grpSpPr>
                <p:sp>
                  <p:nvSpPr>
                    <p:cNvPr id="60565" name="Text Box 1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029" y="8280"/>
                      <a:ext cx="1051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US" altLang="zh-HK" sz="1200" b="1">
                          <a:ea typeface="新細明體" pitchFamily="18" charset="-120"/>
                        </a:rPr>
                        <a:t>4 </a:t>
                      </a:r>
                      <a:r>
                        <a:rPr lang="en-US" altLang="zh-HK" sz="1200" b="1">
                          <a:ea typeface="新細明體" pitchFamily="18" charset="-120"/>
                          <a:sym typeface="Symbol" pitchFamily="18" charset="2"/>
                        </a:rPr>
                        <a:t></a:t>
                      </a:r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60566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928" y="8208"/>
                      <a:ext cx="1152" cy="57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33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HK" altLang="en-US">
                        <a:ea typeface="新細明體" pitchFamily="18" charset="-120"/>
                      </a:endParaRPr>
                    </a:p>
                  </p:txBody>
                </p:sp>
              </p:grpSp>
            </p:grpSp>
            <p:sp>
              <p:nvSpPr>
                <p:cNvPr id="60515" name="Rectangle 132"/>
                <p:cNvSpPr>
                  <a:spLocks noChangeArrowheads="1"/>
                </p:cNvSpPr>
                <p:nvPr/>
              </p:nvSpPr>
              <p:spPr bwMode="auto">
                <a:xfrm>
                  <a:off x="4032" y="3384"/>
                  <a:ext cx="576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grpSp>
              <p:nvGrpSpPr>
                <p:cNvPr id="60516" name="Group 133"/>
                <p:cNvGrpSpPr>
                  <a:grpSpLocks/>
                </p:cNvGrpSpPr>
                <p:nvPr/>
              </p:nvGrpSpPr>
              <p:grpSpPr bwMode="auto">
                <a:xfrm>
                  <a:off x="4032" y="3024"/>
                  <a:ext cx="576" cy="1152"/>
                  <a:chOff x="2448" y="2016"/>
                  <a:chExt cx="576" cy="1152"/>
                </a:xfrm>
              </p:grpSpPr>
              <p:sp>
                <p:nvSpPr>
                  <p:cNvPr id="60555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016"/>
                    <a:ext cx="0" cy="115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0556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448" y="2302"/>
                    <a:ext cx="576" cy="578"/>
                    <a:chOff x="2448" y="2222"/>
                    <a:chExt cx="576" cy="578"/>
                  </a:xfrm>
                </p:grpSpPr>
                <p:sp>
                  <p:nvSpPr>
                    <p:cNvPr id="60558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224"/>
                      <a:ext cx="576" cy="5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HK" altLang="en-US">
                        <a:ea typeface="新細明體" pitchFamily="18" charset="-120"/>
                      </a:endParaRPr>
                    </a:p>
                  </p:txBody>
                </p:sp>
                <p:grpSp>
                  <p:nvGrpSpPr>
                    <p:cNvPr id="60559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63" y="2222"/>
                      <a:ext cx="547" cy="578"/>
                      <a:chOff x="2463" y="3742"/>
                      <a:chExt cx="547" cy="578"/>
                    </a:xfrm>
                  </p:grpSpPr>
                  <p:sp>
                    <p:nvSpPr>
                      <p:cNvPr id="60560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36" y="3742"/>
                        <a:ext cx="0" cy="1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561" name="Oval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63" y="3758"/>
                        <a:ext cx="547" cy="547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HK" altLang="en-US"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60562" name="Line 1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36" y="4306"/>
                        <a:ext cx="0" cy="1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0557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2016"/>
                    <a:ext cx="576" cy="10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99CC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zh-HK" sz="1200">
                      <a:ea typeface="新細明體" pitchFamily="18" charset="-120"/>
                    </a:endParaRPr>
                  </a:p>
                  <a:p>
                    <a:pPr algn="ctr" eaLnBrk="1" hangingPunct="1"/>
                    <a:r>
                      <a:rPr lang="en-US" altLang="zh-HK" sz="1200">
                        <a:ea typeface="新細明體" pitchFamily="18" charset="-120"/>
                      </a:rPr>
                      <a:t>+</a:t>
                    </a:r>
                  </a:p>
                  <a:p>
                    <a:pPr algn="ctr" eaLnBrk="1" hangingPunct="1"/>
                    <a:r>
                      <a:rPr lang="en-US" altLang="zh-HK" sz="1200">
                        <a:ea typeface="新細明體" pitchFamily="18" charset="-120"/>
                        <a:sym typeface="Symbol" pitchFamily="18" charset="2"/>
                      </a:rPr>
                      <a:t></a:t>
                    </a:r>
                    <a:endParaRPr lang="en-US" altLang="zh-HK">
                      <a:ea typeface="新細明體" pitchFamily="18" charset="-120"/>
                    </a:endParaRPr>
                  </a:p>
                </p:txBody>
              </p:sp>
            </p:grpSp>
            <p:grpSp>
              <p:nvGrpSpPr>
                <p:cNvPr id="60517" name="Group 142"/>
                <p:cNvGrpSpPr>
                  <a:grpSpLocks/>
                </p:cNvGrpSpPr>
                <p:nvPr/>
              </p:nvGrpSpPr>
              <p:grpSpPr bwMode="auto">
                <a:xfrm>
                  <a:off x="5760" y="3024"/>
                  <a:ext cx="576" cy="1152"/>
                  <a:chOff x="2880" y="10656"/>
                  <a:chExt cx="576" cy="1152"/>
                </a:xfrm>
              </p:grpSpPr>
              <p:sp>
                <p:nvSpPr>
                  <p:cNvPr id="60552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10656"/>
                    <a:ext cx="0" cy="115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553" name="Freeform 144"/>
                  <p:cNvSpPr>
                    <a:spLocks/>
                  </p:cNvSpPr>
                  <p:nvPr/>
                </p:nvSpPr>
                <p:spPr bwMode="auto">
                  <a:xfrm>
                    <a:off x="2880" y="10944"/>
                    <a:ext cx="576" cy="576"/>
                  </a:xfrm>
                  <a:custGeom>
                    <a:avLst/>
                    <a:gdLst>
                      <a:gd name="T0" fmla="*/ 288 w 576"/>
                      <a:gd name="T1" fmla="*/ 0 h 576"/>
                      <a:gd name="T2" fmla="*/ 0 w 576"/>
                      <a:gd name="T3" fmla="*/ 288 h 576"/>
                      <a:gd name="T4" fmla="*/ 288 w 576"/>
                      <a:gd name="T5" fmla="*/ 576 h 576"/>
                      <a:gd name="T6" fmla="*/ 576 w 576"/>
                      <a:gd name="T7" fmla="*/ 288 h 576"/>
                      <a:gd name="T8" fmla="*/ 288 w 576"/>
                      <a:gd name="T9" fmla="*/ 0 h 5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76" h="576">
                        <a:moveTo>
                          <a:pt x="288" y="0"/>
                        </a:moveTo>
                        <a:lnTo>
                          <a:pt x="0" y="288"/>
                        </a:lnTo>
                        <a:lnTo>
                          <a:pt x="288" y="576"/>
                        </a:lnTo>
                        <a:lnTo>
                          <a:pt x="576" y="288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554" name="Line 1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11010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0550" name="Rectangle 147"/>
                <p:cNvSpPr>
                  <a:spLocks noChangeArrowheads="1"/>
                </p:cNvSpPr>
                <p:nvPr/>
              </p:nvSpPr>
              <p:spPr bwMode="auto">
                <a:xfrm>
                  <a:off x="6336" y="4896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grpSp>
              <p:nvGrpSpPr>
                <p:cNvPr id="60519" name="Group 149"/>
                <p:cNvGrpSpPr>
                  <a:grpSpLocks/>
                </p:cNvGrpSpPr>
                <p:nvPr/>
              </p:nvGrpSpPr>
              <p:grpSpPr bwMode="auto">
                <a:xfrm>
                  <a:off x="5760" y="3744"/>
                  <a:ext cx="1296" cy="576"/>
                  <a:chOff x="3024" y="5616"/>
                  <a:chExt cx="864" cy="576"/>
                </a:xfrm>
              </p:grpSpPr>
              <p:sp>
                <p:nvSpPr>
                  <p:cNvPr id="60548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5616"/>
                    <a:ext cx="864" cy="5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ea typeface="新細明體" pitchFamily="18" charset="-120"/>
                    </a:endParaRPr>
                  </a:p>
                </p:txBody>
              </p:sp>
              <p:sp>
                <p:nvSpPr>
                  <p:cNvPr id="60549" name="Text Box 1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5" y="5688"/>
                    <a:ext cx="692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HK" sz="1200" b="1">
                        <a:ea typeface="新細明體" pitchFamily="18" charset="-120"/>
                      </a:rPr>
                      <a:t>1.5I</a:t>
                    </a:r>
                    <a:r>
                      <a:rPr lang="en-US" altLang="zh-HK" sz="1200" b="1" baseline="-25000">
                        <a:ea typeface="新細明體" pitchFamily="18" charset="-120"/>
                      </a:rPr>
                      <a:t>x</a:t>
                    </a:r>
                    <a:endParaRPr lang="en-US" altLang="zh-HK">
                      <a:ea typeface="新細明體" pitchFamily="18" charset="-120"/>
                    </a:endParaRPr>
                  </a:p>
                </p:txBody>
              </p:sp>
            </p:grpSp>
            <p:sp>
              <p:nvSpPr>
                <p:cNvPr id="60520" name="Line 152"/>
                <p:cNvSpPr>
                  <a:spLocks noChangeShapeType="1"/>
                </p:cNvSpPr>
                <p:nvPr/>
              </p:nvSpPr>
              <p:spPr bwMode="auto">
                <a:xfrm>
                  <a:off x="6336" y="273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542" name="Rectangle 160"/>
                <p:cNvSpPr>
                  <a:spLocks noChangeArrowheads="1"/>
                </p:cNvSpPr>
                <p:nvPr/>
              </p:nvSpPr>
              <p:spPr bwMode="auto">
                <a:xfrm>
                  <a:off x="5328" y="4032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60540" name="Rectangle 163"/>
                <p:cNvSpPr>
                  <a:spLocks noChangeArrowheads="1"/>
                </p:cNvSpPr>
                <p:nvPr/>
              </p:nvSpPr>
              <p:spPr bwMode="auto">
                <a:xfrm>
                  <a:off x="6048" y="4032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grpSp>
              <p:nvGrpSpPr>
                <p:cNvPr id="60525" name="Group 165"/>
                <p:cNvGrpSpPr>
                  <a:grpSpLocks/>
                </p:cNvGrpSpPr>
                <p:nvPr/>
              </p:nvGrpSpPr>
              <p:grpSpPr bwMode="auto">
                <a:xfrm>
                  <a:off x="6624" y="2016"/>
                  <a:ext cx="1152" cy="864"/>
                  <a:chOff x="4608" y="576"/>
                  <a:chExt cx="1152" cy="864"/>
                </a:xfrm>
              </p:grpSpPr>
              <p:grpSp>
                <p:nvGrpSpPr>
                  <p:cNvPr id="60532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4608" y="576"/>
                    <a:ext cx="1152" cy="720"/>
                    <a:chOff x="2160" y="3312"/>
                    <a:chExt cx="1152" cy="720"/>
                  </a:xfrm>
                </p:grpSpPr>
                <p:sp>
                  <p:nvSpPr>
                    <p:cNvPr id="60538" name="Rectangle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3312"/>
                      <a:ext cx="1152" cy="7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HK" altLang="en-US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60539" name="Text Box 1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20" y="3487"/>
                      <a:ext cx="1008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HK" sz="1200" b="1">
                          <a:ea typeface="新細明體" pitchFamily="18" charset="-120"/>
                        </a:rPr>
                        <a:t>3 </a:t>
                      </a:r>
                      <a:r>
                        <a:rPr lang="en-US" altLang="zh-HK" sz="1200" b="1">
                          <a:ea typeface="新細明體" pitchFamily="18" charset="-120"/>
                          <a:sym typeface="Symbol" pitchFamily="18" charset="2"/>
                        </a:rPr>
                        <a:t></a:t>
                      </a:r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</p:grpSp>
              <p:grpSp>
                <p:nvGrpSpPr>
                  <p:cNvPr id="60533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608" y="1152"/>
                    <a:ext cx="1152" cy="288"/>
                    <a:chOff x="2808" y="1296"/>
                    <a:chExt cx="1152" cy="288"/>
                  </a:xfrm>
                </p:grpSpPr>
                <p:sp>
                  <p:nvSpPr>
                    <p:cNvPr id="60534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8" y="1440"/>
                      <a:ext cx="115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0535" name="Group 1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4" y="1296"/>
                      <a:ext cx="432" cy="288"/>
                      <a:chOff x="3164" y="1296"/>
                      <a:chExt cx="432" cy="288"/>
                    </a:xfrm>
                  </p:grpSpPr>
                  <p:sp>
                    <p:nvSpPr>
                      <p:cNvPr id="60536" name="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4" y="1296"/>
                        <a:ext cx="432" cy="2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HK" altLang="en-US"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60537" name="Freeform 1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327"/>
                        <a:ext cx="426" cy="226"/>
                      </a:xfrm>
                      <a:custGeom>
                        <a:avLst/>
                        <a:gdLst>
                          <a:gd name="T0" fmla="*/ 0 w 426"/>
                          <a:gd name="T1" fmla="*/ 113 h 226"/>
                          <a:gd name="T2" fmla="*/ 43 w 426"/>
                          <a:gd name="T3" fmla="*/ 0 h 226"/>
                          <a:gd name="T4" fmla="*/ 106 w 426"/>
                          <a:gd name="T5" fmla="*/ 223 h 226"/>
                          <a:gd name="T6" fmla="*/ 180 w 426"/>
                          <a:gd name="T7" fmla="*/ 0 h 226"/>
                          <a:gd name="T8" fmla="*/ 242 w 426"/>
                          <a:gd name="T9" fmla="*/ 226 h 226"/>
                          <a:gd name="T10" fmla="*/ 322 w 426"/>
                          <a:gd name="T11" fmla="*/ 0 h 226"/>
                          <a:gd name="T12" fmla="*/ 384 w 426"/>
                          <a:gd name="T13" fmla="*/ 226 h 226"/>
                          <a:gd name="T14" fmla="*/ 426 w 426"/>
                          <a:gd name="T15" fmla="*/ 113 h 22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426" h="226">
                            <a:moveTo>
                              <a:pt x="0" y="113"/>
                            </a:moveTo>
                            <a:lnTo>
                              <a:pt x="43" y="0"/>
                            </a:lnTo>
                            <a:lnTo>
                              <a:pt x="106" y="223"/>
                            </a:lnTo>
                            <a:lnTo>
                              <a:pt x="180" y="0"/>
                            </a:lnTo>
                            <a:lnTo>
                              <a:pt x="242" y="226"/>
                            </a:lnTo>
                            <a:lnTo>
                              <a:pt x="322" y="0"/>
                            </a:lnTo>
                            <a:lnTo>
                              <a:pt x="384" y="226"/>
                            </a:lnTo>
                            <a:lnTo>
                              <a:pt x="426" y="113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60528" name="Group 176"/>
                <p:cNvGrpSpPr>
                  <a:grpSpLocks/>
                </p:cNvGrpSpPr>
                <p:nvPr/>
              </p:nvGrpSpPr>
              <p:grpSpPr bwMode="auto">
                <a:xfrm>
                  <a:off x="5616" y="4464"/>
                  <a:ext cx="864" cy="576"/>
                  <a:chOff x="3024" y="5616"/>
                  <a:chExt cx="864" cy="576"/>
                </a:xfrm>
              </p:grpSpPr>
              <p:sp>
                <p:nvSpPr>
                  <p:cNvPr id="60530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5616"/>
                    <a:ext cx="864" cy="5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ea typeface="新細明體" pitchFamily="18" charset="-120"/>
                    </a:endParaRPr>
                  </a:p>
                </p:txBody>
              </p:sp>
              <p:sp>
                <p:nvSpPr>
                  <p:cNvPr id="60531" name="Text Box 1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5" y="5688"/>
                    <a:ext cx="692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HK" sz="1200" b="1">
                        <a:ea typeface="新細明體" pitchFamily="18" charset="-120"/>
                      </a:rPr>
                      <a:t>o</a:t>
                    </a:r>
                    <a:endParaRPr lang="en-US" altLang="zh-HK">
                      <a:ea typeface="新細明體" pitchFamily="18" charset="-120"/>
                    </a:endParaRPr>
                  </a:p>
                </p:txBody>
              </p:sp>
            </p:grpSp>
            <p:sp>
              <p:nvSpPr>
                <p:cNvPr id="60529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496" y="3024"/>
                  <a:ext cx="720" cy="1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 sz="1200" b="1" dirty="0">
                      <a:ea typeface="新細明體" pitchFamily="18" charset="-120"/>
                    </a:rPr>
                    <a:t>+</a:t>
                  </a:r>
                </a:p>
                <a:p>
                  <a:pPr eaLnBrk="1" hangingPunct="1"/>
                  <a:r>
                    <a:rPr lang="en-US" altLang="zh-HK" sz="1200" b="1" dirty="0">
                      <a:ea typeface="新細明體" pitchFamily="18" charset="-120"/>
                    </a:rPr>
                    <a:t>V</a:t>
                  </a:r>
                  <a:r>
                    <a:rPr lang="en-US" altLang="zh-HK" sz="1200" b="1" baseline="-25000" dirty="0">
                      <a:ea typeface="新細明體" pitchFamily="18" charset="-120"/>
                    </a:rPr>
                    <a:t>Th</a:t>
                  </a:r>
                  <a:endParaRPr lang="en-US" altLang="zh-HK" sz="1200" b="1" dirty="0">
                    <a:ea typeface="新細明體" pitchFamily="18" charset="-120"/>
                  </a:endParaRPr>
                </a:p>
                <a:p>
                  <a:pPr eaLnBrk="1" hangingPunct="1"/>
                  <a:r>
                    <a:rPr lang="en-US" altLang="zh-HK" sz="1200" b="1" dirty="0">
                      <a:ea typeface="新細明體" pitchFamily="18" charset="-120"/>
                      <a:sym typeface="Symbol" pitchFamily="18" charset="2"/>
                    </a:rPr>
                    <a:t></a:t>
                  </a:r>
                  <a:endParaRPr lang="en-US" altLang="zh-HK" dirty="0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60504" name="Group 180"/>
              <p:cNvGrpSpPr>
                <a:grpSpLocks/>
              </p:cNvGrpSpPr>
              <p:nvPr/>
            </p:nvGrpSpPr>
            <p:grpSpPr bwMode="auto">
              <a:xfrm>
                <a:off x="8064" y="4608"/>
                <a:ext cx="864" cy="576"/>
                <a:chOff x="3024" y="5616"/>
                <a:chExt cx="864" cy="576"/>
              </a:xfrm>
            </p:grpSpPr>
            <p:sp>
              <p:nvSpPr>
                <p:cNvPr id="60508" name="Rectangle 181"/>
                <p:cNvSpPr>
                  <a:spLocks noChangeArrowheads="1"/>
                </p:cNvSpPr>
                <p:nvPr/>
              </p:nvSpPr>
              <p:spPr bwMode="auto">
                <a:xfrm>
                  <a:off x="3024" y="5616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60509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3125" y="5688"/>
                  <a:ext cx="6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HK" sz="1200" b="1">
                      <a:ea typeface="新細明體" pitchFamily="18" charset="-120"/>
                    </a:rPr>
                    <a:t>b</a:t>
                  </a:r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60505" name="Group 183"/>
              <p:cNvGrpSpPr>
                <a:grpSpLocks/>
              </p:cNvGrpSpPr>
              <p:nvPr/>
            </p:nvGrpSpPr>
            <p:grpSpPr bwMode="auto">
              <a:xfrm>
                <a:off x="8064" y="2160"/>
                <a:ext cx="864" cy="576"/>
                <a:chOff x="3024" y="5616"/>
                <a:chExt cx="864" cy="576"/>
              </a:xfrm>
            </p:grpSpPr>
            <p:sp>
              <p:nvSpPr>
                <p:cNvPr id="60506" name="Rectangle 184"/>
                <p:cNvSpPr>
                  <a:spLocks noChangeArrowheads="1"/>
                </p:cNvSpPr>
                <p:nvPr/>
              </p:nvSpPr>
              <p:spPr bwMode="auto">
                <a:xfrm>
                  <a:off x="3024" y="5616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60507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3125" y="5688"/>
                  <a:ext cx="6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HK" sz="1200" b="1">
                      <a:ea typeface="新細明體" pitchFamily="18" charset="-120"/>
                    </a:rPr>
                    <a:t>a</a:t>
                  </a:r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</p:grpSp>
        <p:grpSp>
          <p:nvGrpSpPr>
            <p:cNvPr id="60425" name="Group 186"/>
            <p:cNvGrpSpPr>
              <a:grpSpLocks/>
            </p:cNvGrpSpPr>
            <p:nvPr/>
          </p:nvGrpSpPr>
          <p:grpSpPr bwMode="auto">
            <a:xfrm>
              <a:off x="2976" y="2544"/>
              <a:ext cx="2880" cy="1325"/>
              <a:chOff x="3168" y="5472"/>
              <a:chExt cx="7200" cy="3312"/>
            </a:xfrm>
          </p:grpSpPr>
          <p:grpSp>
            <p:nvGrpSpPr>
              <p:cNvPr id="60428" name="Group 187"/>
              <p:cNvGrpSpPr>
                <a:grpSpLocks/>
              </p:cNvGrpSpPr>
              <p:nvPr/>
            </p:nvGrpSpPr>
            <p:grpSpPr bwMode="auto">
              <a:xfrm>
                <a:off x="5184" y="6768"/>
                <a:ext cx="1296" cy="576"/>
                <a:chOff x="3024" y="5616"/>
                <a:chExt cx="864" cy="576"/>
              </a:xfrm>
            </p:grpSpPr>
            <p:sp>
              <p:nvSpPr>
                <p:cNvPr id="60500" name="Rectangle 188"/>
                <p:cNvSpPr>
                  <a:spLocks noChangeArrowheads="1"/>
                </p:cNvSpPr>
                <p:nvPr/>
              </p:nvSpPr>
              <p:spPr bwMode="auto">
                <a:xfrm>
                  <a:off x="3024" y="5616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60501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125" y="5688"/>
                  <a:ext cx="6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HK" sz="1200" b="1">
                      <a:ea typeface="新細明體" pitchFamily="18" charset="-120"/>
                    </a:rPr>
                    <a:t>1.5I</a:t>
                  </a:r>
                  <a:r>
                    <a:rPr lang="en-US" altLang="zh-HK" sz="1200" b="1" baseline="-25000">
                      <a:ea typeface="新細明體" pitchFamily="18" charset="-120"/>
                    </a:rPr>
                    <a:t>x</a:t>
                  </a:r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60429" name="Group 190"/>
              <p:cNvGrpSpPr>
                <a:grpSpLocks/>
              </p:cNvGrpSpPr>
              <p:nvPr/>
            </p:nvGrpSpPr>
            <p:grpSpPr bwMode="auto">
              <a:xfrm>
                <a:off x="3168" y="5472"/>
                <a:ext cx="7200" cy="3312"/>
                <a:chOff x="3168" y="5472"/>
                <a:chExt cx="7200" cy="3312"/>
              </a:xfrm>
            </p:grpSpPr>
            <p:sp>
              <p:nvSpPr>
                <p:cNvPr id="60435" name="Freeform 191"/>
                <p:cNvSpPr>
                  <a:spLocks/>
                </p:cNvSpPr>
                <p:nvPr/>
              </p:nvSpPr>
              <p:spPr bwMode="auto">
                <a:xfrm>
                  <a:off x="7776" y="6192"/>
                  <a:ext cx="1584" cy="1872"/>
                </a:xfrm>
                <a:custGeom>
                  <a:avLst/>
                  <a:gdLst>
                    <a:gd name="T0" fmla="*/ 288 w 1584"/>
                    <a:gd name="T1" fmla="*/ 0 h 1872"/>
                    <a:gd name="T2" fmla="*/ 1584 w 1584"/>
                    <a:gd name="T3" fmla="*/ 0 h 1872"/>
                    <a:gd name="T4" fmla="*/ 1584 w 1584"/>
                    <a:gd name="T5" fmla="*/ 1872 h 1872"/>
                    <a:gd name="T6" fmla="*/ 0 w 1584"/>
                    <a:gd name="T7" fmla="*/ 1872 h 187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84" h="1872">
                      <a:moveTo>
                        <a:pt x="288" y="0"/>
                      </a:moveTo>
                      <a:lnTo>
                        <a:pt x="1584" y="0"/>
                      </a:lnTo>
                      <a:lnTo>
                        <a:pt x="1584" y="1872"/>
                      </a:lnTo>
                      <a:lnTo>
                        <a:pt x="0" y="187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0436" name="Group 192"/>
                <p:cNvGrpSpPr>
                  <a:grpSpLocks/>
                </p:cNvGrpSpPr>
                <p:nvPr/>
              </p:nvGrpSpPr>
              <p:grpSpPr bwMode="auto">
                <a:xfrm>
                  <a:off x="9360" y="6768"/>
                  <a:ext cx="1008" cy="576"/>
                  <a:chOff x="1728" y="2160"/>
                  <a:chExt cx="864" cy="576"/>
                </a:xfrm>
              </p:grpSpPr>
              <p:sp>
                <p:nvSpPr>
                  <p:cNvPr id="60498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160"/>
                    <a:ext cx="864" cy="5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ea typeface="新細明體" pitchFamily="18" charset="-120"/>
                    </a:endParaRPr>
                  </a:p>
                </p:txBody>
              </p:sp>
              <p:sp>
                <p:nvSpPr>
                  <p:cNvPr id="60499" name="Text 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2232"/>
                    <a:ext cx="692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zh-HK" sz="1200" b="1">
                        <a:ea typeface="新細明體" pitchFamily="18" charset="-120"/>
                      </a:rPr>
                      <a:t>1 V</a:t>
                    </a:r>
                    <a:endParaRPr lang="en-US" altLang="zh-HK">
                      <a:ea typeface="新細明體" pitchFamily="18" charset="-120"/>
                    </a:endParaRPr>
                  </a:p>
                </p:txBody>
              </p:sp>
            </p:grpSp>
            <p:grpSp>
              <p:nvGrpSpPr>
                <p:cNvPr id="60437" name="Group 195"/>
                <p:cNvGrpSpPr>
                  <a:grpSpLocks/>
                </p:cNvGrpSpPr>
                <p:nvPr/>
              </p:nvGrpSpPr>
              <p:grpSpPr bwMode="auto">
                <a:xfrm>
                  <a:off x="9072" y="6480"/>
                  <a:ext cx="576" cy="1152"/>
                  <a:chOff x="2448" y="2016"/>
                  <a:chExt cx="576" cy="1152"/>
                </a:xfrm>
              </p:grpSpPr>
              <p:sp>
                <p:nvSpPr>
                  <p:cNvPr id="60490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016"/>
                    <a:ext cx="0" cy="115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0491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2448" y="2302"/>
                    <a:ext cx="576" cy="578"/>
                    <a:chOff x="2448" y="2222"/>
                    <a:chExt cx="576" cy="578"/>
                  </a:xfrm>
                </p:grpSpPr>
                <p:sp>
                  <p:nvSpPr>
                    <p:cNvPr id="60493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224"/>
                      <a:ext cx="576" cy="5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HK" altLang="en-US">
                        <a:ea typeface="新細明體" pitchFamily="18" charset="-120"/>
                      </a:endParaRPr>
                    </a:p>
                  </p:txBody>
                </p:sp>
                <p:grpSp>
                  <p:nvGrpSpPr>
                    <p:cNvPr id="60494" name="Group 1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63" y="2222"/>
                      <a:ext cx="547" cy="578"/>
                      <a:chOff x="2463" y="3742"/>
                      <a:chExt cx="547" cy="578"/>
                    </a:xfrm>
                  </p:grpSpPr>
                  <p:sp>
                    <p:nvSpPr>
                      <p:cNvPr id="60495" name="Line 2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36" y="3742"/>
                        <a:ext cx="0" cy="1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496" name="Oval 2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63" y="3758"/>
                        <a:ext cx="547" cy="547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HK" altLang="en-US"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60497" name="Line 2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36" y="4306"/>
                        <a:ext cx="0" cy="1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0492" name="Text 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2016"/>
                    <a:ext cx="576" cy="10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99CC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zh-HK" sz="1200">
                      <a:ea typeface="新細明體" pitchFamily="18" charset="-120"/>
                    </a:endParaRPr>
                  </a:p>
                  <a:p>
                    <a:pPr algn="ctr" eaLnBrk="1" hangingPunct="1"/>
                    <a:r>
                      <a:rPr lang="en-US" altLang="zh-HK" sz="1200">
                        <a:ea typeface="新細明體" pitchFamily="18" charset="-120"/>
                      </a:rPr>
                      <a:t>+</a:t>
                    </a:r>
                  </a:p>
                  <a:p>
                    <a:pPr algn="ctr" eaLnBrk="1" hangingPunct="1"/>
                    <a:r>
                      <a:rPr lang="en-US" altLang="zh-HK" sz="1200">
                        <a:ea typeface="新細明體" pitchFamily="18" charset="-120"/>
                        <a:sym typeface="Symbol" pitchFamily="18" charset="2"/>
                      </a:rPr>
                      <a:t></a:t>
                    </a:r>
                    <a:endParaRPr lang="en-US" altLang="zh-HK">
                      <a:ea typeface="新細明體" pitchFamily="18" charset="-120"/>
                    </a:endParaRPr>
                  </a:p>
                </p:txBody>
              </p:sp>
            </p:grpSp>
            <p:grpSp>
              <p:nvGrpSpPr>
                <p:cNvPr id="60438" name="Group 204"/>
                <p:cNvGrpSpPr>
                  <a:grpSpLocks/>
                </p:cNvGrpSpPr>
                <p:nvPr/>
              </p:nvGrpSpPr>
              <p:grpSpPr bwMode="auto">
                <a:xfrm>
                  <a:off x="3168" y="5472"/>
                  <a:ext cx="5616" cy="3312"/>
                  <a:chOff x="3168" y="5472"/>
                  <a:chExt cx="5616" cy="3312"/>
                </a:xfrm>
              </p:grpSpPr>
              <p:sp>
                <p:nvSpPr>
                  <p:cNvPr id="60439" name="Freeform 205"/>
                  <p:cNvSpPr>
                    <a:spLocks/>
                  </p:cNvSpPr>
                  <p:nvPr/>
                </p:nvSpPr>
                <p:spPr bwMode="auto">
                  <a:xfrm>
                    <a:off x="5184" y="6192"/>
                    <a:ext cx="3168" cy="1872"/>
                  </a:xfrm>
                  <a:custGeom>
                    <a:avLst/>
                    <a:gdLst>
                      <a:gd name="T0" fmla="*/ 3168 w 3168"/>
                      <a:gd name="T1" fmla="*/ 0 h 1872"/>
                      <a:gd name="T2" fmla="*/ 2160 w 3168"/>
                      <a:gd name="T3" fmla="*/ 0 h 1872"/>
                      <a:gd name="T4" fmla="*/ 2160 w 3168"/>
                      <a:gd name="T5" fmla="*/ 576 h 1872"/>
                      <a:gd name="T6" fmla="*/ 2160 w 3168"/>
                      <a:gd name="T7" fmla="*/ 0 h 1872"/>
                      <a:gd name="T8" fmla="*/ 0 w 3168"/>
                      <a:gd name="T9" fmla="*/ 0 h 1872"/>
                      <a:gd name="T10" fmla="*/ 0 w 3168"/>
                      <a:gd name="T11" fmla="*/ 1872 h 1872"/>
                      <a:gd name="T12" fmla="*/ 2160 w 3168"/>
                      <a:gd name="T13" fmla="*/ 1872 h 1872"/>
                      <a:gd name="T14" fmla="*/ 2160 w 3168"/>
                      <a:gd name="T15" fmla="*/ 1296 h 1872"/>
                      <a:gd name="T16" fmla="*/ 2160 w 3168"/>
                      <a:gd name="T17" fmla="*/ 1872 h 1872"/>
                      <a:gd name="T18" fmla="*/ 3168 w 3168"/>
                      <a:gd name="T19" fmla="*/ 1872 h 18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168" h="1872">
                        <a:moveTo>
                          <a:pt x="3168" y="0"/>
                        </a:moveTo>
                        <a:lnTo>
                          <a:pt x="2160" y="0"/>
                        </a:lnTo>
                        <a:lnTo>
                          <a:pt x="2160" y="576"/>
                        </a:lnTo>
                        <a:lnTo>
                          <a:pt x="2160" y="0"/>
                        </a:lnTo>
                        <a:lnTo>
                          <a:pt x="0" y="0"/>
                        </a:lnTo>
                        <a:lnTo>
                          <a:pt x="0" y="1872"/>
                        </a:lnTo>
                        <a:lnTo>
                          <a:pt x="2160" y="1872"/>
                        </a:lnTo>
                        <a:lnTo>
                          <a:pt x="2160" y="1296"/>
                        </a:lnTo>
                        <a:lnTo>
                          <a:pt x="2160" y="1872"/>
                        </a:lnTo>
                        <a:lnTo>
                          <a:pt x="3168" y="187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40" name="Freeform 206"/>
                  <p:cNvSpPr>
                    <a:spLocks/>
                  </p:cNvSpPr>
                  <p:nvPr/>
                </p:nvSpPr>
                <p:spPr bwMode="auto">
                  <a:xfrm>
                    <a:off x="3456" y="6192"/>
                    <a:ext cx="1728" cy="1872"/>
                  </a:xfrm>
                  <a:custGeom>
                    <a:avLst/>
                    <a:gdLst>
                      <a:gd name="T0" fmla="*/ 1728 w 1728"/>
                      <a:gd name="T1" fmla="*/ 1872 h 1872"/>
                      <a:gd name="T2" fmla="*/ 0 w 1728"/>
                      <a:gd name="T3" fmla="*/ 1872 h 1872"/>
                      <a:gd name="T4" fmla="*/ 0 w 1728"/>
                      <a:gd name="T5" fmla="*/ 0 h 1872"/>
                      <a:gd name="T6" fmla="*/ 1728 w 1728"/>
                      <a:gd name="T7" fmla="*/ 0 h 1872"/>
                      <a:gd name="T8" fmla="*/ 1728 w 1728"/>
                      <a:gd name="T9" fmla="*/ 1872 h 187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28" h="1872">
                        <a:moveTo>
                          <a:pt x="1728" y="1872"/>
                        </a:moveTo>
                        <a:lnTo>
                          <a:pt x="0" y="1872"/>
                        </a:lnTo>
                        <a:lnTo>
                          <a:pt x="0" y="0"/>
                        </a:lnTo>
                        <a:lnTo>
                          <a:pt x="1728" y="0"/>
                        </a:lnTo>
                        <a:lnTo>
                          <a:pt x="1728" y="18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0441" name="Group 207"/>
                  <p:cNvGrpSpPr>
                    <a:grpSpLocks/>
                  </p:cNvGrpSpPr>
                  <p:nvPr/>
                </p:nvGrpSpPr>
                <p:grpSpPr bwMode="auto">
                  <a:xfrm>
                    <a:off x="5616" y="5472"/>
                    <a:ext cx="1152" cy="864"/>
                    <a:chOff x="4608" y="576"/>
                    <a:chExt cx="1152" cy="864"/>
                  </a:xfrm>
                </p:grpSpPr>
                <p:grpSp>
                  <p:nvGrpSpPr>
                    <p:cNvPr id="60482" name="Group 2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08" y="576"/>
                      <a:ext cx="1152" cy="720"/>
                      <a:chOff x="2160" y="3312"/>
                      <a:chExt cx="1152" cy="720"/>
                    </a:xfrm>
                  </p:grpSpPr>
                  <p:sp>
                    <p:nvSpPr>
                      <p:cNvPr id="60488" name="Rectangle 2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3312"/>
                        <a:ext cx="1152" cy="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HK" altLang="en-US"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60489" name="Text Box 21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20" y="3487"/>
                        <a:ext cx="1008" cy="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HK" sz="1200" b="1">
                            <a:ea typeface="新細明體" pitchFamily="18" charset="-120"/>
                          </a:rPr>
                          <a:t>3 </a:t>
                        </a:r>
                        <a:r>
                          <a:rPr lang="en-US" altLang="zh-HK" sz="1200" b="1">
                            <a:ea typeface="新細明體" pitchFamily="18" charset="-120"/>
                            <a:sym typeface="Symbol" pitchFamily="18" charset="2"/>
                          </a:rPr>
                          <a:t></a:t>
                        </a:r>
                        <a:endParaRPr lang="en-US" altLang="zh-HK">
                          <a:ea typeface="新細明體" pitchFamily="18" charset="-120"/>
                        </a:endParaRPr>
                      </a:p>
                    </p:txBody>
                  </p:sp>
                </p:grpSp>
                <p:grpSp>
                  <p:nvGrpSpPr>
                    <p:cNvPr id="60483" name="Group 2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08" y="1152"/>
                      <a:ext cx="1152" cy="288"/>
                      <a:chOff x="2808" y="1296"/>
                      <a:chExt cx="1152" cy="288"/>
                    </a:xfrm>
                  </p:grpSpPr>
                  <p:sp>
                    <p:nvSpPr>
                      <p:cNvPr id="60484" name="Line 2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08" y="1440"/>
                        <a:ext cx="115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0485" name="Group 2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64" y="1296"/>
                        <a:ext cx="432" cy="288"/>
                        <a:chOff x="3164" y="1296"/>
                        <a:chExt cx="432" cy="288"/>
                      </a:xfrm>
                    </p:grpSpPr>
                    <p:sp>
                      <p:nvSpPr>
                        <p:cNvPr id="60486" name="Rectangle 2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64" y="1296"/>
                          <a:ext cx="432" cy="28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HK" altLang="en-US">
                            <a:ea typeface="新細明體" pitchFamily="18" charset="-120"/>
                          </a:endParaRPr>
                        </a:p>
                      </p:txBody>
                    </p:sp>
                    <p:sp>
                      <p:nvSpPr>
                        <p:cNvPr id="60487" name="Freeform 2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66" y="1327"/>
                          <a:ext cx="426" cy="226"/>
                        </a:xfrm>
                        <a:custGeom>
                          <a:avLst/>
                          <a:gdLst>
                            <a:gd name="T0" fmla="*/ 0 w 426"/>
                            <a:gd name="T1" fmla="*/ 113 h 226"/>
                            <a:gd name="T2" fmla="*/ 43 w 426"/>
                            <a:gd name="T3" fmla="*/ 0 h 226"/>
                            <a:gd name="T4" fmla="*/ 106 w 426"/>
                            <a:gd name="T5" fmla="*/ 223 h 226"/>
                            <a:gd name="T6" fmla="*/ 180 w 426"/>
                            <a:gd name="T7" fmla="*/ 0 h 226"/>
                            <a:gd name="T8" fmla="*/ 242 w 426"/>
                            <a:gd name="T9" fmla="*/ 226 h 226"/>
                            <a:gd name="T10" fmla="*/ 322 w 426"/>
                            <a:gd name="T11" fmla="*/ 0 h 226"/>
                            <a:gd name="T12" fmla="*/ 384 w 426"/>
                            <a:gd name="T13" fmla="*/ 226 h 226"/>
                            <a:gd name="T14" fmla="*/ 426 w 426"/>
                            <a:gd name="T15" fmla="*/ 113 h 22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0" t="0" r="r" b="b"/>
                          <a:pathLst>
                            <a:path w="426" h="226">
                              <a:moveTo>
                                <a:pt x="0" y="113"/>
                              </a:moveTo>
                              <a:lnTo>
                                <a:pt x="43" y="0"/>
                              </a:lnTo>
                              <a:lnTo>
                                <a:pt x="106" y="223"/>
                              </a:lnTo>
                              <a:lnTo>
                                <a:pt x="180" y="0"/>
                              </a:lnTo>
                              <a:lnTo>
                                <a:pt x="242" y="226"/>
                              </a:lnTo>
                              <a:lnTo>
                                <a:pt x="322" y="0"/>
                              </a:lnTo>
                              <a:lnTo>
                                <a:pt x="384" y="226"/>
                              </a:lnTo>
                              <a:lnTo>
                                <a:pt x="426" y="11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sp>
                <p:nvSpPr>
                  <p:cNvPr id="60480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5616"/>
                    <a:ext cx="1152" cy="5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ea typeface="新細明體" pitchFamily="18" charset="-120"/>
                    </a:endParaRPr>
                  </a:p>
                </p:txBody>
              </p:sp>
              <p:grpSp>
                <p:nvGrpSpPr>
                  <p:cNvPr id="60443" name="Group 219"/>
                  <p:cNvGrpSpPr>
                    <a:grpSpLocks/>
                  </p:cNvGrpSpPr>
                  <p:nvPr/>
                </p:nvGrpSpPr>
                <p:grpSpPr bwMode="auto">
                  <a:xfrm>
                    <a:off x="3312" y="6480"/>
                    <a:ext cx="1296" cy="1152"/>
                    <a:chOff x="7200" y="2016"/>
                    <a:chExt cx="1296" cy="1152"/>
                  </a:xfrm>
                </p:grpSpPr>
                <p:grpSp>
                  <p:nvGrpSpPr>
                    <p:cNvPr id="60472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00" y="2016"/>
                      <a:ext cx="288" cy="1152"/>
                      <a:chOff x="6335" y="2160"/>
                      <a:chExt cx="288" cy="1152"/>
                    </a:xfrm>
                  </p:grpSpPr>
                  <p:sp>
                    <p:nvSpPr>
                      <p:cNvPr id="60476" name="Line 22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5904" y="2736"/>
                        <a:ext cx="115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0477" name="Group 2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35" y="2515"/>
                        <a:ext cx="288" cy="432"/>
                        <a:chOff x="6335" y="2515"/>
                        <a:chExt cx="288" cy="432"/>
                      </a:xfrm>
                    </p:grpSpPr>
                    <p:sp>
                      <p:nvSpPr>
                        <p:cNvPr id="60478" name="Rectangle 2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>
                          <a:off x="6263" y="2587"/>
                          <a:ext cx="432" cy="28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HK" altLang="en-US">
                            <a:ea typeface="新細明體" pitchFamily="18" charset="-120"/>
                          </a:endParaRPr>
                        </a:p>
                      </p:txBody>
                    </p:sp>
                    <p:sp>
                      <p:nvSpPr>
                        <p:cNvPr id="60479" name="Freeform 224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6267" y="2616"/>
                          <a:ext cx="426" cy="226"/>
                        </a:xfrm>
                        <a:custGeom>
                          <a:avLst/>
                          <a:gdLst>
                            <a:gd name="T0" fmla="*/ 0 w 426"/>
                            <a:gd name="T1" fmla="*/ 113 h 226"/>
                            <a:gd name="T2" fmla="*/ 43 w 426"/>
                            <a:gd name="T3" fmla="*/ 0 h 226"/>
                            <a:gd name="T4" fmla="*/ 106 w 426"/>
                            <a:gd name="T5" fmla="*/ 223 h 226"/>
                            <a:gd name="T6" fmla="*/ 180 w 426"/>
                            <a:gd name="T7" fmla="*/ 0 h 226"/>
                            <a:gd name="T8" fmla="*/ 242 w 426"/>
                            <a:gd name="T9" fmla="*/ 226 h 226"/>
                            <a:gd name="T10" fmla="*/ 322 w 426"/>
                            <a:gd name="T11" fmla="*/ 0 h 226"/>
                            <a:gd name="T12" fmla="*/ 384 w 426"/>
                            <a:gd name="T13" fmla="*/ 226 h 226"/>
                            <a:gd name="T14" fmla="*/ 426 w 426"/>
                            <a:gd name="T15" fmla="*/ 113 h 22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0" t="0" r="r" b="b"/>
                          <a:pathLst>
                            <a:path w="426" h="226">
                              <a:moveTo>
                                <a:pt x="0" y="113"/>
                              </a:moveTo>
                              <a:lnTo>
                                <a:pt x="43" y="0"/>
                              </a:lnTo>
                              <a:lnTo>
                                <a:pt x="106" y="223"/>
                              </a:lnTo>
                              <a:lnTo>
                                <a:pt x="180" y="0"/>
                              </a:lnTo>
                              <a:lnTo>
                                <a:pt x="242" y="226"/>
                              </a:lnTo>
                              <a:lnTo>
                                <a:pt x="322" y="0"/>
                              </a:lnTo>
                              <a:lnTo>
                                <a:pt x="384" y="226"/>
                              </a:lnTo>
                              <a:lnTo>
                                <a:pt x="426" y="11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60473" name="Group 2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344" y="2304"/>
                      <a:ext cx="1152" cy="576"/>
                      <a:chOff x="8928" y="8208"/>
                      <a:chExt cx="1152" cy="576"/>
                    </a:xfrm>
                  </p:grpSpPr>
                  <p:sp>
                    <p:nvSpPr>
                      <p:cNvPr id="60474" name="Text Box 22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029" y="8280"/>
                        <a:ext cx="1051" cy="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HK" sz="1200" b="1">
                            <a:ea typeface="新細明體" pitchFamily="18" charset="-120"/>
                          </a:rPr>
                          <a:t>5 </a:t>
                        </a:r>
                        <a:r>
                          <a:rPr lang="en-US" altLang="zh-HK" sz="1200" b="1">
                            <a:ea typeface="新細明體" pitchFamily="18" charset="-120"/>
                            <a:sym typeface="Symbol" pitchFamily="18" charset="2"/>
                          </a:rPr>
                          <a:t></a:t>
                        </a:r>
                        <a:endParaRPr lang="en-US" altLang="zh-HK"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60475" name="Rectangle 2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928" y="8208"/>
                        <a:ext cx="1152" cy="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HK" altLang="en-US">
                          <a:ea typeface="新細明體" pitchFamily="18" charset="-120"/>
                        </a:endParaRPr>
                      </a:p>
                    </p:txBody>
                  </p:sp>
                </p:grpSp>
              </p:grpSp>
              <p:sp>
                <p:nvSpPr>
                  <p:cNvPr id="60444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6840"/>
                    <a:ext cx="576" cy="5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ea typeface="新細明體" pitchFamily="18" charset="-120"/>
                    </a:endParaRPr>
                  </a:p>
                </p:txBody>
              </p:sp>
              <p:grpSp>
                <p:nvGrpSpPr>
                  <p:cNvPr id="60445" name="Group 229"/>
                  <p:cNvGrpSpPr>
                    <a:grpSpLocks/>
                  </p:cNvGrpSpPr>
                  <p:nvPr/>
                </p:nvGrpSpPr>
                <p:grpSpPr bwMode="auto">
                  <a:xfrm>
                    <a:off x="4896" y="6480"/>
                    <a:ext cx="576" cy="1152"/>
                    <a:chOff x="2880" y="10656"/>
                    <a:chExt cx="576" cy="1152"/>
                  </a:xfrm>
                </p:grpSpPr>
                <p:sp>
                  <p:nvSpPr>
                    <p:cNvPr id="60469" name="Line 2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10656"/>
                      <a:ext cx="0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470" name="Freeform 231"/>
                    <p:cNvSpPr>
                      <a:spLocks/>
                    </p:cNvSpPr>
                    <p:nvPr/>
                  </p:nvSpPr>
                  <p:spPr bwMode="auto">
                    <a:xfrm>
                      <a:off x="2880" y="10944"/>
                      <a:ext cx="576" cy="576"/>
                    </a:xfrm>
                    <a:custGeom>
                      <a:avLst/>
                      <a:gdLst>
                        <a:gd name="T0" fmla="*/ 288 w 576"/>
                        <a:gd name="T1" fmla="*/ 0 h 576"/>
                        <a:gd name="T2" fmla="*/ 0 w 576"/>
                        <a:gd name="T3" fmla="*/ 288 h 576"/>
                        <a:gd name="T4" fmla="*/ 288 w 576"/>
                        <a:gd name="T5" fmla="*/ 576 h 576"/>
                        <a:gd name="T6" fmla="*/ 576 w 576"/>
                        <a:gd name="T7" fmla="*/ 288 h 576"/>
                        <a:gd name="T8" fmla="*/ 288 w 576"/>
                        <a:gd name="T9" fmla="*/ 0 h 57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576" h="576">
                          <a:moveTo>
                            <a:pt x="288" y="0"/>
                          </a:moveTo>
                          <a:lnTo>
                            <a:pt x="0" y="288"/>
                          </a:lnTo>
                          <a:lnTo>
                            <a:pt x="288" y="576"/>
                          </a:lnTo>
                          <a:lnTo>
                            <a:pt x="576" y="288"/>
                          </a:lnTo>
                          <a:lnTo>
                            <a:pt x="288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471" name="Line 2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68" y="11010"/>
                      <a:ext cx="0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0467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5904" y="8208"/>
                    <a:ext cx="864" cy="5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ea typeface="新細明體" pitchFamily="18" charset="-120"/>
                    </a:endParaRPr>
                  </a:p>
                </p:txBody>
              </p:sp>
              <p:sp>
                <p:nvSpPr>
                  <p:cNvPr id="60447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5361" y="619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0449" name="Group 238"/>
                  <p:cNvGrpSpPr>
                    <a:grpSpLocks/>
                  </p:cNvGrpSpPr>
                  <p:nvPr/>
                </p:nvGrpSpPr>
                <p:grpSpPr bwMode="auto">
                  <a:xfrm>
                    <a:off x="7920" y="5616"/>
                    <a:ext cx="864" cy="576"/>
                    <a:chOff x="3024" y="5616"/>
                    <a:chExt cx="864" cy="576"/>
                  </a:xfrm>
                </p:grpSpPr>
                <p:sp>
                  <p:nvSpPr>
                    <p:cNvPr id="60465" name="Rectangle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5616"/>
                      <a:ext cx="864" cy="57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HK" altLang="en-US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60466" name="Text Box 2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25" y="5688"/>
                      <a:ext cx="69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HK" sz="1200" b="1">
                          <a:ea typeface="新細明體" pitchFamily="18" charset="-120"/>
                        </a:rPr>
                        <a:t>a</a:t>
                      </a:r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</p:grpSp>
              <p:grpSp>
                <p:nvGrpSpPr>
                  <p:cNvPr id="60450" name="Group 241"/>
                  <p:cNvGrpSpPr>
                    <a:grpSpLocks/>
                  </p:cNvGrpSpPr>
                  <p:nvPr/>
                </p:nvGrpSpPr>
                <p:grpSpPr bwMode="auto">
                  <a:xfrm>
                    <a:off x="7920" y="8064"/>
                    <a:ext cx="864" cy="576"/>
                    <a:chOff x="3024" y="5616"/>
                    <a:chExt cx="864" cy="576"/>
                  </a:xfrm>
                </p:grpSpPr>
                <p:sp>
                  <p:nvSpPr>
                    <p:cNvPr id="60463" name="Rectangle 2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5616"/>
                      <a:ext cx="864" cy="57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HK" altLang="en-US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60464" name="Text Box 2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25" y="5688"/>
                      <a:ext cx="69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HK" sz="1200" b="1">
                          <a:ea typeface="新細明體" pitchFamily="18" charset="-120"/>
                        </a:rPr>
                        <a:t>b</a:t>
                      </a:r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</p:grpSp>
              <p:grpSp>
                <p:nvGrpSpPr>
                  <p:cNvPr id="60451" name="Group 244"/>
                  <p:cNvGrpSpPr>
                    <a:grpSpLocks/>
                  </p:cNvGrpSpPr>
                  <p:nvPr/>
                </p:nvGrpSpPr>
                <p:grpSpPr bwMode="auto">
                  <a:xfrm>
                    <a:off x="7200" y="6480"/>
                    <a:ext cx="1296" cy="1152"/>
                    <a:chOff x="7200" y="2016"/>
                    <a:chExt cx="1296" cy="1152"/>
                  </a:xfrm>
                </p:grpSpPr>
                <p:grpSp>
                  <p:nvGrpSpPr>
                    <p:cNvPr id="60455" name="Group 2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00" y="2016"/>
                      <a:ext cx="288" cy="1152"/>
                      <a:chOff x="6335" y="2160"/>
                      <a:chExt cx="288" cy="1152"/>
                    </a:xfrm>
                  </p:grpSpPr>
                  <p:sp>
                    <p:nvSpPr>
                      <p:cNvPr id="60459" name="Line 24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5904" y="2736"/>
                        <a:ext cx="115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0460" name="Group 2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35" y="2515"/>
                        <a:ext cx="288" cy="432"/>
                        <a:chOff x="6335" y="2515"/>
                        <a:chExt cx="288" cy="432"/>
                      </a:xfrm>
                    </p:grpSpPr>
                    <p:sp>
                      <p:nvSpPr>
                        <p:cNvPr id="60461" name="Rectangle 2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>
                          <a:off x="6263" y="2587"/>
                          <a:ext cx="432" cy="28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HK" altLang="en-US">
                            <a:ea typeface="新細明體" pitchFamily="18" charset="-120"/>
                          </a:endParaRPr>
                        </a:p>
                      </p:txBody>
                    </p:sp>
                    <p:sp>
                      <p:nvSpPr>
                        <p:cNvPr id="60462" name="Freeform 249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6267" y="2616"/>
                          <a:ext cx="426" cy="226"/>
                        </a:xfrm>
                        <a:custGeom>
                          <a:avLst/>
                          <a:gdLst>
                            <a:gd name="T0" fmla="*/ 0 w 426"/>
                            <a:gd name="T1" fmla="*/ 113 h 226"/>
                            <a:gd name="T2" fmla="*/ 43 w 426"/>
                            <a:gd name="T3" fmla="*/ 0 h 226"/>
                            <a:gd name="T4" fmla="*/ 106 w 426"/>
                            <a:gd name="T5" fmla="*/ 223 h 226"/>
                            <a:gd name="T6" fmla="*/ 180 w 426"/>
                            <a:gd name="T7" fmla="*/ 0 h 226"/>
                            <a:gd name="T8" fmla="*/ 242 w 426"/>
                            <a:gd name="T9" fmla="*/ 226 h 226"/>
                            <a:gd name="T10" fmla="*/ 322 w 426"/>
                            <a:gd name="T11" fmla="*/ 0 h 226"/>
                            <a:gd name="T12" fmla="*/ 384 w 426"/>
                            <a:gd name="T13" fmla="*/ 226 h 226"/>
                            <a:gd name="T14" fmla="*/ 426 w 426"/>
                            <a:gd name="T15" fmla="*/ 113 h 22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0" t="0" r="r" b="b"/>
                          <a:pathLst>
                            <a:path w="426" h="226">
                              <a:moveTo>
                                <a:pt x="0" y="113"/>
                              </a:moveTo>
                              <a:lnTo>
                                <a:pt x="43" y="0"/>
                              </a:lnTo>
                              <a:lnTo>
                                <a:pt x="106" y="223"/>
                              </a:lnTo>
                              <a:lnTo>
                                <a:pt x="180" y="0"/>
                              </a:lnTo>
                              <a:lnTo>
                                <a:pt x="242" y="226"/>
                              </a:lnTo>
                              <a:lnTo>
                                <a:pt x="322" y="0"/>
                              </a:lnTo>
                              <a:lnTo>
                                <a:pt x="384" y="226"/>
                              </a:lnTo>
                              <a:lnTo>
                                <a:pt x="426" y="11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60456" name="Group 2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344" y="2304"/>
                      <a:ext cx="1152" cy="576"/>
                      <a:chOff x="8928" y="8208"/>
                      <a:chExt cx="1152" cy="576"/>
                    </a:xfrm>
                  </p:grpSpPr>
                  <p:sp>
                    <p:nvSpPr>
                      <p:cNvPr id="60457" name="Text Box 25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029" y="8280"/>
                        <a:ext cx="1051" cy="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itchFamily="34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HK" sz="1200" b="1">
                            <a:ea typeface="新細明體" pitchFamily="18" charset="-120"/>
                          </a:rPr>
                          <a:t>4 </a:t>
                        </a:r>
                        <a:r>
                          <a:rPr lang="en-US" altLang="zh-HK" sz="1200" b="1">
                            <a:ea typeface="新細明體" pitchFamily="18" charset="-120"/>
                            <a:sym typeface="Symbol" pitchFamily="18" charset="2"/>
                          </a:rPr>
                          <a:t></a:t>
                        </a:r>
                        <a:endParaRPr lang="en-US" altLang="zh-HK">
                          <a:ea typeface="新細明體" pitchFamily="18" charset="-120"/>
                        </a:endParaRPr>
                      </a:p>
                    </p:txBody>
                  </p:sp>
                  <p:sp>
                    <p:nvSpPr>
                      <p:cNvPr id="60458" name="Rectangle 2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928" y="8208"/>
                        <a:ext cx="1152" cy="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HK" altLang="en-US">
                          <a:ea typeface="新細明體" pitchFamily="18" charset="-120"/>
                        </a:endParaRPr>
                      </a:p>
                    </p:txBody>
                  </p:sp>
                </p:grpSp>
              </p:grpSp>
              <p:grpSp>
                <p:nvGrpSpPr>
                  <p:cNvPr id="60452" name="Group 253"/>
                  <p:cNvGrpSpPr>
                    <a:grpSpLocks/>
                  </p:cNvGrpSpPr>
                  <p:nvPr/>
                </p:nvGrpSpPr>
                <p:grpSpPr bwMode="auto">
                  <a:xfrm>
                    <a:off x="5288" y="5616"/>
                    <a:ext cx="1912" cy="576"/>
                    <a:chOff x="1976" y="5616"/>
                    <a:chExt cx="1912" cy="576"/>
                  </a:xfrm>
                </p:grpSpPr>
                <p:sp>
                  <p:nvSpPr>
                    <p:cNvPr id="6045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5616"/>
                      <a:ext cx="864" cy="57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HK" altLang="en-US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60454" name="Text Box 2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76" y="5735"/>
                      <a:ext cx="69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HK" sz="1200" b="1" dirty="0">
                          <a:ea typeface="新細明體" pitchFamily="18" charset="-120"/>
                        </a:rPr>
                        <a:t>I</a:t>
                      </a:r>
                      <a:r>
                        <a:rPr lang="en-US" altLang="zh-HK" sz="1200" b="1" baseline="-25000" dirty="0">
                          <a:ea typeface="新細明體" pitchFamily="18" charset="-120"/>
                        </a:rPr>
                        <a:t>x</a:t>
                      </a:r>
                      <a:endParaRPr lang="en-US" altLang="zh-HK" dirty="0">
                        <a:ea typeface="新細明體" pitchFamily="18" charset="-120"/>
                      </a:endParaRPr>
                    </a:p>
                  </p:txBody>
                </p:sp>
              </p:grpSp>
            </p:grpSp>
          </p:grpSp>
          <p:grpSp>
            <p:nvGrpSpPr>
              <p:cNvPr id="60430" name="Group 256"/>
              <p:cNvGrpSpPr>
                <a:grpSpLocks/>
              </p:cNvGrpSpPr>
              <p:nvPr/>
            </p:nvGrpSpPr>
            <p:grpSpPr bwMode="auto">
              <a:xfrm>
                <a:off x="7488" y="5738"/>
                <a:ext cx="1908" cy="598"/>
                <a:chOff x="3024" y="5594"/>
                <a:chExt cx="1908" cy="598"/>
              </a:xfrm>
            </p:grpSpPr>
            <p:sp>
              <p:nvSpPr>
                <p:cNvPr id="60433" name="Rectangle 257"/>
                <p:cNvSpPr>
                  <a:spLocks noChangeArrowheads="1"/>
                </p:cNvSpPr>
                <p:nvPr/>
              </p:nvSpPr>
              <p:spPr bwMode="auto">
                <a:xfrm>
                  <a:off x="3024" y="5616"/>
                  <a:ext cx="86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HK" altLang="en-US">
                    <a:ea typeface="新細明體" pitchFamily="18" charset="-120"/>
                  </a:endParaRPr>
                </a:p>
              </p:txBody>
            </p:sp>
            <p:sp>
              <p:nvSpPr>
                <p:cNvPr id="60434" name="Text Box 258"/>
                <p:cNvSpPr txBox="1">
                  <a:spLocks noChangeArrowheads="1"/>
                </p:cNvSpPr>
                <p:nvPr/>
              </p:nvSpPr>
              <p:spPr bwMode="auto">
                <a:xfrm>
                  <a:off x="4240" y="5594"/>
                  <a:ext cx="69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HK" sz="1200" b="1" dirty="0" err="1">
                      <a:ea typeface="新細明體" pitchFamily="18" charset="-120"/>
                    </a:rPr>
                    <a:t>i</a:t>
                  </a:r>
                  <a:endParaRPr lang="en-US" altLang="zh-HK" dirty="0">
                    <a:ea typeface="新細明體" pitchFamily="18" charset="-120"/>
                  </a:endParaRPr>
                </a:p>
              </p:txBody>
            </p:sp>
          </p:grpSp>
          <p:sp>
            <p:nvSpPr>
              <p:cNvPr id="60431" name="Line 259"/>
              <p:cNvSpPr>
                <a:spLocks noChangeShapeType="1"/>
              </p:cNvSpPr>
              <p:nvPr/>
            </p:nvSpPr>
            <p:spPr bwMode="auto">
              <a:xfrm flipH="1">
                <a:off x="8771" y="619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26" name="Line 261"/>
            <p:cNvSpPr>
              <a:spLocks noChangeShapeType="1"/>
            </p:cNvSpPr>
            <p:nvPr/>
          </p:nvSpPr>
          <p:spPr bwMode="auto">
            <a:xfrm flipV="1">
              <a:off x="2544" y="1824"/>
              <a:ext cx="72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7" name="Line 262"/>
            <p:cNvSpPr>
              <a:spLocks noChangeShapeType="1"/>
            </p:cNvSpPr>
            <p:nvPr/>
          </p:nvSpPr>
          <p:spPr bwMode="auto">
            <a:xfrm>
              <a:off x="2496" y="288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59375" y="3552357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</a:t>
            </a:r>
            <a:r>
              <a:rPr lang="en-US" dirty="0" err="1" smtClean="0">
                <a:solidFill>
                  <a:srgbClr val="FF0000"/>
                </a:solidFill>
              </a:rPr>
              <a:t>v</a:t>
            </a:r>
            <a:r>
              <a:rPr lang="en-US" baseline="-25000" dirty="0" err="1" smtClean="0">
                <a:solidFill>
                  <a:srgbClr val="FF0000"/>
                </a:solidFill>
              </a:rPr>
              <a:t>Th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844098" y="6216796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Th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66577" y="3799198"/>
            <a:ext cx="3319780" cy="1775849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smtClean="0">
                <a:ea typeface="新細明體" pitchFamily="18" charset="-120"/>
              </a:rPr>
              <a:t>Thevenin’s Theorem</a:t>
            </a:r>
            <a:endParaRPr lang="zh-HK" altLang="en-US" sz="4000" smtClean="0">
              <a:ea typeface="新細明體" pitchFamily="18" charset="-120"/>
            </a:endParaRP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2" y="2590800"/>
            <a:ext cx="50196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4" name="文字方塊 3"/>
          <p:cNvSpPr txBox="1">
            <a:spLocks noChangeArrowheads="1"/>
          </p:cNvSpPr>
          <p:nvPr/>
        </p:nvSpPr>
        <p:spPr bwMode="auto">
          <a:xfrm>
            <a:off x="5410200" y="2209800"/>
            <a:ext cx="3124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x</a:t>
            </a:r>
            <a:r>
              <a:rPr lang="en-US" altLang="zh-HK" dirty="0">
                <a:ea typeface="新細明體" pitchFamily="18" charset="-120"/>
              </a:rPr>
              <a:t> = i</a:t>
            </a:r>
            <a:r>
              <a:rPr lang="en-US" altLang="zh-HK" sz="1200" dirty="0">
                <a:ea typeface="新細明體" pitchFamily="18" charset="-120"/>
              </a:rPr>
              <a:t>2</a:t>
            </a:r>
          </a:p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1.5 </a:t>
            </a:r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x</a:t>
            </a:r>
            <a:r>
              <a:rPr lang="en-US" altLang="zh-HK" dirty="0">
                <a:ea typeface="新細明體" pitchFamily="18" charset="-120"/>
              </a:rPr>
              <a:t> = </a:t>
            </a:r>
            <a:r>
              <a:rPr lang="en-US" altLang="zh-HK" dirty="0" smtClean="0">
                <a:ea typeface="新細明體" pitchFamily="18" charset="-120"/>
              </a:rPr>
              <a:t>i</a:t>
            </a:r>
            <a:r>
              <a:rPr lang="en-US" altLang="zh-HK" sz="1200" dirty="0" smtClean="0">
                <a:ea typeface="新細明體" pitchFamily="18" charset="-120"/>
              </a:rPr>
              <a:t>2</a:t>
            </a:r>
            <a:r>
              <a:rPr lang="en-US" altLang="zh-HK" dirty="0" smtClean="0">
                <a:ea typeface="新細明體" pitchFamily="18" charset="-120"/>
              </a:rPr>
              <a:t> – 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sz="1200" dirty="0" smtClean="0">
                <a:ea typeface="新細明體" pitchFamily="18" charset="-120"/>
              </a:rPr>
              <a:t>  </a:t>
            </a:r>
            <a:endParaRPr lang="en-US" altLang="zh-HK" sz="1200" dirty="0">
              <a:ea typeface="新細明體" pitchFamily="18" charset="-120"/>
            </a:endParaRP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= -0.5 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          (1)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For the </a:t>
            </a:r>
            <a:r>
              <a:rPr lang="en-US" altLang="zh-HK" dirty="0" err="1">
                <a:ea typeface="新細明體" pitchFamily="18" charset="-120"/>
              </a:rPr>
              <a:t>S</a:t>
            </a:r>
            <a:r>
              <a:rPr lang="en-US" altLang="zh-HK" dirty="0" err="1" smtClean="0">
                <a:ea typeface="新細明體" pitchFamily="18" charset="-120"/>
              </a:rPr>
              <a:t>upermesh</a:t>
            </a:r>
            <a:r>
              <a:rPr lang="en-US" altLang="zh-HK" dirty="0">
                <a:ea typeface="新細明體" pitchFamily="18" charset="-120"/>
              </a:rPr>
              <a:t>: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5 </a:t>
            </a:r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</a:t>
            </a:r>
            <a:r>
              <a:rPr lang="en-US" altLang="zh-HK" dirty="0" smtClean="0">
                <a:ea typeface="新細明體" pitchFamily="18" charset="-120"/>
              </a:rPr>
              <a:t>+ </a:t>
            </a:r>
            <a:r>
              <a:rPr lang="en-US" altLang="zh-HK" dirty="0">
                <a:ea typeface="新細明體" pitchFamily="18" charset="-120"/>
              </a:rPr>
              <a:t>3 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</a:t>
            </a:r>
            <a:r>
              <a:rPr lang="en-US" altLang="zh-HK" dirty="0" smtClean="0">
                <a:ea typeface="新細明體" pitchFamily="18" charset="-120"/>
              </a:rPr>
              <a:t>+ </a:t>
            </a:r>
            <a:r>
              <a:rPr lang="en-US" altLang="zh-HK" dirty="0">
                <a:ea typeface="新細明體" pitchFamily="18" charset="-120"/>
              </a:rPr>
              <a:t>4 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-</a:t>
            </a:r>
            <a:r>
              <a:rPr lang="en-US" altLang="zh-HK" dirty="0" smtClean="0">
                <a:ea typeface="新細明體" pitchFamily="18" charset="-120"/>
              </a:rPr>
              <a:t> 6 = </a:t>
            </a:r>
            <a:r>
              <a:rPr lang="en-US" altLang="zh-HK" dirty="0">
                <a:ea typeface="新細明體" pitchFamily="18" charset="-120"/>
              </a:rPr>
              <a:t>0</a:t>
            </a: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6 = 5 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+ 7 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      (2)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Solving (1) and (2), we have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= 4/3 A  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So V</a:t>
            </a:r>
            <a:r>
              <a:rPr lang="en-US" altLang="zh-HK" sz="1200" dirty="0">
                <a:ea typeface="新細明體" pitchFamily="18" charset="-120"/>
              </a:rPr>
              <a:t>Th</a:t>
            </a:r>
            <a:r>
              <a:rPr lang="en-US" altLang="zh-HK" dirty="0">
                <a:ea typeface="新細明體" pitchFamily="18" charset="-120"/>
              </a:rPr>
              <a:t> = 4 (4/3) = 5.33V</a:t>
            </a:r>
          </a:p>
          <a:p>
            <a:pPr eaLnBrk="1" hangingPunct="1"/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24</a:t>
            </a:fld>
            <a:endParaRPr lang="en-US" altLang="zh-HK"/>
          </a:p>
        </p:txBody>
      </p:sp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2125869" y="25908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c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8" name="文字方塊 5"/>
          <p:cNvSpPr txBox="1">
            <a:spLocks noChangeArrowheads="1"/>
          </p:cNvSpPr>
          <p:nvPr/>
        </p:nvSpPr>
        <p:spPr bwMode="auto">
          <a:xfrm>
            <a:off x="693738" y="25908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d</a:t>
            </a:r>
            <a:endParaRPr lang="zh-HK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smtClean="0">
                <a:ea typeface="新細明體" pitchFamily="18" charset="-120"/>
              </a:rPr>
              <a:t>Thevenin’s Theorem</a:t>
            </a:r>
            <a:endParaRPr lang="zh-HK" altLang="en-US" sz="4000" smtClean="0">
              <a:ea typeface="新細明體" pitchFamily="18" charset="-120"/>
            </a:endParaRP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76550"/>
            <a:ext cx="58197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8" name="文字方塊 3"/>
          <p:cNvSpPr txBox="1">
            <a:spLocks noChangeArrowheads="1"/>
          </p:cNvSpPr>
          <p:nvPr/>
        </p:nvSpPr>
        <p:spPr bwMode="auto">
          <a:xfrm>
            <a:off x="6276975" y="2371456"/>
            <a:ext cx="28670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Turn off the 6V and apply </a:t>
            </a:r>
            <a:r>
              <a:rPr lang="en-US" altLang="zh-HK" dirty="0">
                <a:ea typeface="新細明體" pitchFamily="18" charset="-120"/>
              </a:rPr>
              <a:t>a test voltage 1V across a and </a:t>
            </a:r>
            <a:r>
              <a:rPr lang="en-US" altLang="zh-HK" dirty="0" smtClean="0">
                <a:ea typeface="新細明體" pitchFamily="18" charset="-120"/>
              </a:rPr>
              <a:t>b to </a:t>
            </a:r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find i</a:t>
            </a:r>
            <a:r>
              <a:rPr lang="en-US" altLang="zh-HK" dirty="0" smtClean="0">
                <a:ea typeface="新細明體" pitchFamily="18" charset="-120"/>
              </a:rPr>
              <a:t>:  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25</a:t>
            </a:fld>
            <a:endParaRPr lang="en-US" altLang="zh-HK"/>
          </a:p>
        </p:txBody>
      </p:sp>
      <p:sp>
        <p:nvSpPr>
          <p:cNvPr id="3" name="Oval 2"/>
          <p:cNvSpPr/>
          <p:nvPr/>
        </p:nvSpPr>
        <p:spPr>
          <a:xfrm>
            <a:off x="769938" y="2844532"/>
            <a:ext cx="762000" cy="381000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1" y="2199800"/>
            <a:ext cx="213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1.5I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/>
              <a:t>= I</a:t>
            </a:r>
            <a:r>
              <a:rPr lang="en-US" baseline="-25000" dirty="0"/>
              <a:t>x</a:t>
            </a:r>
            <a:r>
              <a:rPr lang="en-US" dirty="0" smtClean="0"/>
              <a:t> </a:t>
            </a:r>
            <a:r>
              <a:rPr lang="en-US" dirty="0"/>
              <a:t>+ 0.5I</a:t>
            </a:r>
            <a:r>
              <a:rPr lang="en-US" baseline="-25000" dirty="0"/>
              <a:t>x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399309" y="2592532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2" descr="04-03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5284788"/>
            <a:ext cx="3657600" cy="1416050"/>
          </a:xfrm>
          <a:noFill/>
        </p:spPr>
      </p:pic>
      <p:sp>
        <p:nvSpPr>
          <p:cNvPr id="7" name="TextBox 6"/>
          <p:cNvSpPr txBox="1"/>
          <p:nvPr/>
        </p:nvSpPr>
        <p:spPr>
          <a:xfrm>
            <a:off x="2072028" y="322181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4518" y="322181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828" y="330148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34" y="44065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6" name="橢圓 4"/>
          <p:cNvSpPr/>
          <p:nvPr/>
        </p:nvSpPr>
        <p:spPr>
          <a:xfrm>
            <a:off x="1774138" y="320424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17" name="文字方塊 5"/>
          <p:cNvSpPr txBox="1">
            <a:spLocks noChangeArrowheads="1"/>
          </p:cNvSpPr>
          <p:nvPr/>
        </p:nvSpPr>
        <p:spPr bwMode="auto">
          <a:xfrm>
            <a:off x="1602688" y="2834352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c</a:t>
            </a:r>
            <a:endParaRPr lang="zh-HK" altLang="en-US">
              <a:ea typeface="新細明體" pitchFamily="18" charset="-12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870700"/>
              </p:ext>
            </p:extLst>
          </p:nvPr>
        </p:nvGraphicFramePr>
        <p:xfrm>
          <a:off x="6400800" y="3486150"/>
          <a:ext cx="2156416" cy="271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2" name="方程式" r:id="rId5" imgW="1422360" imgH="1790640" progId="Equation.3">
                  <p:embed/>
                </p:oleObj>
              </mc:Choice>
              <mc:Fallback>
                <p:oleObj name="方程式" r:id="rId5" imgW="1422360" imgH="1790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486150"/>
                        <a:ext cx="2156416" cy="2718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657600" y="3406481"/>
            <a:ext cx="70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I</a:t>
            </a:r>
            <a:r>
              <a:rPr lang="en-US" altLang="zh-HK" baseline="-25000" dirty="0" smtClean="0"/>
              <a:t>4</a:t>
            </a:r>
            <a:r>
              <a:rPr lang="en-US" altLang="zh-HK" baseline="-25000" dirty="0" smtClean="0">
                <a:latin typeface="Symbol" panose="05050102010706020507" pitchFamily="18" charset="2"/>
              </a:rPr>
              <a:t>W</a:t>
            </a:r>
            <a:endParaRPr lang="zh-HK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Norton’s</a:t>
            </a:r>
            <a:r>
              <a:rPr lang="en-US" altLang="zh-HK" sz="4000" dirty="0" smtClean="0">
                <a:ea typeface="新細明體" pitchFamily="18" charset="-120"/>
              </a:rPr>
              <a:t> </a:t>
            </a:r>
            <a:r>
              <a:rPr lang="en-US" altLang="zh-HK" sz="4000" dirty="0">
                <a:ea typeface="新細明體" pitchFamily="18" charset="-120"/>
              </a:rPr>
              <a:t>Theorem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8838"/>
            <a:ext cx="8458200" cy="4114800"/>
          </a:xfrm>
        </p:spPr>
        <p:txBody>
          <a:bodyPr/>
          <a:lstStyle/>
          <a:p>
            <a:pPr>
              <a:buNone/>
              <a:defRPr/>
            </a:pP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Norton’s Theorem </a:t>
            </a: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Any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two terminal linear circuit can be replaced by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 equivalent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circuit </a:t>
            </a: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hich is a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source I</a:t>
            </a:r>
            <a:r>
              <a:rPr lang="en-US" altLang="zh-HK" sz="2000" baseline="-25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</a:t>
            </a:r>
            <a:r>
              <a:rPr lang="en-US" altLang="zh-HK" sz="2000" i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connects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parallel with a resistor R</a:t>
            </a:r>
            <a:r>
              <a:rPr lang="en-US" altLang="zh-HK" sz="2000" baseline="-25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</a:t>
            </a:r>
            <a:r>
              <a:rPr lang="en-US" altLang="zh-HK" sz="2000" i="1" baseline="-25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  <a:r>
              <a:rPr lang="en-US" altLang="zh-HK" sz="2000" dirty="0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26</a:t>
            </a:fld>
            <a:endParaRPr lang="en-US" altLang="zh-HK"/>
          </a:p>
        </p:txBody>
      </p:sp>
      <p:grpSp>
        <p:nvGrpSpPr>
          <p:cNvPr id="6" name="群組 11"/>
          <p:cNvGrpSpPr>
            <a:grpSpLocks/>
          </p:cNvGrpSpPr>
          <p:nvPr/>
        </p:nvGrpSpPr>
        <p:grpSpPr bwMode="auto">
          <a:xfrm>
            <a:off x="1066800" y="3788139"/>
            <a:ext cx="2253076" cy="1549400"/>
            <a:chOff x="990600" y="2237012"/>
            <a:chExt cx="2601455" cy="1877787"/>
          </a:xfrm>
        </p:grpSpPr>
        <p:pic>
          <p:nvPicPr>
            <p:cNvPr id="7" name="Picture 3" descr="ale29559_040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29" r="53032" b="60164"/>
            <a:stretch>
              <a:fillRect/>
            </a:stretch>
          </p:blipFill>
          <p:spPr bwMode="auto">
            <a:xfrm>
              <a:off x="990600" y="2237012"/>
              <a:ext cx="2482000" cy="187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橢圓 7"/>
            <p:cNvSpPr/>
            <p:nvPr/>
          </p:nvSpPr>
          <p:spPr>
            <a:xfrm>
              <a:off x="3477775" y="2473521"/>
              <a:ext cx="114280" cy="114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3477775" y="3671940"/>
              <a:ext cx="114280" cy="114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</p:grpSp>
      <p:sp>
        <p:nvSpPr>
          <p:cNvPr id="15" name="等於 3"/>
          <p:cNvSpPr/>
          <p:nvPr/>
        </p:nvSpPr>
        <p:spPr>
          <a:xfrm>
            <a:off x="3810000" y="4371190"/>
            <a:ext cx="5334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6205942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find Norton current I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Norton resistance R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9210" y="5318246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Norton equivalent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the two-terminal linear circuit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3" descr="ale29559_0403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56358" r="18077" b="6348"/>
          <a:stretch/>
        </p:blipFill>
        <p:spPr bwMode="auto">
          <a:xfrm>
            <a:off x="4602123" y="3629631"/>
            <a:ext cx="3251763" cy="168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2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Norton’s Theorem</a:t>
            </a:r>
            <a:endParaRPr lang="zh-HK" altLang="en-US" sz="4000" baseline="-25000" dirty="0" smtClean="0">
              <a:ea typeface="新細明體" pitchFamily="18" charset="-120"/>
            </a:endParaRPr>
          </a:p>
        </p:txBody>
      </p:sp>
      <p:sp>
        <p:nvSpPr>
          <p:cNvPr id="64518" name="矩形 12"/>
          <p:cNvSpPr>
            <a:spLocks noChangeArrowheads="1"/>
          </p:cNvSpPr>
          <p:nvPr/>
        </p:nvSpPr>
        <p:spPr bwMode="auto">
          <a:xfrm>
            <a:off x="457200" y="2133600"/>
            <a:ext cx="8001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Finding I</a:t>
            </a:r>
            <a:r>
              <a:rPr lang="en-US" altLang="zh-HK" sz="2000" b="1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</a:t>
            </a:r>
          </a:p>
          <a:p>
            <a:pPr>
              <a:buFont typeface="Wingdings" pitchFamily="2" charset="2"/>
              <a:buNone/>
            </a:pPr>
            <a:endParaRPr lang="en-US" altLang="zh-HK" sz="800" b="1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Norton current I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short-circuit current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at the terminal of the linear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circuit.</a:t>
            </a:r>
            <a:endParaRPr lang="zh-HK" altLang="en-US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64519" name="Picture 3" descr="ale29559_040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11971" r="10318"/>
          <a:stretch>
            <a:fillRect/>
          </a:stretch>
        </p:blipFill>
        <p:spPr bwMode="auto">
          <a:xfrm>
            <a:off x="2667000" y="3843828"/>
            <a:ext cx="40386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27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Norton’s Theorem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54275" name="內容版面配置區 2"/>
          <p:cNvSpPr>
            <a:spLocks noGrp="1"/>
          </p:cNvSpPr>
          <p:nvPr>
            <p:ph idx="1"/>
          </p:nvPr>
        </p:nvSpPr>
        <p:spPr>
          <a:xfrm>
            <a:off x="485775" y="2117952"/>
            <a:ext cx="8458200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HK" sz="2000" b="1" dirty="0" smtClean="0">
                <a:latin typeface="+mj-ea"/>
                <a:ea typeface="+mj-ea"/>
              </a:rPr>
              <a:t>Finding R</a:t>
            </a:r>
            <a:r>
              <a:rPr lang="en-US" altLang="zh-HK" sz="2000" b="1" baseline="-25000" dirty="0" smtClean="0">
                <a:latin typeface="+mj-ea"/>
                <a:ea typeface="+mj-ea"/>
              </a:rPr>
              <a:t>N</a:t>
            </a:r>
            <a:r>
              <a:rPr lang="en-US" altLang="zh-HK" sz="2000" b="1" dirty="0" smtClean="0">
                <a:latin typeface="+mj-ea"/>
                <a:ea typeface="+mj-ea"/>
              </a:rPr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HK" sz="800" b="1" dirty="0" smtClean="0">
              <a:latin typeface="+mj-ea"/>
              <a:ea typeface="+mj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HK" sz="2000" dirty="0" smtClean="0">
                <a:latin typeface="+mj-ea"/>
                <a:ea typeface="+mj-ea"/>
              </a:rPr>
              <a:t>1) Turning off all sources in the circuit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HK" sz="2000" dirty="0">
                <a:latin typeface="+mj-ea"/>
                <a:ea typeface="+mj-ea"/>
              </a:rPr>
              <a:t>2</a:t>
            </a:r>
            <a:r>
              <a:rPr lang="en-US" altLang="zh-HK" sz="2000" dirty="0" smtClean="0">
                <a:latin typeface="+mj-ea"/>
                <a:ea typeface="+mj-ea"/>
              </a:rPr>
              <a:t>) Applying a test voltage source </a:t>
            </a:r>
            <a:r>
              <a:rPr lang="en-US" altLang="zh-HK" sz="2000" dirty="0">
                <a:latin typeface="+mj-ea"/>
                <a:ea typeface="+mj-ea"/>
              </a:rPr>
              <a:t>v</a:t>
            </a:r>
            <a:r>
              <a:rPr lang="en-US" altLang="zh-HK" sz="2000" baseline="-25000" dirty="0" smtClean="0">
                <a:latin typeface="+mj-ea"/>
                <a:ea typeface="+mj-ea"/>
              </a:rPr>
              <a:t>o</a:t>
            </a:r>
            <a:r>
              <a:rPr lang="en-US" altLang="zh-HK" sz="2000" dirty="0" smtClean="0">
                <a:latin typeface="+mj-ea"/>
                <a:ea typeface="+mj-ea"/>
              </a:rPr>
              <a:t> (known) across </a:t>
            </a:r>
            <a:r>
              <a:rPr lang="en-US" altLang="zh-HK" sz="2000" i="1" dirty="0" smtClean="0">
                <a:latin typeface="+mj-ea"/>
                <a:ea typeface="+mj-ea"/>
              </a:rPr>
              <a:t>a</a:t>
            </a:r>
            <a:r>
              <a:rPr lang="en-US" altLang="zh-HK" sz="2000" dirty="0" smtClean="0">
                <a:latin typeface="+mj-ea"/>
                <a:ea typeface="+mj-ea"/>
              </a:rPr>
              <a:t> and </a:t>
            </a:r>
            <a:r>
              <a:rPr lang="en-US" altLang="zh-HK" sz="2000" i="1" dirty="0" smtClean="0">
                <a:latin typeface="+mj-ea"/>
                <a:ea typeface="+mj-ea"/>
              </a:rPr>
              <a:t>b</a:t>
            </a:r>
            <a:r>
              <a:rPr lang="en-US" altLang="zh-HK" sz="2000" dirty="0" smtClean="0">
                <a:latin typeface="+mj-ea"/>
                <a:ea typeface="+mj-ea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zh-HK" sz="2000" dirty="0" smtClean="0">
                <a:latin typeface="+mj-ea"/>
                <a:ea typeface="+mj-ea"/>
              </a:rPr>
              <a:t>3) Finding i</a:t>
            </a:r>
            <a:r>
              <a:rPr lang="en-US" altLang="zh-HK" sz="2000" baseline="-25000" dirty="0" smtClean="0">
                <a:latin typeface="+mj-ea"/>
                <a:ea typeface="+mj-ea"/>
              </a:rPr>
              <a:t>o</a:t>
            </a:r>
            <a:r>
              <a:rPr lang="en-US" altLang="zh-HK" sz="2000" dirty="0" smtClean="0">
                <a:latin typeface="+mj-ea"/>
                <a:ea typeface="+mj-ea"/>
              </a:rPr>
              <a:t> drawn from </a:t>
            </a:r>
            <a:r>
              <a:rPr lang="en-US" altLang="zh-HK" sz="2000" dirty="0">
                <a:latin typeface="+mj-ea"/>
              </a:rPr>
              <a:t>v</a:t>
            </a:r>
            <a:r>
              <a:rPr lang="en-US" altLang="zh-HK" sz="2000" baseline="-25000" dirty="0">
                <a:latin typeface="+mj-ea"/>
              </a:rPr>
              <a:t>o</a:t>
            </a:r>
            <a:r>
              <a:rPr lang="en-US" altLang="zh-HK" sz="2000" dirty="0" smtClean="0">
                <a:latin typeface="+mj-ea"/>
                <a:ea typeface="+mj-ea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zh-HK" sz="2000" dirty="0" smtClean="0">
                <a:latin typeface="+mj-ea"/>
                <a:ea typeface="+mj-ea"/>
              </a:rPr>
              <a:t>4) </a:t>
            </a:r>
            <a:r>
              <a:rPr lang="en-US" altLang="zh-HK" sz="2000" dirty="0" smtClean="0">
                <a:latin typeface="+mj-ea"/>
              </a:rPr>
              <a:t>R</a:t>
            </a:r>
            <a:r>
              <a:rPr lang="en-US" altLang="zh-HK" sz="2000" baseline="-25000" dirty="0">
                <a:latin typeface="+mj-ea"/>
              </a:rPr>
              <a:t>N</a:t>
            </a:r>
            <a:r>
              <a:rPr lang="en-US" altLang="zh-HK" sz="2000" dirty="0" smtClean="0">
                <a:latin typeface="+mj-ea"/>
              </a:rPr>
              <a:t> = </a:t>
            </a:r>
            <a:r>
              <a:rPr lang="en-US" altLang="zh-HK" sz="2000" dirty="0">
                <a:latin typeface="+mj-ea"/>
              </a:rPr>
              <a:t>v</a:t>
            </a:r>
            <a:r>
              <a:rPr lang="en-US" altLang="zh-HK" sz="2000" baseline="-25000" dirty="0">
                <a:latin typeface="+mj-ea"/>
              </a:rPr>
              <a:t>o</a:t>
            </a:r>
            <a:r>
              <a:rPr lang="en-US" altLang="zh-HK" sz="2000" dirty="0" smtClean="0">
                <a:latin typeface="+mj-ea"/>
              </a:rPr>
              <a:t> / </a:t>
            </a:r>
            <a:r>
              <a:rPr lang="en-US" altLang="zh-HK" sz="2000" dirty="0">
                <a:latin typeface="+mj-ea"/>
              </a:rPr>
              <a:t>i</a:t>
            </a:r>
            <a:r>
              <a:rPr lang="en-US" altLang="zh-HK" sz="2000" baseline="-25000" dirty="0" smtClean="0">
                <a:latin typeface="+mj-ea"/>
              </a:rPr>
              <a:t>o</a:t>
            </a:r>
            <a:r>
              <a:rPr lang="en-US" altLang="zh-HK" sz="2000" dirty="0" smtClean="0">
                <a:latin typeface="+mj-ea"/>
              </a:rPr>
              <a:t>  </a:t>
            </a:r>
            <a:endParaRPr lang="en-US" altLang="zh-HK" sz="2000" dirty="0" smtClean="0">
              <a:latin typeface="+mj-ea"/>
              <a:ea typeface="+mj-ea"/>
            </a:endParaRPr>
          </a:p>
          <a:p>
            <a:pPr marL="0" indent="0">
              <a:defRPr/>
            </a:pPr>
            <a:endParaRPr lang="zh-HK" altLang="en-US" dirty="0" smtClean="0">
              <a:ea typeface="新細明體" pitchFamily="18" charset="-120"/>
            </a:endParaRPr>
          </a:p>
        </p:txBody>
      </p:sp>
      <p:pic>
        <p:nvPicPr>
          <p:cNvPr id="54276" name="Picture 3" descr="ale29559_04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9" b="53831"/>
          <a:stretch>
            <a:fillRect/>
          </a:stretch>
        </p:blipFill>
        <p:spPr bwMode="auto">
          <a:xfrm>
            <a:off x="1447800" y="4241574"/>
            <a:ext cx="3987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28</a:t>
            </a:fld>
            <a:endParaRPr lang="en-US" altLang="zh-HK"/>
          </a:p>
        </p:txBody>
      </p:sp>
      <p:sp>
        <p:nvSpPr>
          <p:cNvPr id="6" name="文字方塊 1"/>
          <p:cNvSpPr txBox="1">
            <a:spLocks noChangeArrowheads="1"/>
          </p:cNvSpPr>
          <p:nvPr/>
        </p:nvSpPr>
        <p:spPr bwMode="auto">
          <a:xfrm>
            <a:off x="5407479" y="4719865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Refer back to </a:t>
            </a:r>
            <a:r>
              <a:rPr lang="en-US" altLang="zh-HK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Thevenin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theorem,</a:t>
            </a:r>
          </a:p>
          <a:p>
            <a:pPr algn="ctr" eaLnBrk="1" hangingPunct="1"/>
            <a:endParaRPr lang="en-US" altLang="zh-HK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</a:t>
            </a:r>
            <a:r>
              <a:rPr lang="en-US" altLang="zh-HK" sz="12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R</a:t>
            </a:r>
            <a:r>
              <a:rPr lang="en-US" altLang="zh-HK" sz="12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</a:t>
            </a:r>
            <a:endParaRPr lang="zh-HK" altLang="en-US" sz="12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Norton’s Theorem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66563" name="內容版面配置區 2"/>
          <p:cNvSpPr>
            <a:spLocks noGrp="1"/>
          </p:cNvSpPr>
          <p:nvPr>
            <p:ph idx="1"/>
          </p:nvPr>
        </p:nvSpPr>
        <p:spPr>
          <a:xfrm>
            <a:off x="496887" y="2128838"/>
            <a:ext cx="8531225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If there is </a:t>
            </a:r>
            <a:r>
              <a:rPr lang="en-US" altLang="zh-HK" sz="2000" b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 dependent sources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the linear circuit, </a:t>
            </a:r>
          </a:p>
          <a:p>
            <a:pPr marL="0" indent="0"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then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the equivalent resistance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“seen” from the terminals a-b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when </a:t>
            </a:r>
            <a:r>
              <a:rPr lang="en-US" altLang="zh-HK" sz="2000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all the independent sources are turned off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  <a:p>
            <a:pPr marL="0" indent="0"/>
            <a:endParaRPr lang="zh-HK" altLang="en-US" sz="2400" dirty="0">
              <a:ea typeface="新細明體" pitchFamily="18" charset="-120"/>
            </a:endParaRPr>
          </a:p>
          <a:p>
            <a:pPr marL="0" indent="0"/>
            <a:endParaRPr lang="zh-HK" altLang="en-US" dirty="0" smtClean="0">
              <a:ea typeface="新細明體" pitchFamily="18" charset="-120"/>
            </a:endParaRPr>
          </a:p>
        </p:txBody>
      </p:sp>
      <p:grpSp>
        <p:nvGrpSpPr>
          <p:cNvPr id="66564" name="群組 3"/>
          <p:cNvGrpSpPr>
            <a:grpSpLocks/>
          </p:cNvGrpSpPr>
          <p:nvPr/>
        </p:nvGrpSpPr>
        <p:grpSpPr bwMode="auto">
          <a:xfrm>
            <a:off x="1350962" y="3777446"/>
            <a:ext cx="2209800" cy="1584325"/>
            <a:chOff x="990600" y="2237012"/>
            <a:chExt cx="2601455" cy="1877787"/>
          </a:xfrm>
        </p:grpSpPr>
        <p:pic>
          <p:nvPicPr>
            <p:cNvPr id="66575" name="Picture 3" descr="ale29559_040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29" r="53032" b="60164"/>
            <a:stretch>
              <a:fillRect/>
            </a:stretch>
          </p:blipFill>
          <p:spPr bwMode="auto">
            <a:xfrm>
              <a:off x="990600" y="2237012"/>
              <a:ext cx="2482000" cy="187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橢圓 5"/>
            <p:cNvSpPr/>
            <p:nvPr/>
          </p:nvSpPr>
          <p:spPr>
            <a:xfrm>
              <a:off x="3478055" y="2474087"/>
              <a:ext cx="114000" cy="11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3478055" y="3672634"/>
              <a:ext cx="114000" cy="11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</p:grpSp>
      <p:sp>
        <p:nvSpPr>
          <p:cNvPr id="66565" name="文字方塊 7"/>
          <p:cNvSpPr txBox="1">
            <a:spLocks noChangeArrowheads="1"/>
          </p:cNvSpPr>
          <p:nvPr/>
        </p:nvSpPr>
        <p:spPr bwMode="auto">
          <a:xfrm>
            <a:off x="3230809" y="3593296"/>
            <a:ext cx="576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a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66566" name="文字方塊 8"/>
          <p:cNvSpPr txBox="1">
            <a:spLocks noChangeArrowheads="1"/>
          </p:cNvSpPr>
          <p:nvPr/>
        </p:nvSpPr>
        <p:spPr bwMode="auto">
          <a:xfrm>
            <a:off x="3249612" y="5093483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b</a:t>
            </a:r>
            <a:endParaRPr lang="zh-HK" altLang="en-US">
              <a:ea typeface="新細明體" pitchFamily="18" charset="-120"/>
            </a:endParaRPr>
          </a:p>
        </p:txBody>
      </p:sp>
      <p:sp>
        <p:nvSpPr>
          <p:cNvPr id="66567" name="文字方塊 9"/>
          <p:cNvSpPr txBox="1">
            <a:spLocks noChangeArrowheads="1"/>
          </p:cNvSpPr>
          <p:nvPr/>
        </p:nvSpPr>
        <p:spPr bwMode="auto">
          <a:xfrm>
            <a:off x="5674074" y="3943657"/>
            <a:ext cx="33175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</a:t>
            </a:r>
            <a:r>
              <a:rPr lang="en-US" altLang="zh-HK" sz="11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is the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equivalent resistance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across a and b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when all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independent sources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inside are </a:t>
            </a:r>
            <a:r>
              <a:rPr lang="en-US" altLang="zh-HK" b="1" u="sng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turned </a:t>
            </a:r>
            <a:r>
              <a:rPr lang="en-US" altLang="zh-HK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off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pSp>
        <p:nvGrpSpPr>
          <p:cNvPr id="66568" name="群組 22"/>
          <p:cNvGrpSpPr>
            <a:grpSpLocks/>
          </p:cNvGrpSpPr>
          <p:nvPr/>
        </p:nvGrpSpPr>
        <p:grpSpPr bwMode="auto">
          <a:xfrm>
            <a:off x="3973512" y="4025096"/>
            <a:ext cx="369888" cy="1011237"/>
            <a:chOff x="4044367" y="3588410"/>
            <a:chExt cx="369854" cy="1010929"/>
          </a:xfrm>
        </p:grpSpPr>
        <p:cxnSp>
          <p:nvCxnSpPr>
            <p:cNvPr id="12" name="直線單箭頭接點 11"/>
            <p:cNvCxnSpPr/>
            <p:nvPr/>
          </p:nvCxnSpPr>
          <p:spPr>
            <a:xfrm flipH="1">
              <a:off x="4044367" y="3588410"/>
              <a:ext cx="36985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4414221" y="3588410"/>
              <a:ext cx="0" cy="10109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 flipH="1">
              <a:off x="4044367" y="4599339"/>
              <a:ext cx="36985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569" name="文字方塊 23"/>
          <p:cNvSpPr txBox="1">
            <a:spLocks noChangeArrowheads="1"/>
          </p:cNvSpPr>
          <p:nvPr/>
        </p:nvSpPr>
        <p:spPr bwMode="auto">
          <a:xfrm>
            <a:off x="4343400" y="4309258"/>
            <a:ext cx="8382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R</a:t>
            </a:r>
            <a:r>
              <a:rPr lang="en-US" altLang="zh-HK" sz="1200">
                <a:ea typeface="新細明體" pitchFamily="18" charset="-120"/>
              </a:rPr>
              <a:t>in</a:t>
            </a:r>
            <a:endParaRPr lang="zh-HK" altLang="en-US" sz="1200">
              <a:ea typeface="新細明體" pitchFamily="18" charset="-120"/>
            </a:endParaRPr>
          </a:p>
        </p:txBody>
      </p:sp>
      <p:sp>
        <p:nvSpPr>
          <p:cNvPr id="66570" name="文字方塊 32"/>
          <p:cNvSpPr txBox="1">
            <a:spLocks noChangeArrowheads="1"/>
          </p:cNvSpPr>
          <p:nvPr/>
        </p:nvSpPr>
        <p:spPr bwMode="auto">
          <a:xfrm>
            <a:off x="3224871" y="5723678"/>
            <a:ext cx="2692400" cy="3698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 err="1">
                <a:ea typeface="新細明體" pitchFamily="18" charset="-120"/>
              </a:rPr>
              <a:t>R</a:t>
            </a:r>
            <a:r>
              <a:rPr lang="en-US" altLang="zh-HK" sz="1200" dirty="0" err="1">
                <a:ea typeface="新細明體" pitchFamily="18" charset="-120"/>
              </a:rPr>
              <a:t>in</a:t>
            </a:r>
            <a:r>
              <a:rPr lang="en-US" altLang="zh-HK" dirty="0">
                <a:ea typeface="新細明體" pitchFamily="18" charset="-120"/>
              </a:rPr>
              <a:t> = R</a:t>
            </a:r>
            <a:r>
              <a:rPr lang="en-US" altLang="zh-HK" sz="1200" dirty="0">
                <a:ea typeface="新細明體" pitchFamily="18" charset="-120"/>
              </a:rPr>
              <a:t>N </a:t>
            </a:r>
            <a:r>
              <a:rPr lang="en-US" altLang="zh-HK" dirty="0">
                <a:ea typeface="新細明體" pitchFamily="18" charset="-120"/>
              </a:rPr>
              <a:t>= R</a:t>
            </a:r>
            <a:r>
              <a:rPr lang="en-US" altLang="zh-HK" sz="1200" dirty="0">
                <a:ea typeface="新細明體" pitchFamily="18" charset="-120"/>
              </a:rPr>
              <a:t>TH</a:t>
            </a:r>
            <a:endParaRPr lang="zh-HK" altLang="en-US" sz="1200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29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0EF8B01-CC62-4764-88F3-10042602653C}" type="slidenum">
              <a:rPr lang="en-US" altLang="zh-HK" smtClean="0">
                <a:ea typeface="新細明體" pitchFamily="18" charset="-120"/>
              </a:rPr>
              <a:pPr eaLnBrk="1" hangingPunct="1"/>
              <a:t>3</a:t>
            </a:fld>
            <a:endParaRPr lang="en-US" altLang="zh-HK" smtClean="0">
              <a:ea typeface="新細明體" pitchFamily="18" charset="-12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smtClean="0">
                <a:ea typeface="新細明體" pitchFamily="18" charset="-120"/>
              </a:rPr>
              <a:t>Linearity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2133600"/>
            <a:ext cx="840105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Linearity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 electric element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a special relationship between </a:t>
            </a:r>
            <a:r>
              <a:rPr lang="en-US" altLang="zh-HK" sz="2000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b="1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</a:t>
            </a:r>
            <a:r>
              <a:rPr lang="en-US" altLang="zh-HK" sz="2000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and </a:t>
            </a:r>
            <a:r>
              <a:rPr lang="en-US" altLang="zh-HK" sz="2000" b="1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</a:t>
            </a:r>
            <a:r>
              <a:rPr lang="en-US" altLang="zh-HK" sz="2000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of the electric element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altLang="zh-HK" sz="800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concept of linearity is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combination of </a:t>
            </a:r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Scaling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Property 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and</a:t>
            </a:r>
            <a:r>
              <a:rPr lang="en-US" altLang="zh-TW" sz="2000" u="sng" dirty="0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Additive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Property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altLang="zh-TW" sz="2000" dirty="0">
              <a:solidFill>
                <a:srgbClr val="FF33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Scaling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Property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if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current of an electric element 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multiplied by a constant, its corresponding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multiplied by the same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constant.</a:t>
            </a:r>
          </a:p>
          <a:p>
            <a:pPr eaLnBrk="1" hangingPunct="1">
              <a:spcBef>
                <a:spcPct val="50000"/>
              </a:spcBef>
            </a:pPr>
            <a:endParaRPr lang="en-US" altLang="zh-TW" sz="800" b="1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Additive Property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an electric element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due to a current sum equals 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sum of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voltages due to 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each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</a:t>
            </a:r>
            <a:r>
              <a:rPr lang="en-US" altLang="zh-TW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applied </a:t>
            </a:r>
            <a:r>
              <a:rPr lang="en-US" altLang="zh-TW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separately.</a:t>
            </a:r>
            <a:endParaRPr lang="en-US" altLang="zh-TW" sz="2000" dirty="0">
              <a:solidFill>
                <a:srgbClr val="FF33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Norton’s </a:t>
            </a:r>
            <a:r>
              <a:rPr lang="en-US" altLang="zh-HK" sz="4000" dirty="0" smtClean="0">
                <a:ea typeface="新細明體" pitchFamily="18" charset="-120"/>
              </a:rPr>
              <a:t>Theorem 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67587" name="內容版面配置區 2"/>
          <p:cNvSpPr>
            <a:spLocks noGrp="1"/>
          </p:cNvSpPr>
          <p:nvPr>
            <p:ph idx="1"/>
          </p:nvPr>
        </p:nvSpPr>
        <p:spPr>
          <a:xfrm>
            <a:off x="485116" y="2128838"/>
            <a:ext cx="8582684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Example: Find the Norton equivalent of the following circuit at terminal a-b</a:t>
            </a:r>
            <a:endParaRPr lang="zh-HK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zh-HK" altLang="en-US" sz="2800" dirty="0" smtClean="0">
              <a:ea typeface="新細明體" pitchFamily="18" charset="-120"/>
            </a:endParaRPr>
          </a:p>
        </p:txBody>
      </p:sp>
      <p:pic>
        <p:nvPicPr>
          <p:cNvPr id="67588" name="Picture 3" descr="ale29559_040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2" r="-52"/>
          <a:stretch>
            <a:fillRect/>
          </a:stretch>
        </p:blipFill>
        <p:spPr bwMode="auto">
          <a:xfrm>
            <a:off x="685800" y="2971800"/>
            <a:ext cx="4104595" cy="146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24" y="4837233"/>
            <a:ext cx="3875995" cy="143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0" name="文字方塊 4"/>
          <p:cNvSpPr txBox="1">
            <a:spLocks noChangeArrowheads="1"/>
          </p:cNvSpPr>
          <p:nvPr/>
        </p:nvSpPr>
        <p:spPr bwMode="auto">
          <a:xfrm>
            <a:off x="5708650" y="5335708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R</a:t>
            </a:r>
            <a:r>
              <a:rPr lang="en-US" altLang="zh-HK" sz="1200" dirty="0">
                <a:ea typeface="新細明體" pitchFamily="18" charset="-120"/>
              </a:rPr>
              <a:t>N</a:t>
            </a:r>
            <a:r>
              <a:rPr lang="en-US" altLang="zh-HK" dirty="0">
                <a:ea typeface="新細明體" pitchFamily="18" charset="-120"/>
              </a:rPr>
              <a:t> = 6 || 6 = 3</a:t>
            </a:r>
            <a:r>
              <a:rPr lang="en-US" altLang="zh-HK" dirty="0">
                <a:latin typeface="Symbol" pitchFamily="18" charset="2"/>
                <a:ea typeface="新細明體" pitchFamily="18" charset="-120"/>
              </a:rPr>
              <a:t>W</a:t>
            </a:r>
            <a:r>
              <a:rPr lang="en-US" altLang="zh-HK" dirty="0">
                <a:ea typeface="新細明體" pitchFamily="18" charset="-120"/>
              </a:rPr>
              <a:t> 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30</a:t>
            </a:fld>
            <a:endParaRPr lang="en-US" altLang="zh-HK"/>
          </a:p>
        </p:txBody>
      </p:sp>
      <p:pic>
        <p:nvPicPr>
          <p:cNvPr id="8" name="Picture 3" descr="ale29559_0403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56358" r="18077" b="6348"/>
          <a:stretch/>
        </p:blipFill>
        <p:spPr bwMode="auto">
          <a:xfrm>
            <a:off x="5791200" y="3076724"/>
            <a:ext cx="2704505" cy="140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Norton’s </a:t>
            </a:r>
            <a:r>
              <a:rPr lang="en-US" altLang="zh-HK" sz="4000" dirty="0" smtClean="0">
                <a:ea typeface="新細明體" pitchFamily="18" charset="-120"/>
              </a:rPr>
              <a:t>Theorem 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pic>
        <p:nvPicPr>
          <p:cNvPr id="68611" name="Picture 3" descr="ale29559_040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2" r="-52"/>
          <a:stretch>
            <a:fillRect/>
          </a:stretch>
        </p:blipFill>
        <p:spPr bwMode="auto">
          <a:xfrm>
            <a:off x="1905000" y="2035742"/>
            <a:ext cx="468153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612" name="群組 22"/>
          <p:cNvGrpSpPr>
            <a:grpSpLocks/>
          </p:cNvGrpSpPr>
          <p:nvPr/>
        </p:nvGrpSpPr>
        <p:grpSpPr bwMode="auto">
          <a:xfrm>
            <a:off x="6248400" y="2492942"/>
            <a:ext cx="455613" cy="1066800"/>
            <a:chOff x="4044367" y="3588410"/>
            <a:chExt cx="369854" cy="1010929"/>
          </a:xfrm>
        </p:grpSpPr>
        <p:cxnSp>
          <p:nvCxnSpPr>
            <p:cNvPr id="7" name="直線單箭頭接點 6"/>
            <p:cNvCxnSpPr/>
            <p:nvPr/>
          </p:nvCxnSpPr>
          <p:spPr>
            <a:xfrm flipH="1">
              <a:off x="4044367" y="3588410"/>
              <a:ext cx="36985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4414221" y="3588410"/>
              <a:ext cx="0" cy="1010929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H="1">
              <a:off x="4044367" y="4599339"/>
              <a:ext cx="36985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3" name="文字方塊 3"/>
          <p:cNvSpPr txBox="1">
            <a:spLocks noChangeArrowheads="1"/>
          </p:cNvSpPr>
          <p:nvPr/>
        </p:nvSpPr>
        <p:spPr bwMode="auto">
          <a:xfrm>
            <a:off x="6934200" y="2797742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>
                <a:ea typeface="新細明體" pitchFamily="18" charset="-120"/>
              </a:rPr>
              <a:t>I</a:t>
            </a:r>
            <a:r>
              <a:rPr lang="en-US" altLang="zh-HK" sz="1200">
                <a:ea typeface="新細明體" pitchFamily="18" charset="-120"/>
              </a:rPr>
              <a:t>N</a:t>
            </a:r>
            <a:endParaRPr lang="zh-HK" altLang="en-US" sz="1200"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858000" y="2850130"/>
            <a:ext cx="0" cy="317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5" name="文字方塊 9"/>
          <p:cNvSpPr txBox="1">
            <a:spLocks noChangeArrowheads="1"/>
          </p:cNvSpPr>
          <p:nvPr/>
        </p:nvSpPr>
        <p:spPr bwMode="auto">
          <a:xfrm>
            <a:off x="947368" y="4342597"/>
            <a:ext cx="413793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At node c, by KCL</a:t>
            </a: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(15 – V</a:t>
            </a:r>
            <a:r>
              <a:rPr lang="en-US" altLang="zh-HK" sz="1200" dirty="0">
                <a:ea typeface="新細明體" pitchFamily="18" charset="-120"/>
              </a:rPr>
              <a:t>c</a:t>
            </a:r>
            <a:r>
              <a:rPr lang="en-US" altLang="zh-HK" dirty="0">
                <a:ea typeface="新細明體" pitchFamily="18" charset="-120"/>
              </a:rPr>
              <a:t>) /3  + 4 = I</a:t>
            </a:r>
            <a:r>
              <a:rPr lang="en-US" altLang="zh-HK" sz="1200" dirty="0">
                <a:ea typeface="新細明體" pitchFamily="18" charset="-120"/>
              </a:rPr>
              <a:t>N</a:t>
            </a:r>
            <a:r>
              <a:rPr lang="en-US" altLang="zh-HK" dirty="0">
                <a:ea typeface="新細明體" pitchFamily="18" charset="-120"/>
              </a:rPr>
              <a:t>        (1)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c</a:t>
            </a:r>
            <a:r>
              <a:rPr lang="en-US" altLang="zh-HK" dirty="0">
                <a:ea typeface="新細明體" pitchFamily="18" charset="-120"/>
              </a:rPr>
              <a:t> </a:t>
            </a:r>
            <a:r>
              <a:rPr lang="en-US" altLang="zh-HK" dirty="0" smtClean="0">
                <a:ea typeface="新細明體" pitchFamily="18" charset="-120"/>
              </a:rPr>
              <a:t>/ 3 </a:t>
            </a:r>
            <a:r>
              <a:rPr lang="en-US" altLang="zh-HK" dirty="0">
                <a:ea typeface="新細明體" pitchFamily="18" charset="-120"/>
              </a:rPr>
              <a:t>= I</a:t>
            </a:r>
            <a:r>
              <a:rPr lang="en-US" altLang="zh-HK" sz="1200" dirty="0">
                <a:ea typeface="新細明體" pitchFamily="18" charset="-120"/>
              </a:rPr>
              <a:t>N</a:t>
            </a:r>
            <a:r>
              <a:rPr lang="en-US" altLang="zh-HK" dirty="0">
                <a:ea typeface="新細明體" pitchFamily="18" charset="-120"/>
              </a:rPr>
              <a:t>     (2)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Solve for I</a:t>
            </a:r>
            <a:r>
              <a:rPr lang="en-US" altLang="zh-HK" sz="1200" dirty="0">
                <a:ea typeface="新細明體" pitchFamily="18" charset="-120"/>
              </a:rPr>
              <a:t>N </a:t>
            </a:r>
            <a:r>
              <a:rPr lang="en-US" altLang="zh-HK" dirty="0">
                <a:ea typeface="新細明體" pitchFamily="18" charset="-120"/>
              </a:rPr>
              <a:t> in (1) and (2),  </a:t>
            </a:r>
            <a:endParaRPr lang="en-US" altLang="zh-HK" dirty="0" smtClean="0">
              <a:ea typeface="新細明體" pitchFamily="18" charset="-120"/>
            </a:endParaRP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we </a:t>
            </a:r>
            <a:r>
              <a:rPr lang="en-US" altLang="zh-HK" dirty="0">
                <a:ea typeface="新細明體" pitchFamily="18" charset="-120"/>
              </a:rPr>
              <a:t>have    I</a:t>
            </a:r>
            <a:r>
              <a:rPr lang="en-US" altLang="zh-HK" sz="1200" dirty="0">
                <a:ea typeface="新細明體" pitchFamily="18" charset="-120"/>
              </a:rPr>
              <a:t>N</a:t>
            </a:r>
            <a:r>
              <a:rPr lang="en-US" altLang="zh-HK" dirty="0">
                <a:ea typeface="新細明體" pitchFamily="18" charset="-120"/>
              </a:rPr>
              <a:t> = 4.5 A 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68616" name="文字方塊 11"/>
          <p:cNvSpPr txBox="1">
            <a:spLocks noChangeArrowheads="1"/>
          </p:cNvSpPr>
          <p:nvPr/>
        </p:nvSpPr>
        <p:spPr bwMode="auto">
          <a:xfrm>
            <a:off x="3886200" y="2035742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>
                <a:ea typeface="新細明體" pitchFamily="18" charset="-120"/>
              </a:rPr>
              <a:t>c</a:t>
            </a:r>
            <a:endParaRPr lang="zh-HK" altLang="en-US">
              <a:ea typeface="新細明體" pitchFamily="18" charset="-120"/>
            </a:endParaRPr>
          </a:p>
        </p:txBody>
      </p:sp>
      <p:sp>
        <p:nvSpPr>
          <p:cNvPr id="68617" name="文字方塊 12"/>
          <p:cNvSpPr txBox="1">
            <a:spLocks noChangeArrowheads="1"/>
          </p:cNvSpPr>
          <p:nvPr/>
        </p:nvSpPr>
        <p:spPr bwMode="auto">
          <a:xfrm>
            <a:off x="2010580" y="3647054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sz="1600" dirty="0">
                <a:ea typeface="新細明體" pitchFamily="18" charset="-120"/>
              </a:rPr>
              <a:t>0V</a:t>
            </a:r>
            <a:endParaRPr lang="zh-HK" altLang="en-US" sz="1600" dirty="0">
              <a:ea typeface="新細明體" pitchFamily="18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391403" y="3615115"/>
            <a:ext cx="255362" cy="1292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31</a:t>
            </a:fld>
            <a:endParaRPr lang="en-US" altLang="zh-HK" dirty="0"/>
          </a:p>
        </p:txBody>
      </p:sp>
      <p:pic>
        <p:nvPicPr>
          <p:cNvPr id="16" name="Picture 3" descr="ale29559_040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56358" r="7756" b="6348"/>
          <a:stretch>
            <a:fillRect/>
          </a:stretch>
        </p:blipFill>
        <p:spPr bwMode="auto">
          <a:xfrm>
            <a:off x="5175250" y="4484687"/>
            <a:ext cx="37338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字方塊 4"/>
          <p:cNvSpPr txBox="1">
            <a:spLocks noChangeArrowheads="1"/>
          </p:cNvSpPr>
          <p:nvPr/>
        </p:nvSpPr>
        <p:spPr bwMode="auto">
          <a:xfrm>
            <a:off x="7042150" y="5126871"/>
            <a:ext cx="1219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R</a:t>
            </a:r>
            <a:r>
              <a:rPr lang="en-US" altLang="zh-HK" sz="1200" dirty="0">
                <a:ea typeface="新細明體" pitchFamily="18" charset="-120"/>
              </a:rPr>
              <a:t>N</a:t>
            </a:r>
            <a:r>
              <a:rPr lang="en-US" altLang="zh-HK" dirty="0">
                <a:ea typeface="新細明體" pitchFamily="18" charset="-120"/>
              </a:rPr>
              <a:t> = </a:t>
            </a:r>
            <a:r>
              <a:rPr lang="en-US" altLang="zh-HK" dirty="0" smtClean="0">
                <a:ea typeface="新細明體" pitchFamily="18" charset="-120"/>
              </a:rPr>
              <a:t>3</a:t>
            </a:r>
            <a:r>
              <a:rPr lang="en-US" altLang="zh-HK" dirty="0" smtClean="0">
                <a:latin typeface="Symbol" pitchFamily="18" charset="2"/>
                <a:ea typeface="新細明體" pitchFamily="18" charset="-120"/>
              </a:rPr>
              <a:t>W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720711" y="5170825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 smtClean="0">
                <a:ea typeface="新細明體" pitchFamily="18" charset="-120"/>
              </a:rPr>
              <a:t>4.5 </a:t>
            </a:r>
            <a:r>
              <a:rPr lang="en-US" altLang="zh-HK" dirty="0">
                <a:ea typeface="新細明體" pitchFamily="18" charset="-120"/>
              </a:rPr>
              <a:t>A </a:t>
            </a:r>
            <a:endParaRPr lang="zh-HK" altLang="en-US" dirty="0">
              <a:ea typeface="新細明體" pitchFamily="18" charset="-12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92425" y="2645342"/>
            <a:ext cx="841375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44975" y="2645342"/>
            <a:ext cx="841375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Source Transformation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72707" name="內容版面配置區 2"/>
          <p:cNvSpPr>
            <a:spLocks noGrp="1"/>
          </p:cNvSpPr>
          <p:nvPr>
            <p:ph idx="1"/>
          </p:nvPr>
        </p:nvSpPr>
        <p:spPr>
          <a:xfrm>
            <a:off x="457200" y="2161495"/>
            <a:ext cx="8534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Given the following voltage source and resistor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pair (</a:t>
            </a:r>
            <a:r>
              <a:rPr lang="en-US" altLang="zh-HK" sz="2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Thevenin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equivalent), we can always find its Norton equivalent: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400" dirty="0" smtClean="0">
                <a:ea typeface="新細明體" pitchFamily="18" charset="-120"/>
              </a:rPr>
              <a:t> </a:t>
            </a:r>
            <a:endParaRPr lang="zh-HK" altLang="en-US" sz="2400" dirty="0" smtClean="0">
              <a:ea typeface="新細明體" pitchFamily="18" charset="-120"/>
            </a:endParaRPr>
          </a:p>
        </p:txBody>
      </p:sp>
      <p:pic>
        <p:nvPicPr>
          <p:cNvPr id="72708" name="Picture 3" descr="ale29559_04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8" r="56564"/>
          <a:stretch>
            <a:fillRect/>
          </a:stretch>
        </p:blipFill>
        <p:spPr bwMode="auto">
          <a:xfrm>
            <a:off x="685800" y="3188834"/>
            <a:ext cx="26670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09" name="Picture 3" descr="ale29559_04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9" t="23981"/>
          <a:stretch>
            <a:fillRect/>
          </a:stretch>
        </p:blipFill>
        <p:spPr bwMode="auto">
          <a:xfrm>
            <a:off x="4953000" y="3280908"/>
            <a:ext cx="2916424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單箭頭接點 6"/>
          <p:cNvCxnSpPr/>
          <p:nvPr/>
        </p:nvCxnSpPr>
        <p:spPr>
          <a:xfrm>
            <a:off x="3733800" y="4217534"/>
            <a:ext cx="8382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11" name="文字方塊 7"/>
          <p:cNvSpPr txBox="1">
            <a:spLocks noChangeArrowheads="1"/>
          </p:cNvSpPr>
          <p:nvPr/>
        </p:nvSpPr>
        <p:spPr bwMode="auto">
          <a:xfrm>
            <a:off x="1066800" y="5205923"/>
            <a:ext cx="7391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here </a:t>
            </a:r>
          </a:p>
          <a:p>
            <a:pPr eaLnBrk="1" hangingPunct="1"/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sz="12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</a:t>
            </a:r>
            <a:r>
              <a:rPr lang="en-US" altLang="zh-HK" dirty="0" err="1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1200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/R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shorting the a and b in the original configuration)</a:t>
            </a:r>
          </a:p>
          <a:p>
            <a:pPr eaLnBrk="1" hangingPunct="1"/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</a:t>
            </a:r>
            <a:r>
              <a:rPr lang="en-US" altLang="zh-HK" sz="12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</a:t>
            </a:r>
            <a:r>
              <a:rPr lang="zh-HK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R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turning off </a:t>
            </a:r>
            <a:r>
              <a:rPr lang="en-US" altLang="zh-HK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12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and see from terminal a-b)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72712" name="文字方塊 8"/>
          <p:cNvSpPr txBox="1">
            <a:spLocks noChangeArrowheads="1"/>
          </p:cNvSpPr>
          <p:nvPr/>
        </p:nvSpPr>
        <p:spPr bwMode="auto">
          <a:xfrm>
            <a:off x="7086600" y="3880984"/>
            <a:ext cx="6858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 smtClean="0">
                <a:ea typeface="新細明體" pitchFamily="18" charset="-120"/>
              </a:rPr>
              <a:t>R</a:t>
            </a:r>
            <a:r>
              <a:rPr lang="en-US" altLang="zh-HK" sz="1200" dirty="0">
                <a:ea typeface="新細明體" pitchFamily="18" charset="-120"/>
              </a:rPr>
              <a:t>N</a:t>
            </a:r>
            <a:endParaRPr lang="zh-HK" altLang="en-US" sz="1200" dirty="0">
              <a:ea typeface="新細明體" pitchFamily="18" charset="-120"/>
            </a:endParaRPr>
          </a:p>
        </p:txBody>
      </p:sp>
      <p:sp>
        <p:nvSpPr>
          <p:cNvPr id="72713" name="文字方塊 9"/>
          <p:cNvSpPr txBox="1">
            <a:spLocks noChangeArrowheads="1"/>
          </p:cNvSpPr>
          <p:nvPr/>
        </p:nvSpPr>
        <p:spPr bwMode="auto">
          <a:xfrm>
            <a:off x="4610100" y="4000047"/>
            <a:ext cx="6858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ea typeface="新細明體" pitchFamily="18" charset="-120"/>
              </a:rPr>
              <a:t>I</a:t>
            </a:r>
            <a:r>
              <a:rPr lang="en-US" altLang="zh-HK" sz="1200">
                <a:ea typeface="新細明體" pitchFamily="18" charset="-120"/>
              </a:rPr>
              <a:t>N</a:t>
            </a:r>
            <a:endParaRPr lang="zh-HK" altLang="en-US" sz="120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32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smtClean="0">
                <a:ea typeface="新細明體" pitchFamily="18" charset="-120"/>
              </a:rPr>
              <a:t>Source Transformation</a:t>
            </a:r>
            <a:endParaRPr lang="zh-HK" altLang="en-US" sz="4000" smtClean="0">
              <a:ea typeface="新細明體" pitchFamily="18" charset="-120"/>
            </a:endParaRPr>
          </a:p>
        </p:txBody>
      </p:sp>
      <p:sp>
        <p:nvSpPr>
          <p:cNvPr id="73731" name="內容版面配置區 2"/>
          <p:cNvSpPr>
            <a:spLocks noGrp="1"/>
          </p:cNvSpPr>
          <p:nvPr>
            <p:ph idx="1"/>
          </p:nvPr>
        </p:nvSpPr>
        <p:spPr>
          <a:xfrm>
            <a:off x="467858" y="2209687"/>
            <a:ext cx="84216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Given the following current source and resistor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pair (Norton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equivalent), we can always find its 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Thevenin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equivalent: </a:t>
            </a:r>
          </a:p>
          <a:p>
            <a:pPr marL="0" indent="0"/>
            <a:endParaRPr lang="zh-HK" altLang="en-US" dirty="0" smtClean="0">
              <a:ea typeface="新細明體" pitchFamily="18" charset="-120"/>
            </a:endParaRPr>
          </a:p>
        </p:txBody>
      </p:sp>
      <p:pic>
        <p:nvPicPr>
          <p:cNvPr id="73732" name="Picture 3" descr="ale29559_04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9" t="23981"/>
          <a:stretch>
            <a:fillRect/>
          </a:stretch>
        </p:blipFill>
        <p:spPr bwMode="auto">
          <a:xfrm>
            <a:off x="467858" y="3295537"/>
            <a:ext cx="28194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3" name="Picture 3" descr="ale29559_04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8" r="56564"/>
          <a:stretch>
            <a:fillRect/>
          </a:stretch>
        </p:blipFill>
        <p:spPr bwMode="auto">
          <a:xfrm>
            <a:off x="5328783" y="3124087"/>
            <a:ext cx="28559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3820658" y="4146437"/>
            <a:ext cx="8382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35" name="文字方塊 6"/>
          <p:cNvSpPr txBox="1">
            <a:spLocks noChangeArrowheads="1"/>
          </p:cNvSpPr>
          <p:nvPr/>
        </p:nvSpPr>
        <p:spPr bwMode="auto">
          <a:xfrm>
            <a:off x="6414633" y="2990737"/>
            <a:ext cx="6858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R</a:t>
            </a:r>
            <a:r>
              <a:rPr lang="en-US" altLang="zh-HK" sz="1200" dirty="0">
                <a:ea typeface="新細明體" pitchFamily="18" charset="-120"/>
              </a:rPr>
              <a:t>Th</a:t>
            </a:r>
            <a:endParaRPr lang="zh-HK" altLang="en-US" sz="1200" dirty="0">
              <a:ea typeface="新細明體" pitchFamily="18" charset="-120"/>
            </a:endParaRPr>
          </a:p>
        </p:txBody>
      </p:sp>
      <p:sp>
        <p:nvSpPr>
          <p:cNvPr id="73736" name="文字方塊 7"/>
          <p:cNvSpPr txBox="1">
            <a:spLocks noChangeArrowheads="1"/>
          </p:cNvSpPr>
          <p:nvPr/>
        </p:nvSpPr>
        <p:spPr bwMode="auto">
          <a:xfrm>
            <a:off x="4887458" y="3898787"/>
            <a:ext cx="6858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Th</a:t>
            </a:r>
            <a:endParaRPr lang="zh-HK" altLang="en-US" sz="1200" dirty="0">
              <a:ea typeface="新細明體" pitchFamily="18" charset="-120"/>
            </a:endParaRPr>
          </a:p>
        </p:txBody>
      </p:sp>
      <p:sp>
        <p:nvSpPr>
          <p:cNvPr id="73737" name="文字方塊 8"/>
          <p:cNvSpPr txBox="1">
            <a:spLocks noChangeArrowheads="1"/>
          </p:cNvSpPr>
          <p:nvPr/>
        </p:nvSpPr>
        <p:spPr bwMode="auto">
          <a:xfrm>
            <a:off x="820283" y="5245043"/>
            <a:ext cx="68389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here </a:t>
            </a:r>
          </a:p>
          <a:p>
            <a:pPr eaLnBrk="1" hangingPunct="1"/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12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i</a:t>
            </a:r>
            <a:r>
              <a:rPr lang="en-US" altLang="zh-HK" sz="12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x R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measuring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across a and b)</a:t>
            </a:r>
          </a:p>
          <a:p>
            <a:pPr eaLnBrk="1" hangingPunct="1"/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</a:t>
            </a:r>
            <a:r>
              <a:rPr lang="en-US" altLang="zh-HK" sz="12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</a:t>
            </a:r>
            <a:r>
              <a:rPr lang="zh-HK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R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y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turning off i</a:t>
            </a:r>
            <a:r>
              <a:rPr lang="en-US" altLang="zh-HK" sz="12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and see from terminal a-b)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33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Source Transformation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74755" name="內容版面配置區 2"/>
          <p:cNvSpPr>
            <a:spLocks noGrp="1"/>
          </p:cNvSpPr>
          <p:nvPr>
            <p:ph idx="1"/>
          </p:nvPr>
        </p:nvSpPr>
        <p:spPr>
          <a:xfrm>
            <a:off x="457200" y="2101850"/>
            <a:ext cx="84216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Example: Find v</a:t>
            </a:r>
            <a:r>
              <a:rPr lang="en-US" altLang="zh-HK" sz="22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</a:t>
            </a:r>
            <a:endParaRPr lang="zh-HK" altLang="en-US" sz="2200" baseline="-25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74756" name="Picture 3" descr="ale29559_04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5"/>
          <a:stretch>
            <a:fillRect/>
          </a:stretch>
        </p:blipFill>
        <p:spPr bwMode="auto">
          <a:xfrm>
            <a:off x="2012950" y="2641374"/>
            <a:ext cx="50292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7" name="Picture 3" descr="ale29559_040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6" t="7260" r="19315" b="53758"/>
          <a:stretch>
            <a:fillRect/>
          </a:stretch>
        </p:blipFill>
        <p:spPr bwMode="auto">
          <a:xfrm>
            <a:off x="1555750" y="4905149"/>
            <a:ext cx="5672138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單箭頭接點 7"/>
          <p:cNvCxnSpPr/>
          <p:nvPr/>
        </p:nvCxnSpPr>
        <p:spPr>
          <a:xfrm>
            <a:off x="2241550" y="3936774"/>
            <a:ext cx="457200" cy="968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831850" y="5016274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12 = 3 X 4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905000" y="2641374"/>
            <a:ext cx="2362200" cy="2133600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34</a:t>
            </a:fld>
            <a:endParaRPr lang="en-US" altLang="zh-HK"/>
          </a:p>
        </p:txBody>
      </p:sp>
      <p:sp>
        <p:nvSpPr>
          <p:cNvPr id="11" name="橢圓 10"/>
          <p:cNvSpPr/>
          <p:nvPr/>
        </p:nvSpPr>
        <p:spPr>
          <a:xfrm>
            <a:off x="5094767" y="2567555"/>
            <a:ext cx="1860550" cy="2281238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Source Transformation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pic>
        <p:nvPicPr>
          <p:cNvPr id="75779" name="Picture 3" descr="ale29559_04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6" t="7260" r="19315" b="53758"/>
          <a:stretch>
            <a:fillRect/>
          </a:stretch>
        </p:blipFill>
        <p:spPr bwMode="auto">
          <a:xfrm>
            <a:off x="1524000" y="2340429"/>
            <a:ext cx="5672138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0" name="Picture 3" descr="ale29559_04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7" r="39647" b="7260"/>
          <a:stretch>
            <a:fillRect/>
          </a:stretch>
        </p:blipFill>
        <p:spPr bwMode="auto">
          <a:xfrm>
            <a:off x="1676400" y="4832804"/>
            <a:ext cx="5526088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1809750" y="2013404"/>
            <a:ext cx="2438400" cy="2133600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3028950" y="4321629"/>
            <a:ext cx="0" cy="511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09750" y="4896304"/>
            <a:ext cx="2057400" cy="1939925"/>
          </a:xfrm>
          <a:prstGeom prst="ellipse">
            <a:avLst/>
          </a:prstGeom>
          <a:solidFill>
            <a:srgbClr val="00B0F0">
              <a:alpha val="2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35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Source Transformation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pic>
        <p:nvPicPr>
          <p:cNvPr id="76803" name="Picture 3" descr="ale29559_04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7" t="55637" r="-1019" b="7260"/>
          <a:stretch>
            <a:fillRect/>
          </a:stretch>
        </p:blipFill>
        <p:spPr bwMode="auto">
          <a:xfrm>
            <a:off x="2484437" y="4343400"/>
            <a:ext cx="3451225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4" name="Picture 3" descr="ale29559_04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7" r="39647" b="7260"/>
          <a:stretch>
            <a:fillRect/>
          </a:stretch>
        </p:blipFill>
        <p:spPr bwMode="auto">
          <a:xfrm>
            <a:off x="1447800" y="2286000"/>
            <a:ext cx="5524500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橢圓 5"/>
          <p:cNvSpPr/>
          <p:nvPr/>
        </p:nvSpPr>
        <p:spPr>
          <a:xfrm>
            <a:off x="2789237" y="2286000"/>
            <a:ext cx="609600" cy="1981200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22837" y="2286000"/>
            <a:ext cx="609600" cy="1981200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798637" y="2327275"/>
            <a:ext cx="528638" cy="1939925"/>
          </a:xfrm>
          <a:prstGeom prst="ellipse">
            <a:avLst/>
          </a:prstGeom>
          <a:solidFill>
            <a:srgbClr val="00B0F0">
              <a:alpha val="2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951537" y="2327275"/>
            <a:ext cx="528638" cy="1939925"/>
          </a:xfrm>
          <a:prstGeom prst="ellipse">
            <a:avLst/>
          </a:prstGeom>
          <a:solidFill>
            <a:srgbClr val="00B0F0">
              <a:alpha val="2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6142037" y="4586288"/>
            <a:ext cx="2286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By current divider: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 err="1">
                <a:ea typeface="新細明體" pitchFamily="18" charset="-120"/>
              </a:rPr>
              <a:t>i</a:t>
            </a:r>
            <a:r>
              <a:rPr lang="en-US" altLang="zh-HK" dirty="0">
                <a:ea typeface="新細明體" pitchFamily="18" charset="-120"/>
              </a:rPr>
              <a:t> = 2 (2/(2+8))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o</a:t>
            </a:r>
            <a:r>
              <a:rPr lang="en-US" altLang="zh-HK" dirty="0">
                <a:ea typeface="新細明體" pitchFamily="18" charset="-120"/>
              </a:rPr>
              <a:t> = 8 </a:t>
            </a:r>
            <a:r>
              <a:rPr lang="en-US" altLang="zh-HK" dirty="0" err="1">
                <a:ea typeface="新細明體" pitchFamily="18" charset="-120"/>
              </a:rPr>
              <a:t>i</a:t>
            </a:r>
            <a:r>
              <a:rPr lang="en-US" altLang="zh-HK" dirty="0">
                <a:ea typeface="新細明體" pitchFamily="18" charset="-120"/>
              </a:rPr>
              <a:t> = 3.2V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36</a:t>
            </a:fld>
            <a:endParaRPr lang="en-US" altLang="zh-HK"/>
          </a:p>
        </p:txBody>
      </p:sp>
      <p:sp>
        <p:nvSpPr>
          <p:cNvPr id="12" name="橢圓 7"/>
          <p:cNvSpPr/>
          <p:nvPr/>
        </p:nvSpPr>
        <p:spPr bwMode="auto">
          <a:xfrm>
            <a:off x="4112980" y="25146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Maximum Power Transferred</a:t>
            </a:r>
            <a:endParaRPr lang="en-US" sz="4000" dirty="0" smtClean="0"/>
          </a:p>
        </p:txBody>
      </p:sp>
      <p:pic>
        <p:nvPicPr>
          <p:cNvPr id="77827" name="Picture 13" descr="ale63317_04048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9"/>
          <a:stretch/>
        </p:blipFill>
        <p:spPr>
          <a:xfrm>
            <a:off x="3202885" y="2019260"/>
            <a:ext cx="710469" cy="2133600"/>
          </a:xfrm>
        </p:spPr>
      </p:pic>
      <p:pic>
        <p:nvPicPr>
          <p:cNvPr id="77828" name="Picture 3" descr="ale29559_04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9" r="53032" b="60164"/>
          <a:stretch>
            <a:fillRect/>
          </a:stretch>
        </p:blipFill>
        <p:spPr bwMode="auto">
          <a:xfrm>
            <a:off x="609600" y="2088482"/>
            <a:ext cx="259328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29" name="TextBox 8"/>
          <p:cNvSpPr txBox="1">
            <a:spLocks noChangeArrowheads="1"/>
          </p:cNvSpPr>
          <p:nvPr/>
        </p:nvSpPr>
        <p:spPr bwMode="auto">
          <a:xfrm>
            <a:off x="5167193" y="2729074"/>
            <a:ext cx="348441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K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receives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transferred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2 terminal linear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circuit.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0" name="TextBox 9"/>
          <p:cNvSpPr txBox="1">
            <a:spLocks noChangeArrowheads="1"/>
          </p:cNvSpPr>
          <p:nvPr/>
        </p:nvSpPr>
        <p:spPr bwMode="auto">
          <a:xfrm>
            <a:off x="4682779" y="3374095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79611" y="3190739"/>
            <a:ext cx="609600" cy="366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37</a:t>
            </a:fld>
            <a:endParaRPr lang="en-US" altLang="zh-HK"/>
          </a:p>
        </p:txBody>
      </p:sp>
      <p:pic>
        <p:nvPicPr>
          <p:cNvPr id="9" name="Picture 13" descr="ale63317_0404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9"/>
          <a:stretch/>
        </p:blipFill>
        <p:spPr bwMode="auto">
          <a:xfrm>
            <a:off x="3174001" y="4543285"/>
            <a:ext cx="71046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ale29559_04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9" r="53032" b="60164"/>
          <a:stretch>
            <a:fillRect/>
          </a:stretch>
        </p:blipFill>
        <p:spPr bwMode="auto">
          <a:xfrm>
            <a:off x="580716" y="4612507"/>
            <a:ext cx="259328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3" descr="ale63317_04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0306" y="4545482"/>
            <a:ext cx="3149600" cy="215106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335856" y="4545482"/>
            <a:ext cx="1981200" cy="214788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14" name="等於 3"/>
          <p:cNvSpPr/>
          <p:nvPr/>
        </p:nvSpPr>
        <p:spPr>
          <a:xfrm>
            <a:off x="4267200" y="5511032"/>
            <a:ext cx="5334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971487" y="77788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BEC2355-EA81-40B9-A175-A8404B2C9A08}" type="slidenum">
              <a:rPr lang="en-US" altLang="zh-HK" smtClean="0">
                <a:ea typeface="新細明體" pitchFamily="18" charset="-120"/>
              </a:rPr>
              <a:pPr eaLnBrk="1" hangingPunct="1"/>
              <a:t>38</a:t>
            </a:fld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219200" y="914400"/>
            <a:ext cx="7467600" cy="868363"/>
          </a:xfrm>
        </p:spPr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Maximum Power Transferred</a:t>
            </a:r>
          </a:p>
        </p:txBody>
      </p:sp>
      <p:graphicFrame>
        <p:nvGraphicFramePr>
          <p:cNvPr id="78852" name="Object 11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54204431"/>
              </p:ext>
            </p:extLst>
          </p:nvPr>
        </p:nvGraphicFramePr>
        <p:xfrm>
          <a:off x="500063" y="5445125"/>
          <a:ext cx="36068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27" name="Equation" r:id="rId4" imgW="2082600" imgH="469800" progId="Equation.3">
                  <p:embed/>
                </p:oleObj>
              </mc:Choice>
              <mc:Fallback>
                <p:oleObj name="Equation" r:id="rId4" imgW="208260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445125"/>
                        <a:ext cx="36068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3" name="Picture 13" descr="ale63317_0404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9537" y="1962151"/>
            <a:ext cx="3149600" cy="2151062"/>
          </a:xfrm>
        </p:spPr>
      </p:pic>
      <p:pic>
        <p:nvPicPr>
          <p:cNvPr id="78854" name="Picture 15" descr="ale63317_0404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03768" y="4398498"/>
            <a:ext cx="3462337" cy="2152650"/>
          </a:xfrm>
        </p:spPr>
      </p:pic>
      <p:sp>
        <p:nvSpPr>
          <p:cNvPr id="78855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HK" altLang="zh-HK">
              <a:ea typeface="新細明體" pitchFamily="18" charset="-120"/>
            </a:endParaRPr>
          </a:p>
        </p:txBody>
      </p:sp>
      <p:sp>
        <p:nvSpPr>
          <p:cNvPr id="78856" name="Rectangle 4"/>
          <p:cNvSpPr>
            <a:spLocks noChangeArrowheads="1"/>
          </p:cNvSpPr>
          <p:nvPr/>
        </p:nvSpPr>
        <p:spPr bwMode="auto">
          <a:xfrm>
            <a:off x="370797" y="2235455"/>
            <a:ext cx="4495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If the entire circuit is replaced by its </a:t>
            </a:r>
            <a:r>
              <a:rPr lang="en-US" altLang="zh-HK" sz="2000" u="sng" dirty="0" err="1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Thevenin</a:t>
            </a:r>
            <a:r>
              <a:rPr lang="en-US" altLang="zh-HK" sz="2000" u="sng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equivalent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excluding the load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the power delivered to the load is: </a:t>
            </a:r>
          </a:p>
        </p:txBody>
      </p:sp>
      <p:sp>
        <p:nvSpPr>
          <p:cNvPr id="78857" name="Text Box 17"/>
          <p:cNvSpPr txBox="1">
            <a:spLocks noChangeArrowheads="1"/>
          </p:cNvSpPr>
          <p:nvPr/>
        </p:nvSpPr>
        <p:spPr bwMode="auto">
          <a:xfrm>
            <a:off x="4984730" y="6541623"/>
            <a:ext cx="3594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1400">
                <a:ea typeface="新細明體" pitchFamily="18" charset="-120"/>
              </a:rPr>
              <a:t>The power transfer profile with different R</a:t>
            </a:r>
            <a:r>
              <a:rPr lang="en-US" altLang="zh-HK" sz="1400" baseline="-25000">
                <a:ea typeface="新細明體" pitchFamily="18" charset="-120"/>
              </a:rPr>
              <a:t>L</a:t>
            </a:r>
            <a:r>
              <a:rPr lang="en-US" altLang="zh-HK" sz="1400">
                <a:ea typeface="新細明體" pitchFamily="18" charset="-120"/>
              </a:rPr>
              <a:t> </a:t>
            </a:r>
          </a:p>
        </p:txBody>
      </p:sp>
      <p:sp>
        <p:nvSpPr>
          <p:cNvPr id="78858" name="Rectangle 18"/>
          <p:cNvSpPr>
            <a:spLocks noChangeArrowheads="1"/>
          </p:cNvSpPr>
          <p:nvPr/>
        </p:nvSpPr>
        <p:spPr bwMode="auto">
          <a:xfrm>
            <a:off x="381000" y="4476949"/>
            <a:ext cx="41910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 maximum power dissipated in R</a:t>
            </a:r>
            <a:r>
              <a:rPr lang="en-US" altLang="zh-HK" sz="2000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</a:t>
            </a:r>
            <a:r>
              <a:rPr lang="en-US" altLang="zh-HK" sz="2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</a:t>
            </a:r>
            <a:r>
              <a:rPr lang="en-US" altLang="zh-HK" sz="2000" baseline="-250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max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for a given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and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</a:t>
            </a:r>
            <a:r>
              <a:rPr lang="en-US" altLang="zh-HK" sz="2000" dirty="0">
                <a:ea typeface="新細明體" pitchFamily="18" charset="-120"/>
              </a:rPr>
              <a:t>	</a:t>
            </a:r>
            <a:endParaRPr lang="en-US" altLang="zh-HK" sz="2000" baseline="-25000" dirty="0">
              <a:ea typeface="新細明體" pitchFamily="18" charset="-120"/>
            </a:endParaRPr>
          </a:p>
        </p:txBody>
      </p:sp>
      <p:graphicFrame>
        <p:nvGraphicFramePr>
          <p:cNvPr id="78859" name="Object 21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61362699"/>
              </p:ext>
            </p:extLst>
          </p:nvPr>
        </p:nvGraphicFramePr>
        <p:xfrm>
          <a:off x="914400" y="3342935"/>
          <a:ext cx="2667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28" name="Equation" r:id="rId8" imgW="1714500" imgH="508000" progId="Equation.3">
                  <p:embed/>
                </p:oleObj>
              </mc:Choice>
              <mc:Fallback>
                <p:oleObj name="Equation" r:id="rId8" imgW="1714500" imgH="508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42935"/>
                        <a:ext cx="2667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295087" y="1962151"/>
            <a:ext cx="1981200" cy="214788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78861" name="文字方塊 4"/>
          <p:cNvSpPr txBox="1">
            <a:spLocks noChangeArrowheads="1"/>
          </p:cNvSpPr>
          <p:nvPr/>
        </p:nvSpPr>
        <p:spPr bwMode="auto">
          <a:xfrm>
            <a:off x="7123887" y="4414838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any linear circuit</a:t>
            </a:r>
            <a:endParaRPr lang="zh-HK" altLang="en-US" dirty="0">
              <a:ea typeface="新細明體" pitchFamily="18" charset="-120"/>
            </a:endParaRPr>
          </a:p>
        </p:txBody>
      </p:sp>
      <p:cxnSp>
        <p:nvCxnSpPr>
          <p:cNvPr id="7" name="直線單箭頭接點 6"/>
          <p:cNvCxnSpPr>
            <a:stCxn id="78861" idx="1"/>
          </p:cNvCxnSpPr>
          <p:nvPr/>
        </p:nvCxnSpPr>
        <p:spPr>
          <a:xfrm flipH="1" flipV="1">
            <a:off x="6634937" y="4262438"/>
            <a:ext cx="488950" cy="336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Maximum Power Transferred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79875" name="內容版面配置區 2"/>
          <p:cNvSpPr>
            <a:spLocks noGrp="1"/>
          </p:cNvSpPr>
          <p:nvPr>
            <p:ph idx="1"/>
          </p:nvPr>
        </p:nvSpPr>
        <p:spPr>
          <a:xfrm>
            <a:off x="428398" y="2107067"/>
            <a:ext cx="8515577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Example: </a:t>
            </a:r>
          </a:p>
          <a:p>
            <a:pPr marL="0" indent="0">
              <a:buFont typeface="Wingdings" pitchFamily="2" charset="2"/>
              <a:buNone/>
            </a:pPr>
            <a:endParaRPr lang="en-US" altLang="zh-HK" sz="8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R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for maximum power transfer and the corresponding power</a:t>
            </a:r>
            <a:endParaRPr lang="zh-HK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79876" name="Picture 3" descr="ale29559_04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9" r="-122"/>
          <a:stretch>
            <a:fillRect/>
          </a:stretch>
        </p:blipFill>
        <p:spPr bwMode="auto">
          <a:xfrm>
            <a:off x="1524000" y="3581400"/>
            <a:ext cx="6083300" cy="23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39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Scaling Property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>
          <a:xfrm>
            <a:off x="475456" y="2072441"/>
            <a:ext cx="8516144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1800" dirty="0" smtClean="0">
                <a:ea typeface="新細明體" pitchFamily="18" charset="-120"/>
              </a:rPr>
              <a:t>Assume that we applied a current </a:t>
            </a:r>
            <a:r>
              <a:rPr lang="en-US" altLang="zh-HK" sz="1800" dirty="0">
                <a:ea typeface="新細明體" pitchFamily="18" charset="-120"/>
              </a:rPr>
              <a:t>I</a:t>
            </a:r>
            <a:r>
              <a:rPr lang="en-US" altLang="zh-HK" sz="1800" dirty="0" smtClean="0">
                <a:ea typeface="新細明體" pitchFamily="18" charset="-120"/>
              </a:rPr>
              <a:t> to a resistor, we have voltage V across </a:t>
            </a:r>
            <a:r>
              <a:rPr lang="en-US" altLang="zh-HK" sz="1800" dirty="0">
                <a:ea typeface="新細明體" pitchFamily="18" charset="-120"/>
              </a:rPr>
              <a:t>its </a:t>
            </a:r>
            <a:r>
              <a:rPr lang="en-US" altLang="zh-HK" sz="1800" dirty="0" smtClean="0">
                <a:ea typeface="新細明體" pitchFamily="18" charset="-120"/>
              </a:rPr>
              <a:t>terminals where V </a:t>
            </a:r>
            <a:r>
              <a:rPr lang="en-US" altLang="zh-HK" sz="1800" dirty="0">
                <a:ea typeface="新細明體" pitchFamily="18" charset="-120"/>
              </a:rPr>
              <a:t>= </a:t>
            </a:r>
            <a:r>
              <a:rPr lang="en-US" altLang="zh-HK" sz="1800" dirty="0" smtClean="0">
                <a:ea typeface="新細明體" pitchFamily="18" charset="-120"/>
              </a:rPr>
              <a:t>IR, by </a:t>
            </a:r>
            <a:r>
              <a:rPr lang="en-US" altLang="zh-HK" sz="1800" dirty="0">
                <a:ea typeface="新細明體" pitchFamily="18" charset="-120"/>
              </a:rPr>
              <a:t>Ohm’s </a:t>
            </a:r>
            <a:r>
              <a:rPr lang="en-US" altLang="zh-HK" sz="1800" dirty="0" smtClean="0">
                <a:ea typeface="新細明體" pitchFamily="18" charset="-120"/>
              </a:rPr>
              <a:t>law. </a:t>
            </a:r>
            <a:endParaRPr lang="en-US" altLang="zh-HK" sz="1800" dirty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1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1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1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1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800" dirty="0" smtClean="0"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HK" sz="1800" dirty="0" smtClean="0">
                <a:ea typeface="新細明體" pitchFamily="18" charset="-120"/>
              </a:rPr>
              <a:t>If we have a new current </a:t>
            </a:r>
            <a:r>
              <a:rPr lang="en-US" altLang="zh-HK" sz="1800" dirty="0" smtClean="0">
                <a:solidFill>
                  <a:srgbClr val="0070C0"/>
                </a:solidFill>
                <a:ea typeface="新細明體" pitchFamily="18" charset="-120"/>
              </a:rPr>
              <a:t>I</a:t>
            </a:r>
            <a:r>
              <a:rPr lang="en-US" altLang="zh-HK" sz="1800" dirty="0">
                <a:solidFill>
                  <a:srgbClr val="0070C0"/>
                </a:solidFill>
                <a:ea typeface="新細明體" pitchFamily="18" charset="-120"/>
              </a:rPr>
              <a:t>’ = </a:t>
            </a:r>
            <a:r>
              <a:rPr lang="en-US" altLang="zh-HK" sz="1800" dirty="0" err="1">
                <a:solidFill>
                  <a:srgbClr val="0070C0"/>
                </a:solidFill>
                <a:ea typeface="新細明體" pitchFamily="18" charset="-120"/>
              </a:rPr>
              <a:t>kI</a:t>
            </a:r>
            <a:r>
              <a:rPr lang="en-US" altLang="zh-HK" sz="1800" dirty="0">
                <a:ea typeface="新細明體" pitchFamily="18" charset="-120"/>
              </a:rPr>
              <a:t>, </a:t>
            </a:r>
            <a:r>
              <a:rPr lang="en-US" altLang="zh-HK" sz="1800" dirty="0" smtClean="0">
                <a:ea typeface="新細明體" pitchFamily="18" charset="-120"/>
              </a:rPr>
              <a:t>where k is a constant, then we have a new voltage V’ developed</a:t>
            </a:r>
            <a:r>
              <a:rPr lang="en-US" altLang="zh-HK" sz="1800" dirty="0">
                <a:ea typeface="新細明體" pitchFamily="18" charset="-120"/>
              </a:rPr>
              <a:t> </a:t>
            </a:r>
            <a:r>
              <a:rPr lang="en-US" altLang="zh-HK" sz="1800" dirty="0" smtClean="0">
                <a:ea typeface="新細明體" pitchFamily="18" charset="-120"/>
              </a:rPr>
              <a:t>and it is given by V’ = kV.</a:t>
            </a:r>
          </a:p>
          <a:p>
            <a:pPr marL="0" indent="0">
              <a:buNone/>
            </a:pPr>
            <a:endParaRPr lang="en-US" altLang="zh-HK" sz="1800" dirty="0">
              <a:ea typeface="新細明體" pitchFamily="18" charset="-120"/>
            </a:endParaRPr>
          </a:p>
          <a:p>
            <a:pPr marL="0" indent="0">
              <a:buNone/>
            </a:pPr>
            <a:endParaRPr lang="en-US" altLang="zh-HK" sz="1800" dirty="0" smtClean="0">
              <a:ea typeface="新細明體" pitchFamily="18" charset="-120"/>
            </a:endParaRPr>
          </a:p>
          <a:p>
            <a:pPr marL="0" indent="0">
              <a:buNone/>
            </a:pPr>
            <a:endParaRPr lang="en-US" altLang="zh-HK" sz="1800" dirty="0" smtClean="0">
              <a:ea typeface="新細明體" pitchFamily="18" charset="-120"/>
            </a:endParaRPr>
          </a:p>
          <a:p>
            <a:pPr marL="0" indent="0">
              <a:buNone/>
            </a:pPr>
            <a:endParaRPr lang="en-US" altLang="zh-HK" sz="1800" dirty="0">
              <a:ea typeface="新細明體" pitchFamily="18" charset="-120"/>
            </a:endParaRPr>
          </a:p>
          <a:p>
            <a:pPr marL="0" indent="0">
              <a:buNone/>
            </a:pPr>
            <a:endParaRPr lang="en-US" altLang="zh-HK" sz="1800" dirty="0" smtClean="0"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HK" sz="1800" dirty="0">
                <a:ea typeface="新細明體" pitchFamily="18" charset="-120"/>
              </a:rPr>
              <a:t>So a resistor has </a:t>
            </a:r>
            <a:r>
              <a:rPr lang="en-US" altLang="zh-HK" sz="1800" dirty="0">
                <a:solidFill>
                  <a:srgbClr val="FF0000"/>
                </a:solidFill>
                <a:ea typeface="新細明體" pitchFamily="18" charset="-120"/>
              </a:rPr>
              <a:t>S</a:t>
            </a: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caling 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P</a:t>
            </a: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roperty</a:t>
            </a:r>
            <a:r>
              <a:rPr lang="en-US" altLang="zh-TW" sz="1800" dirty="0">
                <a:ea typeface="新細明體" pitchFamily="18" charset="-120"/>
              </a:rPr>
              <a:t>.</a:t>
            </a:r>
          </a:p>
          <a:p>
            <a:pPr marL="0" indent="0">
              <a:buNone/>
            </a:pPr>
            <a:r>
              <a:rPr lang="en-US" altLang="zh-HK" sz="2000" dirty="0" smtClean="0">
                <a:ea typeface="新細明體" pitchFamily="18" charset="-120"/>
              </a:rPr>
              <a:t> </a:t>
            </a:r>
            <a:endParaRPr lang="en-US" altLang="zh-TW" sz="10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400" dirty="0" smtClean="0">
                <a:ea typeface="新細明體" pitchFamily="18" charset="-120"/>
              </a:rPr>
              <a:t>  </a:t>
            </a:r>
            <a:endParaRPr lang="zh-HK" altLang="en-US" sz="2400" dirty="0" smtClean="0">
              <a:ea typeface="新細明體" pitchFamily="18" charset="-120"/>
            </a:endParaRP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3422205" y="3352800"/>
            <a:ext cx="1617681" cy="257175"/>
            <a:chOff x="3962400" y="4432738"/>
            <a:chExt cx="2438400" cy="457200"/>
          </a:xfrm>
        </p:grpSpPr>
        <p:grpSp>
          <p:nvGrpSpPr>
            <p:cNvPr id="22" name="Group 4"/>
            <p:cNvGrpSpPr>
              <a:grpSpLocks/>
            </p:cNvGrpSpPr>
            <p:nvPr/>
          </p:nvGrpSpPr>
          <p:grpSpPr bwMode="auto">
            <a:xfrm>
              <a:off x="3962400" y="4432738"/>
              <a:ext cx="2362200" cy="457200"/>
              <a:chOff x="3962400" y="4432738"/>
              <a:chExt cx="2362200" cy="457200"/>
            </a:xfrm>
          </p:grpSpPr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3962400" y="4584344"/>
                <a:ext cx="152400" cy="15398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ea typeface="新細明體" pitchFamily="18" charset="-120"/>
                </a:endParaRPr>
              </a:p>
            </p:txBody>
          </p:sp>
          <p:grpSp>
            <p:nvGrpSpPr>
              <p:cNvPr id="25" name="Group 7"/>
              <p:cNvGrpSpPr>
                <a:grpSpLocks/>
              </p:cNvGrpSpPr>
              <p:nvPr/>
            </p:nvGrpSpPr>
            <p:grpSpPr bwMode="auto">
              <a:xfrm>
                <a:off x="4038600" y="4432738"/>
                <a:ext cx="2286000" cy="457200"/>
                <a:chOff x="4038600" y="4432738"/>
                <a:chExt cx="2286000" cy="457200"/>
              </a:xfrm>
            </p:grpSpPr>
            <p:sp>
              <p:nvSpPr>
                <p:cNvPr id="26" name="Line 10"/>
                <p:cNvSpPr>
                  <a:spLocks noChangeShapeType="1"/>
                </p:cNvSpPr>
                <p:nvPr/>
              </p:nvSpPr>
              <p:spPr bwMode="auto">
                <a:xfrm>
                  <a:off x="40386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724400" y="44327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12"/>
                <p:cNvSpPr>
                  <a:spLocks noChangeShapeType="1"/>
                </p:cNvSpPr>
                <p:nvPr/>
              </p:nvSpPr>
              <p:spPr bwMode="auto">
                <a:xfrm>
                  <a:off x="48006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13"/>
                <p:cNvSpPr>
                  <a:spLocks noChangeShapeType="1"/>
                </p:cNvSpPr>
                <p:nvPr/>
              </p:nvSpPr>
              <p:spPr bwMode="auto">
                <a:xfrm>
                  <a:off x="51054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14"/>
                <p:cNvSpPr>
                  <a:spLocks noChangeShapeType="1"/>
                </p:cNvSpPr>
                <p:nvPr/>
              </p:nvSpPr>
              <p:spPr bwMode="auto">
                <a:xfrm>
                  <a:off x="54102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9530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2578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562600" y="46613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Line 18"/>
                <p:cNvSpPr>
                  <a:spLocks noChangeShapeType="1"/>
                </p:cNvSpPr>
                <p:nvPr/>
              </p:nvSpPr>
              <p:spPr bwMode="auto">
                <a:xfrm>
                  <a:off x="56388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6248400" y="4584344"/>
              <a:ext cx="152400" cy="1539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</p:grpSp>
      <p:sp>
        <p:nvSpPr>
          <p:cNvPr id="37" name="TextBox 19"/>
          <p:cNvSpPr txBox="1">
            <a:spLocks noChangeArrowheads="1"/>
          </p:cNvSpPr>
          <p:nvPr/>
        </p:nvSpPr>
        <p:spPr bwMode="auto">
          <a:xfrm>
            <a:off x="3859211" y="3657005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solidFill>
                  <a:srgbClr val="FF0000"/>
                </a:solidFill>
                <a:ea typeface="新細明體" pitchFamily="18" charset="-120"/>
              </a:rPr>
              <a:t>V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3859211" y="2942680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ea typeface="新細明體" pitchFamily="18" charset="-120"/>
              </a:rPr>
              <a:t>R</a:t>
            </a:r>
          </a:p>
        </p:txBody>
      </p:sp>
      <p:sp>
        <p:nvSpPr>
          <p:cNvPr id="39" name="TextBox 21"/>
          <p:cNvSpPr txBox="1">
            <a:spLocks noChangeArrowheads="1"/>
          </p:cNvSpPr>
          <p:nvPr/>
        </p:nvSpPr>
        <p:spPr bwMode="auto">
          <a:xfrm>
            <a:off x="3296363" y="3634277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+</a:t>
            </a:r>
          </a:p>
        </p:txBody>
      </p:sp>
      <p:sp>
        <p:nvSpPr>
          <p:cNvPr id="40" name="TextBox 22"/>
          <p:cNvSpPr txBox="1">
            <a:spLocks noChangeArrowheads="1"/>
          </p:cNvSpPr>
          <p:nvPr/>
        </p:nvSpPr>
        <p:spPr bwMode="auto">
          <a:xfrm>
            <a:off x="4739028" y="3630595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-</a:t>
            </a:r>
          </a:p>
        </p:txBody>
      </p:sp>
      <p:cxnSp>
        <p:nvCxnSpPr>
          <p:cNvPr id="41" name="Straight Arrow Connector 23"/>
          <p:cNvCxnSpPr>
            <a:cxnSpLocks noChangeShapeType="1"/>
          </p:cNvCxnSpPr>
          <p:nvPr/>
        </p:nvCxnSpPr>
        <p:spPr bwMode="auto">
          <a:xfrm flipV="1">
            <a:off x="3301924" y="2957873"/>
            <a:ext cx="175713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24"/>
          <p:cNvSpPr txBox="1">
            <a:spLocks noChangeArrowheads="1"/>
          </p:cNvSpPr>
          <p:nvPr/>
        </p:nvSpPr>
        <p:spPr bwMode="auto">
          <a:xfrm>
            <a:off x="4971623" y="2742625"/>
            <a:ext cx="700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solidFill>
                  <a:srgbClr val="FF0000"/>
                </a:solidFill>
                <a:ea typeface="新細明體" pitchFamily="18" charset="-120"/>
              </a:rPr>
              <a:t>I</a:t>
            </a:r>
          </a:p>
        </p:txBody>
      </p:sp>
      <p:grpSp>
        <p:nvGrpSpPr>
          <p:cNvPr id="43" name="Group 3"/>
          <p:cNvGrpSpPr>
            <a:grpSpLocks/>
          </p:cNvGrpSpPr>
          <p:nvPr/>
        </p:nvGrpSpPr>
        <p:grpSpPr bwMode="auto">
          <a:xfrm>
            <a:off x="1886454" y="5566738"/>
            <a:ext cx="1617681" cy="257175"/>
            <a:chOff x="3962400" y="4432738"/>
            <a:chExt cx="2438400" cy="457200"/>
          </a:xfrm>
        </p:grpSpPr>
        <p:grpSp>
          <p:nvGrpSpPr>
            <p:cNvPr id="44" name="Group 4"/>
            <p:cNvGrpSpPr>
              <a:grpSpLocks/>
            </p:cNvGrpSpPr>
            <p:nvPr/>
          </p:nvGrpSpPr>
          <p:grpSpPr bwMode="auto">
            <a:xfrm>
              <a:off x="3962400" y="4432738"/>
              <a:ext cx="2362200" cy="457200"/>
              <a:chOff x="3962400" y="4432738"/>
              <a:chExt cx="2362200" cy="457200"/>
            </a:xfrm>
          </p:grpSpPr>
          <p:sp>
            <p:nvSpPr>
              <p:cNvPr id="46" name="Oval 20"/>
              <p:cNvSpPr>
                <a:spLocks noChangeArrowheads="1"/>
              </p:cNvSpPr>
              <p:nvPr/>
            </p:nvSpPr>
            <p:spPr bwMode="auto">
              <a:xfrm>
                <a:off x="3962400" y="4584344"/>
                <a:ext cx="152400" cy="15398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ea typeface="新細明體" pitchFamily="18" charset="-120"/>
                </a:endParaRPr>
              </a:p>
            </p:txBody>
          </p:sp>
          <p:grpSp>
            <p:nvGrpSpPr>
              <p:cNvPr id="47" name="Group 7"/>
              <p:cNvGrpSpPr>
                <a:grpSpLocks/>
              </p:cNvGrpSpPr>
              <p:nvPr/>
            </p:nvGrpSpPr>
            <p:grpSpPr bwMode="auto">
              <a:xfrm>
                <a:off x="4038600" y="4432738"/>
                <a:ext cx="2286000" cy="457200"/>
                <a:chOff x="4038600" y="4432738"/>
                <a:chExt cx="2286000" cy="457200"/>
              </a:xfrm>
            </p:grpSpPr>
            <p:sp>
              <p:nvSpPr>
                <p:cNvPr id="48" name="Line 10"/>
                <p:cNvSpPr>
                  <a:spLocks noChangeShapeType="1"/>
                </p:cNvSpPr>
                <p:nvPr/>
              </p:nvSpPr>
              <p:spPr bwMode="auto">
                <a:xfrm>
                  <a:off x="40386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724400" y="44327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2"/>
                <p:cNvSpPr>
                  <a:spLocks noChangeShapeType="1"/>
                </p:cNvSpPr>
                <p:nvPr/>
              </p:nvSpPr>
              <p:spPr bwMode="auto">
                <a:xfrm>
                  <a:off x="48006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3"/>
                <p:cNvSpPr>
                  <a:spLocks noChangeShapeType="1"/>
                </p:cNvSpPr>
                <p:nvPr/>
              </p:nvSpPr>
              <p:spPr bwMode="auto">
                <a:xfrm>
                  <a:off x="51054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4"/>
                <p:cNvSpPr>
                  <a:spLocks noChangeShapeType="1"/>
                </p:cNvSpPr>
                <p:nvPr/>
              </p:nvSpPr>
              <p:spPr bwMode="auto">
                <a:xfrm>
                  <a:off x="54102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9530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2578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562600" y="46613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18"/>
                <p:cNvSpPr>
                  <a:spLocks noChangeShapeType="1"/>
                </p:cNvSpPr>
                <p:nvPr/>
              </p:nvSpPr>
              <p:spPr bwMode="auto">
                <a:xfrm>
                  <a:off x="56388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6248400" y="4584344"/>
              <a:ext cx="152400" cy="1539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</p:grpSp>
      <p:sp>
        <p:nvSpPr>
          <p:cNvPr id="57" name="TextBox 19"/>
          <p:cNvSpPr txBox="1">
            <a:spLocks noChangeArrowheads="1"/>
          </p:cNvSpPr>
          <p:nvPr/>
        </p:nvSpPr>
        <p:spPr bwMode="auto">
          <a:xfrm>
            <a:off x="4005722" y="5532289"/>
            <a:ext cx="41876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HK" sz="2000" dirty="0" smtClean="0">
                <a:solidFill>
                  <a:srgbClr val="FF0000"/>
                </a:solidFill>
                <a:ea typeface="新細明體" pitchFamily="18" charset="-120"/>
              </a:rPr>
              <a:t>’ = I’R = (</a:t>
            </a:r>
            <a:r>
              <a:rPr lang="en-US" altLang="zh-HK" sz="2000" dirty="0" err="1" smtClean="0">
                <a:solidFill>
                  <a:srgbClr val="FF0000"/>
                </a:solidFill>
                <a:ea typeface="新細明體" pitchFamily="18" charset="-120"/>
              </a:rPr>
              <a:t>kI</a:t>
            </a:r>
            <a:r>
              <a:rPr lang="en-US" altLang="zh-HK" sz="2000" dirty="0" smtClean="0">
                <a:solidFill>
                  <a:srgbClr val="FF0000"/>
                </a:solidFill>
                <a:ea typeface="新細明體" pitchFamily="18" charset="-120"/>
              </a:rPr>
              <a:t>)R = k(</a:t>
            </a:r>
            <a:r>
              <a:rPr lang="en-US" altLang="zh-HK" sz="2000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2000" dirty="0" smtClean="0">
                <a:solidFill>
                  <a:srgbClr val="FF0000"/>
                </a:solidFill>
                <a:ea typeface="新細明體" pitchFamily="18" charset="-120"/>
              </a:rPr>
              <a:t>R) = kV</a:t>
            </a:r>
            <a:endParaRPr lang="en-US" altLang="zh-HK" sz="20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2323460" y="5156618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ea typeface="新細明體" pitchFamily="18" charset="-120"/>
              </a:rPr>
              <a:t>R</a:t>
            </a:r>
          </a:p>
        </p:txBody>
      </p:sp>
      <p:sp>
        <p:nvSpPr>
          <p:cNvPr id="59" name="TextBox 21"/>
          <p:cNvSpPr txBox="1">
            <a:spLocks noChangeArrowheads="1"/>
          </p:cNvSpPr>
          <p:nvPr/>
        </p:nvSpPr>
        <p:spPr bwMode="auto">
          <a:xfrm>
            <a:off x="1741898" y="5835285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+</a:t>
            </a:r>
          </a:p>
        </p:txBody>
      </p:sp>
      <p:sp>
        <p:nvSpPr>
          <p:cNvPr id="60" name="TextBox 22"/>
          <p:cNvSpPr txBox="1">
            <a:spLocks noChangeArrowheads="1"/>
          </p:cNvSpPr>
          <p:nvPr/>
        </p:nvSpPr>
        <p:spPr bwMode="auto">
          <a:xfrm>
            <a:off x="3184563" y="5831603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-</a:t>
            </a:r>
          </a:p>
        </p:txBody>
      </p:sp>
      <p:cxnSp>
        <p:nvCxnSpPr>
          <p:cNvPr id="61" name="Straight Arrow Connector 23"/>
          <p:cNvCxnSpPr>
            <a:cxnSpLocks noChangeShapeType="1"/>
          </p:cNvCxnSpPr>
          <p:nvPr/>
        </p:nvCxnSpPr>
        <p:spPr bwMode="auto">
          <a:xfrm flipV="1">
            <a:off x="1766173" y="5171811"/>
            <a:ext cx="175713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24"/>
          <p:cNvSpPr txBox="1">
            <a:spLocks noChangeArrowheads="1"/>
          </p:cNvSpPr>
          <p:nvPr/>
        </p:nvSpPr>
        <p:spPr bwMode="auto">
          <a:xfrm>
            <a:off x="3560292" y="4956563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2000" dirty="0" smtClean="0">
                <a:solidFill>
                  <a:srgbClr val="FF0000"/>
                </a:solidFill>
                <a:ea typeface="新細明體" pitchFamily="18" charset="-120"/>
              </a:rPr>
              <a:t>’ = </a:t>
            </a:r>
            <a:r>
              <a:rPr lang="en-US" altLang="zh-HK" sz="2000" dirty="0" err="1" smtClean="0">
                <a:solidFill>
                  <a:srgbClr val="FF0000"/>
                </a:solidFill>
                <a:ea typeface="新細明體" pitchFamily="18" charset="-120"/>
              </a:rPr>
              <a:t>kI</a:t>
            </a:r>
            <a:endParaRPr lang="en-US" altLang="zh-HK" sz="20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4</a:t>
            </a:fld>
            <a:endParaRPr lang="en-US" altLang="zh-HK" dirty="0"/>
          </a:p>
        </p:txBody>
      </p:sp>
      <p:sp>
        <p:nvSpPr>
          <p:cNvPr id="63" name="TextBox 19"/>
          <p:cNvSpPr txBox="1">
            <a:spLocks noChangeArrowheads="1"/>
          </p:cNvSpPr>
          <p:nvPr/>
        </p:nvSpPr>
        <p:spPr bwMode="auto">
          <a:xfrm>
            <a:off x="2391979" y="5835285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HK" sz="2000" dirty="0" smtClean="0">
                <a:solidFill>
                  <a:srgbClr val="FF0000"/>
                </a:solidFill>
                <a:ea typeface="新細明體" pitchFamily="18" charset="-120"/>
              </a:rPr>
              <a:t>’</a:t>
            </a:r>
            <a:endParaRPr lang="en-US" altLang="zh-HK" sz="20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5352293" y="3281332"/>
            <a:ext cx="1529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 smtClean="0">
                <a:solidFill>
                  <a:srgbClr val="FF0000"/>
                </a:solidFill>
                <a:ea typeface="新細明體" pitchFamily="18" charset="-120"/>
              </a:rPr>
              <a:t>V = IR</a:t>
            </a:r>
            <a:endParaRPr lang="en-US" altLang="zh-HK" sz="200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41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Maximum Power Transferred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80899" name="內容版面配置區 2"/>
          <p:cNvSpPr>
            <a:spLocks noGrp="1"/>
          </p:cNvSpPr>
          <p:nvPr>
            <p:ph idx="1"/>
          </p:nvPr>
        </p:nvSpPr>
        <p:spPr>
          <a:xfrm>
            <a:off x="439283" y="2115457"/>
            <a:ext cx="83454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First find the 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Thevenin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equivalent across a and b:</a:t>
            </a:r>
            <a:endParaRPr lang="zh-HK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80900" name="Picture 3" descr="ale29559_04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8" r="60368" b="14481"/>
          <a:stretch>
            <a:fillRect/>
          </a:stretch>
        </p:blipFill>
        <p:spPr bwMode="auto">
          <a:xfrm>
            <a:off x="838200" y="4724400"/>
            <a:ext cx="36195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1" name="Picture 3" descr="ale29559_040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9" r="-122"/>
          <a:stretch>
            <a:fillRect/>
          </a:stretch>
        </p:blipFill>
        <p:spPr bwMode="auto">
          <a:xfrm>
            <a:off x="2118518" y="2844119"/>
            <a:ext cx="4678363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2" name="文字方塊 5"/>
          <p:cNvSpPr txBox="1">
            <a:spLocks noChangeArrowheads="1"/>
          </p:cNvSpPr>
          <p:nvPr/>
        </p:nvSpPr>
        <p:spPr bwMode="auto">
          <a:xfrm>
            <a:off x="5105400" y="5345113"/>
            <a:ext cx="3581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R</a:t>
            </a:r>
            <a:r>
              <a:rPr lang="en-US" altLang="zh-HK" sz="1200" dirty="0">
                <a:ea typeface="新細明體" pitchFamily="18" charset="-120"/>
              </a:rPr>
              <a:t>Th</a:t>
            </a:r>
            <a:r>
              <a:rPr lang="en-US" altLang="zh-HK" dirty="0">
                <a:ea typeface="新細明體" pitchFamily="18" charset="-120"/>
              </a:rPr>
              <a:t> = </a:t>
            </a:r>
            <a:r>
              <a:rPr lang="en-US" altLang="zh-HK" dirty="0" smtClean="0">
                <a:ea typeface="新細明體" pitchFamily="18" charset="-120"/>
              </a:rPr>
              <a:t>(6 || </a:t>
            </a:r>
            <a:r>
              <a:rPr lang="en-US" altLang="zh-HK" dirty="0">
                <a:ea typeface="新細明體" pitchFamily="18" charset="-120"/>
              </a:rPr>
              <a:t>12) </a:t>
            </a:r>
            <a:r>
              <a:rPr lang="en-US" altLang="zh-HK" dirty="0" smtClean="0">
                <a:ea typeface="新細明體" pitchFamily="18" charset="-120"/>
              </a:rPr>
              <a:t>+ (3 </a:t>
            </a:r>
            <a:r>
              <a:rPr lang="en-US" altLang="zh-HK" dirty="0">
                <a:ea typeface="新細明體" pitchFamily="18" charset="-120"/>
              </a:rPr>
              <a:t>+ </a:t>
            </a:r>
            <a:r>
              <a:rPr lang="en-US" altLang="zh-HK" dirty="0" smtClean="0">
                <a:ea typeface="新細明體" pitchFamily="18" charset="-120"/>
              </a:rPr>
              <a:t>2) = </a:t>
            </a:r>
            <a:r>
              <a:rPr lang="en-US" altLang="zh-HK" dirty="0">
                <a:ea typeface="新細明體" pitchFamily="18" charset="-120"/>
              </a:rPr>
              <a:t>9</a:t>
            </a:r>
            <a:r>
              <a:rPr lang="en-US" altLang="zh-HK" dirty="0">
                <a:latin typeface="Symbol" pitchFamily="18" charset="2"/>
                <a:ea typeface="新細明體" pitchFamily="18" charset="-120"/>
              </a:rPr>
              <a:t>W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40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Maximum Power Transferred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pic>
        <p:nvPicPr>
          <p:cNvPr id="81923" name="Picture 3" descr="ale29559_04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9" r="-122"/>
          <a:stretch>
            <a:fillRect/>
          </a:stretch>
        </p:blipFill>
        <p:spPr bwMode="auto">
          <a:xfrm>
            <a:off x="1981200" y="1969695"/>
            <a:ext cx="4678363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4" name="Picture 3" descr="ale29559_04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9" t="12508" r="-5893" b="14574"/>
          <a:stretch>
            <a:fillRect/>
          </a:stretch>
        </p:blipFill>
        <p:spPr bwMode="auto">
          <a:xfrm>
            <a:off x="0" y="4379523"/>
            <a:ext cx="56165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5" name="文字方塊 5"/>
          <p:cNvSpPr txBox="1">
            <a:spLocks noChangeArrowheads="1"/>
          </p:cNvSpPr>
          <p:nvPr/>
        </p:nvSpPr>
        <p:spPr bwMode="auto">
          <a:xfrm>
            <a:off x="5406118" y="3942672"/>
            <a:ext cx="3505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Find V</a:t>
            </a:r>
            <a:r>
              <a:rPr lang="en-US" altLang="zh-HK" sz="1200" dirty="0">
                <a:ea typeface="新細明體" pitchFamily="18" charset="-120"/>
              </a:rPr>
              <a:t>Th</a:t>
            </a:r>
            <a:r>
              <a:rPr lang="en-US" altLang="zh-HK" dirty="0">
                <a:ea typeface="新細明體" pitchFamily="18" charset="-120"/>
              </a:rPr>
              <a:t>: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6i</a:t>
            </a:r>
            <a:r>
              <a:rPr lang="en-US" altLang="zh-HK" sz="1200" dirty="0" smtClean="0">
                <a:ea typeface="新細明體" pitchFamily="18" charset="-120"/>
              </a:rPr>
              <a:t>1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+</a:t>
            </a:r>
            <a:r>
              <a:rPr lang="en-US" altLang="zh-HK" dirty="0" smtClean="0">
                <a:ea typeface="新細明體" pitchFamily="18" charset="-120"/>
              </a:rPr>
              <a:t> 12i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-</a:t>
            </a:r>
            <a:r>
              <a:rPr lang="en-US" altLang="zh-HK" dirty="0" smtClean="0">
                <a:ea typeface="新細明體" pitchFamily="18" charset="-120"/>
              </a:rPr>
              <a:t> 12i</a:t>
            </a:r>
            <a:r>
              <a:rPr lang="en-US" altLang="zh-HK" sz="1200" dirty="0" smtClean="0">
                <a:ea typeface="新細明體" pitchFamily="18" charset="-120"/>
              </a:rPr>
              <a:t>2 </a:t>
            </a:r>
            <a:r>
              <a:rPr lang="en-US" altLang="zh-HK" dirty="0">
                <a:ea typeface="新細明體" pitchFamily="18" charset="-120"/>
              </a:rPr>
              <a:t>-</a:t>
            </a:r>
            <a:r>
              <a:rPr lang="en-US" altLang="zh-HK" dirty="0" smtClean="0">
                <a:ea typeface="新細明體" pitchFamily="18" charset="-120"/>
              </a:rPr>
              <a:t> 12 = 0       </a:t>
            </a:r>
            <a:r>
              <a:rPr lang="en-US" altLang="zh-HK" dirty="0">
                <a:ea typeface="新細明體" pitchFamily="18" charset="-120"/>
              </a:rPr>
              <a:t>(1)</a:t>
            </a: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2 </a:t>
            </a:r>
            <a:r>
              <a:rPr lang="en-US" altLang="zh-HK" dirty="0">
                <a:ea typeface="新細明體" pitchFamily="18" charset="-120"/>
              </a:rPr>
              <a:t>= -2A                         </a:t>
            </a:r>
            <a:r>
              <a:rPr lang="en-US" altLang="zh-HK" dirty="0" smtClean="0">
                <a:ea typeface="新細明體" pitchFamily="18" charset="-120"/>
              </a:rPr>
              <a:t>      (</a:t>
            </a:r>
            <a:r>
              <a:rPr lang="en-US" altLang="zh-HK" dirty="0">
                <a:ea typeface="新細明體" pitchFamily="18" charset="-120"/>
              </a:rPr>
              <a:t>2)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So 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= -2/3 A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12 - i</a:t>
            </a:r>
            <a:r>
              <a:rPr lang="en-US" altLang="zh-HK" sz="1200" dirty="0" smtClean="0">
                <a:ea typeface="新細明體" pitchFamily="18" charset="-120"/>
              </a:rPr>
              <a:t>1</a:t>
            </a:r>
            <a:r>
              <a:rPr lang="en-US" altLang="zh-HK" dirty="0" smtClean="0">
                <a:ea typeface="新細明體" pitchFamily="18" charset="-120"/>
              </a:rPr>
              <a:t>(6) </a:t>
            </a:r>
            <a:r>
              <a:rPr lang="en-US" altLang="zh-HK" dirty="0">
                <a:ea typeface="新細明體" pitchFamily="18" charset="-120"/>
              </a:rPr>
              <a:t>-</a:t>
            </a:r>
            <a:r>
              <a:rPr lang="en-US" altLang="zh-HK" dirty="0" smtClean="0">
                <a:ea typeface="新細明體" pitchFamily="18" charset="-120"/>
              </a:rPr>
              <a:t> i</a:t>
            </a:r>
            <a:r>
              <a:rPr lang="en-US" altLang="zh-HK" sz="1200" dirty="0" smtClean="0">
                <a:ea typeface="新細明體" pitchFamily="18" charset="-120"/>
              </a:rPr>
              <a:t>2 </a:t>
            </a:r>
            <a:r>
              <a:rPr lang="en-US" altLang="zh-HK" dirty="0">
                <a:ea typeface="新細明體" pitchFamily="18" charset="-120"/>
              </a:rPr>
              <a:t>(3</a:t>
            </a:r>
            <a:r>
              <a:rPr lang="en-US" altLang="zh-HK" dirty="0" smtClean="0">
                <a:ea typeface="新細明體" pitchFamily="18" charset="-120"/>
              </a:rPr>
              <a:t>) </a:t>
            </a:r>
            <a:r>
              <a:rPr lang="en-US" altLang="zh-HK" dirty="0">
                <a:ea typeface="新細明體" pitchFamily="18" charset="-120"/>
              </a:rPr>
              <a:t>= </a:t>
            </a:r>
            <a:r>
              <a:rPr lang="en-US" altLang="zh-HK" dirty="0" smtClean="0">
                <a:ea typeface="新細明體" pitchFamily="18" charset="-120"/>
              </a:rPr>
              <a:t>V</a:t>
            </a:r>
            <a:r>
              <a:rPr lang="en-US" altLang="zh-HK" baseline="-25000" dirty="0" smtClean="0">
                <a:ea typeface="新細明體" pitchFamily="18" charset="-120"/>
              </a:rPr>
              <a:t>Th</a:t>
            </a:r>
            <a:endParaRPr lang="en-US" altLang="zh-HK" baseline="-25000" dirty="0">
              <a:ea typeface="新細明體" pitchFamily="18" charset="-120"/>
            </a:endParaRPr>
          </a:p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12 - (-2/3)(6) - (-2)(3) </a:t>
            </a:r>
            <a:r>
              <a:rPr lang="en-US" altLang="zh-HK" dirty="0">
                <a:ea typeface="新細明體" pitchFamily="18" charset="-120"/>
              </a:rPr>
              <a:t>= </a:t>
            </a:r>
            <a:r>
              <a:rPr lang="en-US" altLang="zh-HK" dirty="0" smtClean="0">
                <a:ea typeface="新細明體" pitchFamily="18" charset="-120"/>
              </a:rPr>
              <a:t>V</a:t>
            </a:r>
            <a:r>
              <a:rPr lang="en-US" altLang="zh-HK" baseline="-25000" dirty="0" smtClean="0">
                <a:ea typeface="新細明體" pitchFamily="18" charset="-120"/>
              </a:rPr>
              <a:t>Th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Th</a:t>
            </a:r>
            <a:r>
              <a:rPr lang="en-US" altLang="zh-HK" dirty="0">
                <a:ea typeface="新細明體" pitchFamily="18" charset="-120"/>
              </a:rPr>
              <a:t> = 22 V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41</a:t>
            </a:fld>
            <a:endParaRPr lang="en-US" altLang="zh-HK" dirty="0"/>
          </a:p>
        </p:txBody>
      </p:sp>
      <p:sp>
        <p:nvSpPr>
          <p:cNvPr id="11" name="文字方塊 11"/>
          <p:cNvSpPr txBox="1">
            <a:spLocks noChangeArrowheads="1"/>
          </p:cNvSpPr>
          <p:nvPr/>
        </p:nvSpPr>
        <p:spPr bwMode="auto">
          <a:xfrm>
            <a:off x="1981200" y="4379523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>
                <a:ea typeface="新細明體" pitchFamily="18" charset="-120"/>
              </a:rPr>
              <a:t>c</a:t>
            </a:r>
            <a:endParaRPr lang="zh-HK" altLang="en-US">
              <a:ea typeface="新細明體" pitchFamily="18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3514271" y="4379523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d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13" name="文字方塊 11"/>
          <p:cNvSpPr txBox="1">
            <a:spLocks noChangeArrowheads="1"/>
          </p:cNvSpPr>
          <p:nvPr/>
        </p:nvSpPr>
        <p:spPr bwMode="auto">
          <a:xfrm>
            <a:off x="2982912" y="576434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b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3795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Maximum Power Transferred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pic>
        <p:nvPicPr>
          <p:cNvPr id="82947" name="Picture 13" descr="ale63317_04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09800"/>
            <a:ext cx="31496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3" descr="ale29559_040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9" r="-122"/>
          <a:stretch>
            <a:fillRect/>
          </a:stretch>
        </p:blipFill>
        <p:spPr bwMode="auto">
          <a:xfrm>
            <a:off x="228600" y="2397125"/>
            <a:ext cx="4678363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9" name="文字方塊 5"/>
          <p:cNvSpPr txBox="1">
            <a:spLocks noChangeArrowheads="1"/>
          </p:cNvSpPr>
          <p:nvPr/>
        </p:nvSpPr>
        <p:spPr bwMode="auto">
          <a:xfrm>
            <a:off x="1447800" y="4648200"/>
            <a:ext cx="5105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 have a maximum power transfer, we should have R</a:t>
            </a:r>
            <a:r>
              <a:rPr lang="en-US" altLang="zh-HK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</a:t>
            </a:r>
            <a:r>
              <a:rPr lang="en-US" altLang="zh-HK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9</a:t>
            </a:r>
            <a:r>
              <a:rPr lang="en-US" altLang="zh-HK" dirty="0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W</a:t>
            </a:r>
          </a:p>
          <a:p>
            <a:pPr eaLnBrk="1" hangingPunct="1"/>
            <a:endParaRPr lang="en-US" altLang="zh-HK" dirty="0">
              <a:latin typeface="Symbol" pitchFamily="18" charset="2"/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So</a:t>
            </a:r>
            <a:endParaRPr lang="zh-HK" altLang="en-US" dirty="0">
              <a:ea typeface="新細明體" pitchFamily="18" charset="-120"/>
            </a:endParaRPr>
          </a:p>
          <a:p>
            <a:pPr eaLnBrk="1" hangingPunct="1"/>
            <a:endParaRPr lang="zh-HK" altLang="en-US" dirty="0">
              <a:ea typeface="新細明體" pitchFamily="18" charset="-120"/>
            </a:endParaRPr>
          </a:p>
        </p:txBody>
      </p:sp>
      <p:graphicFrame>
        <p:nvGraphicFramePr>
          <p:cNvPr id="82950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71542"/>
              </p:ext>
            </p:extLst>
          </p:nvPr>
        </p:nvGraphicFramePr>
        <p:xfrm>
          <a:off x="3057525" y="5421313"/>
          <a:ext cx="2994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3" name="Equation" r:id="rId5" imgW="1828800" imgH="469800" progId="Equation.3">
                  <p:embed/>
                </p:oleObj>
              </mc:Choice>
              <mc:Fallback>
                <p:oleObj name="Equation" r:id="rId5" imgW="1828800" imgH="4698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5421313"/>
                        <a:ext cx="29940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42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Additive Property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>
          <a:xfrm>
            <a:off x="469928" y="2087140"/>
            <a:ext cx="84216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1800" dirty="0" smtClean="0">
                <a:ea typeface="新細明體" pitchFamily="18" charset="-120"/>
              </a:rPr>
              <a:t>Given that two currents I</a:t>
            </a:r>
            <a:r>
              <a:rPr lang="en-US" altLang="zh-TW" sz="1800" baseline="-25000" dirty="0" smtClean="0">
                <a:ea typeface="新細明體" pitchFamily="18" charset="-120"/>
              </a:rPr>
              <a:t>1</a:t>
            </a:r>
            <a:r>
              <a:rPr lang="en-US" altLang="zh-TW" sz="1800" dirty="0" smtClean="0">
                <a:ea typeface="新細明體" pitchFamily="18" charset="-120"/>
              </a:rPr>
              <a:t> and I</a:t>
            </a:r>
            <a:r>
              <a:rPr lang="en-US" altLang="zh-TW" sz="1800" baseline="-25000" dirty="0" smtClean="0">
                <a:ea typeface="新細明體" pitchFamily="18" charset="-120"/>
              </a:rPr>
              <a:t>2</a:t>
            </a:r>
            <a:r>
              <a:rPr lang="en-US" altLang="zh-TW" sz="1800" dirty="0" smtClean="0">
                <a:ea typeface="新細明體" pitchFamily="18" charset="-120"/>
              </a:rPr>
              <a:t> , then  V</a:t>
            </a:r>
            <a:r>
              <a:rPr lang="en-US" altLang="zh-TW" sz="1800" baseline="-25000" dirty="0" smtClean="0">
                <a:ea typeface="新細明體" pitchFamily="18" charset="-120"/>
              </a:rPr>
              <a:t>1</a:t>
            </a:r>
            <a:r>
              <a:rPr lang="en-US" altLang="zh-TW" sz="1800" dirty="0" smtClean="0">
                <a:ea typeface="新細明體" pitchFamily="18" charset="-120"/>
              </a:rPr>
              <a:t> = I</a:t>
            </a:r>
            <a:r>
              <a:rPr lang="en-US" altLang="zh-TW" sz="1800" baseline="-25000" dirty="0" smtClean="0">
                <a:ea typeface="新細明體" pitchFamily="18" charset="-120"/>
              </a:rPr>
              <a:t>1</a:t>
            </a:r>
            <a:r>
              <a:rPr lang="en-US" altLang="zh-TW" sz="1800" dirty="0" smtClean="0">
                <a:ea typeface="新細明體" pitchFamily="18" charset="-120"/>
              </a:rPr>
              <a:t>R and V</a:t>
            </a:r>
            <a:r>
              <a:rPr lang="en-US" altLang="zh-TW" sz="1800" baseline="-25000" dirty="0" smtClean="0">
                <a:ea typeface="新細明體" pitchFamily="18" charset="-120"/>
              </a:rPr>
              <a:t>2</a:t>
            </a:r>
            <a:r>
              <a:rPr lang="en-US" altLang="zh-TW" sz="1800" dirty="0" smtClean="0"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= </a:t>
            </a:r>
            <a:r>
              <a:rPr lang="en-US" altLang="zh-TW" sz="1800" dirty="0" smtClean="0">
                <a:ea typeface="新細明體" pitchFamily="18" charset="-120"/>
              </a:rPr>
              <a:t>I</a:t>
            </a:r>
            <a:r>
              <a:rPr lang="en-US" altLang="zh-TW" sz="1800" baseline="-25000" dirty="0" smtClean="0">
                <a:ea typeface="新細明體" pitchFamily="18" charset="-120"/>
              </a:rPr>
              <a:t>2</a:t>
            </a:r>
            <a:r>
              <a:rPr lang="en-US" altLang="zh-TW" sz="1800" dirty="0" smtClean="0">
                <a:ea typeface="新細明體" pitchFamily="18" charset="-120"/>
              </a:rPr>
              <a:t>R. </a:t>
            </a:r>
          </a:p>
          <a:p>
            <a:pPr marL="0" indent="0">
              <a:buFont typeface="Wingdings" pitchFamily="2" charset="2"/>
              <a:buNone/>
            </a:pPr>
            <a:endParaRPr lang="en-US" altLang="zh-TW" sz="1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TW" sz="1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TW" sz="1800" dirty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TW" sz="1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TW" sz="1800" dirty="0" smtClean="0"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sz="1800" dirty="0">
                <a:ea typeface="新細明體" pitchFamily="18" charset="-120"/>
              </a:rPr>
              <a:t>Applying </a:t>
            </a:r>
            <a:r>
              <a:rPr lang="en-US" altLang="zh-TW" sz="1800" dirty="0" smtClean="0">
                <a:ea typeface="新細明體" pitchFamily="18" charset="-120"/>
              </a:rPr>
              <a:t>I</a:t>
            </a:r>
            <a:r>
              <a:rPr lang="en-US" altLang="zh-TW" sz="1800" baseline="-25000" dirty="0" smtClean="0">
                <a:ea typeface="新細明體" pitchFamily="18" charset="-120"/>
              </a:rPr>
              <a:t>3</a:t>
            </a:r>
            <a:r>
              <a:rPr lang="en-US" altLang="zh-TW" sz="1800" dirty="0" smtClean="0"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= I</a:t>
            </a:r>
            <a:r>
              <a:rPr lang="en-US" altLang="zh-TW" sz="1800" baseline="-25000" dirty="0">
                <a:ea typeface="新細明體" pitchFamily="18" charset="-120"/>
              </a:rPr>
              <a:t>1</a:t>
            </a:r>
            <a:r>
              <a:rPr lang="en-US" altLang="zh-TW" sz="1800" dirty="0">
                <a:ea typeface="新細明體" pitchFamily="18" charset="-120"/>
              </a:rPr>
              <a:t> + I</a:t>
            </a:r>
            <a:r>
              <a:rPr lang="en-US" altLang="zh-TW" sz="1800" baseline="-25000" dirty="0">
                <a:ea typeface="新細明體" pitchFamily="18" charset="-120"/>
              </a:rPr>
              <a:t>2</a:t>
            </a:r>
            <a:r>
              <a:rPr lang="en-US" altLang="zh-TW" sz="1800" dirty="0">
                <a:ea typeface="新細明體" pitchFamily="18" charset="-120"/>
              </a:rPr>
              <a:t> to the resistor, we have </a:t>
            </a:r>
            <a:endParaRPr lang="en-US" altLang="zh-TW" sz="1800" dirty="0" smtClean="0">
              <a:ea typeface="新細明體" pitchFamily="18" charset="-120"/>
            </a:endParaRPr>
          </a:p>
          <a:p>
            <a:pPr marL="0" indent="0">
              <a:buNone/>
            </a:pPr>
            <a:endParaRPr lang="en-US" altLang="zh-TW" sz="1800" dirty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TW" sz="1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TW" sz="1800" dirty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TW" sz="1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800" dirty="0" smtClean="0">
                <a:ea typeface="新細明體" pitchFamily="18" charset="-120"/>
              </a:rPr>
              <a:t/>
            </a:r>
            <a:br>
              <a:rPr lang="en-US" altLang="zh-TW" sz="1800" dirty="0" smtClean="0">
                <a:ea typeface="新細明體" pitchFamily="18" charset="-120"/>
              </a:rPr>
            </a:br>
            <a:endParaRPr lang="en-US" altLang="zh-TW" sz="18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8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It shows a </a:t>
            </a:r>
            <a:r>
              <a:rPr lang="en-US" altLang="zh-TW" sz="18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resistor</a:t>
            </a:r>
            <a:r>
              <a:rPr lang="en-US" altLang="zh-TW" sz="18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has </a:t>
            </a:r>
            <a:r>
              <a:rPr lang="en-US" altLang="zh-TW" sz="18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Additive 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</a:t>
            </a:r>
            <a:r>
              <a:rPr lang="en-US" altLang="zh-TW" sz="18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roperty</a:t>
            </a:r>
            <a:r>
              <a:rPr lang="en-US" altLang="zh-TW" sz="18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hence </a:t>
            </a:r>
            <a:r>
              <a:rPr lang="en-US" altLang="zh-TW" sz="18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resistor is a linear eleme</a:t>
            </a:r>
            <a:r>
              <a:rPr lang="en-US" altLang="zh-TW" sz="1800" dirty="0" smtClean="0">
                <a:solidFill>
                  <a:srgbClr val="0070C0"/>
                </a:solidFill>
                <a:ea typeface="新細明體" pitchFamily="18" charset="-120"/>
              </a:rPr>
              <a:t>nt</a:t>
            </a:r>
            <a:r>
              <a:rPr lang="en-US" altLang="zh-TW" sz="1800" dirty="0" smtClean="0">
                <a:ea typeface="新細明體" pitchFamily="18" charset="-120"/>
              </a:rPr>
              <a:t>. </a:t>
            </a:r>
            <a:endParaRPr lang="en-US" altLang="zh-TW" sz="1800" dirty="0" smtClean="0">
              <a:solidFill>
                <a:srgbClr val="FF0000"/>
              </a:solidFill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400" dirty="0" smtClean="0">
                <a:ea typeface="新細明體" pitchFamily="18" charset="-120"/>
              </a:rPr>
              <a:t>  </a:t>
            </a:r>
            <a:endParaRPr lang="zh-HK" altLang="en-US" sz="2400" dirty="0" smtClean="0">
              <a:ea typeface="新細明體" pitchFamily="18" charset="-120"/>
            </a:endParaRPr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1918516" y="3223110"/>
            <a:ext cx="1617681" cy="257175"/>
            <a:chOff x="3962400" y="4432738"/>
            <a:chExt cx="2438400" cy="457200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3962400" y="4432738"/>
              <a:ext cx="2362200" cy="457200"/>
              <a:chOff x="3962400" y="4432738"/>
              <a:chExt cx="2362200" cy="457200"/>
            </a:xfrm>
          </p:grpSpPr>
          <p:sp>
            <p:nvSpPr>
              <p:cNvPr id="25" name="Oval 20"/>
              <p:cNvSpPr>
                <a:spLocks noChangeArrowheads="1"/>
              </p:cNvSpPr>
              <p:nvPr/>
            </p:nvSpPr>
            <p:spPr bwMode="auto">
              <a:xfrm>
                <a:off x="3962400" y="4584344"/>
                <a:ext cx="152400" cy="15398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ea typeface="新細明體" pitchFamily="18" charset="-120"/>
                </a:endParaRPr>
              </a:p>
            </p:txBody>
          </p:sp>
          <p:grpSp>
            <p:nvGrpSpPr>
              <p:cNvPr id="26" name="Group 7"/>
              <p:cNvGrpSpPr>
                <a:grpSpLocks/>
              </p:cNvGrpSpPr>
              <p:nvPr/>
            </p:nvGrpSpPr>
            <p:grpSpPr bwMode="auto">
              <a:xfrm>
                <a:off x="4038600" y="4432738"/>
                <a:ext cx="2286000" cy="457200"/>
                <a:chOff x="4038600" y="4432738"/>
                <a:chExt cx="2286000" cy="457200"/>
              </a:xfrm>
            </p:grpSpPr>
            <p:sp>
              <p:nvSpPr>
                <p:cNvPr id="27" name="Line 10"/>
                <p:cNvSpPr>
                  <a:spLocks noChangeShapeType="1"/>
                </p:cNvSpPr>
                <p:nvPr/>
              </p:nvSpPr>
              <p:spPr bwMode="auto">
                <a:xfrm>
                  <a:off x="40386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724400" y="44327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12"/>
                <p:cNvSpPr>
                  <a:spLocks noChangeShapeType="1"/>
                </p:cNvSpPr>
                <p:nvPr/>
              </p:nvSpPr>
              <p:spPr bwMode="auto">
                <a:xfrm>
                  <a:off x="48006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13"/>
                <p:cNvSpPr>
                  <a:spLocks noChangeShapeType="1"/>
                </p:cNvSpPr>
                <p:nvPr/>
              </p:nvSpPr>
              <p:spPr bwMode="auto">
                <a:xfrm>
                  <a:off x="51054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4"/>
                <p:cNvSpPr>
                  <a:spLocks noChangeShapeType="1"/>
                </p:cNvSpPr>
                <p:nvPr/>
              </p:nvSpPr>
              <p:spPr bwMode="auto">
                <a:xfrm>
                  <a:off x="54102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9530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2578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562600" y="46613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18"/>
                <p:cNvSpPr>
                  <a:spLocks noChangeShapeType="1"/>
                </p:cNvSpPr>
                <p:nvPr/>
              </p:nvSpPr>
              <p:spPr bwMode="auto">
                <a:xfrm>
                  <a:off x="56388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6248400" y="4584344"/>
              <a:ext cx="152400" cy="1539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</p:grpSp>
      <p:sp>
        <p:nvSpPr>
          <p:cNvPr id="36" name="TextBox 19"/>
          <p:cNvSpPr txBox="1">
            <a:spLocks noChangeArrowheads="1"/>
          </p:cNvSpPr>
          <p:nvPr/>
        </p:nvSpPr>
        <p:spPr bwMode="auto">
          <a:xfrm>
            <a:off x="2344871" y="3416670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HK" sz="2000" baseline="-250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HK" sz="2000" baseline="-250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7" name="TextBox 20"/>
          <p:cNvSpPr txBox="1">
            <a:spLocks noChangeArrowheads="1"/>
          </p:cNvSpPr>
          <p:nvPr/>
        </p:nvSpPr>
        <p:spPr bwMode="auto">
          <a:xfrm>
            <a:off x="2355522" y="2812990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ea typeface="新細明體" pitchFamily="18" charset="-120"/>
              </a:rPr>
              <a:t>R</a:t>
            </a:r>
          </a:p>
        </p:txBody>
      </p:sp>
      <p:sp>
        <p:nvSpPr>
          <p:cNvPr id="38" name="TextBox 21"/>
          <p:cNvSpPr txBox="1">
            <a:spLocks noChangeArrowheads="1"/>
          </p:cNvSpPr>
          <p:nvPr/>
        </p:nvSpPr>
        <p:spPr bwMode="auto">
          <a:xfrm>
            <a:off x="1713504" y="3415992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+</a:t>
            </a:r>
          </a:p>
        </p:txBody>
      </p:sp>
      <p:sp>
        <p:nvSpPr>
          <p:cNvPr id="39" name="TextBox 22"/>
          <p:cNvSpPr txBox="1">
            <a:spLocks noChangeArrowheads="1"/>
          </p:cNvSpPr>
          <p:nvPr/>
        </p:nvSpPr>
        <p:spPr bwMode="auto">
          <a:xfrm>
            <a:off x="3156169" y="3412310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-</a:t>
            </a:r>
          </a:p>
        </p:txBody>
      </p:sp>
      <p:cxnSp>
        <p:nvCxnSpPr>
          <p:cNvPr id="40" name="Straight Arrow Connector 23"/>
          <p:cNvCxnSpPr>
            <a:cxnSpLocks noChangeShapeType="1"/>
          </p:cNvCxnSpPr>
          <p:nvPr/>
        </p:nvCxnSpPr>
        <p:spPr bwMode="auto">
          <a:xfrm flipV="1">
            <a:off x="1798235" y="2828183"/>
            <a:ext cx="175713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" name="Group 3"/>
          <p:cNvGrpSpPr>
            <a:grpSpLocks/>
          </p:cNvGrpSpPr>
          <p:nvPr/>
        </p:nvGrpSpPr>
        <p:grpSpPr bwMode="auto">
          <a:xfrm>
            <a:off x="5446542" y="3210313"/>
            <a:ext cx="1617681" cy="257175"/>
            <a:chOff x="3962400" y="4432738"/>
            <a:chExt cx="2438400" cy="457200"/>
          </a:xfrm>
        </p:grpSpPr>
        <p:grpSp>
          <p:nvGrpSpPr>
            <p:cNvPr id="43" name="Group 4"/>
            <p:cNvGrpSpPr>
              <a:grpSpLocks/>
            </p:cNvGrpSpPr>
            <p:nvPr/>
          </p:nvGrpSpPr>
          <p:grpSpPr bwMode="auto">
            <a:xfrm>
              <a:off x="3962400" y="4432738"/>
              <a:ext cx="2362200" cy="457200"/>
              <a:chOff x="3962400" y="4432738"/>
              <a:chExt cx="2362200" cy="457200"/>
            </a:xfrm>
          </p:grpSpPr>
          <p:sp>
            <p:nvSpPr>
              <p:cNvPr id="45" name="Oval 20"/>
              <p:cNvSpPr>
                <a:spLocks noChangeArrowheads="1"/>
              </p:cNvSpPr>
              <p:nvPr/>
            </p:nvSpPr>
            <p:spPr bwMode="auto">
              <a:xfrm>
                <a:off x="3962400" y="4584344"/>
                <a:ext cx="152400" cy="15398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ea typeface="新細明體" pitchFamily="18" charset="-120"/>
                </a:endParaRPr>
              </a:p>
            </p:txBody>
          </p:sp>
          <p:grpSp>
            <p:nvGrpSpPr>
              <p:cNvPr id="46" name="Group 7"/>
              <p:cNvGrpSpPr>
                <a:grpSpLocks/>
              </p:cNvGrpSpPr>
              <p:nvPr/>
            </p:nvGrpSpPr>
            <p:grpSpPr bwMode="auto">
              <a:xfrm>
                <a:off x="4038600" y="4432738"/>
                <a:ext cx="2286000" cy="457200"/>
                <a:chOff x="4038600" y="4432738"/>
                <a:chExt cx="2286000" cy="457200"/>
              </a:xfrm>
            </p:grpSpPr>
            <p:sp>
              <p:nvSpPr>
                <p:cNvPr id="47" name="Line 10"/>
                <p:cNvSpPr>
                  <a:spLocks noChangeShapeType="1"/>
                </p:cNvSpPr>
                <p:nvPr/>
              </p:nvSpPr>
              <p:spPr bwMode="auto">
                <a:xfrm>
                  <a:off x="40386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724400" y="44327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2"/>
                <p:cNvSpPr>
                  <a:spLocks noChangeShapeType="1"/>
                </p:cNvSpPr>
                <p:nvPr/>
              </p:nvSpPr>
              <p:spPr bwMode="auto">
                <a:xfrm>
                  <a:off x="48006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3"/>
                <p:cNvSpPr>
                  <a:spLocks noChangeShapeType="1"/>
                </p:cNvSpPr>
                <p:nvPr/>
              </p:nvSpPr>
              <p:spPr bwMode="auto">
                <a:xfrm>
                  <a:off x="51054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4"/>
                <p:cNvSpPr>
                  <a:spLocks noChangeShapeType="1"/>
                </p:cNvSpPr>
                <p:nvPr/>
              </p:nvSpPr>
              <p:spPr bwMode="auto">
                <a:xfrm>
                  <a:off x="54102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9530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2578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562600" y="46613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18"/>
                <p:cNvSpPr>
                  <a:spLocks noChangeShapeType="1"/>
                </p:cNvSpPr>
                <p:nvPr/>
              </p:nvSpPr>
              <p:spPr bwMode="auto">
                <a:xfrm>
                  <a:off x="56388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4" name="Oval 20"/>
            <p:cNvSpPr>
              <a:spLocks noChangeArrowheads="1"/>
            </p:cNvSpPr>
            <p:nvPr/>
          </p:nvSpPr>
          <p:spPr bwMode="auto">
            <a:xfrm>
              <a:off x="6248400" y="4584344"/>
              <a:ext cx="152400" cy="1539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</p:grpSp>
      <p:sp>
        <p:nvSpPr>
          <p:cNvPr id="56" name="TextBox 19"/>
          <p:cNvSpPr txBox="1">
            <a:spLocks noChangeArrowheads="1"/>
          </p:cNvSpPr>
          <p:nvPr/>
        </p:nvSpPr>
        <p:spPr bwMode="auto">
          <a:xfrm>
            <a:off x="5885038" y="3411202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HK" sz="2000" baseline="-250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HK" sz="2000" baseline="-250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5883548" y="2800193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ea typeface="新細明體" pitchFamily="18" charset="-120"/>
              </a:rPr>
              <a:t>R</a:t>
            </a: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5241530" y="3403195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+</a:t>
            </a:r>
          </a:p>
        </p:txBody>
      </p:sp>
      <p:sp>
        <p:nvSpPr>
          <p:cNvPr id="59" name="TextBox 22"/>
          <p:cNvSpPr txBox="1">
            <a:spLocks noChangeArrowheads="1"/>
          </p:cNvSpPr>
          <p:nvPr/>
        </p:nvSpPr>
        <p:spPr bwMode="auto">
          <a:xfrm>
            <a:off x="6684195" y="3399513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-</a:t>
            </a:r>
          </a:p>
        </p:txBody>
      </p:sp>
      <p:cxnSp>
        <p:nvCxnSpPr>
          <p:cNvPr id="60" name="Straight Arrow Connector 23"/>
          <p:cNvCxnSpPr>
            <a:cxnSpLocks noChangeShapeType="1"/>
          </p:cNvCxnSpPr>
          <p:nvPr/>
        </p:nvCxnSpPr>
        <p:spPr bwMode="auto">
          <a:xfrm flipV="1">
            <a:off x="5326261" y="2815386"/>
            <a:ext cx="175713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24"/>
          <p:cNvSpPr txBox="1">
            <a:spLocks noChangeArrowheads="1"/>
          </p:cNvSpPr>
          <p:nvPr/>
        </p:nvSpPr>
        <p:spPr bwMode="auto">
          <a:xfrm>
            <a:off x="6986451" y="2615332"/>
            <a:ext cx="700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2000" baseline="-250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HK" sz="2000" baseline="-250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62" name="TextBox 24"/>
          <p:cNvSpPr txBox="1">
            <a:spLocks noChangeArrowheads="1"/>
          </p:cNvSpPr>
          <p:nvPr/>
        </p:nvSpPr>
        <p:spPr bwMode="auto">
          <a:xfrm>
            <a:off x="3672148" y="2600138"/>
            <a:ext cx="700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2000" baseline="-250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HK" sz="2000" baseline="-250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1827170" y="5394307"/>
            <a:ext cx="1617681" cy="257175"/>
            <a:chOff x="3962400" y="4432738"/>
            <a:chExt cx="2438400" cy="457200"/>
          </a:xfrm>
        </p:grpSpPr>
        <p:grpSp>
          <p:nvGrpSpPr>
            <p:cNvPr id="64" name="Group 4"/>
            <p:cNvGrpSpPr>
              <a:grpSpLocks/>
            </p:cNvGrpSpPr>
            <p:nvPr/>
          </p:nvGrpSpPr>
          <p:grpSpPr bwMode="auto">
            <a:xfrm>
              <a:off x="3962400" y="4432738"/>
              <a:ext cx="2362200" cy="457200"/>
              <a:chOff x="3962400" y="4432738"/>
              <a:chExt cx="2362200" cy="457200"/>
            </a:xfrm>
          </p:grpSpPr>
          <p:sp>
            <p:nvSpPr>
              <p:cNvPr id="66" name="Oval 20"/>
              <p:cNvSpPr>
                <a:spLocks noChangeArrowheads="1"/>
              </p:cNvSpPr>
              <p:nvPr/>
            </p:nvSpPr>
            <p:spPr bwMode="auto">
              <a:xfrm>
                <a:off x="3962400" y="4584344"/>
                <a:ext cx="152400" cy="15398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ea typeface="新細明體" pitchFamily="18" charset="-120"/>
                </a:endParaRPr>
              </a:p>
            </p:txBody>
          </p:sp>
          <p:grpSp>
            <p:nvGrpSpPr>
              <p:cNvPr id="67" name="Group 7"/>
              <p:cNvGrpSpPr>
                <a:grpSpLocks/>
              </p:cNvGrpSpPr>
              <p:nvPr/>
            </p:nvGrpSpPr>
            <p:grpSpPr bwMode="auto">
              <a:xfrm>
                <a:off x="4038600" y="4432738"/>
                <a:ext cx="2286000" cy="457200"/>
                <a:chOff x="4038600" y="4432738"/>
                <a:chExt cx="2286000" cy="457200"/>
              </a:xfrm>
            </p:grpSpPr>
            <p:sp>
              <p:nvSpPr>
                <p:cNvPr id="68" name="Line 10"/>
                <p:cNvSpPr>
                  <a:spLocks noChangeShapeType="1"/>
                </p:cNvSpPr>
                <p:nvPr/>
              </p:nvSpPr>
              <p:spPr bwMode="auto">
                <a:xfrm>
                  <a:off x="40386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724400" y="44327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Line 12"/>
                <p:cNvSpPr>
                  <a:spLocks noChangeShapeType="1"/>
                </p:cNvSpPr>
                <p:nvPr/>
              </p:nvSpPr>
              <p:spPr bwMode="auto">
                <a:xfrm>
                  <a:off x="48006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Line 13"/>
                <p:cNvSpPr>
                  <a:spLocks noChangeShapeType="1"/>
                </p:cNvSpPr>
                <p:nvPr/>
              </p:nvSpPr>
              <p:spPr bwMode="auto">
                <a:xfrm>
                  <a:off x="51054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14"/>
                <p:cNvSpPr>
                  <a:spLocks noChangeShapeType="1"/>
                </p:cNvSpPr>
                <p:nvPr/>
              </p:nvSpPr>
              <p:spPr bwMode="auto">
                <a:xfrm>
                  <a:off x="54102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9530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257800" y="4432738"/>
                  <a:ext cx="152400" cy="457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562600" y="4661338"/>
                  <a:ext cx="76200" cy="228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18"/>
                <p:cNvSpPr>
                  <a:spLocks noChangeShapeType="1"/>
                </p:cNvSpPr>
                <p:nvPr/>
              </p:nvSpPr>
              <p:spPr bwMode="auto">
                <a:xfrm>
                  <a:off x="5638800" y="4661338"/>
                  <a:ext cx="6858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5" name="Oval 20"/>
            <p:cNvSpPr>
              <a:spLocks noChangeArrowheads="1"/>
            </p:cNvSpPr>
            <p:nvPr/>
          </p:nvSpPr>
          <p:spPr bwMode="auto">
            <a:xfrm>
              <a:off x="6248400" y="4584344"/>
              <a:ext cx="152400" cy="1539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ea typeface="新細明體" pitchFamily="18" charset="-120"/>
              </a:endParaRPr>
            </a:p>
          </p:txBody>
        </p:sp>
      </p:grpSp>
      <p:sp>
        <p:nvSpPr>
          <p:cNvPr id="77" name="TextBox 19"/>
          <p:cNvSpPr txBox="1">
            <a:spLocks noChangeArrowheads="1"/>
          </p:cNvSpPr>
          <p:nvPr/>
        </p:nvSpPr>
        <p:spPr bwMode="auto">
          <a:xfrm>
            <a:off x="2265666" y="5595196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 smtClean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HK" sz="2000" baseline="-25000" dirty="0">
                <a:solidFill>
                  <a:srgbClr val="FF0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78" name="TextBox 20"/>
          <p:cNvSpPr txBox="1">
            <a:spLocks noChangeArrowheads="1"/>
          </p:cNvSpPr>
          <p:nvPr/>
        </p:nvSpPr>
        <p:spPr bwMode="auto">
          <a:xfrm>
            <a:off x="2264176" y="4984187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ea typeface="新細明體" pitchFamily="18" charset="-120"/>
              </a:rPr>
              <a:t>R</a:t>
            </a:r>
          </a:p>
        </p:txBody>
      </p:sp>
      <p:sp>
        <p:nvSpPr>
          <p:cNvPr id="79" name="TextBox 21"/>
          <p:cNvSpPr txBox="1">
            <a:spLocks noChangeArrowheads="1"/>
          </p:cNvSpPr>
          <p:nvPr/>
        </p:nvSpPr>
        <p:spPr bwMode="auto">
          <a:xfrm>
            <a:off x="1622158" y="5587189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+</a:t>
            </a:r>
          </a:p>
        </p:txBody>
      </p:sp>
      <p:sp>
        <p:nvSpPr>
          <p:cNvPr id="80" name="TextBox 22"/>
          <p:cNvSpPr txBox="1">
            <a:spLocks noChangeArrowheads="1"/>
          </p:cNvSpPr>
          <p:nvPr/>
        </p:nvSpPr>
        <p:spPr bwMode="auto">
          <a:xfrm>
            <a:off x="3064823" y="5583507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-</a:t>
            </a:r>
          </a:p>
        </p:txBody>
      </p:sp>
      <p:cxnSp>
        <p:nvCxnSpPr>
          <p:cNvPr id="81" name="Straight Arrow Connector 23"/>
          <p:cNvCxnSpPr>
            <a:cxnSpLocks noChangeShapeType="1"/>
          </p:cNvCxnSpPr>
          <p:nvPr/>
        </p:nvCxnSpPr>
        <p:spPr bwMode="auto">
          <a:xfrm flipV="1">
            <a:off x="1706889" y="4999380"/>
            <a:ext cx="175713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24"/>
          <p:cNvSpPr txBox="1">
            <a:spLocks noChangeArrowheads="1"/>
          </p:cNvSpPr>
          <p:nvPr/>
        </p:nvSpPr>
        <p:spPr bwMode="auto">
          <a:xfrm>
            <a:off x="3367079" y="4799326"/>
            <a:ext cx="700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sz="2000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2000" baseline="-250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HK" sz="2000" baseline="-250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97159" y="4624267"/>
            <a:ext cx="4174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 = I</a:t>
            </a:r>
            <a:r>
              <a:rPr lang="en-US" baseline="-25000" dirty="0" smtClean="0"/>
              <a:t>3</a:t>
            </a:r>
            <a:r>
              <a:rPr lang="en-US" dirty="0" smtClean="0"/>
              <a:t>R </a:t>
            </a:r>
          </a:p>
          <a:p>
            <a:r>
              <a:rPr lang="en-US" dirty="0" smtClean="0"/>
              <a:t>    = (I</a:t>
            </a:r>
            <a:r>
              <a:rPr lang="en-US" baseline="-25000" dirty="0" smtClean="0"/>
              <a:t>1</a:t>
            </a:r>
            <a:r>
              <a:rPr lang="en-US" dirty="0" smtClean="0"/>
              <a:t> + I</a:t>
            </a:r>
            <a:r>
              <a:rPr lang="en-US" baseline="-25000" dirty="0" smtClean="0"/>
              <a:t>2</a:t>
            </a:r>
            <a:r>
              <a:rPr lang="en-US" dirty="0" smtClean="0"/>
              <a:t>)R = I</a:t>
            </a:r>
            <a:r>
              <a:rPr lang="en-US" baseline="-25000" dirty="0" smtClean="0"/>
              <a:t>1</a:t>
            </a:r>
            <a:r>
              <a:rPr lang="en-US" dirty="0" smtClean="0"/>
              <a:t>R + I</a:t>
            </a:r>
            <a:r>
              <a:rPr lang="en-US" baseline="-25000" dirty="0" smtClean="0"/>
              <a:t>2</a:t>
            </a:r>
            <a:r>
              <a:rPr lang="en-US" dirty="0" smtClean="0"/>
              <a:t>R    </a:t>
            </a:r>
          </a:p>
          <a:p>
            <a:r>
              <a:rPr lang="en-US" dirty="0" smtClean="0"/>
              <a:t>    = V</a:t>
            </a:r>
            <a:r>
              <a:rPr lang="en-US" baseline="-25000" dirty="0" smtClean="0"/>
              <a:t>1</a:t>
            </a:r>
            <a:r>
              <a:rPr lang="en-US" dirty="0" smtClean="0"/>
              <a:t> + 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4328365" y="5684400"/>
            <a:ext cx="439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 </a:t>
            </a:r>
            <a:r>
              <a:rPr lang="en-US" dirty="0" smtClean="0"/>
              <a:t>= Sum of the voltages due to I</a:t>
            </a:r>
            <a:r>
              <a:rPr lang="en-US" baseline="-25000" dirty="0" smtClean="0"/>
              <a:t>1</a:t>
            </a:r>
            <a:r>
              <a:rPr lang="en-US" dirty="0" smtClean="0"/>
              <a:t> and I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5</a:t>
            </a:fld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3914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Linearity Property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>
          <a:xfrm>
            <a:off x="457200" y="2209800"/>
            <a:ext cx="8472034" cy="4114800"/>
          </a:xfrm>
        </p:spPr>
        <p:txBody>
          <a:bodyPr/>
          <a:lstStyle/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If an electric circuit consists of only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linear elements, linear dependent sources and independent sources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then the electric circuit is called a 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linear electric circuit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  <a:p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If all sources are scaled by a constant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k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all the currents and voltages will be scaled by the same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k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as well. </a:t>
            </a:r>
          </a:p>
          <a:p>
            <a:endParaRPr lang="en-US" altLang="zh-HK" sz="2000" dirty="0" smtClean="0">
              <a:ea typeface="新細明體" pitchFamily="18" charset="-120"/>
            </a:endParaRPr>
          </a:p>
          <a:p>
            <a:endParaRPr lang="zh-HK" altLang="en-US" sz="2800" dirty="0" smtClean="0">
              <a:ea typeface="新細明體" pitchFamily="18" charset="-120"/>
            </a:endParaRPr>
          </a:p>
        </p:txBody>
      </p:sp>
      <p:pic>
        <p:nvPicPr>
          <p:cNvPr id="44036" name="Picture 3" descr="ale29559_04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" t="13577" r="8054"/>
          <a:stretch>
            <a:fillRect/>
          </a:stretch>
        </p:blipFill>
        <p:spPr bwMode="auto">
          <a:xfrm>
            <a:off x="609600" y="4419600"/>
            <a:ext cx="4267200" cy="177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7" name="文字方塊 4"/>
          <p:cNvSpPr txBox="1">
            <a:spLocks noChangeArrowheads="1"/>
          </p:cNvSpPr>
          <p:nvPr/>
        </p:nvSpPr>
        <p:spPr bwMode="auto">
          <a:xfrm>
            <a:off x="5428094" y="4441371"/>
            <a:ext cx="341110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If  i</a:t>
            </a:r>
            <a:r>
              <a:rPr lang="en-US" altLang="zh-HK" baseline="-25000" dirty="0">
                <a:ea typeface="新細明體" pitchFamily="18" charset="-120"/>
              </a:rPr>
              <a:t>s</a:t>
            </a:r>
            <a:r>
              <a:rPr lang="en-US" altLang="zh-HK" dirty="0">
                <a:ea typeface="新細明體" pitchFamily="18" charset="-120"/>
              </a:rPr>
              <a:t> = </a:t>
            </a:r>
            <a:r>
              <a:rPr lang="en-US" altLang="zh-HK" dirty="0" smtClean="0">
                <a:ea typeface="新細明體" pitchFamily="18" charset="-120"/>
              </a:rPr>
              <a:t>15A and v</a:t>
            </a:r>
            <a:r>
              <a:rPr lang="en-US" altLang="zh-HK" baseline="-25000" dirty="0" smtClean="0">
                <a:ea typeface="新細明體" pitchFamily="18" charset="-120"/>
              </a:rPr>
              <a:t>o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= 20V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If </a:t>
            </a:r>
            <a:r>
              <a:rPr lang="en-US" altLang="zh-HK" dirty="0" smtClean="0">
                <a:ea typeface="新細明體" pitchFamily="18" charset="-120"/>
              </a:rPr>
              <a:t> i</a:t>
            </a:r>
            <a:r>
              <a:rPr lang="en-US" altLang="zh-HK" baseline="-25000" dirty="0" smtClean="0">
                <a:ea typeface="新細明體" pitchFamily="18" charset="-120"/>
              </a:rPr>
              <a:t>s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= </a:t>
            </a:r>
            <a:r>
              <a:rPr lang="en-US" altLang="zh-HK" dirty="0" smtClean="0">
                <a:ea typeface="新細明體" pitchFamily="18" charset="-120"/>
              </a:rPr>
              <a:t>30A (</a:t>
            </a:r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k</a:t>
            </a:r>
            <a:r>
              <a:rPr lang="en-US" altLang="zh-HK" dirty="0" smtClean="0">
                <a:ea typeface="新細明體" pitchFamily="18" charset="-120"/>
              </a:rPr>
              <a:t>=2), </a:t>
            </a:r>
            <a:r>
              <a:rPr lang="en-US" altLang="zh-HK" dirty="0">
                <a:ea typeface="新細明體" pitchFamily="18" charset="-120"/>
              </a:rPr>
              <a:t>by the linear property of </a:t>
            </a:r>
            <a:r>
              <a:rPr lang="en-US" altLang="zh-HK" dirty="0" smtClean="0">
                <a:ea typeface="新細明體" pitchFamily="18" charset="-120"/>
              </a:rPr>
              <a:t>an </a:t>
            </a:r>
            <a:r>
              <a:rPr lang="en-US" altLang="zh-HK" dirty="0">
                <a:ea typeface="新細明體" pitchFamily="18" charset="-120"/>
              </a:rPr>
              <a:t>electric circuit,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baseline="-25000" dirty="0">
                <a:ea typeface="新細明體" pitchFamily="18" charset="-120"/>
              </a:rPr>
              <a:t>o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= </a:t>
            </a:r>
            <a:r>
              <a:rPr lang="en-US" altLang="zh-HK" dirty="0" smtClean="0">
                <a:ea typeface="新細明體" pitchFamily="18" charset="-120"/>
              </a:rPr>
              <a:t>20 x 2 </a:t>
            </a:r>
            <a:r>
              <a:rPr lang="en-US" altLang="zh-HK" dirty="0">
                <a:ea typeface="新細明體" pitchFamily="18" charset="-120"/>
              </a:rPr>
              <a:t>= 40V 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6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3971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Superposition Principle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>
          <a:xfrm>
            <a:off x="457200" y="2057400"/>
            <a:ext cx="86106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Superposition Principle</a:t>
            </a:r>
            <a:r>
              <a:rPr lang="en-US" alt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current/voltage of an element in </a:t>
            </a:r>
            <a:r>
              <a:rPr lang="en-US" altLang="en-US" sz="20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0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ultiple Sources </a:t>
            </a:r>
            <a:r>
              <a:rPr lang="en-US" altLang="en-US" sz="2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20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inear </a:t>
            </a:r>
            <a:r>
              <a:rPr lang="en-US" altLang="en-US" sz="2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0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ircuit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determined by 2 steps:</a:t>
            </a:r>
          </a:p>
          <a:p>
            <a:pPr marL="0" indent="0">
              <a:buNone/>
            </a:pPr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1) First obtaining the current/voltage of that element 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each independent source working alone.</a:t>
            </a:r>
          </a:p>
          <a:p>
            <a:pPr marL="0" indent="0">
              <a:buNone/>
            </a:pPr>
            <a:endParaRPr lang="en-US" altLang="en-US" sz="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Summing up all those currents/voltages found in 1)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get the answer.</a:t>
            </a:r>
          </a:p>
        </p:txBody>
      </p:sp>
      <p:pic>
        <p:nvPicPr>
          <p:cNvPr id="45060" name="Picture 3" descr="ale29559_04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8" t="12265" r="9126"/>
          <a:stretch>
            <a:fillRect/>
          </a:stretch>
        </p:blipFill>
        <p:spPr bwMode="auto">
          <a:xfrm>
            <a:off x="1371600" y="4654385"/>
            <a:ext cx="4419600" cy="191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62800" y="73108"/>
            <a:ext cx="1905000" cy="457200"/>
          </a:xfrm>
        </p:spPr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7</a:t>
            </a:fld>
            <a:endParaRPr lang="en-US" altLang="zh-HK"/>
          </a:p>
        </p:txBody>
      </p:sp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5822950" y="4724400"/>
            <a:ext cx="3121025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Superposition,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v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v</a:t>
            </a:r>
            <a:r>
              <a:rPr lang="en-US" altLang="zh-HK" sz="11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+ v</a:t>
            </a:r>
            <a:r>
              <a:rPr lang="en-US" altLang="zh-HK" sz="11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</a:t>
            </a:r>
          </a:p>
          <a:p>
            <a:pPr eaLnBrk="1" hangingPunct="1"/>
            <a:endParaRPr lang="en-US" altLang="zh-HK" sz="8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where  </a:t>
            </a:r>
            <a:endParaRPr lang="en-US" altLang="zh-HK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11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the voltage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across 4</a:t>
            </a:r>
            <a:r>
              <a:rPr lang="en-US" altLang="zh-HK" dirty="0" smtClean="0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due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 the 6V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working alone</a:t>
            </a:r>
          </a:p>
          <a:p>
            <a:pPr eaLnBrk="1" hangingPunct="1"/>
            <a:endParaRPr lang="en-US" altLang="zh-HK" sz="900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11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the voltage across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4</a:t>
            </a:r>
            <a:r>
              <a:rPr lang="en-US" altLang="zh-HK" dirty="0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due to the 3A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working alone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3" name="乘號 2"/>
          <p:cNvSpPr/>
          <p:nvPr/>
        </p:nvSpPr>
        <p:spPr>
          <a:xfrm>
            <a:off x="4495800" y="541020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乘號 7"/>
          <p:cNvSpPr/>
          <p:nvPr/>
        </p:nvSpPr>
        <p:spPr>
          <a:xfrm>
            <a:off x="1752600" y="541020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Superposition Principle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28838"/>
            <a:ext cx="8343900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make one independent source 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alone in a circuit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switching off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all the rest of independent sources:</a:t>
            </a:r>
          </a:p>
          <a:p>
            <a:pPr>
              <a:defRPr/>
            </a:pPr>
            <a:endParaRPr lang="zh-HK" altLang="en-US" dirty="0" smtClean="0">
              <a:ea typeface="新細明體" pitchFamily="18" charset="-120"/>
            </a:endParaRPr>
          </a:p>
        </p:txBody>
      </p:sp>
      <p:sp>
        <p:nvSpPr>
          <p:cNvPr id="46084" name="Text Box 13"/>
          <p:cNvSpPr txBox="1">
            <a:spLocks noChangeArrowheads="1"/>
          </p:cNvSpPr>
          <p:nvPr/>
        </p:nvSpPr>
        <p:spPr bwMode="auto">
          <a:xfrm>
            <a:off x="457200" y="5472113"/>
            <a:ext cx="3990975" cy="646331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When setting voltage sources to zero they become </a:t>
            </a:r>
            <a:r>
              <a:rPr lang="en-US" altLang="zh-HK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short circuits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(v = 0)</a:t>
            </a:r>
          </a:p>
        </p:txBody>
      </p:sp>
      <p:grpSp>
        <p:nvGrpSpPr>
          <p:cNvPr id="46085" name="Group 18"/>
          <p:cNvGrpSpPr>
            <a:grpSpLocks/>
          </p:cNvGrpSpPr>
          <p:nvPr/>
        </p:nvGrpSpPr>
        <p:grpSpPr bwMode="auto">
          <a:xfrm>
            <a:off x="1308100" y="3746500"/>
            <a:ext cx="873125" cy="1552575"/>
            <a:chOff x="1642" y="2544"/>
            <a:chExt cx="550" cy="978"/>
          </a:xfrm>
        </p:grpSpPr>
        <p:grpSp>
          <p:nvGrpSpPr>
            <p:cNvPr id="46110" name="Group 4"/>
            <p:cNvGrpSpPr>
              <a:grpSpLocks/>
            </p:cNvGrpSpPr>
            <p:nvPr/>
          </p:nvGrpSpPr>
          <p:grpSpPr bwMode="auto">
            <a:xfrm>
              <a:off x="1642" y="2832"/>
              <a:ext cx="550" cy="404"/>
              <a:chOff x="55" y="2584"/>
              <a:chExt cx="550" cy="404"/>
            </a:xfrm>
          </p:grpSpPr>
          <p:sp>
            <p:nvSpPr>
              <p:cNvPr id="46115" name="Text Box 5"/>
              <p:cNvSpPr txBox="1">
                <a:spLocks noChangeArrowheads="1"/>
              </p:cNvSpPr>
              <p:nvPr/>
            </p:nvSpPr>
            <p:spPr bwMode="auto">
              <a:xfrm>
                <a:off x="55" y="260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 sz="2000" b="1" dirty="0" smtClean="0">
                    <a:ea typeface="新細明體" pitchFamily="18" charset="-120"/>
                  </a:rPr>
                  <a:t>v</a:t>
                </a:r>
                <a:endParaRPr lang="en-US" altLang="zh-HK" sz="2000" b="1" dirty="0">
                  <a:ea typeface="新細明體" pitchFamily="18" charset="-120"/>
                </a:endParaRPr>
              </a:p>
            </p:txBody>
          </p:sp>
          <p:sp>
            <p:nvSpPr>
              <p:cNvPr id="46116" name="Oval 6"/>
              <p:cNvSpPr>
                <a:spLocks noChangeArrowheads="1"/>
              </p:cNvSpPr>
              <p:nvPr/>
            </p:nvSpPr>
            <p:spPr bwMode="auto">
              <a:xfrm>
                <a:off x="273" y="2626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6117" name="Text Box 7"/>
              <p:cNvSpPr txBox="1">
                <a:spLocks noChangeArrowheads="1"/>
              </p:cNvSpPr>
              <p:nvPr/>
            </p:nvSpPr>
            <p:spPr bwMode="auto">
              <a:xfrm>
                <a:off x="339" y="2584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</p:grpSp>
        <p:sp>
          <p:nvSpPr>
            <p:cNvPr id="46111" name="Oval 14"/>
            <p:cNvSpPr>
              <a:spLocks noChangeArrowheads="1"/>
            </p:cNvSpPr>
            <p:nvPr/>
          </p:nvSpPr>
          <p:spPr bwMode="auto">
            <a:xfrm>
              <a:off x="1989" y="344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46112" name="Oval 15"/>
            <p:cNvSpPr>
              <a:spLocks noChangeArrowheads="1"/>
            </p:cNvSpPr>
            <p:nvPr/>
          </p:nvSpPr>
          <p:spPr bwMode="auto">
            <a:xfrm>
              <a:off x="1981" y="2544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46113" name="AutoShape 16"/>
            <p:cNvCxnSpPr>
              <a:cxnSpLocks noChangeShapeType="1"/>
              <a:stCxn id="46112" idx="4"/>
              <a:endCxn id="46117" idx="0"/>
            </p:cNvCxnSpPr>
            <p:nvPr/>
          </p:nvCxnSpPr>
          <p:spPr bwMode="auto">
            <a:xfrm>
              <a:off x="2023" y="2621"/>
              <a:ext cx="2" cy="2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4" name="AutoShape 17"/>
            <p:cNvCxnSpPr>
              <a:cxnSpLocks noChangeShapeType="1"/>
              <a:stCxn id="46111" idx="0"/>
              <a:endCxn id="46117" idx="2"/>
            </p:cNvCxnSpPr>
            <p:nvPr/>
          </p:nvCxnSpPr>
          <p:spPr bwMode="auto">
            <a:xfrm flipH="1" flipV="1">
              <a:off x="2025" y="3236"/>
              <a:ext cx="6" cy="20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086" name="Group 29"/>
          <p:cNvGrpSpPr>
            <a:grpSpLocks/>
          </p:cNvGrpSpPr>
          <p:nvPr/>
        </p:nvGrpSpPr>
        <p:grpSpPr bwMode="auto">
          <a:xfrm>
            <a:off x="3352800" y="3733800"/>
            <a:ext cx="144462" cy="1552575"/>
            <a:chOff x="1827" y="2208"/>
            <a:chExt cx="91" cy="978"/>
          </a:xfrm>
        </p:grpSpPr>
        <p:sp>
          <p:nvSpPr>
            <p:cNvPr id="46107" name="Oval 24"/>
            <p:cNvSpPr>
              <a:spLocks noChangeArrowheads="1"/>
            </p:cNvSpPr>
            <p:nvPr/>
          </p:nvSpPr>
          <p:spPr bwMode="auto">
            <a:xfrm>
              <a:off x="1835" y="3109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46108" name="Oval 25"/>
            <p:cNvSpPr>
              <a:spLocks noChangeArrowheads="1"/>
            </p:cNvSpPr>
            <p:nvPr/>
          </p:nvSpPr>
          <p:spPr bwMode="auto">
            <a:xfrm>
              <a:off x="1827" y="2208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46109" name="AutoShape 26"/>
            <p:cNvCxnSpPr>
              <a:cxnSpLocks noChangeShapeType="1"/>
              <a:stCxn id="46108" idx="4"/>
              <a:endCxn id="46107" idx="0"/>
            </p:cNvCxnSpPr>
            <p:nvPr/>
          </p:nvCxnSpPr>
          <p:spPr bwMode="auto">
            <a:xfrm>
              <a:off x="1869" y="2285"/>
              <a:ext cx="8" cy="8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087" name="AutoShape 28"/>
          <p:cNvSpPr>
            <a:spLocks noChangeArrowheads="1"/>
          </p:cNvSpPr>
          <p:nvPr/>
        </p:nvSpPr>
        <p:spPr bwMode="auto">
          <a:xfrm>
            <a:off x="2506662" y="4327525"/>
            <a:ext cx="533400" cy="396875"/>
          </a:xfrm>
          <a:prstGeom prst="rightArrow">
            <a:avLst>
              <a:gd name="adj1" fmla="val 50000"/>
              <a:gd name="adj2" fmla="val 33600"/>
            </a:avLst>
          </a:prstGeom>
          <a:solidFill>
            <a:srgbClr val="8495A9"/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46088" name="Text Box 30"/>
          <p:cNvSpPr txBox="1">
            <a:spLocks noChangeArrowheads="1"/>
          </p:cNvSpPr>
          <p:nvPr/>
        </p:nvSpPr>
        <p:spPr bwMode="auto">
          <a:xfrm>
            <a:off x="4868862" y="5472113"/>
            <a:ext cx="3932238" cy="646331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When setting current sources to zero they become </a:t>
            </a:r>
            <a:r>
              <a:rPr lang="en-US" altLang="zh-HK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open circuits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ea typeface="新細明體" pitchFamily="18" charset="-120"/>
              </a:rPr>
              <a:t>(</a:t>
            </a:r>
            <a:r>
              <a:rPr lang="en-US" altLang="zh-HK" dirty="0" err="1">
                <a:ea typeface="新細明體" pitchFamily="18" charset="-120"/>
              </a:rPr>
              <a:t>i</a:t>
            </a:r>
            <a:r>
              <a:rPr lang="en-US" altLang="zh-HK" dirty="0">
                <a:ea typeface="新細明體" pitchFamily="18" charset="-120"/>
              </a:rPr>
              <a:t> = 0)</a:t>
            </a:r>
          </a:p>
        </p:txBody>
      </p:sp>
      <p:sp>
        <p:nvSpPr>
          <p:cNvPr id="46089" name="AutoShape 35"/>
          <p:cNvSpPr>
            <a:spLocks noChangeArrowheads="1"/>
          </p:cNvSpPr>
          <p:nvPr/>
        </p:nvSpPr>
        <p:spPr bwMode="auto">
          <a:xfrm>
            <a:off x="6621462" y="4357688"/>
            <a:ext cx="533400" cy="396875"/>
          </a:xfrm>
          <a:prstGeom prst="rightArrow">
            <a:avLst>
              <a:gd name="adj1" fmla="val 50000"/>
              <a:gd name="adj2" fmla="val 33600"/>
            </a:avLst>
          </a:prstGeom>
          <a:solidFill>
            <a:srgbClr val="8495A9"/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grpSp>
        <p:nvGrpSpPr>
          <p:cNvPr id="46090" name="Group 44"/>
          <p:cNvGrpSpPr>
            <a:grpSpLocks/>
          </p:cNvGrpSpPr>
          <p:nvPr/>
        </p:nvGrpSpPr>
        <p:grpSpPr bwMode="auto">
          <a:xfrm>
            <a:off x="7459662" y="3763963"/>
            <a:ext cx="144463" cy="1552575"/>
            <a:chOff x="4704" y="2227"/>
            <a:chExt cx="91" cy="978"/>
          </a:xfrm>
        </p:grpSpPr>
        <p:sp>
          <p:nvSpPr>
            <p:cNvPr id="46101" name="Oval 32"/>
            <p:cNvSpPr>
              <a:spLocks noChangeArrowheads="1"/>
            </p:cNvSpPr>
            <p:nvPr/>
          </p:nvSpPr>
          <p:spPr bwMode="auto">
            <a:xfrm>
              <a:off x="4712" y="3128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46102" name="Oval 33"/>
            <p:cNvSpPr>
              <a:spLocks noChangeArrowheads="1"/>
            </p:cNvSpPr>
            <p:nvPr/>
          </p:nvSpPr>
          <p:spPr bwMode="auto">
            <a:xfrm>
              <a:off x="4704" y="2227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46103" name="AutoShape 34"/>
            <p:cNvCxnSpPr>
              <a:cxnSpLocks noChangeShapeType="1"/>
              <a:stCxn id="46102" idx="4"/>
              <a:endCxn id="46104" idx="0"/>
            </p:cNvCxnSpPr>
            <p:nvPr/>
          </p:nvCxnSpPr>
          <p:spPr bwMode="auto">
            <a:xfrm>
              <a:off x="4746" y="2304"/>
              <a:ext cx="0" cy="2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04" name="Oval 36"/>
            <p:cNvSpPr>
              <a:spLocks noChangeArrowheads="1"/>
            </p:cNvSpPr>
            <p:nvPr/>
          </p:nvSpPr>
          <p:spPr bwMode="auto">
            <a:xfrm>
              <a:off x="4704" y="250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46105" name="Oval 37"/>
            <p:cNvSpPr>
              <a:spLocks noChangeArrowheads="1"/>
            </p:cNvSpPr>
            <p:nvPr/>
          </p:nvSpPr>
          <p:spPr bwMode="auto">
            <a:xfrm>
              <a:off x="4709" y="2884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46106" name="AutoShape 38"/>
            <p:cNvCxnSpPr>
              <a:cxnSpLocks noChangeShapeType="1"/>
              <a:stCxn id="46101" idx="0"/>
              <a:endCxn id="46105" idx="4"/>
            </p:cNvCxnSpPr>
            <p:nvPr/>
          </p:nvCxnSpPr>
          <p:spPr bwMode="auto">
            <a:xfrm flipH="1" flipV="1">
              <a:off x="4751" y="2961"/>
              <a:ext cx="3" cy="16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091" name="Group 43"/>
          <p:cNvGrpSpPr>
            <a:grpSpLocks/>
          </p:cNvGrpSpPr>
          <p:nvPr/>
        </p:nvGrpSpPr>
        <p:grpSpPr bwMode="auto">
          <a:xfrm>
            <a:off x="5454650" y="3763963"/>
            <a:ext cx="785812" cy="1522412"/>
            <a:chOff x="3441" y="2227"/>
            <a:chExt cx="495" cy="959"/>
          </a:xfrm>
        </p:grpSpPr>
        <p:grpSp>
          <p:nvGrpSpPr>
            <p:cNvPr id="46092" name="Group 12"/>
            <p:cNvGrpSpPr>
              <a:grpSpLocks/>
            </p:cNvGrpSpPr>
            <p:nvPr/>
          </p:nvGrpSpPr>
          <p:grpSpPr bwMode="auto">
            <a:xfrm>
              <a:off x="3441" y="2528"/>
              <a:ext cx="495" cy="328"/>
              <a:chOff x="3149" y="2952"/>
              <a:chExt cx="495" cy="328"/>
            </a:xfrm>
          </p:grpSpPr>
          <p:sp>
            <p:nvSpPr>
              <p:cNvPr id="46097" name="Text Box 8"/>
              <p:cNvSpPr txBox="1">
                <a:spLocks noChangeArrowheads="1"/>
              </p:cNvSpPr>
              <p:nvPr/>
            </p:nvSpPr>
            <p:spPr bwMode="auto">
              <a:xfrm>
                <a:off x="3149" y="2952"/>
                <a:ext cx="16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 sz="2000" b="1" dirty="0" err="1" smtClean="0">
                    <a:ea typeface="新細明體" pitchFamily="18" charset="-120"/>
                  </a:rPr>
                  <a:t>i</a:t>
                </a:r>
                <a:endParaRPr lang="en-US" altLang="zh-HK" sz="2000" b="1" dirty="0">
                  <a:ea typeface="新細明體" pitchFamily="18" charset="-120"/>
                </a:endParaRPr>
              </a:p>
            </p:txBody>
          </p:sp>
          <p:grpSp>
            <p:nvGrpSpPr>
              <p:cNvPr id="46098" name="Group 9"/>
              <p:cNvGrpSpPr>
                <a:grpSpLocks/>
              </p:cNvGrpSpPr>
              <p:nvPr/>
            </p:nvGrpSpPr>
            <p:grpSpPr bwMode="auto">
              <a:xfrm>
                <a:off x="3312" y="2970"/>
                <a:ext cx="332" cy="310"/>
                <a:chOff x="273" y="2626"/>
                <a:chExt cx="332" cy="310"/>
              </a:xfrm>
            </p:grpSpPr>
            <p:sp>
              <p:nvSpPr>
                <p:cNvPr id="46099" name="Oval 10"/>
                <p:cNvSpPr>
                  <a:spLocks noChangeArrowheads="1"/>
                </p:cNvSpPr>
                <p:nvPr/>
              </p:nvSpPr>
              <p:spPr bwMode="auto">
                <a:xfrm>
                  <a:off x="273" y="2626"/>
                  <a:ext cx="332" cy="31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  <p:sp>
              <p:nvSpPr>
                <p:cNvPr id="4610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39" y="2681"/>
                  <a:ext cx="0" cy="19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6093" name="Oval 39"/>
            <p:cNvSpPr>
              <a:spLocks noChangeArrowheads="1"/>
            </p:cNvSpPr>
            <p:nvPr/>
          </p:nvSpPr>
          <p:spPr bwMode="auto">
            <a:xfrm>
              <a:off x="3728" y="3109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46094" name="Oval 40"/>
            <p:cNvSpPr>
              <a:spLocks noChangeArrowheads="1"/>
            </p:cNvSpPr>
            <p:nvPr/>
          </p:nvSpPr>
          <p:spPr bwMode="auto">
            <a:xfrm>
              <a:off x="3728" y="2227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46095" name="AutoShape 41"/>
            <p:cNvCxnSpPr>
              <a:cxnSpLocks noChangeShapeType="1"/>
              <a:stCxn id="46094" idx="4"/>
              <a:endCxn id="46099" idx="0"/>
            </p:cNvCxnSpPr>
            <p:nvPr/>
          </p:nvCxnSpPr>
          <p:spPr bwMode="auto">
            <a:xfrm>
              <a:off x="3770" y="2304"/>
              <a:ext cx="0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6" name="AutoShape 42"/>
            <p:cNvCxnSpPr>
              <a:cxnSpLocks noChangeShapeType="1"/>
              <a:stCxn id="46093" idx="0"/>
              <a:endCxn id="46099" idx="4"/>
            </p:cNvCxnSpPr>
            <p:nvPr/>
          </p:nvCxnSpPr>
          <p:spPr bwMode="auto">
            <a:xfrm flipV="1">
              <a:off x="3770" y="2856"/>
              <a:ext cx="0" cy="2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8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>
                <a:ea typeface="新細明體" pitchFamily="18" charset="-120"/>
              </a:rPr>
              <a:t>Superposition Principle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>
          <a:xfrm>
            <a:off x="437356" y="2011017"/>
            <a:ext cx="8269287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Example:</a:t>
            </a:r>
            <a:endParaRPr lang="zh-HK" altLang="en-US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47108" name="Picture 3" descr="ale29559_04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8" t="12265" r="9126"/>
          <a:stretch>
            <a:fillRect/>
          </a:stretch>
        </p:blipFill>
        <p:spPr bwMode="auto">
          <a:xfrm>
            <a:off x="290290" y="2444075"/>
            <a:ext cx="4144278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9" name="文字方塊 4"/>
          <p:cNvSpPr txBox="1">
            <a:spLocks noChangeArrowheads="1"/>
          </p:cNvSpPr>
          <p:nvPr/>
        </p:nvSpPr>
        <p:spPr bwMode="auto">
          <a:xfrm>
            <a:off x="4648200" y="2057400"/>
            <a:ext cx="434340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Superposition,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v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v</a:t>
            </a:r>
            <a:r>
              <a:rPr lang="en-US" altLang="zh-HK" sz="11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+ v</a:t>
            </a:r>
            <a:r>
              <a:rPr lang="en-US" altLang="zh-HK" sz="11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</a:t>
            </a:r>
          </a:p>
          <a:p>
            <a:pPr eaLnBrk="1" hangingPunct="1"/>
            <a:endParaRPr lang="en-US" altLang="zh-HK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where  </a:t>
            </a:r>
            <a:endParaRPr lang="en-US" altLang="zh-HK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11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the voltage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across 4</a:t>
            </a:r>
            <a:r>
              <a:rPr lang="en-US" altLang="zh-HK" dirty="0" smtClean="0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due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 the 6V voltage source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working alone</a:t>
            </a:r>
          </a:p>
          <a:p>
            <a:pPr eaLnBrk="1" hangingPunct="1"/>
            <a:endParaRPr lang="en-US" altLang="zh-HK" sz="900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11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the voltage across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4</a:t>
            </a:r>
            <a:r>
              <a:rPr lang="en-US" altLang="zh-HK" dirty="0">
                <a:latin typeface="Symbol" panose="05050102010706020507" pitchFamily="18" charset="2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due to the 3A current source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working alone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47110" name="Picture 3" descr="ale29559_04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t="2930" r="14105" b="60495"/>
          <a:stretch>
            <a:fillRect/>
          </a:stretch>
        </p:blipFill>
        <p:spPr bwMode="auto">
          <a:xfrm>
            <a:off x="169068" y="4521313"/>
            <a:ext cx="4195763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1" name="Picture 3" descr="ale29559_04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8" t="47932" r="4855" b="6905"/>
          <a:stretch>
            <a:fillRect/>
          </a:stretch>
        </p:blipFill>
        <p:spPr bwMode="auto">
          <a:xfrm>
            <a:off x="4762500" y="4404086"/>
            <a:ext cx="3810000" cy="23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9</a:t>
            </a:fld>
            <a:endParaRPr lang="en-US" altLang="zh-HK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38600" y="4241125"/>
            <a:ext cx="1066800" cy="4832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805545" y="4404086"/>
            <a:ext cx="152400" cy="4889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28800" y="5257800"/>
            <a:ext cx="976745" cy="868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4638</TotalTime>
  <Words>1745</Words>
  <Application>Microsoft Office PowerPoint</Application>
  <PresentationFormat>如螢幕大小 (4:3)</PresentationFormat>
  <Paragraphs>409</Paragraphs>
  <Slides>42</Slides>
  <Notes>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42</vt:i4>
      </vt:variant>
    </vt:vector>
  </HeadingPairs>
  <TitlesOfParts>
    <vt:vector size="45" baseType="lpstr">
      <vt:lpstr>Blends</vt:lpstr>
      <vt:lpstr>方程式</vt:lpstr>
      <vt:lpstr>Equation</vt:lpstr>
      <vt:lpstr>AST10401  Introduction to Electrical Engineering</vt:lpstr>
      <vt:lpstr>If you are given the following circuit, can you determine the voltage across 4W resistor simply by inspection? </vt:lpstr>
      <vt:lpstr>Linearity</vt:lpstr>
      <vt:lpstr>Scaling Property</vt:lpstr>
      <vt:lpstr>Additive Property</vt:lpstr>
      <vt:lpstr>Linearity Property</vt:lpstr>
      <vt:lpstr>Superposition Principle</vt:lpstr>
      <vt:lpstr>Superposition Principle</vt:lpstr>
      <vt:lpstr>Superposition Principle</vt:lpstr>
      <vt:lpstr>Superposition Principle</vt:lpstr>
      <vt:lpstr>Superposition Principle</vt:lpstr>
      <vt:lpstr>Superposition Principle</vt:lpstr>
      <vt:lpstr>Superposition Principle</vt:lpstr>
      <vt:lpstr>Superposition Principle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Norton’s Theorem</vt:lpstr>
      <vt:lpstr>Norton’s Theorem</vt:lpstr>
      <vt:lpstr>Norton’s Theorem</vt:lpstr>
      <vt:lpstr>Norton’s Theorem</vt:lpstr>
      <vt:lpstr>Norton’s Theorem </vt:lpstr>
      <vt:lpstr>Norton’s Theorem </vt:lpstr>
      <vt:lpstr>Source Transformation</vt:lpstr>
      <vt:lpstr>Source Transformation</vt:lpstr>
      <vt:lpstr>Source Transformation</vt:lpstr>
      <vt:lpstr>Source Transformation</vt:lpstr>
      <vt:lpstr>Source Transformation</vt:lpstr>
      <vt:lpstr>Maximum Power Transferred</vt:lpstr>
      <vt:lpstr>Maximum Power Transferred</vt:lpstr>
      <vt:lpstr>Maximum Power Transferred</vt:lpstr>
      <vt:lpstr>Maximum Power Transferred</vt:lpstr>
      <vt:lpstr>Maximum Power Transferred</vt:lpstr>
      <vt:lpstr>Maximum Power Transferred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</dc:creator>
  <cp:lastModifiedBy>Kwan</cp:lastModifiedBy>
  <cp:revision>419</cp:revision>
  <cp:lastPrinted>1601-01-01T00:00:00Z</cp:lastPrinted>
  <dcterms:created xsi:type="dcterms:W3CDTF">1601-01-01T00:00:00Z</dcterms:created>
  <dcterms:modified xsi:type="dcterms:W3CDTF">2018-09-26T02:38:16Z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