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83" r:id="rId5"/>
    <p:sldId id="259" r:id="rId6"/>
    <p:sldId id="260" r:id="rId7"/>
    <p:sldId id="284" r:id="rId8"/>
    <p:sldId id="262" r:id="rId9"/>
    <p:sldId id="264" r:id="rId10"/>
    <p:sldId id="268" r:id="rId11"/>
    <p:sldId id="269" r:id="rId12"/>
    <p:sldId id="270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1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0.e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F034F4-D470-4BBA-A03C-67462EF3474F}" type="datetimeFigureOut">
              <a:rPr lang="zh-HK" altLang="en-US"/>
              <a:pPr>
                <a:defRPr/>
              </a:pPr>
              <a:t>10/10/2018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0851EE8-868A-4A29-9013-650DA4D83536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98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283154-B83F-4A4A-AA84-2A3139137FC1}" type="slidenum">
              <a:rPr lang="en-US" altLang="zh-HK" smtClean="0"/>
              <a:pPr eaLnBrk="1" hangingPunct="1"/>
              <a:t>7</a:t>
            </a:fld>
            <a:endParaRPr lang="en-US" altLang="zh-H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13580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F2971F-F122-425A-8558-F3EC675A6FD7}" type="slidenum">
              <a:rPr lang="en-US" altLang="zh-HK" smtClean="0"/>
              <a:pPr eaLnBrk="1" hangingPunct="1"/>
              <a:t>14</a:t>
            </a:fld>
            <a:endParaRPr lang="en-US" altLang="zh-H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119864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DCD5CDD-E0BF-4D91-9B68-6714417D8C9F}" type="slidenum">
              <a:rPr lang="en-US" altLang="zh-HK" smtClean="0"/>
              <a:pPr eaLnBrk="1" hangingPunct="1"/>
              <a:t>15</a:t>
            </a:fld>
            <a:endParaRPr lang="en-US" altLang="zh-H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2963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5254F2A-8BF6-45A4-A9CE-9851A88D52A5}" type="slidenum">
              <a:rPr lang="en-US" altLang="zh-HK" smtClean="0"/>
              <a:pPr eaLnBrk="1" hangingPunct="1"/>
              <a:t>18</a:t>
            </a:fld>
            <a:endParaRPr lang="en-US" altLang="zh-HK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416357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381CFB8-2D4D-4FE8-8CA0-B160BBC50EB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4838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9994-77EA-48C2-99C1-D64A6F5F9DD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EC05-9F7E-4402-A8A6-375F22837A7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3846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EDF33-3B21-4038-84D0-06A28D22B4C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1662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33350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211455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ea typeface="新細明體" pitchFamily="18" charset="-120"/>
              </a:defRPr>
            </a:lvl2pPr>
          </a:lstStyle>
          <a:p>
            <a:pPr lvl="1">
              <a:defRPr/>
            </a:pPr>
            <a:fld id="{208771FB-AA93-4F5D-9C59-8EF56BC007D5}" type="slidenum">
              <a:rPr lang="en-US" altLang="zh-HK"/>
              <a:pPr lvl="1"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961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BDC01-3E76-4788-9D99-B1DA39961C5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88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99A0-EFF2-4796-AD4B-68ADD08312A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9298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741D2-B4BB-4438-9F63-28474D9134C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521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4246D-4DC9-4073-B3F4-0CC3CAEBFAD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156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4D703-22BB-4594-B1E4-488A2CF20C8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6627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0E103-5435-4617-A982-431E508B96E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148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85C3-767A-4764-AB78-DF45EF8C7350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165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347A4-8527-4357-9BBE-5F85B424C55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0090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45032EAE-EE28-4966-BF50-CEBEA463EE0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  <p:sldLayoutId id="214748381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jpe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smtClean="0">
                <a:ea typeface="新細明體" pitchFamily="18" charset="-120"/>
              </a:rPr>
              <a:t>4. Capacitors and Inductors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F419907-658B-47B4-BE46-7868BF11B465}" type="slidenum">
              <a:rPr lang="en-US" altLang="zh-HK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zh-HK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Capacitors in parallel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843" y="2136775"/>
            <a:ext cx="8328978" cy="41148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Capacitors in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parallel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has an equivalent capacitance which can be represented sum of all individual capacitance: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1722844" y="440451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416582" y="440451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1726019" y="559196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67" name="Oval 9"/>
          <p:cNvSpPr>
            <a:spLocks noChangeArrowheads="1"/>
          </p:cNvSpPr>
          <p:nvPr/>
        </p:nvSpPr>
        <p:spPr bwMode="auto">
          <a:xfrm>
            <a:off x="2430869" y="559196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cxnSp>
        <p:nvCxnSpPr>
          <p:cNvPr id="15368" name="AutoShape 10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1857782" y="5653881"/>
            <a:ext cx="5730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11"/>
          <p:cNvCxnSpPr>
            <a:cxnSpLocks noChangeShapeType="1"/>
            <a:stCxn id="15366" idx="0"/>
            <a:endCxn id="15432" idx="1"/>
          </p:cNvCxnSpPr>
          <p:nvPr/>
        </p:nvCxnSpPr>
        <p:spPr bwMode="auto">
          <a:xfrm flipH="1" flipV="1">
            <a:off x="1789519" y="5150644"/>
            <a:ext cx="3175" cy="441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12"/>
          <p:cNvCxnSpPr>
            <a:cxnSpLocks noChangeShapeType="1"/>
            <a:stCxn id="15364" idx="4"/>
            <a:endCxn id="15433" idx="1"/>
          </p:cNvCxnSpPr>
          <p:nvPr/>
        </p:nvCxnSpPr>
        <p:spPr bwMode="auto">
          <a:xfrm>
            <a:off x="1789519" y="4526756"/>
            <a:ext cx="0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3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1854607" y="4466431"/>
            <a:ext cx="5619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4"/>
          <p:cNvCxnSpPr>
            <a:cxnSpLocks noChangeShapeType="1"/>
            <a:stCxn id="15365" idx="4"/>
            <a:endCxn id="15431" idx="1"/>
          </p:cNvCxnSpPr>
          <p:nvPr/>
        </p:nvCxnSpPr>
        <p:spPr bwMode="auto">
          <a:xfrm>
            <a:off x="2483257" y="4526756"/>
            <a:ext cx="0" cy="474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5"/>
          <p:cNvCxnSpPr>
            <a:cxnSpLocks noChangeShapeType="1"/>
            <a:stCxn id="15367" idx="0"/>
            <a:endCxn id="15430" idx="1"/>
          </p:cNvCxnSpPr>
          <p:nvPr/>
        </p:nvCxnSpPr>
        <p:spPr bwMode="auto">
          <a:xfrm flipH="1" flipV="1">
            <a:off x="2483257" y="5153819"/>
            <a:ext cx="14287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1211669" y="4539456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1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15375" name="Text Box 33"/>
          <p:cNvSpPr txBox="1">
            <a:spLocks noChangeArrowheads="1"/>
          </p:cNvSpPr>
          <p:nvPr/>
        </p:nvSpPr>
        <p:spPr bwMode="auto">
          <a:xfrm>
            <a:off x="1897469" y="4537869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2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15376" name="Text Box 34"/>
          <p:cNvSpPr txBox="1">
            <a:spLocks noChangeArrowheads="1"/>
          </p:cNvSpPr>
          <p:nvPr/>
        </p:nvSpPr>
        <p:spPr bwMode="auto">
          <a:xfrm>
            <a:off x="2583269" y="4539456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3</a:t>
            </a:r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15377" name="AutoShape 35"/>
          <p:cNvCxnSpPr>
            <a:cxnSpLocks noChangeShapeType="1"/>
            <a:stCxn id="15365" idx="6"/>
            <a:endCxn id="15379" idx="2"/>
          </p:cNvCxnSpPr>
          <p:nvPr/>
        </p:nvCxnSpPr>
        <p:spPr bwMode="auto">
          <a:xfrm>
            <a:off x="2548344" y="4466431"/>
            <a:ext cx="566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36"/>
          <p:cNvCxnSpPr>
            <a:cxnSpLocks noChangeShapeType="1"/>
            <a:stCxn id="15367" idx="6"/>
            <a:endCxn id="15380" idx="2"/>
          </p:cNvCxnSpPr>
          <p:nvPr/>
        </p:nvCxnSpPr>
        <p:spPr bwMode="auto">
          <a:xfrm>
            <a:off x="2562632" y="5653881"/>
            <a:ext cx="5667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Oval 46"/>
          <p:cNvSpPr>
            <a:spLocks noChangeArrowheads="1"/>
          </p:cNvSpPr>
          <p:nvPr/>
        </p:nvSpPr>
        <p:spPr bwMode="auto">
          <a:xfrm>
            <a:off x="3115082" y="440451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80" name="Oval 47"/>
          <p:cNvSpPr>
            <a:spLocks noChangeArrowheads="1"/>
          </p:cNvSpPr>
          <p:nvPr/>
        </p:nvSpPr>
        <p:spPr bwMode="auto">
          <a:xfrm>
            <a:off x="3129369" y="559196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cxnSp>
        <p:nvCxnSpPr>
          <p:cNvPr id="15381" name="AutoShape 48"/>
          <p:cNvCxnSpPr>
            <a:cxnSpLocks noChangeShapeType="1"/>
            <a:stCxn id="15380" idx="0"/>
            <a:endCxn id="15428" idx="1"/>
          </p:cNvCxnSpPr>
          <p:nvPr/>
        </p:nvCxnSpPr>
        <p:spPr bwMode="auto">
          <a:xfrm flipH="1" flipV="1">
            <a:off x="3181757" y="5141119"/>
            <a:ext cx="14287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49"/>
          <p:cNvCxnSpPr>
            <a:cxnSpLocks noChangeShapeType="1"/>
            <a:stCxn id="15379" idx="4"/>
            <a:endCxn id="15429" idx="1"/>
          </p:cNvCxnSpPr>
          <p:nvPr/>
        </p:nvCxnSpPr>
        <p:spPr bwMode="auto">
          <a:xfrm>
            <a:off x="3181757" y="4526756"/>
            <a:ext cx="0" cy="461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50"/>
          <p:cNvSpPr>
            <a:spLocks noChangeArrowheads="1"/>
          </p:cNvSpPr>
          <p:nvPr/>
        </p:nvSpPr>
        <p:spPr bwMode="auto">
          <a:xfrm>
            <a:off x="1079907" y="4404519"/>
            <a:ext cx="131762" cy="1222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84" name="Oval 51"/>
          <p:cNvSpPr>
            <a:spLocks noChangeArrowheads="1"/>
          </p:cNvSpPr>
          <p:nvPr/>
        </p:nvSpPr>
        <p:spPr bwMode="auto">
          <a:xfrm>
            <a:off x="1079907" y="5591969"/>
            <a:ext cx="131762" cy="1222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cxnSp>
        <p:nvCxnSpPr>
          <p:cNvPr id="15385" name="AutoShape 52"/>
          <p:cNvCxnSpPr>
            <a:cxnSpLocks noChangeShapeType="1"/>
            <a:stCxn id="15384" idx="6"/>
            <a:endCxn id="15366" idx="2"/>
          </p:cNvCxnSpPr>
          <p:nvPr/>
        </p:nvCxnSpPr>
        <p:spPr bwMode="auto">
          <a:xfrm>
            <a:off x="1211669" y="5653881"/>
            <a:ext cx="514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53"/>
          <p:cNvCxnSpPr>
            <a:cxnSpLocks noChangeShapeType="1"/>
            <a:stCxn id="15383" idx="6"/>
            <a:endCxn id="15364" idx="2"/>
          </p:cNvCxnSpPr>
          <p:nvPr/>
        </p:nvCxnSpPr>
        <p:spPr bwMode="auto">
          <a:xfrm>
            <a:off x="1211669" y="4466431"/>
            <a:ext cx="5111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Oval 63"/>
          <p:cNvSpPr>
            <a:spLocks noChangeArrowheads="1"/>
          </p:cNvSpPr>
          <p:nvPr/>
        </p:nvSpPr>
        <p:spPr bwMode="auto">
          <a:xfrm>
            <a:off x="3845332" y="440451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88" name="Oval 64"/>
          <p:cNvSpPr>
            <a:spLocks noChangeArrowheads="1"/>
          </p:cNvSpPr>
          <p:nvPr/>
        </p:nvSpPr>
        <p:spPr bwMode="auto">
          <a:xfrm>
            <a:off x="3846919" y="559196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cxnSp>
        <p:nvCxnSpPr>
          <p:cNvPr id="15389" name="AutoShape 65"/>
          <p:cNvCxnSpPr>
            <a:cxnSpLocks noChangeShapeType="1"/>
            <a:stCxn id="15388" idx="0"/>
            <a:endCxn id="15426" idx="1"/>
          </p:cNvCxnSpPr>
          <p:nvPr/>
        </p:nvCxnSpPr>
        <p:spPr bwMode="auto">
          <a:xfrm flipH="1" flipV="1">
            <a:off x="3912007" y="5144294"/>
            <a:ext cx="1587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66"/>
          <p:cNvCxnSpPr>
            <a:cxnSpLocks noChangeShapeType="1"/>
            <a:stCxn id="15387" idx="4"/>
            <a:endCxn id="15427" idx="1"/>
          </p:cNvCxnSpPr>
          <p:nvPr/>
        </p:nvCxnSpPr>
        <p:spPr bwMode="auto">
          <a:xfrm>
            <a:off x="3912007" y="4526756"/>
            <a:ext cx="0" cy="465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Oval 76"/>
          <p:cNvSpPr>
            <a:spLocks noChangeArrowheads="1"/>
          </p:cNvSpPr>
          <p:nvPr/>
        </p:nvSpPr>
        <p:spPr bwMode="auto">
          <a:xfrm>
            <a:off x="4507319" y="440451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392" name="Oval 77"/>
          <p:cNvSpPr>
            <a:spLocks noChangeArrowheads="1"/>
          </p:cNvSpPr>
          <p:nvPr/>
        </p:nvSpPr>
        <p:spPr bwMode="auto">
          <a:xfrm>
            <a:off x="4508907" y="559196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cxnSp>
        <p:nvCxnSpPr>
          <p:cNvPr id="15393" name="AutoShape 78"/>
          <p:cNvCxnSpPr>
            <a:cxnSpLocks noChangeShapeType="1"/>
            <a:stCxn id="15392" idx="0"/>
            <a:endCxn id="15424" idx="1"/>
          </p:cNvCxnSpPr>
          <p:nvPr/>
        </p:nvCxnSpPr>
        <p:spPr bwMode="auto">
          <a:xfrm flipV="1">
            <a:off x="4575582" y="5139531"/>
            <a:ext cx="0" cy="4524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79"/>
          <p:cNvCxnSpPr>
            <a:cxnSpLocks noChangeShapeType="1"/>
            <a:stCxn id="15391" idx="4"/>
            <a:endCxn id="15425" idx="1"/>
          </p:cNvCxnSpPr>
          <p:nvPr/>
        </p:nvCxnSpPr>
        <p:spPr bwMode="auto">
          <a:xfrm>
            <a:off x="4573994" y="4526756"/>
            <a:ext cx="1588" cy="460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5" name="Text Box 80"/>
          <p:cNvSpPr txBox="1">
            <a:spLocks noChangeArrowheads="1"/>
          </p:cNvSpPr>
          <p:nvPr/>
        </p:nvSpPr>
        <p:spPr bwMode="auto">
          <a:xfrm>
            <a:off x="3345269" y="4520406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n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15396" name="Text Box 81"/>
          <p:cNvSpPr txBox="1">
            <a:spLocks noChangeArrowheads="1"/>
          </p:cNvSpPr>
          <p:nvPr/>
        </p:nvSpPr>
        <p:spPr bwMode="auto">
          <a:xfrm>
            <a:off x="3954869" y="4539456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N</a:t>
            </a:r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15397" name="AutoShape 82"/>
          <p:cNvCxnSpPr>
            <a:cxnSpLocks noChangeShapeType="1"/>
            <a:stCxn id="15379" idx="6"/>
            <a:endCxn id="15387" idx="2"/>
          </p:cNvCxnSpPr>
          <p:nvPr/>
        </p:nvCxnSpPr>
        <p:spPr bwMode="auto">
          <a:xfrm>
            <a:off x="3246844" y="4466431"/>
            <a:ext cx="598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8" name="AutoShape 83"/>
          <p:cNvCxnSpPr>
            <a:cxnSpLocks noChangeShapeType="1"/>
            <a:stCxn id="15380" idx="6"/>
            <a:endCxn id="15388" idx="2"/>
          </p:cNvCxnSpPr>
          <p:nvPr/>
        </p:nvCxnSpPr>
        <p:spPr bwMode="auto">
          <a:xfrm>
            <a:off x="3261132" y="5653881"/>
            <a:ext cx="5857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9" name="AutoShape 84"/>
          <p:cNvCxnSpPr>
            <a:cxnSpLocks noChangeShapeType="1"/>
            <a:stCxn id="15387" idx="6"/>
            <a:endCxn id="15391" idx="2"/>
          </p:cNvCxnSpPr>
          <p:nvPr/>
        </p:nvCxnSpPr>
        <p:spPr bwMode="auto">
          <a:xfrm>
            <a:off x="3977094" y="4466431"/>
            <a:ext cx="5302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85"/>
          <p:cNvCxnSpPr>
            <a:cxnSpLocks noChangeShapeType="1"/>
            <a:stCxn id="15388" idx="6"/>
            <a:endCxn id="15392" idx="2"/>
          </p:cNvCxnSpPr>
          <p:nvPr/>
        </p:nvCxnSpPr>
        <p:spPr bwMode="auto">
          <a:xfrm>
            <a:off x="3978682" y="5653881"/>
            <a:ext cx="5302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1" name="Oval 95"/>
          <p:cNvSpPr>
            <a:spLocks noChangeArrowheads="1"/>
          </p:cNvSpPr>
          <p:nvPr/>
        </p:nvSpPr>
        <p:spPr bwMode="auto">
          <a:xfrm>
            <a:off x="6240869" y="4404519"/>
            <a:ext cx="131763" cy="1222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402" name="Oval 96"/>
          <p:cNvSpPr>
            <a:spLocks noChangeArrowheads="1"/>
          </p:cNvSpPr>
          <p:nvPr/>
        </p:nvSpPr>
        <p:spPr bwMode="auto">
          <a:xfrm>
            <a:off x="6240869" y="5588794"/>
            <a:ext cx="131763" cy="1222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5403" name="Text Box 97"/>
          <p:cNvSpPr txBox="1">
            <a:spLocks noChangeArrowheads="1"/>
          </p:cNvSpPr>
          <p:nvPr/>
        </p:nvSpPr>
        <p:spPr bwMode="auto">
          <a:xfrm>
            <a:off x="7106057" y="4887119"/>
            <a:ext cx="527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  <a:r>
              <a:rPr lang="en-US" altLang="zh-HK" b="1" baseline="-25000">
                <a:ea typeface="新細明體" pitchFamily="18" charset="-120"/>
              </a:rPr>
              <a:t>eq</a:t>
            </a:r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15404" name="AutoShape 98"/>
          <p:cNvCxnSpPr>
            <a:cxnSpLocks noChangeShapeType="1"/>
            <a:stCxn id="15402" idx="6"/>
            <a:endCxn id="15422" idx="1"/>
          </p:cNvCxnSpPr>
          <p:nvPr/>
        </p:nvCxnSpPr>
        <p:spPr bwMode="auto">
          <a:xfrm flipV="1">
            <a:off x="6372632" y="5155406"/>
            <a:ext cx="395287" cy="495300"/>
          </a:xfrm>
          <a:prstGeom prst="bentConnector4">
            <a:avLst>
              <a:gd name="adj1" fmla="val 2407"/>
              <a:gd name="adj2" fmla="val -3847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99"/>
          <p:cNvCxnSpPr>
            <a:cxnSpLocks noChangeShapeType="1"/>
            <a:stCxn id="15401" idx="6"/>
            <a:endCxn id="15423" idx="1"/>
          </p:cNvCxnSpPr>
          <p:nvPr/>
        </p:nvCxnSpPr>
        <p:spPr bwMode="auto">
          <a:xfrm>
            <a:off x="6372632" y="4466431"/>
            <a:ext cx="395287" cy="536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AutoShape 100"/>
          <p:cNvSpPr>
            <a:spLocks noChangeArrowheads="1"/>
          </p:cNvSpPr>
          <p:nvPr/>
        </p:nvSpPr>
        <p:spPr bwMode="auto">
          <a:xfrm>
            <a:off x="5174069" y="4906169"/>
            <a:ext cx="609600" cy="376237"/>
          </a:xfrm>
          <a:prstGeom prst="rightArrow">
            <a:avLst>
              <a:gd name="adj1" fmla="val 50000"/>
              <a:gd name="adj2" fmla="val 405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graphicFrame>
        <p:nvGraphicFramePr>
          <p:cNvPr id="15407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15639"/>
              </p:ext>
            </p:extLst>
          </p:nvPr>
        </p:nvGraphicFramePr>
        <p:xfrm>
          <a:off x="3494089" y="3124201"/>
          <a:ext cx="1458912" cy="84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3" imgW="748975" imgH="431613" progId="Equation.3">
                  <p:embed/>
                </p:oleObj>
              </mc:Choice>
              <mc:Fallback>
                <p:oleObj name="Equation" r:id="rId3" imgW="748975" imgH="431613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9" y="3124201"/>
                        <a:ext cx="1458912" cy="84128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8" name="Group 116"/>
          <p:cNvGrpSpPr>
            <a:grpSpLocks/>
          </p:cNvGrpSpPr>
          <p:nvPr/>
        </p:nvGrpSpPr>
        <p:grpSpPr bwMode="auto">
          <a:xfrm>
            <a:off x="1560919" y="4998244"/>
            <a:ext cx="457200" cy="153987"/>
            <a:chOff x="5020" y="2459"/>
            <a:chExt cx="288" cy="97"/>
          </a:xfrm>
        </p:grpSpPr>
        <p:sp>
          <p:nvSpPr>
            <p:cNvPr id="15432" name="Freeform 117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Freeform 118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9" name="Group 119"/>
          <p:cNvGrpSpPr>
            <a:grpSpLocks/>
          </p:cNvGrpSpPr>
          <p:nvPr/>
        </p:nvGrpSpPr>
        <p:grpSpPr bwMode="auto">
          <a:xfrm>
            <a:off x="2254657" y="5001419"/>
            <a:ext cx="457200" cy="153987"/>
            <a:chOff x="5020" y="2459"/>
            <a:chExt cx="288" cy="97"/>
          </a:xfrm>
        </p:grpSpPr>
        <p:sp>
          <p:nvSpPr>
            <p:cNvPr id="15430" name="Freeform 120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Freeform 121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10" name="Group 122"/>
          <p:cNvGrpSpPr>
            <a:grpSpLocks/>
          </p:cNvGrpSpPr>
          <p:nvPr/>
        </p:nvGrpSpPr>
        <p:grpSpPr bwMode="auto">
          <a:xfrm>
            <a:off x="2953157" y="4988719"/>
            <a:ext cx="457200" cy="153987"/>
            <a:chOff x="5020" y="2459"/>
            <a:chExt cx="288" cy="97"/>
          </a:xfrm>
        </p:grpSpPr>
        <p:sp>
          <p:nvSpPr>
            <p:cNvPr id="15428" name="Freeform 123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Freeform 124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11" name="Group 125"/>
          <p:cNvGrpSpPr>
            <a:grpSpLocks/>
          </p:cNvGrpSpPr>
          <p:nvPr/>
        </p:nvGrpSpPr>
        <p:grpSpPr bwMode="auto">
          <a:xfrm>
            <a:off x="3683407" y="4991894"/>
            <a:ext cx="457200" cy="153987"/>
            <a:chOff x="5020" y="2459"/>
            <a:chExt cx="288" cy="97"/>
          </a:xfrm>
        </p:grpSpPr>
        <p:sp>
          <p:nvSpPr>
            <p:cNvPr id="15426" name="Freeform 126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127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12" name="Group 128"/>
          <p:cNvGrpSpPr>
            <a:grpSpLocks/>
          </p:cNvGrpSpPr>
          <p:nvPr/>
        </p:nvGrpSpPr>
        <p:grpSpPr bwMode="auto">
          <a:xfrm>
            <a:off x="4346982" y="4987131"/>
            <a:ext cx="457200" cy="153988"/>
            <a:chOff x="5020" y="2459"/>
            <a:chExt cx="288" cy="97"/>
          </a:xfrm>
        </p:grpSpPr>
        <p:sp>
          <p:nvSpPr>
            <p:cNvPr id="15424" name="Freeform 129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Freeform 130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13" name="Group 131"/>
          <p:cNvGrpSpPr>
            <a:grpSpLocks/>
          </p:cNvGrpSpPr>
          <p:nvPr/>
        </p:nvGrpSpPr>
        <p:grpSpPr bwMode="auto">
          <a:xfrm>
            <a:off x="6539319" y="5003006"/>
            <a:ext cx="457200" cy="153988"/>
            <a:chOff x="5020" y="2459"/>
            <a:chExt cx="288" cy="97"/>
          </a:xfrm>
        </p:grpSpPr>
        <p:sp>
          <p:nvSpPr>
            <p:cNvPr id="15422" name="Freeform 132"/>
            <p:cNvSpPr>
              <a:spLocks/>
            </p:cNvSpPr>
            <p:nvPr/>
          </p:nvSpPr>
          <p:spPr bwMode="auto">
            <a:xfrm>
              <a:off x="5020" y="2555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Freeform 133"/>
            <p:cNvSpPr>
              <a:spLocks/>
            </p:cNvSpPr>
            <p:nvPr/>
          </p:nvSpPr>
          <p:spPr bwMode="auto">
            <a:xfrm>
              <a:off x="5020" y="2459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21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DAD0FF-5525-4052-B16B-89A674902CA6}" type="slidenum">
              <a:rPr lang="en-US" altLang="zh-HK" smtClean="0"/>
              <a:pPr eaLnBrk="1" hangingPunct="1"/>
              <a:t>10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Capacitors in series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1643" y="2155666"/>
            <a:ext cx="8345488" cy="4114800"/>
          </a:xfrm>
        </p:spPr>
        <p:txBody>
          <a:bodyPr/>
          <a:lstStyle/>
          <a:p>
            <a:pPr marL="0" lvl="1" inden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Capacitors in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series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has an equivalent capacitance which can be represented by:</a:t>
            </a:r>
          </a:p>
          <a:p>
            <a:pPr marL="0" indent="0">
              <a:buFont typeface="Wingdings" pitchFamily="2" charset="2"/>
              <a:buNone/>
            </a:pPr>
            <a:endParaRPr lang="en-US" altLang="zh-HK" dirty="0" smtClean="0">
              <a:ea typeface="新細明體" pitchFamily="18" charset="-120"/>
            </a:endParaRPr>
          </a:p>
        </p:txBody>
      </p:sp>
      <p:graphicFrame>
        <p:nvGraphicFramePr>
          <p:cNvPr id="163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32672"/>
              </p:ext>
            </p:extLst>
          </p:nvPr>
        </p:nvGraphicFramePr>
        <p:xfrm>
          <a:off x="1358900" y="3242469"/>
          <a:ext cx="6416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3" imgW="3657600" imgH="622300" progId="Equation.3">
                  <p:embed/>
                </p:oleObj>
              </mc:Choice>
              <mc:Fallback>
                <p:oleObj name="Equation" r:id="rId3" imgW="3657600" imgH="6223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242469"/>
                        <a:ext cx="6416675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92"/>
          <p:cNvGrpSpPr>
            <a:grpSpLocks/>
          </p:cNvGrpSpPr>
          <p:nvPr/>
        </p:nvGrpSpPr>
        <p:grpSpPr bwMode="auto">
          <a:xfrm>
            <a:off x="7458392" y="4946172"/>
            <a:ext cx="1387475" cy="839788"/>
            <a:chOff x="2417" y="3432"/>
            <a:chExt cx="874" cy="529"/>
          </a:xfrm>
        </p:grpSpPr>
        <p:sp>
          <p:nvSpPr>
            <p:cNvPr id="16438" name="Freeform 85"/>
            <p:cNvSpPr>
              <a:spLocks/>
            </p:cNvSpPr>
            <p:nvPr/>
          </p:nvSpPr>
          <p:spPr bwMode="auto">
            <a:xfrm rot="5400000">
              <a:off x="2686" y="38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Oval 86"/>
            <p:cNvSpPr>
              <a:spLocks noChangeArrowheads="1"/>
            </p:cNvSpPr>
            <p:nvPr/>
          </p:nvSpPr>
          <p:spPr bwMode="auto">
            <a:xfrm rot="5400000">
              <a:off x="2414" y="3780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16440" name="Oval 87"/>
            <p:cNvSpPr>
              <a:spLocks noChangeArrowheads="1"/>
            </p:cNvSpPr>
            <p:nvPr/>
          </p:nvSpPr>
          <p:spPr bwMode="auto">
            <a:xfrm rot="5400000">
              <a:off x="3211" y="377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cxnSp>
          <p:nvCxnSpPr>
            <p:cNvPr id="16441" name="AutoShape 88"/>
            <p:cNvCxnSpPr>
              <a:cxnSpLocks noChangeShapeType="1"/>
              <a:stCxn id="16439" idx="0"/>
              <a:endCxn id="16438" idx="1"/>
            </p:cNvCxnSpPr>
            <p:nvPr/>
          </p:nvCxnSpPr>
          <p:spPr bwMode="auto">
            <a:xfrm flipV="1">
              <a:off x="2496" y="3818"/>
              <a:ext cx="33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42" name="Freeform 89"/>
            <p:cNvSpPr>
              <a:spLocks/>
            </p:cNvSpPr>
            <p:nvPr/>
          </p:nvSpPr>
          <p:spPr bwMode="auto">
            <a:xfrm rot="5400000">
              <a:off x="2782" y="38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443" name="AutoShape 90"/>
            <p:cNvCxnSpPr>
              <a:cxnSpLocks noChangeShapeType="1"/>
              <a:stCxn id="16440" idx="4"/>
              <a:endCxn id="16442" idx="1"/>
            </p:cNvCxnSpPr>
            <p:nvPr/>
          </p:nvCxnSpPr>
          <p:spPr bwMode="auto">
            <a:xfrm flipH="1">
              <a:off x="2927" y="3815"/>
              <a:ext cx="289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44" name="Text Box 91"/>
            <p:cNvSpPr txBox="1">
              <a:spLocks noChangeArrowheads="1"/>
            </p:cNvSpPr>
            <p:nvPr/>
          </p:nvSpPr>
          <p:spPr bwMode="auto">
            <a:xfrm>
              <a:off x="2667" y="3432"/>
              <a:ext cx="4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eq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</p:grpSp>
      <p:grpSp>
        <p:nvGrpSpPr>
          <p:cNvPr id="16390" name="Group 114"/>
          <p:cNvGrpSpPr>
            <a:grpSpLocks/>
          </p:cNvGrpSpPr>
          <p:nvPr/>
        </p:nvGrpSpPr>
        <p:grpSpPr bwMode="auto">
          <a:xfrm>
            <a:off x="193992" y="4881085"/>
            <a:ext cx="5707063" cy="933450"/>
            <a:chOff x="768" y="2619"/>
            <a:chExt cx="3595" cy="588"/>
          </a:xfrm>
        </p:grpSpPr>
        <p:sp>
          <p:nvSpPr>
            <p:cNvPr id="16406" name="Oval 6"/>
            <p:cNvSpPr>
              <a:spLocks noChangeArrowheads="1"/>
            </p:cNvSpPr>
            <p:nvPr/>
          </p:nvSpPr>
          <p:spPr bwMode="auto">
            <a:xfrm rot="-5400000">
              <a:off x="767" y="2998"/>
              <a:ext cx="66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16407" name="Oval 7"/>
            <p:cNvSpPr>
              <a:spLocks noChangeArrowheads="1"/>
            </p:cNvSpPr>
            <p:nvPr/>
          </p:nvSpPr>
          <p:spPr bwMode="auto">
            <a:xfrm rot="-5400000">
              <a:off x="4295" y="3034"/>
              <a:ext cx="66" cy="7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16408" name="Text Box 16"/>
            <p:cNvSpPr txBox="1">
              <a:spLocks noChangeArrowheads="1"/>
            </p:cNvSpPr>
            <p:nvPr/>
          </p:nvSpPr>
          <p:spPr bwMode="auto">
            <a:xfrm>
              <a:off x="1076" y="261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</a:p>
          </p:txBody>
        </p:sp>
        <p:cxnSp>
          <p:nvCxnSpPr>
            <p:cNvPr id="16409" name="AutoShape 49"/>
            <p:cNvCxnSpPr>
              <a:cxnSpLocks noChangeShapeType="1"/>
              <a:stCxn id="16406" idx="4"/>
              <a:endCxn id="16436" idx="1"/>
            </p:cNvCxnSpPr>
            <p:nvPr/>
          </p:nvCxnSpPr>
          <p:spPr bwMode="auto">
            <a:xfrm>
              <a:off x="832" y="3030"/>
              <a:ext cx="330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AutoShape 50"/>
            <p:cNvCxnSpPr>
              <a:cxnSpLocks noChangeShapeType="1"/>
              <a:stCxn id="16437" idx="1"/>
              <a:endCxn id="16434" idx="1"/>
            </p:cNvCxnSpPr>
            <p:nvPr/>
          </p:nvCxnSpPr>
          <p:spPr bwMode="auto">
            <a:xfrm>
              <a:off x="1258" y="3034"/>
              <a:ext cx="38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AutoShape 51"/>
            <p:cNvCxnSpPr>
              <a:cxnSpLocks noChangeShapeType="1"/>
              <a:stCxn id="16435" idx="1"/>
              <a:endCxn id="16432" idx="1"/>
            </p:cNvCxnSpPr>
            <p:nvPr/>
          </p:nvCxnSpPr>
          <p:spPr bwMode="auto">
            <a:xfrm flipV="1">
              <a:off x="1740" y="3033"/>
              <a:ext cx="290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AutoShape 52"/>
            <p:cNvCxnSpPr>
              <a:cxnSpLocks noChangeShapeType="1"/>
              <a:stCxn id="16433" idx="1"/>
            </p:cNvCxnSpPr>
            <p:nvPr/>
          </p:nvCxnSpPr>
          <p:spPr bwMode="auto">
            <a:xfrm>
              <a:off x="2126" y="3033"/>
              <a:ext cx="19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53"/>
            <p:cNvCxnSpPr>
              <a:cxnSpLocks noChangeShapeType="1"/>
              <a:stCxn id="16430" idx="1"/>
            </p:cNvCxnSpPr>
            <p:nvPr/>
          </p:nvCxnSpPr>
          <p:spPr bwMode="auto">
            <a:xfrm flipH="1">
              <a:off x="2753" y="3060"/>
              <a:ext cx="15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AutoShape 54"/>
            <p:cNvCxnSpPr>
              <a:cxnSpLocks noChangeShapeType="1"/>
              <a:stCxn id="16431" idx="1"/>
            </p:cNvCxnSpPr>
            <p:nvPr/>
          </p:nvCxnSpPr>
          <p:spPr bwMode="auto">
            <a:xfrm>
              <a:off x="3006" y="3060"/>
              <a:ext cx="14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AutoShape 55"/>
            <p:cNvCxnSpPr>
              <a:cxnSpLocks noChangeShapeType="1"/>
              <a:stCxn id="16428" idx="1"/>
            </p:cNvCxnSpPr>
            <p:nvPr/>
          </p:nvCxnSpPr>
          <p:spPr bwMode="auto">
            <a:xfrm flipH="1">
              <a:off x="3618" y="3064"/>
              <a:ext cx="19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AutoShape 56"/>
            <p:cNvCxnSpPr>
              <a:cxnSpLocks noChangeShapeType="1"/>
              <a:stCxn id="16429" idx="1"/>
              <a:endCxn id="16407" idx="0"/>
            </p:cNvCxnSpPr>
            <p:nvPr/>
          </p:nvCxnSpPr>
          <p:spPr bwMode="auto">
            <a:xfrm>
              <a:off x="3910" y="3064"/>
              <a:ext cx="383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 Box 57"/>
            <p:cNvSpPr txBox="1">
              <a:spLocks noChangeArrowheads="1"/>
            </p:cNvSpPr>
            <p:nvPr/>
          </p:nvSpPr>
          <p:spPr bwMode="auto">
            <a:xfrm>
              <a:off x="2417" y="292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∙ ∙ ∙</a:t>
              </a:r>
            </a:p>
          </p:txBody>
        </p:sp>
        <p:sp>
          <p:nvSpPr>
            <p:cNvPr id="16418" name="Text Box 58"/>
            <p:cNvSpPr txBox="1">
              <a:spLocks noChangeArrowheads="1"/>
            </p:cNvSpPr>
            <p:nvPr/>
          </p:nvSpPr>
          <p:spPr bwMode="auto">
            <a:xfrm>
              <a:off x="3216" y="2944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∙ ∙ ∙</a:t>
              </a:r>
            </a:p>
          </p:txBody>
        </p:sp>
        <p:sp>
          <p:nvSpPr>
            <p:cNvPr id="16419" name="Text Box 59"/>
            <p:cNvSpPr txBox="1">
              <a:spLocks noChangeArrowheads="1"/>
            </p:cNvSpPr>
            <p:nvPr/>
          </p:nvSpPr>
          <p:spPr bwMode="auto">
            <a:xfrm>
              <a:off x="1556" y="264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16420" name="Text Box 60"/>
            <p:cNvSpPr txBox="1">
              <a:spLocks noChangeArrowheads="1"/>
            </p:cNvSpPr>
            <p:nvPr/>
          </p:nvSpPr>
          <p:spPr bwMode="auto">
            <a:xfrm>
              <a:off x="1940" y="264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</a:p>
          </p:txBody>
        </p:sp>
        <p:sp>
          <p:nvSpPr>
            <p:cNvPr id="16421" name="Text Box 61"/>
            <p:cNvSpPr txBox="1">
              <a:spLocks noChangeArrowheads="1"/>
            </p:cNvSpPr>
            <p:nvPr/>
          </p:nvSpPr>
          <p:spPr bwMode="auto">
            <a:xfrm>
              <a:off x="2829" y="2640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  <a:r>
                <a:rPr lang="en-US" altLang="zh-HK" b="1" baseline="-25000">
                  <a:ea typeface="新細明體" pitchFamily="18" charset="-120"/>
                </a:rPr>
                <a:t>n</a:t>
              </a:r>
            </a:p>
          </p:txBody>
        </p:sp>
        <p:sp>
          <p:nvSpPr>
            <p:cNvPr id="16422" name="Text Box 62"/>
            <p:cNvSpPr txBox="1">
              <a:spLocks noChangeArrowheads="1"/>
            </p:cNvSpPr>
            <p:nvPr/>
          </p:nvSpPr>
          <p:spPr bwMode="auto">
            <a:xfrm>
              <a:off x="3743" y="269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  <a:r>
                <a:rPr lang="en-US" altLang="zh-HK" b="1" baseline="-25000">
                  <a:ea typeface="新細明體" pitchFamily="18" charset="-120"/>
                </a:rPr>
                <a:t>N</a:t>
              </a:r>
            </a:p>
          </p:txBody>
        </p:sp>
        <p:grpSp>
          <p:nvGrpSpPr>
            <p:cNvPr id="16423" name="Group 101"/>
            <p:cNvGrpSpPr>
              <a:grpSpLocks/>
            </p:cNvGrpSpPr>
            <p:nvPr/>
          </p:nvGrpSpPr>
          <p:grpSpPr bwMode="auto">
            <a:xfrm>
              <a:off x="1160" y="2889"/>
              <a:ext cx="97" cy="288"/>
              <a:chOff x="4732" y="3531"/>
              <a:chExt cx="97" cy="288"/>
            </a:xfrm>
          </p:grpSpPr>
          <p:sp>
            <p:nvSpPr>
              <p:cNvPr id="16436" name="Freeform 94"/>
              <p:cNvSpPr>
                <a:spLocks/>
              </p:cNvSpPr>
              <p:nvPr/>
            </p:nvSpPr>
            <p:spPr bwMode="auto">
              <a:xfrm rot="5400000">
                <a:off x="4589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Freeform 98"/>
              <p:cNvSpPr>
                <a:spLocks/>
              </p:cNvSpPr>
              <p:nvPr/>
            </p:nvSpPr>
            <p:spPr bwMode="auto">
              <a:xfrm rot="5400000">
                <a:off x="4685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4" name="Group 102"/>
            <p:cNvGrpSpPr>
              <a:grpSpLocks/>
            </p:cNvGrpSpPr>
            <p:nvPr/>
          </p:nvGrpSpPr>
          <p:grpSpPr bwMode="auto">
            <a:xfrm>
              <a:off x="1642" y="2890"/>
              <a:ext cx="97" cy="288"/>
              <a:chOff x="4732" y="3531"/>
              <a:chExt cx="97" cy="288"/>
            </a:xfrm>
          </p:grpSpPr>
          <p:sp>
            <p:nvSpPr>
              <p:cNvPr id="16434" name="Freeform 103"/>
              <p:cNvSpPr>
                <a:spLocks/>
              </p:cNvSpPr>
              <p:nvPr/>
            </p:nvSpPr>
            <p:spPr bwMode="auto">
              <a:xfrm rot="5400000">
                <a:off x="4589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Freeform 104"/>
              <p:cNvSpPr>
                <a:spLocks/>
              </p:cNvSpPr>
              <p:nvPr/>
            </p:nvSpPr>
            <p:spPr bwMode="auto">
              <a:xfrm rot="5400000">
                <a:off x="4685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5" name="Group 105"/>
            <p:cNvGrpSpPr>
              <a:grpSpLocks/>
            </p:cNvGrpSpPr>
            <p:nvPr/>
          </p:nvGrpSpPr>
          <p:grpSpPr bwMode="auto">
            <a:xfrm>
              <a:off x="2028" y="2888"/>
              <a:ext cx="97" cy="288"/>
              <a:chOff x="4732" y="3531"/>
              <a:chExt cx="97" cy="288"/>
            </a:xfrm>
          </p:grpSpPr>
          <p:sp>
            <p:nvSpPr>
              <p:cNvPr id="16432" name="Freeform 106"/>
              <p:cNvSpPr>
                <a:spLocks/>
              </p:cNvSpPr>
              <p:nvPr/>
            </p:nvSpPr>
            <p:spPr bwMode="auto">
              <a:xfrm rot="5400000">
                <a:off x="4589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Freeform 107"/>
              <p:cNvSpPr>
                <a:spLocks/>
              </p:cNvSpPr>
              <p:nvPr/>
            </p:nvSpPr>
            <p:spPr bwMode="auto">
              <a:xfrm rot="5400000">
                <a:off x="4685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6" name="Group 108"/>
            <p:cNvGrpSpPr>
              <a:grpSpLocks/>
            </p:cNvGrpSpPr>
            <p:nvPr/>
          </p:nvGrpSpPr>
          <p:grpSpPr bwMode="auto">
            <a:xfrm>
              <a:off x="2908" y="2915"/>
              <a:ext cx="97" cy="288"/>
              <a:chOff x="4732" y="3531"/>
              <a:chExt cx="97" cy="288"/>
            </a:xfrm>
          </p:grpSpPr>
          <p:sp>
            <p:nvSpPr>
              <p:cNvPr id="16430" name="Freeform 109"/>
              <p:cNvSpPr>
                <a:spLocks/>
              </p:cNvSpPr>
              <p:nvPr/>
            </p:nvSpPr>
            <p:spPr bwMode="auto">
              <a:xfrm rot="5400000">
                <a:off x="4589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Freeform 110"/>
              <p:cNvSpPr>
                <a:spLocks/>
              </p:cNvSpPr>
              <p:nvPr/>
            </p:nvSpPr>
            <p:spPr bwMode="auto">
              <a:xfrm rot="5400000">
                <a:off x="4685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7" name="Group 111"/>
            <p:cNvGrpSpPr>
              <a:grpSpLocks/>
            </p:cNvGrpSpPr>
            <p:nvPr/>
          </p:nvGrpSpPr>
          <p:grpSpPr bwMode="auto">
            <a:xfrm>
              <a:off x="3812" y="2919"/>
              <a:ext cx="97" cy="288"/>
              <a:chOff x="4732" y="3531"/>
              <a:chExt cx="97" cy="288"/>
            </a:xfrm>
          </p:grpSpPr>
          <p:sp>
            <p:nvSpPr>
              <p:cNvPr id="16428" name="Freeform 112"/>
              <p:cNvSpPr>
                <a:spLocks/>
              </p:cNvSpPr>
              <p:nvPr/>
            </p:nvSpPr>
            <p:spPr bwMode="auto">
              <a:xfrm rot="5400000">
                <a:off x="4589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113"/>
              <p:cNvSpPr>
                <a:spLocks/>
              </p:cNvSpPr>
              <p:nvPr/>
            </p:nvSpPr>
            <p:spPr bwMode="auto">
              <a:xfrm rot="5400000">
                <a:off x="4685" y="367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1" name="AutoShape 100"/>
          <p:cNvSpPr>
            <a:spLocks noChangeArrowheads="1"/>
          </p:cNvSpPr>
          <p:nvPr/>
        </p:nvSpPr>
        <p:spPr bwMode="auto">
          <a:xfrm>
            <a:off x="6439217" y="5387497"/>
            <a:ext cx="609600" cy="376238"/>
          </a:xfrm>
          <a:prstGeom prst="rightArrow">
            <a:avLst>
              <a:gd name="adj1" fmla="val 50000"/>
              <a:gd name="adj2" fmla="val 405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16405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606DB52-E513-423F-88BF-203FE78CD402}" type="slidenum">
              <a:rPr lang="en-US" altLang="zh-HK" smtClean="0"/>
              <a:pPr eaLnBrk="1" hangingPunct="1"/>
              <a:t>11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Parallel and Series Capacitors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557" y="2128838"/>
            <a:ext cx="85740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etermine the equivalent capacitance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2mF,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2mF,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3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1mF,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1/3mF,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5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1/3mF, C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6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1/3mF</a:t>
            </a:r>
          </a:p>
        </p:txBody>
      </p:sp>
      <p:grpSp>
        <p:nvGrpSpPr>
          <p:cNvPr id="17412" name="Group 47"/>
          <p:cNvGrpSpPr>
            <a:grpSpLocks/>
          </p:cNvGrpSpPr>
          <p:nvPr/>
        </p:nvGrpSpPr>
        <p:grpSpPr bwMode="auto">
          <a:xfrm>
            <a:off x="817443" y="3812698"/>
            <a:ext cx="3019425" cy="1812925"/>
            <a:chOff x="501" y="2121"/>
            <a:chExt cx="1902" cy="1142"/>
          </a:xfrm>
        </p:grpSpPr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1231" y="2736"/>
              <a:ext cx="288" cy="97"/>
              <a:chOff x="5020" y="2459"/>
              <a:chExt cx="288" cy="97"/>
            </a:xfrm>
          </p:grpSpPr>
          <p:sp>
            <p:nvSpPr>
              <p:cNvPr id="17450" name="Freeform 5"/>
              <p:cNvSpPr>
                <a:spLocks/>
              </p:cNvSpPr>
              <p:nvPr/>
            </p:nvSpPr>
            <p:spPr bwMode="auto">
              <a:xfrm>
                <a:off x="5020" y="2555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Freeform 6"/>
              <p:cNvSpPr>
                <a:spLocks/>
              </p:cNvSpPr>
              <p:nvPr/>
            </p:nvSpPr>
            <p:spPr bwMode="auto">
              <a:xfrm>
                <a:off x="5020" y="2459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5" name="Oval 12"/>
            <p:cNvSpPr>
              <a:spLocks noChangeArrowheads="1"/>
            </p:cNvSpPr>
            <p:nvPr/>
          </p:nvSpPr>
          <p:spPr bwMode="auto">
            <a:xfrm rot="5400000">
              <a:off x="498" y="2368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17416" name="Oval 13"/>
            <p:cNvSpPr>
              <a:spLocks noChangeArrowheads="1"/>
            </p:cNvSpPr>
            <p:nvPr/>
          </p:nvSpPr>
          <p:spPr bwMode="auto">
            <a:xfrm rot="5400000">
              <a:off x="1327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cxnSp>
          <p:nvCxnSpPr>
            <p:cNvPr id="17417" name="AutoShape 14"/>
            <p:cNvCxnSpPr>
              <a:cxnSpLocks noChangeShapeType="1"/>
            </p:cNvCxnSpPr>
            <p:nvPr/>
          </p:nvCxnSpPr>
          <p:spPr bwMode="auto">
            <a:xfrm flipV="1">
              <a:off x="576" y="2406"/>
              <a:ext cx="33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18" name="Group 26"/>
            <p:cNvGrpSpPr>
              <a:grpSpLocks/>
            </p:cNvGrpSpPr>
            <p:nvPr/>
          </p:nvGrpSpPr>
          <p:grpSpPr bwMode="auto">
            <a:xfrm>
              <a:off x="913" y="2261"/>
              <a:ext cx="97" cy="288"/>
              <a:chOff x="913" y="2261"/>
              <a:chExt cx="97" cy="288"/>
            </a:xfrm>
          </p:grpSpPr>
          <p:sp>
            <p:nvSpPr>
              <p:cNvPr id="17448" name="Freeform 11"/>
              <p:cNvSpPr>
                <a:spLocks/>
              </p:cNvSpPr>
              <p:nvPr/>
            </p:nvSpPr>
            <p:spPr bwMode="auto">
              <a:xfrm rot="5400000">
                <a:off x="770" y="240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Freeform 15"/>
              <p:cNvSpPr>
                <a:spLocks/>
              </p:cNvSpPr>
              <p:nvPr/>
            </p:nvSpPr>
            <p:spPr bwMode="auto">
              <a:xfrm rot="5400000">
                <a:off x="866" y="2404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19" name="AutoShape 16"/>
            <p:cNvCxnSpPr>
              <a:cxnSpLocks noChangeShapeType="1"/>
              <a:stCxn id="17416" idx="4"/>
              <a:endCxn id="17449" idx="1"/>
            </p:cNvCxnSpPr>
            <p:nvPr/>
          </p:nvCxnSpPr>
          <p:spPr bwMode="auto">
            <a:xfrm flipH="1">
              <a:off x="1011" y="2403"/>
              <a:ext cx="321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0" name="Text Box 17"/>
            <p:cNvSpPr txBox="1">
              <a:spLocks noChangeArrowheads="1"/>
            </p:cNvSpPr>
            <p:nvPr/>
          </p:nvSpPr>
          <p:spPr bwMode="auto">
            <a:xfrm>
              <a:off x="622" y="212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  <p:sp>
          <p:nvSpPr>
            <p:cNvPr id="17421" name="Oval 19"/>
            <p:cNvSpPr>
              <a:spLocks noChangeArrowheads="1"/>
            </p:cNvSpPr>
            <p:nvPr/>
          </p:nvSpPr>
          <p:spPr bwMode="auto">
            <a:xfrm rot="5400000">
              <a:off x="519" y="3082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17422" name="Oval 20"/>
            <p:cNvSpPr>
              <a:spLocks noChangeArrowheads="1"/>
            </p:cNvSpPr>
            <p:nvPr/>
          </p:nvSpPr>
          <p:spPr bwMode="auto">
            <a:xfrm rot="5400000">
              <a:off x="1332" y="3078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cxnSp>
          <p:nvCxnSpPr>
            <p:cNvPr id="17423" name="AutoShape 21"/>
            <p:cNvCxnSpPr>
              <a:cxnSpLocks noChangeShapeType="1"/>
            </p:cNvCxnSpPr>
            <p:nvPr/>
          </p:nvCxnSpPr>
          <p:spPr bwMode="auto">
            <a:xfrm flipV="1">
              <a:off x="597" y="3120"/>
              <a:ext cx="33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24" name="Group 27"/>
            <p:cNvGrpSpPr>
              <a:grpSpLocks/>
            </p:cNvGrpSpPr>
            <p:nvPr/>
          </p:nvGrpSpPr>
          <p:grpSpPr bwMode="auto">
            <a:xfrm>
              <a:off x="934" y="2975"/>
              <a:ext cx="97" cy="288"/>
              <a:chOff x="934" y="2975"/>
              <a:chExt cx="97" cy="288"/>
            </a:xfrm>
          </p:grpSpPr>
          <p:sp>
            <p:nvSpPr>
              <p:cNvPr id="17446" name="Freeform 18"/>
              <p:cNvSpPr>
                <a:spLocks/>
              </p:cNvSpPr>
              <p:nvPr/>
            </p:nvSpPr>
            <p:spPr bwMode="auto">
              <a:xfrm rot="5400000">
                <a:off x="791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7" name="Freeform 22"/>
              <p:cNvSpPr>
                <a:spLocks/>
              </p:cNvSpPr>
              <p:nvPr/>
            </p:nvSpPr>
            <p:spPr bwMode="auto">
              <a:xfrm rot="5400000">
                <a:off x="887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25" name="AutoShape 23"/>
            <p:cNvCxnSpPr>
              <a:cxnSpLocks noChangeShapeType="1"/>
              <a:stCxn id="17422" idx="4"/>
              <a:endCxn id="17447" idx="1"/>
            </p:cNvCxnSpPr>
            <p:nvPr/>
          </p:nvCxnSpPr>
          <p:spPr bwMode="auto">
            <a:xfrm flipH="1">
              <a:off x="1032" y="3117"/>
              <a:ext cx="30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24"/>
            <p:cNvCxnSpPr>
              <a:cxnSpLocks noChangeShapeType="1"/>
              <a:stCxn id="17422" idx="2"/>
              <a:endCxn id="17450" idx="1"/>
            </p:cNvCxnSpPr>
            <p:nvPr/>
          </p:nvCxnSpPr>
          <p:spPr bwMode="auto">
            <a:xfrm flipV="1">
              <a:off x="1375" y="2832"/>
              <a:ext cx="0" cy="2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25"/>
            <p:cNvCxnSpPr>
              <a:cxnSpLocks noChangeShapeType="1"/>
              <a:stCxn id="17416" idx="6"/>
              <a:endCxn id="17451" idx="1"/>
            </p:cNvCxnSpPr>
            <p:nvPr/>
          </p:nvCxnSpPr>
          <p:spPr bwMode="auto">
            <a:xfrm>
              <a:off x="1370" y="2445"/>
              <a:ext cx="5" cy="2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28" name="Group 28"/>
            <p:cNvGrpSpPr>
              <a:grpSpLocks/>
            </p:cNvGrpSpPr>
            <p:nvPr/>
          </p:nvGrpSpPr>
          <p:grpSpPr bwMode="auto">
            <a:xfrm>
              <a:off x="1776" y="2255"/>
              <a:ext cx="97" cy="288"/>
              <a:chOff x="934" y="2975"/>
              <a:chExt cx="97" cy="288"/>
            </a:xfrm>
          </p:grpSpPr>
          <p:sp>
            <p:nvSpPr>
              <p:cNvPr id="17444" name="Freeform 29"/>
              <p:cNvSpPr>
                <a:spLocks/>
              </p:cNvSpPr>
              <p:nvPr/>
            </p:nvSpPr>
            <p:spPr bwMode="auto">
              <a:xfrm rot="5400000">
                <a:off x="791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5" name="Freeform 30"/>
              <p:cNvSpPr>
                <a:spLocks/>
              </p:cNvSpPr>
              <p:nvPr/>
            </p:nvSpPr>
            <p:spPr bwMode="auto">
              <a:xfrm rot="5400000">
                <a:off x="887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29" name="Group 31"/>
            <p:cNvGrpSpPr>
              <a:grpSpLocks/>
            </p:cNvGrpSpPr>
            <p:nvPr/>
          </p:nvGrpSpPr>
          <p:grpSpPr bwMode="auto">
            <a:xfrm>
              <a:off x="1775" y="2969"/>
              <a:ext cx="97" cy="288"/>
              <a:chOff x="934" y="2975"/>
              <a:chExt cx="97" cy="288"/>
            </a:xfrm>
          </p:grpSpPr>
          <p:sp>
            <p:nvSpPr>
              <p:cNvPr id="17442" name="Freeform 32"/>
              <p:cNvSpPr>
                <a:spLocks/>
              </p:cNvSpPr>
              <p:nvPr/>
            </p:nvSpPr>
            <p:spPr bwMode="auto">
              <a:xfrm rot="5400000">
                <a:off x="791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Freeform 33"/>
              <p:cNvSpPr>
                <a:spLocks/>
              </p:cNvSpPr>
              <p:nvPr/>
            </p:nvSpPr>
            <p:spPr bwMode="auto">
              <a:xfrm rot="5400000">
                <a:off x="887" y="311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30" name="AutoShape 34"/>
            <p:cNvCxnSpPr>
              <a:cxnSpLocks noChangeShapeType="1"/>
              <a:stCxn id="17416" idx="0"/>
              <a:endCxn id="17444" idx="1"/>
            </p:cNvCxnSpPr>
            <p:nvPr/>
          </p:nvCxnSpPr>
          <p:spPr bwMode="auto">
            <a:xfrm flipV="1">
              <a:off x="1409" y="2400"/>
              <a:ext cx="369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35"/>
            <p:cNvCxnSpPr>
              <a:cxnSpLocks noChangeShapeType="1"/>
              <a:stCxn id="17422" idx="0"/>
              <a:endCxn id="17442" idx="1"/>
            </p:cNvCxnSpPr>
            <p:nvPr/>
          </p:nvCxnSpPr>
          <p:spPr bwMode="auto">
            <a:xfrm flipV="1">
              <a:off x="1414" y="3114"/>
              <a:ext cx="363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32" name="Group 36"/>
            <p:cNvGrpSpPr>
              <a:grpSpLocks/>
            </p:cNvGrpSpPr>
            <p:nvPr/>
          </p:nvGrpSpPr>
          <p:grpSpPr bwMode="auto">
            <a:xfrm>
              <a:off x="2115" y="2737"/>
              <a:ext cx="288" cy="97"/>
              <a:chOff x="5020" y="2459"/>
              <a:chExt cx="288" cy="97"/>
            </a:xfrm>
          </p:grpSpPr>
          <p:sp>
            <p:nvSpPr>
              <p:cNvPr id="17440" name="Freeform 37"/>
              <p:cNvSpPr>
                <a:spLocks/>
              </p:cNvSpPr>
              <p:nvPr/>
            </p:nvSpPr>
            <p:spPr bwMode="auto">
              <a:xfrm>
                <a:off x="5020" y="2555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Freeform 38"/>
              <p:cNvSpPr>
                <a:spLocks/>
              </p:cNvSpPr>
              <p:nvPr/>
            </p:nvSpPr>
            <p:spPr bwMode="auto">
              <a:xfrm>
                <a:off x="5020" y="2459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33" name="AutoShape 39"/>
            <p:cNvCxnSpPr>
              <a:cxnSpLocks noChangeShapeType="1"/>
              <a:stCxn id="17445" idx="1"/>
              <a:endCxn id="17441" idx="1"/>
            </p:cNvCxnSpPr>
            <p:nvPr/>
          </p:nvCxnSpPr>
          <p:spPr bwMode="auto">
            <a:xfrm>
              <a:off x="1874" y="2400"/>
              <a:ext cx="385" cy="33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4" name="AutoShape 41"/>
            <p:cNvCxnSpPr>
              <a:cxnSpLocks noChangeShapeType="1"/>
              <a:stCxn id="17440" idx="1"/>
              <a:endCxn id="17443" idx="1"/>
            </p:cNvCxnSpPr>
            <p:nvPr/>
          </p:nvCxnSpPr>
          <p:spPr bwMode="auto">
            <a:xfrm rot="-5400000" flipH="1" flipV="1">
              <a:off x="1925" y="2781"/>
              <a:ext cx="281" cy="386"/>
            </a:xfrm>
            <a:prstGeom prst="bentConnector4">
              <a:avLst>
                <a:gd name="adj1" fmla="val 98931"/>
                <a:gd name="adj2" fmla="val 68912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5" name="Text Box 42"/>
            <p:cNvSpPr txBox="1">
              <a:spLocks noChangeArrowheads="1"/>
            </p:cNvSpPr>
            <p:nvPr/>
          </p:nvSpPr>
          <p:spPr bwMode="auto">
            <a:xfrm>
              <a:off x="640" y="283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  <p:sp>
          <p:nvSpPr>
            <p:cNvPr id="17436" name="Text Box 43"/>
            <p:cNvSpPr txBox="1">
              <a:spLocks noChangeArrowheads="1"/>
            </p:cNvSpPr>
            <p:nvPr/>
          </p:nvSpPr>
          <p:spPr bwMode="auto">
            <a:xfrm>
              <a:off x="888" y="260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  <p:sp>
          <p:nvSpPr>
            <p:cNvPr id="17437" name="Text Box 44"/>
            <p:cNvSpPr txBox="1">
              <a:spLocks noChangeArrowheads="1"/>
            </p:cNvSpPr>
            <p:nvPr/>
          </p:nvSpPr>
          <p:spPr bwMode="auto">
            <a:xfrm>
              <a:off x="1438" y="2145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4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  <p:sp>
          <p:nvSpPr>
            <p:cNvPr id="17438" name="Text Box 45"/>
            <p:cNvSpPr txBox="1">
              <a:spLocks noChangeArrowheads="1"/>
            </p:cNvSpPr>
            <p:nvPr/>
          </p:nvSpPr>
          <p:spPr bwMode="auto">
            <a:xfrm>
              <a:off x="1438" y="2853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5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1820" y="262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6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</p:grpSp>
      <p:sp>
        <p:nvSpPr>
          <p:cNvPr id="17413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9409BF-0F08-48B4-A189-6F8F4772D5FF}" type="slidenum">
              <a:rPr lang="en-US" altLang="zh-HK" smtClean="0"/>
              <a:pPr eaLnBrk="1" hangingPunct="1"/>
              <a:t>12</a:t>
            </a:fld>
            <a:endParaRPr lang="en-US" altLang="zh-HK" smtClean="0"/>
          </a:p>
        </p:txBody>
      </p:sp>
      <p:graphicFrame>
        <p:nvGraphicFramePr>
          <p:cNvPr id="4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12295"/>
              </p:ext>
            </p:extLst>
          </p:nvPr>
        </p:nvGraphicFramePr>
        <p:xfrm>
          <a:off x="7107068" y="4491354"/>
          <a:ext cx="13922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068" y="4491354"/>
                        <a:ext cx="139223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92"/>
          <p:cNvGrpSpPr>
            <a:grpSpLocks/>
          </p:cNvGrpSpPr>
          <p:nvPr/>
        </p:nvGrpSpPr>
        <p:grpSpPr bwMode="auto">
          <a:xfrm>
            <a:off x="5277723" y="4275658"/>
            <a:ext cx="1387475" cy="839788"/>
            <a:chOff x="2417" y="3432"/>
            <a:chExt cx="874" cy="529"/>
          </a:xfrm>
        </p:grpSpPr>
        <p:sp>
          <p:nvSpPr>
            <p:cNvPr id="47" name="Freeform 85"/>
            <p:cNvSpPr>
              <a:spLocks/>
            </p:cNvSpPr>
            <p:nvPr/>
          </p:nvSpPr>
          <p:spPr bwMode="auto">
            <a:xfrm rot="5400000">
              <a:off x="2686" y="38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5400000">
              <a:off x="2414" y="3780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5400000">
              <a:off x="3211" y="377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cxnSp>
          <p:nvCxnSpPr>
            <p:cNvPr id="50" name="AutoShape 88"/>
            <p:cNvCxnSpPr>
              <a:cxnSpLocks noChangeShapeType="1"/>
              <a:stCxn id="48" idx="0"/>
              <a:endCxn id="47" idx="1"/>
            </p:cNvCxnSpPr>
            <p:nvPr/>
          </p:nvCxnSpPr>
          <p:spPr bwMode="auto">
            <a:xfrm flipV="1">
              <a:off x="2496" y="3818"/>
              <a:ext cx="33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Freeform 89"/>
            <p:cNvSpPr>
              <a:spLocks/>
            </p:cNvSpPr>
            <p:nvPr/>
          </p:nvSpPr>
          <p:spPr bwMode="auto">
            <a:xfrm rot="5400000">
              <a:off x="2782" y="38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" name="AutoShape 90"/>
            <p:cNvCxnSpPr>
              <a:cxnSpLocks noChangeShapeType="1"/>
              <a:stCxn id="49" idx="4"/>
              <a:endCxn id="51" idx="1"/>
            </p:cNvCxnSpPr>
            <p:nvPr/>
          </p:nvCxnSpPr>
          <p:spPr bwMode="auto">
            <a:xfrm flipH="1">
              <a:off x="2927" y="3815"/>
              <a:ext cx="289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91"/>
            <p:cNvSpPr txBox="1">
              <a:spLocks noChangeArrowheads="1"/>
            </p:cNvSpPr>
            <p:nvPr/>
          </p:nvSpPr>
          <p:spPr bwMode="auto">
            <a:xfrm>
              <a:off x="2667" y="3432"/>
              <a:ext cx="4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C</a:t>
              </a:r>
              <a:r>
                <a:rPr lang="en-US" altLang="zh-HK" b="1" baseline="-25000">
                  <a:ea typeface="新細明體" pitchFamily="18" charset="-120"/>
                </a:rPr>
                <a:t>eq</a:t>
              </a:r>
              <a:r>
                <a:rPr lang="en-US" altLang="zh-HK" b="1">
                  <a:ea typeface="新細明體" pitchFamily="18" charset="-120"/>
                </a:rPr>
                <a:t> </a:t>
              </a:r>
            </a:p>
          </p:txBody>
        </p:sp>
      </p:grpSp>
      <p:sp>
        <p:nvSpPr>
          <p:cNvPr id="54" name="AutoShape 100"/>
          <p:cNvSpPr>
            <a:spLocks noChangeArrowheads="1"/>
          </p:cNvSpPr>
          <p:nvPr/>
        </p:nvSpPr>
        <p:spPr bwMode="auto">
          <a:xfrm>
            <a:off x="4218562" y="4677563"/>
            <a:ext cx="609600" cy="376238"/>
          </a:xfrm>
          <a:prstGeom prst="rightArrow">
            <a:avLst>
              <a:gd name="adj1" fmla="val 50000"/>
              <a:gd name="adj2" fmla="val 405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Inductors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0216" y="2237582"/>
            <a:ext cx="4572000" cy="35814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inductors is a coil of wire wound around a core.</a:t>
            </a: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core can be air, an insulator or ferromagnetic material.</a:t>
            </a:r>
          </a:p>
          <a:p>
            <a:pPr marL="0" lvl="1" indent="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inductor is an electrical element designed to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store energy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21508" name="群組 17"/>
          <p:cNvGrpSpPr>
            <a:grpSpLocks/>
          </p:cNvGrpSpPr>
          <p:nvPr/>
        </p:nvGrpSpPr>
        <p:grpSpPr bwMode="auto">
          <a:xfrm>
            <a:off x="5562600" y="2318917"/>
            <a:ext cx="957262" cy="1655762"/>
            <a:chOff x="5697538" y="3276600"/>
            <a:chExt cx="1617662" cy="2371721"/>
          </a:xfrm>
        </p:grpSpPr>
        <p:grpSp>
          <p:nvGrpSpPr>
            <p:cNvPr id="21517" name="Group 16"/>
            <p:cNvGrpSpPr>
              <a:grpSpLocks/>
            </p:cNvGrpSpPr>
            <p:nvPr/>
          </p:nvGrpSpPr>
          <p:grpSpPr bwMode="auto">
            <a:xfrm>
              <a:off x="5697538" y="3352800"/>
              <a:ext cx="1617662" cy="1804988"/>
              <a:chOff x="3043" y="2112"/>
              <a:chExt cx="1019" cy="1137"/>
            </a:xfrm>
          </p:grpSpPr>
          <p:sp>
            <p:nvSpPr>
              <p:cNvPr id="21524" name="Rectangle 4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432" cy="1137"/>
              </a:xfrm>
              <a:prstGeom prst="rect">
                <a:avLst/>
              </a:prstGeom>
              <a:solidFill>
                <a:srgbClr val="849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1525" name="Arc 5"/>
              <p:cNvSpPr>
                <a:spLocks/>
              </p:cNvSpPr>
              <p:nvPr/>
            </p:nvSpPr>
            <p:spPr bwMode="auto">
              <a:xfrm>
                <a:off x="3669" y="2253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6"/>
              <p:cNvSpPr>
                <a:spLocks noChangeShapeType="1"/>
              </p:cNvSpPr>
              <p:nvPr/>
            </p:nvSpPr>
            <p:spPr bwMode="auto">
              <a:xfrm flipH="1">
                <a:off x="3120" y="2253"/>
                <a:ext cx="5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Arc 7"/>
              <p:cNvSpPr>
                <a:spLocks/>
              </p:cNvSpPr>
              <p:nvPr/>
            </p:nvSpPr>
            <p:spPr bwMode="auto">
              <a:xfrm flipH="1" flipV="1">
                <a:off x="3477" y="2400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Arc 8"/>
              <p:cNvSpPr>
                <a:spLocks/>
              </p:cNvSpPr>
              <p:nvPr/>
            </p:nvSpPr>
            <p:spPr bwMode="auto">
              <a:xfrm>
                <a:off x="3696" y="2496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Arc 9"/>
              <p:cNvSpPr>
                <a:spLocks/>
              </p:cNvSpPr>
              <p:nvPr/>
            </p:nvSpPr>
            <p:spPr bwMode="auto">
              <a:xfrm flipH="1" flipV="1">
                <a:off x="3480" y="2637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Arc 10"/>
              <p:cNvSpPr>
                <a:spLocks/>
              </p:cNvSpPr>
              <p:nvPr/>
            </p:nvSpPr>
            <p:spPr bwMode="auto">
              <a:xfrm>
                <a:off x="3699" y="2733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Arc 11"/>
              <p:cNvSpPr>
                <a:spLocks/>
              </p:cNvSpPr>
              <p:nvPr/>
            </p:nvSpPr>
            <p:spPr bwMode="auto">
              <a:xfrm flipH="1" flipV="1">
                <a:off x="3480" y="2877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Arc 12"/>
              <p:cNvSpPr>
                <a:spLocks/>
              </p:cNvSpPr>
              <p:nvPr/>
            </p:nvSpPr>
            <p:spPr bwMode="auto">
              <a:xfrm>
                <a:off x="3699" y="2973"/>
                <a:ext cx="363" cy="99"/>
              </a:xfrm>
              <a:custGeom>
                <a:avLst/>
                <a:gdLst>
                  <a:gd name="T0" fmla="*/ 0 w 25134"/>
                  <a:gd name="T1" fmla="*/ 0 h 34465"/>
                  <a:gd name="T2" fmla="*/ 0 w 25134"/>
                  <a:gd name="T3" fmla="*/ 0 h 34465"/>
                  <a:gd name="T4" fmla="*/ 0 w 25134"/>
                  <a:gd name="T5" fmla="*/ 0 h 34465"/>
                  <a:gd name="T6" fmla="*/ 0 60000 65536"/>
                  <a:gd name="T7" fmla="*/ 0 60000 65536"/>
                  <a:gd name="T8" fmla="*/ 0 60000 65536"/>
                  <a:gd name="T9" fmla="*/ 0 w 25134"/>
                  <a:gd name="T10" fmla="*/ 0 h 34465"/>
                  <a:gd name="T11" fmla="*/ 25134 w 25134"/>
                  <a:gd name="T12" fmla="*/ 34465 h 34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34" h="34465" fill="none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</a:path>
                  <a:path w="25134" h="34465" stroke="0" extrusionOk="0">
                    <a:moveTo>
                      <a:pt x="0" y="291"/>
                    </a:moveTo>
                    <a:cubicBezTo>
                      <a:pt x="1168" y="97"/>
                      <a:pt x="2350" y="-1"/>
                      <a:pt x="3534" y="0"/>
                    </a:cubicBezTo>
                    <a:cubicBezTo>
                      <a:pt x="15463" y="0"/>
                      <a:pt x="25134" y="9670"/>
                      <a:pt x="25134" y="21600"/>
                    </a:cubicBezTo>
                    <a:cubicBezTo>
                      <a:pt x="25134" y="26233"/>
                      <a:pt x="23644" y="30743"/>
                      <a:pt x="20884" y="34464"/>
                    </a:cubicBezTo>
                    <a:lnTo>
                      <a:pt x="3534" y="21600"/>
                    </a:lnTo>
                    <a:lnTo>
                      <a:pt x="0" y="291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13"/>
              <p:cNvSpPr>
                <a:spLocks noChangeShapeType="1"/>
              </p:cNvSpPr>
              <p:nvPr/>
            </p:nvSpPr>
            <p:spPr bwMode="auto">
              <a:xfrm flipH="1">
                <a:off x="3120" y="312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Oval 14"/>
              <p:cNvSpPr>
                <a:spLocks noChangeArrowheads="1"/>
              </p:cNvSpPr>
              <p:nvPr/>
            </p:nvSpPr>
            <p:spPr bwMode="auto">
              <a:xfrm rot="5400000">
                <a:off x="3040" y="221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1535" name="Oval 15"/>
              <p:cNvSpPr>
                <a:spLocks noChangeArrowheads="1"/>
              </p:cNvSpPr>
              <p:nvPr/>
            </p:nvSpPr>
            <p:spPr bwMode="auto">
              <a:xfrm rot="5400000">
                <a:off x="3059" y="3075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</p:grpSp>
        <p:sp>
          <p:nvSpPr>
            <p:cNvPr id="21518" name="Oval 20"/>
            <p:cNvSpPr>
              <a:spLocks noChangeArrowheads="1"/>
            </p:cNvSpPr>
            <p:nvPr/>
          </p:nvSpPr>
          <p:spPr bwMode="auto">
            <a:xfrm>
              <a:off x="6505575" y="5108575"/>
              <a:ext cx="685800" cy="149225"/>
            </a:xfrm>
            <a:prstGeom prst="ellipse">
              <a:avLst/>
            </a:prstGeom>
            <a:solidFill>
              <a:srgbClr val="8495A9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1519" name="Oval 21"/>
            <p:cNvSpPr>
              <a:spLocks noChangeArrowheads="1"/>
            </p:cNvSpPr>
            <p:nvPr/>
          </p:nvSpPr>
          <p:spPr bwMode="auto">
            <a:xfrm>
              <a:off x="6515100" y="3276600"/>
              <a:ext cx="685800" cy="149225"/>
            </a:xfrm>
            <a:prstGeom prst="ellipse">
              <a:avLst/>
            </a:prstGeom>
            <a:solidFill>
              <a:srgbClr val="84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1520" name="Arc 22"/>
            <p:cNvSpPr>
              <a:spLocks/>
            </p:cNvSpPr>
            <p:nvPr/>
          </p:nvSpPr>
          <p:spPr bwMode="auto">
            <a:xfrm>
              <a:off x="6505575" y="3276600"/>
              <a:ext cx="695325" cy="76200"/>
            </a:xfrm>
            <a:custGeom>
              <a:avLst/>
              <a:gdLst>
                <a:gd name="T0" fmla="*/ 0 w 43138"/>
                <a:gd name="T1" fmla="*/ 1689844192 h 21600"/>
                <a:gd name="T2" fmla="*/ 2147483647 w 43138"/>
                <a:gd name="T3" fmla="*/ 1827954057 h 21600"/>
                <a:gd name="T4" fmla="*/ 2147483647 w 43138"/>
                <a:gd name="T5" fmla="*/ 1827954057 h 21600"/>
                <a:gd name="T6" fmla="*/ 0 60000 65536"/>
                <a:gd name="T7" fmla="*/ 0 60000 65536"/>
                <a:gd name="T8" fmla="*/ 0 60000 65536"/>
                <a:gd name="T9" fmla="*/ 0 w 43138"/>
                <a:gd name="T10" fmla="*/ 0 h 21600"/>
                <a:gd name="T11" fmla="*/ 43138 w 431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1600" fill="none" extrusionOk="0">
                  <a:moveTo>
                    <a:pt x="-1" y="19967"/>
                  </a:moveTo>
                  <a:cubicBezTo>
                    <a:pt x="853" y="8703"/>
                    <a:pt x="10241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</a:path>
                <a:path w="43138" h="21600" stroke="0" extrusionOk="0">
                  <a:moveTo>
                    <a:pt x="-1" y="19967"/>
                  </a:moveTo>
                  <a:cubicBezTo>
                    <a:pt x="853" y="8703"/>
                    <a:pt x="10241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lnTo>
                    <a:pt x="21538" y="21600"/>
                  </a:lnTo>
                  <a:lnTo>
                    <a:pt x="-1" y="1996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21" name="AutoShape 23"/>
            <p:cNvCxnSpPr>
              <a:cxnSpLocks noChangeShapeType="1"/>
              <a:stCxn id="21520" idx="0"/>
              <a:endCxn id="21518" idx="2"/>
            </p:cNvCxnSpPr>
            <p:nvPr/>
          </p:nvCxnSpPr>
          <p:spPr bwMode="auto">
            <a:xfrm>
              <a:off x="6505575" y="3346450"/>
              <a:ext cx="0" cy="18367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4"/>
            <p:cNvCxnSpPr>
              <a:cxnSpLocks noChangeShapeType="1"/>
              <a:stCxn id="21518" idx="6"/>
              <a:endCxn id="21520" idx="1"/>
            </p:cNvCxnSpPr>
            <p:nvPr/>
          </p:nvCxnSpPr>
          <p:spPr bwMode="auto">
            <a:xfrm flipV="1">
              <a:off x="7191375" y="3352800"/>
              <a:ext cx="9525" cy="18303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Line 26"/>
            <p:cNvSpPr>
              <a:spLocks noChangeShapeType="1"/>
            </p:cNvSpPr>
            <p:nvPr/>
          </p:nvSpPr>
          <p:spPr bwMode="auto">
            <a:xfrm flipV="1">
              <a:off x="6255545" y="5257799"/>
              <a:ext cx="602455" cy="390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5346700" y="3974679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core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21510" name="Oval 95"/>
          <p:cNvSpPr>
            <a:spLocks noChangeArrowheads="1"/>
          </p:cNvSpPr>
          <p:nvPr/>
        </p:nvSpPr>
        <p:spPr bwMode="auto">
          <a:xfrm>
            <a:off x="7685087" y="2393529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1511" name="Oval 96"/>
          <p:cNvSpPr>
            <a:spLocks noChangeArrowheads="1"/>
          </p:cNvSpPr>
          <p:nvPr/>
        </p:nvSpPr>
        <p:spPr bwMode="auto">
          <a:xfrm>
            <a:off x="7685087" y="3577804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1512" name="AutoShape 98"/>
          <p:cNvCxnSpPr>
            <a:cxnSpLocks noChangeShapeType="1"/>
            <a:stCxn id="21511" idx="6"/>
            <a:endCxn id="21514" idx="19"/>
          </p:cNvCxnSpPr>
          <p:nvPr/>
        </p:nvCxnSpPr>
        <p:spPr bwMode="auto">
          <a:xfrm flipV="1">
            <a:off x="7816850" y="3284117"/>
            <a:ext cx="407987" cy="355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99"/>
          <p:cNvCxnSpPr>
            <a:cxnSpLocks noChangeShapeType="1"/>
            <a:stCxn id="21510" idx="6"/>
            <a:endCxn id="21514" idx="0"/>
          </p:cNvCxnSpPr>
          <p:nvPr/>
        </p:nvCxnSpPr>
        <p:spPr bwMode="auto">
          <a:xfrm>
            <a:off x="7816850" y="2455442"/>
            <a:ext cx="409575" cy="371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Freeform 109"/>
          <p:cNvSpPr>
            <a:spLocks/>
          </p:cNvSpPr>
          <p:nvPr/>
        </p:nvSpPr>
        <p:spPr bwMode="auto">
          <a:xfrm>
            <a:off x="8148637" y="2826917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5" name="Picture 5" descr="C:\Users\user\Desktop\225px-Electronic_component_induc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50" y="4484206"/>
            <a:ext cx="2093913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4CFE29B-BBAF-4E7E-8E43-B6ADCF53F2E4}" type="slidenum">
              <a:rPr lang="en-US" altLang="zh-HK" smtClean="0"/>
              <a:pPr eaLnBrk="1" hangingPunct="1"/>
              <a:t>13</a:t>
            </a:fld>
            <a:endParaRPr lang="en-US" altLang="zh-HK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89175" y="3820363"/>
            <a:ext cx="205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Symbol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162800" cy="1314450"/>
          </a:xfrm>
        </p:spPr>
        <p:txBody>
          <a:bodyPr/>
          <a:lstStyle/>
          <a:p>
            <a:r>
              <a:rPr lang="en-US" altLang="zh-HK" sz="4800" smtClean="0">
                <a:ea typeface="新細明體" pitchFamily="18" charset="-120"/>
              </a:rPr>
              <a:t>Inductors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" y="2133600"/>
            <a:ext cx="8153400" cy="41910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a current passes through an inductor, the voltage across the inductor 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directly proportional to the rate of change of the current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Inductance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depends on the number of turns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 length of the inductor </a:t>
            </a:r>
            <a:r>
              <a:rPr lang="en-US" altLang="zh-HK" sz="20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 cross sectional area of the core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the permeability of the core </a:t>
            </a:r>
            <a:r>
              <a:rPr lang="en-US" altLang="zh-HK" sz="2000" i="1" dirty="0" smtClean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m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 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inductance is measured in Henry (H).</a:t>
            </a:r>
            <a:endParaRPr lang="en-US" altLang="zh-HK" sz="2400" dirty="0" smtClean="0">
              <a:ea typeface="新細明體" pitchFamily="18" charset="-120"/>
            </a:endParaRPr>
          </a:p>
          <a:p>
            <a:endParaRPr lang="en-US" altLang="zh-HK" sz="2400" dirty="0" smtClean="0">
              <a:ea typeface="新細明體" pitchFamily="18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5449888"/>
            <a:ext cx="81534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HK" altLang="zh-HK" sz="2400">
              <a:ea typeface="新細明體" pitchFamily="18" charset="-120"/>
            </a:endParaRP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0990"/>
              </p:ext>
            </p:extLst>
          </p:nvPr>
        </p:nvGraphicFramePr>
        <p:xfrm>
          <a:off x="2590799" y="3220015"/>
          <a:ext cx="1066801" cy="75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1" name="Equation" r:id="rId4" imgW="596900" imgH="431800" progId="Equation.3">
                  <p:embed/>
                </p:oleObj>
              </mc:Choice>
              <mc:Fallback>
                <p:oleObj name="Equation" r:id="rId4" imgW="596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9" y="3220015"/>
                        <a:ext cx="1066801" cy="759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225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59155"/>
              </p:ext>
            </p:extLst>
          </p:nvPr>
        </p:nvGraphicFramePr>
        <p:xfrm>
          <a:off x="4973637" y="3228586"/>
          <a:ext cx="1259712" cy="68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7" y="3228586"/>
                        <a:ext cx="1259712" cy="688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3754437" y="3372649"/>
            <a:ext cx="1219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HK" sz="2000" dirty="0">
                <a:ea typeface="新細明體" pitchFamily="18" charset="-120"/>
              </a:rPr>
              <a:t>where</a:t>
            </a:r>
          </a:p>
        </p:txBody>
      </p:sp>
      <p:pic>
        <p:nvPicPr>
          <p:cNvPr id="22538" name="Picture 16" descr="Chap6_Fig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9188" y="2819400"/>
            <a:ext cx="595223" cy="1752600"/>
          </a:xfr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253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4BA4CBE-C647-4AEE-95D6-11E57C39C0A3}" type="slidenum">
              <a:rPr lang="en-US" altLang="zh-HK" smtClean="0"/>
              <a:pPr eaLnBrk="1" hangingPunct="1"/>
              <a:t>14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400800" cy="131445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Inductors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1168" y="2124075"/>
            <a:ext cx="8153400" cy="13716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current-voltage relationship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an inductor: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7838" y="375285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stored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an inductor: 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235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83386"/>
              </p:ext>
            </p:extLst>
          </p:nvPr>
        </p:nvGraphicFramePr>
        <p:xfrm>
          <a:off x="2667000" y="2667794"/>
          <a:ext cx="239289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Equation" r:id="rId4" imgW="1371600" imgH="393700" progId="Equation.3">
                  <p:embed/>
                </p:oleObj>
              </mc:Choice>
              <mc:Fallback>
                <p:oleObj name="Equation" r:id="rId4" imgW="13716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794"/>
                        <a:ext cx="239289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2356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86197"/>
              </p:ext>
            </p:extLst>
          </p:nvPr>
        </p:nvGraphicFramePr>
        <p:xfrm>
          <a:off x="3733800" y="4343400"/>
          <a:ext cx="1173163" cy="67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Equation" r:id="rId6" imgW="672808" imgH="393529" progId="Equation.3">
                  <p:embed/>
                </p:oleObj>
              </mc:Choice>
              <mc:Fallback>
                <p:oleObj name="Equation" r:id="rId6" imgW="67280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1173163" cy="67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479610" y="5334000"/>
            <a:ext cx="795463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inductor is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short circuit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 steady state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 /</a:t>
            </a:r>
            <a:r>
              <a:rPr lang="en-US" altLang="zh-HK" sz="2000" i="1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0), its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cannot change abruptly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564" name="Picture 16" descr="Chap6_Fig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0200" y="1685925"/>
            <a:ext cx="878974" cy="2505075"/>
          </a:xfr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65" name="Text Box 24"/>
          <p:cNvSpPr txBox="1">
            <a:spLocks noChangeArrowheads="1"/>
          </p:cNvSpPr>
          <p:nvPr/>
        </p:nvSpPr>
        <p:spPr bwMode="auto">
          <a:xfrm>
            <a:off x="5715000" y="3257550"/>
            <a:ext cx="1593850" cy="6477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 current </a:t>
            </a:r>
          </a:p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t =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5105400" y="3133725"/>
            <a:ext cx="533400" cy="247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A83C3C-B226-4630-9AF0-A7CFCC59258F}" type="slidenum">
              <a:rPr lang="en-US" altLang="zh-HK" smtClean="0"/>
              <a:pPr eaLnBrk="1" hangingPunct="1"/>
              <a:t>15</a:t>
            </a:fld>
            <a:endParaRPr lang="en-US" altLang="zh-HK" smtClean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63445"/>
              </p:ext>
            </p:extLst>
          </p:nvPr>
        </p:nvGraphicFramePr>
        <p:xfrm>
          <a:off x="7772400" y="609600"/>
          <a:ext cx="1066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Equation" r:id="rId9" imgW="596900" imgH="431800" progId="Equation.3">
                  <p:embed/>
                </p:oleObj>
              </mc:Choice>
              <mc:Fallback>
                <p:oleObj name="Equation" r:id="rId9" imgW="596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9600"/>
                        <a:ext cx="1066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Inductors in series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94506" y="2098358"/>
            <a:ext cx="8269288" cy="4114800"/>
          </a:xfrm>
        </p:spPr>
        <p:txBody>
          <a:bodyPr/>
          <a:lstStyle/>
          <a:p>
            <a:pPr marL="0" lvl="1" inden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Inductors in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series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has an equivalent inductance which can be represented by sum of all individual inductance :</a:t>
            </a:r>
          </a:p>
          <a:p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24580" name="AutoShape 77"/>
          <p:cNvSpPr>
            <a:spLocks noChangeArrowheads="1"/>
          </p:cNvSpPr>
          <p:nvPr/>
        </p:nvSpPr>
        <p:spPr bwMode="auto">
          <a:xfrm>
            <a:off x="4470400" y="5024438"/>
            <a:ext cx="406400" cy="461962"/>
          </a:xfrm>
          <a:prstGeom prst="downArrow">
            <a:avLst>
              <a:gd name="adj1" fmla="val 50000"/>
              <a:gd name="adj2" fmla="val 28418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 type="none" w="lg" len="lg"/>
            <a:tailEnd type="none" w="lg" len="lg"/>
          </a:ln>
        </p:spPr>
        <p:txBody>
          <a:bodyPr vert="eaVert" wrap="none" anchor="ctr"/>
          <a:lstStyle/>
          <a:p>
            <a:pPr algn="ctr" eaLnBrk="0" hangingPunct="0"/>
            <a:endParaRPr lang="en-US" altLang="zh-HK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24581" name="Group 90"/>
          <p:cNvGrpSpPr>
            <a:grpSpLocks/>
          </p:cNvGrpSpPr>
          <p:nvPr/>
        </p:nvGrpSpPr>
        <p:grpSpPr bwMode="auto">
          <a:xfrm>
            <a:off x="3948113" y="5486400"/>
            <a:ext cx="1350962" cy="608013"/>
            <a:chOff x="2487" y="3456"/>
            <a:chExt cx="851" cy="383"/>
          </a:xfrm>
        </p:grpSpPr>
        <p:sp>
          <p:nvSpPr>
            <p:cNvPr id="24607" name="Freeform 79"/>
            <p:cNvSpPr>
              <a:spLocks/>
            </p:cNvSpPr>
            <p:nvPr/>
          </p:nvSpPr>
          <p:spPr bwMode="auto">
            <a:xfrm rot="5400000">
              <a:off x="2871" y="3647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Oval 80"/>
            <p:cNvSpPr>
              <a:spLocks noChangeArrowheads="1"/>
            </p:cNvSpPr>
            <p:nvPr/>
          </p:nvSpPr>
          <p:spPr bwMode="auto">
            <a:xfrm>
              <a:off x="3255" y="374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609" name="Oval 81"/>
            <p:cNvSpPr>
              <a:spLocks noChangeArrowheads="1"/>
            </p:cNvSpPr>
            <p:nvPr/>
          </p:nvSpPr>
          <p:spPr bwMode="auto">
            <a:xfrm>
              <a:off x="2487" y="3752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4610" name="AutoShape 82"/>
            <p:cNvCxnSpPr>
              <a:cxnSpLocks noChangeShapeType="1"/>
              <a:stCxn id="24609" idx="6"/>
              <a:endCxn id="24607" idx="19"/>
            </p:cNvCxnSpPr>
            <p:nvPr/>
          </p:nvCxnSpPr>
          <p:spPr bwMode="auto">
            <a:xfrm>
              <a:off x="2570" y="3791"/>
              <a:ext cx="20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AutoShape 83"/>
            <p:cNvCxnSpPr>
              <a:cxnSpLocks noChangeShapeType="1"/>
              <a:stCxn id="24608" idx="2"/>
              <a:endCxn id="24607" idx="0"/>
            </p:cNvCxnSpPr>
            <p:nvPr/>
          </p:nvCxnSpPr>
          <p:spPr bwMode="auto">
            <a:xfrm flipH="1">
              <a:off x="3063" y="3788"/>
              <a:ext cx="19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2" name="Text Box 84"/>
            <p:cNvSpPr txBox="1">
              <a:spLocks noChangeArrowheads="1"/>
            </p:cNvSpPr>
            <p:nvPr/>
          </p:nvSpPr>
          <p:spPr bwMode="auto">
            <a:xfrm>
              <a:off x="2686" y="3456"/>
              <a:ext cx="5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>
                  <a:ea typeface="新細明體" pitchFamily="18" charset="-120"/>
                </a:rPr>
                <a:t>  L</a:t>
              </a:r>
              <a:r>
                <a:rPr lang="en-US" altLang="zh-HK" b="1" baseline="-25000" dirty="0">
                  <a:ea typeface="新細明體" pitchFamily="18" charset="-120"/>
                </a:rPr>
                <a:t>eq</a:t>
              </a:r>
              <a:r>
                <a:rPr lang="en-US" altLang="zh-HK" b="1" dirty="0">
                  <a:ea typeface="新細明體" pitchFamily="18" charset="-120"/>
                </a:rPr>
                <a:t>   </a:t>
              </a:r>
            </a:p>
          </p:txBody>
        </p:sp>
      </p:grpSp>
      <p:grpSp>
        <p:nvGrpSpPr>
          <p:cNvPr id="24582" name="Group 91"/>
          <p:cNvGrpSpPr>
            <a:grpSpLocks/>
          </p:cNvGrpSpPr>
          <p:nvPr/>
        </p:nvGrpSpPr>
        <p:grpSpPr bwMode="auto">
          <a:xfrm>
            <a:off x="1244600" y="4276725"/>
            <a:ext cx="6791325" cy="676275"/>
            <a:chOff x="784" y="2694"/>
            <a:chExt cx="4278" cy="426"/>
          </a:xfrm>
        </p:grpSpPr>
        <p:sp>
          <p:nvSpPr>
            <p:cNvPr id="24585" name="Oval 6"/>
            <p:cNvSpPr>
              <a:spLocks noChangeArrowheads="1"/>
            </p:cNvSpPr>
            <p:nvPr/>
          </p:nvSpPr>
          <p:spPr bwMode="auto">
            <a:xfrm rot="-5400000">
              <a:off x="783" y="2998"/>
              <a:ext cx="66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 rot="-5400000">
              <a:off x="4994" y="2972"/>
              <a:ext cx="66" cy="7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1164" y="270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</a:p>
          </p:txBody>
        </p:sp>
        <p:cxnSp>
          <p:nvCxnSpPr>
            <p:cNvPr id="24588" name="AutoShape 49"/>
            <p:cNvCxnSpPr>
              <a:cxnSpLocks noChangeShapeType="1"/>
              <a:stCxn id="24585" idx="4"/>
              <a:endCxn id="24602" idx="19"/>
            </p:cNvCxnSpPr>
            <p:nvPr/>
          </p:nvCxnSpPr>
          <p:spPr bwMode="auto">
            <a:xfrm>
              <a:off x="848" y="3030"/>
              <a:ext cx="291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50"/>
            <p:cNvCxnSpPr>
              <a:cxnSpLocks noChangeShapeType="1"/>
              <a:stCxn id="24602" idx="0"/>
              <a:endCxn id="24603" idx="19"/>
            </p:cNvCxnSpPr>
            <p:nvPr/>
          </p:nvCxnSpPr>
          <p:spPr bwMode="auto">
            <a:xfrm flipV="1">
              <a:off x="1427" y="3028"/>
              <a:ext cx="382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51"/>
            <p:cNvCxnSpPr>
              <a:cxnSpLocks noChangeShapeType="1"/>
              <a:stCxn id="24603" idx="0"/>
              <a:endCxn id="24604" idx="19"/>
            </p:cNvCxnSpPr>
            <p:nvPr/>
          </p:nvCxnSpPr>
          <p:spPr bwMode="auto">
            <a:xfrm>
              <a:off x="2097" y="3028"/>
              <a:ext cx="27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1" name="AutoShape 52"/>
            <p:cNvCxnSpPr>
              <a:cxnSpLocks noChangeShapeType="1"/>
              <a:stCxn id="24604" idx="0"/>
            </p:cNvCxnSpPr>
            <p:nvPr/>
          </p:nvCxnSpPr>
          <p:spPr bwMode="auto">
            <a:xfrm flipV="1">
              <a:off x="2663" y="3025"/>
              <a:ext cx="20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53"/>
            <p:cNvCxnSpPr>
              <a:cxnSpLocks noChangeShapeType="1"/>
              <a:stCxn id="24605" idx="19"/>
            </p:cNvCxnSpPr>
            <p:nvPr/>
          </p:nvCxnSpPr>
          <p:spPr bwMode="auto">
            <a:xfrm flipH="1">
              <a:off x="3288" y="3015"/>
              <a:ext cx="15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54"/>
            <p:cNvCxnSpPr>
              <a:cxnSpLocks noChangeShapeType="1"/>
              <a:stCxn id="24605" idx="0"/>
            </p:cNvCxnSpPr>
            <p:nvPr/>
          </p:nvCxnSpPr>
          <p:spPr bwMode="auto">
            <a:xfrm flipV="1">
              <a:off x="3732" y="3012"/>
              <a:ext cx="15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55"/>
            <p:cNvCxnSpPr>
              <a:cxnSpLocks noChangeShapeType="1"/>
              <a:stCxn id="24606" idx="19"/>
            </p:cNvCxnSpPr>
            <p:nvPr/>
          </p:nvCxnSpPr>
          <p:spPr bwMode="auto">
            <a:xfrm flipH="1">
              <a:off x="4270" y="3006"/>
              <a:ext cx="18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56"/>
            <p:cNvCxnSpPr>
              <a:cxnSpLocks noChangeShapeType="1"/>
              <a:stCxn id="24606" idx="0"/>
              <a:endCxn id="24586" idx="0"/>
            </p:cNvCxnSpPr>
            <p:nvPr/>
          </p:nvCxnSpPr>
          <p:spPr bwMode="auto">
            <a:xfrm>
              <a:off x="4740" y="3006"/>
              <a:ext cx="252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 Box 57"/>
            <p:cNvSpPr txBox="1">
              <a:spLocks noChangeArrowheads="1"/>
            </p:cNvSpPr>
            <p:nvPr/>
          </p:nvSpPr>
          <p:spPr bwMode="auto">
            <a:xfrm>
              <a:off x="2916" y="2889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∙ ∙ ∙</a:t>
              </a:r>
            </a:p>
          </p:txBody>
        </p:sp>
        <p:sp>
          <p:nvSpPr>
            <p:cNvPr id="24597" name="Text Box 58"/>
            <p:cNvSpPr txBox="1">
              <a:spLocks noChangeArrowheads="1"/>
            </p:cNvSpPr>
            <p:nvPr/>
          </p:nvSpPr>
          <p:spPr bwMode="auto">
            <a:xfrm>
              <a:off x="3924" y="288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∙ ∙ ∙</a:t>
              </a:r>
            </a:p>
          </p:txBody>
        </p:sp>
        <p:sp>
          <p:nvSpPr>
            <p:cNvPr id="24598" name="Text Box 59"/>
            <p:cNvSpPr txBox="1">
              <a:spLocks noChangeArrowheads="1"/>
            </p:cNvSpPr>
            <p:nvPr/>
          </p:nvSpPr>
          <p:spPr bwMode="auto">
            <a:xfrm>
              <a:off x="1833" y="269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99" name="Text Box 60"/>
            <p:cNvSpPr txBox="1">
              <a:spLocks noChangeArrowheads="1"/>
            </p:cNvSpPr>
            <p:nvPr/>
          </p:nvSpPr>
          <p:spPr bwMode="auto">
            <a:xfrm>
              <a:off x="2379" y="269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</a:p>
          </p:txBody>
        </p:sp>
        <p:sp>
          <p:nvSpPr>
            <p:cNvPr id="24600" name="Text Box 61"/>
            <p:cNvSpPr txBox="1">
              <a:spLocks noChangeArrowheads="1"/>
            </p:cNvSpPr>
            <p:nvPr/>
          </p:nvSpPr>
          <p:spPr bwMode="auto">
            <a:xfrm>
              <a:off x="3446" y="2694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n</a:t>
              </a:r>
            </a:p>
          </p:txBody>
        </p:sp>
        <p:sp>
          <p:nvSpPr>
            <p:cNvPr id="24601" name="Text Box 62"/>
            <p:cNvSpPr txBox="1">
              <a:spLocks noChangeArrowheads="1"/>
            </p:cNvSpPr>
            <p:nvPr/>
          </p:nvSpPr>
          <p:spPr bwMode="auto">
            <a:xfrm>
              <a:off x="4463" y="269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N</a:t>
              </a:r>
            </a:p>
          </p:txBody>
        </p:sp>
        <p:sp>
          <p:nvSpPr>
            <p:cNvPr id="24602" name="Freeform 85"/>
            <p:cNvSpPr>
              <a:spLocks/>
            </p:cNvSpPr>
            <p:nvPr/>
          </p:nvSpPr>
          <p:spPr bwMode="auto">
            <a:xfrm rot="5400000">
              <a:off x="1235" y="2888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86"/>
            <p:cNvSpPr>
              <a:spLocks/>
            </p:cNvSpPr>
            <p:nvPr/>
          </p:nvSpPr>
          <p:spPr bwMode="auto">
            <a:xfrm rot="5400000">
              <a:off x="1905" y="2884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87"/>
            <p:cNvSpPr>
              <a:spLocks/>
            </p:cNvSpPr>
            <p:nvPr/>
          </p:nvSpPr>
          <p:spPr bwMode="auto">
            <a:xfrm rot="5400000">
              <a:off x="2471" y="2884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88"/>
            <p:cNvSpPr>
              <a:spLocks/>
            </p:cNvSpPr>
            <p:nvPr/>
          </p:nvSpPr>
          <p:spPr bwMode="auto">
            <a:xfrm rot="5400000">
              <a:off x="3540" y="2871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89"/>
            <p:cNvSpPr>
              <a:spLocks/>
            </p:cNvSpPr>
            <p:nvPr/>
          </p:nvSpPr>
          <p:spPr bwMode="auto">
            <a:xfrm rot="5400000">
              <a:off x="4548" y="2862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4583" name="物件 3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5796678"/>
              </p:ext>
            </p:extLst>
          </p:nvPr>
        </p:nvGraphicFramePr>
        <p:xfrm>
          <a:off x="3825081" y="3065463"/>
          <a:ext cx="1394619" cy="79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3" imgW="761669" imgH="431613" progId="Equation.3">
                  <p:embed/>
                </p:oleObj>
              </mc:Choice>
              <mc:Fallback>
                <p:oleObj name="Equation" r:id="rId3" imgW="761669" imgH="431613" progId="Equation.3">
                  <p:embed/>
                  <p:pic>
                    <p:nvPicPr>
                      <p:cNvPr id="0" name="物件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081" y="3065463"/>
                        <a:ext cx="1394619" cy="7904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74EFC90-FD77-458A-8FFB-0C7AD5E84A43}" type="slidenum">
              <a:rPr lang="en-US" altLang="zh-HK" smtClean="0"/>
              <a:pPr eaLnBrk="1" hangingPunct="1"/>
              <a:t>16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Inductors in parallel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535781" y="2136755"/>
            <a:ext cx="8345488" cy="4114800"/>
          </a:xfrm>
        </p:spPr>
        <p:txBody>
          <a:bodyPr/>
          <a:lstStyle/>
          <a:p>
            <a:pPr marL="0" lvl="1" inden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Inductors in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parallel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has an equivalent inductance which can be represented by:</a:t>
            </a:r>
          </a:p>
          <a:p>
            <a:pPr marL="0" indent="0">
              <a:buFont typeface="Wingdings" pitchFamily="2" charset="2"/>
              <a:buNone/>
            </a:pPr>
            <a:endParaRPr lang="zh-HK" altLang="en-US" dirty="0" smtClean="0">
              <a:ea typeface="新細明體" pitchFamily="18" charset="-120"/>
            </a:endParaRPr>
          </a:p>
        </p:txBody>
      </p:sp>
      <p:graphicFrame>
        <p:nvGraphicFramePr>
          <p:cNvPr id="25604" name="物件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1295981"/>
              </p:ext>
            </p:extLst>
          </p:nvPr>
        </p:nvGraphicFramePr>
        <p:xfrm>
          <a:off x="1587500" y="3200400"/>
          <a:ext cx="58864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方程式" r:id="rId3" imgW="3517900" imgH="622300" progId="Equation.3">
                  <p:embed/>
                </p:oleObj>
              </mc:Choice>
              <mc:Fallback>
                <p:oleObj name="方程式" r:id="rId3" imgW="3517900" imgH="622300" progId="Equation.3">
                  <p:embed/>
                  <p:pic>
                    <p:nvPicPr>
                      <p:cNvPr id="0" name="物件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200400"/>
                        <a:ext cx="5886450" cy="1041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2176463" y="467995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2882900" y="467995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2192338" y="58674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7188" y="58674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5609" name="AutoShape 10"/>
          <p:cNvCxnSpPr>
            <a:cxnSpLocks noChangeShapeType="1"/>
            <a:stCxn id="25607" idx="6"/>
            <a:endCxn id="25608" idx="2"/>
          </p:cNvCxnSpPr>
          <p:nvPr/>
        </p:nvCxnSpPr>
        <p:spPr bwMode="auto">
          <a:xfrm>
            <a:off x="2324100" y="5929313"/>
            <a:ext cx="5730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1"/>
          <p:cNvCxnSpPr>
            <a:cxnSpLocks noChangeShapeType="1"/>
            <a:stCxn id="25607" idx="0"/>
            <a:endCxn id="25649" idx="19"/>
          </p:cNvCxnSpPr>
          <p:nvPr/>
        </p:nvCxnSpPr>
        <p:spPr bwMode="auto">
          <a:xfrm flipH="1" flipV="1">
            <a:off x="2247900" y="5570538"/>
            <a:ext cx="11113" cy="296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2"/>
          <p:cNvCxnSpPr>
            <a:cxnSpLocks noChangeShapeType="1"/>
            <a:stCxn id="25605" idx="4"/>
            <a:endCxn id="25649" idx="0"/>
          </p:cNvCxnSpPr>
          <p:nvPr/>
        </p:nvCxnSpPr>
        <p:spPr bwMode="auto">
          <a:xfrm>
            <a:off x="2243138" y="4802188"/>
            <a:ext cx="6350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3"/>
          <p:cNvCxnSpPr>
            <a:cxnSpLocks noChangeShapeType="1"/>
            <a:stCxn id="25605" idx="6"/>
            <a:endCxn id="25606" idx="2"/>
          </p:cNvCxnSpPr>
          <p:nvPr/>
        </p:nvCxnSpPr>
        <p:spPr bwMode="auto">
          <a:xfrm>
            <a:off x="2308225" y="4741863"/>
            <a:ext cx="574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4"/>
          <p:cNvCxnSpPr>
            <a:cxnSpLocks noChangeShapeType="1"/>
            <a:stCxn id="25606" idx="4"/>
            <a:endCxn id="25650" idx="0"/>
          </p:cNvCxnSpPr>
          <p:nvPr/>
        </p:nvCxnSpPr>
        <p:spPr bwMode="auto">
          <a:xfrm>
            <a:off x="2949575" y="4802188"/>
            <a:ext cx="15875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5"/>
          <p:cNvCxnSpPr>
            <a:cxnSpLocks noChangeShapeType="1"/>
            <a:stCxn id="25608" idx="0"/>
            <a:endCxn id="25650" idx="19"/>
          </p:cNvCxnSpPr>
          <p:nvPr/>
        </p:nvCxnSpPr>
        <p:spPr bwMode="auto">
          <a:xfrm flipV="1">
            <a:off x="2963863" y="5570538"/>
            <a:ext cx="0" cy="296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1722438" y="51133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L</a:t>
            </a:r>
            <a:r>
              <a:rPr lang="en-US" altLang="zh-HK" b="1" baseline="-25000">
                <a:ea typeface="新細明體" pitchFamily="18" charset="-120"/>
              </a:rPr>
              <a:t>1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25616" name="Text Box 33"/>
          <p:cNvSpPr txBox="1">
            <a:spLocks noChangeArrowheads="1"/>
          </p:cNvSpPr>
          <p:nvPr/>
        </p:nvSpPr>
        <p:spPr bwMode="auto">
          <a:xfrm>
            <a:off x="2484438" y="512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L</a:t>
            </a:r>
            <a:r>
              <a:rPr lang="en-US" altLang="zh-HK" b="1" baseline="-25000">
                <a:ea typeface="新細明體" pitchFamily="18" charset="-120"/>
              </a:rPr>
              <a:t>2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25617" name="Text Box 34"/>
          <p:cNvSpPr txBox="1">
            <a:spLocks noChangeArrowheads="1"/>
          </p:cNvSpPr>
          <p:nvPr/>
        </p:nvSpPr>
        <p:spPr bwMode="auto">
          <a:xfrm>
            <a:off x="3201988" y="512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L</a:t>
            </a:r>
            <a:r>
              <a:rPr lang="en-US" altLang="zh-HK" b="1" baseline="-25000">
                <a:ea typeface="新細明體" pitchFamily="18" charset="-120"/>
              </a:rPr>
              <a:t>3</a:t>
            </a:r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25618" name="AutoShape 35"/>
          <p:cNvCxnSpPr>
            <a:cxnSpLocks noChangeShapeType="1"/>
            <a:stCxn id="25606" idx="6"/>
            <a:endCxn id="25620" idx="2"/>
          </p:cNvCxnSpPr>
          <p:nvPr/>
        </p:nvCxnSpPr>
        <p:spPr bwMode="auto">
          <a:xfrm>
            <a:off x="3014663" y="4741863"/>
            <a:ext cx="5667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36"/>
          <p:cNvCxnSpPr>
            <a:cxnSpLocks noChangeShapeType="1"/>
            <a:stCxn id="25608" idx="6"/>
            <a:endCxn id="25621" idx="2"/>
          </p:cNvCxnSpPr>
          <p:nvPr/>
        </p:nvCxnSpPr>
        <p:spPr bwMode="auto">
          <a:xfrm>
            <a:off x="3028950" y="5929313"/>
            <a:ext cx="566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46"/>
          <p:cNvSpPr>
            <a:spLocks noChangeArrowheads="1"/>
          </p:cNvSpPr>
          <p:nvPr/>
        </p:nvSpPr>
        <p:spPr bwMode="auto">
          <a:xfrm>
            <a:off x="3581400" y="467995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21" name="Oval 47"/>
          <p:cNvSpPr>
            <a:spLocks noChangeArrowheads="1"/>
          </p:cNvSpPr>
          <p:nvPr/>
        </p:nvSpPr>
        <p:spPr bwMode="auto">
          <a:xfrm>
            <a:off x="3595688" y="58674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5622" name="AutoShape 48"/>
          <p:cNvCxnSpPr>
            <a:cxnSpLocks noChangeShapeType="1"/>
            <a:stCxn id="25621" idx="0"/>
            <a:endCxn id="25651" idx="19"/>
          </p:cNvCxnSpPr>
          <p:nvPr/>
        </p:nvCxnSpPr>
        <p:spPr bwMode="auto">
          <a:xfrm flipH="1" flipV="1">
            <a:off x="3651250" y="5570538"/>
            <a:ext cx="11113" cy="296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49"/>
          <p:cNvCxnSpPr>
            <a:cxnSpLocks noChangeShapeType="1"/>
            <a:stCxn id="25620" idx="4"/>
            <a:endCxn id="25651" idx="0"/>
          </p:cNvCxnSpPr>
          <p:nvPr/>
        </p:nvCxnSpPr>
        <p:spPr bwMode="auto">
          <a:xfrm>
            <a:off x="3648075" y="4802188"/>
            <a:ext cx="4763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Oval 50"/>
          <p:cNvSpPr>
            <a:spLocks noChangeArrowheads="1"/>
          </p:cNvSpPr>
          <p:nvPr/>
        </p:nvSpPr>
        <p:spPr bwMode="auto">
          <a:xfrm>
            <a:off x="1546225" y="4679950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25" name="Oval 51"/>
          <p:cNvSpPr>
            <a:spLocks noChangeArrowheads="1"/>
          </p:cNvSpPr>
          <p:nvPr/>
        </p:nvSpPr>
        <p:spPr bwMode="auto">
          <a:xfrm>
            <a:off x="1546225" y="5867400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5626" name="AutoShape 52"/>
          <p:cNvCxnSpPr>
            <a:cxnSpLocks noChangeShapeType="1"/>
            <a:stCxn id="25625" idx="6"/>
            <a:endCxn id="25607" idx="2"/>
          </p:cNvCxnSpPr>
          <p:nvPr/>
        </p:nvCxnSpPr>
        <p:spPr bwMode="auto">
          <a:xfrm>
            <a:off x="1677988" y="5929313"/>
            <a:ext cx="514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53"/>
          <p:cNvCxnSpPr>
            <a:cxnSpLocks noChangeShapeType="1"/>
            <a:stCxn id="25624" idx="6"/>
            <a:endCxn id="25605" idx="2"/>
          </p:cNvCxnSpPr>
          <p:nvPr/>
        </p:nvCxnSpPr>
        <p:spPr bwMode="auto">
          <a:xfrm>
            <a:off x="1677988" y="4741863"/>
            <a:ext cx="498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Oval 63"/>
          <p:cNvSpPr>
            <a:spLocks noChangeArrowheads="1"/>
          </p:cNvSpPr>
          <p:nvPr/>
        </p:nvSpPr>
        <p:spPr bwMode="auto">
          <a:xfrm>
            <a:off x="4298950" y="467995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29" name="Oval 64"/>
          <p:cNvSpPr>
            <a:spLocks noChangeArrowheads="1"/>
          </p:cNvSpPr>
          <p:nvPr/>
        </p:nvSpPr>
        <p:spPr bwMode="auto">
          <a:xfrm>
            <a:off x="4313238" y="58674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5630" name="AutoShape 65"/>
          <p:cNvCxnSpPr>
            <a:cxnSpLocks noChangeShapeType="1"/>
            <a:stCxn id="25629" idx="0"/>
            <a:endCxn id="25652" idx="19"/>
          </p:cNvCxnSpPr>
          <p:nvPr/>
        </p:nvCxnSpPr>
        <p:spPr bwMode="auto">
          <a:xfrm flipH="1" flipV="1">
            <a:off x="4368800" y="5570538"/>
            <a:ext cx="11113" cy="296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66"/>
          <p:cNvCxnSpPr>
            <a:cxnSpLocks noChangeShapeType="1"/>
            <a:stCxn id="25628" idx="4"/>
            <a:endCxn id="25652" idx="0"/>
          </p:cNvCxnSpPr>
          <p:nvPr/>
        </p:nvCxnSpPr>
        <p:spPr bwMode="auto">
          <a:xfrm>
            <a:off x="4365625" y="4802188"/>
            <a:ext cx="4763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2" name="Oval 76"/>
          <p:cNvSpPr>
            <a:spLocks noChangeArrowheads="1"/>
          </p:cNvSpPr>
          <p:nvPr/>
        </p:nvSpPr>
        <p:spPr bwMode="auto">
          <a:xfrm>
            <a:off x="4986338" y="467995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33" name="Oval 77"/>
          <p:cNvSpPr>
            <a:spLocks noChangeArrowheads="1"/>
          </p:cNvSpPr>
          <p:nvPr/>
        </p:nvSpPr>
        <p:spPr bwMode="auto">
          <a:xfrm>
            <a:off x="4987925" y="586740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25634" name="AutoShape 78"/>
          <p:cNvCxnSpPr>
            <a:cxnSpLocks noChangeShapeType="1"/>
            <a:stCxn id="25633" idx="0"/>
            <a:endCxn id="25653" idx="19"/>
          </p:cNvCxnSpPr>
          <p:nvPr/>
        </p:nvCxnSpPr>
        <p:spPr bwMode="auto">
          <a:xfrm flipH="1" flipV="1">
            <a:off x="5051425" y="5570538"/>
            <a:ext cx="3175" cy="296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AutoShape 79"/>
          <p:cNvCxnSpPr>
            <a:cxnSpLocks noChangeShapeType="1"/>
            <a:stCxn id="25632" idx="4"/>
            <a:endCxn id="25653" idx="0"/>
          </p:cNvCxnSpPr>
          <p:nvPr/>
        </p:nvCxnSpPr>
        <p:spPr bwMode="auto">
          <a:xfrm>
            <a:off x="5053013" y="4802188"/>
            <a:ext cx="0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6" name="Text Box 80"/>
          <p:cNvSpPr txBox="1">
            <a:spLocks noChangeArrowheads="1"/>
          </p:cNvSpPr>
          <p:nvPr/>
        </p:nvSpPr>
        <p:spPr bwMode="auto">
          <a:xfrm>
            <a:off x="3924300" y="51276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L</a:t>
            </a:r>
            <a:r>
              <a:rPr lang="en-US" altLang="zh-HK" b="1" baseline="-25000">
                <a:ea typeface="新細明體" pitchFamily="18" charset="-120"/>
              </a:rPr>
              <a:t>n</a:t>
            </a:r>
            <a:endParaRPr lang="en-US" altLang="zh-HK" b="1">
              <a:ea typeface="新細明體" pitchFamily="18" charset="-120"/>
            </a:endParaRPr>
          </a:p>
        </p:txBody>
      </p:sp>
      <p:sp>
        <p:nvSpPr>
          <p:cNvPr id="25637" name="Text Box 81"/>
          <p:cNvSpPr txBox="1">
            <a:spLocks noChangeArrowheads="1"/>
          </p:cNvSpPr>
          <p:nvPr/>
        </p:nvSpPr>
        <p:spPr bwMode="auto">
          <a:xfrm>
            <a:off x="4573588" y="5127625"/>
            <a:ext cx="446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L</a:t>
            </a:r>
            <a:r>
              <a:rPr lang="en-US" altLang="zh-HK" b="1" baseline="-25000">
                <a:ea typeface="新細明體" pitchFamily="18" charset="-120"/>
              </a:rPr>
              <a:t>N</a:t>
            </a:r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25638" name="AutoShape 82"/>
          <p:cNvCxnSpPr>
            <a:cxnSpLocks noChangeShapeType="1"/>
            <a:stCxn id="25620" idx="6"/>
            <a:endCxn id="25628" idx="2"/>
          </p:cNvCxnSpPr>
          <p:nvPr/>
        </p:nvCxnSpPr>
        <p:spPr bwMode="auto">
          <a:xfrm>
            <a:off x="3713163" y="4741863"/>
            <a:ext cx="5857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83"/>
          <p:cNvCxnSpPr>
            <a:cxnSpLocks noChangeShapeType="1"/>
            <a:stCxn id="25621" idx="6"/>
            <a:endCxn id="25629" idx="2"/>
          </p:cNvCxnSpPr>
          <p:nvPr/>
        </p:nvCxnSpPr>
        <p:spPr bwMode="auto">
          <a:xfrm>
            <a:off x="3727450" y="5929313"/>
            <a:ext cx="585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84"/>
          <p:cNvCxnSpPr>
            <a:cxnSpLocks noChangeShapeType="1"/>
            <a:stCxn id="25628" idx="6"/>
            <a:endCxn id="25632" idx="2"/>
          </p:cNvCxnSpPr>
          <p:nvPr/>
        </p:nvCxnSpPr>
        <p:spPr bwMode="auto">
          <a:xfrm>
            <a:off x="4430713" y="4741863"/>
            <a:ext cx="555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85"/>
          <p:cNvCxnSpPr>
            <a:cxnSpLocks noChangeShapeType="1"/>
            <a:stCxn id="25629" idx="6"/>
            <a:endCxn id="25633" idx="2"/>
          </p:cNvCxnSpPr>
          <p:nvPr/>
        </p:nvCxnSpPr>
        <p:spPr bwMode="auto">
          <a:xfrm>
            <a:off x="4445000" y="5929313"/>
            <a:ext cx="5429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2" name="Oval 95"/>
          <p:cNvSpPr>
            <a:spLocks noChangeArrowheads="1"/>
          </p:cNvSpPr>
          <p:nvPr/>
        </p:nvSpPr>
        <p:spPr bwMode="auto">
          <a:xfrm>
            <a:off x="6270625" y="4679950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43" name="Oval 96"/>
          <p:cNvSpPr>
            <a:spLocks noChangeArrowheads="1"/>
          </p:cNvSpPr>
          <p:nvPr/>
        </p:nvSpPr>
        <p:spPr bwMode="auto">
          <a:xfrm>
            <a:off x="6270625" y="5864225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44" name="Text Box 97"/>
          <p:cNvSpPr txBox="1">
            <a:spLocks noChangeArrowheads="1"/>
          </p:cNvSpPr>
          <p:nvPr/>
        </p:nvSpPr>
        <p:spPr bwMode="auto">
          <a:xfrm>
            <a:off x="6962775" y="5127625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 dirty="0">
                <a:ea typeface="新細明體" pitchFamily="18" charset="-120"/>
              </a:rPr>
              <a:t>L</a:t>
            </a:r>
            <a:r>
              <a:rPr lang="en-US" altLang="zh-HK" b="1" baseline="-25000" dirty="0">
                <a:ea typeface="新細明體" pitchFamily="18" charset="-120"/>
              </a:rPr>
              <a:t>eq</a:t>
            </a:r>
            <a:endParaRPr lang="en-US" altLang="zh-HK" b="1" dirty="0">
              <a:ea typeface="新細明體" pitchFamily="18" charset="-120"/>
            </a:endParaRPr>
          </a:p>
        </p:txBody>
      </p:sp>
      <p:cxnSp>
        <p:nvCxnSpPr>
          <p:cNvPr id="25645" name="AutoShape 98"/>
          <p:cNvCxnSpPr>
            <a:cxnSpLocks noChangeShapeType="1"/>
            <a:stCxn id="25643" idx="6"/>
            <a:endCxn id="25648" idx="19"/>
          </p:cNvCxnSpPr>
          <p:nvPr/>
        </p:nvCxnSpPr>
        <p:spPr bwMode="auto">
          <a:xfrm flipV="1">
            <a:off x="6402388" y="5570538"/>
            <a:ext cx="407987" cy="355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99"/>
          <p:cNvCxnSpPr>
            <a:cxnSpLocks noChangeShapeType="1"/>
            <a:stCxn id="25642" idx="6"/>
            <a:endCxn id="25648" idx="0"/>
          </p:cNvCxnSpPr>
          <p:nvPr/>
        </p:nvCxnSpPr>
        <p:spPr bwMode="auto">
          <a:xfrm>
            <a:off x="6402388" y="4741863"/>
            <a:ext cx="409575" cy="371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7" name="AutoShape 100"/>
          <p:cNvSpPr>
            <a:spLocks noChangeArrowheads="1"/>
          </p:cNvSpPr>
          <p:nvPr/>
        </p:nvSpPr>
        <p:spPr bwMode="auto">
          <a:xfrm>
            <a:off x="5432425" y="5119688"/>
            <a:ext cx="609600" cy="376237"/>
          </a:xfrm>
          <a:prstGeom prst="rightArrow">
            <a:avLst>
              <a:gd name="adj1" fmla="val 50000"/>
              <a:gd name="adj2" fmla="val 405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5648" name="Freeform 109"/>
          <p:cNvSpPr>
            <a:spLocks/>
          </p:cNvSpPr>
          <p:nvPr/>
        </p:nvSpPr>
        <p:spPr bwMode="auto">
          <a:xfrm>
            <a:off x="6734175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Freeform 110"/>
          <p:cNvSpPr>
            <a:spLocks/>
          </p:cNvSpPr>
          <p:nvPr/>
        </p:nvSpPr>
        <p:spPr bwMode="auto">
          <a:xfrm>
            <a:off x="2171700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Freeform 111"/>
          <p:cNvSpPr>
            <a:spLocks/>
          </p:cNvSpPr>
          <p:nvPr/>
        </p:nvSpPr>
        <p:spPr bwMode="auto">
          <a:xfrm>
            <a:off x="2887663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Freeform 112"/>
          <p:cNvSpPr>
            <a:spLocks/>
          </p:cNvSpPr>
          <p:nvPr/>
        </p:nvSpPr>
        <p:spPr bwMode="auto">
          <a:xfrm>
            <a:off x="3575050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Freeform 113"/>
          <p:cNvSpPr>
            <a:spLocks/>
          </p:cNvSpPr>
          <p:nvPr/>
        </p:nvSpPr>
        <p:spPr bwMode="auto">
          <a:xfrm>
            <a:off x="4292600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Freeform 114"/>
          <p:cNvSpPr>
            <a:spLocks/>
          </p:cNvSpPr>
          <p:nvPr/>
        </p:nvSpPr>
        <p:spPr bwMode="auto">
          <a:xfrm>
            <a:off x="4975225" y="5113338"/>
            <a:ext cx="152400" cy="457200"/>
          </a:xfrm>
          <a:custGeom>
            <a:avLst/>
            <a:gdLst>
              <a:gd name="T0" fmla="*/ 2147483647 w 528"/>
              <a:gd name="T1" fmla="*/ 0 h 936"/>
              <a:gd name="T2" fmla="*/ 2147483647 w 528"/>
              <a:gd name="T3" fmla="*/ 2147483647 h 936"/>
              <a:gd name="T4" fmla="*/ 0 w 528"/>
              <a:gd name="T5" fmla="*/ 2147483647 h 936"/>
              <a:gd name="T6" fmla="*/ 2147483647 w 528"/>
              <a:gd name="T7" fmla="*/ 2147483647 h 936"/>
              <a:gd name="T8" fmla="*/ 2147483647 w 528"/>
              <a:gd name="T9" fmla="*/ 2147483647 h 936"/>
              <a:gd name="T10" fmla="*/ 2147483647 w 528"/>
              <a:gd name="T11" fmla="*/ 2147483647 h 936"/>
              <a:gd name="T12" fmla="*/ 2147483647 w 528"/>
              <a:gd name="T13" fmla="*/ 2147483647 h 936"/>
              <a:gd name="T14" fmla="*/ 0 w 528"/>
              <a:gd name="T15" fmla="*/ 2147483647 h 936"/>
              <a:gd name="T16" fmla="*/ 2147483647 w 528"/>
              <a:gd name="T17" fmla="*/ 2147483647 h 936"/>
              <a:gd name="T18" fmla="*/ 2147483647 w 528"/>
              <a:gd name="T19" fmla="*/ 2147483647 h 936"/>
              <a:gd name="T20" fmla="*/ 2147483647 w 528"/>
              <a:gd name="T21" fmla="*/ 2147483647 h 936"/>
              <a:gd name="T22" fmla="*/ 2147483647 w 528"/>
              <a:gd name="T23" fmla="*/ 2147483647 h 936"/>
              <a:gd name="T24" fmla="*/ 0 w 528"/>
              <a:gd name="T25" fmla="*/ 2147483647 h 936"/>
              <a:gd name="T26" fmla="*/ 2147483647 w 528"/>
              <a:gd name="T27" fmla="*/ 2147483647 h 936"/>
              <a:gd name="T28" fmla="*/ 2147483647 w 528"/>
              <a:gd name="T29" fmla="*/ 2147483647 h 936"/>
              <a:gd name="T30" fmla="*/ 2147483647 w 528"/>
              <a:gd name="T31" fmla="*/ 2147483647 h 936"/>
              <a:gd name="T32" fmla="*/ 2147483647 w 528"/>
              <a:gd name="T33" fmla="*/ 2147483647 h 936"/>
              <a:gd name="T34" fmla="*/ 0 w 528"/>
              <a:gd name="T35" fmla="*/ 2147483647 h 936"/>
              <a:gd name="T36" fmla="*/ 2147483647 w 528"/>
              <a:gd name="T37" fmla="*/ 2147483647 h 936"/>
              <a:gd name="T38" fmla="*/ 2147483647 w 528"/>
              <a:gd name="T39" fmla="*/ 2147483647 h 9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8"/>
              <a:gd name="T61" fmla="*/ 0 h 936"/>
              <a:gd name="T62" fmla="*/ 528 w 528"/>
              <a:gd name="T63" fmla="*/ 936 h 9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8" h="936">
                <a:moveTo>
                  <a:pt x="267" y="0"/>
                </a:moveTo>
                <a:cubicBezTo>
                  <a:pt x="239" y="7"/>
                  <a:pt x="138" y="23"/>
                  <a:pt x="93" y="42"/>
                </a:cubicBezTo>
                <a:cubicBezTo>
                  <a:pt x="48" y="61"/>
                  <a:pt x="0" y="90"/>
                  <a:pt x="0" y="114"/>
                </a:cubicBezTo>
                <a:cubicBezTo>
                  <a:pt x="0" y="138"/>
                  <a:pt x="16" y="162"/>
                  <a:pt x="93" y="186"/>
                </a:cubicBezTo>
                <a:cubicBezTo>
                  <a:pt x="171" y="210"/>
                  <a:pt x="404" y="264"/>
                  <a:pt x="466" y="258"/>
                </a:cubicBezTo>
                <a:cubicBezTo>
                  <a:pt x="528" y="252"/>
                  <a:pt x="528" y="150"/>
                  <a:pt x="466" y="150"/>
                </a:cubicBezTo>
                <a:cubicBezTo>
                  <a:pt x="404" y="150"/>
                  <a:pt x="171" y="228"/>
                  <a:pt x="93" y="258"/>
                </a:cubicBezTo>
                <a:cubicBezTo>
                  <a:pt x="16" y="288"/>
                  <a:pt x="0" y="306"/>
                  <a:pt x="0" y="330"/>
                </a:cubicBezTo>
                <a:cubicBezTo>
                  <a:pt x="0" y="354"/>
                  <a:pt x="16" y="372"/>
                  <a:pt x="93" y="402"/>
                </a:cubicBezTo>
                <a:cubicBezTo>
                  <a:pt x="171" y="432"/>
                  <a:pt x="404" y="510"/>
                  <a:pt x="466" y="510"/>
                </a:cubicBezTo>
                <a:cubicBezTo>
                  <a:pt x="528" y="510"/>
                  <a:pt x="528" y="402"/>
                  <a:pt x="466" y="402"/>
                </a:cubicBezTo>
                <a:cubicBezTo>
                  <a:pt x="404" y="402"/>
                  <a:pt x="171" y="480"/>
                  <a:pt x="93" y="510"/>
                </a:cubicBezTo>
                <a:cubicBezTo>
                  <a:pt x="16" y="540"/>
                  <a:pt x="0" y="558"/>
                  <a:pt x="0" y="582"/>
                </a:cubicBezTo>
                <a:cubicBezTo>
                  <a:pt x="0" y="606"/>
                  <a:pt x="16" y="624"/>
                  <a:pt x="93" y="654"/>
                </a:cubicBezTo>
                <a:cubicBezTo>
                  <a:pt x="171" y="684"/>
                  <a:pt x="404" y="762"/>
                  <a:pt x="466" y="762"/>
                </a:cubicBezTo>
                <a:cubicBezTo>
                  <a:pt x="528" y="762"/>
                  <a:pt x="528" y="654"/>
                  <a:pt x="466" y="654"/>
                </a:cubicBezTo>
                <a:cubicBezTo>
                  <a:pt x="404" y="654"/>
                  <a:pt x="171" y="732"/>
                  <a:pt x="93" y="762"/>
                </a:cubicBezTo>
                <a:cubicBezTo>
                  <a:pt x="16" y="792"/>
                  <a:pt x="0" y="810"/>
                  <a:pt x="0" y="834"/>
                </a:cubicBezTo>
                <a:cubicBezTo>
                  <a:pt x="0" y="858"/>
                  <a:pt x="49" y="889"/>
                  <a:pt x="93" y="906"/>
                </a:cubicBezTo>
                <a:cubicBezTo>
                  <a:pt x="137" y="923"/>
                  <a:pt x="229" y="930"/>
                  <a:pt x="264" y="9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AD46D4-F68C-4ABD-AA66-6D0A1A777C32}" type="slidenum">
              <a:rPr lang="en-US" altLang="zh-HK" smtClean="0"/>
              <a:pPr eaLnBrk="1" hangingPunct="1"/>
              <a:t>17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131445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Inductors in parallel and series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095500"/>
            <a:ext cx="8191500" cy="4097338"/>
          </a:xfrm>
        </p:spPr>
        <p:txBody>
          <a:bodyPr/>
          <a:lstStyle/>
          <a:p>
            <a:pPr marL="177800" indent="-177800">
              <a:lnSpc>
                <a:spcPct val="90000"/>
              </a:lnSpc>
              <a:buFontTx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 : </a:t>
            </a:r>
          </a:p>
          <a:p>
            <a:pPr marL="177800" indent="-177800">
              <a:lnSpc>
                <a:spcPct val="90000"/>
              </a:lnSpc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Calculate the equivalent inductance for the inductive</a:t>
            </a:r>
          </a:p>
          <a:p>
            <a:pPr marL="177800" indent="-177800">
              <a:lnSpc>
                <a:spcPct val="90000"/>
              </a:lnSpc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network in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shown below: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177800" indent="-177800">
              <a:lnSpc>
                <a:spcPct val="90000"/>
              </a:lnSpc>
            </a:pPr>
            <a:endParaRPr lang="en-US" altLang="zh-HK" sz="2000" dirty="0" smtClean="0">
              <a:ea typeface="新細明體" pitchFamily="18" charset="-12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1000" y="4419600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HK" altLang="zh-HK" sz="2800" b="1" u="sng">
              <a:ea typeface="新細明體" pitchFamily="18" charset="-12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pic>
        <p:nvPicPr>
          <p:cNvPr id="26634" name="Picture 13" descr="06-0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9700" y="3657600"/>
            <a:ext cx="6400800" cy="1905000"/>
          </a:xfrm>
        </p:spPr>
      </p:pic>
      <p:sp>
        <p:nvSpPr>
          <p:cNvPr id="26635" name="文字方塊 2"/>
          <p:cNvSpPr txBox="1">
            <a:spLocks noChangeArrowheads="1"/>
          </p:cNvSpPr>
          <p:nvPr/>
        </p:nvSpPr>
        <p:spPr bwMode="auto">
          <a:xfrm>
            <a:off x="3619500" y="582295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L</a:t>
            </a:r>
            <a:r>
              <a:rPr lang="en-US" altLang="zh-HK" baseline="-25000" dirty="0">
                <a:ea typeface="新細明體" pitchFamily="18" charset="-120"/>
              </a:rPr>
              <a:t>eq</a:t>
            </a:r>
            <a:r>
              <a:rPr lang="en-US" altLang="zh-HK" dirty="0">
                <a:ea typeface="新細明體" pitchFamily="18" charset="-120"/>
              </a:rPr>
              <a:t> = 25mH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663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2D0749B-BDF3-4B7B-AA29-F07105163AF4}" type="slidenum">
              <a:rPr lang="en-US" altLang="zh-HK" smtClean="0"/>
              <a:pPr eaLnBrk="1" hangingPunct="1"/>
              <a:t>18</a:t>
            </a:fld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RLC circuits at steady state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503238" y="2128838"/>
            <a:ext cx="82692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</a:t>
            </a:r>
            <a:r>
              <a:rPr lang="en-US" altLang="zh-HK" sz="22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200" baseline="-25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 the circuit at a steady state </a:t>
            </a:r>
            <a:endParaRPr lang="zh-HK" altLang="en-US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DC1660-DFC8-4AB3-AEDE-525D28BA3F95}" type="slidenum">
              <a:rPr lang="en-US" altLang="zh-HK" smtClean="0"/>
              <a:pPr eaLnBrk="1" hangingPunct="1"/>
              <a:t>19</a:t>
            </a:fld>
            <a:endParaRPr lang="en-US" altLang="zh-HK" dirty="0" smtClean="0"/>
          </a:p>
        </p:txBody>
      </p:sp>
      <p:pic>
        <p:nvPicPr>
          <p:cNvPr id="27653" name="Picture 3" descr="ale29559_06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" b="54922"/>
          <a:stretch>
            <a:fillRect/>
          </a:stretch>
        </p:blipFill>
        <p:spPr bwMode="auto">
          <a:xfrm>
            <a:off x="0" y="2819400"/>
            <a:ext cx="4454525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3" descr="ale29559_06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9" b="4723"/>
          <a:stretch>
            <a:fillRect/>
          </a:stretch>
        </p:blipFill>
        <p:spPr bwMode="auto">
          <a:xfrm>
            <a:off x="4821238" y="2743200"/>
            <a:ext cx="42672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4348163" y="4114800"/>
            <a:ext cx="4730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文字方塊 8"/>
          <p:cNvSpPr txBox="1">
            <a:spLocks noChangeArrowheads="1"/>
          </p:cNvSpPr>
          <p:nvPr/>
        </p:nvSpPr>
        <p:spPr bwMode="auto">
          <a:xfrm>
            <a:off x="1028700" y="54102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Replace a capacitor by an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open circuit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7657" name="文字方塊 9"/>
          <p:cNvSpPr txBox="1">
            <a:spLocks noChangeArrowheads="1"/>
          </p:cNvSpPr>
          <p:nvPr/>
        </p:nvSpPr>
        <p:spPr bwMode="auto">
          <a:xfrm>
            <a:off x="5562600" y="5424488"/>
            <a:ext cx="304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Replace an inductor by a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short circuit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Capacitors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72466" y="2128838"/>
            <a:ext cx="5026243" cy="4114800"/>
          </a:xfrm>
        </p:spPr>
        <p:txBody>
          <a:bodyPr/>
          <a:lstStyle/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capacitor is a device that consists of two metal plates separated by an insulator/dielectric (air, ceramic or mica).</a:t>
            </a:r>
          </a:p>
          <a:p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capacitor is an electrical element designed to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store energy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6148" name="Group 66"/>
          <p:cNvGrpSpPr>
            <a:grpSpLocks/>
          </p:cNvGrpSpPr>
          <p:nvPr/>
        </p:nvGrpSpPr>
        <p:grpSpPr bwMode="auto">
          <a:xfrm>
            <a:off x="8001000" y="2553823"/>
            <a:ext cx="457200" cy="1387475"/>
            <a:chOff x="720" y="2755"/>
            <a:chExt cx="288" cy="874"/>
          </a:xfrm>
        </p:grpSpPr>
        <p:sp>
          <p:nvSpPr>
            <p:cNvPr id="6164" name="Freeform 5"/>
            <p:cNvSpPr>
              <a:spLocks/>
            </p:cNvSpPr>
            <p:nvPr/>
          </p:nvSpPr>
          <p:spPr bwMode="auto">
            <a:xfrm>
              <a:off x="720" y="32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Oval 17"/>
            <p:cNvSpPr>
              <a:spLocks noChangeArrowheads="1"/>
            </p:cNvSpPr>
            <p:nvPr/>
          </p:nvSpPr>
          <p:spPr bwMode="auto">
            <a:xfrm>
              <a:off x="824" y="3552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6166" name="Oval 18"/>
            <p:cNvSpPr>
              <a:spLocks noChangeArrowheads="1"/>
            </p:cNvSpPr>
            <p:nvPr/>
          </p:nvSpPr>
          <p:spPr bwMode="auto">
            <a:xfrm>
              <a:off x="820" y="275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6167" name="AutoShape 19"/>
            <p:cNvCxnSpPr>
              <a:cxnSpLocks noChangeShapeType="1"/>
              <a:stCxn id="6165" idx="0"/>
              <a:endCxn id="6164" idx="1"/>
            </p:cNvCxnSpPr>
            <p:nvPr/>
          </p:nvCxnSpPr>
          <p:spPr bwMode="auto">
            <a:xfrm flipH="1" flipV="1">
              <a:off x="864" y="3216"/>
              <a:ext cx="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720" y="3120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69" name="AutoShape 22"/>
            <p:cNvCxnSpPr>
              <a:cxnSpLocks noChangeShapeType="1"/>
              <a:stCxn id="6166" idx="4"/>
              <a:endCxn id="6168" idx="1"/>
            </p:cNvCxnSpPr>
            <p:nvPr/>
          </p:nvCxnSpPr>
          <p:spPr bwMode="auto">
            <a:xfrm>
              <a:off x="862" y="2832"/>
              <a:ext cx="2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9" name="群組 55"/>
          <p:cNvGrpSpPr>
            <a:grpSpLocks/>
          </p:cNvGrpSpPr>
          <p:nvPr/>
        </p:nvGrpSpPr>
        <p:grpSpPr bwMode="auto">
          <a:xfrm>
            <a:off x="5867400" y="2361790"/>
            <a:ext cx="1600200" cy="1773183"/>
            <a:chOff x="4897784" y="3038309"/>
            <a:chExt cx="2362993" cy="2536198"/>
          </a:xfrm>
        </p:grpSpPr>
        <p:grpSp>
          <p:nvGrpSpPr>
            <p:cNvPr id="6153" name="Group 7"/>
            <p:cNvGrpSpPr>
              <a:grpSpLocks/>
            </p:cNvGrpSpPr>
            <p:nvPr/>
          </p:nvGrpSpPr>
          <p:grpSpPr bwMode="auto">
            <a:xfrm>
              <a:off x="4898577" y="3745707"/>
              <a:ext cx="2362200" cy="381000"/>
              <a:chOff x="3360" y="2544"/>
              <a:chExt cx="1488" cy="240"/>
            </a:xfrm>
          </p:grpSpPr>
          <p:sp>
            <p:nvSpPr>
              <p:cNvPr id="6161" name="AutoShape 8"/>
              <p:cNvSpPr>
                <a:spLocks noChangeArrowheads="1"/>
              </p:cNvSpPr>
              <p:nvPr/>
            </p:nvSpPr>
            <p:spPr bwMode="auto">
              <a:xfrm flipV="1">
                <a:off x="3360" y="2544"/>
                <a:ext cx="1488" cy="192"/>
              </a:xfrm>
              <a:prstGeom prst="parallelogram">
                <a:avLst>
                  <a:gd name="adj" fmla="val 273941"/>
                </a:avLst>
              </a:prstGeom>
              <a:solidFill>
                <a:srgbClr val="ACA964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6162" name="Rectangle 9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960" cy="48"/>
              </a:xfrm>
              <a:prstGeom prst="rect">
                <a:avLst/>
              </a:prstGeom>
              <a:solidFill>
                <a:srgbClr val="8495A9">
                  <a:alpha val="20000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6163" name="AutoShape 10"/>
              <p:cNvSpPr>
                <a:spLocks noChangeArrowheads="1"/>
              </p:cNvSpPr>
              <p:nvPr/>
            </p:nvSpPr>
            <p:spPr bwMode="auto">
              <a:xfrm rot="-5400000">
                <a:off x="3504" y="2400"/>
                <a:ext cx="240" cy="528"/>
              </a:xfrm>
              <a:prstGeom prst="parallelogram">
                <a:avLst>
                  <a:gd name="adj" fmla="val 84167"/>
                </a:avLst>
              </a:prstGeom>
              <a:solidFill>
                <a:srgbClr val="8495A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</p:grpSp>
        <p:sp>
          <p:nvSpPr>
            <p:cNvPr id="6154" name="AutoShape 11"/>
            <p:cNvSpPr>
              <a:spLocks noChangeArrowheads="1"/>
            </p:cNvSpPr>
            <p:nvPr/>
          </p:nvSpPr>
          <p:spPr bwMode="auto">
            <a:xfrm flipV="1">
              <a:off x="4898577" y="4355307"/>
              <a:ext cx="2362200" cy="304800"/>
            </a:xfrm>
            <a:prstGeom prst="parallelogram">
              <a:avLst>
                <a:gd name="adj" fmla="val 273941"/>
              </a:avLst>
            </a:prstGeom>
            <a:solidFill>
              <a:srgbClr val="ACA964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rot="10800000" wrap="none" anchor="ctr"/>
            <a:lstStyle/>
            <a:p>
              <a:pPr algn="ctr" eaLnBrk="0" hangingPunct="0"/>
              <a:endParaRPr lang="en-US" altLang="zh-HK" b="1">
                <a:ea typeface="新細明體" pitchFamily="18" charset="-120"/>
              </a:endParaRPr>
            </a:p>
          </p:txBody>
        </p:sp>
        <p:sp>
          <p:nvSpPr>
            <p:cNvPr id="6155" name="Rectangle 12"/>
            <p:cNvSpPr>
              <a:spLocks noChangeArrowheads="1"/>
            </p:cNvSpPr>
            <p:nvPr/>
          </p:nvSpPr>
          <p:spPr bwMode="auto">
            <a:xfrm>
              <a:off x="5736777" y="4660107"/>
              <a:ext cx="1524000" cy="76200"/>
            </a:xfrm>
            <a:prstGeom prst="rect">
              <a:avLst/>
            </a:prstGeom>
            <a:solidFill>
              <a:srgbClr val="8495A9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6156" name="AutoShape 13"/>
            <p:cNvSpPr>
              <a:spLocks noChangeArrowheads="1"/>
            </p:cNvSpPr>
            <p:nvPr/>
          </p:nvSpPr>
          <p:spPr bwMode="auto">
            <a:xfrm rot="-5400000">
              <a:off x="5127177" y="4126707"/>
              <a:ext cx="381000" cy="838200"/>
            </a:xfrm>
            <a:prstGeom prst="parallelogram">
              <a:avLst>
                <a:gd name="adj" fmla="val 84167"/>
              </a:avLst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6157" name="Rectangle 14"/>
            <p:cNvSpPr>
              <a:spLocks noChangeArrowheads="1"/>
            </p:cNvSpPr>
            <p:nvPr/>
          </p:nvSpPr>
          <p:spPr bwMode="auto">
            <a:xfrm>
              <a:off x="5736777" y="4131469"/>
              <a:ext cx="1524000" cy="533400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6158" name="AutoShape 15"/>
            <p:cNvSpPr>
              <a:spLocks noChangeArrowheads="1"/>
            </p:cNvSpPr>
            <p:nvPr/>
          </p:nvSpPr>
          <p:spPr bwMode="auto">
            <a:xfrm rot="-5400000">
              <a:off x="4889052" y="3831432"/>
              <a:ext cx="855663" cy="838200"/>
            </a:xfrm>
            <a:prstGeom prst="parallelogram">
              <a:avLst>
                <a:gd name="adj" fmla="val 36741"/>
              </a:avLst>
            </a:prstGeom>
            <a:solidFill>
              <a:srgbClr val="FFFFFF">
                <a:alpha val="39999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6159" name="Line 16"/>
            <p:cNvSpPr>
              <a:spLocks noChangeShapeType="1"/>
            </p:cNvSpPr>
            <p:nvPr/>
          </p:nvSpPr>
          <p:spPr bwMode="auto">
            <a:xfrm flipV="1">
              <a:off x="6041576" y="3038309"/>
              <a:ext cx="0" cy="8597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 flipV="1">
              <a:off x="6041577" y="4736307"/>
              <a:ext cx="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3" name="直線單箭頭接點 52"/>
          <p:cNvCxnSpPr/>
          <p:nvPr/>
        </p:nvCxnSpPr>
        <p:spPr>
          <a:xfrm>
            <a:off x="5189353" y="3069468"/>
            <a:ext cx="616133" cy="46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2" descr="C:\Users\user\Desktop\post-148003-12074781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13228"/>
            <a:ext cx="298926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A63284-2084-4EC6-BC0A-AB9C7B51A9CD}" type="slidenum">
              <a:rPr lang="en-US" altLang="zh-HK" smtClean="0"/>
              <a:pPr eaLnBrk="1" hangingPunct="1"/>
              <a:t>2</a:t>
            </a:fld>
            <a:endParaRPr lang="en-US" altLang="zh-HK" smtClean="0"/>
          </a:p>
        </p:txBody>
      </p:sp>
      <p:sp>
        <p:nvSpPr>
          <p:cNvPr id="2" name="TextBox 1"/>
          <p:cNvSpPr txBox="1"/>
          <p:nvPr/>
        </p:nvSpPr>
        <p:spPr>
          <a:xfrm>
            <a:off x="7209631" y="2050378"/>
            <a:ext cx="205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Electrical Symbol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RLC circuits at steady state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13550" y="5921375"/>
            <a:ext cx="19050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303762-DA1B-4571-A19D-B34358D44FED}" type="slidenum">
              <a:rPr lang="en-US" altLang="zh-HK" smtClean="0"/>
              <a:pPr eaLnBrk="1" hangingPunct="1"/>
              <a:t>20</a:t>
            </a:fld>
            <a:endParaRPr lang="en-US" altLang="zh-HK" smtClean="0"/>
          </a:p>
        </p:txBody>
      </p:sp>
      <p:pic>
        <p:nvPicPr>
          <p:cNvPr id="28676" name="Picture 3" descr="ale29559_06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9" b="4723"/>
          <a:stretch>
            <a:fillRect/>
          </a:stretch>
        </p:blipFill>
        <p:spPr bwMode="auto">
          <a:xfrm>
            <a:off x="304800" y="2514600"/>
            <a:ext cx="42672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文字方塊 5"/>
          <p:cNvSpPr txBox="1">
            <a:spLocks noChangeArrowheads="1"/>
          </p:cNvSpPr>
          <p:nvPr/>
        </p:nvSpPr>
        <p:spPr bwMode="auto">
          <a:xfrm>
            <a:off x="4800600" y="203993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 current through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be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ignored.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8678" name="文字方塊 6"/>
          <p:cNvSpPr txBox="1">
            <a:spLocks noChangeArrowheads="1"/>
          </p:cNvSpPr>
          <p:nvPr/>
        </p:nvSpPr>
        <p:spPr bwMode="auto">
          <a:xfrm>
            <a:off x="4800600" y="3030538"/>
            <a:ext cx="3810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So  </a:t>
            </a:r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baseline="-25000" dirty="0" err="1">
                <a:ea typeface="新細明體" pitchFamily="18" charset="-120"/>
              </a:rPr>
              <a:t>L</a:t>
            </a:r>
            <a:endParaRPr lang="en-US" altLang="zh-HK" baseline="-25000" dirty="0">
              <a:ea typeface="新細明體" pitchFamily="18" charset="-120"/>
            </a:endParaRP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 12/(1+5) = 2A</a:t>
            </a:r>
          </a:p>
          <a:p>
            <a:pPr eaLnBrk="1" hangingPunct="1"/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baseline="-25000" dirty="0" err="1">
                <a:ea typeface="新細明體" pitchFamily="18" charset="-120"/>
              </a:rPr>
              <a:t>L</a:t>
            </a:r>
            <a:r>
              <a:rPr lang="en-US" altLang="zh-HK" dirty="0">
                <a:ea typeface="新細明體" pitchFamily="18" charset="-120"/>
              </a:rPr>
              <a:t> = 2A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 current through 4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so </a:t>
            </a:r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Va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V</a:t>
            </a:r>
            <a:r>
              <a:rPr lang="en-US" altLang="zh-HK" dirty="0">
                <a:ea typeface="新細明體" pitchFamily="18" charset="-120"/>
              </a:rPr>
              <a:t>c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err="1">
                <a:ea typeface="新細明體" pitchFamily="18" charset="-120"/>
              </a:rPr>
              <a:t>Va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smtClean="0">
                <a:ea typeface="新細明體" pitchFamily="18" charset="-120"/>
              </a:rPr>
              <a:t>12(5/6</a:t>
            </a:r>
            <a:r>
              <a:rPr lang="en-US" altLang="zh-HK" dirty="0">
                <a:ea typeface="新細明體" pitchFamily="18" charset="-120"/>
              </a:rPr>
              <a:t>) = 10V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Vc = </a:t>
            </a:r>
            <a:r>
              <a:rPr lang="en-US" altLang="zh-HK" dirty="0" err="1">
                <a:ea typeface="新細明體" pitchFamily="18" charset="-120"/>
              </a:rPr>
              <a:t>Va</a:t>
            </a:r>
            <a:r>
              <a:rPr lang="en-US" altLang="zh-HK" dirty="0">
                <a:ea typeface="新細明體" pitchFamily="18" charset="-120"/>
              </a:rPr>
              <a:t> = 10V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8679" name="文字方塊 7"/>
          <p:cNvSpPr txBox="1">
            <a:spLocks noChangeArrowheads="1"/>
          </p:cNvSpPr>
          <p:nvPr/>
        </p:nvSpPr>
        <p:spPr bwMode="auto">
          <a:xfrm>
            <a:off x="2438400" y="26860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v</a:t>
            </a:r>
            <a:r>
              <a:rPr lang="en-US" altLang="zh-HK" baseline="-25000">
                <a:ea typeface="新細明體" pitchFamily="18" charset="-120"/>
              </a:rPr>
              <a:t>a</a:t>
            </a:r>
            <a:endParaRPr lang="zh-HK" altLang="en-US" baseline="-25000">
              <a:ea typeface="新細明體" pitchFamily="18" charset="-120"/>
            </a:endParaRPr>
          </a:p>
        </p:txBody>
      </p:sp>
      <p:sp>
        <p:nvSpPr>
          <p:cNvPr id="28680" name="文字方塊 8"/>
          <p:cNvSpPr txBox="1">
            <a:spLocks noChangeArrowheads="1"/>
          </p:cNvSpPr>
          <p:nvPr/>
        </p:nvSpPr>
        <p:spPr bwMode="auto">
          <a:xfrm>
            <a:off x="2667000" y="39401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err="1">
                <a:ea typeface="新細明體" pitchFamily="18" charset="-120"/>
              </a:rPr>
              <a:t>v</a:t>
            </a:r>
            <a:r>
              <a:rPr lang="en-US" altLang="zh-HK" baseline="-25000" dirty="0" err="1">
                <a:ea typeface="新細明體" pitchFamily="18" charset="-120"/>
              </a:rPr>
              <a:t>c</a:t>
            </a:r>
            <a:endParaRPr lang="zh-HK" altLang="en-US" baseline="-25000" dirty="0">
              <a:ea typeface="新細明體" pitchFamily="18" charset="-120"/>
            </a:endParaRPr>
          </a:p>
        </p:txBody>
      </p:sp>
      <p:sp>
        <p:nvSpPr>
          <p:cNvPr id="28681" name="文字方塊 9"/>
          <p:cNvSpPr txBox="1">
            <a:spLocks noChangeArrowheads="1"/>
          </p:cNvSpPr>
          <p:nvPr/>
        </p:nvSpPr>
        <p:spPr bwMode="auto">
          <a:xfrm>
            <a:off x="2362200" y="4851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0V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28682" name="文字方塊 10"/>
          <p:cNvSpPr txBox="1">
            <a:spLocks noChangeArrowheads="1"/>
          </p:cNvSpPr>
          <p:nvPr/>
        </p:nvSpPr>
        <p:spPr bwMode="auto">
          <a:xfrm>
            <a:off x="4800600" y="578485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Voltage across the capacitor is 10V </a:t>
            </a:r>
            <a:endParaRPr lang="zh-HK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Capacitors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83800" y="2102989"/>
            <a:ext cx="8203000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Inside metal, only electrons are free to move as charge carriers.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apply a voltage source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across a capacitor, the source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attracts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electrons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metal plate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connected to the +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terminal of the source and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put them on the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metal plate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connected to the –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terminal of the source.</a:t>
            </a:r>
          </a:p>
          <a:p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an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electron leaves,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it leave behind a +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charge.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717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22C4FA-6B42-451B-974F-A39FEFEF9F43}" type="slidenum">
              <a:rPr lang="en-US" altLang="zh-HK" smtClean="0"/>
              <a:pPr eaLnBrk="1" hangingPunct="1"/>
              <a:t>3</a:t>
            </a:fld>
            <a:endParaRPr lang="en-US" altLang="zh-HK" smtClean="0"/>
          </a:p>
        </p:txBody>
      </p:sp>
      <p:grpSp>
        <p:nvGrpSpPr>
          <p:cNvPr id="36" name="Group 70"/>
          <p:cNvGrpSpPr>
            <a:grpSpLocks/>
          </p:cNvGrpSpPr>
          <p:nvPr/>
        </p:nvGrpSpPr>
        <p:grpSpPr bwMode="auto">
          <a:xfrm>
            <a:off x="1810172" y="4851036"/>
            <a:ext cx="3574683" cy="1549400"/>
            <a:chOff x="274" y="2724"/>
            <a:chExt cx="2252" cy="976"/>
          </a:xfrm>
        </p:grpSpPr>
        <p:grpSp>
          <p:nvGrpSpPr>
            <p:cNvPr id="37" name="Group 5"/>
            <p:cNvGrpSpPr>
              <a:grpSpLocks/>
            </p:cNvGrpSpPr>
            <p:nvPr/>
          </p:nvGrpSpPr>
          <p:grpSpPr bwMode="auto">
            <a:xfrm rot="5400000">
              <a:off x="1576" y="2739"/>
              <a:ext cx="958" cy="943"/>
              <a:chOff x="3366" y="2436"/>
              <a:chExt cx="958" cy="943"/>
            </a:xfrm>
          </p:grpSpPr>
          <p:grpSp>
            <p:nvGrpSpPr>
              <p:cNvPr id="43" name="Group 6"/>
              <p:cNvGrpSpPr>
                <a:grpSpLocks/>
              </p:cNvGrpSpPr>
              <p:nvPr/>
            </p:nvGrpSpPr>
            <p:grpSpPr bwMode="auto">
              <a:xfrm rot="-5400000">
                <a:off x="3293" y="2843"/>
                <a:ext cx="942" cy="130"/>
                <a:chOff x="3360" y="2544"/>
                <a:chExt cx="1488" cy="240"/>
              </a:xfrm>
            </p:grpSpPr>
            <p:sp>
              <p:nvSpPr>
                <p:cNvPr id="52" name="AutoShape 7"/>
                <p:cNvSpPr>
                  <a:spLocks noChangeArrowheads="1"/>
                </p:cNvSpPr>
                <p:nvPr/>
              </p:nvSpPr>
              <p:spPr bwMode="auto">
                <a:xfrm flipV="1">
                  <a:off x="3360" y="2544"/>
                  <a:ext cx="1488" cy="192"/>
                </a:xfrm>
                <a:prstGeom prst="parallelogram">
                  <a:avLst>
                    <a:gd name="adj" fmla="val 273941"/>
                  </a:avLst>
                </a:prstGeom>
                <a:solidFill>
                  <a:srgbClr val="ACA964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53" name="Rectangle 8"/>
                <p:cNvSpPr>
                  <a:spLocks noChangeArrowheads="1"/>
                </p:cNvSpPr>
                <p:nvPr/>
              </p:nvSpPr>
              <p:spPr bwMode="auto">
                <a:xfrm>
                  <a:off x="3888" y="2736"/>
                  <a:ext cx="960" cy="48"/>
                </a:xfrm>
                <a:prstGeom prst="rect">
                  <a:avLst/>
                </a:prstGeom>
                <a:solidFill>
                  <a:srgbClr val="8495A9">
                    <a:alpha val="20000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54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3504" y="2400"/>
                  <a:ext cx="240" cy="528"/>
                </a:xfrm>
                <a:prstGeom prst="parallelogram">
                  <a:avLst>
                    <a:gd name="adj" fmla="val 84167"/>
                  </a:avLst>
                </a:prstGeom>
                <a:solidFill>
                  <a:srgbClr val="8495A9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sp>
            <p:nvSpPr>
              <p:cNvPr id="44" name="AutoShape 10"/>
              <p:cNvSpPr>
                <a:spLocks noChangeArrowheads="1"/>
              </p:cNvSpPr>
              <p:nvPr/>
            </p:nvSpPr>
            <p:spPr bwMode="auto">
              <a:xfrm rot="16200000" flipV="1">
                <a:off x="3488" y="2856"/>
                <a:ext cx="942" cy="104"/>
              </a:xfrm>
              <a:prstGeom prst="parallelogram">
                <a:avLst>
                  <a:gd name="adj" fmla="val 320164"/>
                </a:avLst>
              </a:prstGeom>
              <a:solidFill>
                <a:srgbClr val="ACA964">
                  <a:alpha val="20000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rot="10800000" wrap="none" anchor="ctr"/>
              <a:lstStyle/>
              <a:p>
                <a:pPr algn="ctr" eaLnBrk="0" hangingPunct="0"/>
                <a:endParaRPr lang="en-US" altLang="zh-HK" b="1">
                  <a:ea typeface="新細明體" pitchFamily="18" charset="-120"/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 rot="-5400000">
                <a:off x="3720" y="2727"/>
                <a:ext cx="608" cy="26"/>
              </a:xfrm>
              <a:prstGeom prst="rect">
                <a:avLst/>
              </a:prstGeom>
              <a:solidFill>
                <a:srgbClr val="8495A9">
                  <a:alpha val="20000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 rot="10800000">
                <a:off x="3907" y="3044"/>
                <a:ext cx="130" cy="334"/>
              </a:xfrm>
              <a:prstGeom prst="parallelogram">
                <a:avLst>
                  <a:gd name="adj" fmla="val 84167"/>
                </a:avLst>
              </a:prstGeom>
              <a:solidFill>
                <a:srgbClr val="8495A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7" name="Rectangle 13"/>
              <p:cNvSpPr>
                <a:spLocks noChangeArrowheads="1"/>
              </p:cNvSpPr>
              <p:nvPr/>
            </p:nvSpPr>
            <p:spPr bwMode="auto">
              <a:xfrm rot="-5400000">
                <a:off x="3618" y="2649"/>
                <a:ext cx="608" cy="182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8" name="AutoShape 14"/>
              <p:cNvSpPr>
                <a:spLocks noChangeArrowheads="1"/>
              </p:cNvSpPr>
              <p:nvPr/>
            </p:nvSpPr>
            <p:spPr bwMode="auto">
              <a:xfrm rot="10800000">
                <a:off x="3725" y="3044"/>
                <a:ext cx="292" cy="334"/>
              </a:xfrm>
              <a:prstGeom prst="parallelogram">
                <a:avLst>
                  <a:gd name="adj" fmla="val 35991"/>
                </a:avLst>
              </a:prstGeom>
              <a:solidFill>
                <a:srgbClr val="FFFFFF">
                  <a:alpha val="39999"/>
                </a:srgbClr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3559" y="2730"/>
                <a:ext cx="0" cy="3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 rot="16200000" flipV="1">
                <a:off x="4181" y="2779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 rot="16200000">
                <a:off x="3609" y="2906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b="1" dirty="0">
                    <a:ea typeface="新細明體" pitchFamily="18" charset="-120"/>
                  </a:rPr>
                  <a:t>+</a:t>
                </a:r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74" y="306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sz="2000" dirty="0">
                  <a:solidFill>
                    <a:srgbClr val="FF0000"/>
                  </a:solidFill>
                  <a:ea typeface="新細明體" pitchFamily="18" charset="-120"/>
                </a:rPr>
                <a:t>v</a:t>
              </a:r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85" y="3056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551" y="3014"/>
              <a:ext cx="1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+</a:t>
              </a:r>
            </a:p>
            <a:p>
              <a:pPr algn="ctr"/>
              <a:r>
                <a:rPr lang="en-US" altLang="zh-HK">
                  <a:ea typeface="新細明體" pitchFamily="18" charset="-120"/>
                </a:rPr>
                <a:t>–</a:t>
              </a:r>
            </a:p>
          </p:txBody>
        </p:sp>
        <p:cxnSp>
          <p:nvCxnSpPr>
            <p:cNvPr id="41" name="AutoShape 31"/>
            <p:cNvCxnSpPr>
              <a:cxnSpLocks noChangeShapeType="1"/>
              <a:stCxn id="40" idx="0"/>
              <a:endCxn id="49" idx="1"/>
            </p:cNvCxnSpPr>
            <p:nvPr/>
          </p:nvCxnSpPr>
          <p:spPr bwMode="auto">
            <a:xfrm rot="-5400000">
              <a:off x="1200" y="2174"/>
              <a:ext cx="290" cy="1390"/>
            </a:xfrm>
            <a:prstGeom prst="bentConnector3">
              <a:avLst>
                <a:gd name="adj1" fmla="val 97931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2"/>
            <p:cNvCxnSpPr>
              <a:cxnSpLocks noChangeShapeType="1"/>
              <a:stCxn id="40" idx="2"/>
              <a:endCxn id="50" idx="0"/>
            </p:cNvCxnSpPr>
            <p:nvPr/>
          </p:nvCxnSpPr>
          <p:spPr bwMode="auto">
            <a:xfrm rot="16200000" flipH="1">
              <a:off x="1204" y="2864"/>
              <a:ext cx="282" cy="1390"/>
            </a:xfrm>
            <a:prstGeom prst="bentConnector3">
              <a:avLst>
                <a:gd name="adj1" fmla="val 99644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TextBox 1"/>
          <p:cNvSpPr txBox="1"/>
          <p:nvPr/>
        </p:nvSpPr>
        <p:spPr>
          <a:xfrm>
            <a:off x="5681640" y="4964136"/>
            <a:ext cx="247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open circuit,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constant current flow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at the 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2"/>
          <p:cNvSpPr txBox="1"/>
          <p:nvPr/>
        </p:nvSpPr>
        <p:spPr>
          <a:xfrm>
            <a:off x="3749898" y="4964136"/>
            <a:ext cx="40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endParaRPr lang="en-US" dirty="0"/>
          </a:p>
        </p:txBody>
      </p:sp>
      <p:cxnSp>
        <p:nvCxnSpPr>
          <p:cNvPr id="57" name="Straight Arrow Connector 4"/>
          <p:cNvCxnSpPr/>
          <p:nvPr/>
        </p:nvCxnSpPr>
        <p:spPr>
          <a:xfrm flipH="1">
            <a:off x="2782456" y="4964136"/>
            <a:ext cx="1516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"/>
          <p:cNvCxnSpPr/>
          <p:nvPr/>
        </p:nvCxnSpPr>
        <p:spPr>
          <a:xfrm>
            <a:off x="2782456" y="5055580"/>
            <a:ext cx="0" cy="1203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9"/>
          <p:cNvCxnSpPr/>
          <p:nvPr/>
        </p:nvCxnSpPr>
        <p:spPr>
          <a:xfrm>
            <a:off x="2858656" y="6259101"/>
            <a:ext cx="14404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"/>
          <p:cNvCxnSpPr/>
          <p:nvPr/>
        </p:nvCxnSpPr>
        <p:spPr>
          <a:xfrm flipV="1">
            <a:off x="4299117" y="5933735"/>
            <a:ext cx="0" cy="22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6"/>
          <p:cNvCxnSpPr/>
          <p:nvPr/>
        </p:nvCxnSpPr>
        <p:spPr>
          <a:xfrm flipV="1">
            <a:off x="4293707" y="5060989"/>
            <a:ext cx="0" cy="22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Capacitors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83800" y="2102989"/>
            <a:ext cx="8203000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a voltage source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applied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long enough (at steady state),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there are fixed amount of positive charges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developed on one plate and there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are fixed amount of negative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charges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–q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the other.</a:t>
            </a: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have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charge separation across the plates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it is due to the voltage source.</a:t>
            </a:r>
          </a:p>
          <a:p>
            <a:endParaRPr lang="en-US" altLang="zh-HK" sz="22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4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7172" name="群組 35"/>
          <p:cNvGrpSpPr>
            <a:grpSpLocks/>
          </p:cNvGrpSpPr>
          <p:nvPr/>
        </p:nvGrpSpPr>
        <p:grpSpPr bwMode="auto">
          <a:xfrm>
            <a:off x="2362200" y="3657600"/>
            <a:ext cx="4184379" cy="1549400"/>
            <a:chOff x="2825591" y="3949364"/>
            <a:chExt cx="4184809" cy="1549400"/>
          </a:xfrm>
        </p:grpSpPr>
        <p:grpSp>
          <p:nvGrpSpPr>
            <p:cNvPr id="7175" name="Group 70"/>
            <p:cNvGrpSpPr>
              <a:grpSpLocks/>
            </p:cNvGrpSpPr>
            <p:nvPr/>
          </p:nvGrpSpPr>
          <p:grpSpPr bwMode="auto">
            <a:xfrm>
              <a:off x="2825591" y="3949364"/>
              <a:ext cx="3575050" cy="1549400"/>
              <a:chOff x="274" y="2724"/>
              <a:chExt cx="2252" cy="976"/>
            </a:xfrm>
          </p:grpSpPr>
          <p:grpSp>
            <p:nvGrpSpPr>
              <p:cNvPr id="7178" name="Group 5"/>
              <p:cNvGrpSpPr>
                <a:grpSpLocks/>
              </p:cNvGrpSpPr>
              <p:nvPr/>
            </p:nvGrpSpPr>
            <p:grpSpPr bwMode="auto">
              <a:xfrm rot="5400000">
                <a:off x="1576" y="2739"/>
                <a:ext cx="958" cy="943"/>
                <a:chOff x="3366" y="2436"/>
                <a:chExt cx="958" cy="943"/>
              </a:xfrm>
            </p:grpSpPr>
            <p:grpSp>
              <p:nvGrpSpPr>
                <p:cNvPr id="7185" name="Group 6"/>
                <p:cNvGrpSpPr>
                  <a:grpSpLocks/>
                </p:cNvGrpSpPr>
                <p:nvPr/>
              </p:nvGrpSpPr>
              <p:grpSpPr bwMode="auto">
                <a:xfrm rot="-5400000">
                  <a:off x="3293" y="2843"/>
                  <a:ext cx="942" cy="130"/>
                  <a:chOff x="3360" y="2544"/>
                  <a:chExt cx="1488" cy="240"/>
                </a:xfrm>
              </p:grpSpPr>
              <p:sp>
                <p:nvSpPr>
                  <p:cNvPr id="7202" name="AutoShape 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60" y="2544"/>
                    <a:ext cx="1488" cy="192"/>
                  </a:xfrm>
                  <a:prstGeom prst="parallelogram">
                    <a:avLst>
                      <a:gd name="adj" fmla="val 273941"/>
                    </a:avLst>
                  </a:prstGeom>
                  <a:solidFill>
                    <a:srgbClr val="ACA964">
                      <a:alpha val="50195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72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736"/>
                    <a:ext cx="960" cy="48"/>
                  </a:xfrm>
                  <a:prstGeom prst="rect">
                    <a:avLst/>
                  </a:prstGeom>
                  <a:solidFill>
                    <a:srgbClr val="8495A9">
                      <a:alpha val="2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7204" name="AutoShape 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504" y="2400"/>
                    <a:ext cx="240" cy="528"/>
                  </a:xfrm>
                  <a:prstGeom prst="parallelogram">
                    <a:avLst>
                      <a:gd name="adj" fmla="val 84167"/>
                    </a:avLst>
                  </a:prstGeom>
                  <a:solidFill>
                    <a:srgbClr val="8495A9">
                      <a:alpha val="50195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7186" name="AutoShape 10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3488" y="2856"/>
                  <a:ext cx="942" cy="104"/>
                </a:xfrm>
                <a:prstGeom prst="parallelogram">
                  <a:avLst>
                    <a:gd name="adj" fmla="val 320164"/>
                  </a:avLst>
                </a:prstGeom>
                <a:solidFill>
                  <a:srgbClr val="ACA964">
                    <a:alpha val="20000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rot="10800000" wrap="none" anchor="ctr"/>
                <a:lstStyle/>
                <a:p>
                  <a:pPr algn="ctr" eaLnBrk="0" hangingPunct="0"/>
                  <a:endParaRPr lang="en-US" altLang="zh-HK" b="1">
                    <a:ea typeface="新細明體" pitchFamily="18" charset="-120"/>
                  </a:endParaRPr>
                </a:p>
              </p:txBody>
            </p:sp>
            <p:sp>
              <p:nvSpPr>
                <p:cNvPr id="7187" name="Rectangle 11"/>
                <p:cNvSpPr>
                  <a:spLocks noChangeArrowheads="1"/>
                </p:cNvSpPr>
                <p:nvPr/>
              </p:nvSpPr>
              <p:spPr bwMode="auto">
                <a:xfrm rot="-5400000">
                  <a:off x="3720" y="2727"/>
                  <a:ext cx="608" cy="26"/>
                </a:xfrm>
                <a:prstGeom prst="rect">
                  <a:avLst/>
                </a:prstGeom>
                <a:solidFill>
                  <a:srgbClr val="8495A9">
                    <a:alpha val="20000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7188" name="AutoShape 12"/>
                <p:cNvSpPr>
                  <a:spLocks noChangeArrowheads="1"/>
                </p:cNvSpPr>
                <p:nvPr/>
              </p:nvSpPr>
              <p:spPr bwMode="auto">
                <a:xfrm rot="10800000">
                  <a:off x="3907" y="3044"/>
                  <a:ext cx="130" cy="334"/>
                </a:xfrm>
                <a:prstGeom prst="parallelogram">
                  <a:avLst>
                    <a:gd name="adj" fmla="val 84167"/>
                  </a:avLst>
                </a:prstGeom>
                <a:solidFill>
                  <a:srgbClr val="8495A9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7189" name="Rectangle 13"/>
                <p:cNvSpPr>
                  <a:spLocks noChangeArrowheads="1"/>
                </p:cNvSpPr>
                <p:nvPr/>
              </p:nvSpPr>
              <p:spPr bwMode="auto">
                <a:xfrm rot="-5400000">
                  <a:off x="3618" y="2649"/>
                  <a:ext cx="608" cy="182"/>
                </a:xfrm>
                <a:prstGeom prst="rect">
                  <a:avLst/>
                </a:prstGeom>
                <a:solidFill>
                  <a:srgbClr val="FFFFFF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7190" name="AutoShape 14"/>
                <p:cNvSpPr>
                  <a:spLocks noChangeArrowheads="1"/>
                </p:cNvSpPr>
                <p:nvPr/>
              </p:nvSpPr>
              <p:spPr bwMode="auto">
                <a:xfrm rot="10800000">
                  <a:off x="3725" y="3044"/>
                  <a:ext cx="292" cy="334"/>
                </a:xfrm>
                <a:prstGeom prst="parallelogram">
                  <a:avLst>
                    <a:gd name="adj" fmla="val 35991"/>
                  </a:avLst>
                </a:prstGeom>
                <a:solidFill>
                  <a:srgbClr val="FFFFFF">
                    <a:alpha val="39999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7191" name="Line 1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559" y="2730"/>
                  <a:ext cx="0" cy="3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2" name="Line 1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181" y="2779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3" name="Text Box 1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630" y="3010"/>
                  <a:ext cx="19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+</a:t>
                  </a:r>
                </a:p>
              </p:txBody>
            </p:sp>
            <p:sp>
              <p:nvSpPr>
                <p:cNvPr id="7194" name="Text Box 1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636" y="2905"/>
                  <a:ext cx="19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+</a:t>
                  </a:r>
                </a:p>
              </p:txBody>
            </p:sp>
            <p:sp>
              <p:nvSpPr>
                <p:cNvPr id="7195" name="Text Box 19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640" y="2731"/>
                  <a:ext cx="19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+</a:t>
                  </a:r>
                </a:p>
              </p:txBody>
            </p:sp>
            <p:sp>
              <p:nvSpPr>
                <p:cNvPr id="7196" name="Text Box 20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652" y="2616"/>
                  <a:ext cx="19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+</a:t>
                  </a:r>
                </a:p>
              </p:txBody>
            </p:sp>
            <p:sp>
              <p:nvSpPr>
                <p:cNvPr id="7197" name="Text Box 21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818" y="305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–</a:t>
                  </a:r>
                </a:p>
              </p:txBody>
            </p:sp>
            <p:sp>
              <p:nvSpPr>
                <p:cNvPr id="7198" name="Text Box 2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838" y="28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 dirty="0">
                      <a:ea typeface="新細明體" pitchFamily="18" charset="-120"/>
                    </a:rPr>
                    <a:t>–</a:t>
                  </a:r>
                </a:p>
              </p:txBody>
            </p:sp>
            <p:sp>
              <p:nvSpPr>
                <p:cNvPr id="7199" name="Text Box 23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863" y="276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–</a:t>
                  </a:r>
                </a:p>
              </p:txBody>
            </p:sp>
            <p:sp>
              <p:nvSpPr>
                <p:cNvPr id="7200" name="Text Box 24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822" y="272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–</a:t>
                  </a:r>
                </a:p>
              </p:txBody>
            </p:sp>
            <p:sp>
              <p:nvSpPr>
                <p:cNvPr id="7201" name="Text Box 26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862" y="262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/>
                  <a:r>
                    <a:rPr lang="en-US" altLang="zh-HK" b="1">
                      <a:ea typeface="新細明體" pitchFamily="18" charset="-120"/>
                    </a:rPr>
                    <a:t>–</a:t>
                  </a:r>
                </a:p>
              </p:txBody>
            </p:sp>
          </p:grpSp>
          <p:sp>
            <p:nvSpPr>
              <p:cNvPr id="7179" name="Text Box 28"/>
              <p:cNvSpPr txBox="1">
                <a:spLocks noChangeArrowheads="1"/>
              </p:cNvSpPr>
              <p:nvPr/>
            </p:nvSpPr>
            <p:spPr bwMode="auto">
              <a:xfrm>
                <a:off x="274" y="3064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sz="2000" dirty="0">
                    <a:ea typeface="新細明體" pitchFamily="18" charset="-120"/>
                  </a:rPr>
                  <a:t>v</a:t>
                </a:r>
              </a:p>
            </p:txBody>
          </p:sp>
          <p:sp>
            <p:nvSpPr>
              <p:cNvPr id="7180" name="Oval 29"/>
              <p:cNvSpPr>
                <a:spLocks noChangeArrowheads="1"/>
              </p:cNvSpPr>
              <p:nvPr/>
            </p:nvSpPr>
            <p:spPr bwMode="auto">
              <a:xfrm>
                <a:off x="485" y="3056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7181" name="Text Box 30"/>
              <p:cNvSpPr txBox="1">
                <a:spLocks noChangeArrowheads="1"/>
              </p:cNvSpPr>
              <p:nvPr/>
            </p:nvSpPr>
            <p:spPr bwMode="auto">
              <a:xfrm>
                <a:off x="551" y="3014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cxnSp>
            <p:nvCxnSpPr>
              <p:cNvPr id="7182" name="AutoShape 31"/>
              <p:cNvCxnSpPr>
                <a:cxnSpLocks noChangeShapeType="1"/>
                <a:stCxn id="7181" idx="0"/>
                <a:endCxn id="7191" idx="1"/>
              </p:cNvCxnSpPr>
              <p:nvPr/>
            </p:nvCxnSpPr>
            <p:spPr bwMode="auto">
              <a:xfrm rot="-5400000">
                <a:off x="1200" y="2174"/>
                <a:ext cx="290" cy="1390"/>
              </a:xfrm>
              <a:prstGeom prst="bentConnector3">
                <a:avLst>
                  <a:gd name="adj1" fmla="val 97931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3" name="AutoShape 32"/>
              <p:cNvCxnSpPr>
                <a:cxnSpLocks noChangeShapeType="1"/>
                <a:stCxn id="7181" idx="2"/>
                <a:endCxn id="7192" idx="0"/>
              </p:cNvCxnSpPr>
              <p:nvPr/>
            </p:nvCxnSpPr>
            <p:spPr bwMode="auto">
              <a:xfrm rot="16200000" flipH="1">
                <a:off x="1204" y="2864"/>
                <a:ext cx="282" cy="1390"/>
              </a:xfrm>
              <a:prstGeom prst="bentConnector3">
                <a:avLst>
                  <a:gd name="adj1" fmla="val 9964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176" name="文字方塊 33"/>
            <p:cNvSpPr txBox="1">
              <a:spLocks noChangeArrowheads="1"/>
            </p:cNvSpPr>
            <p:nvPr/>
          </p:nvSpPr>
          <p:spPr bwMode="auto">
            <a:xfrm>
              <a:off x="6246654" y="4179551"/>
              <a:ext cx="76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solidFill>
                    <a:srgbClr val="FF0000"/>
                  </a:solidFill>
                  <a:ea typeface="新細明體" pitchFamily="18" charset="-120"/>
                </a:rPr>
                <a:t>q</a:t>
              </a:r>
              <a:endParaRPr lang="zh-HK" altLang="en-US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7177" name="文字方塊 34"/>
            <p:cNvSpPr txBox="1">
              <a:spLocks noChangeArrowheads="1"/>
            </p:cNvSpPr>
            <p:nvPr/>
          </p:nvSpPr>
          <p:spPr bwMode="auto">
            <a:xfrm>
              <a:off x="6208921" y="4983198"/>
              <a:ext cx="76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solidFill>
                    <a:srgbClr val="FF0000"/>
                  </a:solidFill>
                  <a:ea typeface="新細明體" pitchFamily="18" charset="-120"/>
                </a:rPr>
                <a:t>-q</a:t>
              </a:r>
              <a:endParaRPr lang="zh-HK" altLang="en-US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</p:grpSp>
      <p:sp>
        <p:nvSpPr>
          <p:cNvPr id="717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22C4FA-6B42-451B-974F-A39FEFEF9F43}" type="slidenum">
              <a:rPr lang="en-US" altLang="zh-HK" smtClean="0"/>
              <a:pPr eaLnBrk="1" hangingPunct="1"/>
              <a:t>4</a:t>
            </a:fld>
            <a:endParaRPr lang="en-US" altLang="zh-HK" smtClean="0"/>
          </a:p>
        </p:txBody>
      </p:sp>
    </p:spTree>
    <p:extLst>
      <p:ext uri="{BB962C8B-B14F-4D97-AF65-F5344CB8AC3E}">
        <p14:creationId xmlns:p14="http://schemas.microsoft.com/office/powerpoint/2010/main" val="27755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Capacitors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457200" y="2113598"/>
            <a:ext cx="8421688" cy="41148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amount of charge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stored in the capacitor is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proportional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the applied voltage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endParaRPr lang="zh-HK" altLang="en-US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i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i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i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a constant and known as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capacitance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apacitance is measured in farad (F), 1 Farad = 1 Coulomb / Volt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capacitance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of a capacitor depends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its dimensions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8196" name="Group 30"/>
          <p:cNvGrpSpPr>
            <a:grpSpLocks/>
          </p:cNvGrpSpPr>
          <p:nvPr/>
        </p:nvGrpSpPr>
        <p:grpSpPr bwMode="auto">
          <a:xfrm>
            <a:off x="4537043" y="5035689"/>
            <a:ext cx="3640368" cy="1685031"/>
            <a:chOff x="2701" y="1940"/>
            <a:chExt cx="2774" cy="1612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696" y="1940"/>
              <a:ext cx="1488" cy="1612"/>
              <a:chOff x="3504" y="1940"/>
              <a:chExt cx="1488" cy="1612"/>
            </a:xfrm>
          </p:grpSpPr>
          <p:grpSp>
            <p:nvGrpSpPr>
              <p:cNvPr id="8207" name="Group 17"/>
              <p:cNvGrpSpPr>
                <a:grpSpLocks/>
              </p:cNvGrpSpPr>
              <p:nvPr/>
            </p:nvGrpSpPr>
            <p:grpSpPr bwMode="auto">
              <a:xfrm>
                <a:off x="3504" y="2400"/>
                <a:ext cx="1488" cy="624"/>
                <a:chOff x="3360" y="2544"/>
                <a:chExt cx="1488" cy="624"/>
              </a:xfrm>
            </p:grpSpPr>
            <p:grpSp>
              <p:nvGrpSpPr>
                <p:cNvPr id="8210" name="Group 16"/>
                <p:cNvGrpSpPr>
                  <a:grpSpLocks/>
                </p:cNvGrpSpPr>
                <p:nvPr/>
              </p:nvGrpSpPr>
              <p:grpSpPr bwMode="auto">
                <a:xfrm>
                  <a:off x="3360" y="2544"/>
                  <a:ext cx="1488" cy="240"/>
                  <a:chOff x="3360" y="2544"/>
                  <a:chExt cx="1488" cy="240"/>
                </a:xfrm>
              </p:grpSpPr>
              <p:sp>
                <p:nvSpPr>
                  <p:cNvPr id="8216" name="AutoShape 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60" y="2544"/>
                    <a:ext cx="1488" cy="192"/>
                  </a:xfrm>
                  <a:prstGeom prst="parallelogram">
                    <a:avLst>
                      <a:gd name="adj" fmla="val 273941"/>
                    </a:avLst>
                  </a:prstGeom>
                  <a:solidFill>
                    <a:srgbClr val="ACA964">
                      <a:alpha val="50195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821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736"/>
                    <a:ext cx="960" cy="48"/>
                  </a:xfrm>
                  <a:prstGeom prst="rect">
                    <a:avLst/>
                  </a:prstGeom>
                  <a:solidFill>
                    <a:srgbClr val="8495A9">
                      <a:alpha val="2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8218" name="AutoShape 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504" y="2400"/>
                    <a:ext cx="240" cy="528"/>
                  </a:xfrm>
                  <a:prstGeom prst="parallelogram">
                    <a:avLst>
                      <a:gd name="adj" fmla="val 84167"/>
                    </a:avLst>
                  </a:prstGeom>
                  <a:solidFill>
                    <a:srgbClr val="8495A9">
                      <a:alpha val="50195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8211" name="AutoShape 10"/>
                <p:cNvSpPr>
                  <a:spLocks noChangeArrowheads="1"/>
                </p:cNvSpPr>
                <p:nvPr/>
              </p:nvSpPr>
              <p:spPr bwMode="auto">
                <a:xfrm flipV="1">
                  <a:off x="3360" y="2928"/>
                  <a:ext cx="1488" cy="192"/>
                </a:xfrm>
                <a:prstGeom prst="parallelogram">
                  <a:avLst>
                    <a:gd name="adj" fmla="val 273941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82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8" y="3120"/>
                  <a:ext cx="960" cy="48"/>
                </a:xfrm>
                <a:prstGeom prst="rect">
                  <a:avLst/>
                </a:prstGeom>
                <a:solidFill>
                  <a:srgbClr val="8495A9">
                    <a:alpha val="20000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8213" name="AutoShape 12"/>
                <p:cNvSpPr>
                  <a:spLocks noChangeArrowheads="1"/>
                </p:cNvSpPr>
                <p:nvPr/>
              </p:nvSpPr>
              <p:spPr bwMode="auto">
                <a:xfrm rot="-5400000">
                  <a:off x="3504" y="2784"/>
                  <a:ext cx="240" cy="528"/>
                </a:xfrm>
                <a:prstGeom prst="parallelogram">
                  <a:avLst>
                    <a:gd name="adj" fmla="val 84167"/>
                  </a:avLst>
                </a:prstGeom>
                <a:solidFill>
                  <a:srgbClr val="8495A9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82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2784"/>
                  <a:ext cx="960" cy="33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8215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3354" y="2587"/>
                  <a:ext cx="539" cy="528"/>
                </a:xfrm>
                <a:prstGeom prst="parallelogram">
                  <a:avLst>
                    <a:gd name="adj" fmla="val 36741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sp>
            <p:nvSpPr>
              <p:cNvPr id="8208" name="Line 18"/>
              <p:cNvSpPr>
                <a:spLocks noChangeShapeType="1"/>
              </p:cNvSpPr>
              <p:nvPr/>
            </p:nvSpPr>
            <p:spPr bwMode="auto">
              <a:xfrm flipV="1">
                <a:off x="4224" y="1940"/>
                <a:ext cx="0" cy="5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Line 19"/>
              <p:cNvSpPr>
                <a:spLocks noChangeShapeType="1"/>
              </p:cNvSpPr>
              <p:nvPr/>
            </p:nvSpPr>
            <p:spPr bwMode="auto">
              <a:xfrm flipV="1">
                <a:off x="4224" y="3024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1" name="Line 21"/>
            <p:cNvSpPr>
              <a:spLocks noChangeShapeType="1"/>
            </p:cNvSpPr>
            <p:nvPr/>
          </p:nvSpPr>
          <p:spPr bwMode="auto">
            <a:xfrm>
              <a:off x="5232" y="2654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22"/>
            <p:cNvSpPr txBox="1">
              <a:spLocks noChangeArrowheads="1"/>
            </p:cNvSpPr>
            <p:nvPr/>
          </p:nvSpPr>
          <p:spPr bwMode="auto">
            <a:xfrm>
              <a:off x="5237" y="2623"/>
              <a:ext cx="23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ea typeface="新細明體" pitchFamily="18" charset="-120"/>
                </a:rPr>
                <a:t>d</a:t>
              </a:r>
            </a:p>
          </p:txBody>
        </p:sp>
        <p:sp>
          <p:nvSpPr>
            <p:cNvPr id="8203" name="Text Box 23"/>
            <p:cNvSpPr txBox="1">
              <a:spLocks noChangeArrowheads="1"/>
            </p:cNvSpPr>
            <p:nvPr/>
          </p:nvSpPr>
          <p:spPr bwMode="auto">
            <a:xfrm>
              <a:off x="4951" y="2064"/>
              <a:ext cx="24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ea typeface="新細明體" pitchFamily="18" charset="-120"/>
                </a:rPr>
                <a:t>A</a:t>
              </a:r>
            </a:p>
          </p:txBody>
        </p:sp>
        <p:sp>
          <p:nvSpPr>
            <p:cNvPr id="8204" name="Arc 26"/>
            <p:cNvSpPr>
              <a:spLocks/>
            </p:cNvSpPr>
            <p:nvPr/>
          </p:nvSpPr>
          <p:spPr bwMode="auto">
            <a:xfrm flipH="1">
              <a:off x="4560" y="2208"/>
              <a:ext cx="418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28"/>
            <p:cNvSpPr txBox="1">
              <a:spLocks noChangeArrowheads="1"/>
            </p:cNvSpPr>
            <p:nvPr/>
          </p:nvSpPr>
          <p:spPr bwMode="auto">
            <a:xfrm>
              <a:off x="2701" y="2976"/>
              <a:ext cx="145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Dielectric (or air)</a:t>
              </a:r>
            </a:p>
          </p:txBody>
        </p:sp>
        <p:sp>
          <p:nvSpPr>
            <p:cNvPr id="8206" name="Arc 29"/>
            <p:cNvSpPr>
              <a:spLocks/>
            </p:cNvSpPr>
            <p:nvPr/>
          </p:nvSpPr>
          <p:spPr bwMode="auto">
            <a:xfrm rot="11227501" flipV="1">
              <a:off x="3408" y="2702"/>
              <a:ext cx="480" cy="3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7" name="物件 2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4708814"/>
              </p:ext>
            </p:extLst>
          </p:nvPr>
        </p:nvGraphicFramePr>
        <p:xfrm>
          <a:off x="2181773" y="5233256"/>
          <a:ext cx="866228" cy="70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0" name="物件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773" y="5233256"/>
                        <a:ext cx="866228" cy="70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3"/>
          <p:cNvSpPr txBox="1">
            <a:spLocks noChangeArrowheads="1"/>
          </p:cNvSpPr>
          <p:nvPr/>
        </p:nvSpPr>
        <p:spPr bwMode="auto">
          <a:xfrm>
            <a:off x="1472925" y="6018275"/>
            <a:ext cx="2594300" cy="646331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l-GR" altLang="zh-HK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– relative permittivity </a:t>
            </a:r>
          </a:p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(dielectric constant)</a:t>
            </a:r>
            <a:endParaRPr lang="el-GR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8B2B58-FD9F-4277-ABE5-5515FDEBBB44}" type="slidenum">
              <a:rPr lang="en-US" altLang="zh-HK" smtClean="0"/>
              <a:pPr eaLnBrk="1" hangingPunct="1"/>
              <a:t>5</a:t>
            </a:fld>
            <a:endParaRPr lang="en-US" altLang="zh-HK" smtClean="0"/>
          </a:p>
        </p:txBody>
      </p:sp>
      <p:graphicFrame>
        <p:nvGraphicFramePr>
          <p:cNvPr id="2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30868"/>
              </p:ext>
            </p:extLst>
          </p:nvPr>
        </p:nvGraphicFramePr>
        <p:xfrm>
          <a:off x="4000370" y="2819400"/>
          <a:ext cx="1020826" cy="41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370" y="2819400"/>
                        <a:ext cx="1020826" cy="41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Capacitors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46087" y="2128838"/>
            <a:ext cx="84978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obtain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current-voltage relationship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a capacitor, consider</a:t>
            </a:r>
          </a:p>
          <a:p>
            <a:pPr>
              <a:buFont typeface="Wingdings" pitchFamily="2" charset="2"/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differentiate both side of               , we have  </a:t>
            </a:r>
          </a:p>
          <a:p>
            <a:pPr>
              <a:buFont typeface="Wingdings" pitchFamily="2" charset="2"/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voltage-current relationship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be obtained by integrating both side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the above relationship: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922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70524"/>
              </p:ext>
            </p:extLst>
          </p:nvPr>
        </p:nvGraphicFramePr>
        <p:xfrm>
          <a:off x="4013199" y="2551748"/>
          <a:ext cx="787401" cy="7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199" y="2551748"/>
                        <a:ext cx="787401" cy="7320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0580"/>
              </p:ext>
            </p:extLst>
          </p:nvPr>
        </p:nvGraphicFramePr>
        <p:xfrm>
          <a:off x="3810000" y="3505200"/>
          <a:ext cx="1022018" cy="41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5200"/>
                        <a:ext cx="1022018" cy="41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07885"/>
              </p:ext>
            </p:extLst>
          </p:nvPr>
        </p:nvGraphicFramePr>
        <p:xfrm>
          <a:off x="3962400" y="4114800"/>
          <a:ext cx="985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7" imgW="558720" imgH="393480" progId="Equation.3">
                  <p:embed/>
                </p:oleObj>
              </mc:Choice>
              <mc:Fallback>
                <p:oleObj name="Equation" r:id="rId7" imgW="558720" imgH="39348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985313" cy="685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70017"/>
              </p:ext>
            </p:extLst>
          </p:nvPr>
        </p:nvGraphicFramePr>
        <p:xfrm>
          <a:off x="685800" y="5865654"/>
          <a:ext cx="4024313" cy="69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方程式" r:id="rId9" imgW="2019240" imgH="355320" progId="Equation.3">
                  <p:embed/>
                </p:oleObj>
              </mc:Choice>
              <mc:Fallback>
                <p:oleObj name="方程式" r:id="rId9" imgW="2019240" imgH="35532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5654"/>
                        <a:ext cx="4024313" cy="699751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14227"/>
              </p:ext>
            </p:extLst>
          </p:nvPr>
        </p:nvGraphicFramePr>
        <p:xfrm>
          <a:off x="4953000" y="5791200"/>
          <a:ext cx="25160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方程式" r:id="rId11" imgW="1282700" imgH="393700" progId="Equation.3">
                  <p:embed/>
                </p:oleObj>
              </mc:Choice>
              <mc:Fallback>
                <p:oleObj name="方程式" r:id="rId11" imgW="1282700" imgH="3937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91200"/>
                        <a:ext cx="2516066" cy="762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24"/>
          <p:cNvSpPr txBox="1">
            <a:spLocks noChangeArrowheads="1"/>
          </p:cNvSpPr>
          <p:nvPr/>
        </p:nvSpPr>
        <p:spPr bwMode="auto">
          <a:xfrm>
            <a:off x="7573077" y="5486400"/>
            <a:ext cx="1608137" cy="6461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 voltage </a:t>
            </a:r>
          </a:p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t =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endParaRPr lang="en-US" altLang="zh-HK" baseline="-25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2" name="直線單箭頭接點 11"/>
          <p:cNvCxnSpPr>
            <a:stCxn id="9225" idx="1"/>
          </p:cNvCxnSpPr>
          <p:nvPr/>
        </p:nvCxnSpPr>
        <p:spPr>
          <a:xfrm flipH="1">
            <a:off x="7047614" y="5809456"/>
            <a:ext cx="525463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AA123D-9F02-4768-8DA1-119D72A0E5A1}" type="slidenum">
              <a:rPr lang="en-US" altLang="zh-HK" smtClean="0"/>
              <a:pPr eaLnBrk="1" hangingPunct="1"/>
              <a:t>6</a:t>
            </a:fld>
            <a:endParaRPr lang="en-US" altLang="zh-HK" smtClean="0"/>
          </a:p>
        </p:txBody>
      </p:sp>
      <p:pic>
        <p:nvPicPr>
          <p:cNvPr id="14" name="Picture 11" descr="Chap6_Fig0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962400"/>
            <a:ext cx="2114642" cy="88504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934200" y="6222896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6F7EC9-4B71-4C62-BD50-E3E180F9805D}" type="slidenum">
              <a:rPr lang="en-US" altLang="zh-HK" smtClean="0"/>
              <a:pPr eaLnBrk="1" hangingPunct="1"/>
              <a:t>7</a:t>
            </a:fld>
            <a:endParaRPr lang="en-US" altLang="zh-HK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1314450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Capacitors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57200" y="2209800"/>
            <a:ext cx="8458200" cy="31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capacitor is an electric energy storing device.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stored in the capacitor is given by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HK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Since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there is an insulator between the two plates, you expected that there is no current flow at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end even you continuously apply a voltage source.</a:t>
            </a:r>
          </a:p>
          <a:p>
            <a:pPr>
              <a:spcBef>
                <a:spcPct val="20000"/>
              </a:spcBef>
              <a:defRPr/>
            </a:pP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capacitor is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open circuit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steady state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dv/</a:t>
            </a:r>
            <a:r>
              <a:rPr lang="en-US" altLang="zh-HK" sz="2000" i="1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dt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0). Its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cannot change abruptly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/>
            </a:r>
            <a:b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</a:br>
            <a:endParaRPr lang="en-US" altLang="zh-HK" sz="22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509005"/>
              </p:ext>
            </p:extLst>
          </p:nvPr>
        </p:nvGraphicFramePr>
        <p:xfrm>
          <a:off x="3912394" y="3248025"/>
          <a:ext cx="1319212" cy="7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4" imgW="698400" imgH="393480" progId="Equation.3">
                  <p:embed/>
                </p:oleObj>
              </mc:Choice>
              <mc:Fallback>
                <p:oleObj name="Equation" r:id="rId4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394" y="3248025"/>
                        <a:ext cx="1319212" cy="733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6705600" cy="91440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Capacitors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7198" y="2092288"/>
            <a:ext cx="8585200" cy="1409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Calculate the current through the capacitor C = 0.1</a:t>
            </a:r>
            <a:r>
              <a:rPr lang="el-GR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 with the voltage as shown: v(t) = 5(1 – </a:t>
            </a:r>
            <a:r>
              <a:rPr lang="en-US" altLang="zh-HK" sz="2000" i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i="1" baseline="30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-t /10</a:t>
            </a:r>
            <a:r>
              <a:rPr lang="en-US" altLang="zh-HK" sz="2000" i="1" baseline="50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-6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  <a:endParaRPr lang="el-GR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26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1404620"/>
              </p:ext>
            </p:extLst>
          </p:nvPr>
        </p:nvGraphicFramePr>
        <p:xfrm>
          <a:off x="533400" y="3276600"/>
          <a:ext cx="4325938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Chart" r:id="rId3" imgW="6305588" imgH="4067137" progId="Excel.Sheet.8">
                  <p:embed/>
                </p:oleObj>
              </mc:Choice>
              <mc:Fallback>
                <p:oleObj name="Chart" r:id="rId3" imgW="6305588" imgH="4067137" progId="Excel.Sheet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4325938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4383938"/>
              </p:ext>
            </p:extLst>
          </p:nvPr>
        </p:nvGraphicFramePr>
        <p:xfrm>
          <a:off x="5410200" y="3669543"/>
          <a:ext cx="2895600" cy="200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5" imgW="1524000" imgH="1054100" progId="Equation.3">
                  <p:embed/>
                </p:oleObj>
              </mc:Choice>
              <mc:Fallback>
                <p:oleObj name="Equation" r:id="rId5" imgW="1524000" imgH="1054100" progId="Equation.3">
                  <p:embed/>
                  <p:pic>
                    <p:nvPicPr>
                      <p:cNvPr id="0" name="物件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69543"/>
                        <a:ext cx="2895600" cy="20033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hangingPunct="1"/>
            <a:fld id="{85804908-429F-4E0A-A1FF-6B07BB9ABD02}" type="slidenum">
              <a:rPr lang="en-US" altLang="zh-HK" smtClean="0"/>
              <a:pPr lvl="1" eaLnBrk="1" hangingPunct="1"/>
              <a:t>8</a:t>
            </a:fld>
            <a:endParaRPr lang="en-US" altLang="zh-H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315200" cy="91440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Capacitors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2362200"/>
          <a:ext cx="4325938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Chart" r:id="rId3" imgW="6305588" imgH="4067137" progId="Excel.Sheet.8">
                  <p:embed/>
                </p:oleObj>
              </mc:Choice>
              <mc:Fallback>
                <p:oleObj name="Chart" r:id="rId3" imgW="6305588" imgH="4067137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4325938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569860"/>
              </p:ext>
            </p:extLst>
          </p:nvPr>
        </p:nvGraphicFramePr>
        <p:xfrm>
          <a:off x="5902325" y="5400675"/>
          <a:ext cx="1833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方程式" r:id="rId5" imgW="952200" imgH="253800" progId="Equation.3">
                  <p:embed/>
                </p:oleObj>
              </mc:Choice>
              <mc:Fallback>
                <p:oleObj name="方程式" r:id="rId5" imgW="952200" imgH="253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400675"/>
                        <a:ext cx="1833563" cy="4889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73853"/>
              </p:ext>
            </p:extLst>
          </p:nvPr>
        </p:nvGraphicFramePr>
        <p:xfrm>
          <a:off x="4646613" y="2362200"/>
          <a:ext cx="4344987" cy="281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Chart" r:id="rId7" imgW="6400914" imgH="4228986" progId="Excel.Sheet.8">
                  <p:embed/>
                </p:oleObj>
              </mc:Choice>
              <mc:Fallback>
                <p:oleObj name="Chart" r:id="rId7" imgW="6400914" imgH="4228986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2362200"/>
                        <a:ext cx="4344987" cy="2819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hangingPunct="1"/>
            <a:fld id="{B2277B5B-B23C-4E3F-84C4-2D56D8B0D1C9}" type="slidenum">
              <a:rPr lang="en-US" altLang="zh-HK" smtClean="0"/>
              <a:pPr lvl="1" eaLnBrk="1" hangingPunct="1"/>
              <a:t>9</a:t>
            </a:fld>
            <a:endParaRPr lang="en-US" altLang="zh-HK" smtClean="0"/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08301645"/>
              </p:ext>
            </p:extLst>
          </p:nvPr>
        </p:nvGraphicFramePr>
        <p:xfrm>
          <a:off x="1219200" y="5410200"/>
          <a:ext cx="2181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方程式" r:id="rId9" imgW="1130040" imgH="253800" progId="Equation.3">
                  <p:embed/>
                </p:oleObj>
              </mc:Choice>
              <mc:Fallback>
                <p:oleObj name="方程式" r:id="rId9" imgW="1130040" imgH="253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2181225" cy="4889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1530</TotalTime>
  <Words>864</Words>
  <Application>Microsoft Office PowerPoint</Application>
  <PresentationFormat>如螢幕大小 (4:3)</PresentationFormat>
  <Paragraphs>213</Paragraphs>
  <Slides>20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Blends</vt:lpstr>
      <vt:lpstr>Equation</vt:lpstr>
      <vt:lpstr>方程式</vt:lpstr>
      <vt:lpstr>Chart</vt:lpstr>
      <vt:lpstr>AST10401  Introduction to Electrical Engineering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Capacitors in parallel</vt:lpstr>
      <vt:lpstr>Capacitors in series</vt:lpstr>
      <vt:lpstr>Parallel and Series Capacitors</vt:lpstr>
      <vt:lpstr>Inductors</vt:lpstr>
      <vt:lpstr>Inductors</vt:lpstr>
      <vt:lpstr>Inductors</vt:lpstr>
      <vt:lpstr>Inductors in series</vt:lpstr>
      <vt:lpstr>Inductors in parallel</vt:lpstr>
      <vt:lpstr>Inductors in parallel and series</vt:lpstr>
      <vt:lpstr>RLC circuits at steady state</vt:lpstr>
      <vt:lpstr>RLC circuits at steady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142</cp:revision>
  <cp:lastPrinted>1601-01-01T00:00:00Z</cp:lastPrinted>
  <dcterms:created xsi:type="dcterms:W3CDTF">1601-01-01T00:00:00Z</dcterms:created>
  <dcterms:modified xsi:type="dcterms:W3CDTF">2018-10-10T05:54:31Z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