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4"/>
  </p:notesMasterIdLst>
  <p:sldIdLst>
    <p:sldId id="256" r:id="rId2"/>
    <p:sldId id="257" r:id="rId3"/>
    <p:sldId id="309" r:id="rId4"/>
    <p:sldId id="314" r:id="rId5"/>
    <p:sldId id="311" r:id="rId6"/>
    <p:sldId id="310" r:id="rId7"/>
    <p:sldId id="323" r:id="rId8"/>
    <p:sldId id="313" r:id="rId9"/>
    <p:sldId id="315" r:id="rId10"/>
    <p:sldId id="316" r:id="rId11"/>
    <p:sldId id="275" r:id="rId12"/>
    <p:sldId id="276" r:id="rId13"/>
    <p:sldId id="278" r:id="rId14"/>
    <p:sldId id="280" r:id="rId15"/>
    <p:sldId id="330" r:id="rId16"/>
    <p:sldId id="331" r:id="rId17"/>
    <p:sldId id="332" r:id="rId18"/>
    <p:sldId id="333" r:id="rId19"/>
    <p:sldId id="334" r:id="rId20"/>
    <p:sldId id="335" r:id="rId21"/>
    <p:sldId id="336" r:id="rId22"/>
    <p:sldId id="337" r:id="rId23"/>
    <p:sldId id="338" r:id="rId24"/>
    <p:sldId id="339" r:id="rId25"/>
    <p:sldId id="340" r:id="rId26"/>
    <p:sldId id="341" r:id="rId27"/>
    <p:sldId id="342" r:id="rId28"/>
    <p:sldId id="353" r:id="rId29"/>
    <p:sldId id="361" r:id="rId30"/>
    <p:sldId id="362" r:id="rId31"/>
    <p:sldId id="343" r:id="rId32"/>
    <p:sldId id="344" r:id="rId33"/>
    <p:sldId id="345" r:id="rId34"/>
    <p:sldId id="346" r:id="rId35"/>
    <p:sldId id="347" r:id="rId36"/>
    <p:sldId id="348" r:id="rId37"/>
    <p:sldId id="349" r:id="rId38"/>
    <p:sldId id="350" r:id="rId39"/>
    <p:sldId id="351" r:id="rId40"/>
    <p:sldId id="363" r:id="rId41"/>
    <p:sldId id="286" r:id="rId42"/>
    <p:sldId id="287" r:id="rId4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-38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Relationship Id="rId4" Type="http://schemas.openxmlformats.org/officeDocument/2006/relationships/image" Target="../media/image16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Relationship Id="rId4" Type="http://schemas.openxmlformats.org/officeDocument/2006/relationships/image" Target="../media/image5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56.wmf"/><Relationship Id="rId1" Type="http://schemas.openxmlformats.org/officeDocument/2006/relationships/image" Target="../media/image55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0.wmf"/><Relationship Id="rId1" Type="http://schemas.openxmlformats.org/officeDocument/2006/relationships/image" Target="../media/image59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wmf"/><Relationship Id="rId2" Type="http://schemas.openxmlformats.org/officeDocument/2006/relationships/image" Target="../media/image64.wmf"/><Relationship Id="rId1" Type="http://schemas.openxmlformats.org/officeDocument/2006/relationships/image" Target="../media/image63.wmf"/><Relationship Id="rId4" Type="http://schemas.openxmlformats.org/officeDocument/2006/relationships/image" Target="../media/image6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DCA6EA2-A53A-4525-802B-86298AB70A51}" type="datetimeFigureOut">
              <a:rPr lang="zh-HK" altLang="en-US"/>
              <a:pPr>
                <a:defRPr/>
              </a:pPr>
              <a:t>17/10/2018</a:t>
            </a:fld>
            <a:endParaRPr lang="zh-HK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HK" altLang="en-US" noProof="0" smtClean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  <a:endParaRPr lang="zh-HK" altLang="en-US" noProof="0" smtClean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7142D3D-42B0-460D-A8B6-A96311C0F3A0}" type="slidenum">
              <a:rPr lang="zh-HK" altLang="en-US"/>
              <a:pPr>
                <a:defRPr/>
              </a:pPr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5881918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2E074E04-012D-41E0-B4DB-96E99933C43F}" type="slidenum">
              <a:rPr lang="en-US" altLang="zh-HK" smtClean="0"/>
              <a:pPr eaLnBrk="1" hangingPunct="1"/>
              <a:t>16</a:t>
            </a:fld>
            <a:endParaRPr lang="en-US" altLang="zh-HK" dirty="0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HK" altLang="zh-HK" smtClean="0"/>
          </a:p>
        </p:txBody>
      </p:sp>
    </p:spTree>
    <p:extLst>
      <p:ext uri="{BB962C8B-B14F-4D97-AF65-F5344CB8AC3E}">
        <p14:creationId xmlns:p14="http://schemas.microsoft.com/office/powerpoint/2010/main" val="3837303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E0AC8C94-96F9-4BDB-A67B-48DABE73B9D6}" type="slidenum">
              <a:rPr lang="en-US" altLang="zh-HK" smtClean="0"/>
              <a:pPr eaLnBrk="1" hangingPunct="1"/>
              <a:t>25</a:t>
            </a:fld>
            <a:endParaRPr lang="en-US" altLang="zh-HK" dirty="0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HK" altLang="zh-HK" smtClean="0"/>
          </a:p>
        </p:txBody>
      </p:sp>
    </p:spTree>
    <p:extLst>
      <p:ext uri="{BB962C8B-B14F-4D97-AF65-F5344CB8AC3E}">
        <p14:creationId xmlns:p14="http://schemas.microsoft.com/office/powerpoint/2010/main" val="19125511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E0AC8C94-96F9-4BDB-A67B-48DABE73B9D6}" type="slidenum">
              <a:rPr lang="en-US" altLang="zh-HK" smtClean="0"/>
              <a:pPr eaLnBrk="1" hangingPunct="1"/>
              <a:t>37</a:t>
            </a:fld>
            <a:endParaRPr lang="en-US" altLang="zh-HK" dirty="0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HK" altLang="zh-HK" smtClean="0"/>
          </a:p>
        </p:txBody>
      </p:sp>
    </p:spTree>
    <p:extLst>
      <p:ext uri="{BB962C8B-B14F-4D97-AF65-F5344CB8AC3E}">
        <p14:creationId xmlns:p14="http://schemas.microsoft.com/office/powerpoint/2010/main" val="1912551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zh-HK">
                  <a:ea typeface="新細明體" pitchFamily="18" charset="-120"/>
                </a:endParaRPr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zh-HK">
                  <a:ea typeface="新細明體" pitchFamily="18" charset="-120"/>
                </a:endParaRPr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zh-HK">
                  <a:ea typeface="新細明體" pitchFamily="18" charset="-120"/>
                </a:endParaRPr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zh-HK">
                  <a:ea typeface="新細明體" pitchFamily="18" charset="-120"/>
                </a:endParaRPr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zh-HK">
                <a:ea typeface="新細明體" pitchFamily="18" charset="-120"/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zh-HK">
                <a:ea typeface="新細明體" pitchFamily="18" charset="-120"/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zh-HK">
                <a:ea typeface="新細明體" pitchFamily="18" charset="-120"/>
              </a:endParaRPr>
            </a:p>
          </p:txBody>
        </p:sp>
      </p:grpSp>
      <p:sp>
        <p:nvSpPr>
          <p:cNvPr id="718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按一下以編輯母片標題樣式</a:t>
            </a:r>
          </a:p>
        </p:txBody>
      </p:sp>
      <p:sp>
        <p:nvSpPr>
          <p:cNvPr id="718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noProof="0" smtClean="0"/>
              <a:t>按一下以編輯母片副標題樣式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F17B15CF-B5B9-4C67-887B-4ED21AD7BAD2}" type="slidenum">
              <a:rPr lang="en-US" altLang="zh-HK"/>
              <a:pPr>
                <a:defRPr/>
              </a:pPr>
              <a:t>‹#›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1118374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F728C9-6C89-476D-883C-39C97A8C2E59}" type="slidenum">
              <a:rPr lang="en-US" altLang="zh-HK"/>
              <a:pPr>
                <a:defRPr/>
              </a:pPr>
              <a:t>‹#›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896297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E22B4C-3129-4A60-8A5C-3C691CDC3D05}" type="slidenum">
              <a:rPr lang="en-US" altLang="zh-HK"/>
              <a:pPr>
                <a:defRPr/>
              </a:pPr>
              <a:t>‹#›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39700512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913" y="103188"/>
            <a:ext cx="8243887" cy="1314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4561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510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03663"/>
            <a:ext cx="4038600" cy="2152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A8F254-AE55-4C0E-8B0A-BC69FEC49C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5258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3820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06400" y="1333500"/>
            <a:ext cx="4102100" cy="1409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0900" y="1333500"/>
            <a:ext cx="4102100" cy="1409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 smtClean="0">
                <a:ea typeface="新細明體" pitchFamily="18" charset="-120"/>
              </a:defRPr>
            </a:lvl2pPr>
          </a:lstStyle>
          <a:p>
            <a:pPr lvl="1">
              <a:defRPr/>
            </a:pPr>
            <a:fld id="{DEE200C4-DF67-4E06-AFD9-F38227060649}" type="slidenum">
              <a:rPr lang="en-US" altLang="zh-HK"/>
              <a:pPr lvl="1">
                <a:defRPr/>
              </a:pPr>
              <a:t>‹#›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2568159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98A0B4-BF91-4605-8020-C83BD46B502C}" type="slidenum">
              <a:rPr lang="en-US" altLang="zh-HK"/>
              <a:pPr>
                <a:defRPr/>
              </a:pPr>
              <a:t>‹#›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776825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6D04E5-E197-4950-A9FE-3E37DFA72469}" type="slidenum">
              <a:rPr lang="en-US" altLang="zh-HK"/>
              <a:pPr>
                <a:defRPr/>
              </a:pPr>
              <a:t>‹#›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2623454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40D476-CF7A-48EF-8609-81E42271E679}" type="slidenum">
              <a:rPr lang="en-US" altLang="zh-HK"/>
              <a:pPr>
                <a:defRPr/>
              </a:pPr>
              <a:t>‹#›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441582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ED6C2D-5EA0-4DD0-A5CE-0934C91D30F4}" type="slidenum">
              <a:rPr lang="en-US" altLang="zh-HK"/>
              <a:pPr>
                <a:defRPr/>
              </a:pPr>
              <a:t>‹#›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3267141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C510E6-DDBC-4041-B1E8-2FA4EF5CB225}" type="slidenum">
              <a:rPr lang="en-US" altLang="zh-HK"/>
              <a:pPr>
                <a:defRPr/>
              </a:pPr>
              <a:t>‹#›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2521761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2AD466-744B-4584-BA4B-00FB8A3A6463}" type="slidenum">
              <a:rPr lang="en-US" altLang="zh-HK"/>
              <a:pPr>
                <a:defRPr/>
              </a:pPr>
              <a:t>‹#›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682061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608552-AB66-4BFC-9D58-B2A7FC42884A}" type="slidenum">
              <a:rPr lang="en-US" altLang="zh-HK"/>
              <a:pPr>
                <a:defRPr/>
              </a:pPr>
              <a:t>‹#›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1380593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1F8D81-F085-4881-96C9-5B790B7185EB}" type="slidenum">
              <a:rPr lang="en-US" altLang="zh-HK"/>
              <a:pPr>
                <a:defRPr/>
              </a:pPr>
              <a:t>‹#›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2742192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HK" altLang="zh-HK" sz="2400">
              <a:ea typeface="新細明體" pitchFamily="18" charset="-12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HK" altLang="zh-HK" sz="2400">
              <a:ea typeface="新細明體" pitchFamily="18" charset="-120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HK" altLang="zh-HK" sz="2400">
              <a:ea typeface="新細明體" pitchFamily="18" charset="-12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HK" altLang="zh-HK" sz="2400">
              <a:ea typeface="新細明體" pitchFamily="18" charset="-120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HK" altLang="zh-HK" sz="2400">
              <a:ea typeface="新細明體" pitchFamily="18" charset="-120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HK" altLang="zh-HK" sz="2400">
              <a:ea typeface="新細明體" pitchFamily="18" charset="-12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HK" altLang="zh-HK" sz="2400">
              <a:ea typeface="新細明體" pitchFamily="18" charset="-120"/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HK" altLang="en-US" smtClean="0"/>
              <a:t>按一下以編輯母片標題樣式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HK" altLang="en-US" smtClean="0"/>
              <a:t>按一下以編輯母片</a:t>
            </a:r>
          </a:p>
          <a:p>
            <a:pPr lvl="1"/>
            <a:r>
              <a:rPr lang="zh-HK" altLang="en-US" smtClean="0"/>
              <a:t>第二層</a:t>
            </a:r>
          </a:p>
          <a:p>
            <a:pPr lvl="2"/>
            <a:r>
              <a:rPr lang="zh-HK" altLang="en-US" smtClean="0"/>
              <a:t>第三層</a:t>
            </a:r>
          </a:p>
          <a:p>
            <a:pPr lvl="3"/>
            <a:r>
              <a:rPr lang="zh-HK" altLang="en-US" smtClean="0"/>
              <a:t>第四層</a:t>
            </a:r>
          </a:p>
          <a:p>
            <a:pPr lvl="4"/>
            <a:r>
              <a:rPr lang="zh-HK" altLang="en-US" smtClean="0"/>
              <a:t>第五層</a:t>
            </a:r>
          </a:p>
        </p:txBody>
      </p:sp>
      <p:sp>
        <p:nvSpPr>
          <p:cNvPr id="615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615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61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ea typeface="新細明體" pitchFamily="18" charset="-120"/>
              </a:defRPr>
            </a:lvl1pPr>
          </a:lstStyle>
          <a:p>
            <a:pPr>
              <a:defRPr/>
            </a:pPr>
            <a:fld id="{5FB6257E-BA40-456C-9D03-1FEF0D605C98}" type="slidenum">
              <a:rPr lang="en-US" altLang="zh-HK"/>
              <a:pPr>
                <a:defRPr/>
              </a:pPr>
              <a:t>‹#›</a:t>
            </a:fld>
            <a:endParaRPr lang="en-US" altLang="zh-H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08" r:id="rId2"/>
    <p:sldLayoutId id="2147483809" r:id="rId3"/>
    <p:sldLayoutId id="2147483810" r:id="rId4"/>
    <p:sldLayoutId id="2147483811" r:id="rId5"/>
    <p:sldLayoutId id="2147483812" r:id="rId6"/>
    <p:sldLayoutId id="2147483813" r:id="rId7"/>
    <p:sldLayoutId id="2147483814" r:id="rId8"/>
    <p:sldLayoutId id="2147483815" r:id="rId9"/>
    <p:sldLayoutId id="2147483816" r:id="rId10"/>
    <p:sldLayoutId id="2147483817" r:id="rId11"/>
    <p:sldLayoutId id="2147483819" r:id="rId12"/>
    <p:sldLayoutId id="2147483820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4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4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13" Type="http://schemas.openxmlformats.org/officeDocument/2006/relationships/image" Target="../media/image16.wmf"/><Relationship Id="rId3" Type="http://schemas.openxmlformats.org/officeDocument/2006/relationships/image" Target="../media/image8.jpeg"/><Relationship Id="rId7" Type="http://schemas.openxmlformats.org/officeDocument/2006/relationships/image" Target="../media/image13.wmf"/><Relationship Id="rId12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7.bin"/><Relationship Id="rId11" Type="http://schemas.openxmlformats.org/officeDocument/2006/relationships/image" Target="../media/image15.wmf"/><Relationship Id="rId5" Type="http://schemas.openxmlformats.org/officeDocument/2006/relationships/image" Target="../media/image12.wmf"/><Relationship Id="rId10" Type="http://schemas.openxmlformats.org/officeDocument/2006/relationships/oleObject" Target="../embeddings/oleObject9.bin"/><Relationship Id="rId4" Type="http://schemas.openxmlformats.org/officeDocument/2006/relationships/oleObject" Target="../embeddings/oleObject6.bin"/><Relationship Id="rId9" Type="http://schemas.openxmlformats.org/officeDocument/2006/relationships/image" Target="../media/image14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7.wmf"/><Relationship Id="rId9" Type="http://schemas.openxmlformats.org/officeDocument/2006/relationships/image" Target="../media/image8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20.wmf"/><Relationship Id="rId4" Type="http://schemas.openxmlformats.org/officeDocument/2006/relationships/oleObject" Target="../embeddings/oleObject14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8.jpeg"/><Relationship Id="rId5" Type="http://schemas.openxmlformats.org/officeDocument/2006/relationships/image" Target="../media/image21.wmf"/><Relationship Id="rId4" Type="http://schemas.openxmlformats.org/officeDocument/2006/relationships/oleObject" Target="../embeddings/oleObject15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7" Type="http://schemas.openxmlformats.org/officeDocument/2006/relationships/image" Target="../media/image2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22.wmf"/><Relationship Id="rId4" Type="http://schemas.openxmlformats.org/officeDocument/2006/relationships/oleObject" Target="../embeddings/oleObject16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3" Type="http://schemas.openxmlformats.org/officeDocument/2006/relationships/image" Target="../media/image24.jpeg"/><Relationship Id="rId7" Type="http://schemas.openxmlformats.org/officeDocument/2006/relationships/image" Target="../media/image2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9.bin"/><Relationship Id="rId5" Type="http://schemas.openxmlformats.org/officeDocument/2006/relationships/image" Target="../media/image25.wmf"/><Relationship Id="rId10" Type="http://schemas.openxmlformats.org/officeDocument/2006/relationships/image" Target="../media/image8.jpeg"/><Relationship Id="rId4" Type="http://schemas.openxmlformats.org/officeDocument/2006/relationships/oleObject" Target="../embeddings/oleObject18.bin"/><Relationship Id="rId9" Type="http://schemas.openxmlformats.org/officeDocument/2006/relationships/image" Target="../media/image27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29.jpeg"/><Relationship Id="rId4" Type="http://schemas.openxmlformats.org/officeDocument/2006/relationships/image" Target="../media/image28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jpeg"/><Relationship Id="rId3" Type="http://schemas.openxmlformats.org/officeDocument/2006/relationships/image" Target="../media/image32.jpeg"/><Relationship Id="rId7" Type="http://schemas.openxmlformats.org/officeDocument/2006/relationships/image" Target="../media/image3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23.bin"/><Relationship Id="rId5" Type="http://schemas.openxmlformats.org/officeDocument/2006/relationships/image" Target="../media/image30.wmf"/><Relationship Id="rId4" Type="http://schemas.openxmlformats.org/officeDocument/2006/relationships/oleObject" Target="../embeddings/oleObject22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image" Target="../media/image33.jpeg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4.wmf"/><Relationship Id="rId11" Type="http://schemas.openxmlformats.org/officeDocument/2006/relationships/image" Target="../media/image38.jpeg"/><Relationship Id="rId5" Type="http://schemas.openxmlformats.org/officeDocument/2006/relationships/oleObject" Target="../embeddings/oleObject24.bin"/><Relationship Id="rId10" Type="http://schemas.openxmlformats.org/officeDocument/2006/relationships/image" Target="../media/image36.wmf"/><Relationship Id="rId4" Type="http://schemas.openxmlformats.org/officeDocument/2006/relationships/image" Target="../media/image37.jpeg"/><Relationship Id="rId9" Type="http://schemas.openxmlformats.org/officeDocument/2006/relationships/oleObject" Target="../embeddings/oleObject26.bin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42.png"/><Relationship Id="rId5" Type="http://schemas.openxmlformats.org/officeDocument/2006/relationships/image" Target="../media/image41.wmf"/><Relationship Id="rId4" Type="http://schemas.openxmlformats.org/officeDocument/2006/relationships/oleObject" Target="../embeddings/oleObject27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.bin"/><Relationship Id="rId3" Type="http://schemas.openxmlformats.org/officeDocument/2006/relationships/oleObject" Target="../embeddings/oleObject28.bin"/><Relationship Id="rId7" Type="http://schemas.openxmlformats.org/officeDocument/2006/relationships/image" Target="../media/image4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29.bin"/><Relationship Id="rId11" Type="http://schemas.openxmlformats.org/officeDocument/2006/relationships/image" Target="../media/image16.wmf"/><Relationship Id="rId5" Type="http://schemas.openxmlformats.org/officeDocument/2006/relationships/image" Target="../media/image39.jpeg"/><Relationship Id="rId10" Type="http://schemas.openxmlformats.org/officeDocument/2006/relationships/oleObject" Target="../embeddings/oleObject31.bin"/><Relationship Id="rId4" Type="http://schemas.openxmlformats.org/officeDocument/2006/relationships/image" Target="../media/image43.wmf"/><Relationship Id="rId9" Type="http://schemas.openxmlformats.org/officeDocument/2006/relationships/image" Target="../media/image15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46.w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45.wmf"/><Relationship Id="rId9" Type="http://schemas.openxmlformats.org/officeDocument/2006/relationships/image" Target="../media/image39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48.wmf"/><Relationship Id="rId4" Type="http://schemas.openxmlformats.org/officeDocument/2006/relationships/oleObject" Target="../embeddings/oleObject35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49.wmf"/><Relationship Id="rId5" Type="http://schemas.openxmlformats.org/officeDocument/2006/relationships/oleObject" Target="../embeddings/oleObject36.bin"/><Relationship Id="rId4" Type="http://schemas.openxmlformats.org/officeDocument/2006/relationships/image" Target="../media/image39.jpe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.bin"/><Relationship Id="rId3" Type="http://schemas.openxmlformats.org/officeDocument/2006/relationships/image" Target="../media/image54.jpeg"/><Relationship Id="rId7" Type="http://schemas.openxmlformats.org/officeDocument/2006/relationships/image" Target="../media/image51.wmf"/><Relationship Id="rId12" Type="http://schemas.openxmlformats.org/officeDocument/2006/relationships/image" Target="../media/image39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38.bin"/><Relationship Id="rId11" Type="http://schemas.openxmlformats.org/officeDocument/2006/relationships/image" Target="../media/image53.wmf"/><Relationship Id="rId5" Type="http://schemas.openxmlformats.org/officeDocument/2006/relationships/image" Target="../media/image50.wmf"/><Relationship Id="rId10" Type="http://schemas.openxmlformats.org/officeDocument/2006/relationships/oleObject" Target="../embeddings/oleObject40.bin"/><Relationship Id="rId4" Type="http://schemas.openxmlformats.org/officeDocument/2006/relationships/oleObject" Target="../embeddings/oleObject37.bin"/><Relationship Id="rId9" Type="http://schemas.openxmlformats.org/officeDocument/2006/relationships/image" Target="../media/image52.w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jpeg"/><Relationship Id="rId3" Type="http://schemas.openxmlformats.org/officeDocument/2006/relationships/image" Target="../media/image54.jpeg"/><Relationship Id="rId7" Type="http://schemas.openxmlformats.org/officeDocument/2006/relationships/image" Target="../media/image5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42.bin"/><Relationship Id="rId5" Type="http://schemas.openxmlformats.org/officeDocument/2006/relationships/image" Target="../media/image55.wmf"/><Relationship Id="rId4" Type="http://schemas.openxmlformats.org/officeDocument/2006/relationships/oleObject" Target="../embeddings/oleObject41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5" Type="http://schemas.openxmlformats.org/officeDocument/2006/relationships/image" Target="../media/image58.jpeg"/><Relationship Id="rId4" Type="http://schemas.openxmlformats.org/officeDocument/2006/relationships/image" Target="../media/image57.w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3" Type="http://schemas.openxmlformats.org/officeDocument/2006/relationships/image" Target="../media/image61.jpeg"/><Relationship Id="rId7" Type="http://schemas.openxmlformats.org/officeDocument/2006/relationships/oleObject" Target="../embeddings/oleObject4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59.wmf"/><Relationship Id="rId5" Type="http://schemas.openxmlformats.org/officeDocument/2006/relationships/oleObject" Target="../embeddings/oleObject44.bin"/><Relationship Id="rId4" Type="http://schemas.openxmlformats.org/officeDocument/2006/relationships/image" Target="../media/image62.jpe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8.bin"/><Relationship Id="rId3" Type="http://schemas.openxmlformats.org/officeDocument/2006/relationships/oleObject" Target="../embeddings/oleObject46.bin"/><Relationship Id="rId7" Type="http://schemas.openxmlformats.org/officeDocument/2006/relationships/image" Target="../media/image64.wmf"/><Relationship Id="rId12" Type="http://schemas.openxmlformats.org/officeDocument/2006/relationships/image" Target="../media/image61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47.bin"/><Relationship Id="rId11" Type="http://schemas.openxmlformats.org/officeDocument/2006/relationships/image" Target="../media/image66.wmf"/><Relationship Id="rId5" Type="http://schemas.openxmlformats.org/officeDocument/2006/relationships/image" Target="../media/image62.jpeg"/><Relationship Id="rId10" Type="http://schemas.openxmlformats.org/officeDocument/2006/relationships/oleObject" Target="../embeddings/oleObject49.bin"/><Relationship Id="rId4" Type="http://schemas.openxmlformats.org/officeDocument/2006/relationships/image" Target="../media/image63.wmf"/><Relationship Id="rId9" Type="http://schemas.openxmlformats.org/officeDocument/2006/relationships/image" Target="../media/image65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HK" dirty="0" smtClean="0">
                <a:ea typeface="新細明體" pitchFamily="18" charset="-120"/>
              </a:rPr>
              <a:t>AST10401 </a:t>
            </a:r>
            <a:br>
              <a:rPr lang="en-US" altLang="zh-HK" dirty="0" smtClean="0">
                <a:ea typeface="新細明體" pitchFamily="18" charset="-120"/>
              </a:rPr>
            </a:br>
            <a:r>
              <a:rPr lang="en-US" altLang="zh-HK" dirty="0" smtClean="0">
                <a:ea typeface="新細明體" pitchFamily="18" charset="-120"/>
              </a:rPr>
              <a:t>Introduction to Electrical Engineering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HK" dirty="0" smtClean="0">
                <a:ea typeface="新細明體" pitchFamily="18" charset="-120"/>
              </a:rPr>
              <a:t>5. First Order Circuits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7B15CF-B5B9-4C67-887B-4ED21AD7BAD2}" type="slidenum">
              <a:rPr lang="en-US" altLang="zh-HK" smtClean="0"/>
              <a:pPr>
                <a:defRPr/>
              </a:pPr>
              <a:t>1</a:t>
            </a:fld>
            <a:endParaRPr lang="en-US" altLang="zh-HK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>
                <a:ea typeface="新細明體" pitchFamily="18" charset="-120"/>
              </a:rPr>
              <a:t>Final </a:t>
            </a:r>
            <a:r>
              <a:rPr lang="en-US" altLang="zh-HK" dirty="0">
                <a:ea typeface="新細明體" pitchFamily="18" charset="-120"/>
              </a:rPr>
              <a:t>Conditions</a:t>
            </a:r>
            <a:endParaRPr lang="en-US" altLang="zh-HK" dirty="0" smtClean="0">
              <a:ea typeface="新細明體" pitchFamily="18" charset="-120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9426" y="2129188"/>
            <a:ext cx="8339020" cy="2219325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/>
              <a:buNone/>
            </a:pPr>
            <a:r>
              <a:rPr lang="en-US" altLang="zh-HK" sz="2000" b="1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The Final Conditions of a capacitor :</a:t>
            </a:r>
          </a:p>
          <a:p>
            <a:pPr>
              <a:lnSpc>
                <a:spcPct val="90000"/>
              </a:lnSpc>
              <a:buFont typeface="Monotype Sorts"/>
              <a:buNone/>
            </a:pPr>
            <a:endParaRPr lang="en-US" altLang="zh-HK" sz="800" dirty="0" smtClean="0">
              <a:latin typeface="Arial" panose="020B0604020202020204" pitchFamily="34" charset="0"/>
              <a:ea typeface="新細明體" pitchFamily="18" charset="-12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buFont typeface="Monotype Sorts"/>
              <a:buNone/>
            </a:pP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Steady capacitor current or voltage </a:t>
            </a:r>
            <a:r>
              <a:rPr lang="en-US" altLang="zh-HK" sz="2000" dirty="0" smtClean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long after t = 0 </a:t>
            </a:r>
            <a:r>
              <a:rPr lang="en-US" altLang="zh-HK" sz="2000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(t </a:t>
            </a:r>
            <a:r>
              <a:rPr lang="en-US" altLang="zh-HK" sz="2000" b="1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→ </a:t>
            </a:r>
            <a:r>
              <a:rPr lang="en-US" altLang="zh-HK" sz="2000" dirty="0">
                <a:ea typeface="新細明體" pitchFamily="18" charset="-120"/>
                <a:cs typeface="Times New Roman" pitchFamily="18" charset="0"/>
              </a:rPr>
              <a:t>∞</a:t>
            </a: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) is</a:t>
            </a:r>
          </a:p>
          <a:p>
            <a:pPr>
              <a:lnSpc>
                <a:spcPct val="90000"/>
              </a:lnSpc>
              <a:buFont typeface="Monotype Sorts"/>
              <a:buNone/>
            </a:pP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denoted as </a:t>
            </a:r>
            <a:r>
              <a:rPr lang="en-US" altLang="zh-HK" sz="2000" dirty="0" smtClean="0">
                <a:ea typeface="新細明體" pitchFamily="18" charset="-120"/>
              </a:rPr>
              <a:t>I</a:t>
            </a:r>
            <a:r>
              <a:rPr lang="en-US" altLang="zh-HK" sz="2000" baseline="-25000" dirty="0" smtClean="0">
                <a:ea typeface="新細明體" pitchFamily="18" charset="-120"/>
              </a:rPr>
              <a:t>c</a:t>
            </a:r>
            <a:r>
              <a:rPr lang="en-US" altLang="zh-HK" sz="2000" dirty="0" smtClean="0">
                <a:ea typeface="新細明體" pitchFamily="18" charset="-120"/>
              </a:rPr>
              <a:t>(</a:t>
            </a:r>
            <a:r>
              <a:rPr lang="en-US" altLang="zh-HK" sz="2000" dirty="0">
                <a:ea typeface="新細明體" pitchFamily="18" charset="-120"/>
                <a:cs typeface="Times New Roman" pitchFamily="18" charset="0"/>
              </a:rPr>
              <a:t>∞</a:t>
            </a:r>
            <a:r>
              <a:rPr lang="en-US" altLang="zh-HK" sz="2000" dirty="0" smtClean="0">
                <a:ea typeface="新細明體" pitchFamily="18" charset="-120"/>
              </a:rPr>
              <a:t>) and V</a:t>
            </a:r>
            <a:r>
              <a:rPr lang="en-US" altLang="zh-HK" sz="2000" baseline="-25000" dirty="0" smtClean="0">
                <a:ea typeface="新細明體" pitchFamily="18" charset="-120"/>
              </a:rPr>
              <a:t>c</a:t>
            </a:r>
            <a:r>
              <a:rPr lang="en-US" altLang="zh-HK" sz="2000" dirty="0" smtClean="0">
                <a:ea typeface="新細明體" pitchFamily="18" charset="-120"/>
              </a:rPr>
              <a:t>(</a:t>
            </a:r>
            <a:r>
              <a:rPr lang="en-US" altLang="zh-HK" sz="2000" dirty="0">
                <a:ea typeface="新細明體" pitchFamily="18" charset="-120"/>
                <a:cs typeface="Times New Roman" pitchFamily="18" charset="0"/>
              </a:rPr>
              <a:t>∞</a:t>
            </a:r>
            <a:r>
              <a:rPr lang="en-US" altLang="zh-HK" sz="2000" dirty="0" smtClean="0">
                <a:ea typeface="新細明體" pitchFamily="18" charset="-120"/>
              </a:rPr>
              <a:t>).</a:t>
            </a:r>
            <a:endParaRPr lang="en-US" altLang="zh-HK" sz="2000" b="1" u="sng" dirty="0" smtClean="0">
              <a:ea typeface="新細明體" pitchFamily="18" charset="-12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98A0B4-BF91-4605-8020-C83BD46B502C}" type="slidenum">
              <a:rPr lang="en-US" altLang="zh-HK" smtClean="0"/>
              <a:pPr>
                <a:defRPr/>
              </a:pPr>
              <a:t>10</a:t>
            </a:fld>
            <a:endParaRPr lang="en-US" altLang="zh-HK"/>
          </a:p>
        </p:txBody>
      </p:sp>
      <p:grpSp>
        <p:nvGrpSpPr>
          <p:cNvPr id="120" name="Group 132"/>
          <p:cNvGrpSpPr>
            <a:grpSpLocks/>
          </p:cNvGrpSpPr>
          <p:nvPr/>
        </p:nvGrpSpPr>
        <p:grpSpPr bwMode="auto">
          <a:xfrm>
            <a:off x="4950745" y="3612624"/>
            <a:ext cx="3863975" cy="2533650"/>
            <a:chOff x="3226" y="2112"/>
            <a:chExt cx="2434" cy="1596"/>
          </a:xfrm>
        </p:grpSpPr>
        <p:cxnSp>
          <p:nvCxnSpPr>
            <p:cNvPr id="121" name="AutoShape 67"/>
            <p:cNvCxnSpPr>
              <a:cxnSpLocks noChangeShapeType="1"/>
              <a:stCxn id="184" idx="2"/>
              <a:endCxn id="212" idx="4"/>
            </p:cNvCxnSpPr>
            <p:nvPr/>
          </p:nvCxnSpPr>
          <p:spPr bwMode="auto">
            <a:xfrm rot="10800000">
              <a:off x="3392" y="3081"/>
              <a:ext cx="1249" cy="378"/>
            </a:xfrm>
            <a:prstGeom prst="bentConnector2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122" name="Group 68"/>
            <p:cNvGrpSpPr>
              <a:grpSpLocks/>
            </p:cNvGrpSpPr>
            <p:nvPr/>
          </p:nvGrpSpPr>
          <p:grpSpPr bwMode="auto">
            <a:xfrm rot="5400000" flipH="1" flipV="1">
              <a:off x="4334" y="2260"/>
              <a:ext cx="112" cy="287"/>
              <a:chOff x="3450" y="2313"/>
              <a:chExt cx="111" cy="216"/>
            </a:xfrm>
          </p:grpSpPr>
          <p:sp>
            <p:nvSpPr>
              <p:cNvPr id="227" name="Line 69"/>
              <p:cNvSpPr>
                <a:spLocks noChangeShapeType="1"/>
              </p:cNvSpPr>
              <p:nvPr/>
            </p:nvSpPr>
            <p:spPr bwMode="auto">
              <a:xfrm>
                <a:off x="3498" y="2313"/>
                <a:ext cx="63" cy="2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228" name="Line 70"/>
              <p:cNvSpPr>
                <a:spLocks noChangeShapeType="1"/>
              </p:cNvSpPr>
              <p:nvPr/>
            </p:nvSpPr>
            <p:spPr bwMode="auto">
              <a:xfrm flipH="1">
                <a:off x="3450" y="2334"/>
                <a:ext cx="108" cy="1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229" name="Line 71"/>
              <p:cNvSpPr>
                <a:spLocks noChangeShapeType="1"/>
              </p:cNvSpPr>
              <p:nvPr/>
            </p:nvSpPr>
            <p:spPr bwMode="auto">
              <a:xfrm>
                <a:off x="3450" y="2505"/>
                <a:ext cx="57" cy="2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230" name="Line 72"/>
              <p:cNvSpPr>
                <a:spLocks noChangeShapeType="1"/>
              </p:cNvSpPr>
              <p:nvPr/>
            </p:nvSpPr>
            <p:spPr bwMode="auto">
              <a:xfrm>
                <a:off x="3453" y="2355"/>
                <a:ext cx="105" cy="4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231" name="Line 73"/>
              <p:cNvSpPr>
                <a:spLocks noChangeShapeType="1"/>
              </p:cNvSpPr>
              <p:nvPr/>
            </p:nvSpPr>
            <p:spPr bwMode="auto">
              <a:xfrm flipH="1">
                <a:off x="3453" y="2400"/>
                <a:ext cx="108" cy="2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232" name="Line 74"/>
              <p:cNvSpPr>
                <a:spLocks noChangeShapeType="1"/>
              </p:cNvSpPr>
              <p:nvPr/>
            </p:nvSpPr>
            <p:spPr bwMode="auto">
              <a:xfrm>
                <a:off x="3453" y="2427"/>
                <a:ext cx="102" cy="4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233" name="Line 75"/>
              <p:cNvSpPr>
                <a:spLocks noChangeShapeType="1"/>
              </p:cNvSpPr>
              <p:nvPr/>
            </p:nvSpPr>
            <p:spPr bwMode="auto">
              <a:xfrm flipH="1">
                <a:off x="3453" y="2472"/>
                <a:ext cx="99" cy="3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</p:grpSp>
        <p:cxnSp>
          <p:nvCxnSpPr>
            <p:cNvPr id="180" name="AutoShape 76"/>
            <p:cNvCxnSpPr>
              <a:cxnSpLocks noChangeShapeType="1"/>
              <a:stCxn id="183" idx="2"/>
              <a:endCxn id="229" idx="1"/>
            </p:cNvCxnSpPr>
            <p:nvPr/>
          </p:nvCxnSpPr>
          <p:spPr bwMode="auto">
            <a:xfrm flipH="1" flipV="1">
              <a:off x="4533" y="2402"/>
              <a:ext cx="101" cy="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181" name="Group 77"/>
            <p:cNvGrpSpPr>
              <a:grpSpLocks/>
            </p:cNvGrpSpPr>
            <p:nvPr/>
          </p:nvGrpSpPr>
          <p:grpSpPr bwMode="auto">
            <a:xfrm>
              <a:off x="4538" y="3612"/>
              <a:ext cx="288" cy="96"/>
              <a:chOff x="1392" y="3552"/>
              <a:chExt cx="288" cy="96"/>
            </a:xfrm>
          </p:grpSpPr>
          <p:sp>
            <p:nvSpPr>
              <p:cNvPr id="224" name="Line 78"/>
              <p:cNvSpPr>
                <a:spLocks noChangeShapeType="1"/>
              </p:cNvSpPr>
              <p:nvPr/>
            </p:nvSpPr>
            <p:spPr bwMode="auto">
              <a:xfrm>
                <a:off x="1392" y="3552"/>
                <a:ext cx="2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225" name="Line 79"/>
              <p:cNvSpPr>
                <a:spLocks noChangeShapeType="1"/>
              </p:cNvSpPr>
              <p:nvPr/>
            </p:nvSpPr>
            <p:spPr bwMode="auto">
              <a:xfrm>
                <a:off x="1434" y="3600"/>
                <a:ext cx="19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226" name="Line 80"/>
              <p:cNvSpPr>
                <a:spLocks noChangeShapeType="1"/>
              </p:cNvSpPr>
              <p:nvPr/>
            </p:nvSpPr>
            <p:spPr bwMode="auto">
              <a:xfrm>
                <a:off x="1482" y="3648"/>
                <a:ext cx="10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</p:grpSp>
        <p:sp>
          <p:nvSpPr>
            <p:cNvPr id="182" name="Line 81"/>
            <p:cNvSpPr>
              <a:spLocks noChangeShapeType="1"/>
            </p:cNvSpPr>
            <p:nvPr/>
          </p:nvSpPr>
          <p:spPr bwMode="auto">
            <a:xfrm flipV="1">
              <a:off x="4685" y="3459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183" name="Oval 82"/>
            <p:cNvSpPr>
              <a:spLocks noChangeArrowheads="1"/>
            </p:cNvSpPr>
            <p:nvPr/>
          </p:nvSpPr>
          <p:spPr bwMode="auto">
            <a:xfrm>
              <a:off x="4634" y="2364"/>
              <a:ext cx="83" cy="77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</p:spPr>
          <p:txBody>
            <a:bodyPr wrap="none" anchor="ctr"/>
            <a:lstStyle/>
            <a:p>
              <a:pPr algn="ctr" eaLnBrk="0" hangingPunct="0"/>
              <a:endParaRPr lang="en-US" altLang="zh-HK">
                <a:ea typeface="新細明體" pitchFamily="18" charset="-120"/>
              </a:endParaRPr>
            </a:p>
          </p:txBody>
        </p:sp>
        <p:sp>
          <p:nvSpPr>
            <p:cNvPr id="184" name="Oval 83"/>
            <p:cNvSpPr>
              <a:spLocks noChangeArrowheads="1"/>
            </p:cNvSpPr>
            <p:nvPr/>
          </p:nvSpPr>
          <p:spPr bwMode="auto">
            <a:xfrm>
              <a:off x="4641" y="3420"/>
              <a:ext cx="83" cy="77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</p:spPr>
          <p:txBody>
            <a:bodyPr wrap="none" anchor="ctr"/>
            <a:lstStyle/>
            <a:p>
              <a:pPr algn="ctr" eaLnBrk="0" hangingPunct="0"/>
              <a:endParaRPr lang="en-US" altLang="zh-HK">
                <a:ea typeface="新細明體" pitchFamily="18" charset="-120"/>
              </a:endParaRPr>
            </a:p>
          </p:txBody>
        </p:sp>
        <p:sp>
          <p:nvSpPr>
            <p:cNvPr id="185" name="Text Box 84"/>
            <p:cNvSpPr txBox="1">
              <a:spLocks noChangeArrowheads="1"/>
            </p:cNvSpPr>
            <p:nvPr/>
          </p:nvSpPr>
          <p:spPr bwMode="auto">
            <a:xfrm>
              <a:off x="4236" y="2112"/>
              <a:ext cx="3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lg" len="lg"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/>
              <a:r>
                <a:rPr lang="en-US" altLang="zh-HK" b="1">
                  <a:ea typeface="新細明體" pitchFamily="18" charset="-120"/>
                </a:rPr>
                <a:t> R</a:t>
              </a:r>
              <a:r>
                <a:rPr lang="en-US" altLang="zh-HK" b="1" baseline="-25000">
                  <a:ea typeface="新細明體" pitchFamily="18" charset="-120"/>
                </a:rPr>
                <a:t>1</a:t>
              </a:r>
              <a:endParaRPr lang="en-US" altLang="zh-HK" b="1">
                <a:ea typeface="新細明體" pitchFamily="18" charset="-120"/>
              </a:endParaRPr>
            </a:p>
          </p:txBody>
        </p:sp>
        <p:grpSp>
          <p:nvGrpSpPr>
            <p:cNvPr id="186" name="Group 85"/>
            <p:cNvGrpSpPr>
              <a:grpSpLocks/>
            </p:cNvGrpSpPr>
            <p:nvPr/>
          </p:nvGrpSpPr>
          <p:grpSpPr bwMode="auto">
            <a:xfrm>
              <a:off x="4626" y="2637"/>
              <a:ext cx="111" cy="216"/>
              <a:chOff x="1670" y="2765"/>
              <a:chExt cx="111" cy="216"/>
            </a:xfrm>
          </p:grpSpPr>
          <p:sp>
            <p:nvSpPr>
              <p:cNvPr id="217" name="Line 86"/>
              <p:cNvSpPr>
                <a:spLocks noChangeShapeType="1"/>
              </p:cNvSpPr>
              <p:nvPr/>
            </p:nvSpPr>
            <p:spPr bwMode="auto">
              <a:xfrm>
                <a:off x="1718" y="2765"/>
                <a:ext cx="63" cy="2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218" name="Line 87"/>
              <p:cNvSpPr>
                <a:spLocks noChangeShapeType="1"/>
              </p:cNvSpPr>
              <p:nvPr/>
            </p:nvSpPr>
            <p:spPr bwMode="auto">
              <a:xfrm flipH="1">
                <a:off x="1670" y="2786"/>
                <a:ext cx="108" cy="1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219" name="Line 88"/>
              <p:cNvSpPr>
                <a:spLocks noChangeShapeType="1"/>
              </p:cNvSpPr>
              <p:nvPr/>
            </p:nvSpPr>
            <p:spPr bwMode="auto">
              <a:xfrm>
                <a:off x="1670" y="2957"/>
                <a:ext cx="57" cy="2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220" name="Line 89"/>
              <p:cNvSpPr>
                <a:spLocks noChangeShapeType="1"/>
              </p:cNvSpPr>
              <p:nvPr/>
            </p:nvSpPr>
            <p:spPr bwMode="auto">
              <a:xfrm>
                <a:off x="1673" y="2807"/>
                <a:ext cx="105" cy="4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221" name="Line 90"/>
              <p:cNvSpPr>
                <a:spLocks noChangeShapeType="1"/>
              </p:cNvSpPr>
              <p:nvPr/>
            </p:nvSpPr>
            <p:spPr bwMode="auto">
              <a:xfrm flipH="1">
                <a:off x="1673" y="2852"/>
                <a:ext cx="108" cy="2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222" name="Line 91"/>
              <p:cNvSpPr>
                <a:spLocks noChangeShapeType="1"/>
              </p:cNvSpPr>
              <p:nvPr/>
            </p:nvSpPr>
            <p:spPr bwMode="auto">
              <a:xfrm>
                <a:off x="1673" y="2879"/>
                <a:ext cx="102" cy="4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223" name="Line 92"/>
              <p:cNvSpPr>
                <a:spLocks noChangeShapeType="1"/>
              </p:cNvSpPr>
              <p:nvPr/>
            </p:nvSpPr>
            <p:spPr bwMode="auto">
              <a:xfrm flipH="1">
                <a:off x="1673" y="2924"/>
                <a:ext cx="99" cy="3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</p:grpSp>
        <p:sp>
          <p:nvSpPr>
            <p:cNvPr id="187" name="Text Box 93"/>
            <p:cNvSpPr txBox="1">
              <a:spLocks noChangeArrowheads="1"/>
            </p:cNvSpPr>
            <p:nvPr/>
          </p:nvSpPr>
          <p:spPr bwMode="auto">
            <a:xfrm>
              <a:off x="4720" y="2613"/>
              <a:ext cx="26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lg" len="lg"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/>
              <a:r>
                <a:rPr lang="en-US" altLang="zh-HK" b="1">
                  <a:ea typeface="新細明體" pitchFamily="18" charset="-120"/>
                </a:rPr>
                <a:t>R</a:t>
              </a:r>
              <a:r>
                <a:rPr lang="en-US" altLang="zh-HK" b="1" baseline="-25000">
                  <a:ea typeface="新細明體" pitchFamily="18" charset="-120"/>
                </a:rPr>
                <a:t>2</a:t>
              </a:r>
              <a:endParaRPr lang="en-US" altLang="zh-HK" b="1">
                <a:ea typeface="新細明體" pitchFamily="18" charset="-120"/>
              </a:endParaRPr>
            </a:p>
          </p:txBody>
        </p:sp>
        <p:cxnSp>
          <p:nvCxnSpPr>
            <p:cNvPr id="188" name="AutoShape 94"/>
            <p:cNvCxnSpPr>
              <a:cxnSpLocks noChangeShapeType="1"/>
              <a:stCxn id="215" idx="0"/>
              <a:endCxn id="195" idx="2"/>
            </p:cNvCxnSpPr>
            <p:nvPr/>
          </p:nvCxnSpPr>
          <p:spPr bwMode="auto">
            <a:xfrm rot="-5400000">
              <a:off x="3347" y="2450"/>
              <a:ext cx="316" cy="226"/>
            </a:xfrm>
            <a:prstGeom prst="bentConnector2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9" name="AutoShape 95"/>
            <p:cNvCxnSpPr>
              <a:cxnSpLocks noChangeShapeType="1"/>
              <a:stCxn id="202" idx="0"/>
              <a:endCxn id="219" idx="1"/>
            </p:cNvCxnSpPr>
            <p:nvPr/>
          </p:nvCxnSpPr>
          <p:spPr bwMode="auto">
            <a:xfrm flipH="1" flipV="1">
              <a:off x="4683" y="2853"/>
              <a:ext cx="1" cy="14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0" name="AutoShape 96"/>
            <p:cNvCxnSpPr>
              <a:cxnSpLocks noChangeShapeType="1"/>
              <a:stCxn id="183" idx="4"/>
              <a:endCxn id="217" idx="0"/>
            </p:cNvCxnSpPr>
            <p:nvPr/>
          </p:nvCxnSpPr>
          <p:spPr bwMode="auto">
            <a:xfrm flipH="1">
              <a:off x="4674" y="2441"/>
              <a:ext cx="2" cy="19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1" name="Text Box 100"/>
            <p:cNvSpPr txBox="1">
              <a:spLocks noChangeArrowheads="1"/>
            </p:cNvSpPr>
            <p:nvPr/>
          </p:nvSpPr>
          <p:spPr bwMode="auto">
            <a:xfrm>
              <a:off x="4320" y="2978"/>
              <a:ext cx="2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lg" len="lg"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/>
              <a:r>
                <a:rPr lang="en-US" altLang="zh-HK" b="1">
                  <a:ea typeface="新細明體" pitchFamily="18" charset="-120"/>
                </a:rPr>
                <a:t>C</a:t>
              </a:r>
            </a:p>
          </p:txBody>
        </p:sp>
        <p:grpSp>
          <p:nvGrpSpPr>
            <p:cNvPr id="192" name="Group 101"/>
            <p:cNvGrpSpPr>
              <a:grpSpLocks/>
            </p:cNvGrpSpPr>
            <p:nvPr/>
          </p:nvGrpSpPr>
          <p:grpSpPr bwMode="auto">
            <a:xfrm>
              <a:off x="3226" y="2604"/>
              <a:ext cx="593" cy="634"/>
              <a:chOff x="393" y="2448"/>
              <a:chExt cx="593" cy="634"/>
            </a:xfrm>
          </p:grpSpPr>
          <p:sp>
            <p:nvSpPr>
              <p:cNvPr id="211" name="Text Box 102"/>
              <p:cNvSpPr txBox="1">
                <a:spLocks noChangeArrowheads="1"/>
              </p:cNvSpPr>
              <p:nvPr/>
            </p:nvSpPr>
            <p:spPr bwMode="auto">
              <a:xfrm>
                <a:off x="750" y="2448"/>
                <a:ext cx="236" cy="6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lg" len="lg"/>
                    <a:tailEnd type="none" w="lg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ctr"/>
                <a:endParaRPr lang="en-US" altLang="zh-HK" sz="2000" b="1" i="1" dirty="0">
                  <a:ea typeface="新細明體" pitchFamily="18" charset="-120"/>
                </a:endParaRPr>
              </a:p>
              <a:p>
                <a:pPr algn="ctr"/>
                <a:r>
                  <a:rPr lang="en-US" altLang="zh-HK" sz="2000" b="1" dirty="0" err="1">
                    <a:ea typeface="新細明體" pitchFamily="18" charset="-120"/>
                  </a:rPr>
                  <a:t>v</a:t>
                </a:r>
                <a:r>
                  <a:rPr lang="en-US" altLang="zh-HK" sz="2000" b="1" baseline="-25000" dirty="0" err="1">
                    <a:ea typeface="新細明體" pitchFamily="18" charset="-120"/>
                  </a:rPr>
                  <a:t>s</a:t>
                </a:r>
                <a:endParaRPr lang="en-US" altLang="zh-HK" sz="2000" b="1" baseline="-25000" dirty="0">
                  <a:ea typeface="新細明體" pitchFamily="18" charset="-120"/>
                </a:endParaRPr>
              </a:p>
              <a:p>
                <a:pPr algn="ctr"/>
                <a:endParaRPr lang="en-US" altLang="zh-HK" sz="2000" dirty="0">
                  <a:ea typeface="新細明體" pitchFamily="18" charset="-120"/>
                </a:endParaRPr>
              </a:p>
            </p:txBody>
          </p:sp>
          <p:sp>
            <p:nvSpPr>
              <p:cNvPr id="212" name="Oval 103"/>
              <p:cNvSpPr>
                <a:spLocks noChangeArrowheads="1"/>
              </p:cNvSpPr>
              <p:nvPr/>
            </p:nvSpPr>
            <p:spPr bwMode="auto">
              <a:xfrm>
                <a:off x="393" y="2615"/>
                <a:ext cx="332" cy="31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altLang="zh-HK">
                  <a:ea typeface="新細明體" pitchFamily="18" charset="-120"/>
                </a:endParaRPr>
              </a:p>
            </p:txBody>
          </p:sp>
          <p:sp>
            <p:nvSpPr>
              <p:cNvPr id="213" name="Text Box 104"/>
              <p:cNvSpPr txBox="1">
                <a:spLocks noChangeArrowheads="1"/>
              </p:cNvSpPr>
              <p:nvPr/>
            </p:nvSpPr>
            <p:spPr bwMode="auto">
              <a:xfrm>
                <a:off x="502" y="2597"/>
                <a:ext cx="11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lg" len="lg"/>
                    <a:tailEnd type="none" w="lg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ctr"/>
                <a:endParaRPr lang="en-US" altLang="zh-HK">
                  <a:ea typeface="新細明體" pitchFamily="18" charset="-120"/>
                </a:endParaRPr>
              </a:p>
            </p:txBody>
          </p:sp>
          <p:sp>
            <p:nvSpPr>
              <p:cNvPr id="214" name="Text Box 105"/>
              <p:cNvSpPr txBox="1">
                <a:spLocks noChangeArrowheads="1"/>
              </p:cNvSpPr>
              <p:nvPr/>
            </p:nvSpPr>
            <p:spPr bwMode="auto">
              <a:xfrm>
                <a:off x="499" y="2659"/>
                <a:ext cx="11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lg" len="lg"/>
                    <a:tailEnd type="none" w="lg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ctr"/>
                <a:endParaRPr lang="en-US" altLang="zh-HK">
                  <a:ea typeface="新細明體" pitchFamily="18" charset="-120"/>
                </a:endParaRPr>
              </a:p>
            </p:txBody>
          </p:sp>
          <p:sp>
            <p:nvSpPr>
              <p:cNvPr id="215" name="Text Box 106"/>
              <p:cNvSpPr txBox="1">
                <a:spLocks noChangeArrowheads="1"/>
              </p:cNvSpPr>
              <p:nvPr/>
            </p:nvSpPr>
            <p:spPr bwMode="auto">
              <a:xfrm>
                <a:off x="460" y="2565"/>
                <a:ext cx="197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lg" len="lg"/>
                    <a:tailEnd type="none" w="lg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ctr"/>
                <a:r>
                  <a:rPr lang="en-US" altLang="zh-HK">
                    <a:ea typeface="新細明體" pitchFamily="18" charset="-120"/>
                  </a:rPr>
                  <a:t>+</a:t>
                </a:r>
              </a:p>
              <a:p>
                <a:pPr algn="ctr"/>
                <a:r>
                  <a:rPr lang="en-US" altLang="zh-HK">
                    <a:ea typeface="新細明體" pitchFamily="18" charset="-120"/>
                  </a:rPr>
                  <a:t>–</a:t>
                </a:r>
              </a:p>
            </p:txBody>
          </p:sp>
          <p:sp>
            <p:nvSpPr>
              <p:cNvPr id="216" name="Text Box 107"/>
              <p:cNvSpPr txBox="1">
                <a:spLocks noChangeArrowheads="1"/>
              </p:cNvSpPr>
              <p:nvPr/>
            </p:nvSpPr>
            <p:spPr bwMode="auto">
              <a:xfrm>
                <a:off x="503" y="2652"/>
                <a:ext cx="11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lg" len="lg"/>
                    <a:tailEnd type="none" w="lg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ctr"/>
                <a:endParaRPr lang="en-US" altLang="zh-HK">
                  <a:ea typeface="新細明體" pitchFamily="18" charset="-120"/>
                </a:endParaRPr>
              </a:p>
            </p:txBody>
          </p:sp>
        </p:grpSp>
        <p:cxnSp>
          <p:nvCxnSpPr>
            <p:cNvPr id="193" name="AutoShape 108"/>
            <p:cNvCxnSpPr>
              <a:cxnSpLocks noChangeShapeType="1"/>
              <a:stCxn id="183" idx="6"/>
              <a:endCxn id="204" idx="0"/>
            </p:cNvCxnSpPr>
            <p:nvPr/>
          </p:nvCxnSpPr>
          <p:spPr bwMode="auto">
            <a:xfrm>
              <a:off x="4717" y="2403"/>
              <a:ext cx="619" cy="430"/>
            </a:xfrm>
            <a:prstGeom prst="bentConnector2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" name="AutoShape 109"/>
            <p:cNvCxnSpPr>
              <a:cxnSpLocks noChangeShapeType="1"/>
              <a:stCxn id="184" idx="6"/>
              <a:endCxn id="206" idx="1"/>
            </p:cNvCxnSpPr>
            <p:nvPr/>
          </p:nvCxnSpPr>
          <p:spPr bwMode="auto">
            <a:xfrm flipV="1">
              <a:off x="4724" y="3049"/>
              <a:ext cx="621" cy="410"/>
            </a:xfrm>
            <a:prstGeom prst="bentConnector2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5" name="Oval 110"/>
            <p:cNvSpPr>
              <a:spLocks noChangeArrowheads="1"/>
            </p:cNvSpPr>
            <p:nvPr/>
          </p:nvSpPr>
          <p:spPr bwMode="auto">
            <a:xfrm>
              <a:off x="3618" y="2366"/>
              <a:ext cx="83" cy="77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</p:spPr>
          <p:txBody>
            <a:bodyPr wrap="none" anchor="ctr"/>
            <a:lstStyle/>
            <a:p>
              <a:pPr algn="ctr" eaLnBrk="0" hangingPunct="0"/>
              <a:endParaRPr lang="en-US" altLang="zh-HK">
                <a:ea typeface="新細明體" pitchFamily="18" charset="-120"/>
              </a:endParaRPr>
            </a:p>
          </p:txBody>
        </p:sp>
        <p:sp>
          <p:nvSpPr>
            <p:cNvPr id="196" name="Oval 111"/>
            <p:cNvSpPr>
              <a:spLocks noChangeArrowheads="1"/>
            </p:cNvSpPr>
            <p:nvPr/>
          </p:nvSpPr>
          <p:spPr bwMode="auto">
            <a:xfrm>
              <a:off x="3954" y="2375"/>
              <a:ext cx="83" cy="77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</p:spPr>
          <p:txBody>
            <a:bodyPr wrap="none" anchor="ctr"/>
            <a:lstStyle/>
            <a:p>
              <a:pPr algn="ctr" eaLnBrk="0" hangingPunct="0"/>
              <a:endParaRPr lang="en-US" altLang="zh-HK">
                <a:ea typeface="新細明體" pitchFamily="18" charset="-120"/>
              </a:endParaRPr>
            </a:p>
          </p:txBody>
        </p:sp>
        <p:cxnSp>
          <p:nvCxnSpPr>
            <p:cNvPr id="197" name="AutoShape 112"/>
            <p:cNvCxnSpPr>
              <a:cxnSpLocks noChangeShapeType="1"/>
              <a:stCxn id="227" idx="0"/>
              <a:endCxn id="196" idx="6"/>
            </p:cNvCxnSpPr>
            <p:nvPr/>
          </p:nvCxnSpPr>
          <p:spPr bwMode="auto">
            <a:xfrm flipH="1">
              <a:off x="4037" y="2412"/>
              <a:ext cx="209" cy="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8" name="AutoShape 116"/>
            <p:cNvCxnSpPr>
              <a:cxnSpLocks noChangeShapeType="1"/>
              <a:stCxn id="184" idx="0"/>
              <a:endCxn id="203" idx="4"/>
            </p:cNvCxnSpPr>
            <p:nvPr/>
          </p:nvCxnSpPr>
          <p:spPr bwMode="auto">
            <a:xfrm flipH="1" flipV="1">
              <a:off x="4679" y="3312"/>
              <a:ext cx="4" cy="10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199" name="Group 117"/>
            <p:cNvGrpSpPr>
              <a:grpSpLocks/>
            </p:cNvGrpSpPr>
            <p:nvPr/>
          </p:nvGrpSpPr>
          <p:grpSpPr bwMode="auto">
            <a:xfrm>
              <a:off x="5288" y="2833"/>
              <a:ext cx="111" cy="216"/>
              <a:chOff x="1670" y="2765"/>
              <a:chExt cx="111" cy="216"/>
            </a:xfrm>
          </p:grpSpPr>
          <p:sp>
            <p:nvSpPr>
              <p:cNvPr id="204" name="Line 118"/>
              <p:cNvSpPr>
                <a:spLocks noChangeShapeType="1"/>
              </p:cNvSpPr>
              <p:nvPr/>
            </p:nvSpPr>
            <p:spPr bwMode="auto">
              <a:xfrm>
                <a:off x="1718" y="2765"/>
                <a:ext cx="63" cy="2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205" name="Line 119"/>
              <p:cNvSpPr>
                <a:spLocks noChangeShapeType="1"/>
              </p:cNvSpPr>
              <p:nvPr/>
            </p:nvSpPr>
            <p:spPr bwMode="auto">
              <a:xfrm flipH="1">
                <a:off x="1670" y="2786"/>
                <a:ext cx="108" cy="1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206" name="Line 120"/>
              <p:cNvSpPr>
                <a:spLocks noChangeShapeType="1"/>
              </p:cNvSpPr>
              <p:nvPr/>
            </p:nvSpPr>
            <p:spPr bwMode="auto">
              <a:xfrm>
                <a:off x="1670" y="2957"/>
                <a:ext cx="57" cy="2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207" name="Line 121"/>
              <p:cNvSpPr>
                <a:spLocks noChangeShapeType="1"/>
              </p:cNvSpPr>
              <p:nvPr/>
            </p:nvSpPr>
            <p:spPr bwMode="auto">
              <a:xfrm>
                <a:off x="1673" y="2807"/>
                <a:ext cx="105" cy="4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208" name="Line 122"/>
              <p:cNvSpPr>
                <a:spLocks noChangeShapeType="1"/>
              </p:cNvSpPr>
              <p:nvPr/>
            </p:nvSpPr>
            <p:spPr bwMode="auto">
              <a:xfrm flipH="1">
                <a:off x="1673" y="2852"/>
                <a:ext cx="108" cy="2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209" name="Line 123"/>
              <p:cNvSpPr>
                <a:spLocks noChangeShapeType="1"/>
              </p:cNvSpPr>
              <p:nvPr/>
            </p:nvSpPr>
            <p:spPr bwMode="auto">
              <a:xfrm>
                <a:off x="1673" y="2879"/>
                <a:ext cx="102" cy="4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210" name="Line 124"/>
              <p:cNvSpPr>
                <a:spLocks noChangeShapeType="1"/>
              </p:cNvSpPr>
              <p:nvPr/>
            </p:nvSpPr>
            <p:spPr bwMode="auto">
              <a:xfrm flipH="1">
                <a:off x="1673" y="2924"/>
                <a:ext cx="99" cy="3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</p:grpSp>
        <p:sp>
          <p:nvSpPr>
            <p:cNvPr id="200" name="Text Box 125"/>
            <p:cNvSpPr txBox="1">
              <a:spLocks noChangeArrowheads="1"/>
            </p:cNvSpPr>
            <p:nvPr/>
          </p:nvSpPr>
          <p:spPr bwMode="auto">
            <a:xfrm>
              <a:off x="5392" y="2809"/>
              <a:ext cx="26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lg" len="lg"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/>
              <a:r>
                <a:rPr lang="en-US" altLang="zh-HK" b="1">
                  <a:ea typeface="新細明體" pitchFamily="18" charset="-120"/>
                </a:rPr>
                <a:t>R</a:t>
              </a:r>
              <a:r>
                <a:rPr lang="en-US" altLang="zh-HK" b="1" baseline="-25000">
                  <a:ea typeface="新細明體" pitchFamily="18" charset="-120"/>
                </a:rPr>
                <a:t>3</a:t>
              </a:r>
              <a:endParaRPr lang="en-US" altLang="zh-HK" b="1">
                <a:ea typeface="新細明體" pitchFamily="18" charset="-120"/>
              </a:endParaRPr>
            </a:p>
          </p:txBody>
        </p:sp>
        <p:cxnSp>
          <p:nvCxnSpPr>
            <p:cNvPr id="201" name="AutoShape 126"/>
            <p:cNvCxnSpPr>
              <a:cxnSpLocks noChangeShapeType="1"/>
              <a:stCxn id="196" idx="2"/>
              <a:endCxn id="195" idx="6"/>
            </p:cNvCxnSpPr>
            <p:nvPr/>
          </p:nvCxnSpPr>
          <p:spPr bwMode="auto">
            <a:xfrm flipH="1" flipV="1">
              <a:off x="3701" y="2405"/>
              <a:ext cx="253" cy="9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2" name="Oval 127"/>
            <p:cNvSpPr>
              <a:spLocks noChangeArrowheads="1"/>
            </p:cNvSpPr>
            <p:nvPr/>
          </p:nvSpPr>
          <p:spPr bwMode="auto">
            <a:xfrm>
              <a:off x="4642" y="3001"/>
              <a:ext cx="83" cy="77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</p:spPr>
          <p:txBody>
            <a:bodyPr wrap="none" anchor="ctr"/>
            <a:lstStyle/>
            <a:p>
              <a:pPr algn="ctr" eaLnBrk="0" hangingPunct="0"/>
              <a:endParaRPr lang="en-US" altLang="zh-HK">
                <a:ea typeface="新細明體" pitchFamily="18" charset="-120"/>
              </a:endParaRPr>
            </a:p>
          </p:txBody>
        </p:sp>
        <p:sp>
          <p:nvSpPr>
            <p:cNvPr id="203" name="Oval 128"/>
            <p:cNvSpPr>
              <a:spLocks noChangeArrowheads="1"/>
            </p:cNvSpPr>
            <p:nvPr/>
          </p:nvSpPr>
          <p:spPr bwMode="auto">
            <a:xfrm>
              <a:off x="4637" y="3235"/>
              <a:ext cx="83" cy="77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</p:spPr>
          <p:txBody>
            <a:bodyPr wrap="none" anchor="ctr"/>
            <a:lstStyle/>
            <a:p>
              <a:pPr algn="ctr" eaLnBrk="0" hangingPunct="0"/>
              <a:endParaRPr lang="en-US" altLang="zh-HK">
                <a:ea typeface="新細明體" pitchFamily="18" charset="-120"/>
              </a:endParaRPr>
            </a:p>
          </p:txBody>
        </p:sp>
      </p:grpSp>
      <p:grpSp>
        <p:nvGrpSpPr>
          <p:cNvPr id="234" name="Group 131"/>
          <p:cNvGrpSpPr>
            <a:grpSpLocks/>
          </p:cNvGrpSpPr>
          <p:nvPr/>
        </p:nvGrpSpPr>
        <p:grpSpPr bwMode="auto">
          <a:xfrm>
            <a:off x="335281" y="3575335"/>
            <a:ext cx="3863975" cy="2533650"/>
            <a:chOff x="350" y="2112"/>
            <a:chExt cx="2434" cy="1596"/>
          </a:xfrm>
        </p:grpSpPr>
        <p:cxnSp>
          <p:nvCxnSpPr>
            <p:cNvPr id="235" name="AutoShape 6"/>
            <p:cNvCxnSpPr>
              <a:cxnSpLocks noChangeShapeType="1"/>
              <a:stCxn id="241" idx="2"/>
              <a:endCxn id="268" idx="4"/>
            </p:cNvCxnSpPr>
            <p:nvPr/>
          </p:nvCxnSpPr>
          <p:spPr bwMode="auto">
            <a:xfrm rot="10800000">
              <a:off x="516" y="3081"/>
              <a:ext cx="1249" cy="378"/>
            </a:xfrm>
            <a:prstGeom prst="bentConnector2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236" name="Group 7"/>
            <p:cNvGrpSpPr>
              <a:grpSpLocks/>
            </p:cNvGrpSpPr>
            <p:nvPr/>
          </p:nvGrpSpPr>
          <p:grpSpPr bwMode="auto">
            <a:xfrm rot="5400000" flipH="1" flipV="1">
              <a:off x="1458" y="2260"/>
              <a:ext cx="112" cy="287"/>
              <a:chOff x="3450" y="2313"/>
              <a:chExt cx="111" cy="216"/>
            </a:xfrm>
          </p:grpSpPr>
          <p:sp>
            <p:nvSpPr>
              <p:cNvPr id="285" name="Line 8"/>
              <p:cNvSpPr>
                <a:spLocks noChangeShapeType="1"/>
              </p:cNvSpPr>
              <p:nvPr/>
            </p:nvSpPr>
            <p:spPr bwMode="auto">
              <a:xfrm>
                <a:off x="3498" y="2313"/>
                <a:ext cx="63" cy="2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286" name="Line 9"/>
              <p:cNvSpPr>
                <a:spLocks noChangeShapeType="1"/>
              </p:cNvSpPr>
              <p:nvPr/>
            </p:nvSpPr>
            <p:spPr bwMode="auto">
              <a:xfrm flipH="1">
                <a:off x="3450" y="2334"/>
                <a:ext cx="108" cy="1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287" name="Line 10"/>
              <p:cNvSpPr>
                <a:spLocks noChangeShapeType="1"/>
              </p:cNvSpPr>
              <p:nvPr/>
            </p:nvSpPr>
            <p:spPr bwMode="auto">
              <a:xfrm>
                <a:off x="3450" y="2505"/>
                <a:ext cx="57" cy="2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288" name="Line 11"/>
              <p:cNvSpPr>
                <a:spLocks noChangeShapeType="1"/>
              </p:cNvSpPr>
              <p:nvPr/>
            </p:nvSpPr>
            <p:spPr bwMode="auto">
              <a:xfrm>
                <a:off x="3453" y="2355"/>
                <a:ext cx="105" cy="4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289" name="Line 12"/>
              <p:cNvSpPr>
                <a:spLocks noChangeShapeType="1"/>
              </p:cNvSpPr>
              <p:nvPr/>
            </p:nvSpPr>
            <p:spPr bwMode="auto">
              <a:xfrm flipH="1">
                <a:off x="3453" y="2400"/>
                <a:ext cx="108" cy="2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290" name="Line 13"/>
              <p:cNvSpPr>
                <a:spLocks noChangeShapeType="1"/>
              </p:cNvSpPr>
              <p:nvPr/>
            </p:nvSpPr>
            <p:spPr bwMode="auto">
              <a:xfrm>
                <a:off x="3453" y="2427"/>
                <a:ext cx="102" cy="4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291" name="Line 14"/>
              <p:cNvSpPr>
                <a:spLocks noChangeShapeType="1"/>
              </p:cNvSpPr>
              <p:nvPr/>
            </p:nvSpPr>
            <p:spPr bwMode="auto">
              <a:xfrm flipH="1">
                <a:off x="3453" y="2472"/>
                <a:ext cx="99" cy="3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</p:grpSp>
        <p:cxnSp>
          <p:nvCxnSpPr>
            <p:cNvPr id="237" name="AutoShape 15"/>
            <p:cNvCxnSpPr>
              <a:cxnSpLocks noChangeShapeType="1"/>
              <a:stCxn id="240" idx="2"/>
              <a:endCxn id="287" idx="1"/>
            </p:cNvCxnSpPr>
            <p:nvPr/>
          </p:nvCxnSpPr>
          <p:spPr bwMode="auto">
            <a:xfrm flipH="1" flipV="1">
              <a:off x="1657" y="2402"/>
              <a:ext cx="101" cy="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238" name="Group 16"/>
            <p:cNvGrpSpPr>
              <a:grpSpLocks/>
            </p:cNvGrpSpPr>
            <p:nvPr/>
          </p:nvGrpSpPr>
          <p:grpSpPr bwMode="auto">
            <a:xfrm>
              <a:off x="1662" y="3612"/>
              <a:ext cx="288" cy="96"/>
              <a:chOff x="1392" y="3552"/>
              <a:chExt cx="288" cy="96"/>
            </a:xfrm>
          </p:grpSpPr>
          <p:sp>
            <p:nvSpPr>
              <p:cNvPr id="282" name="Line 17"/>
              <p:cNvSpPr>
                <a:spLocks noChangeShapeType="1"/>
              </p:cNvSpPr>
              <p:nvPr/>
            </p:nvSpPr>
            <p:spPr bwMode="auto">
              <a:xfrm>
                <a:off x="1392" y="3552"/>
                <a:ext cx="2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283" name="Line 18"/>
              <p:cNvSpPr>
                <a:spLocks noChangeShapeType="1"/>
              </p:cNvSpPr>
              <p:nvPr/>
            </p:nvSpPr>
            <p:spPr bwMode="auto">
              <a:xfrm>
                <a:off x="1434" y="3600"/>
                <a:ext cx="19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284" name="Line 19"/>
              <p:cNvSpPr>
                <a:spLocks noChangeShapeType="1"/>
              </p:cNvSpPr>
              <p:nvPr/>
            </p:nvSpPr>
            <p:spPr bwMode="auto">
              <a:xfrm>
                <a:off x="1482" y="3648"/>
                <a:ext cx="10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</p:grpSp>
        <p:sp>
          <p:nvSpPr>
            <p:cNvPr id="239" name="Line 20"/>
            <p:cNvSpPr>
              <a:spLocks noChangeShapeType="1"/>
            </p:cNvSpPr>
            <p:nvPr/>
          </p:nvSpPr>
          <p:spPr bwMode="auto">
            <a:xfrm flipV="1">
              <a:off x="1809" y="3459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240" name="Oval 21"/>
            <p:cNvSpPr>
              <a:spLocks noChangeArrowheads="1"/>
            </p:cNvSpPr>
            <p:nvPr/>
          </p:nvSpPr>
          <p:spPr bwMode="auto">
            <a:xfrm>
              <a:off x="1758" y="2364"/>
              <a:ext cx="83" cy="77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</p:spPr>
          <p:txBody>
            <a:bodyPr wrap="none" anchor="ctr"/>
            <a:lstStyle/>
            <a:p>
              <a:pPr algn="ctr" eaLnBrk="0" hangingPunct="0"/>
              <a:endParaRPr lang="en-US" altLang="zh-HK">
                <a:ea typeface="新細明體" pitchFamily="18" charset="-120"/>
              </a:endParaRPr>
            </a:p>
          </p:txBody>
        </p:sp>
        <p:sp>
          <p:nvSpPr>
            <p:cNvPr id="241" name="Oval 22"/>
            <p:cNvSpPr>
              <a:spLocks noChangeArrowheads="1"/>
            </p:cNvSpPr>
            <p:nvPr/>
          </p:nvSpPr>
          <p:spPr bwMode="auto">
            <a:xfrm>
              <a:off x="1765" y="3420"/>
              <a:ext cx="83" cy="77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</p:spPr>
          <p:txBody>
            <a:bodyPr wrap="none" anchor="ctr"/>
            <a:lstStyle/>
            <a:p>
              <a:pPr algn="ctr" eaLnBrk="0" hangingPunct="0"/>
              <a:endParaRPr lang="en-US" altLang="zh-HK">
                <a:ea typeface="新細明體" pitchFamily="18" charset="-120"/>
              </a:endParaRPr>
            </a:p>
          </p:txBody>
        </p:sp>
        <p:sp>
          <p:nvSpPr>
            <p:cNvPr id="242" name="Text Box 23"/>
            <p:cNvSpPr txBox="1">
              <a:spLocks noChangeArrowheads="1"/>
            </p:cNvSpPr>
            <p:nvPr/>
          </p:nvSpPr>
          <p:spPr bwMode="auto">
            <a:xfrm>
              <a:off x="1360" y="2112"/>
              <a:ext cx="3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lg" len="lg"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/>
              <a:r>
                <a:rPr lang="en-US" altLang="zh-HK" b="1">
                  <a:ea typeface="新細明體" pitchFamily="18" charset="-120"/>
                </a:rPr>
                <a:t> R</a:t>
              </a:r>
              <a:r>
                <a:rPr lang="en-US" altLang="zh-HK" b="1" baseline="-25000">
                  <a:ea typeface="新細明體" pitchFamily="18" charset="-120"/>
                </a:rPr>
                <a:t>1</a:t>
              </a:r>
              <a:endParaRPr lang="en-US" altLang="zh-HK" b="1">
                <a:ea typeface="新細明體" pitchFamily="18" charset="-120"/>
              </a:endParaRPr>
            </a:p>
          </p:txBody>
        </p:sp>
        <p:grpSp>
          <p:nvGrpSpPr>
            <p:cNvPr id="243" name="Group 24"/>
            <p:cNvGrpSpPr>
              <a:grpSpLocks/>
            </p:cNvGrpSpPr>
            <p:nvPr/>
          </p:nvGrpSpPr>
          <p:grpSpPr bwMode="auto">
            <a:xfrm>
              <a:off x="1750" y="2637"/>
              <a:ext cx="111" cy="216"/>
              <a:chOff x="1670" y="2765"/>
              <a:chExt cx="111" cy="216"/>
            </a:xfrm>
          </p:grpSpPr>
          <p:sp>
            <p:nvSpPr>
              <p:cNvPr id="275" name="Line 25"/>
              <p:cNvSpPr>
                <a:spLocks noChangeShapeType="1"/>
              </p:cNvSpPr>
              <p:nvPr/>
            </p:nvSpPr>
            <p:spPr bwMode="auto">
              <a:xfrm>
                <a:off x="1718" y="2765"/>
                <a:ext cx="63" cy="2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276" name="Line 26"/>
              <p:cNvSpPr>
                <a:spLocks noChangeShapeType="1"/>
              </p:cNvSpPr>
              <p:nvPr/>
            </p:nvSpPr>
            <p:spPr bwMode="auto">
              <a:xfrm flipH="1">
                <a:off x="1670" y="2786"/>
                <a:ext cx="108" cy="1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277" name="Line 27"/>
              <p:cNvSpPr>
                <a:spLocks noChangeShapeType="1"/>
              </p:cNvSpPr>
              <p:nvPr/>
            </p:nvSpPr>
            <p:spPr bwMode="auto">
              <a:xfrm>
                <a:off x="1670" y="2957"/>
                <a:ext cx="57" cy="2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278" name="Line 28"/>
              <p:cNvSpPr>
                <a:spLocks noChangeShapeType="1"/>
              </p:cNvSpPr>
              <p:nvPr/>
            </p:nvSpPr>
            <p:spPr bwMode="auto">
              <a:xfrm>
                <a:off x="1673" y="2807"/>
                <a:ext cx="105" cy="4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279" name="Line 29"/>
              <p:cNvSpPr>
                <a:spLocks noChangeShapeType="1"/>
              </p:cNvSpPr>
              <p:nvPr/>
            </p:nvSpPr>
            <p:spPr bwMode="auto">
              <a:xfrm flipH="1">
                <a:off x="1673" y="2852"/>
                <a:ext cx="108" cy="2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280" name="Line 30"/>
              <p:cNvSpPr>
                <a:spLocks noChangeShapeType="1"/>
              </p:cNvSpPr>
              <p:nvPr/>
            </p:nvSpPr>
            <p:spPr bwMode="auto">
              <a:xfrm>
                <a:off x="1673" y="2879"/>
                <a:ext cx="102" cy="4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281" name="Line 31"/>
              <p:cNvSpPr>
                <a:spLocks noChangeShapeType="1"/>
              </p:cNvSpPr>
              <p:nvPr/>
            </p:nvSpPr>
            <p:spPr bwMode="auto">
              <a:xfrm flipH="1">
                <a:off x="1673" y="2924"/>
                <a:ext cx="99" cy="3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</p:grpSp>
        <p:sp>
          <p:nvSpPr>
            <p:cNvPr id="244" name="Text Box 32"/>
            <p:cNvSpPr txBox="1">
              <a:spLocks noChangeArrowheads="1"/>
            </p:cNvSpPr>
            <p:nvPr/>
          </p:nvSpPr>
          <p:spPr bwMode="auto">
            <a:xfrm>
              <a:off x="1844" y="2613"/>
              <a:ext cx="26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lg" len="lg"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/>
              <a:r>
                <a:rPr lang="en-US" altLang="zh-HK" b="1">
                  <a:ea typeface="新細明體" pitchFamily="18" charset="-120"/>
                </a:rPr>
                <a:t>R</a:t>
              </a:r>
              <a:r>
                <a:rPr lang="en-US" altLang="zh-HK" b="1" baseline="-25000">
                  <a:ea typeface="新細明體" pitchFamily="18" charset="-120"/>
                </a:rPr>
                <a:t>2</a:t>
              </a:r>
              <a:endParaRPr lang="en-US" altLang="zh-HK" b="1">
                <a:ea typeface="新細明體" pitchFamily="18" charset="-120"/>
              </a:endParaRPr>
            </a:p>
          </p:txBody>
        </p:sp>
        <p:cxnSp>
          <p:nvCxnSpPr>
            <p:cNvPr id="245" name="AutoShape 33"/>
            <p:cNvCxnSpPr>
              <a:cxnSpLocks noChangeShapeType="1"/>
              <a:stCxn id="271" idx="0"/>
              <a:endCxn id="253" idx="2"/>
            </p:cNvCxnSpPr>
            <p:nvPr/>
          </p:nvCxnSpPr>
          <p:spPr bwMode="auto">
            <a:xfrm rot="-5400000">
              <a:off x="471" y="2450"/>
              <a:ext cx="316" cy="226"/>
            </a:xfrm>
            <a:prstGeom prst="bentConnector2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" name="AutoShape 34"/>
            <p:cNvCxnSpPr>
              <a:cxnSpLocks noChangeShapeType="1"/>
              <a:stCxn id="274" idx="1"/>
              <a:endCxn id="277" idx="1"/>
            </p:cNvCxnSpPr>
            <p:nvPr/>
          </p:nvCxnSpPr>
          <p:spPr bwMode="auto">
            <a:xfrm flipH="1" flipV="1">
              <a:off x="1807" y="2853"/>
              <a:ext cx="1" cy="20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7" name="AutoShape 35"/>
            <p:cNvCxnSpPr>
              <a:cxnSpLocks noChangeShapeType="1"/>
              <a:stCxn id="240" idx="4"/>
              <a:endCxn id="275" idx="0"/>
            </p:cNvCxnSpPr>
            <p:nvPr/>
          </p:nvCxnSpPr>
          <p:spPr bwMode="auto">
            <a:xfrm flipH="1">
              <a:off x="1798" y="2441"/>
              <a:ext cx="2" cy="19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248" name="Group 36"/>
            <p:cNvGrpSpPr>
              <a:grpSpLocks/>
            </p:cNvGrpSpPr>
            <p:nvPr/>
          </p:nvGrpSpPr>
          <p:grpSpPr bwMode="auto">
            <a:xfrm>
              <a:off x="1664" y="3053"/>
              <a:ext cx="288" cy="97"/>
              <a:chOff x="2291" y="2742"/>
              <a:chExt cx="288" cy="97"/>
            </a:xfrm>
          </p:grpSpPr>
          <p:sp>
            <p:nvSpPr>
              <p:cNvPr id="273" name="Freeform 37"/>
              <p:cNvSpPr>
                <a:spLocks/>
              </p:cNvSpPr>
              <p:nvPr/>
            </p:nvSpPr>
            <p:spPr bwMode="auto">
              <a:xfrm flipV="1">
                <a:off x="2291" y="2838"/>
                <a:ext cx="288" cy="1"/>
              </a:xfrm>
              <a:custGeom>
                <a:avLst/>
                <a:gdLst>
                  <a:gd name="T0" fmla="*/ 0 w 288"/>
                  <a:gd name="T1" fmla="*/ 0 h 1"/>
                  <a:gd name="T2" fmla="*/ 144 w 288"/>
                  <a:gd name="T3" fmla="*/ 0 h 1"/>
                  <a:gd name="T4" fmla="*/ 288 w 288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1"/>
                  <a:gd name="T11" fmla="*/ 288 w 288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1">
                    <a:moveTo>
                      <a:pt x="0" y="0"/>
                    </a:moveTo>
                    <a:lnTo>
                      <a:pt x="144" y="0"/>
                    </a:lnTo>
                    <a:lnTo>
                      <a:pt x="288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274" name="Freeform 38"/>
              <p:cNvSpPr>
                <a:spLocks/>
              </p:cNvSpPr>
              <p:nvPr/>
            </p:nvSpPr>
            <p:spPr bwMode="auto">
              <a:xfrm>
                <a:off x="2291" y="2742"/>
                <a:ext cx="288" cy="1"/>
              </a:xfrm>
              <a:custGeom>
                <a:avLst/>
                <a:gdLst>
                  <a:gd name="T0" fmla="*/ 0 w 288"/>
                  <a:gd name="T1" fmla="*/ 0 h 1"/>
                  <a:gd name="T2" fmla="*/ 144 w 288"/>
                  <a:gd name="T3" fmla="*/ 0 h 1"/>
                  <a:gd name="T4" fmla="*/ 288 w 288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1"/>
                  <a:gd name="T11" fmla="*/ 288 w 288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1">
                    <a:moveTo>
                      <a:pt x="0" y="0"/>
                    </a:moveTo>
                    <a:lnTo>
                      <a:pt x="144" y="0"/>
                    </a:lnTo>
                    <a:lnTo>
                      <a:pt x="288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</p:grpSp>
        <p:sp>
          <p:nvSpPr>
            <p:cNvPr id="249" name="Text Box 39"/>
            <p:cNvSpPr txBox="1">
              <a:spLocks noChangeArrowheads="1"/>
            </p:cNvSpPr>
            <p:nvPr/>
          </p:nvSpPr>
          <p:spPr bwMode="auto">
            <a:xfrm>
              <a:off x="1444" y="2978"/>
              <a:ext cx="2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lg" len="lg"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/>
              <a:r>
                <a:rPr lang="en-US" altLang="zh-HK" b="1">
                  <a:ea typeface="新細明體" pitchFamily="18" charset="-120"/>
                </a:rPr>
                <a:t>C</a:t>
              </a:r>
            </a:p>
          </p:txBody>
        </p:sp>
        <p:grpSp>
          <p:nvGrpSpPr>
            <p:cNvPr id="250" name="Group 40"/>
            <p:cNvGrpSpPr>
              <a:grpSpLocks/>
            </p:cNvGrpSpPr>
            <p:nvPr/>
          </p:nvGrpSpPr>
          <p:grpSpPr bwMode="auto">
            <a:xfrm>
              <a:off x="350" y="2627"/>
              <a:ext cx="628" cy="634"/>
              <a:chOff x="393" y="2471"/>
              <a:chExt cx="628" cy="634"/>
            </a:xfrm>
          </p:grpSpPr>
          <p:sp>
            <p:nvSpPr>
              <p:cNvPr id="267" name="Text Box 41"/>
              <p:cNvSpPr txBox="1">
                <a:spLocks noChangeArrowheads="1"/>
              </p:cNvSpPr>
              <p:nvPr/>
            </p:nvSpPr>
            <p:spPr bwMode="auto">
              <a:xfrm>
                <a:off x="785" y="2471"/>
                <a:ext cx="236" cy="6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lg" len="lg"/>
                    <a:tailEnd type="none" w="lg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ctr"/>
                <a:endParaRPr lang="en-US" altLang="zh-HK" sz="2000" b="1" i="1" dirty="0">
                  <a:ea typeface="新細明體" pitchFamily="18" charset="-120"/>
                </a:endParaRPr>
              </a:p>
              <a:p>
                <a:pPr algn="ctr"/>
                <a:r>
                  <a:rPr lang="en-US" altLang="zh-HK" sz="2000" b="1" dirty="0" err="1">
                    <a:ea typeface="新細明體" pitchFamily="18" charset="-120"/>
                  </a:rPr>
                  <a:t>v</a:t>
                </a:r>
                <a:r>
                  <a:rPr lang="en-US" altLang="zh-HK" sz="2000" b="1" baseline="-25000" dirty="0" err="1">
                    <a:ea typeface="新細明體" pitchFamily="18" charset="-120"/>
                  </a:rPr>
                  <a:t>s</a:t>
                </a:r>
                <a:endParaRPr lang="en-US" altLang="zh-HK" sz="2000" b="1" baseline="-25000" dirty="0">
                  <a:ea typeface="新細明體" pitchFamily="18" charset="-120"/>
                </a:endParaRPr>
              </a:p>
              <a:p>
                <a:pPr algn="ctr"/>
                <a:endParaRPr lang="en-US" altLang="zh-HK" sz="2000" dirty="0">
                  <a:ea typeface="新細明體" pitchFamily="18" charset="-120"/>
                </a:endParaRPr>
              </a:p>
            </p:txBody>
          </p:sp>
          <p:sp>
            <p:nvSpPr>
              <p:cNvPr id="268" name="Oval 42"/>
              <p:cNvSpPr>
                <a:spLocks noChangeArrowheads="1"/>
              </p:cNvSpPr>
              <p:nvPr/>
            </p:nvSpPr>
            <p:spPr bwMode="auto">
              <a:xfrm>
                <a:off x="393" y="2615"/>
                <a:ext cx="332" cy="31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altLang="zh-HK">
                  <a:ea typeface="新細明體" pitchFamily="18" charset="-120"/>
                </a:endParaRPr>
              </a:p>
            </p:txBody>
          </p:sp>
          <p:sp>
            <p:nvSpPr>
              <p:cNvPr id="269" name="Text Box 43"/>
              <p:cNvSpPr txBox="1">
                <a:spLocks noChangeArrowheads="1"/>
              </p:cNvSpPr>
              <p:nvPr/>
            </p:nvSpPr>
            <p:spPr bwMode="auto">
              <a:xfrm>
                <a:off x="502" y="2597"/>
                <a:ext cx="11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lg" len="lg"/>
                    <a:tailEnd type="none" w="lg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ctr"/>
                <a:endParaRPr lang="en-US" altLang="zh-HK">
                  <a:ea typeface="新細明體" pitchFamily="18" charset="-120"/>
                </a:endParaRPr>
              </a:p>
            </p:txBody>
          </p:sp>
          <p:sp>
            <p:nvSpPr>
              <p:cNvPr id="270" name="Text Box 44"/>
              <p:cNvSpPr txBox="1">
                <a:spLocks noChangeArrowheads="1"/>
              </p:cNvSpPr>
              <p:nvPr/>
            </p:nvSpPr>
            <p:spPr bwMode="auto">
              <a:xfrm>
                <a:off x="499" y="2659"/>
                <a:ext cx="11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lg" len="lg"/>
                    <a:tailEnd type="none" w="lg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ctr"/>
                <a:endParaRPr lang="en-US" altLang="zh-HK">
                  <a:ea typeface="新細明體" pitchFamily="18" charset="-120"/>
                </a:endParaRPr>
              </a:p>
            </p:txBody>
          </p:sp>
          <p:sp>
            <p:nvSpPr>
              <p:cNvPr id="271" name="Text Box 45"/>
              <p:cNvSpPr txBox="1">
                <a:spLocks noChangeArrowheads="1"/>
              </p:cNvSpPr>
              <p:nvPr/>
            </p:nvSpPr>
            <p:spPr bwMode="auto">
              <a:xfrm>
                <a:off x="460" y="2565"/>
                <a:ext cx="197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lg" len="lg"/>
                    <a:tailEnd type="none" w="lg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ctr"/>
                <a:r>
                  <a:rPr lang="en-US" altLang="zh-HK">
                    <a:ea typeface="新細明體" pitchFamily="18" charset="-120"/>
                  </a:rPr>
                  <a:t>+</a:t>
                </a:r>
              </a:p>
              <a:p>
                <a:pPr algn="ctr"/>
                <a:r>
                  <a:rPr lang="en-US" altLang="zh-HK">
                    <a:ea typeface="新細明體" pitchFamily="18" charset="-120"/>
                  </a:rPr>
                  <a:t>–</a:t>
                </a:r>
              </a:p>
            </p:txBody>
          </p:sp>
          <p:sp>
            <p:nvSpPr>
              <p:cNvPr id="272" name="Text Box 46"/>
              <p:cNvSpPr txBox="1">
                <a:spLocks noChangeArrowheads="1"/>
              </p:cNvSpPr>
              <p:nvPr/>
            </p:nvSpPr>
            <p:spPr bwMode="auto">
              <a:xfrm>
                <a:off x="503" y="2652"/>
                <a:ext cx="11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lg" len="lg"/>
                    <a:tailEnd type="none" w="lg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ctr"/>
                <a:endParaRPr lang="en-US" altLang="zh-HK">
                  <a:ea typeface="新細明體" pitchFamily="18" charset="-120"/>
                </a:endParaRPr>
              </a:p>
            </p:txBody>
          </p:sp>
        </p:grpSp>
        <p:cxnSp>
          <p:nvCxnSpPr>
            <p:cNvPr id="251" name="AutoShape 47"/>
            <p:cNvCxnSpPr>
              <a:cxnSpLocks noChangeShapeType="1"/>
              <a:stCxn id="240" idx="6"/>
              <a:endCxn id="260" idx="0"/>
            </p:cNvCxnSpPr>
            <p:nvPr/>
          </p:nvCxnSpPr>
          <p:spPr bwMode="auto">
            <a:xfrm>
              <a:off x="1841" y="2403"/>
              <a:ext cx="619" cy="430"/>
            </a:xfrm>
            <a:prstGeom prst="bentConnector2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2" name="AutoShape 48"/>
            <p:cNvCxnSpPr>
              <a:cxnSpLocks noChangeShapeType="1"/>
              <a:stCxn id="241" idx="6"/>
              <a:endCxn id="262" idx="1"/>
            </p:cNvCxnSpPr>
            <p:nvPr/>
          </p:nvCxnSpPr>
          <p:spPr bwMode="auto">
            <a:xfrm flipV="1">
              <a:off x="1848" y="3049"/>
              <a:ext cx="621" cy="410"/>
            </a:xfrm>
            <a:prstGeom prst="bentConnector2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3" name="Oval 49"/>
            <p:cNvSpPr>
              <a:spLocks noChangeArrowheads="1"/>
            </p:cNvSpPr>
            <p:nvPr/>
          </p:nvSpPr>
          <p:spPr bwMode="auto">
            <a:xfrm>
              <a:off x="742" y="2366"/>
              <a:ext cx="83" cy="77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</p:spPr>
          <p:txBody>
            <a:bodyPr wrap="none" anchor="ctr"/>
            <a:lstStyle/>
            <a:p>
              <a:pPr algn="ctr" eaLnBrk="0" hangingPunct="0"/>
              <a:endParaRPr lang="en-US" altLang="zh-HK">
                <a:ea typeface="新細明體" pitchFamily="18" charset="-120"/>
              </a:endParaRPr>
            </a:p>
          </p:txBody>
        </p:sp>
        <p:sp>
          <p:nvSpPr>
            <p:cNvPr id="254" name="Oval 50"/>
            <p:cNvSpPr>
              <a:spLocks noChangeArrowheads="1"/>
            </p:cNvSpPr>
            <p:nvPr/>
          </p:nvSpPr>
          <p:spPr bwMode="auto">
            <a:xfrm>
              <a:off x="1078" y="2375"/>
              <a:ext cx="83" cy="77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</p:spPr>
          <p:txBody>
            <a:bodyPr wrap="none" anchor="ctr"/>
            <a:lstStyle/>
            <a:p>
              <a:pPr algn="ctr" eaLnBrk="0" hangingPunct="0"/>
              <a:endParaRPr lang="en-US" altLang="zh-HK">
                <a:ea typeface="新細明體" pitchFamily="18" charset="-120"/>
              </a:endParaRPr>
            </a:p>
          </p:txBody>
        </p:sp>
        <p:cxnSp>
          <p:nvCxnSpPr>
            <p:cNvPr id="255" name="AutoShape 51"/>
            <p:cNvCxnSpPr>
              <a:cxnSpLocks noChangeShapeType="1"/>
              <a:stCxn id="285" idx="0"/>
              <a:endCxn id="254" idx="6"/>
            </p:cNvCxnSpPr>
            <p:nvPr/>
          </p:nvCxnSpPr>
          <p:spPr bwMode="auto">
            <a:xfrm flipH="1">
              <a:off x="1161" y="2412"/>
              <a:ext cx="209" cy="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6" name="Line 52"/>
            <p:cNvSpPr>
              <a:spLocks noChangeShapeType="1"/>
            </p:cNvSpPr>
            <p:nvPr/>
          </p:nvSpPr>
          <p:spPr bwMode="auto">
            <a:xfrm flipV="1">
              <a:off x="825" y="2398"/>
              <a:ext cx="255" cy="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cxnSp>
          <p:nvCxnSpPr>
            <p:cNvPr id="257" name="AutoShape 55"/>
            <p:cNvCxnSpPr>
              <a:cxnSpLocks noChangeShapeType="1"/>
              <a:stCxn id="241" idx="0"/>
              <a:endCxn id="273" idx="1"/>
            </p:cNvCxnSpPr>
            <p:nvPr/>
          </p:nvCxnSpPr>
          <p:spPr bwMode="auto">
            <a:xfrm flipV="1">
              <a:off x="1807" y="3151"/>
              <a:ext cx="1" cy="269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258" name="Group 56"/>
            <p:cNvGrpSpPr>
              <a:grpSpLocks/>
            </p:cNvGrpSpPr>
            <p:nvPr/>
          </p:nvGrpSpPr>
          <p:grpSpPr bwMode="auto">
            <a:xfrm>
              <a:off x="2412" y="2833"/>
              <a:ext cx="111" cy="216"/>
              <a:chOff x="1670" y="2765"/>
              <a:chExt cx="111" cy="216"/>
            </a:xfrm>
          </p:grpSpPr>
          <p:sp>
            <p:nvSpPr>
              <p:cNvPr id="260" name="Line 57"/>
              <p:cNvSpPr>
                <a:spLocks noChangeShapeType="1"/>
              </p:cNvSpPr>
              <p:nvPr/>
            </p:nvSpPr>
            <p:spPr bwMode="auto">
              <a:xfrm>
                <a:off x="1718" y="2765"/>
                <a:ext cx="63" cy="2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261" name="Line 58"/>
              <p:cNvSpPr>
                <a:spLocks noChangeShapeType="1"/>
              </p:cNvSpPr>
              <p:nvPr/>
            </p:nvSpPr>
            <p:spPr bwMode="auto">
              <a:xfrm flipH="1">
                <a:off x="1670" y="2786"/>
                <a:ext cx="108" cy="1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262" name="Line 59"/>
              <p:cNvSpPr>
                <a:spLocks noChangeShapeType="1"/>
              </p:cNvSpPr>
              <p:nvPr/>
            </p:nvSpPr>
            <p:spPr bwMode="auto">
              <a:xfrm>
                <a:off x="1670" y="2957"/>
                <a:ext cx="57" cy="2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263" name="Line 60"/>
              <p:cNvSpPr>
                <a:spLocks noChangeShapeType="1"/>
              </p:cNvSpPr>
              <p:nvPr/>
            </p:nvSpPr>
            <p:spPr bwMode="auto">
              <a:xfrm>
                <a:off x="1673" y="2807"/>
                <a:ext cx="105" cy="4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264" name="Line 61"/>
              <p:cNvSpPr>
                <a:spLocks noChangeShapeType="1"/>
              </p:cNvSpPr>
              <p:nvPr/>
            </p:nvSpPr>
            <p:spPr bwMode="auto">
              <a:xfrm flipH="1">
                <a:off x="1673" y="2852"/>
                <a:ext cx="108" cy="2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265" name="Line 62"/>
              <p:cNvSpPr>
                <a:spLocks noChangeShapeType="1"/>
              </p:cNvSpPr>
              <p:nvPr/>
            </p:nvSpPr>
            <p:spPr bwMode="auto">
              <a:xfrm>
                <a:off x="1673" y="2879"/>
                <a:ext cx="102" cy="4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266" name="Line 63"/>
              <p:cNvSpPr>
                <a:spLocks noChangeShapeType="1"/>
              </p:cNvSpPr>
              <p:nvPr/>
            </p:nvSpPr>
            <p:spPr bwMode="auto">
              <a:xfrm flipH="1">
                <a:off x="1673" y="2924"/>
                <a:ext cx="99" cy="3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</p:grpSp>
        <p:sp>
          <p:nvSpPr>
            <p:cNvPr id="259" name="Text Box 64"/>
            <p:cNvSpPr txBox="1">
              <a:spLocks noChangeArrowheads="1"/>
            </p:cNvSpPr>
            <p:nvPr/>
          </p:nvSpPr>
          <p:spPr bwMode="auto">
            <a:xfrm>
              <a:off x="2516" y="2809"/>
              <a:ext cx="26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lg" len="lg"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/>
              <a:r>
                <a:rPr lang="en-US" altLang="zh-HK" b="1">
                  <a:ea typeface="新細明體" pitchFamily="18" charset="-120"/>
                </a:rPr>
                <a:t>R</a:t>
              </a:r>
              <a:r>
                <a:rPr lang="en-US" altLang="zh-HK" b="1" baseline="-25000">
                  <a:ea typeface="新細明體" pitchFamily="18" charset="-120"/>
                </a:rPr>
                <a:t>3</a:t>
              </a:r>
              <a:endParaRPr lang="en-US" altLang="zh-HK" b="1">
                <a:ea typeface="新細明體" pitchFamily="18" charset="-120"/>
              </a:endParaRPr>
            </a:p>
          </p:txBody>
        </p:sp>
      </p:grpSp>
      <p:sp>
        <p:nvSpPr>
          <p:cNvPr id="292" name="文字方塊 291"/>
          <p:cNvSpPr txBox="1"/>
          <p:nvPr/>
        </p:nvSpPr>
        <p:spPr>
          <a:xfrm>
            <a:off x="4924075" y="6249462"/>
            <a:ext cx="3600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HK" dirty="0" smtClean="0"/>
              <a:t>The equivalent circuit at </a:t>
            </a:r>
            <a:r>
              <a:rPr lang="en-US" altLang="zh-HK" dirty="0"/>
              <a:t>t </a:t>
            </a:r>
            <a:r>
              <a:rPr lang="en-US" altLang="zh-HK" b="1" dirty="0">
                <a:ea typeface="新細明體" pitchFamily="18" charset="-120"/>
                <a:cs typeface="Times New Roman" pitchFamily="18" charset="0"/>
              </a:rPr>
              <a:t>→ </a:t>
            </a:r>
            <a:r>
              <a:rPr lang="en-US" altLang="zh-HK" dirty="0" smtClean="0">
                <a:ea typeface="新細明體" pitchFamily="18" charset="-120"/>
                <a:cs typeface="Times New Roman" pitchFamily="18" charset="0"/>
              </a:rPr>
              <a:t>∞</a:t>
            </a:r>
            <a:endParaRPr lang="en-US" altLang="zh-HK" dirty="0">
              <a:ea typeface="新細明體" pitchFamily="18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12351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mtClean="0">
                <a:ea typeface="新細明體" pitchFamily="18" charset="-120"/>
              </a:rPr>
              <a:t>DC Steady-State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1806" y="2083594"/>
            <a:ext cx="8201025" cy="4114800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Example: 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HK" sz="2000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F</a:t>
            </a: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ind the </a:t>
            </a:r>
            <a:r>
              <a:rPr lang="en-US" altLang="zh-HK" sz="2000" b="1" dirty="0" smtClean="0">
                <a:solidFill>
                  <a:srgbClr val="0070C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initial</a:t>
            </a: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 and </a:t>
            </a:r>
            <a:r>
              <a:rPr lang="en-US" altLang="zh-HK" sz="2000" b="1" dirty="0" smtClean="0">
                <a:solidFill>
                  <a:srgbClr val="0070C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final</a:t>
            </a: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 current of the inductor when </a:t>
            </a:r>
            <a:r>
              <a:rPr lang="en-US" altLang="zh-HK" sz="2000" b="1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i</a:t>
            </a:r>
            <a:r>
              <a:rPr lang="en-US" altLang="zh-HK" sz="2000" b="1" baseline="-25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s</a:t>
            </a: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 = 10mA.</a:t>
            </a:r>
          </a:p>
        </p:txBody>
      </p:sp>
      <p:grpSp>
        <p:nvGrpSpPr>
          <p:cNvPr id="11268" name="Group 75"/>
          <p:cNvGrpSpPr>
            <a:grpSpLocks/>
          </p:cNvGrpSpPr>
          <p:nvPr/>
        </p:nvGrpSpPr>
        <p:grpSpPr bwMode="auto">
          <a:xfrm>
            <a:off x="2249488" y="3692525"/>
            <a:ext cx="4270375" cy="1931988"/>
            <a:chOff x="318" y="2073"/>
            <a:chExt cx="2690" cy="1217"/>
          </a:xfrm>
        </p:grpSpPr>
        <p:cxnSp>
          <p:nvCxnSpPr>
            <p:cNvPr id="11269" name="AutoShape 5"/>
            <p:cNvCxnSpPr>
              <a:cxnSpLocks noChangeShapeType="1"/>
              <a:stCxn id="11288" idx="2"/>
              <a:endCxn id="11303" idx="4"/>
            </p:cNvCxnSpPr>
            <p:nvPr/>
          </p:nvCxnSpPr>
          <p:spPr bwMode="auto">
            <a:xfrm rot="10800000">
              <a:off x="764" y="2874"/>
              <a:ext cx="435" cy="378"/>
            </a:xfrm>
            <a:prstGeom prst="bentConnector2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270" name="Oval 20"/>
            <p:cNvSpPr>
              <a:spLocks noChangeArrowheads="1"/>
            </p:cNvSpPr>
            <p:nvPr/>
          </p:nvSpPr>
          <p:spPr bwMode="auto">
            <a:xfrm>
              <a:off x="2006" y="2165"/>
              <a:ext cx="83" cy="77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</p:spPr>
          <p:txBody>
            <a:bodyPr wrap="none" anchor="ctr"/>
            <a:lstStyle/>
            <a:p>
              <a:pPr algn="ctr" eaLnBrk="0" hangingPunct="0"/>
              <a:endParaRPr lang="en-US" altLang="zh-HK">
                <a:ea typeface="新細明體" pitchFamily="18" charset="-120"/>
              </a:endParaRPr>
            </a:p>
          </p:txBody>
        </p:sp>
        <p:sp>
          <p:nvSpPr>
            <p:cNvPr id="11271" name="Oval 21"/>
            <p:cNvSpPr>
              <a:spLocks noChangeArrowheads="1"/>
            </p:cNvSpPr>
            <p:nvPr/>
          </p:nvSpPr>
          <p:spPr bwMode="auto">
            <a:xfrm>
              <a:off x="2013" y="3213"/>
              <a:ext cx="83" cy="77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</p:spPr>
          <p:txBody>
            <a:bodyPr wrap="none" anchor="ctr"/>
            <a:lstStyle/>
            <a:p>
              <a:pPr algn="ctr" eaLnBrk="0" hangingPunct="0"/>
              <a:endParaRPr lang="en-US" altLang="zh-HK">
                <a:ea typeface="新細明體" pitchFamily="18" charset="-120"/>
              </a:endParaRPr>
            </a:p>
          </p:txBody>
        </p:sp>
        <p:cxnSp>
          <p:nvCxnSpPr>
            <p:cNvPr id="11272" name="AutoShape 32"/>
            <p:cNvCxnSpPr>
              <a:cxnSpLocks noChangeShapeType="1"/>
              <a:stCxn id="11306" idx="0"/>
              <a:endCxn id="11277" idx="2"/>
            </p:cNvCxnSpPr>
            <p:nvPr/>
          </p:nvCxnSpPr>
          <p:spPr bwMode="auto">
            <a:xfrm rot="-5400000">
              <a:off x="719" y="2242"/>
              <a:ext cx="316" cy="227"/>
            </a:xfrm>
            <a:prstGeom prst="bentConnector2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73" name="AutoShape 34"/>
            <p:cNvCxnSpPr>
              <a:cxnSpLocks noChangeShapeType="1"/>
              <a:stCxn id="11270" idx="4"/>
              <a:endCxn id="11286" idx="0"/>
            </p:cNvCxnSpPr>
            <p:nvPr/>
          </p:nvCxnSpPr>
          <p:spPr bwMode="auto">
            <a:xfrm>
              <a:off x="2048" y="2242"/>
              <a:ext cx="7" cy="30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11274" name="Group 39"/>
            <p:cNvGrpSpPr>
              <a:grpSpLocks/>
            </p:cNvGrpSpPr>
            <p:nvPr/>
          </p:nvGrpSpPr>
          <p:grpSpPr bwMode="auto">
            <a:xfrm>
              <a:off x="318" y="2375"/>
              <a:ext cx="612" cy="634"/>
              <a:chOff x="113" y="2426"/>
              <a:chExt cx="612" cy="634"/>
            </a:xfrm>
          </p:grpSpPr>
          <p:sp>
            <p:nvSpPr>
              <p:cNvPr id="11302" name="Text Box 40"/>
              <p:cNvSpPr txBox="1">
                <a:spLocks noChangeArrowheads="1"/>
              </p:cNvSpPr>
              <p:nvPr/>
            </p:nvSpPr>
            <p:spPr bwMode="auto">
              <a:xfrm>
                <a:off x="113" y="2426"/>
                <a:ext cx="200" cy="6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lg" len="lg"/>
                    <a:tailEnd type="none" w="lg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ctr"/>
                <a:endParaRPr lang="en-US" altLang="zh-HK" sz="2000" b="1" i="1">
                  <a:ea typeface="新細明體" pitchFamily="18" charset="-120"/>
                </a:endParaRPr>
              </a:p>
              <a:p>
                <a:pPr algn="ctr"/>
                <a:r>
                  <a:rPr lang="en-US" altLang="zh-HK" sz="2000" b="1">
                    <a:ea typeface="新細明體" pitchFamily="18" charset="-120"/>
                  </a:rPr>
                  <a:t>i</a:t>
                </a:r>
                <a:r>
                  <a:rPr lang="en-US" altLang="zh-HK" sz="2000" b="1" baseline="-25000">
                    <a:ea typeface="新細明體" pitchFamily="18" charset="-120"/>
                  </a:rPr>
                  <a:t>s</a:t>
                </a:r>
              </a:p>
              <a:p>
                <a:pPr algn="ctr"/>
                <a:endParaRPr lang="en-US" altLang="zh-HK" sz="2000">
                  <a:ea typeface="新細明體" pitchFamily="18" charset="-120"/>
                </a:endParaRPr>
              </a:p>
            </p:txBody>
          </p:sp>
          <p:sp>
            <p:nvSpPr>
              <p:cNvPr id="11303" name="Oval 41"/>
              <p:cNvSpPr>
                <a:spLocks noChangeArrowheads="1"/>
              </p:cNvSpPr>
              <p:nvPr/>
            </p:nvSpPr>
            <p:spPr bwMode="auto">
              <a:xfrm>
                <a:off x="393" y="2615"/>
                <a:ext cx="332" cy="31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altLang="zh-HK">
                  <a:ea typeface="新細明體" pitchFamily="18" charset="-120"/>
                </a:endParaRPr>
              </a:p>
            </p:txBody>
          </p:sp>
          <p:sp>
            <p:nvSpPr>
              <p:cNvPr id="11304" name="Text Box 42"/>
              <p:cNvSpPr txBox="1">
                <a:spLocks noChangeArrowheads="1"/>
              </p:cNvSpPr>
              <p:nvPr/>
            </p:nvSpPr>
            <p:spPr bwMode="auto">
              <a:xfrm>
                <a:off x="502" y="2597"/>
                <a:ext cx="11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lg" len="lg"/>
                    <a:tailEnd type="none" w="lg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ctr"/>
                <a:endParaRPr lang="en-US" altLang="zh-HK">
                  <a:ea typeface="新細明體" pitchFamily="18" charset="-120"/>
                </a:endParaRPr>
              </a:p>
            </p:txBody>
          </p:sp>
          <p:sp>
            <p:nvSpPr>
              <p:cNvPr id="11305" name="Text Box 43"/>
              <p:cNvSpPr txBox="1">
                <a:spLocks noChangeArrowheads="1"/>
              </p:cNvSpPr>
              <p:nvPr/>
            </p:nvSpPr>
            <p:spPr bwMode="auto">
              <a:xfrm>
                <a:off x="499" y="2659"/>
                <a:ext cx="11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lg" len="lg"/>
                    <a:tailEnd type="none" w="lg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ctr"/>
                <a:endParaRPr lang="en-US" altLang="zh-HK">
                  <a:ea typeface="新細明體" pitchFamily="18" charset="-120"/>
                </a:endParaRPr>
              </a:p>
            </p:txBody>
          </p:sp>
          <p:sp>
            <p:nvSpPr>
              <p:cNvPr id="11306" name="Text Box 44"/>
              <p:cNvSpPr txBox="1">
                <a:spLocks noChangeArrowheads="1"/>
              </p:cNvSpPr>
              <p:nvPr/>
            </p:nvSpPr>
            <p:spPr bwMode="auto">
              <a:xfrm>
                <a:off x="500" y="2565"/>
                <a:ext cx="116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lg" len="lg"/>
                    <a:tailEnd type="none" w="lg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ctr"/>
                <a:endParaRPr lang="en-US" altLang="zh-HK">
                  <a:ea typeface="新細明體" pitchFamily="18" charset="-120"/>
                </a:endParaRPr>
              </a:p>
              <a:p>
                <a:pPr algn="ctr"/>
                <a:endParaRPr lang="en-US" altLang="zh-HK">
                  <a:ea typeface="新細明體" pitchFamily="18" charset="-120"/>
                </a:endParaRPr>
              </a:p>
            </p:txBody>
          </p:sp>
          <p:sp>
            <p:nvSpPr>
              <p:cNvPr id="11307" name="Text Box 45"/>
              <p:cNvSpPr txBox="1">
                <a:spLocks noChangeArrowheads="1"/>
              </p:cNvSpPr>
              <p:nvPr/>
            </p:nvSpPr>
            <p:spPr bwMode="auto">
              <a:xfrm>
                <a:off x="503" y="2652"/>
                <a:ext cx="11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lg" len="lg"/>
                    <a:tailEnd type="none" w="lg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ctr"/>
                <a:endParaRPr lang="en-US" altLang="zh-HK">
                  <a:ea typeface="新細明體" pitchFamily="18" charset="-120"/>
                </a:endParaRPr>
              </a:p>
            </p:txBody>
          </p:sp>
        </p:grpSp>
        <p:cxnSp>
          <p:nvCxnSpPr>
            <p:cNvPr id="11275" name="AutoShape 46"/>
            <p:cNvCxnSpPr>
              <a:cxnSpLocks noChangeShapeType="1"/>
              <a:stCxn id="11270" idx="6"/>
              <a:endCxn id="11295" idx="0"/>
            </p:cNvCxnSpPr>
            <p:nvPr/>
          </p:nvCxnSpPr>
          <p:spPr bwMode="auto">
            <a:xfrm>
              <a:off x="2089" y="2204"/>
              <a:ext cx="619" cy="422"/>
            </a:xfrm>
            <a:prstGeom prst="bentConnector2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76" name="AutoShape 47"/>
            <p:cNvCxnSpPr>
              <a:cxnSpLocks noChangeShapeType="1"/>
              <a:stCxn id="11271" idx="6"/>
              <a:endCxn id="11297" idx="1"/>
            </p:cNvCxnSpPr>
            <p:nvPr/>
          </p:nvCxnSpPr>
          <p:spPr bwMode="auto">
            <a:xfrm flipV="1">
              <a:off x="2096" y="2842"/>
              <a:ext cx="621" cy="410"/>
            </a:xfrm>
            <a:prstGeom prst="bentConnector2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277" name="Oval 48"/>
            <p:cNvSpPr>
              <a:spLocks noChangeArrowheads="1"/>
            </p:cNvSpPr>
            <p:nvPr/>
          </p:nvSpPr>
          <p:spPr bwMode="auto">
            <a:xfrm>
              <a:off x="990" y="2159"/>
              <a:ext cx="83" cy="77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</p:spPr>
          <p:txBody>
            <a:bodyPr wrap="none" anchor="ctr"/>
            <a:lstStyle/>
            <a:p>
              <a:pPr algn="ctr" eaLnBrk="0" hangingPunct="0"/>
              <a:endParaRPr lang="en-US" altLang="zh-HK">
                <a:ea typeface="新細明體" pitchFamily="18" charset="-120"/>
              </a:endParaRPr>
            </a:p>
          </p:txBody>
        </p:sp>
        <p:sp>
          <p:nvSpPr>
            <p:cNvPr id="11278" name="Oval 49"/>
            <p:cNvSpPr>
              <a:spLocks noChangeArrowheads="1"/>
            </p:cNvSpPr>
            <p:nvPr/>
          </p:nvSpPr>
          <p:spPr bwMode="auto">
            <a:xfrm>
              <a:off x="1326" y="2168"/>
              <a:ext cx="83" cy="77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</p:spPr>
          <p:txBody>
            <a:bodyPr wrap="none" anchor="ctr"/>
            <a:lstStyle/>
            <a:p>
              <a:pPr algn="ctr" eaLnBrk="0" hangingPunct="0"/>
              <a:endParaRPr lang="en-US" altLang="zh-HK">
                <a:ea typeface="新細明體" pitchFamily="18" charset="-120"/>
              </a:endParaRPr>
            </a:p>
          </p:txBody>
        </p:sp>
        <p:cxnSp>
          <p:nvCxnSpPr>
            <p:cNvPr id="11279" name="AutoShape 50"/>
            <p:cNvCxnSpPr>
              <a:cxnSpLocks noChangeShapeType="1"/>
              <a:stCxn id="11270" idx="2"/>
              <a:endCxn id="11278" idx="6"/>
            </p:cNvCxnSpPr>
            <p:nvPr/>
          </p:nvCxnSpPr>
          <p:spPr bwMode="auto">
            <a:xfrm flipH="1">
              <a:off x="1409" y="2204"/>
              <a:ext cx="597" cy="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280" name="Arc 52"/>
            <p:cNvSpPr>
              <a:spLocks/>
            </p:cNvSpPr>
            <p:nvPr/>
          </p:nvSpPr>
          <p:spPr bwMode="auto">
            <a:xfrm>
              <a:off x="1078" y="2073"/>
              <a:ext cx="157" cy="314"/>
            </a:xfrm>
            <a:custGeom>
              <a:avLst/>
              <a:gdLst>
                <a:gd name="T0" fmla="*/ 0 w 21600"/>
                <a:gd name="T1" fmla="*/ 0 h 33363"/>
                <a:gd name="T2" fmla="*/ 0 w 21600"/>
                <a:gd name="T3" fmla="*/ 0 h 33363"/>
                <a:gd name="T4" fmla="*/ 0 w 21600"/>
                <a:gd name="T5" fmla="*/ 0 h 33363"/>
                <a:gd name="T6" fmla="*/ 0 60000 65536"/>
                <a:gd name="T7" fmla="*/ 0 60000 65536"/>
                <a:gd name="T8" fmla="*/ 0 60000 65536"/>
                <a:gd name="T9" fmla="*/ 0 w 21600"/>
                <a:gd name="T10" fmla="*/ 0 h 33363"/>
                <a:gd name="T11" fmla="*/ 21600 w 21600"/>
                <a:gd name="T12" fmla="*/ 33363 h 3336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33363" fill="none" extrusionOk="0">
                  <a:moveTo>
                    <a:pt x="13711" y="-1"/>
                  </a:moveTo>
                  <a:cubicBezTo>
                    <a:pt x="18705" y="4102"/>
                    <a:pt x="21600" y="10226"/>
                    <a:pt x="21600" y="16690"/>
                  </a:cubicBezTo>
                  <a:cubicBezTo>
                    <a:pt x="21600" y="23144"/>
                    <a:pt x="18713" y="29259"/>
                    <a:pt x="13732" y="33363"/>
                  </a:cubicBezTo>
                </a:path>
                <a:path w="21600" h="33363" stroke="0" extrusionOk="0">
                  <a:moveTo>
                    <a:pt x="13711" y="-1"/>
                  </a:moveTo>
                  <a:cubicBezTo>
                    <a:pt x="18705" y="4102"/>
                    <a:pt x="21600" y="10226"/>
                    <a:pt x="21600" y="16690"/>
                  </a:cubicBezTo>
                  <a:cubicBezTo>
                    <a:pt x="21600" y="23144"/>
                    <a:pt x="18713" y="29259"/>
                    <a:pt x="13732" y="33363"/>
                  </a:cubicBezTo>
                  <a:lnTo>
                    <a:pt x="0" y="16690"/>
                  </a:lnTo>
                  <a:lnTo>
                    <a:pt x="13711" y="-1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lg" len="lg"/>
              <a:tailEnd type="stealth" w="lg" len="lg"/>
            </a:ln>
            <a:scene3d>
              <a:camera prst="orthographicFront">
                <a:rot lat="622622" lon="884693" rev="1359965"/>
              </a:camera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HK" altLang="en-US"/>
            </a:p>
          </p:txBody>
        </p:sp>
        <p:sp>
          <p:nvSpPr>
            <p:cNvPr id="11281" name="Text Box 53"/>
            <p:cNvSpPr txBox="1">
              <a:spLocks noChangeArrowheads="1"/>
            </p:cNvSpPr>
            <p:nvPr/>
          </p:nvSpPr>
          <p:spPr bwMode="auto">
            <a:xfrm>
              <a:off x="800" y="2188"/>
              <a:ext cx="35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lg" len="lg"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/>
              <a:r>
                <a:rPr lang="en-US" altLang="zh-HK">
                  <a:ea typeface="新細明體" pitchFamily="18" charset="-120"/>
                </a:rPr>
                <a:t>t = 0</a:t>
              </a:r>
            </a:p>
          </p:txBody>
        </p:sp>
        <p:grpSp>
          <p:nvGrpSpPr>
            <p:cNvPr id="11282" name="Group 55"/>
            <p:cNvGrpSpPr>
              <a:grpSpLocks/>
            </p:cNvGrpSpPr>
            <p:nvPr/>
          </p:nvGrpSpPr>
          <p:grpSpPr bwMode="auto">
            <a:xfrm>
              <a:off x="2660" y="2626"/>
              <a:ext cx="111" cy="216"/>
              <a:chOff x="1670" y="2765"/>
              <a:chExt cx="111" cy="216"/>
            </a:xfrm>
          </p:grpSpPr>
          <p:sp>
            <p:nvSpPr>
              <p:cNvPr id="11295" name="Line 56"/>
              <p:cNvSpPr>
                <a:spLocks noChangeShapeType="1"/>
              </p:cNvSpPr>
              <p:nvPr/>
            </p:nvSpPr>
            <p:spPr bwMode="auto">
              <a:xfrm>
                <a:off x="1718" y="2765"/>
                <a:ext cx="63" cy="2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11296" name="Line 57"/>
              <p:cNvSpPr>
                <a:spLocks noChangeShapeType="1"/>
              </p:cNvSpPr>
              <p:nvPr/>
            </p:nvSpPr>
            <p:spPr bwMode="auto">
              <a:xfrm flipH="1">
                <a:off x="1670" y="2786"/>
                <a:ext cx="108" cy="1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11297" name="Line 58"/>
              <p:cNvSpPr>
                <a:spLocks noChangeShapeType="1"/>
              </p:cNvSpPr>
              <p:nvPr/>
            </p:nvSpPr>
            <p:spPr bwMode="auto">
              <a:xfrm>
                <a:off x="1670" y="2957"/>
                <a:ext cx="57" cy="2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11298" name="Line 59"/>
              <p:cNvSpPr>
                <a:spLocks noChangeShapeType="1"/>
              </p:cNvSpPr>
              <p:nvPr/>
            </p:nvSpPr>
            <p:spPr bwMode="auto">
              <a:xfrm>
                <a:off x="1673" y="2807"/>
                <a:ext cx="105" cy="4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11299" name="Line 60"/>
              <p:cNvSpPr>
                <a:spLocks noChangeShapeType="1"/>
              </p:cNvSpPr>
              <p:nvPr/>
            </p:nvSpPr>
            <p:spPr bwMode="auto">
              <a:xfrm flipH="1">
                <a:off x="1673" y="2852"/>
                <a:ext cx="108" cy="2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11300" name="Line 61"/>
              <p:cNvSpPr>
                <a:spLocks noChangeShapeType="1"/>
              </p:cNvSpPr>
              <p:nvPr/>
            </p:nvSpPr>
            <p:spPr bwMode="auto">
              <a:xfrm>
                <a:off x="1673" y="2879"/>
                <a:ext cx="102" cy="4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11301" name="Line 62"/>
              <p:cNvSpPr>
                <a:spLocks noChangeShapeType="1"/>
              </p:cNvSpPr>
              <p:nvPr/>
            </p:nvSpPr>
            <p:spPr bwMode="auto">
              <a:xfrm flipH="1">
                <a:off x="1673" y="2924"/>
                <a:ext cx="99" cy="3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</p:grpSp>
        <p:sp>
          <p:nvSpPr>
            <p:cNvPr id="11283" name="Text Box 63"/>
            <p:cNvSpPr txBox="1">
              <a:spLocks noChangeArrowheads="1"/>
            </p:cNvSpPr>
            <p:nvPr/>
          </p:nvSpPr>
          <p:spPr bwMode="auto">
            <a:xfrm>
              <a:off x="2788" y="2602"/>
              <a:ext cx="2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lg" len="lg"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/>
              <a:r>
                <a:rPr lang="en-US" altLang="zh-HK" b="1">
                  <a:ea typeface="新細明體" pitchFamily="18" charset="-120"/>
                </a:rPr>
                <a:t>R</a:t>
              </a:r>
            </a:p>
          </p:txBody>
        </p:sp>
        <p:sp>
          <p:nvSpPr>
            <p:cNvPr id="11284" name="Line 64"/>
            <p:cNvSpPr>
              <a:spLocks noChangeShapeType="1"/>
            </p:cNvSpPr>
            <p:nvPr/>
          </p:nvSpPr>
          <p:spPr bwMode="auto">
            <a:xfrm flipV="1">
              <a:off x="763" y="2619"/>
              <a:ext cx="0" cy="19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11285" name="Oval 65"/>
            <p:cNvSpPr>
              <a:spLocks noChangeArrowheads="1"/>
            </p:cNvSpPr>
            <p:nvPr/>
          </p:nvSpPr>
          <p:spPr bwMode="auto">
            <a:xfrm>
              <a:off x="1200" y="2419"/>
              <a:ext cx="83" cy="77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</p:spPr>
          <p:txBody>
            <a:bodyPr wrap="none" anchor="ctr"/>
            <a:lstStyle/>
            <a:p>
              <a:pPr algn="ctr" eaLnBrk="0" hangingPunct="0"/>
              <a:endParaRPr lang="en-US" altLang="zh-HK">
                <a:ea typeface="新細明體" pitchFamily="18" charset="-120"/>
              </a:endParaRPr>
            </a:p>
          </p:txBody>
        </p:sp>
        <p:sp>
          <p:nvSpPr>
            <p:cNvPr id="11286" name="Freeform 66"/>
            <p:cNvSpPr>
              <a:spLocks/>
            </p:cNvSpPr>
            <p:nvPr/>
          </p:nvSpPr>
          <p:spPr bwMode="auto">
            <a:xfrm>
              <a:off x="2006" y="2546"/>
              <a:ext cx="96" cy="288"/>
            </a:xfrm>
            <a:custGeom>
              <a:avLst/>
              <a:gdLst>
                <a:gd name="T0" fmla="*/ 0 w 528"/>
                <a:gd name="T1" fmla="*/ 0 h 936"/>
                <a:gd name="T2" fmla="*/ 0 w 528"/>
                <a:gd name="T3" fmla="*/ 0 h 936"/>
                <a:gd name="T4" fmla="*/ 0 w 528"/>
                <a:gd name="T5" fmla="*/ 0 h 936"/>
                <a:gd name="T6" fmla="*/ 0 w 528"/>
                <a:gd name="T7" fmla="*/ 0 h 936"/>
                <a:gd name="T8" fmla="*/ 0 w 528"/>
                <a:gd name="T9" fmla="*/ 0 h 936"/>
                <a:gd name="T10" fmla="*/ 0 w 528"/>
                <a:gd name="T11" fmla="*/ 0 h 936"/>
                <a:gd name="T12" fmla="*/ 0 w 528"/>
                <a:gd name="T13" fmla="*/ 0 h 936"/>
                <a:gd name="T14" fmla="*/ 0 w 528"/>
                <a:gd name="T15" fmla="*/ 0 h 936"/>
                <a:gd name="T16" fmla="*/ 0 w 528"/>
                <a:gd name="T17" fmla="*/ 0 h 936"/>
                <a:gd name="T18" fmla="*/ 0 w 528"/>
                <a:gd name="T19" fmla="*/ 1 h 936"/>
                <a:gd name="T20" fmla="*/ 0 w 528"/>
                <a:gd name="T21" fmla="*/ 0 h 936"/>
                <a:gd name="T22" fmla="*/ 0 w 528"/>
                <a:gd name="T23" fmla="*/ 1 h 936"/>
                <a:gd name="T24" fmla="*/ 0 w 528"/>
                <a:gd name="T25" fmla="*/ 1 h 936"/>
                <a:gd name="T26" fmla="*/ 0 w 528"/>
                <a:gd name="T27" fmla="*/ 1 h 936"/>
                <a:gd name="T28" fmla="*/ 0 w 528"/>
                <a:gd name="T29" fmla="*/ 1 h 936"/>
                <a:gd name="T30" fmla="*/ 0 w 528"/>
                <a:gd name="T31" fmla="*/ 1 h 936"/>
                <a:gd name="T32" fmla="*/ 0 w 528"/>
                <a:gd name="T33" fmla="*/ 1 h 936"/>
                <a:gd name="T34" fmla="*/ 0 w 528"/>
                <a:gd name="T35" fmla="*/ 1 h 936"/>
                <a:gd name="T36" fmla="*/ 0 w 528"/>
                <a:gd name="T37" fmla="*/ 1 h 936"/>
                <a:gd name="T38" fmla="*/ 0 w 528"/>
                <a:gd name="T39" fmla="*/ 1 h 9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528"/>
                <a:gd name="T61" fmla="*/ 0 h 936"/>
                <a:gd name="T62" fmla="*/ 528 w 528"/>
                <a:gd name="T63" fmla="*/ 936 h 9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528" h="936">
                  <a:moveTo>
                    <a:pt x="267" y="0"/>
                  </a:moveTo>
                  <a:cubicBezTo>
                    <a:pt x="239" y="7"/>
                    <a:pt x="138" y="23"/>
                    <a:pt x="93" y="42"/>
                  </a:cubicBezTo>
                  <a:cubicBezTo>
                    <a:pt x="48" y="61"/>
                    <a:pt x="0" y="90"/>
                    <a:pt x="0" y="114"/>
                  </a:cubicBezTo>
                  <a:cubicBezTo>
                    <a:pt x="0" y="138"/>
                    <a:pt x="16" y="162"/>
                    <a:pt x="93" y="186"/>
                  </a:cubicBezTo>
                  <a:cubicBezTo>
                    <a:pt x="171" y="210"/>
                    <a:pt x="404" y="264"/>
                    <a:pt x="466" y="258"/>
                  </a:cubicBezTo>
                  <a:cubicBezTo>
                    <a:pt x="528" y="252"/>
                    <a:pt x="528" y="150"/>
                    <a:pt x="466" y="150"/>
                  </a:cubicBezTo>
                  <a:cubicBezTo>
                    <a:pt x="404" y="150"/>
                    <a:pt x="171" y="228"/>
                    <a:pt x="93" y="258"/>
                  </a:cubicBezTo>
                  <a:cubicBezTo>
                    <a:pt x="16" y="288"/>
                    <a:pt x="0" y="306"/>
                    <a:pt x="0" y="330"/>
                  </a:cubicBezTo>
                  <a:cubicBezTo>
                    <a:pt x="0" y="354"/>
                    <a:pt x="16" y="372"/>
                    <a:pt x="93" y="402"/>
                  </a:cubicBezTo>
                  <a:cubicBezTo>
                    <a:pt x="171" y="432"/>
                    <a:pt x="404" y="510"/>
                    <a:pt x="466" y="510"/>
                  </a:cubicBezTo>
                  <a:cubicBezTo>
                    <a:pt x="528" y="510"/>
                    <a:pt x="528" y="402"/>
                    <a:pt x="466" y="402"/>
                  </a:cubicBezTo>
                  <a:cubicBezTo>
                    <a:pt x="404" y="402"/>
                    <a:pt x="171" y="480"/>
                    <a:pt x="93" y="510"/>
                  </a:cubicBezTo>
                  <a:cubicBezTo>
                    <a:pt x="16" y="540"/>
                    <a:pt x="0" y="558"/>
                    <a:pt x="0" y="582"/>
                  </a:cubicBezTo>
                  <a:cubicBezTo>
                    <a:pt x="0" y="606"/>
                    <a:pt x="16" y="624"/>
                    <a:pt x="93" y="654"/>
                  </a:cubicBezTo>
                  <a:cubicBezTo>
                    <a:pt x="171" y="684"/>
                    <a:pt x="404" y="762"/>
                    <a:pt x="466" y="762"/>
                  </a:cubicBezTo>
                  <a:cubicBezTo>
                    <a:pt x="528" y="762"/>
                    <a:pt x="528" y="654"/>
                    <a:pt x="466" y="654"/>
                  </a:cubicBezTo>
                  <a:cubicBezTo>
                    <a:pt x="404" y="654"/>
                    <a:pt x="171" y="732"/>
                    <a:pt x="93" y="762"/>
                  </a:cubicBezTo>
                  <a:cubicBezTo>
                    <a:pt x="16" y="792"/>
                    <a:pt x="0" y="810"/>
                    <a:pt x="0" y="834"/>
                  </a:cubicBezTo>
                  <a:cubicBezTo>
                    <a:pt x="0" y="858"/>
                    <a:pt x="49" y="889"/>
                    <a:pt x="93" y="906"/>
                  </a:cubicBezTo>
                  <a:cubicBezTo>
                    <a:pt x="137" y="923"/>
                    <a:pt x="229" y="930"/>
                    <a:pt x="264" y="936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cxnSp>
          <p:nvCxnSpPr>
            <p:cNvPr id="11287" name="AutoShape 67"/>
            <p:cNvCxnSpPr>
              <a:cxnSpLocks noChangeShapeType="1"/>
              <a:stCxn id="11271" idx="0"/>
              <a:endCxn id="11286" idx="19"/>
            </p:cNvCxnSpPr>
            <p:nvPr/>
          </p:nvCxnSpPr>
          <p:spPr bwMode="auto">
            <a:xfrm flipH="1" flipV="1">
              <a:off x="2054" y="2834"/>
              <a:ext cx="1" cy="379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288" name="Oval 68"/>
            <p:cNvSpPr>
              <a:spLocks noChangeArrowheads="1"/>
            </p:cNvSpPr>
            <p:nvPr/>
          </p:nvSpPr>
          <p:spPr bwMode="auto">
            <a:xfrm>
              <a:off x="1199" y="3213"/>
              <a:ext cx="83" cy="77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</p:spPr>
          <p:txBody>
            <a:bodyPr wrap="none" anchor="ctr"/>
            <a:lstStyle/>
            <a:p>
              <a:pPr algn="ctr" eaLnBrk="0" hangingPunct="0"/>
              <a:endParaRPr lang="en-US" altLang="zh-HK">
                <a:ea typeface="新細明體" pitchFamily="18" charset="-120"/>
              </a:endParaRPr>
            </a:p>
          </p:txBody>
        </p:sp>
        <p:cxnSp>
          <p:nvCxnSpPr>
            <p:cNvPr id="11289" name="AutoShape 69"/>
            <p:cNvCxnSpPr>
              <a:cxnSpLocks noChangeShapeType="1"/>
              <a:stCxn id="11288" idx="6"/>
              <a:endCxn id="11271" idx="2"/>
            </p:cNvCxnSpPr>
            <p:nvPr/>
          </p:nvCxnSpPr>
          <p:spPr bwMode="auto">
            <a:xfrm>
              <a:off x="1282" y="3252"/>
              <a:ext cx="731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90" name="AutoShape 70"/>
            <p:cNvCxnSpPr>
              <a:cxnSpLocks noChangeShapeType="1"/>
              <a:stCxn id="11288" idx="0"/>
              <a:endCxn id="11285" idx="4"/>
            </p:cNvCxnSpPr>
            <p:nvPr/>
          </p:nvCxnSpPr>
          <p:spPr bwMode="auto">
            <a:xfrm flipV="1">
              <a:off x="1241" y="2496"/>
              <a:ext cx="1" cy="71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91" name="AutoShape 71"/>
            <p:cNvCxnSpPr>
              <a:cxnSpLocks noChangeShapeType="1"/>
              <a:stCxn id="11278" idx="2"/>
              <a:endCxn id="11277" idx="6"/>
            </p:cNvCxnSpPr>
            <p:nvPr/>
          </p:nvCxnSpPr>
          <p:spPr bwMode="auto">
            <a:xfrm flipH="1" flipV="1">
              <a:off x="1073" y="2198"/>
              <a:ext cx="253" cy="9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292" name="Text Box 72"/>
            <p:cNvSpPr txBox="1">
              <a:spLocks noChangeArrowheads="1"/>
            </p:cNvSpPr>
            <p:nvPr/>
          </p:nvSpPr>
          <p:spPr bwMode="auto">
            <a:xfrm>
              <a:off x="2106" y="2564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lg" len="lg"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/>
              <a:r>
                <a:rPr lang="en-US" altLang="zh-HK" b="1">
                  <a:ea typeface="新細明體" pitchFamily="18" charset="-120"/>
                </a:rPr>
                <a:t>L</a:t>
              </a:r>
            </a:p>
          </p:txBody>
        </p:sp>
        <p:sp>
          <p:nvSpPr>
            <p:cNvPr id="11293" name="Line 73"/>
            <p:cNvSpPr>
              <a:spLocks noChangeShapeType="1"/>
            </p:cNvSpPr>
            <p:nvPr/>
          </p:nvSpPr>
          <p:spPr bwMode="auto">
            <a:xfrm>
              <a:off x="1920" y="2496"/>
              <a:ext cx="0" cy="29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11294" name="Text Box 74"/>
            <p:cNvSpPr txBox="1">
              <a:spLocks noChangeArrowheads="1"/>
            </p:cNvSpPr>
            <p:nvPr/>
          </p:nvSpPr>
          <p:spPr bwMode="auto">
            <a:xfrm>
              <a:off x="1680" y="2505"/>
              <a:ext cx="21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lg" len="lg"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/>
              <a:r>
                <a:rPr lang="en-US" altLang="zh-HK" b="1" dirty="0" err="1">
                  <a:ea typeface="新細明體" pitchFamily="18" charset="-120"/>
                </a:rPr>
                <a:t>i</a:t>
              </a:r>
              <a:r>
                <a:rPr lang="en-US" altLang="zh-HK" b="1" baseline="-25000" dirty="0" err="1">
                  <a:ea typeface="新細明體" pitchFamily="18" charset="-120"/>
                </a:rPr>
                <a:t>L</a:t>
              </a:r>
              <a:endParaRPr lang="en-US" altLang="zh-HK" b="1" baseline="-25000" dirty="0">
                <a:ea typeface="新細明體" pitchFamily="18" charset="-120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98A0B4-BF91-4605-8020-C83BD46B502C}" type="slidenum">
              <a:rPr lang="en-US" altLang="zh-HK" smtClean="0"/>
              <a:pPr>
                <a:defRPr/>
              </a:pPr>
              <a:t>11</a:t>
            </a:fld>
            <a:endParaRPr lang="en-US" altLang="zh-HK"/>
          </a:p>
        </p:txBody>
      </p:sp>
      <p:sp>
        <p:nvSpPr>
          <p:cNvPr id="3" name="TextBox 2"/>
          <p:cNvSpPr txBox="1"/>
          <p:nvPr/>
        </p:nvSpPr>
        <p:spPr>
          <a:xfrm>
            <a:off x="3877398" y="3457059"/>
            <a:ext cx="44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3807548" y="4102016"/>
            <a:ext cx="44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mtClean="0">
                <a:ea typeface="新細明體" pitchFamily="18" charset="-120"/>
              </a:rPr>
              <a:t>DC Steady-State</a:t>
            </a:r>
          </a:p>
        </p:txBody>
      </p:sp>
      <p:grpSp>
        <p:nvGrpSpPr>
          <p:cNvPr id="12291" name="Group 4"/>
          <p:cNvGrpSpPr>
            <a:grpSpLocks/>
          </p:cNvGrpSpPr>
          <p:nvPr/>
        </p:nvGrpSpPr>
        <p:grpSpPr bwMode="auto">
          <a:xfrm>
            <a:off x="-2383" y="3536880"/>
            <a:ext cx="4464053" cy="2397124"/>
            <a:chOff x="214" y="2159"/>
            <a:chExt cx="2812" cy="1510"/>
          </a:xfrm>
        </p:grpSpPr>
        <p:cxnSp>
          <p:nvCxnSpPr>
            <p:cNvPr id="12311" name="AutoShape 5"/>
            <p:cNvCxnSpPr>
              <a:cxnSpLocks noChangeShapeType="1"/>
              <a:stCxn id="12329" idx="2"/>
              <a:endCxn id="12344" idx="4"/>
            </p:cNvCxnSpPr>
            <p:nvPr/>
          </p:nvCxnSpPr>
          <p:spPr bwMode="auto">
            <a:xfrm rot="10800000">
              <a:off x="764" y="2874"/>
              <a:ext cx="435" cy="378"/>
            </a:xfrm>
            <a:prstGeom prst="bentConnector2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312" name="Oval 6"/>
            <p:cNvSpPr>
              <a:spLocks noChangeArrowheads="1"/>
            </p:cNvSpPr>
            <p:nvPr/>
          </p:nvSpPr>
          <p:spPr bwMode="auto">
            <a:xfrm>
              <a:off x="2006" y="2165"/>
              <a:ext cx="83" cy="77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</p:spPr>
          <p:txBody>
            <a:bodyPr wrap="none" anchor="ctr"/>
            <a:lstStyle/>
            <a:p>
              <a:pPr algn="ctr" eaLnBrk="0" hangingPunct="0"/>
              <a:endParaRPr lang="en-US" altLang="zh-HK">
                <a:ea typeface="新細明體" pitchFamily="18" charset="-120"/>
              </a:endParaRPr>
            </a:p>
          </p:txBody>
        </p:sp>
        <p:sp>
          <p:nvSpPr>
            <p:cNvPr id="12313" name="Oval 7"/>
            <p:cNvSpPr>
              <a:spLocks noChangeArrowheads="1"/>
            </p:cNvSpPr>
            <p:nvPr/>
          </p:nvSpPr>
          <p:spPr bwMode="auto">
            <a:xfrm>
              <a:off x="2013" y="3213"/>
              <a:ext cx="83" cy="77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</p:spPr>
          <p:txBody>
            <a:bodyPr wrap="none" anchor="ctr"/>
            <a:lstStyle/>
            <a:p>
              <a:pPr algn="ctr" eaLnBrk="0" hangingPunct="0"/>
              <a:endParaRPr lang="en-US" altLang="zh-HK">
                <a:ea typeface="新細明體" pitchFamily="18" charset="-120"/>
              </a:endParaRPr>
            </a:p>
          </p:txBody>
        </p:sp>
        <p:cxnSp>
          <p:nvCxnSpPr>
            <p:cNvPr id="12314" name="AutoShape 8"/>
            <p:cNvCxnSpPr>
              <a:cxnSpLocks noChangeShapeType="1"/>
              <a:stCxn id="12347" idx="0"/>
              <a:endCxn id="12319" idx="2"/>
            </p:cNvCxnSpPr>
            <p:nvPr/>
          </p:nvCxnSpPr>
          <p:spPr bwMode="auto">
            <a:xfrm rot="-5400000">
              <a:off x="719" y="2242"/>
              <a:ext cx="316" cy="227"/>
            </a:xfrm>
            <a:prstGeom prst="bentConnector2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15" name="AutoShape 9"/>
            <p:cNvCxnSpPr>
              <a:cxnSpLocks noChangeShapeType="1"/>
              <a:stCxn id="12312" idx="4"/>
              <a:endCxn id="12327" idx="0"/>
            </p:cNvCxnSpPr>
            <p:nvPr/>
          </p:nvCxnSpPr>
          <p:spPr bwMode="auto">
            <a:xfrm>
              <a:off x="2048" y="2242"/>
              <a:ext cx="7" cy="30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12316" name="Group 10"/>
            <p:cNvGrpSpPr>
              <a:grpSpLocks/>
            </p:cNvGrpSpPr>
            <p:nvPr/>
          </p:nvGrpSpPr>
          <p:grpSpPr bwMode="auto">
            <a:xfrm>
              <a:off x="214" y="2180"/>
              <a:ext cx="716" cy="738"/>
              <a:chOff x="9" y="2231"/>
              <a:chExt cx="716" cy="738"/>
            </a:xfrm>
          </p:grpSpPr>
          <p:sp>
            <p:nvSpPr>
              <p:cNvPr id="12343" name="Text Box 11"/>
              <p:cNvSpPr txBox="1">
                <a:spLocks noChangeArrowheads="1"/>
              </p:cNvSpPr>
              <p:nvPr/>
            </p:nvSpPr>
            <p:spPr bwMode="auto">
              <a:xfrm>
                <a:off x="9" y="2231"/>
                <a:ext cx="524" cy="6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lg" len="lg"/>
                    <a:tailEnd type="none" w="lg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ctr"/>
                <a:endParaRPr lang="en-US" altLang="zh-HK" sz="2000" b="1" i="1" dirty="0">
                  <a:ea typeface="新細明體" pitchFamily="18" charset="-120"/>
                </a:endParaRPr>
              </a:p>
              <a:p>
                <a:pPr algn="ctr"/>
                <a:r>
                  <a:rPr lang="en-US" altLang="zh-HK" sz="2000" dirty="0" smtClean="0">
                    <a:ea typeface="新細明體" pitchFamily="18" charset="-120"/>
                  </a:rPr>
                  <a:t>10mA</a:t>
                </a:r>
                <a:endParaRPr lang="en-US" altLang="zh-HK" sz="2000" baseline="-25000" dirty="0">
                  <a:ea typeface="新細明體" pitchFamily="18" charset="-120"/>
                </a:endParaRPr>
              </a:p>
              <a:p>
                <a:pPr algn="ctr"/>
                <a:endParaRPr lang="en-US" altLang="zh-HK" sz="2000" dirty="0">
                  <a:ea typeface="新細明體" pitchFamily="18" charset="-120"/>
                </a:endParaRPr>
              </a:p>
            </p:txBody>
          </p:sp>
          <p:sp>
            <p:nvSpPr>
              <p:cNvPr id="12344" name="Oval 12"/>
              <p:cNvSpPr>
                <a:spLocks noChangeArrowheads="1"/>
              </p:cNvSpPr>
              <p:nvPr/>
            </p:nvSpPr>
            <p:spPr bwMode="auto">
              <a:xfrm>
                <a:off x="393" y="2615"/>
                <a:ext cx="332" cy="31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altLang="zh-HK">
                  <a:ea typeface="新細明體" pitchFamily="18" charset="-120"/>
                </a:endParaRPr>
              </a:p>
            </p:txBody>
          </p:sp>
          <p:sp>
            <p:nvSpPr>
              <p:cNvPr id="12345" name="Text Box 13"/>
              <p:cNvSpPr txBox="1">
                <a:spLocks noChangeArrowheads="1"/>
              </p:cNvSpPr>
              <p:nvPr/>
            </p:nvSpPr>
            <p:spPr bwMode="auto">
              <a:xfrm>
                <a:off x="502" y="2597"/>
                <a:ext cx="11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lg" len="lg"/>
                    <a:tailEnd type="none" w="lg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ctr"/>
                <a:endParaRPr lang="en-US" altLang="zh-HK">
                  <a:ea typeface="新細明體" pitchFamily="18" charset="-120"/>
                </a:endParaRPr>
              </a:p>
            </p:txBody>
          </p:sp>
          <p:sp>
            <p:nvSpPr>
              <p:cNvPr id="12346" name="Text Box 14"/>
              <p:cNvSpPr txBox="1">
                <a:spLocks noChangeArrowheads="1"/>
              </p:cNvSpPr>
              <p:nvPr/>
            </p:nvSpPr>
            <p:spPr bwMode="auto">
              <a:xfrm>
                <a:off x="499" y="2659"/>
                <a:ext cx="11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lg" len="lg"/>
                    <a:tailEnd type="none" w="lg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ctr"/>
                <a:endParaRPr lang="en-US" altLang="zh-HK">
                  <a:ea typeface="新細明體" pitchFamily="18" charset="-120"/>
                </a:endParaRPr>
              </a:p>
            </p:txBody>
          </p:sp>
          <p:sp>
            <p:nvSpPr>
              <p:cNvPr id="12347" name="Text Box 15"/>
              <p:cNvSpPr txBox="1">
                <a:spLocks noChangeArrowheads="1"/>
              </p:cNvSpPr>
              <p:nvPr/>
            </p:nvSpPr>
            <p:spPr bwMode="auto">
              <a:xfrm>
                <a:off x="500" y="2565"/>
                <a:ext cx="116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lg" len="lg"/>
                    <a:tailEnd type="none" w="lg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ctr"/>
                <a:endParaRPr lang="en-US" altLang="zh-HK">
                  <a:ea typeface="新細明體" pitchFamily="18" charset="-120"/>
                </a:endParaRPr>
              </a:p>
              <a:p>
                <a:pPr algn="ctr"/>
                <a:endParaRPr lang="en-US" altLang="zh-HK">
                  <a:ea typeface="新細明體" pitchFamily="18" charset="-120"/>
                </a:endParaRPr>
              </a:p>
            </p:txBody>
          </p:sp>
          <p:sp>
            <p:nvSpPr>
              <p:cNvPr id="12348" name="Text Box 16"/>
              <p:cNvSpPr txBox="1">
                <a:spLocks noChangeArrowheads="1"/>
              </p:cNvSpPr>
              <p:nvPr/>
            </p:nvSpPr>
            <p:spPr bwMode="auto">
              <a:xfrm>
                <a:off x="503" y="2652"/>
                <a:ext cx="11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lg" len="lg"/>
                    <a:tailEnd type="none" w="lg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ctr"/>
                <a:endParaRPr lang="en-US" altLang="zh-HK">
                  <a:ea typeface="新細明體" pitchFamily="18" charset="-120"/>
                </a:endParaRPr>
              </a:p>
            </p:txBody>
          </p:sp>
        </p:grpSp>
        <p:cxnSp>
          <p:nvCxnSpPr>
            <p:cNvPr id="12317" name="AutoShape 17"/>
            <p:cNvCxnSpPr>
              <a:cxnSpLocks noChangeShapeType="1"/>
              <a:stCxn id="12312" idx="6"/>
              <a:endCxn id="12336" idx="0"/>
            </p:cNvCxnSpPr>
            <p:nvPr/>
          </p:nvCxnSpPr>
          <p:spPr bwMode="auto">
            <a:xfrm>
              <a:off x="2089" y="2204"/>
              <a:ext cx="619" cy="422"/>
            </a:xfrm>
            <a:prstGeom prst="bentConnector2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18" name="AutoShape 18"/>
            <p:cNvCxnSpPr>
              <a:cxnSpLocks noChangeShapeType="1"/>
              <a:stCxn id="12313" idx="6"/>
              <a:endCxn id="12338" idx="1"/>
            </p:cNvCxnSpPr>
            <p:nvPr/>
          </p:nvCxnSpPr>
          <p:spPr bwMode="auto">
            <a:xfrm flipV="1">
              <a:off x="2096" y="2842"/>
              <a:ext cx="621" cy="410"/>
            </a:xfrm>
            <a:prstGeom prst="bentConnector2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319" name="Oval 19"/>
            <p:cNvSpPr>
              <a:spLocks noChangeArrowheads="1"/>
            </p:cNvSpPr>
            <p:nvPr/>
          </p:nvSpPr>
          <p:spPr bwMode="auto">
            <a:xfrm>
              <a:off x="990" y="2159"/>
              <a:ext cx="83" cy="77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</p:spPr>
          <p:txBody>
            <a:bodyPr wrap="none" anchor="ctr"/>
            <a:lstStyle/>
            <a:p>
              <a:pPr algn="ctr" eaLnBrk="0" hangingPunct="0"/>
              <a:endParaRPr lang="en-US" altLang="zh-HK">
                <a:ea typeface="新細明體" pitchFamily="18" charset="-120"/>
              </a:endParaRPr>
            </a:p>
          </p:txBody>
        </p:sp>
        <p:sp>
          <p:nvSpPr>
            <p:cNvPr id="12320" name="Oval 20"/>
            <p:cNvSpPr>
              <a:spLocks noChangeArrowheads="1"/>
            </p:cNvSpPr>
            <p:nvPr/>
          </p:nvSpPr>
          <p:spPr bwMode="auto">
            <a:xfrm>
              <a:off x="1326" y="2168"/>
              <a:ext cx="83" cy="77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</p:spPr>
          <p:txBody>
            <a:bodyPr wrap="none" anchor="ctr"/>
            <a:lstStyle/>
            <a:p>
              <a:pPr algn="ctr" eaLnBrk="0" hangingPunct="0"/>
              <a:endParaRPr lang="en-US" altLang="zh-HK">
                <a:ea typeface="新細明體" pitchFamily="18" charset="-120"/>
              </a:endParaRPr>
            </a:p>
          </p:txBody>
        </p:sp>
        <p:cxnSp>
          <p:nvCxnSpPr>
            <p:cNvPr id="12321" name="AutoShape 21"/>
            <p:cNvCxnSpPr>
              <a:cxnSpLocks noChangeShapeType="1"/>
              <a:stCxn id="12312" idx="2"/>
              <a:endCxn id="12320" idx="6"/>
            </p:cNvCxnSpPr>
            <p:nvPr/>
          </p:nvCxnSpPr>
          <p:spPr bwMode="auto">
            <a:xfrm flipH="1">
              <a:off x="1409" y="2204"/>
              <a:ext cx="597" cy="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322" name="Text Box 23"/>
            <p:cNvSpPr txBox="1">
              <a:spLocks noChangeArrowheads="1"/>
            </p:cNvSpPr>
            <p:nvPr/>
          </p:nvSpPr>
          <p:spPr bwMode="auto">
            <a:xfrm>
              <a:off x="518" y="3436"/>
              <a:ext cx="250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lg" len="lg"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/>
              <a:r>
                <a:rPr lang="en-US" altLang="zh-HK" dirty="0" smtClean="0">
                  <a:latin typeface="Arial" panose="020B0604020202020204" pitchFamily="34" charset="0"/>
                  <a:ea typeface="新細明體" pitchFamily="18" charset="-120"/>
                  <a:cs typeface="Arial" panose="020B0604020202020204" pitchFamily="34" charset="0"/>
                </a:rPr>
                <a:t>The circuit is in steady state at t = 0-</a:t>
              </a:r>
              <a:endParaRPr lang="en-US" altLang="zh-HK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endParaRPr>
            </a:p>
          </p:txBody>
        </p:sp>
        <p:grpSp>
          <p:nvGrpSpPr>
            <p:cNvPr id="12323" name="Group 24"/>
            <p:cNvGrpSpPr>
              <a:grpSpLocks/>
            </p:cNvGrpSpPr>
            <p:nvPr/>
          </p:nvGrpSpPr>
          <p:grpSpPr bwMode="auto">
            <a:xfrm>
              <a:off x="2660" y="2626"/>
              <a:ext cx="111" cy="216"/>
              <a:chOff x="1670" y="2765"/>
              <a:chExt cx="111" cy="216"/>
            </a:xfrm>
          </p:grpSpPr>
          <p:sp>
            <p:nvSpPr>
              <p:cNvPr id="12336" name="Line 25"/>
              <p:cNvSpPr>
                <a:spLocks noChangeShapeType="1"/>
              </p:cNvSpPr>
              <p:nvPr/>
            </p:nvSpPr>
            <p:spPr bwMode="auto">
              <a:xfrm>
                <a:off x="1718" y="2765"/>
                <a:ext cx="63" cy="2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12337" name="Line 26"/>
              <p:cNvSpPr>
                <a:spLocks noChangeShapeType="1"/>
              </p:cNvSpPr>
              <p:nvPr/>
            </p:nvSpPr>
            <p:spPr bwMode="auto">
              <a:xfrm flipH="1">
                <a:off x="1670" y="2786"/>
                <a:ext cx="108" cy="1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12338" name="Line 27"/>
              <p:cNvSpPr>
                <a:spLocks noChangeShapeType="1"/>
              </p:cNvSpPr>
              <p:nvPr/>
            </p:nvSpPr>
            <p:spPr bwMode="auto">
              <a:xfrm>
                <a:off x="1670" y="2957"/>
                <a:ext cx="57" cy="2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12339" name="Line 28"/>
              <p:cNvSpPr>
                <a:spLocks noChangeShapeType="1"/>
              </p:cNvSpPr>
              <p:nvPr/>
            </p:nvSpPr>
            <p:spPr bwMode="auto">
              <a:xfrm>
                <a:off x="1673" y="2807"/>
                <a:ext cx="105" cy="4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12340" name="Line 29"/>
              <p:cNvSpPr>
                <a:spLocks noChangeShapeType="1"/>
              </p:cNvSpPr>
              <p:nvPr/>
            </p:nvSpPr>
            <p:spPr bwMode="auto">
              <a:xfrm flipH="1">
                <a:off x="1673" y="2852"/>
                <a:ext cx="108" cy="2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12341" name="Line 30"/>
              <p:cNvSpPr>
                <a:spLocks noChangeShapeType="1"/>
              </p:cNvSpPr>
              <p:nvPr/>
            </p:nvSpPr>
            <p:spPr bwMode="auto">
              <a:xfrm>
                <a:off x="1673" y="2879"/>
                <a:ext cx="102" cy="4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12342" name="Line 31"/>
              <p:cNvSpPr>
                <a:spLocks noChangeShapeType="1"/>
              </p:cNvSpPr>
              <p:nvPr/>
            </p:nvSpPr>
            <p:spPr bwMode="auto">
              <a:xfrm flipH="1">
                <a:off x="1673" y="2924"/>
                <a:ext cx="99" cy="3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</p:grpSp>
        <p:sp>
          <p:nvSpPr>
            <p:cNvPr id="12324" name="Text Box 32"/>
            <p:cNvSpPr txBox="1">
              <a:spLocks noChangeArrowheads="1"/>
            </p:cNvSpPr>
            <p:nvPr/>
          </p:nvSpPr>
          <p:spPr bwMode="auto">
            <a:xfrm>
              <a:off x="2788" y="2602"/>
              <a:ext cx="2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lg" len="lg"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/>
              <a:r>
                <a:rPr lang="en-US" altLang="zh-HK" b="1">
                  <a:ea typeface="新細明體" pitchFamily="18" charset="-120"/>
                </a:rPr>
                <a:t>R</a:t>
              </a:r>
            </a:p>
          </p:txBody>
        </p:sp>
        <p:sp>
          <p:nvSpPr>
            <p:cNvPr id="12325" name="Line 33"/>
            <p:cNvSpPr>
              <a:spLocks noChangeShapeType="1"/>
            </p:cNvSpPr>
            <p:nvPr/>
          </p:nvSpPr>
          <p:spPr bwMode="auto">
            <a:xfrm flipV="1">
              <a:off x="763" y="2619"/>
              <a:ext cx="0" cy="19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12326" name="Oval 34"/>
            <p:cNvSpPr>
              <a:spLocks noChangeArrowheads="1"/>
            </p:cNvSpPr>
            <p:nvPr/>
          </p:nvSpPr>
          <p:spPr bwMode="auto">
            <a:xfrm>
              <a:off x="1200" y="2419"/>
              <a:ext cx="83" cy="77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</p:spPr>
          <p:txBody>
            <a:bodyPr wrap="none" anchor="ctr"/>
            <a:lstStyle/>
            <a:p>
              <a:pPr algn="ctr" eaLnBrk="0" hangingPunct="0"/>
              <a:endParaRPr lang="en-US" altLang="zh-HK">
                <a:ea typeface="新細明體" pitchFamily="18" charset="-120"/>
              </a:endParaRPr>
            </a:p>
          </p:txBody>
        </p:sp>
        <p:sp>
          <p:nvSpPr>
            <p:cNvPr id="12327" name="Freeform 35"/>
            <p:cNvSpPr>
              <a:spLocks/>
            </p:cNvSpPr>
            <p:nvPr/>
          </p:nvSpPr>
          <p:spPr bwMode="auto">
            <a:xfrm>
              <a:off x="2006" y="2546"/>
              <a:ext cx="96" cy="288"/>
            </a:xfrm>
            <a:custGeom>
              <a:avLst/>
              <a:gdLst>
                <a:gd name="T0" fmla="*/ 0 w 528"/>
                <a:gd name="T1" fmla="*/ 0 h 936"/>
                <a:gd name="T2" fmla="*/ 0 w 528"/>
                <a:gd name="T3" fmla="*/ 0 h 936"/>
                <a:gd name="T4" fmla="*/ 0 w 528"/>
                <a:gd name="T5" fmla="*/ 0 h 936"/>
                <a:gd name="T6" fmla="*/ 0 w 528"/>
                <a:gd name="T7" fmla="*/ 0 h 936"/>
                <a:gd name="T8" fmla="*/ 0 w 528"/>
                <a:gd name="T9" fmla="*/ 0 h 936"/>
                <a:gd name="T10" fmla="*/ 0 w 528"/>
                <a:gd name="T11" fmla="*/ 0 h 936"/>
                <a:gd name="T12" fmla="*/ 0 w 528"/>
                <a:gd name="T13" fmla="*/ 0 h 936"/>
                <a:gd name="T14" fmla="*/ 0 w 528"/>
                <a:gd name="T15" fmla="*/ 0 h 936"/>
                <a:gd name="T16" fmla="*/ 0 w 528"/>
                <a:gd name="T17" fmla="*/ 0 h 936"/>
                <a:gd name="T18" fmla="*/ 0 w 528"/>
                <a:gd name="T19" fmla="*/ 1 h 936"/>
                <a:gd name="T20" fmla="*/ 0 w 528"/>
                <a:gd name="T21" fmla="*/ 0 h 936"/>
                <a:gd name="T22" fmla="*/ 0 w 528"/>
                <a:gd name="T23" fmla="*/ 1 h 936"/>
                <a:gd name="T24" fmla="*/ 0 w 528"/>
                <a:gd name="T25" fmla="*/ 1 h 936"/>
                <a:gd name="T26" fmla="*/ 0 w 528"/>
                <a:gd name="T27" fmla="*/ 1 h 936"/>
                <a:gd name="T28" fmla="*/ 0 w 528"/>
                <a:gd name="T29" fmla="*/ 1 h 936"/>
                <a:gd name="T30" fmla="*/ 0 w 528"/>
                <a:gd name="T31" fmla="*/ 1 h 936"/>
                <a:gd name="T32" fmla="*/ 0 w 528"/>
                <a:gd name="T33" fmla="*/ 1 h 936"/>
                <a:gd name="T34" fmla="*/ 0 w 528"/>
                <a:gd name="T35" fmla="*/ 1 h 936"/>
                <a:gd name="T36" fmla="*/ 0 w 528"/>
                <a:gd name="T37" fmla="*/ 1 h 936"/>
                <a:gd name="T38" fmla="*/ 0 w 528"/>
                <a:gd name="T39" fmla="*/ 1 h 9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528"/>
                <a:gd name="T61" fmla="*/ 0 h 936"/>
                <a:gd name="T62" fmla="*/ 528 w 528"/>
                <a:gd name="T63" fmla="*/ 936 h 9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528" h="936">
                  <a:moveTo>
                    <a:pt x="267" y="0"/>
                  </a:moveTo>
                  <a:cubicBezTo>
                    <a:pt x="239" y="7"/>
                    <a:pt x="138" y="23"/>
                    <a:pt x="93" y="42"/>
                  </a:cubicBezTo>
                  <a:cubicBezTo>
                    <a:pt x="48" y="61"/>
                    <a:pt x="0" y="90"/>
                    <a:pt x="0" y="114"/>
                  </a:cubicBezTo>
                  <a:cubicBezTo>
                    <a:pt x="0" y="138"/>
                    <a:pt x="16" y="162"/>
                    <a:pt x="93" y="186"/>
                  </a:cubicBezTo>
                  <a:cubicBezTo>
                    <a:pt x="171" y="210"/>
                    <a:pt x="404" y="264"/>
                    <a:pt x="466" y="258"/>
                  </a:cubicBezTo>
                  <a:cubicBezTo>
                    <a:pt x="528" y="252"/>
                    <a:pt x="528" y="150"/>
                    <a:pt x="466" y="150"/>
                  </a:cubicBezTo>
                  <a:cubicBezTo>
                    <a:pt x="404" y="150"/>
                    <a:pt x="171" y="228"/>
                    <a:pt x="93" y="258"/>
                  </a:cubicBezTo>
                  <a:cubicBezTo>
                    <a:pt x="16" y="288"/>
                    <a:pt x="0" y="306"/>
                    <a:pt x="0" y="330"/>
                  </a:cubicBezTo>
                  <a:cubicBezTo>
                    <a:pt x="0" y="354"/>
                    <a:pt x="16" y="372"/>
                    <a:pt x="93" y="402"/>
                  </a:cubicBezTo>
                  <a:cubicBezTo>
                    <a:pt x="171" y="432"/>
                    <a:pt x="404" y="510"/>
                    <a:pt x="466" y="510"/>
                  </a:cubicBezTo>
                  <a:cubicBezTo>
                    <a:pt x="528" y="510"/>
                    <a:pt x="528" y="402"/>
                    <a:pt x="466" y="402"/>
                  </a:cubicBezTo>
                  <a:cubicBezTo>
                    <a:pt x="404" y="402"/>
                    <a:pt x="171" y="480"/>
                    <a:pt x="93" y="510"/>
                  </a:cubicBezTo>
                  <a:cubicBezTo>
                    <a:pt x="16" y="540"/>
                    <a:pt x="0" y="558"/>
                    <a:pt x="0" y="582"/>
                  </a:cubicBezTo>
                  <a:cubicBezTo>
                    <a:pt x="0" y="606"/>
                    <a:pt x="16" y="624"/>
                    <a:pt x="93" y="654"/>
                  </a:cubicBezTo>
                  <a:cubicBezTo>
                    <a:pt x="171" y="684"/>
                    <a:pt x="404" y="762"/>
                    <a:pt x="466" y="762"/>
                  </a:cubicBezTo>
                  <a:cubicBezTo>
                    <a:pt x="528" y="762"/>
                    <a:pt x="528" y="654"/>
                    <a:pt x="466" y="654"/>
                  </a:cubicBezTo>
                  <a:cubicBezTo>
                    <a:pt x="404" y="654"/>
                    <a:pt x="171" y="732"/>
                    <a:pt x="93" y="762"/>
                  </a:cubicBezTo>
                  <a:cubicBezTo>
                    <a:pt x="16" y="792"/>
                    <a:pt x="0" y="810"/>
                    <a:pt x="0" y="834"/>
                  </a:cubicBezTo>
                  <a:cubicBezTo>
                    <a:pt x="0" y="858"/>
                    <a:pt x="49" y="889"/>
                    <a:pt x="93" y="906"/>
                  </a:cubicBezTo>
                  <a:cubicBezTo>
                    <a:pt x="137" y="923"/>
                    <a:pt x="229" y="930"/>
                    <a:pt x="264" y="936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cxnSp>
          <p:nvCxnSpPr>
            <p:cNvPr id="12328" name="AutoShape 36"/>
            <p:cNvCxnSpPr>
              <a:cxnSpLocks noChangeShapeType="1"/>
              <a:stCxn id="12313" idx="0"/>
              <a:endCxn id="12327" idx="19"/>
            </p:cNvCxnSpPr>
            <p:nvPr/>
          </p:nvCxnSpPr>
          <p:spPr bwMode="auto">
            <a:xfrm flipH="1" flipV="1">
              <a:off x="2054" y="2834"/>
              <a:ext cx="1" cy="379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329" name="Oval 37"/>
            <p:cNvSpPr>
              <a:spLocks noChangeArrowheads="1"/>
            </p:cNvSpPr>
            <p:nvPr/>
          </p:nvSpPr>
          <p:spPr bwMode="auto">
            <a:xfrm>
              <a:off x="1199" y="3213"/>
              <a:ext cx="83" cy="77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</p:spPr>
          <p:txBody>
            <a:bodyPr wrap="none" anchor="ctr"/>
            <a:lstStyle/>
            <a:p>
              <a:pPr algn="ctr" eaLnBrk="0" hangingPunct="0"/>
              <a:endParaRPr lang="en-US" altLang="zh-HK">
                <a:ea typeface="新細明體" pitchFamily="18" charset="-120"/>
              </a:endParaRPr>
            </a:p>
          </p:txBody>
        </p:sp>
        <p:cxnSp>
          <p:nvCxnSpPr>
            <p:cNvPr id="12330" name="AutoShape 38"/>
            <p:cNvCxnSpPr>
              <a:cxnSpLocks noChangeShapeType="1"/>
              <a:stCxn id="12329" idx="6"/>
              <a:endCxn id="12313" idx="2"/>
            </p:cNvCxnSpPr>
            <p:nvPr/>
          </p:nvCxnSpPr>
          <p:spPr bwMode="auto">
            <a:xfrm>
              <a:off x="1282" y="3252"/>
              <a:ext cx="731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31" name="AutoShape 39"/>
            <p:cNvCxnSpPr>
              <a:cxnSpLocks noChangeShapeType="1"/>
              <a:stCxn id="12329" idx="0"/>
              <a:endCxn id="12326" idx="4"/>
            </p:cNvCxnSpPr>
            <p:nvPr/>
          </p:nvCxnSpPr>
          <p:spPr bwMode="auto">
            <a:xfrm flipV="1">
              <a:off x="1241" y="2496"/>
              <a:ext cx="1" cy="71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32" name="AutoShape 40"/>
            <p:cNvCxnSpPr>
              <a:cxnSpLocks noChangeShapeType="1"/>
              <a:stCxn id="12320" idx="2"/>
              <a:endCxn id="12319" idx="6"/>
            </p:cNvCxnSpPr>
            <p:nvPr/>
          </p:nvCxnSpPr>
          <p:spPr bwMode="auto">
            <a:xfrm flipH="1" flipV="1">
              <a:off x="1073" y="2198"/>
              <a:ext cx="253" cy="9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333" name="Text Box 41"/>
            <p:cNvSpPr txBox="1">
              <a:spLocks noChangeArrowheads="1"/>
            </p:cNvSpPr>
            <p:nvPr/>
          </p:nvSpPr>
          <p:spPr bwMode="auto">
            <a:xfrm>
              <a:off x="2106" y="2564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lg" len="lg"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/>
              <a:r>
                <a:rPr lang="en-US" altLang="zh-HK" b="1">
                  <a:ea typeface="新細明體" pitchFamily="18" charset="-120"/>
                </a:rPr>
                <a:t>L</a:t>
              </a:r>
            </a:p>
          </p:txBody>
        </p:sp>
        <p:sp>
          <p:nvSpPr>
            <p:cNvPr id="12334" name="Line 42"/>
            <p:cNvSpPr>
              <a:spLocks noChangeShapeType="1"/>
            </p:cNvSpPr>
            <p:nvPr/>
          </p:nvSpPr>
          <p:spPr bwMode="auto">
            <a:xfrm>
              <a:off x="1920" y="2496"/>
              <a:ext cx="0" cy="29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12335" name="Text Box 43"/>
            <p:cNvSpPr txBox="1">
              <a:spLocks noChangeArrowheads="1"/>
            </p:cNvSpPr>
            <p:nvPr/>
          </p:nvSpPr>
          <p:spPr bwMode="auto">
            <a:xfrm>
              <a:off x="1680" y="2505"/>
              <a:ext cx="21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lg" len="lg"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/>
              <a:r>
                <a:rPr lang="en-US" altLang="zh-HK" b="1" dirty="0" err="1">
                  <a:ea typeface="新細明體" pitchFamily="18" charset="-120"/>
                </a:rPr>
                <a:t>i</a:t>
              </a:r>
              <a:r>
                <a:rPr lang="en-US" altLang="zh-HK" b="1" baseline="-25000" dirty="0" err="1">
                  <a:ea typeface="新細明體" pitchFamily="18" charset="-120"/>
                </a:rPr>
                <a:t>L</a:t>
              </a:r>
              <a:endParaRPr lang="en-US" altLang="zh-HK" b="1" baseline="-25000" dirty="0">
                <a:ea typeface="新細明體" pitchFamily="18" charset="-120"/>
              </a:endParaRPr>
            </a:p>
          </p:txBody>
        </p:sp>
      </p:grpSp>
      <p:grpSp>
        <p:nvGrpSpPr>
          <p:cNvPr id="12292" name="Group 88"/>
          <p:cNvGrpSpPr>
            <a:grpSpLocks/>
          </p:cNvGrpSpPr>
          <p:nvPr/>
        </p:nvGrpSpPr>
        <p:grpSpPr bwMode="auto">
          <a:xfrm>
            <a:off x="6357143" y="3530530"/>
            <a:ext cx="2124075" cy="1785937"/>
            <a:chOff x="3846" y="2341"/>
            <a:chExt cx="1338" cy="1125"/>
          </a:xfrm>
        </p:grpSpPr>
        <p:cxnSp>
          <p:nvCxnSpPr>
            <p:cNvPr id="12296" name="AutoShape 49"/>
            <p:cNvCxnSpPr>
              <a:cxnSpLocks noChangeShapeType="1"/>
              <a:stCxn id="12298" idx="2"/>
              <a:endCxn id="12306" idx="4"/>
            </p:cNvCxnSpPr>
            <p:nvPr/>
          </p:nvCxnSpPr>
          <p:spPr bwMode="auto">
            <a:xfrm rot="10800000">
              <a:off x="4012" y="3050"/>
              <a:ext cx="1089" cy="378"/>
            </a:xfrm>
            <a:prstGeom prst="bentConnector2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297" name="Oval 50"/>
            <p:cNvSpPr>
              <a:spLocks noChangeArrowheads="1"/>
            </p:cNvSpPr>
            <p:nvPr/>
          </p:nvSpPr>
          <p:spPr bwMode="auto">
            <a:xfrm>
              <a:off x="5094" y="2341"/>
              <a:ext cx="83" cy="77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</p:spPr>
          <p:txBody>
            <a:bodyPr wrap="none" anchor="ctr"/>
            <a:lstStyle/>
            <a:p>
              <a:pPr algn="ctr" eaLnBrk="0" hangingPunct="0"/>
              <a:endParaRPr lang="en-US" altLang="zh-HK">
                <a:ea typeface="新細明體" pitchFamily="18" charset="-120"/>
              </a:endParaRPr>
            </a:p>
          </p:txBody>
        </p:sp>
        <p:sp>
          <p:nvSpPr>
            <p:cNvPr id="12298" name="Oval 51"/>
            <p:cNvSpPr>
              <a:spLocks noChangeArrowheads="1"/>
            </p:cNvSpPr>
            <p:nvPr/>
          </p:nvSpPr>
          <p:spPr bwMode="auto">
            <a:xfrm>
              <a:off x="5101" y="3389"/>
              <a:ext cx="83" cy="77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</p:spPr>
          <p:txBody>
            <a:bodyPr wrap="none" anchor="ctr"/>
            <a:lstStyle/>
            <a:p>
              <a:pPr algn="ctr" eaLnBrk="0" hangingPunct="0"/>
              <a:endParaRPr lang="en-US" altLang="zh-HK">
                <a:ea typeface="新細明體" pitchFamily="18" charset="-120"/>
              </a:endParaRPr>
            </a:p>
          </p:txBody>
        </p:sp>
        <p:cxnSp>
          <p:nvCxnSpPr>
            <p:cNvPr id="12299" name="AutoShape 52"/>
            <p:cNvCxnSpPr>
              <a:cxnSpLocks noChangeShapeType="1"/>
              <a:stCxn id="12309" idx="0"/>
              <a:endCxn id="12297" idx="2"/>
            </p:cNvCxnSpPr>
            <p:nvPr/>
          </p:nvCxnSpPr>
          <p:spPr bwMode="auto">
            <a:xfrm rot="-5400000">
              <a:off x="4398" y="1993"/>
              <a:ext cx="310" cy="1083"/>
            </a:xfrm>
            <a:prstGeom prst="bentConnector2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00" name="AutoShape 53"/>
            <p:cNvCxnSpPr>
              <a:cxnSpLocks noChangeShapeType="1"/>
              <a:stCxn id="12297" idx="4"/>
              <a:endCxn id="12298" idx="0"/>
            </p:cNvCxnSpPr>
            <p:nvPr/>
          </p:nvCxnSpPr>
          <p:spPr bwMode="auto">
            <a:xfrm>
              <a:off x="5136" y="2418"/>
              <a:ext cx="7" cy="97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12301" name="Group 54"/>
            <p:cNvGrpSpPr>
              <a:grpSpLocks/>
            </p:cNvGrpSpPr>
            <p:nvPr/>
          </p:nvGrpSpPr>
          <p:grpSpPr bwMode="auto">
            <a:xfrm>
              <a:off x="3846" y="2690"/>
              <a:ext cx="332" cy="404"/>
              <a:chOff x="393" y="2565"/>
              <a:chExt cx="332" cy="404"/>
            </a:xfrm>
          </p:grpSpPr>
          <p:sp>
            <p:nvSpPr>
              <p:cNvPr id="12306" name="Oval 56"/>
              <p:cNvSpPr>
                <a:spLocks noChangeArrowheads="1"/>
              </p:cNvSpPr>
              <p:nvPr/>
            </p:nvSpPr>
            <p:spPr bwMode="auto">
              <a:xfrm>
                <a:off x="393" y="2615"/>
                <a:ext cx="332" cy="31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altLang="zh-HK">
                  <a:ea typeface="新細明體" pitchFamily="18" charset="-120"/>
                </a:endParaRPr>
              </a:p>
            </p:txBody>
          </p:sp>
          <p:sp>
            <p:nvSpPr>
              <p:cNvPr id="12307" name="Text Box 57"/>
              <p:cNvSpPr txBox="1">
                <a:spLocks noChangeArrowheads="1"/>
              </p:cNvSpPr>
              <p:nvPr/>
            </p:nvSpPr>
            <p:spPr bwMode="auto">
              <a:xfrm>
                <a:off x="502" y="2597"/>
                <a:ext cx="11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lg" len="lg"/>
                    <a:tailEnd type="none" w="lg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ctr"/>
                <a:endParaRPr lang="en-US" altLang="zh-HK">
                  <a:ea typeface="新細明體" pitchFamily="18" charset="-120"/>
                </a:endParaRPr>
              </a:p>
            </p:txBody>
          </p:sp>
          <p:sp>
            <p:nvSpPr>
              <p:cNvPr id="12308" name="Text Box 58"/>
              <p:cNvSpPr txBox="1">
                <a:spLocks noChangeArrowheads="1"/>
              </p:cNvSpPr>
              <p:nvPr/>
            </p:nvSpPr>
            <p:spPr bwMode="auto">
              <a:xfrm>
                <a:off x="499" y="2659"/>
                <a:ext cx="11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lg" len="lg"/>
                    <a:tailEnd type="none" w="lg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ctr"/>
                <a:endParaRPr lang="en-US" altLang="zh-HK">
                  <a:ea typeface="新細明體" pitchFamily="18" charset="-120"/>
                </a:endParaRPr>
              </a:p>
            </p:txBody>
          </p:sp>
          <p:sp>
            <p:nvSpPr>
              <p:cNvPr id="12309" name="Text Box 59"/>
              <p:cNvSpPr txBox="1">
                <a:spLocks noChangeArrowheads="1"/>
              </p:cNvSpPr>
              <p:nvPr/>
            </p:nvSpPr>
            <p:spPr bwMode="auto">
              <a:xfrm>
                <a:off x="500" y="2565"/>
                <a:ext cx="116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lg" len="lg"/>
                    <a:tailEnd type="none" w="lg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ctr"/>
                <a:endParaRPr lang="en-US" altLang="zh-HK">
                  <a:ea typeface="新細明體" pitchFamily="18" charset="-120"/>
                </a:endParaRPr>
              </a:p>
              <a:p>
                <a:pPr algn="ctr"/>
                <a:endParaRPr lang="en-US" altLang="zh-HK">
                  <a:ea typeface="新細明體" pitchFamily="18" charset="-120"/>
                </a:endParaRPr>
              </a:p>
            </p:txBody>
          </p:sp>
          <p:sp>
            <p:nvSpPr>
              <p:cNvPr id="12310" name="Text Box 60"/>
              <p:cNvSpPr txBox="1">
                <a:spLocks noChangeArrowheads="1"/>
              </p:cNvSpPr>
              <p:nvPr/>
            </p:nvSpPr>
            <p:spPr bwMode="auto">
              <a:xfrm>
                <a:off x="503" y="2652"/>
                <a:ext cx="11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lg" len="lg"/>
                    <a:tailEnd type="none" w="lg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ctr"/>
                <a:endParaRPr lang="en-US" altLang="zh-HK">
                  <a:ea typeface="新細明體" pitchFamily="18" charset="-120"/>
                </a:endParaRPr>
              </a:p>
            </p:txBody>
          </p:sp>
        </p:grpSp>
        <p:sp>
          <p:nvSpPr>
            <p:cNvPr id="12302" name="Line 77"/>
            <p:cNvSpPr>
              <a:spLocks noChangeShapeType="1"/>
            </p:cNvSpPr>
            <p:nvPr/>
          </p:nvSpPr>
          <p:spPr bwMode="auto">
            <a:xfrm flipV="1">
              <a:off x="4011" y="2795"/>
              <a:ext cx="0" cy="19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12303" name="Line 86"/>
            <p:cNvSpPr>
              <a:spLocks noChangeShapeType="1"/>
            </p:cNvSpPr>
            <p:nvPr/>
          </p:nvSpPr>
          <p:spPr bwMode="auto">
            <a:xfrm>
              <a:off x="5008" y="2672"/>
              <a:ext cx="0" cy="29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12304" name="Text Box 87"/>
            <p:cNvSpPr txBox="1">
              <a:spLocks noChangeArrowheads="1"/>
            </p:cNvSpPr>
            <p:nvPr/>
          </p:nvSpPr>
          <p:spPr bwMode="auto">
            <a:xfrm>
              <a:off x="4768" y="2681"/>
              <a:ext cx="21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lg" len="lg"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/>
              <a:r>
                <a:rPr lang="en-US" altLang="zh-HK" b="1" dirty="0" err="1">
                  <a:ea typeface="新細明體" pitchFamily="18" charset="-120"/>
                </a:rPr>
                <a:t>i</a:t>
              </a:r>
              <a:r>
                <a:rPr lang="en-US" altLang="zh-HK" b="1" baseline="-25000" dirty="0" err="1">
                  <a:ea typeface="新細明體" pitchFamily="18" charset="-120"/>
                </a:rPr>
                <a:t>L</a:t>
              </a:r>
              <a:endParaRPr lang="en-US" altLang="zh-HK" b="1" baseline="-25000" dirty="0">
                <a:ea typeface="新細明體" pitchFamily="18" charset="-120"/>
              </a:endParaRPr>
            </a:p>
          </p:txBody>
        </p:sp>
      </p:grpSp>
      <p:sp>
        <p:nvSpPr>
          <p:cNvPr id="12293" name="Text Box 89"/>
          <p:cNvSpPr txBox="1">
            <a:spLocks noChangeArrowheads="1"/>
          </p:cNvSpPr>
          <p:nvPr/>
        </p:nvSpPr>
        <p:spPr bwMode="auto">
          <a:xfrm>
            <a:off x="480217" y="2181381"/>
            <a:ext cx="785812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zh-HK" sz="2000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In DC steady state, inductors act like </a:t>
            </a:r>
            <a:r>
              <a:rPr lang="en-US" altLang="zh-HK" sz="2000" b="1" dirty="0">
                <a:solidFill>
                  <a:srgbClr val="0070C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short circuits</a:t>
            </a:r>
            <a:r>
              <a:rPr lang="en-US" altLang="zh-HK" sz="2000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, thus no current flows through </a:t>
            </a:r>
            <a:r>
              <a:rPr lang="en-US" altLang="zh-HK" sz="2000" b="1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R.</a:t>
            </a:r>
            <a:endParaRPr lang="en-US" altLang="zh-HK" sz="2000" b="1" dirty="0">
              <a:latin typeface="Arial" panose="020B0604020202020204" pitchFamily="34" charset="0"/>
              <a:ea typeface="新細明體" pitchFamily="18" charset="-120"/>
              <a:cs typeface="Arial" panose="020B0604020202020204" pitchFamily="34" charset="0"/>
            </a:endParaRPr>
          </a:p>
        </p:txBody>
      </p:sp>
      <p:sp>
        <p:nvSpPr>
          <p:cNvPr id="12294" name="AutoShape 90"/>
          <p:cNvSpPr>
            <a:spLocks noChangeArrowheads="1"/>
          </p:cNvSpPr>
          <p:nvPr/>
        </p:nvSpPr>
        <p:spPr bwMode="auto">
          <a:xfrm>
            <a:off x="4836318" y="4169180"/>
            <a:ext cx="784225" cy="436563"/>
          </a:xfrm>
          <a:prstGeom prst="rightArrow">
            <a:avLst>
              <a:gd name="adj1" fmla="val 50000"/>
              <a:gd name="adj2" fmla="val 44909"/>
            </a:avLst>
          </a:prstGeom>
          <a:solidFill>
            <a:srgbClr val="FF0000"/>
          </a:solidFill>
          <a:ln w="12700">
            <a:solidFill>
              <a:srgbClr val="FF0000"/>
            </a:solidFill>
            <a:miter lim="800000"/>
            <a:headEnd type="none" w="lg" len="lg"/>
            <a:tailEnd type="none" w="lg" len="lg"/>
          </a:ln>
        </p:spPr>
        <p:txBody>
          <a:bodyPr wrap="none" anchor="ctr"/>
          <a:lstStyle/>
          <a:p>
            <a:pPr algn="ctr" eaLnBrk="0" hangingPunct="0"/>
            <a:endParaRPr lang="en-US" altLang="zh-HK">
              <a:solidFill>
                <a:srgbClr val="FF0000"/>
              </a:solidFill>
              <a:ea typeface="新細明體" pitchFamily="18" charset="-120"/>
            </a:endParaRPr>
          </a:p>
        </p:txBody>
      </p:sp>
      <p:graphicFrame>
        <p:nvGraphicFramePr>
          <p:cNvPr id="12295" name="物件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0883027"/>
              </p:ext>
            </p:extLst>
          </p:nvPr>
        </p:nvGraphicFramePr>
        <p:xfrm>
          <a:off x="6531928" y="5521227"/>
          <a:ext cx="1949291" cy="4127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40" name="方程式" r:id="rId3" imgW="1143000" imgH="241300" progId="Equation.3">
                  <p:embed/>
                </p:oleObj>
              </mc:Choice>
              <mc:Fallback>
                <p:oleObj name="方程式" r:id="rId3" imgW="1143000" imgH="241300" progId="Equation.3">
                  <p:embed/>
                  <p:pic>
                    <p:nvPicPr>
                      <p:cNvPr id="0" name="物件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31928" y="5521227"/>
                        <a:ext cx="1949291" cy="4127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98A0B4-BF91-4605-8020-C83BD46B502C}" type="slidenum">
              <a:rPr lang="en-US" altLang="zh-HK" smtClean="0"/>
              <a:pPr>
                <a:defRPr/>
              </a:pPr>
              <a:t>12</a:t>
            </a:fld>
            <a:endParaRPr lang="en-US" altLang="zh-HK"/>
          </a:p>
        </p:txBody>
      </p:sp>
      <p:sp>
        <p:nvSpPr>
          <p:cNvPr id="62" name="TextBox 61"/>
          <p:cNvSpPr txBox="1"/>
          <p:nvPr/>
        </p:nvSpPr>
        <p:spPr>
          <a:xfrm>
            <a:off x="1693068" y="3117780"/>
            <a:ext cx="44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1693068" y="3856853"/>
            <a:ext cx="44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64" name="Text Box 11"/>
          <p:cNvSpPr txBox="1">
            <a:spLocks noChangeArrowheads="1"/>
          </p:cNvSpPr>
          <p:nvPr/>
        </p:nvSpPr>
        <p:spPr bwMode="auto">
          <a:xfrm>
            <a:off x="5682456" y="3576567"/>
            <a:ext cx="831851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endParaRPr lang="en-US" altLang="zh-HK" sz="2000" b="1" i="1" dirty="0">
              <a:ea typeface="新細明體" pitchFamily="18" charset="-120"/>
            </a:endParaRPr>
          </a:p>
          <a:p>
            <a:pPr algn="ctr"/>
            <a:r>
              <a:rPr lang="en-US" altLang="zh-HK" sz="2000" dirty="0" smtClean="0">
                <a:ea typeface="新細明體" pitchFamily="18" charset="-120"/>
              </a:rPr>
              <a:t>10mA</a:t>
            </a:r>
            <a:endParaRPr lang="en-US" altLang="zh-HK" sz="2000" baseline="-25000" dirty="0">
              <a:ea typeface="新細明體" pitchFamily="18" charset="-120"/>
            </a:endParaRPr>
          </a:p>
          <a:p>
            <a:pPr algn="ctr"/>
            <a:endParaRPr lang="en-US" altLang="zh-HK" sz="2000" dirty="0">
              <a:ea typeface="新細明體" pitchFamily="18" charset="-12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>
                <a:ea typeface="新細明體" pitchFamily="18" charset="-120"/>
              </a:rPr>
              <a:t>DC Steady-State</a:t>
            </a:r>
          </a:p>
        </p:txBody>
      </p:sp>
      <p:cxnSp>
        <p:nvCxnSpPr>
          <p:cNvPr id="13315" name="AutoShape 5"/>
          <p:cNvCxnSpPr>
            <a:cxnSpLocks noChangeShapeType="1"/>
            <a:stCxn id="13332" idx="2"/>
            <a:endCxn id="13375" idx="4"/>
          </p:cNvCxnSpPr>
          <p:nvPr/>
        </p:nvCxnSpPr>
        <p:spPr bwMode="auto">
          <a:xfrm rot="10800000">
            <a:off x="936625" y="4675188"/>
            <a:ext cx="690563" cy="60007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 type="non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16" name="Oval 6"/>
          <p:cNvSpPr>
            <a:spLocks noChangeArrowheads="1"/>
          </p:cNvSpPr>
          <p:nvPr/>
        </p:nvSpPr>
        <p:spPr bwMode="auto">
          <a:xfrm>
            <a:off x="2908300" y="3549650"/>
            <a:ext cx="131763" cy="122238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  <a:round/>
            <a:headEnd type="none" w="lg" len="lg"/>
            <a:tailEnd type="none" w="lg" len="lg"/>
          </a:ln>
        </p:spPr>
        <p:txBody>
          <a:bodyPr wrap="none" anchor="ctr"/>
          <a:lstStyle/>
          <a:p>
            <a:pPr algn="ctr" eaLnBrk="0" hangingPunct="0"/>
            <a:endParaRPr lang="en-US" altLang="zh-HK">
              <a:ea typeface="新細明體" pitchFamily="18" charset="-120"/>
            </a:endParaRPr>
          </a:p>
        </p:txBody>
      </p:sp>
      <p:sp>
        <p:nvSpPr>
          <p:cNvPr id="13317" name="Oval 7"/>
          <p:cNvSpPr>
            <a:spLocks noChangeArrowheads="1"/>
          </p:cNvSpPr>
          <p:nvPr/>
        </p:nvSpPr>
        <p:spPr bwMode="auto">
          <a:xfrm>
            <a:off x="2919413" y="5213350"/>
            <a:ext cx="131762" cy="122238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  <a:round/>
            <a:headEnd type="none" w="lg" len="lg"/>
            <a:tailEnd type="none" w="lg" len="lg"/>
          </a:ln>
        </p:spPr>
        <p:txBody>
          <a:bodyPr wrap="none" anchor="ctr"/>
          <a:lstStyle/>
          <a:p>
            <a:pPr algn="ctr" eaLnBrk="0" hangingPunct="0"/>
            <a:endParaRPr lang="en-US" altLang="zh-HK">
              <a:ea typeface="新細明體" pitchFamily="18" charset="-120"/>
            </a:endParaRPr>
          </a:p>
        </p:txBody>
      </p:sp>
      <p:cxnSp>
        <p:nvCxnSpPr>
          <p:cNvPr id="13318" name="AutoShape 8"/>
          <p:cNvCxnSpPr>
            <a:cxnSpLocks noChangeShapeType="1"/>
            <a:stCxn id="13378" idx="0"/>
            <a:endCxn id="13322" idx="2"/>
          </p:cNvCxnSpPr>
          <p:nvPr/>
        </p:nvCxnSpPr>
        <p:spPr bwMode="auto">
          <a:xfrm rot="16200000">
            <a:off x="864394" y="3672682"/>
            <a:ext cx="501650" cy="360362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 type="non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3319" name="Group 10"/>
          <p:cNvGrpSpPr>
            <a:grpSpLocks/>
          </p:cNvGrpSpPr>
          <p:nvPr/>
        </p:nvGrpSpPr>
        <p:grpSpPr bwMode="auto">
          <a:xfrm>
            <a:off x="228600" y="3883025"/>
            <a:ext cx="971550" cy="1006475"/>
            <a:chOff x="113" y="2426"/>
            <a:chExt cx="612" cy="634"/>
          </a:xfrm>
        </p:grpSpPr>
        <p:sp>
          <p:nvSpPr>
            <p:cNvPr id="13374" name="Text Box 11"/>
            <p:cNvSpPr txBox="1">
              <a:spLocks noChangeArrowheads="1"/>
            </p:cNvSpPr>
            <p:nvPr/>
          </p:nvSpPr>
          <p:spPr bwMode="auto">
            <a:xfrm>
              <a:off x="113" y="2426"/>
              <a:ext cx="200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lg" len="lg"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/>
              <a:endParaRPr lang="en-US" altLang="zh-HK" sz="2000" b="1" i="1">
                <a:ea typeface="新細明體" pitchFamily="18" charset="-120"/>
              </a:endParaRPr>
            </a:p>
            <a:p>
              <a:pPr algn="ctr"/>
              <a:r>
                <a:rPr lang="en-US" altLang="zh-HK" sz="2000" b="1">
                  <a:ea typeface="新細明體" pitchFamily="18" charset="-120"/>
                </a:rPr>
                <a:t>i</a:t>
              </a:r>
              <a:r>
                <a:rPr lang="en-US" altLang="zh-HK" sz="2000" b="1" baseline="-25000">
                  <a:ea typeface="新細明體" pitchFamily="18" charset="-120"/>
                </a:rPr>
                <a:t>s</a:t>
              </a:r>
            </a:p>
            <a:p>
              <a:pPr algn="ctr"/>
              <a:endParaRPr lang="en-US" altLang="zh-HK" sz="2000">
                <a:ea typeface="新細明體" pitchFamily="18" charset="-120"/>
              </a:endParaRPr>
            </a:p>
          </p:txBody>
        </p:sp>
        <p:sp>
          <p:nvSpPr>
            <p:cNvPr id="13375" name="Oval 12"/>
            <p:cNvSpPr>
              <a:spLocks noChangeArrowheads="1"/>
            </p:cNvSpPr>
            <p:nvPr/>
          </p:nvSpPr>
          <p:spPr bwMode="auto">
            <a:xfrm>
              <a:off x="393" y="2615"/>
              <a:ext cx="332" cy="31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altLang="zh-HK">
                <a:ea typeface="新細明體" pitchFamily="18" charset="-120"/>
              </a:endParaRPr>
            </a:p>
          </p:txBody>
        </p:sp>
        <p:sp>
          <p:nvSpPr>
            <p:cNvPr id="13376" name="Text Box 13"/>
            <p:cNvSpPr txBox="1">
              <a:spLocks noChangeArrowheads="1"/>
            </p:cNvSpPr>
            <p:nvPr/>
          </p:nvSpPr>
          <p:spPr bwMode="auto">
            <a:xfrm>
              <a:off x="502" y="2597"/>
              <a:ext cx="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lg" len="lg"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/>
              <a:endParaRPr lang="en-US" altLang="zh-HK">
                <a:ea typeface="新細明體" pitchFamily="18" charset="-120"/>
              </a:endParaRPr>
            </a:p>
          </p:txBody>
        </p:sp>
        <p:sp>
          <p:nvSpPr>
            <p:cNvPr id="13377" name="Text Box 14"/>
            <p:cNvSpPr txBox="1">
              <a:spLocks noChangeArrowheads="1"/>
            </p:cNvSpPr>
            <p:nvPr/>
          </p:nvSpPr>
          <p:spPr bwMode="auto">
            <a:xfrm>
              <a:off x="499" y="2659"/>
              <a:ext cx="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lg" len="lg"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/>
              <a:endParaRPr lang="en-US" altLang="zh-HK">
                <a:ea typeface="新細明體" pitchFamily="18" charset="-120"/>
              </a:endParaRPr>
            </a:p>
          </p:txBody>
        </p:sp>
        <p:sp>
          <p:nvSpPr>
            <p:cNvPr id="13378" name="Text Box 15"/>
            <p:cNvSpPr txBox="1">
              <a:spLocks noChangeArrowheads="1"/>
            </p:cNvSpPr>
            <p:nvPr/>
          </p:nvSpPr>
          <p:spPr bwMode="auto">
            <a:xfrm>
              <a:off x="500" y="2565"/>
              <a:ext cx="11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lg" len="lg"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/>
              <a:endParaRPr lang="en-US" altLang="zh-HK">
                <a:ea typeface="新細明體" pitchFamily="18" charset="-120"/>
              </a:endParaRPr>
            </a:p>
            <a:p>
              <a:pPr algn="ctr"/>
              <a:endParaRPr lang="en-US" altLang="zh-HK">
                <a:ea typeface="新細明體" pitchFamily="18" charset="-120"/>
              </a:endParaRPr>
            </a:p>
          </p:txBody>
        </p:sp>
        <p:sp>
          <p:nvSpPr>
            <p:cNvPr id="13379" name="Text Box 16"/>
            <p:cNvSpPr txBox="1">
              <a:spLocks noChangeArrowheads="1"/>
            </p:cNvSpPr>
            <p:nvPr/>
          </p:nvSpPr>
          <p:spPr bwMode="auto">
            <a:xfrm>
              <a:off x="503" y="2652"/>
              <a:ext cx="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lg" len="lg"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/>
              <a:endParaRPr lang="en-US" altLang="zh-HK">
                <a:ea typeface="新細明體" pitchFamily="18" charset="-120"/>
              </a:endParaRPr>
            </a:p>
          </p:txBody>
        </p:sp>
      </p:grpSp>
      <p:cxnSp>
        <p:nvCxnSpPr>
          <p:cNvPr id="13320" name="AutoShape 17"/>
          <p:cNvCxnSpPr>
            <a:cxnSpLocks noChangeShapeType="1"/>
            <a:stCxn id="13316" idx="6"/>
            <a:endCxn id="13367" idx="0"/>
          </p:cNvCxnSpPr>
          <p:nvPr/>
        </p:nvCxnSpPr>
        <p:spPr bwMode="auto">
          <a:xfrm>
            <a:off x="3040063" y="3611563"/>
            <a:ext cx="982662" cy="66992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 type="non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21" name="AutoShape 18"/>
          <p:cNvCxnSpPr>
            <a:cxnSpLocks noChangeShapeType="1"/>
            <a:stCxn id="13317" idx="6"/>
            <a:endCxn id="13369" idx="1"/>
          </p:cNvCxnSpPr>
          <p:nvPr/>
        </p:nvCxnSpPr>
        <p:spPr bwMode="auto">
          <a:xfrm flipV="1">
            <a:off x="3051175" y="4624388"/>
            <a:ext cx="985838" cy="65087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 type="non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22" name="Oval 19"/>
          <p:cNvSpPr>
            <a:spLocks noChangeArrowheads="1"/>
          </p:cNvSpPr>
          <p:nvPr/>
        </p:nvSpPr>
        <p:spPr bwMode="auto">
          <a:xfrm>
            <a:off x="1295400" y="3540125"/>
            <a:ext cx="131763" cy="122238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 type="none" w="lg" len="lg"/>
            <a:tailEnd type="none" w="lg" len="lg"/>
          </a:ln>
        </p:spPr>
        <p:txBody>
          <a:bodyPr wrap="none" anchor="ctr"/>
          <a:lstStyle/>
          <a:p>
            <a:pPr algn="ctr" eaLnBrk="0" hangingPunct="0"/>
            <a:endParaRPr lang="en-US" altLang="zh-HK">
              <a:ea typeface="新細明體" pitchFamily="18" charset="-120"/>
            </a:endParaRPr>
          </a:p>
        </p:txBody>
      </p:sp>
      <p:sp>
        <p:nvSpPr>
          <p:cNvPr id="13323" name="Oval 20"/>
          <p:cNvSpPr>
            <a:spLocks noChangeArrowheads="1"/>
          </p:cNvSpPr>
          <p:nvPr/>
        </p:nvSpPr>
        <p:spPr bwMode="auto">
          <a:xfrm>
            <a:off x="1828800" y="3554413"/>
            <a:ext cx="131763" cy="122237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 type="none" w="lg" len="lg"/>
            <a:tailEnd type="none" w="lg" len="lg"/>
          </a:ln>
        </p:spPr>
        <p:txBody>
          <a:bodyPr wrap="none" anchor="ctr"/>
          <a:lstStyle/>
          <a:p>
            <a:pPr algn="ctr" eaLnBrk="0" hangingPunct="0"/>
            <a:endParaRPr lang="en-US" altLang="zh-HK">
              <a:ea typeface="新細明體" pitchFamily="18" charset="-120"/>
            </a:endParaRPr>
          </a:p>
        </p:txBody>
      </p:sp>
      <p:cxnSp>
        <p:nvCxnSpPr>
          <p:cNvPr id="13324" name="AutoShape 21"/>
          <p:cNvCxnSpPr>
            <a:cxnSpLocks noChangeShapeType="1"/>
            <a:stCxn id="13316" idx="2"/>
            <a:endCxn id="13323" idx="6"/>
          </p:cNvCxnSpPr>
          <p:nvPr/>
        </p:nvCxnSpPr>
        <p:spPr bwMode="auto">
          <a:xfrm flipH="1">
            <a:off x="1960563" y="3611563"/>
            <a:ext cx="947737" cy="476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25" name="Arc 22"/>
          <p:cNvSpPr>
            <a:spLocks/>
          </p:cNvSpPr>
          <p:nvPr/>
        </p:nvSpPr>
        <p:spPr bwMode="auto">
          <a:xfrm>
            <a:off x="1400175" y="3352800"/>
            <a:ext cx="249238" cy="498475"/>
          </a:xfrm>
          <a:custGeom>
            <a:avLst/>
            <a:gdLst>
              <a:gd name="T0" fmla="*/ 0 w 21600"/>
              <a:gd name="T1" fmla="*/ 0 h 33363"/>
              <a:gd name="T2" fmla="*/ 0 w 21600"/>
              <a:gd name="T3" fmla="*/ 0 h 33363"/>
              <a:gd name="T4" fmla="*/ 0 w 21600"/>
              <a:gd name="T5" fmla="*/ 0 h 33363"/>
              <a:gd name="T6" fmla="*/ 0 60000 65536"/>
              <a:gd name="T7" fmla="*/ 0 60000 65536"/>
              <a:gd name="T8" fmla="*/ 0 60000 65536"/>
              <a:gd name="T9" fmla="*/ 0 w 21600"/>
              <a:gd name="T10" fmla="*/ 0 h 33363"/>
              <a:gd name="T11" fmla="*/ 21600 w 21600"/>
              <a:gd name="T12" fmla="*/ 33363 h 3336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33363" fill="none" extrusionOk="0">
                <a:moveTo>
                  <a:pt x="13711" y="-1"/>
                </a:moveTo>
                <a:cubicBezTo>
                  <a:pt x="18705" y="4102"/>
                  <a:pt x="21600" y="10226"/>
                  <a:pt x="21600" y="16690"/>
                </a:cubicBezTo>
                <a:cubicBezTo>
                  <a:pt x="21600" y="23144"/>
                  <a:pt x="18713" y="29259"/>
                  <a:pt x="13732" y="33363"/>
                </a:cubicBezTo>
              </a:path>
              <a:path w="21600" h="33363" stroke="0" extrusionOk="0">
                <a:moveTo>
                  <a:pt x="13711" y="-1"/>
                </a:moveTo>
                <a:cubicBezTo>
                  <a:pt x="18705" y="4102"/>
                  <a:pt x="21600" y="10226"/>
                  <a:pt x="21600" y="16690"/>
                </a:cubicBezTo>
                <a:cubicBezTo>
                  <a:pt x="21600" y="23144"/>
                  <a:pt x="18713" y="29259"/>
                  <a:pt x="13732" y="33363"/>
                </a:cubicBezTo>
                <a:lnTo>
                  <a:pt x="0" y="16690"/>
                </a:lnTo>
                <a:lnTo>
                  <a:pt x="13711" y="-1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 type="none" w="lg" len="lg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13326" name="Text Box 23"/>
          <p:cNvSpPr txBox="1">
            <a:spLocks noChangeArrowheads="1"/>
          </p:cNvSpPr>
          <p:nvPr/>
        </p:nvSpPr>
        <p:spPr bwMode="auto">
          <a:xfrm>
            <a:off x="835818" y="3029892"/>
            <a:ext cx="558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US" altLang="zh-HK" dirty="0">
                <a:ea typeface="新細明體" pitchFamily="18" charset="-120"/>
              </a:rPr>
              <a:t>t = 0</a:t>
            </a:r>
          </a:p>
        </p:txBody>
      </p:sp>
      <p:grpSp>
        <p:nvGrpSpPr>
          <p:cNvPr id="13327" name="Group 24"/>
          <p:cNvGrpSpPr>
            <a:grpSpLocks/>
          </p:cNvGrpSpPr>
          <p:nvPr/>
        </p:nvGrpSpPr>
        <p:grpSpPr bwMode="auto">
          <a:xfrm>
            <a:off x="3946525" y="4281488"/>
            <a:ext cx="176213" cy="342900"/>
            <a:chOff x="1670" y="2765"/>
            <a:chExt cx="111" cy="216"/>
          </a:xfrm>
        </p:grpSpPr>
        <p:sp>
          <p:nvSpPr>
            <p:cNvPr id="13367" name="Line 25"/>
            <p:cNvSpPr>
              <a:spLocks noChangeShapeType="1"/>
            </p:cNvSpPr>
            <p:nvPr/>
          </p:nvSpPr>
          <p:spPr bwMode="auto">
            <a:xfrm>
              <a:off x="1718" y="2765"/>
              <a:ext cx="63" cy="2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13368" name="Line 26"/>
            <p:cNvSpPr>
              <a:spLocks noChangeShapeType="1"/>
            </p:cNvSpPr>
            <p:nvPr/>
          </p:nvSpPr>
          <p:spPr bwMode="auto">
            <a:xfrm flipH="1">
              <a:off x="1670" y="2786"/>
              <a:ext cx="108" cy="1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13369" name="Line 27"/>
            <p:cNvSpPr>
              <a:spLocks noChangeShapeType="1"/>
            </p:cNvSpPr>
            <p:nvPr/>
          </p:nvSpPr>
          <p:spPr bwMode="auto">
            <a:xfrm>
              <a:off x="1670" y="2957"/>
              <a:ext cx="57" cy="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13370" name="Line 28"/>
            <p:cNvSpPr>
              <a:spLocks noChangeShapeType="1"/>
            </p:cNvSpPr>
            <p:nvPr/>
          </p:nvSpPr>
          <p:spPr bwMode="auto">
            <a:xfrm>
              <a:off x="1673" y="2807"/>
              <a:ext cx="105" cy="4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13371" name="Line 29"/>
            <p:cNvSpPr>
              <a:spLocks noChangeShapeType="1"/>
            </p:cNvSpPr>
            <p:nvPr/>
          </p:nvSpPr>
          <p:spPr bwMode="auto">
            <a:xfrm flipH="1">
              <a:off x="1673" y="2852"/>
              <a:ext cx="108" cy="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13372" name="Line 30"/>
            <p:cNvSpPr>
              <a:spLocks noChangeShapeType="1"/>
            </p:cNvSpPr>
            <p:nvPr/>
          </p:nvSpPr>
          <p:spPr bwMode="auto">
            <a:xfrm>
              <a:off x="1673" y="2879"/>
              <a:ext cx="102" cy="4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13373" name="Line 31"/>
            <p:cNvSpPr>
              <a:spLocks noChangeShapeType="1"/>
            </p:cNvSpPr>
            <p:nvPr/>
          </p:nvSpPr>
          <p:spPr bwMode="auto">
            <a:xfrm flipH="1">
              <a:off x="1673" y="2924"/>
              <a:ext cx="99" cy="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</p:grpSp>
      <p:sp>
        <p:nvSpPr>
          <p:cNvPr id="13328" name="Text Box 32"/>
          <p:cNvSpPr txBox="1">
            <a:spLocks noChangeArrowheads="1"/>
          </p:cNvSpPr>
          <p:nvPr/>
        </p:nvSpPr>
        <p:spPr bwMode="auto">
          <a:xfrm>
            <a:off x="4149725" y="4243388"/>
            <a:ext cx="349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US" altLang="zh-HK" b="1">
                <a:ea typeface="新細明體" pitchFamily="18" charset="-120"/>
              </a:rPr>
              <a:t>R</a:t>
            </a:r>
          </a:p>
        </p:txBody>
      </p:sp>
      <p:sp>
        <p:nvSpPr>
          <p:cNvPr id="13329" name="Line 33"/>
          <p:cNvSpPr>
            <a:spLocks noChangeShapeType="1"/>
          </p:cNvSpPr>
          <p:nvPr/>
        </p:nvSpPr>
        <p:spPr bwMode="auto">
          <a:xfrm flipV="1">
            <a:off x="935038" y="4270375"/>
            <a:ext cx="0" cy="3159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lg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3330" name="Oval 34"/>
          <p:cNvSpPr>
            <a:spLocks noChangeArrowheads="1"/>
          </p:cNvSpPr>
          <p:nvPr/>
        </p:nvSpPr>
        <p:spPr bwMode="auto">
          <a:xfrm>
            <a:off x="1628775" y="3952875"/>
            <a:ext cx="131763" cy="122238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 type="none" w="lg" len="lg"/>
            <a:tailEnd type="none" w="lg" len="lg"/>
          </a:ln>
        </p:spPr>
        <p:txBody>
          <a:bodyPr wrap="none" anchor="ctr"/>
          <a:lstStyle/>
          <a:p>
            <a:pPr algn="ctr" eaLnBrk="0" hangingPunct="0"/>
            <a:endParaRPr lang="en-US" altLang="zh-HK">
              <a:ea typeface="新細明體" pitchFamily="18" charset="-120"/>
            </a:endParaRPr>
          </a:p>
        </p:txBody>
      </p:sp>
      <p:grpSp>
        <p:nvGrpSpPr>
          <p:cNvPr id="13331" name="群組 3"/>
          <p:cNvGrpSpPr>
            <a:grpSpLocks/>
          </p:cNvGrpSpPr>
          <p:nvPr/>
        </p:nvGrpSpPr>
        <p:grpSpPr bwMode="auto">
          <a:xfrm>
            <a:off x="2908300" y="3671888"/>
            <a:ext cx="152400" cy="1541462"/>
            <a:chOff x="2908300" y="3671888"/>
            <a:chExt cx="152400" cy="1541463"/>
          </a:xfrm>
        </p:grpSpPr>
        <p:cxnSp>
          <p:nvCxnSpPr>
            <p:cNvPr id="13364" name="AutoShape 9"/>
            <p:cNvCxnSpPr>
              <a:cxnSpLocks noChangeShapeType="1"/>
              <a:stCxn id="13316" idx="4"/>
              <a:endCxn id="13365" idx="0"/>
            </p:cNvCxnSpPr>
            <p:nvPr/>
          </p:nvCxnSpPr>
          <p:spPr bwMode="auto">
            <a:xfrm>
              <a:off x="2974975" y="3671888"/>
              <a:ext cx="11113" cy="48260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365" name="Freeform 35"/>
            <p:cNvSpPr>
              <a:spLocks/>
            </p:cNvSpPr>
            <p:nvPr/>
          </p:nvSpPr>
          <p:spPr bwMode="auto">
            <a:xfrm>
              <a:off x="2908300" y="4154488"/>
              <a:ext cx="152400" cy="457200"/>
            </a:xfrm>
            <a:custGeom>
              <a:avLst/>
              <a:gdLst>
                <a:gd name="T0" fmla="*/ 0 w 528"/>
                <a:gd name="T1" fmla="*/ 0 h 936"/>
                <a:gd name="T2" fmla="*/ 0 w 528"/>
                <a:gd name="T3" fmla="*/ 0 h 936"/>
                <a:gd name="T4" fmla="*/ 0 w 528"/>
                <a:gd name="T5" fmla="*/ 238369 h 936"/>
                <a:gd name="T6" fmla="*/ 0 w 528"/>
                <a:gd name="T7" fmla="*/ 477227 h 936"/>
                <a:gd name="T8" fmla="*/ 83416 w 528"/>
                <a:gd name="T9" fmla="*/ 477227 h 936"/>
                <a:gd name="T10" fmla="*/ 83416 w 528"/>
                <a:gd name="T11" fmla="*/ 238369 h 936"/>
                <a:gd name="T12" fmla="*/ 0 w 528"/>
                <a:gd name="T13" fmla="*/ 477227 h 936"/>
                <a:gd name="T14" fmla="*/ 0 w 528"/>
                <a:gd name="T15" fmla="*/ 715596 h 936"/>
                <a:gd name="T16" fmla="*/ 0 w 528"/>
                <a:gd name="T17" fmla="*/ 954454 h 936"/>
                <a:gd name="T18" fmla="*/ 83416 w 528"/>
                <a:gd name="T19" fmla="*/ 1192823 h 936"/>
                <a:gd name="T20" fmla="*/ 83416 w 528"/>
                <a:gd name="T21" fmla="*/ 954454 h 936"/>
                <a:gd name="T22" fmla="*/ 0 w 528"/>
                <a:gd name="T23" fmla="*/ 1192823 h 936"/>
                <a:gd name="T24" fmla="*/ 0 w 528"/>
                <a:gd name="T25" fmla="*/ 1192823 h 936"/>
                <a:gd name="T26" fmla="*/ 0 w 528"/>
                <a:gd name="T27" fmla="*/ 1431681 h 936"/>
                <a:gd name="T28" fmla="*/ 83416 w 528"/>
                <a:gd name="T29" fmla="*/ 1670050 h 936"/>
                <a:gd name="T30" fmla="*/ 83416 w 528"/>
                <a:gd name="T31" fmla="*/ 1431681 h 936"/>
                <a:gd name="T32" fmla="*/ 0 w 528"/>
                <a:gd name="T33" fmla="*/ 1670050 h 936"/>
                <a:gd name="T34" fmla="*/ 0 w 528"/>
                <a:gd name="T35" fmla="*/ 1670050 h 936"/>
                <a:gd name="T36" fmla="*/ 0 w 528"/>
                <a:gd name="T37" fmla="*/ 1908908 h 936"/>
                <a:gd name="T38" fmla="*/ 0 w 528"/>
                <a:gd name="T39" fmla="*/ 1908908 h 9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528"/>
                <a:gd name="T61" fmla="*/ 0 h 936"/>
                <a:gd name="T62" fmla="*/ 528 w 528"/>
                <a:gd name="T63" fmla="*/ 936 h 9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528" h="936">
                  <a:moveTo>
                    <a:pt x="267" y="0"/>
                  </a:moveTo>
                  <a:cubicBezTo>
                    <a:pt x="239" y="7"/>
                    <a:pt x="138" y="23"/>
                    <a:pt x="93" y="42"/>
                  </a:cubicBezTo>
                  <a:cubicBezTo>
                    <a:pt x="48" y="61"/>
                    <a:pt x="0" y="90"/>
                    <a:pt x="0" y="114"/>
                  </a:cubicBezTo>
                  <a:cubicBezTo>
                    <a:pt x="0" y="138"/>
                    <a:pt x="16" y="162"/>
                    <a:pt x="93" y="186"/>
                  </a:cubicBezTo>
                  <a:cubicBezTo>
                    <a:pt x="171" y="210"/>
                    <a:pt x="404" y="264"/>
                    <a:pt x="466" y="258"/>
                  </a:cubicBezTo>
                  <a:cubicBezTo>
                    <a:pt x="528" y="252"/>
                    <a:pt x="528" y="150"/>
                    <a:pt x="466" y="150"/>
                  </a:cubicBezTo>
                  <a:cubicBezTo>
                    <a:pt x="404" y="150"/>
                    <a:pt x="171" y="228"/>
                    <a:pt x="93" y="258"/>
                  </a:cubicBezTo>
                  <a:cubicBezTo>
                    <a:pt x="16" y="288"/>
                    <a:pt x="0" y="306"/>
                    <a:pt x="0" y="330"/>
                  </a:cubicBezTo>
                  <a:cubicBezTo>
                    <a:pt x="0" y="354"/>
                    <a:pt x="16" y="372"/>
                    <a:pt x="93" y="402"/>
                  </a:cubicBezTo>
                  <a:cubicBezTo>
                    <a:pt x="171" y="432"/>
                    <a:pt x="404" y="510"/>
                    <a:pt x="466" y="510"/>
                  </a:cubicBezTo>
                  <a:cubicBezTo>
                    <a:pt x="528" y="510"/>
                    <a:pt x="528" y="402"/>
                    <a:pt x="466" y="402"/>
                  </a:cubicBezTo>
                  <a:cubicBezTo>
                    <a:pt x="404" y="402"/>
                    <a:pt x="171" y="480"/>
                    <a:pt x="93" y="510"/>
                  </a:cubicBezTo>
                  <a:cubicBezTo>
                    <a:pt x="16" y="540"/>
                    <a:pt x="0" y="558"/>
                    <a:pt x="0" y="582"/>
                  </a:cubicBezTo>
                  <a:cubicBezTo>
                    <a:pt x="0" y="606"/>
                    <a:pt x="16" y="624"/>
                    <a:pt x="93" y="654"/>
                  </a:cubicBezTo>
                  <a:cubicBezTo>
                    <a:pt x="171" y="684"/>
                    <a:pt x="404" y="762"/>
                    <a:pt x="466" y="762"/>
                  </a:cubicBezTo>
                  <a:cubicBezTo>
                    <a:pt x="528" y="762"/>
                    <a:pt x="528" y="654"/>
                    <a:pt x="466" y="654"/>
                  </a:cubicBezTo>
                  <a:cubicBezTo>
                    <a:pt x="404" y="654"/>
                    <a:pt x="171" y="732"/>
                    <a:pt x="93" y="762"/>
                  </a:cubicBezTo>
                  <a:cubicBezTo>
                    <a:pt x="16" y="792"/>
                    <a:pt x="0" y="810"/>
                    <a:pt x="0" y="834"/>
                  </a:cubicBezTo>
                  <a:cubicBezTo>
                    <a:pt x="0" y="858"/>
                    <a:pt x="49" y="889"/>
                    <a:pt x="93" y="906"/>
                  </a:cubicBezTo>
                  <a:cubicBezTo>
                    <a:pt x="137" y="923"/>
                    <a:pt x="229" y="930"/>
                    <a:pt x="264" y="936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cxnSp>
          <p:nvCxnSpPr>
            <p:cNvPr id="13366" name="AutoShape 36"/>
            <p:cNvCxnSpPr>
              <a:cxnSpLocks noChangeShapeType="1"/>
              <a:stCxn id="13317" idx="0"/>
              <a:endCxn id="13365" idx="19"/>
            </p:cNvCxnSpPr>
            <p:nvPr/>
          </p:nvCxnSpPr>
          <p:spPr bwMode="auto">
            <a:xfrm flipH="1" flipV="1">
              <a:off x="2984500" y="4611688"/>
              <a:ext cx="1588" cy="60166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3332" name="Oval 37"/>
          <p:cNvSpPr>
            <a:spLocks noChangeArrowheads="1"/>
          </p:cNvSpPr>
          <p:nvPr/>
        </p:nvSpPr>
        <p:spPr bwMode="auto">
          <a:xfrm>
            <a:off x="1627188" y="5213350"/>
            <a:ext cx="131762" cy="122238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  <a:round/>
            <a:headEnd type="none" w="lg" len="lg"/>
            <a:tailEnd type="none" w="lg" len="lg"/>
          </a:ln>
        </p:spPr>
        <p:txBody>
          <a:bodyPr wrap="none" anchor="ctr"/>
          <a:lstStyle/>
          <a:p>
            <a:pPr algn="ctr" eaLnBrk="0" hangingPunct="0"/>
            <a:endParaRPr lang="en-US" altLang="zh-HK">
              <a:ea typeface="新細明體" pitchFamily="18" charset="-120"/>
            </a:endParaRPr>
          </a:p>
        </p:txBody>
      </p:sp>
      <p:cxnSp>
        <p:nvCxnSpPr>
          <p:cNvPr id="13333" name="AutoShape 38"/>
          <p:cNvCxnSpPr>
            <a:cxnSpLocks noChangeShapeType="1"/>
            <a:stCxn id="13332" idx="6"/>
            <a:endCxn id="13317" idx="2"/>
          </p:cNvCxnSpPr>
          <p:nvPr/>
        </p:nvCxnSpPr>
        <p:spPr bwMode="auto">
          <a:xfrm>
            <a:off x="1758950" y="5275263"/>
            <a:ext cx="1160463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34" name="AutoShape 39"/>
          <p:cNvCxnSpPr>
            <a:cxnSpLocks noChangeShapeType="1"/>
            <a:stCxn id="13332" idx="0"/>
            <a:endCxn id="13330" idx="4"/>
          </p:cNvCxnSpPr>
          <p:nvPr/>
        </p:nvCxnSpPr>
        <p:spPr bwMode="auto">
          <a:xfrm flipV="1">
            <a:off x="1693863" y="4075113"/>
            <a:ext cx="1587" cy="113823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35" name="AutoShape 40"/>
          <p:cNvCxnSpPr>
            <a:cxnSpLocks noChangeShapeType="1"/>
            <a:stCxn id="13330" idx="1"/>
            <a:endCxn id="13322" idx="6"/>
          </p:cNvCxnSpPr>
          <p:nvPr/>
        </p:nvCxnSpPr>
        <p:spPr bwMode="auto">
          <a:xfrm flipH="1" flipV="1">
            <a:off x="1427163" y="3602038"/>
            <a:ext cx="220662" cy="3683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36" name="Text Box 41"/>
          <p:cNvSpPr txBox="1">
            <a:spLocks noChangeArrowheads="1"/>
          </p:cNvSpPr>
          <p:nvPr/>
        </p:nvSpPr>
        <p:spPr bwMode="auto">
          <a:xfrm>
            <a:off x="2493908" y="4209257"/>
            <a:ext cx="336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US" altLang="zh-HK" b="1" dirty="0">
                <a:ea typeface="新細明體" pitchFamily="18" charset="-120"/>
              </a:rPr>
              <a:t>L</a:t>
            </a:r>
          </a:p>
        </p:txBody>
      </p:sp>
      <p:sp>
        <p:nvSpPr>
          <p:cNvPr id="13337" name="Line 42"/>
          <p:cNvSpPr>
            <a:spLocks noChangeShapeType="1"/>
          </p:cNvSpPr>
          <p:nvPr/>
        </p:nvSpPr>
        <p:spPr bwMode="auto">
          <a:xfrm>
            <a:off x="3201528" y="4023519"/>
            <a:ext cx="0" cy="8747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lg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3338" name="Text Box 43"/>
          <p:cNvSpPr txBox="1">
            <a:spLocks noChangeArrowheads="1"/>
          </p:cNvSpPr>
          <p:nvPr/>
        </p:nvSpPr>
        <p:spPr bwMode="auto">
          <a:xfrm>
            <a:off x="3209710" y="4192587"/>
            <a:ext cx="3413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US" altLang="zh-HK" b="1" dirty="0" err="1">
                <a:ea typeface="新細明體" pitchFamily="18" charset="-120"/>
              </a:rPr>
              <a:t>i</a:t>
            </a:r>
            <a:r>
              <a:rPr lang="en-US" altLang="zh-HK" b="1" baseline="-25000" dirty="0" err="1">
                <a:ea typeface="新細明體" pitchFamily="18" charset="-120"/>
              </a:rPr>
              <a:t>L</a:t>
            </a:r>
            <a:endParaRPr lang="en-US" altLang="zh-HK" b="1" baseline="-25000" dirty="0">
              <a:ea typeface="新細明體" pitchFamily="18" charset="-120"/>
            </a:endParaRPr>
          </a:p>
        </p:txBody>
      </p:sp>
      <p:sp>
        <p:nvSpPr>
          <p:cNvPr id="13339" name="Text Box 61"/>
          <p:cNvSpPr txBox="1">
            <a:spLocks noChangeArrowheads="1"/>
          </p:cNvSpPr>
          <p:nvPr/>
        </p:nvSpPr>
        <p:spPr bwMode="auto">
          <a:xfrm>
            <a:off x="546358" y="2145393"/>
            <a:ext cx="791184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zh-HK" sz="2000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At t </a:t>
            </a: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= 0</a:t>
            </a:r>
            <a:r>
              <a:rPr lang="en-US" altLang="zh-HK" sz="2000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, </a:t>
            </a: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the inductor </a:t>
            </a:r>
            <a:r>
              <a:rPr lang="en-US" altLang="zh-HK" sz="2000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current </a:t>
            </a:r>
            <a:r>
              <a:rPr lang="en-US" altLang="zh-HK" sz="2000" b="1" u="sng" dirty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cannot</a:t>
            </a:r>
            <a:r>
              <a:rPr lang="en-US" altLang="zh-HK" sz="2000" dirty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 change instantaneously</a:t>
            </a:r>
            <a:r>
              <a:rPr lang="en-US" altLang="zh-HK" sz="2000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, </a:t>
            </a: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the inductor </a:t>
            </a:r>
            <a:r>
              <a:rPr lang="en-US" altLang="zh-HK" sz="2000" b="1" dirty="0" smtClean="0">
                <a:solidFill>
                  <a:srgbClr val="0070C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keeps</a:t>
            </a: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 </a:t>
            </a:r>
            <a:r>
              <a:rPr lang="en-US" altLang="zh-HK" sz="2000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the </a:t>
            </a:r>
            <a:r>
              <a:rPr lang="en-US" altLang="zh-HK" sz="2000" b="1" dirty="0" smtClean="0">
                <a:solidFill>
                  <a:srgbClr val="0070C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same current </a:t>
            </a:r>
            <a:r>
              <a:rPr lang="en-US" altLang="zh-HK" sz="2000" b="1" dirty="0" smtClean="0">
                <a:solidFill>
                  <a:srgbClr val="0070C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flow</a:t>
            </a:r>
            <a:r>
              <a:rPr lang="en-US" altLang="zh-HK" sz="2000" b="1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 </a:t>
            </a: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at t = 0.</a:t>
            </a:r>
            <a:endParaRPr lang="en-US" altLang="zh-HK" sz="2000" b="1" dirty="0">
              <a:latin typeface="Arial" panose="020B0604020202020204" pitchFamily="34" charset="0"/>
              <a:ea typeface="新細明體" pitchFamily="18" charset="-120"/>
              <a:cs typeface="Arial" panose="020B0604020202020204" pitchFamily="34" charset="0"/>
            </a:endParaRPr>
          </a:p>
        </p:txBody>
      </p:sp>
      <p:grpSp>
        <p:nvGrpSpPr>
          <p:cNvPr id="13340" name="Group 103"/>
          <p:cNvGrpSpPr>
            <a:grpSpLocks/>
          </p:cNvGrpSpPr>
          <p:nvPr/>
        </p:nvGrpSpPr>
        <p:grpSpPr bwMode="auto">
          <a:xfrm>
            <a:off x="5921376" y="3627438"/>
            <a:ext cx="1703388" cy="1785937"/>
            <a:chOff x="4310" y="2285"/>
            <a:chExt cx="1073" cy="1125"/>
          </a:xfrm>
        </p:grpSpPr>
        <p:sp>
          <p:nvSpPr>
            <p:cNvPr id="13346" name="Oval 65"/>
            <p:cNvSpPr>
              <a:spLocks noChangeArrowheads="1"/>
            </p:cNvSpPr>
            <p:nvPr/>
          </p:nvSpPr>
          <p:spPr bwMode="auto">
            <a:xfrm>
              <a:off x="4618" y="2285"/>
              <a:ext cx="83" cy="77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</p:spPr>
          <p:txBody>
            <a:bodyPr wrap="none" anchor="ctr"/>
            <a:lstStyle/>
            <a:p>
              <a:pPr algn="ctr" eaLnBrk="0" hangingPunct="0"/>
              <a:endParaRPr lang="en-US" altLang="zh-HK">
                <a:ea typeface="新細明體" pitchFamily="18" charset="-120"/>
              </a:endParaRPr>
            </a:p>
          </p:txBody>
        </p:sp>
        <p:sp>
          <p:nvSpPr>
            <p:cNvPr id="13347" name="Oval 66"/>
            <p:cNvSpPr>
              <a:spLocks noChangeArrowheads="1"/>
            </p:cNvSpPr>
            <p:nvPr/>
          </p:nvSpPr>
          <p:spPr bwMode="auto">
            <a:xfrm>
              <a:off x="4625" y="3333"/>
              <a:ext cx="83" cy="77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</p:spPr>
          <p:txBody>
            <a:bodyPr wrap="none" anchor="ctr"/>
            <a:lstStyle/>
            <a:p>
              <a:pPr algn="ctr" eaLnBrk="0" hangingPunct="0"/>
              <a:endParaRPr lang="en-US" altLang="zh-HK">
                <a:ea typeface="新細明體" pitchFamily="18" charset="-120"/>
              </a:endParaRPr>
            </a:p>
          </p:txBody>
        </p:sp>
        <p:cxnSp>
          <p:nvCxnSpPr>
            <p:cNvPr id="13348" name="AutoShape 68"/>
            <p:cNvCxnSpPr>
              <a:cxnSpLocks noChangeShapeType="1"/>
              <a:stCxn id="13346" idx="4"/>
              <a:endCxn id="13352" idx="0"/>
            </p:cNvCxnSpPr>
            <p:nvPr/>
          </p:nvCxnSpPr>
          <p:spPr bwMode="auto">
            <a:xfrm>
              <a:off x="4660" y="2362"/>
              <a:ext cx="7" cy="30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49" name="AutoShape 76"/>
            <p:cNvCxnSpPr>
              <a:cxnSpLocks noChangeShapeType="1"/>
              <a:stCxn id="13346" idx="6"/>
              <a:endCxn id="13357" idx="0"/>
            </p:cNvCxnSpPr>
            <p:nvPr/>
          </p:nvCxnSpPr>
          <p:spPr bwMode="auto">
            <a:xfrm>
              <a:off x="4701" y="2324"/>
              <a:ext cx="619" cy="422"/>
            </a:xfrm>
            <a:prstGeom prst="bentConnector2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50" name="AutoShape 77"/>
            <p:cNvCxnSpPr>
              <a:cxnSpLocks noChangeShapeType="1"/>
              <a:stCxn id="13347" idx="6"/>
              <a:endCxn id="13359" idx="1"/>
            </p:cNvCxnSpPr>
            <p:nvPr/>
          </p:nvCxnSpPr>
          <p:spPr bwMode="auto">
            <a:xfrm flipV="1">
              <a:off x="4708" y="2962"/>
              <a:ext cx="621" cy="410"/>
            </a:xfrm>
            <a:prstGeom prst="bentConnector2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13351" name="Group 83"/>
            <p:cNvGrpSpPr>
              <a:grpSpLocks/>
            </p:cNvGrpSpPr>
            <p:nvPr/>
          </p:nvGrpSpPr>
          <p:grpSpPr bwMode="auto">
            <a:xfrm>
              <a:off x="5272" y="2746"/>
              <a:ext cx="111" cy="216"/>
              <a:chOff x="1670" y="2765"/>
              <a:chExt cx="111" cy="216"/>
            </a:xfrm>
          </p:grpSpPr>
          <p:sp>
            <p:nvSpPr>
              <p:cNvPr id="13357" name="Line 84"/>
              <p:cNvSpPr>
                <a:spLocks noChangeShapeType="1"/>
              </p:cNvSpPr>
              <p:nvPr/>
            </p:nvSpPr>
            <p:spPr bwMode="auto">
              <a:xfrm>
                <a:off x="1718" y="2765"/>
                <a:ext cx="63" cy="2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13358" name="Line 85"/>
              <p:cNvSpPr>
                <a:spLocks noChangeShapeType="1"/>
              </p:cNvSpPr>
              <p:nvPr/>
            </p:nvSpPr>
            <p:spPr bwMode="auto">
              <a:xfrm flipH="1">
                <a:off x="1670" y="2786"/>
                <a:ext cx="108" cy="1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13359" name="Line 86"/>
              <p:cNvSpPr>
                <a:spLocks noChangeShapeType="1"/>
              </p:cNvSpPr>
              <p:nvPr/>
            </p:nvSpPr>
            <p:spPr bwMode="auto">
              <a:xfrm>
                <a:off x="1670" y="2957"/>
                <a:ext cx="57" cy="2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13360" name="Line 87"/>
              <p:cNvSpPr>
                <a:spLocks noChangeShapeType="1"/>
              </p:cNvSpPr>
              <p:nvPr/>
            </p:nvSpPr>
            <p:spPr bwMode="auto">
              <a:xfrm>
                <a:off x="1673" y="2807"/>
                <a:ext cx="105" cy="4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13361" name="Line 88"/>
              <p:cNvSpPr>
                <a:spLocks noChangeShapeType="1"/>
              </p:cNvSpPr>
              <p:nvPr/>
            </p:nvSpPr>
            <p:spPr bwMode="auto">
              <a:xfrm flipH="1">
                <a:off x="1673" y="2852"/>
                <a:ext cx="108" cy="2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13362" name="Line 89"/>
              <p:cNvSpPr>
                <a:spLocks noChangeShapeType="1"/>
              </p:cNvSpPr>
              <p:nvPr/>
            </p:nvSpPr>
            <p:spPr bwMode="auto">
              <a:xfrm>
                <a:off x="1673" y="2879"/>
                <a:ext cx="102" cy="4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13363" name="Line 90"/>
              <p:cNvSpPr>
                <a:spLocks noChangeShapeType="1"/>
              </p:cNvSpPr>
              <p:nvPr/>
            </p:nvSpPr>
            <p:spPr bwMode="auto">
              <a:xfrm flipH="1">
                <a:off x="1673" y="2924"/>
                <a:ext cx="99" cy="3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</p:grpSp>
        <p:sp>
          <p:nvSpPr>
            <p:cNvPr id="13352" name="Freeform 94"/>
            <p:cNvSpPr>
              <a:spLocks/>
            </p:cNvSpPr>
            <p:nvPr/>
          </p:nvSpPr>
          <p:spPr bwMode="auto">
            <a:xfrm>
              <a:off x="4618" y="2666"/>
              <a:ext cx="96" cy="288"/>
            </a:xfrm>
            <a:custGeom>
              <a:avLst/>
              <a:gdLst>
                <a:gd name="T0" fmla="*/ 0 w 528"/>
                <a:gd name="T1" fmla="*/ 0 h 936"/>
                <a:gd name="T2" fmla="*/ 0 w 528"/>
                <a:gd name="T3" fmla="*/ 0 h 936"/>
                <a:gd name="T4" fmla="*/ 0 w 528"/>
                <a:gd name="T5" fmla="*/ 0 h 936"/>
                <a:gd name="T6" fmla="*/ 0 w 528"/>
                <a:gd name="T7" fmla="*/ 0 h 936"/>
                <a:gd name="T8" fmla="*/ 0 w 528"/>
                <a:gd name="T9" fmla="*/ 0 h 936"/>
                <a:gd name="T10" fmla="*/ 0 w 528"/>
                <a:gd name="T11" fmla="*/ 0 h 936"/>
                <a:gd name="T12" fmla="*/ 0 w 528"/>
                <a:gd name="T13" fmla="*/ 0 h 936"/>
                <a:gd name="T14" fmla="*/ 0 w 528"/>
                <a:gd name="T15" fmla="*/ 0 h 936"/>
                <a:gd name="T16" fmla="*/ 0 w 528"/>
                <a:gd name="T17" fmla="*/ 0 h 936"/>
                <a:gd name="T18" fmla="*/ 0 w 528"/>
                <a:gd name="T19" fmla="*/ 1 h 936"/>
                <a:gd name="T20" fmla="*/ 0 w 528"/>
                <a:gd name="T21" fmla="*/ 0 h 936"/>
                <a:gd name="T22" fmla="*/ 0 w 528"/>
                <a:gd name="T23" fmla="*/ 1 h 936"/>
                <a:gd name="T24" fmla="*/ 0 w 528"/>
                <a:gd name="T25" fmla="*/ 1 h 936"/>
                <a:gd name="T26" fmla="*/ 0 w 528"/>
                <a:gd name="T27" fmla="*/ 1 h 936"/>
                <a:gd name="T28" fmla="*/ 0 w 528"/>
                <a:gd name="T29" fmla="*/ 1 h 936"/>
                <a:gd name="T30" fmla="*/ 0 w 528"/>
                <a:gd name="T31" fmla="*/ 1 h 936"/>
                <a:gd name="T32" fmla="*/ 0 w 528"/>
                <a:gd name="T33" fmla="*/ 1 h 936"/>
                <a:gd name="T34" fmla="*/ 0 w 528"/>
                <a:gd name="T35" fmla="*/ 1 h 936"/>
                <a:gd name="T36" fmla="*/ 0 w 528"/>
                <a:gd name="T37" fmla="*/ 1 h 936"/>
                <a:gd name="T38" fmla="*/ 0 w 528"/>
                <a:gd name="T39" fmla="*/ 1 h 9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528"/>
                <a:gd name="T61" fmla="*/ 0 h 936"/>
                <a:gd name="T62" fmla="*/ 528 w 528"/>
                <a:gd name="T63" fmla="*/ 936 h 9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528" h="936">
                  <a:moveTo>
                    <a:pt x="267" y="0"/>
                  </a:moveTo>
                  <a:cubicBezTo>
                    <a:pt x="239" y="7"/>
                    <a:pt x="138" y="23"/>
                    <a:pt x="93" y="42"/>
                  </a:cubicBezTo>
                  <a:cubicBezTo>
                    <a:pt x="48" y="61"/>
                    <a:pt x="0" y="90"/>
                    <a:pt x="0" y="114"/>
                  </a:cubicBezTo>
                  <a:cubicBezTo>
                    <a:pt x="0" y="138"/>
                    <a:pt x="16" y="162"/>
                    <a:pt x="93" y="186"/>
                  </a:cubicBezTo>
                  <a:cubicBezTo>
                    <a:pt x="171" y="210"/>
                    <a:pt x="404" y="264"/>
                    <a:pt x="466" y="258"/>
                  </a:cubicBezTo>
                  <a:cubicBezTo>
                    <a:pt x="528" y="252"/>
                    <a:pt x="528" y="150"/>
                    <a:pt x="466" y="150"/>
                  </a:cubicBezTo>
                  <a:cubicBezTo>
                    <a:pt x="404" y="150"/>
                    <a:pt x="171" y="228"/>
                    <a:pt x="93" y="258"/>
                  </a:cubicBezTo>
                  <a:cubicBezTo>
                    <a:pt x="16" y="288"/>
                    <a:pt x="0" y="306"/>
                    <a:pt x="0" y="330"/>
                  </a:cubicBezTo>
                  <a:cubicBezTo>
                    <a:pt x="0" y="354"/>
                    <a:pt x="16" y="372"/>
                    <a:pt x="93" y="402"/>
                  </a:cubicBezTo>
                  <a:cubicBezTo>
                    <a:pt x="171" y="432"/>
                    <a:pt x="404" y="510"/>
                    <a:pt x="466" y="510"/>
                  </a:cubicBezTo>
                  <a:cubicBezTo>
                    <a:pt x="528" y="510"/>
                    <a:pt x="528" y="402"/>
                    <a:pt x="466" y="402"/>
                  </a:cubicBezTo>
                  <a:cubicBezTo>
                    <a:pt x="404" y="402"/>
                    <a:pt x="171" y="480"/>
                    <a:pt x="93" y="510"/>
                  </a:cubicBezTo>
                  <a:cubicBezTo>
                    <a:pt x="16" y="540"/>
                    <a:pt x="0" y="558"/>
                    <a:pt x="0" y="582"/>
                  </a:cubicBezTo>
                  <a:cubicBezTo>
                    <a:pt x="0" y="606"/>
                    <a:pt x="16" y="624"/>
                    <a:pt x="93" y="654"/>
                  </a:cubicBezTo>
                  <a:cubicBezTo>
                    <a:pt x="171" y="684"/>
                    <a:pt x="404" y="762"/>
                    <a:pt x="466" y="762"/>
                  </a:cubicBezTo>
                  <a:cubicBezTo>
                    <a:pt x="528" y="762"/>
                    <a:pt x="528" y="654"/>
                    <a:pt x="466" y="654"/>
                  </a:cubicBezTo>
                  <a:cubicBezTo>
                    <a:pt x="404" y="654"/>
                    <a:pt x="171" y="732"/>
                    <a:pt x="93" y="762"/>
                  </a:cubicBezTo>
                  <a:cubicBezTo>
                    <a:pt x="16" y="792"/>
                    <a:pt x="0" y="810"/>
                    <a:pt x="0" y="834"/>
                  </a:cubicBezTo>
                  <a:cubicBezTo>
                    <a:pt x="0" y="858"/>
                    <a:pt x="49" y="889"/>
                    <a:pt x="93" y="906"/>
                  </a:cubicBezTo>
                  <a:cubicBezTo>
                    <a:pt x="137" y="923"/>
                    <a:pt x="229" y="930"/>
                    <a:pt x="264" y="936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cxnSp>
          <p:nvCxnSpPr>
            <p:cNvPr id="13353" name="AutoShape 95"/>
            <p:cNvCxnSpPr>
              <a:cxnSpLocks noChangeShapeType="1"/>
              <a:stCxn id="13347" idx="0"/>
              <a:endCxn id="13352" idx="19"/>
            </p:cNvCxnSpPr>
            <p:nvPr/>
          </p:nvCxnSpPr>
          <p:spPr bwMode="auto">
            <a:xfrm flipH="1" flipV="1">
              <a:off x="4666" y="2954"/>
              <a:ext cx="1" cy="379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354" name="Text Box 100"/>
            <p:cNvSpPr txBox="1">
              <a:spLocks noChangeArrowheads="1"/>
            </p:cNvSpPr>
            <p:nvPr/>
          </p:nvSpPr>
          <p:spPr bwMode="auto">
            <a:xfrm flipH="1">
              <a:off x="4310" y="2686"/>
              <a:ext cx="30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lg" len="lg"/>
                  <a:tailEnd type="none" w="lg" len="lg"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/>
              <a:r>
                <a:rPr lang="en-US" altLang="zh-HK" b="1" dirty="0">
                  <a:ea typeface="新細明體" pitchFamily="18" charset="-120"/>
                </a:rPr>
                <a:t>L</a:t>
              </a:r>
            </a:p>
          </p:txBody>
        </p:sp>
        <p:sp>
          <p:nvSpPr>
            <p:cNvPr id="13356" name="Text Box 102"/>
            <p:cNvSpPr txBox="1">
              <a:spLocks noChangeArrowheads="1"/>
            </p:cNvSpPr>
            <p:nvPr/>
          </p:nvSpPr>
          <p:spPr bwMode="auto">
            <a:xfrm>
              <a:off x="4803" y="2697"/>
              <a:ext cx="21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lg" len="lg"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/>
              <a:r>
                <a:rPr lang="en-US" altLang="zh-HK" b="1" dirty="0" err="1">
                  <a:ea typeface="新細明體" pitchFamily="18" charset="-120"/>
                </a:rPr>
                <a:t>i</a:t>
              </a:r>
              <a:r>
                <a:rPr lang="en-US" altLang="zh-HK" b="1" baseline="-25000" dirty="0" err="1">
                  <a:ea typeface="新細明體" pitchFamily="18" charset="-120"/>
                </a:rPr>
                <a:t>L</a:t>
              </a:r>
              <a:endParaRPr lang="en-US" altLang="zh-HK" b="1" baseline="-25000" dirty="0">
                <a:ea typeface="新細明體" pitchFamily="18" charset="-120"/>
              </a:endParaRPr>
            </a:p>
          </p:txBody>
        </p:sp>
      </p:grpSp>
      <p:sp>
        <p:nvSpPr>
          <p:cNvPr id="13341" name="AutoShape 104"/>
          <p:cNvSpPr>
            <a:spLocks noChangeArrowheads="1"/>
          </p:cNvSpPr>
          <p:nvPr/>
        </p:nvSpPr>
        <p:spPr bwMode="auto">
          <a:xfrm>
            <a:off x="4854575" y="4183063"/>
            <a:ext cx="784225" cy="436562"/>
          </a:xfrm>
          <a:prstGeom prst="rightArrow">
            <a:avLst>
              <a:gd name="adj1" fmla="val 50000"/>
              <a:gd name="adj2" fmla="val 44909"/>
            </a:avLst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 type="none" w="lg" len="lg"/>
            <a:tailEnd type="none" w="lg" len="lg"/>
          </a:ln>
        </p:spPr>
        <p:txBody>
          <a:bodyPr wrap="none" anchor="ctr"/>
          <a:lstStyle/>
          <a:p>
            <a:pPr algn="ctr" eaLnBrk="0" hangingPunct="0"/>
            <a:endParaRPr lang="en-US" altLang="zh-HK">
              <a:ea typeface="新細明體" pitchFamily="18" charset="-120"/>
            </a:endParaRPr>
          </a:p>
        </p:txBody>
      </p:sp>
      <p:graphicFrame>
        <p:nvGraphicFramePr>
          <p:cNvPr id="13342" name="物件 2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045679402"/>
              </p:ext>
            </p:extLst>
          </p:nvPr>
        </p:nvGraphicFramePr>
        <p:xfrm>
          <a:off x="3582881" y="5675696"/>
          <a:ext cx="2533650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73" name="方程式" r:id="rId3" imgW="1346040" imgH="457200" progId="Equation.3">
                  <p:embed/>
                </p:oleObj>
              </mc:Choice>
              <mc:Fallback>
                <p:oleObj name="方程式" r:id="rId3" imgW="1346040" imgH="457200" progId="Equation.3">
                  <p:embed/>
                  <p:pic>
                    <p:nvPicPr>
                      <p:cNvPr id="0" name="物件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2881" y="5675696"/>
                        <a:ext cx="2533650" cy="86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43" name="Text Box 60"/>
          <p:cNvSpPr txBox="1">
            <a:spLocks noChangeArrowheads="1"/>
          </p:cNvSpPr>
          <p:nvPr/>
        </p:nvSpPr>
        <p:spPr bwMode="auto">
          <a:xfrm>
            <a:off x="7730847" y="3990975"/>
            <a:ext cx="352981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endParaRPr lang="en-US" altLang="zh-HK" b="1" dirty="0">
              <a:ea typeface="新細明體" pitchFamily="18" charset="-120"/>
            </a:endParaRPr>
          </a:p>
          <a:p>
            <a:pPr algn="ctr"/>
            <a:r>
              <a:rPr lang="en-US" altLang="zh-HK" b="1" dirty="0">
                <a:ea typeface="新細明體" pitchFamily="18" charset="-120"/>
              </a:rPr>
              <a:t>R</a:t>
            </a:r>
          </a:p>
          <a:p>
            <a:pPr algn="ctr"/>
            <a:endParaRPr lang="en-US" altLang="zh-HK" b="1" dirty="0">
              <a:ea typeface="新細明體" pitchFamily="18" charset="-12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98A0B4-BF91-4605-8020-C83BD46B502C}" type="slidenum">
              <a:rPr lang="en-US" altLang="zh-HK" smtClean="0"/>
              <a:pPr>
                <a:defRPr/>
              </a:pPr>
              <a:t>13</a:t>
            </a:fld>
            <a:endParaRPr lang="en-US" altLang="zh-HK"/>
          </a:p>
        </p:txBody>
      </p:sp>
      <p:sp>
        <p:nvSpPr>
          <p:cNvPr id="69" name="TextBox 68"/>
          <p:cNvSpPr txBox="1"/>
          <p:nvPr/>
        </p:nvSpPr>
        <p:spPr>
          <a:xfrm>
            <a:off x="1913618" y="3169701"/>
            <a:ext cx="44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1760538" y="3872468"/>
            <a:ext cx="44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2305789" y="6177729"/>
            <a:ext cx="1049338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dirty="0" smtClean="0"/>
              <a:t>By KCL</a:t>
            </a:r>
            <a:endParaRPr lang="zh-HK" altLang="en-US" dirty="0"/>
          </a:p>
        </p:txBody>
      </p:sp>
      <p:sp>
        <p:nvSpPr>
          <p:cNvPr id="71" name="Line 101"/>
          <p:cNvSpPr>
            <a:spLocks noChangeShapeType="1"/>
          </p:cNvSpPr>
          <p:nvPr/>
        </p:nvSpPr>
        <p:spPr bwMode="auto">
          <a:xfrm flipV="1">
            <a:off x="3209710" y="5144611"/>
            <a:ext cx="606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lg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72" name="Line 101"/>
          <p:cNvSpPr>
            <a:spLocks noChangeShapeType="1"/>
          </p:cNvSpPr>
          <p:nvPr/>
        </p:nvSpPr>
        <p:spPr bwMode="auto">
          <a:xfrm flipH="1" flipV="1">
            <a:off x="3201528" y="3786188"/>
            <a:ext cx="659731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lg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73" name="Line 101"/>
          <p:cNvSpPr>
            <a:spLocks noChangeShapeType="1"/>
          </p:cNvSpPr>
          <p:nvPr/>
        </p:nvSpPr>
        <p:spPr bwMode="auto">
          <a:xfrm>
            <a:off x="1576389" y="4185563"/>
            <a:ext cx="0" cy="58256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lg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74" name="Line 101"/>
          <p:cNvSpPr>
            <a:spLocks noChangeShapeType="1"/>
          </p:cNvSpPr>
          <p:nvPr/>
        </p:nvSpPr>
        <p:spPr bwMode="auto">
          <a:xfrm flipV="1">
            <a:off x="1097088" y="3792334"/>
            <a:ext cx="3030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lg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75" name="Line 101"/>
          <p:cNvSpPr>
            <a:spLocks noChangeShapeType="1"/>
          </p:cNvSpPr>
          <p:nvPr/>
        </p:nvSpPr>
        <p:spPr bwMode="auto">
          <a:xfrm flipH="1" flipV="1">
            <a:off x="1030685" y="5121497"/>
            <a:ext cx="545704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lg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77" name="Line 101"/>
          <p:cNvSpPr>
            <a:spLocks noChangeShapeType="1"/>
          </p:cNvSpPr>
          <p:nvPr/>
        </p:nvSpPr>
        <p:spPr bwMode="auto">
          <a:xfrm>
            <a:off x="6663329" y="4102496"/>
            <a:ext cx="0" cy="87550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lg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78" name="Line 101"/>
          <p:cNvSpPr>
            <a:spLocks noChangeShapeType="1"/>
          </p:cNvSpPr>
          <p:nvPr/>
        </p:nvSpPr>
        <p:spPr bwMode="auto">
          <a:xfrm flipV="1">
            <a:off x="7315200" y="4102496"/>
            <a:ext cx="0" cy="87550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lg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79" name="Line 101"/>
          <p:cNvSpPr>
            <a:spLocks noChangeShapeType="1"/>
          </p:cNvSpPr>
          <p:nvPr/>
        </p:nvSpPr>
        <p:spPr bwMode="auto">
          <a:xfrm flipV="1">
            <a:off x="6724436" y="5209698"/>
            <a:ext cx="606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lg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80" name="Line 101"/>
          <p:cNvSpPr>
            <a:spLocks noChangeShapeType="1"/>
          </p:cNvSpPr>
          <p:nvPr/>
        </p:nvSpPr>
        <p:spPr bwMode="auto">
          <a:xfrm flipH="1" flipV="1">
            <a:off x="6716254" y="3851275"/>
            <a:ext cx="659731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lg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81" name="Line 101"/>
          <p:cNvSpPr>
            <a:spLocks noChangeShapeType="1"/>
          </p:cNvSpPr>
          <p:nvPr/>
        </p:nvSpPr>
        <p:spPr bwMode="auto">
          <a:xfrm flipV="1">
            <a:off x="3844995" y="4039092"/>
            <a:ext cx="0" cy="87550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lg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265238" y="762000"/>
            <a:ext cx="8382000" cy="914400"/>
          </a:xfrm>
        </p:spPr>
        <p:txBody>
          <a:bodyPr/>
          <a:lstStyle/>
          <a:p>
            <a:r>
              <a:rPr lang="en-US" altLang="zh-HK" smtClean="0">
                <a:ea typeface="新細明體" pitchFamily="18" charset="-120"/>
              </a:rPr>
              <a:t>DC Steady-State</a:t>
            </a:r>
          </a:p>
        </p:txBody>
      </p:sp>
      <p:sp>
        <p:nvSpPr>
          <p:cNvPr id="14361" name="Text Box 68"/>
          <p:cNvSpPr txBox="1">
            <a:spLocks noChangeArrowheads="1"/>
          </p:cNvSpPr>
          <p:nvPr/>
        </p:nvSpPr>
        <p:spPr bwMode="auto">
          <a:xfrm>
            <a:off x="484086" y="2133600"/>
            <a:ext cx="8355114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zh-HK" sz="2000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E</a:t>
            </a: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nergy </a:t>
            </a:r>
            <a:r>
              <a:rPr lang="en-US" altLang="zh-HK" sz="2000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stored in the inductor </a:t>
            </a:r>
            <a:r>
              <a:rPr lang="en-US" altLang="zh-HK" sz="2000" u="sng" dirty="0" smtClean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is released to resistor </a:t>
            </a:r>
            <a:r>
              <a:rPr lang="en-US" altLang="zh-HK" sz="2000" b="1" u="sng" dirty="0" smtClean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R</a:t>
            </a:r>
            <a:r>
              <a:rPr lang="en-US" altLang="zh-HK" sz="2000" u="sng" dirty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 </a:t>
            </a: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but </a:t>
            </a:r>
            <a:r>
              <a:rPr lang="en-US" altLang="zh-HK" sz="2000" u="sng" dirty="0" smtClean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the amount of energy is finite</a:t>
            </a: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. </a:t>
            </a:r>
          </a:p>
          <a:p>
            <a:endParaRPr lang="en-US" altLang="zh-HK" sz="2000" dirty="0">
              <a:latin typeface="Arial" panose="020B0604020202020204" pitchFamily="34" charset="0"/>
              <a:ea typeface="新細明體" pitchFamily="18" charset="-120"/>
              <a:cs typeface="Arial" panose="020B0604020202020204" pitchFamily="34" charset="0"/>
            </a:endParaRPr>
          </a:p>
          <a:p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So, </a:t>
            </a:r>
            <a:r>
              <a:rPr lang="en-US" altLang="zh-HK" sz="2000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e</a:t>
            </a: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ventually, all energy stored are released to resistor </a:t>
            </a:r>
            <a:r>
              <a:rPr lang="en-US" altLang="zh-HK" sz="2000" b="1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R</a:t>
            </a: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. In that case, no energy remains in the inductor. Hence </a:t>
            </a:r>
            <a:r>
              <a:rPr lang="en-US" altLang="zh-HK" sz="2000" dirty="0" err="1" smtClean="0">
                <a:ea typeface="新細明體" pitchFamily="18" charset="-120"/>
              </a:rPr>
              <a:t>i</a:t>
            </a:r>
            <a:r>
              <a:rPr lang="en-US" altLang="zh-HK" sz="2000" baseline="-25000" dirty="0" err="1" smtClean="0">
                <a:ea typeface="新細明體" pitchFamily="18" charset="-120"/>
              </a:rPr>
              <a:t>L</a:t>
            </a:r>
            <a:r>
              <a:rPr lang="en-US" altLang="zh-HK" sz="2000" dirty="0" smtClean="0">
                <a:ea typeface="新細明體" pitchFamily="18" charset="-120"/>
              </a:rPr>
              <a:t>(</a:t>
            </a:r>
            <a:r>
              <a:rPr lang="en-US" altLang="zh-HK" sz="2000" dirty="0">
                <a:ea typeface="新細明體" pitchFamily="18" charset="-120"/>
                <a:cs typeface="Times New Roman" pitchFamily="18" charset="0"/>
              </a:rPr>
              <a:t>∞</a:t>
            </a:r>
            <a:r>
              <a:rPr lang="en-US" altLang="zh-HK" sz="2000" dirty="0" smtClean="0">
                <a:ea typeface="新細明體" pitchFamily="18" charset="-120"/>
              </a:rPr>
              <a:t>) = </a:t>
            </a:r>
            <a:r>
              <a:rPr lang="en-US" altLang="zh-HK" sz="2000" dirty="0" smtClean="0">
                <a:ea typeface="新細明體" pitchFamily="18" charset="-120"/>
              </a:rPr>
              <a:t>0A at the end.</a:t>
            </a:r>
            <a:endParaRPr lang="en-US" altLang="zh-HK" sz="2000" dirty="0">
              <a:latin typeface="Arial" panose="020B0604020202020204" pitchFamily="34" charset="0"/>
              <a:ea typeface="新細明體" pitchFamily="18" charset="-120"/>
              <a:cs typeface="Arial" panose="020B0604020202020204" pitchFamily="34" charset="0"/>
            </a:endParaRPr>
          </a:p>
        </p:txBody>
      </p:sp>
      <p:sp>
        <p:nvSpPr>
          <p:cNvPr id="45" name="Text Box 23"/>
          <p:cNvSpPr txBox="1">
            <a:spLocks noChangeArrowheads="1"/>
          </p:cNvSpPr>
          <p:nvPr/>
        </p:nvSpPr>
        <p:spPr bwMode="auto">
          <a:xfrm>
            <a:off x="1694120" y="6182940"/>
            <a:ext cx="560121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US" altLang="zh-HK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The circuit reaches another steady state when t </a:t>
            </a:r>
            <a:r>
              <a:rPr lang="en-US" altLang="zh-HK" b="1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→ </a:t>
            </a:r>
            <a:r>
              <a:rPr lang="en-US" altLang="zh-HK" dirty="0">
                <a:ea typeface="新細明體" pitchFamily="18" charset="-120"/>
                <a:cs typeface="Times New Roman" pitchFamily="18" charset="0"/>
              </a:rPr>
              <a:t>∞</a:t>
            </a:r>
            <a:endParaRPr lang="en-US" altLang="zh-HK" dirty="0">
              <a:latin typeface="Arial" panose="020B0604020202020204" pitchFamily="34" charset="0"/>
              <a:ea typeface="新細明體" pitchFamily="18" charset="-120"/>
              <a:cs typeface="Arial" panose="020B0604020202020204" pitchFamily="34" charset="0"/>
            </a:endParaRPr>
          </a:p>
        </p:txBody>
      </p:sp>
      <p:grpSp>
        <p:nvGrpSpPr>
          <p:cNvPr id="100" name="Group 103"/>
          <p:cNvGrpSpPr>
            <a:grpSpLocks/>
          </p:cNvGrpSpPr>
          <p:nvPr/>
        </p:nvGrpSpPr>
        <p:grpSpPr bwMode="auto">
          <a:xfrm>
            <a:off x="3382683" y="4025805"/>
            <a:ext cx="1703388" cy="1785937"/>
            <a:chOff x="4310" y="2285"/>
            <a:chExt cx="1073" cy="1125"/>
          </a:xfrm>
        </p:grpSpPr>
        <p:sp>
          <p:nvSpPr>
            <p:cNvPr id="101" name="Oval 65"/>
            <p:cNvSpPr>
              <a:spLocks noChangeArrowheads="1"/>
            </p:cNvSpPr>
            <p:nvPr/>
          </p:nvSpPr>
          <p:spPr bwMode="auto">
            <a:xfrm>
              <a:off x="4618" y="2285"/>
              <a:ext cx="83" cy="77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</p:spPr>
          <p:txBody>
            <a:bodyPr wrap="none" anchor="ctr"/>
            <a:lstStyle/>
            <a:p>
              <a:pPr algn="ctr" eaLnBrk="0" hangingPunct="0"/>
              <a:endParaRPr lang="en-US" altLang="zh-HK">
                <a:ea typeface="新細明體" pitchFamily="18" charset="-120"/>
              </a:endParaRPr>
            </a:p>
          </p:txBody>
        </p:sp>
        <p:sp>
          <p:nvSpPr>
            <p:cNvPr id="102" name="Oval 66"/>
            <p:cNvSpPr>
              <a:spLocks noChangeArrowheads="1"/>
            </p:cNvSpPr>
            <p:nvPr/>
          </p:nvSpPr>
          <p:spPr bwMode="auto">
            <a:xfrm>
              <a:off x="4625" y="3333"/>
              <a:ext cx="83" cy="77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</p:spPr>
          <p:txBody>
            <a:bodyPr wrap="none" anchor="ctr"/>
            <a:lstStyle/>
            <a:p>
              <a:pPr algn="ctr" eaLnBrk="0" hangingPunct="0"/>
              <a:endParaRPr lang="en-US" altLang="zh-HK">
                <a:ea typeface="新細明體" pitchFamily="18" charset="-120"/>
              </a:endParaRPr>
            </a:p>
          </p:txBody>
        </p:sp>
        <p:cxnSp>
          <p:nvCxnSpPr>
            <p:cNvPr id="103" name="AutoShape 68"/>
            <p:cNvCxnSpPr>
              <a:cxnSpLocks noChangeShapeType="1"/>
              <a:stCxn id="101" idx="4"/>
              <a:endCxn id="107" idx="0"/>
            </p:cNvCxnSpPr>
            <p:nvPr/>
          </p:nvCxnSpPr>
          <p:spPr bwMode="auto">
            <a:xfrm>
              <a:off x="4660" y="2362"/>
              <a:ext cx="7" cy="30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4" name="AutoShape 76"/>
            <p:cNvCxnSpPr>
              <a:cxnSpLocks noChangeShapeType="1"/>
              <a:stCxn id="101" idx="6"/>
              <a:endCxn id="111" idx="0"/>
            </p:cNvCxnSpPr>
            <p:nvPr/>
          </p:nvCxnSpPr>
          <p:spPr bwMode="auto">
            <a:xfrm>
              <a:off x="4701" y="2324"/>
              <a:ext cx="619" cy="422"/>
            </a:xfrm>
            <a:prstGeom prst="bentConnector2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5" name="AutoShape 77"/>
            <p:cNvCxnSpPr>
              <a:cxnSpLocks noChangeShapeType="1"/>
              <a:stCxn id="102" idx="6"/>
              <a:endCxn id="113" idx="1"/>
            </p:cNvCxnSpPr>
            <p:nvPr/>
          </p:nvCxnSpPr>
          <p:spPr bwMode="auto">
            <a:xfrm flipV="1">
              <a:off x="4708" y="2962"/>
              <a:ext cx="621" cy="410"/>
            </a:xfrm>
            <a:prstGeom prst="bentConnector2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106" name="Group 83"/>
            <p:cNvGrpSpPr>
              <a:grpSpLocks/>
            </p:cNvGrpSpPr>
            <p:nvPr/>
          </p:nvGrpSpPr>
          <p:grpSpPr bwMode="auto">
            <a:xfrm>
              <a:off x="5272" y="2746"/>
              <a:ext cx="111" cy="216"/>
              <a:chOff x="1670" y="2765"/>
              <a:chExt cx="111" cy="216"/>
            </a:xfrm>
          </p:grpSpPr>
          <p:sp>
            <p:nvSpPr>
              <p:cNvPr id="111" name="Line 84"/>
              <p:cNvSpPr>
                <a:spLocks noChangeShapeType="1"/>
              </p:cNvSpPr>
              <p:nvPr/>
            </p:nvSpPr>
            <p:spPr bwMode="auto">
              <a:xfrm>
                <a:off x="1718" y="2765"/>
                <a:ext cx="63" cy="2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112" name="Line 85"/>
              <p:cNvSpPr>
                <a:spLocks noChangeShapeType="1"/>
              </p:cNvSpPr>
              <p:nvPr/>
            </p:nvSpPr>
            <p:spPr bwMode="auto">
              <a:xfrm flipH="1">
                <a:off x="1670" y="2786"/>
                <a:ext cx="108" cy="1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113" name="Line 86"/>
              <p:cNvSpPr>
                <a:spLocks noChangeShapeType="1"/>
              </p:cNvSpPr>
              <p:nvPr/>
            </p:nvSpPr>
            <p:spPr bwMode="auto">
              <a:xfrm>
                <a:off x="1670" y="2957"/>
                <a:ext cx="57" cy="2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114" name="Line 87"/>
              <p:cNvSpPr>
                <a:spLocks noChangeShapeType="1"/>
              </p:cNvSpPr>
              <p:nvPr/>
            </p:nvSpPr>
            <p:spPr bwMode="auto">
              <a:xfrm>
                <a:off x="1673" y="2807"/>
                <a:ext cx="105" cy="4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115" name="Line 88"/>
              <p:cNvSpPr>
                <a:spLocks noChangeShapeType="1"/>
              </p:cNvSpPr>
              <p:nvPr/>
            </p:nvSpPr>
            <p:spPr bwMode="auto">
              <a:xfrm flipH="1">
                <a:off x="1673" y="2852"/>
                <a:ext cx="108" cy="2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116" name="Line 89"/>
              <p:cNvSpPr>
                <a:spLocks noChangeShapeType="1"/>
              </p:cNvSpPr>
              <p:nvPr/>
            </p:nvSpPr>
            <p:spPr bwMode="auto">
              <a:xfrm>
                <a:off x="1673" y="2879"/>
                <a:ext cx="102" cy="4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117" name="Line 90"/>
              <p:cNvSpPr>
                <a:spLocks noChangeShapeType="1"/>
              </p:cNvSpPr>
              <p:nvPr/>
            </p:nvSpPr>
            <p:spPr bwMode="auto">
              <a:xfrm flipH="1">
                <a:off x="1673" y="2924"/>
                <a:ext cx="99" cy="3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</p:grpSp>
        <p:sp>
          <p:nvSpPr>
            <p:cNvPr id="107" name="Freeform 94"/>
            <p:cNvSpPr>
              <a:spLocks/>
            </p:cNvSpPr>
            <p:nvPr/>
          </p:nvSpPr>
          <p:spPr bwMode="auto">
            <a:xfrm>
              <a:off x="4618" y="2666"/>
              <a:ext cx="96" cy="288"/>
            </a:xfrm>
            <a:custGeom>
              <a:avLst/>
              <a:gdLst>
                <a:gd name="T0" fmla="*/ 0 w 528"/>
                <a:gd name="T1" fmla="*/ 0 h 936"/>
                <a:gd name="T2" fmla="*/ 0 w 528"/>
                <a:gd name="T3" fmla="*/ 0 h 936"/>
                <a:gd name="T4" fmla="*/ 0 w 528"/>
                <a:gd name="T5" fmla="*/ 0 h 936"/>
                <a:gd name="T6" fmla="*/ 0 w 528"/>
                <a:gd name="T7" fmla="*/ 0 h 936"/>
                <a:gd name="T8" fmla="*/ 0 w 528"/>
                <a:gd name="T9" fmla="*/ 0 h 936"/>
                <a:gd name="T10" fmla="*/ 0 w 528"/>
                <a:gd name="T11" fmla="*/ 0 h 936"/>
                <a:gd name="T12" fmla="*/ 0 w 528"/>
                <a:gd name="T13" fmla="*/ 0 h 936"/>
                <a:gd name="T14" fmla="*/ 0 w 528"/>
                <a:gd name="T15" fmla="*/ 0 h 936"/>
                <a:gd name="T16" fmla="*/ 0 w 528"/>
                <a:gd name="T17" fmla="*/ 0 h 936"/>
                <a:gd name="T18" fmla="*/ 0 w 528"/>
                <a:gd name="T19" fmla="*/ 1 h 936"/>
                <a:gd name="T20" fmla="*/ 0 w 528"/>
                <a:gd name="T21" fmla="*/ 0 h 936"/>
                <a:gd name="T22" fmla="*/ 0 w 528"/>
                <a:gd name="T23" fmla="*/ 1 h 936"/>
                <a:gd name="T24" fmla="*/ 0 w 528"/>
                <a:gd name="T25" fmla="*/ 1 h 936"/>
                <a:gd name="T26" fmla="*/ 0 w 528"/>
                <a:gd name="T27" fmla="*/ 1 h 936"/>
                <a:gd name="T28" fmla="*/ 0 w 528"/>
                <a:gd name="T29" fmla="*/ 1 h 936"/>
                <a:gd name="T30" fmla="*/ 0 w 528"/>
                <a:gd name="T31" fmla="*/ 1 h 936"/>
                <a:gd name="T32" fmla="*/ 0 w 528"/>
                <a:gd name="T33" fmla="*/ 1 h 936"/>
                <a:gd name="T34" fmla="*/ 0 w 528"/>
                <a:gd name="T35" fmla="*/ 1 h 936"/>
                <a:gd name="T36" fmla="*/ 0 w 528"/>
                <a:gd name="T37" fmla="*/ 1 h 936"/>
                <a:gd name="T38" fmla="*/ 0 w 528"/>
                <a:gd name="T39" fmla="*/ 1 h 9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528"/>
                <a:gd name="T61" fmla="*/ 0 h 936"/>
                <a:gd name="T62" fmla="*/ 528 w 528"/>
                <a:gd name="T63" fmla="*/ 936 h 9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528" h="936">
                  <a:moveTo>
                    <a:pt x="267" y="0"/>
                  </a:moveTo>
                  <a:cubicBezTo>
                    <a:pt x="239" y="7"/>
                    <a:pt x="138" y="23"/>
                    <a:pt x="93" y="42"/>
                  </a:cubicBezTo>
                  <a:cubicBezTo>
                    <a:pt x="48" y="61"/>
                    <a:pt x="0" y="90"/>
                    <a:pt x="0" y="114"/>
                  </a:cubicBezTo>
                  <a:cubicBezTo>
                    <a:pt x="0" y="138"/>
                    <a:pt x="16" y="162"/>
                    <a:pt x="93" y="186"/>
                  </a:cubicBezTo>
                  <a:cubicBezTo>
                    <a:pt x="171" y="210"/>
                    <a:pt x="404" y="264"/>
                    <a:pt x="466" y="258"/>
                  </a:cubicBezTo>
                  <a:cubicBezTo>
                    <a:pt x="528" y="252"/>
                    <a:pt x="528" y="150"/>
                    <a:pt x="466" y="150"/>
                  </a:cubicBezTo>
                  <a:cubicBezTo>
                    <a:pt x="404" y="150"/>
                    <a:pt x="171" y="228"/>
                    <a:pt x="93" y="258"/>
                  </a:cubicBezTo>
                  <a:cubicBezTo>
                    <a:pt x="16" y="288"/>
                    <a:pt x="0" y="306"/>
                    <a:pt x="0" y="330"/>
                  </a:cubicBezTo>
                  <a:cubicBezTo>
                    <a:pt x="0" y="354"/>
                    <a:pt x="16" y="372"/>
                    <a:pt x="93" y="402"/>
                  </a:cubicBezTo>
                  <a:cubicBezTo>
                    <a:pt x="171" y="432"/>
                    <a:pt x="404" y="510"/>
                    <a:pt x="466" y="510"/>
                  </a:cubicBezTo>
                  <a:cubicBezTo>
                    <a:pt x="528" y="510"/>
                    <a:pt x="528" y="402"/>
                    <a:pt x="466" y="402"/>
                  </a:cubicBezTo>
                  <a:cubicBezTo>
                    <a:pt x="404" y="402"/>
                    <a:pt x="171" y="480"/>
                    <a:pt x="93" y="510"/>
                  </a:cubicBezTo>
                  <a:cubicBezTo>
                    <a:pt x="16" y="540"/>
                    <a:pt x="0" y="558"/>
                    <a:pt x="0" y="582"/>
                  </a:cubicBezTo>
                  <a:cubicBezTo>
                    <a:pt x="0" y="606"/>
                    <a:pt x="16" y="624"/>
                    <a:pt x="93" y="654"/>
                  </a:cubicBezTo>
                  <a:cubicBezTo>
                    <a:pt x="171" y="684"/>
                    <a:pt x="404" y="762"/>
                    <a:pt x="466" y="762"/>
                  </a:cubicBezTo>
                  <a:cubicBezTo>
                    <a:pt x="528" y="762"/>
                    <a:pt x="528" y="654"/>
                    <a:pt x="466" y="654"/>
                  </a:cubicBezTo>
                  <a:cubicBezTo>
                    <a:pt x="404" y="654"/>
                    <a:pt x="171" y="732"/>
                    <a:pt x="93" y="762"/>
                  </a:cubicBezTo>
                  <a:cubicBezTo>
                    <a:pt x="16" y="792"/>
                    <a:pt x="0" y="810"/>
                    <a:pt x="0" y="834"/>
                  </a:cubicBezTo>
                  <a:cubicBezTo>
                    <a:pt x="0" y="858"/>
                    <a:pt x="49" y="889"/>
                    <a:pt x="93" y="906"/>
                  </a:cubicBezTo>
                  <a:cubicBezTo>
                    <a:pt x="137" y="923"/>
                    <a:pt x="229" y="930"/>
                    <a:pt x="264" y="936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cxnSp>
          <p:nvCxnSpPr>
            <p:cNvPr id="108" name="AutoShape 95"/>
            <p:cNvCxnSpPr>
              <a:cxnSpLocks noChangeShapeType="1"/>
              <a:stCxn id="102" idx="0"/>
              <a:endCxn id="107" idx="19"/>
            </p:cNvCxnSpPr>
            <p:nvPr/>
          </p:nvCxnSpPr>
          <p:spPr bwMode="auto">
            <a:xfrm flipH="1" flipV="1">
              <a:off x="4666" y="2954"/>
              <a:ext cx="1" cy="379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9" name="Text Box 100"/>
            <p:cNvSpPr txBox="1">
              <a:spLocks noChangeArrowheads="1"/>
            </p:cNvSpPr>
            <p:nvPr/>
          </p:nvSpPr>
          <p:spPr bwMode="auto">
            <a:xfrm flipH="1">
              <a:off x="4310" y="2686"/>
              <a:ext cx="30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lg" len="lg"/>
                  <a:tailEnd type="none" w="lg" len="lg"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/>
              <a:r>
                <a:rPr lang="en-US" altLang="zh-HK" b="1" dirty="0">
                  <a:ea typeface="新細明體" pitchFamily="18" charset="-120"/>
                </a:rPr>
                <a:t>L</a:t>
              </a:r>
            </a:p>
          </p:txBody>
        </p:sp>
        <p:sp>
          <p:nvSpPr>
            <p:cNvPr id="110" name="Text Box 102"/>
            <p:cNvSpPr txBox="1">
              <a:spLocks noChangeArrowheads="1"/>
            </p:cNvSpPr>
            <p:nvPr/>
          </p:nvSpPr>
          <p:spPr bwMode="auto">
            <a:xfrm>
              <a:off x="4803" y="2697"/>
              <a:ext cx="21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lg" len="lg"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/>
              <a:r>
                <a:rPr lang="en-US" altLang="zh-HK" b="1" dirty="0" err="1">
                  <a:ea typeface="新細明體" pitchFamily="18" charset="-120"/>
                </a:rPr>
                <a:t>i</a:t>
              </a:r>
              <a:r>
                <a:rPr lang="en-US" altLang="zh-HK" b="1" baseline="-25000" dirty="0" err="1">
                  <a:ea typeface="新細明體" pitchFamily="18" charset="-120"/>
                </a:rPr>
                <a:t>L</a:t>
              </a:r>
              <a:endParaRPr lang="en-US" altLang="zh-HK" b="1" baseline="-25000" dirty="0">
                <a:ea typeface="新細明體" pitchFamily="18" charset="-120"/>
              </a:endParaRPr>
            </a:p>
          </p:txBody>
        </p:sp>
      </p:grpSp>
      <p:sp>
        <p:nvSpPr>
          <p:cNvPr id="119" name="Text Box 60"/>
          <p:cNvSpPr txBox="1">
            <a:spLocks noChangeArrowheads="1"/>
          </p:cNvSpPr>
          <p:nvPr/>
        </p:nvSpPr>
        <p:spPr bwMode="auto">
          <a:xfrm>
            <a:off x="5192154" y="4389342"/>
            <a:ext cx="352981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endParaRPr lang="en-US" altLang="zh-HK" b="1" dirty="0">
              <a:ea typeface="新細明體" pitchFamily="18" charset="-120"/>
            </a:endParaRPr>
          </a:p>
          <a:p>
            <a:pPr algn="ctr"/>
            <a:r>
              <a:rPr lang="en-US" altLang="zh-HK" b="1" dirty="0">
                <a:ea typeface="新細明體" pitchFamily="18" charset="-120"/>
              </a:rPr>
              <a:t>R</a:t>
            </a:r>
          </a:p>
          <a:p>
            <a:pPr algn="ctr"/>
            <a:endParaRPr lang="en-US" altLang="zh-HK" b="1" dirty="0">
              <a:ea typeface="新細明體" pitchFamily="18" charset="-120"/>
            </a:endParaRPr>
          </a:p>
        </p:txBody>
      </p:sp>
      <p:sp>
        <p:nvSpPr>
          <p:cNvPr id="120" name="Line 101"/>
          <p:cNvSpPr>
            <a:spLocks noChangeShapeType="1"/>
          </p:cNvSpPr>
          <p:nvPr/>
        </p:nvSpPr>
        <p:spPr bwMode="auto">
          <a:xfrm>
            <a:off x="4124636" y="4500863"/>
            <a:ext cx="0" cy="87550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lg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21" name="Line 101"/>
          <p:cNvSpPr>
            <a:spLocks noChangeShapeType="1"/>
          </p:cNvSpPr>
          <p:nvPr/>
        </p:nvSpPr>
        <p:spPr bwMode="auto">
          <a:xfrm flipV="1">
            <a:off x="4776507" y="4500863"/>
            <a:ext cx="0" cy="87550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lg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22" name="Line 101"/>
          <p:cNvSpPr>
            <a:spLocks noChangeShapeType="1"/>
          </p:cNvSpPr>
          <p:nvPr/>
        </p:nvSpPr>
        <p:spPr bwMode="auto">
          <a:xfrm flipV="1">
            <a:off x="4185743" y="5608065"/>
            <a:ext cx="606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lg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23" name="Line 101"/>
          <p:cNvSpPr>
            <a:spLocks noChangeShapeType="1"/>
          </p:cNvSpPr>
          <p:nvPr/>
        </p:nvSpPr>
        <p:spPr bwMode="auto">
          <a:xfrm flipH="1" flipV="1">
            <a:off x="4177561" y="4249642"/>
            <a:ext cx="659731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lg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HK" dirty="0" smtClean="0">
                <a:ea typeface="新細明體" pitchFamily="18" charset="-120"/>
              </a:rPr>
              <a:t>Step </a:t>
            </a:r>
            <a:r>
              <a:rPr lang="en-US" altLang="zh-HK" dirty="0">
                <a:ea typeface="新細明體" pitchFamily="18" charset="-120"/>
              </a:rPr>
              <a:t>response of f</a:t>
            </a:r>
            <a:r>
              <a:rPr lang="en-US" altLang="zh-HK" dirty="0" smtClean="0">
                <a:ea typeface="新細明體" pitchFamily="18" charset="-120"/>
              </a:rPr>
              <a:t>irst order </a:t>
            </a:r>
            <a:r>
              <a:rPr lang="en-US" altLang="zh-HK" dirty="0">
                <a:ea typeface="新細明體" pitchFamily="18" charset="-120"/>
              </a:rPr>
              <a:t>circuit </a:t>
            </a:r>
            <a:endParaRPr lang="zh-HK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7B15CF-B5B9-4C67-887B-4ED21AD7BAD2}" type="slidenum">
              <a:rPr lang="en-US" altLang="zh-HK" smtClean="0"/>
              <a:pPr>
                <a:defRPr/>
              </a:pPr>
              <a:t>15</a:t>
            </a:fld>
            <a:endParaRPr lang="en-US" altLang="zh-HK" dirty="0"/>
          </a:p>
        </p:txBody>
      </p:sp>
    </p:spTree>
    <p:extLst>
      <p:ext uri="{BB962C8B-B14F-4D97-AF65-F5344CB8AC3E}">
        <p14:creationId xmlns:p14="http://schemas.microsoft.com/office/powerpoint/2010/main" val="13773388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16" descr="07-023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08339" y="3261163"/>
            <a:ext cx="1676400" cy="1769533"/>
          </a:xfrm>
          <a:noFill/>
        </p:spPr>
      </p:pic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295400"/>
            <a:ext cx="8243888" cy="381000"/>
          </a:xfrm>
        </p:spPr>
        <p:txBody>
          <a:bodyPr/>
          <a:lstStyle/>
          <a:p>
            <a:r>
              <a:rPr lang="en-US" altLang="zh-HK" sz="4000" dirty="0" smtClean="0">
                <a:ea typeface="新細明體" pitchFamily="18" charset="-120"/>
              </a:rPr>
              <a:t>     Unit-Step Function</a:t>
            </a:r>
          </a:p>
        </p:txBody>
      </p:sp>
      <p:sp>
        <p:nvSpPr>
          <p:cNvPr id="3174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2135877"/>
            <a:ext cx="7620000" cy="990600"/>
          </a:xfrm>
        </p:spPr>
        <p:txBody>
          <a:bodyPr/>
          <a:lstStyle/>
          <a:p>
            <a:pPr marL="0" indent="0" algn="just">
              <a:buNone/>
            </a:pP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The </a:t>
            </a:r>
            <a:r>
              <a:rPr lang="en-US" altLang="zh-HK" sz="2000" b="1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unit step function</a:t>
            </a: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 u(t) is 0 for t &lt; 0  and 1 for t ≥ 0. </a:t>
            </a:r>
          </a:p>
        </p:txBody>
      </p:sp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0" y="3248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HK" altLang="en-US">
              <a:ea typeface="新細明體" pitchFamily="18" charset="-120"/>
            </a:endParaRPr>
          </a:p>
        </p:txBody>
      </p:sp>
      <p:sp>
        <p:nvSpPr>
          <p:cNvPr id="31751" name="Rectangle 10"/>
          <p:cNvSpPr>
            <a:spLocks noChangeArrowheads="1"/>
          </p:cNvSpPr>
          <p:nvPr/>
        </p:nvSpPr>
        <p:spPr bwMode="auto">
          <a:xfrm>
            <a:off x="0" y="31575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HK" altLang="en-US">
              <a:ea typeface="新細明體" pitchFamily="18" charset="-120"/>
            </a:endParaRPr>
          </a:p>
        </p:txBody>
      </p:sp>
      <p:graphicFrame>
        <p:nvGraphicFramePr>
          <p:cNvPr id="31752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4891366"/>
              </p:ext>
            </p:extLst>
          </p:nvPr>
        </p:nvGraphicFramePr>
        <p:xfrm>
          <a:off x="1905000" y="3859122"/>
          <a:ext cx="2390775" cy="881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82" name="Equation" r:id="rId5" imgW="1282680" imgH="457200" progId="Equation.3">
                  <p:embed/>
                </p:oleObj>
              </mc:Choice>
              <mc:Fallback>
                <p:oleObj name="Equation" r:id="rId5" imgW="12826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859122"/>
                        <a:ext cx="2390775" cy="881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A8F254-AE55-4C0E-8B0A-BC69FEC49C94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649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201738" y="457200"/>
            <a:ext cx="7332662" cy="1314450"/>
          </a:xfrm>
        </p:spPr>
        <p:txBody>
          <a:bodyPr/>
          <a:lstStyle/>
          <a:p>
            <a:r>
              <a:rPr lang="en-US" altLang="zh-HK" sz="4000" dirty="0" smtClean="0">
                <a:ea typeface="新細明體" pitchFamily="18" charset="-120"/>
              </a:rPr>
              <a:t>Unit-Step Function</a:t>
            </a:r>
          </a:p>
        </p:txBody>
      </p:sp>
      <p:pic>
        <p:nvPicPr>
          <p:cNvPr id="32772" name="Picture 10" descr="07-025"/>
          <p:cNvPicPr>
            <a:picLocks noGrp="1" noChangeAspect="1" noChangeArrowheads="1"/>
          </p:cNvPicPr>
          <p:nvPr>
            <p:ph sz="quarter" idx="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980"/>
          <a:stretch/>
        </p:blipFill>
        <p:spPr>
          <a:xfrm>
            <a:off x="3575017" y="3733800"/>
            <a:ext cx="1917766" cy="1752600"/>
          </a:xfrm>
        </p:spPr>
      </p:pic>
      <p:sp>
        <p:nvSpPr>
          <p:cNvPr id="32775" name="Rectangle 7"/>
          <p:cNvSpPr>
            <a:spLocks noChangeArrowheads="1"/>
          </p:cNvSpPr>
          <p:nvPr/>
        </p:nvSpPr>
        <p:spPr bwMode="auto">
          <a:xfrm>
            <a:off x="-533400" y="508879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HK" altLang="en-US">
              <a:ea typeface="新細明體" pitchFamily="18" charset="-120"/>
            </a:endParaRPr>
          </a:p>
        </p:txBody>
      </p:sp>
      <p:sp>
        <p:nvSpPr>
          <p:cNvPr id="32777" name="Rectangle 13"/>
          <p:cNvSpPr>
            <a:spLocks noChangeArrowheads="1"/>
          </p:cNvSpPr>
          <p:nvPr/>
        </p:nvSpPr>
        <p:spPr bwMode="auto">
          <a:xfrm>
            <a:off x="457200" y="2144760"/>
            <a:ext cx="78486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HK" sz="2000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A</a:t>
            </a: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n </a:t>
            </a:r>
            <a:r>
              <a:rPr lang="en-US" altLang="zh-HK" sz="2000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abrupt </a:t>
            </a: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voltage change in a voltage source </a:t>
            </a:r>
            <a:r>
              <a:rPr lang="en-US" altLang="zh-HK" sz="2000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can be </a:t>
            </a: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represented </a:t>
            </a:r>
            <a:r>
              <a:rPr lang="en-US" altLang="zh-HK" sz="2000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by </a:t>
            </a:r>
            <a:r>
              <a:rPr lang="en-US" altLang="zh-HK" sz="2000" dirty="0" smtClean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a step function</a:t>
            </a: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:</a:t>
            </a:r>
            <a:endParaRPr lang="en-US" altLang="zh-HK" sz="2000" dirty="0">
              <a:latin typeface="Arial" panose="020B0604020202020204" pitchFamily="34" charset="0"/>
              <a:ea typeface="新細明體" pitchFamily="18" charset="-120"/>
              <a:cs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A8F254-AE55-4C0E-8B0A-BC69FEC49C94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3276600" y="5633054"/>
            <a:ext cx="281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zh-HK" sz="2000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a</a:t>
            </a: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 step </a:t>
            </a:r>
            <a:r>
              <a:rPr lang="en-US" altLang="zh-HK" sz="2000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voltage </a:t>
            </a: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source</a:t>
            </a:r>
            <a:endParaRPr lang="en-US" altLang="zh-HK" sz="2000" dirty="0">
              <a:latin typeface="Arial" panose="020B0604020202020204" pitchFamily="34" charset="0"/>
              <a:ea typeface="新細明體" pitchFamily="18" charset="-120"/>
              <a:cs typeface="Arial" panose="020B0604020202020204" pitchFamily="34" charset="0"/>
            </a:endParaRPr>
          </a:p>
        </p:txBody>
      </p:sp>
      <p:pic>
        <p:nvPicPr>
          <p:cNvPr id="14" name="Picture 3" descr="ale29559_0702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63" t="7312" r="17979"/>
          <a:stretch>
            <a:fillRect/>
          </a:stretch>
        </p:blipFill>
        <p:spPr bwMode="auto">
          <a:xfrm>
            <a:off x="6172200" y="3154996"/>
            <a:ext cx="2767013" cy="2678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文字方塊 5"/>
          <p:cNvSpPr txBox="1">
            <a:spLocks noChangeArrowheads="1"/>
          </p:cNvSpPr>
          <p:nvPr/>
        </p:nvSpPr>
        <p:spPr bwMode="auto">
          <a:xfrm>
            <a:off x="6400800" y="3074828"/>
            <a:ext cx="990600" cy="3698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zh-HK" dirty="0" smtClean="0">
                <a:ea typeface="新細明體" pitchFamily="18" charset="-120"/>
              </a:rPr>
              <a:t>V</a:t>
            </a:r>
            <a:r>
              <a:rPr lang="en-US" altLang="zh-HK" baseline="-25000" dirty="0">
                <a:ea typeface="新細明體" pitchFamily="18" charset="-120"/>
              </a:rPr>
              <a:t>0</a:t>
            </a:r>
            <a:r>
              <a:rPr lang="en-US" altLang="zh-HK" dirty="0" smtClean="0">
                <a:ea typeface="新細明體" pitchFamily="18" charset="-120"/>
              </a:rPr>
              <a:t> </a:t>
            </a:r>
            <a:r>
              <a:rPr lang="en-US" altLang="zh-HK" dirty="0">
                <a:ea typeface="新細明體" pitchFamily="18" charset="-120"/>
              </a:rPr>
              <a:t>u(t)</a:t>
            </a:r>
            <a:endParaRPr lang="zh-HK" altLang="en-US" dirty="0">
              <a:ea typeface="新細明體" pitchFamily="18" charset="-120"/>
            </a:endParaRPr>
          </a:p>
        </p:txBody>
      </p:sp>
      <p:sp>
        <p:nvSpPr>
          <p:cNvPr id="16" name="文字方塊 7"/>
          <p:cNvSpPr txBox="1">
            <a:spLocks noChangeArrowheads="1"/>
          </p:cNvSpPr>
          <p:nvPr/>
        </p:nvSpPr>
        <p:spPr bwMode="auto">
          <a:xfrm>
            <a:off x="6493922" y="4212967"/>
            <a:ext cx="495300" cy="3683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zh-HK" dirty="0">
                <a:ea typeface="新細明體" pitchFamily="18" charset="-120"/>
              </a:rPr>
              <a:t>V</a:t>
            </a:r>
            <a:r>
              <a:rPr lang="en-US" altLang="zh-HK" baseline="-25000" dirty="0">
                <a:ea typeface="新細明體" pitchFamily="18" charset="-120"/>
              </a:rPr>
              <a:t>0</a:t>
            </a:r>
            <a:endParaRPr lang="zh-HK" altLang="en-US" dirty="0">
              <a:ea typeface="新細明體" pitchFamily="18" charset="-120"/>
            </a:endParaRPr>
          </a:p>
        </p:txBody>
      </p:sp>
      <p:pic>
        <p:nvPicPr>
          <p:cNvPr id="11" name="Content Placeholder 10" descr="07-025"/>
          <p:cNvPicPr>
            <a:picLocks noGrp="1" noChangeAspect="1" noChangeArrowheads="1"/>
          </p:cNvPicPr>
          <p:nvPr>
            <p:ph sz="quarter" idx="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354"/>
          <a:stretch/>
        </p:blipFill>
        <p:spPr>
          <a:xfrm>
            <a:off x="581891" y="3733800"/>
            <a:ext cx="1991987" cy="1752600"/>
          </a:xfrm>
        </p:spPr>
      </p:pic>
      <p:sp>
        <p:nvSpPr>
          <p:cNvPr id="3" name="Equal 2"/>
          <p:cNvSpPr/>
          <p:nvPr/>
        </p:nvSpPr>
        <p:spPr>
          <a:xfrm>
            <a:off x="2834244" y="4309903"/>
            <a:ext cx="594756" cy="45720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7517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201738" y="457200"/>
            <a:ext cx="7332662" cy="1314450"/>
          </a:xfrm>
        </p:spPr>
        <p:txBody>
          <a:bodyPr/>
          <a:lstStyle/>
          <a:p>
            <a:r>
              <a:rPr lang="en-US" altLang="zh-HK" sz="4000" dirty="0" smtClean="0">
                <a:ea typeface="新細明體" pitchFamily="18" charset="-120"/>
              </a:rPr>
              <a:t>Unit-Step Function</a:t>
            </a:r>
          </a:p>
        </p:txBody>
      </p:sp>
      <p:sp>
        <p:nvSpPr>
          <p:cNvPr id="32775" name="Rectangle 7"/>
          <p:cNvSpPr>
            <a:spLocks noChangeArrowheads="1"/>
          </p:cNvSpPr>
          <p:nvPr/>
        </p:nvSpPr>
        <p:spPr bwMode="auto">
          <a:xfrm>
            <a:off x="-457200" y="33552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HK" altLang="en-US">
              <a:ea typeface="新細明體" pitchFamily="18" charset="-120"/>
            </a:endParaRPr>
          </a:p>
        </p:txBody>
      </p:sp>
      <p:pic>
        <p:nvPicPr>
          <p:cNvPr id="32776" name="Picture 11" descr="07-026"/>
          <p:cNvPicPr>
            <a:picLocks noGrp="1" noChangeAspect="1" noChangeArrowheads="1"/>
          </p:cNvPicPr>
          <p:nvPr>
            <p:ph sz="quarter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987"/>
          <a:stretch/>
        </p:blipFill>
        <p:spPr>
          <a:xfrm>
            <a:off x="3429000" y="3650673"/>
            <a:ext cx="1945200" cy="1905000"/>
          </a:xfrm>
          <a:noFill/>
        </p:spPr>
      </p:pic>
      <p:sp>
        <p:nvSpPr>
          <p:cNvPr id="32777" name="Rectangle 13"/>
          <p:cNvSpPr>
            <a:spLocks noChangeArrowheads="1"/>
          </p:cNvSpPr>
          <p:nvPr/>
        </p:nvSpPr>
        <p:spPr bwMode="auto">
          <a:xfrm>
            <a:off x="477300" y="2138025"/>
            <a:ext cx="78486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HK" sz="2000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A</a:t>
            </a: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n </a:t>
            </a:r>
            <a:r>
              <a:rPr lang="en-US" altLang="zh-HK" sz="2000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abrupt </a:t>
            </a: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current change in a current source can </a:t>
            </a:r>
            <a:r>
              <a:rPr lang="en-US" altLang="zh-HK" sz="2000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be </a:t>
            </a: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represented </a:t>
            </a:r>
            <a:r>
              <a:rPr lang="en-US" altLang="zh-HK" sz="2000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by </a:t>
            </a:r>
            <a:r>
              <a:rPr lang="en-US" altLang="zh-HK" sz="2000" dirty="0" smtClean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a step function</a:t>
            </a: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:</a:t>
            </a:r>
            <a:endParaRPr lang="en-US" altLang="zh-HK" sz="2000" dirty="0">
              <a:latin typeface="Arial" panose="020B0604020202020204" pitchFamily="34" charset="0"/>
              <a:ea typeface="新細明體" pitchFamily="18" charset="-120"/>
              <a:cs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A8F254-AE55-4C0E-8B0A-BC69FEC49C94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3202689" y="5555673"/>
            <a:ext cx="330826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zh-HK" sz="2000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a</a:t>
            </a: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 step </a:t>
            </a:r>
            <a:r>
              <a:rPr lang="en-US" altLang="zh-HK" sz="2000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current </a:t>
            </a: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source</a:t>
            </a:r>
            <a:endParaRPr lang="en-US" altLang="zh-HK" sz="2000" dirty="0">
              <a:latin typeface="Arial" panose="020B0604020202020204" pitchFamily="34" charset="0"/>
              <a:ea typeface="新細明體" pitchFamily="18" charset="-120"/>
              <a:cs typeface="Arial" panose="020B0604020202020204" pitchFamily="34" charset="0"/>
            </a:endParaRPr>
          </a:p>
          <a:p>
            <a:endParaRPr lang="zh-HK" altLang="en-US" dirty="0"/>
          </a:p>
        </p:txBody>
      </p:sp>
      <p:pic>
        <p:nvPicPr>
          <p:cNvPr id="13" name="Picture 3" descr="ale29559_0702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63" t="7312" r="17979"/>
          <a:stretch>
            <a:fillRect/>
          </a:stretch>
        </p:blipFill>
        <p:spPr bwMode="auto">
          <a:xfrm>
            <a:off x="6043613" y="2994298"/>
            <a:ext cx="2767013" cy="267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文字方塊 5"/>
          <p:cNvSpPr txBox="1">
            <a:spLocks noChangeArrowheads="1"/>
          </p:cNvSpPr>
          <p:nvPr/>
        </p:nvSpPr>
        <p:spPr bwMode="auto">
          <a:xfrm>
            <a:off x="6272213" y="2994298"/>
            <a:ext cx="990600" cy="3683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zh-HK" dirty="0" smtClean="0">
                <a:ea typeface="新細明體" pitchFamily="18" charset="-120"/>
              </a:rPr>
              <a:t>I</a:t>
            </a:r>
            <a:r>
              <a:rPr lang="en-US" altLang="zh-HK" baseline="-25000" dirty="0" smtClean="0">
                <a:ea typeface="新細明體" pitchFamily="18" charset="-120"/>
              </a:rPr>
              <a:t>0</a:t>
            </a:r>
            <a:r>
              <a:rPr lang="en-US" altLang="zh-HK" dirty="0" smtClean="0">
                <a:ea typeface="新細明體" pitchFamily="18" charset="-120"/>
              </a:rPr>
              <a:t> u(t)</a:t>
            </a:r>
            <a:endParaRPr lang="zh-HK" altLang="en-US" dirty="0">
              <a:ea typeface="新細明體" pitchFamily="18" charset="-120"/>
            </a:endParaRPr>
          </a:p>
        </p:txBody>
      </p:sp>
      <p:sp>
        <p:nvSpPr>
          <p:cNvPr id="15" name="文字方塊 6"/>
          <p:cNvSpPr txBox="1">
            <a:spLocks noChangeArrowheads="1"/>
          </p:cNvSpPr>
          <p:nvPr/>
        </p:nvSpPr>
        <p:spPr bwMode="auto">
          <a:xfrm>
            <a:off x="6272213" y="4043635"/>
            <a:ext cx="495300" cy="3698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zh-HK" dirty="0">
                <a:ea typeface="新細明體" pitchFamily="18" charset="-120"/>
              </a:rPr>
              <a:t>I</a:t>
            </a:r>
            <a:r>
              <a:rPr lang="en-US" altLang="zh-HK" baseline="-25000" dirty="0">
                <a:ea typeface="新細明體" pitchFamily="18" charset="-120"/>
              </a:rPr>
              <a:t>0</a:t>
            </a:r>
            <a:endParaRPr lang="zh-HK" altLang="en-US" dirty="0">
              <a:ea typeface="新細明體" pitchFamily="18" charset="-120"/>
            </a:endParaRPr>
          </a:p>
        </p:txBody>
      </p:sp>
      <p:pic>
        <p:nvPicPr>
          <p:cNvPr id="11" name="Picture 11" descr="07-026"/>
          <p:cNvPicPr>
            <a:picLocks noGrp="1" noChangeAspect="1" noChangeArrowheads="1"/>
          </p:cNvPicPr>
          <p:nvPr>
            <p:ph sz="quarter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119"/>
          <a:stretch/>
        </p:blipFill>
        <p:spPr>
          <a:xfrm>
            <a:off x="457200" y="3634700"/>
            <a:ext cx="2081213" cy="1905000"/>
          </a:xfrm>
          <a:noFill/>
        </p:spPr>
      </p:pic>
      <p:sp>
        <p:nvSpPr>
          <p:cNvPr id="12" name="Equal 11"/>
          <p:cNvSpPr/>
          <p:nvPr/>
        </p:nvSpPr>
        <p:spPr>
          <a:xfrm>
            <a:off x="2745799" y="4317381"/>
            <a:ext cx="476992" cy="45720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631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>
                <a:ea typeface="新細明體" pitchFamily="18" charset="-120"/>
              </a:rPr>
              <a:t>Step response of an RC circuit</a:t>
            </a:r>
            <a:endParaRPr lang="zh-HK" altLang="en-US" dirty="0" smtClean="0">
              <a:ea typeface="新細明體" pitchFamily="18" charset="-12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105402" y="6222670"/>
            <a:ext cx="1905000" cy="457200"/>
          </a:xfrm>
        </p:spPr>
        <p:txBody>
          <a:bodyPr/>
          <a:lstStyle/>
          <a:p>
            <a:pPr>
              <a:defRPr/>
            </a:pPr>
            <a:fld id="{5698A0B4-BF91-4605-8020-C83BD46B502C}" type="slidenum">
              <a:rPr lang="en-US" altLang="zh-HK" smtClean="0"/>
              <a:pPr>
                <a:defRPr/>
              </a:pPr>
              <a:t>19</a:t>
            </a:fld>
            <a:endParaRPr lang="en-US" altLang="zh-HK" dirty="0"/>
          </a:p>
        </p:txBody>
      </p:sp>
      <p:sp>
        <p:nvSpPr>
          <p:cNvPr id="5" name="TextBox 4"/>
          <p:cNvSpPr txBox="1"/>
          <p:nvPr/>
        </p:nvSpPr>
        <p:spPr>
          <a:xfrm>
            <a:off x="685800" y="6143637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dirty="0" smtClean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Interested in knowing how v </a:t>
            </a:r>
            <a:r>
              <a:rPr lang="en-US" altLang="zh-HK" dirty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changes for t ≥</a:t>
            </a:r>
            <a:r>
              <a:rPr lang="en-US" altLang="zh-HK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 </a:t>
            </a:r>
            <a:r>
              <a:rPr lang="en-US" altLang="zh-HK" dirty="0" smtClean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0</a:t>
            </a:r>
            <a:r>
              <a:rPr lang="en-US" altLang="zh-HK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. </a:t>
            </a:r>
            <a:r>
              <a:rPr lang="en-US" altLang="zh-HK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(i.e. find v(t) for t ≥ 0)  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4764897" y="3737373"/>
            <a:ext cx="2936875" cy="2215077"/>
            <a:chOff x="255697" y="4571999"/>
            <a:chExt cx="2936875" cy="2215077"/>
          </a:xfrm>
        </p:grpSpPr>
        <p:pic>
          <p:nvPicPr>
            <p:cNvPr id="35843" name="Picture 3" descr="ale29559_07040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90" t="52684" r="2344"/>
            <a:stretch/>
          </p:blipFill>
          <p:spPr bwMode="auto">
            <a:xfrm>
              <a:off x="255697" y="4571999"/>
              <a:ext cx="2936875" cy="22150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4" name="直線單箭頭接點 3"/>
            <p:cNvCxnSpPr/>
            <p:nvPr/>
          </p:nvCxnSpPr>
          <p:spPr>
            <a:xfrm>
              <a:off x="2286000" y="5249704"/>
              <a:ext cx="0" cy="978396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文字方塊 2"/>
            <p:cNvSpPr txBox="1"/>
            <p:nvPr/>
          </p:nvSpPr>
          <p:spPr>
            <a:xfrm>
              <a:off x="267722" y="5554236"/>
              <a:ext cx="5334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HK" dirty="0" smtClean="0"/>
                <a:t>V</a:t>
              </a:r>
              <a:r>
                <a:rPr lang="en-US" altLang="zh-HK" baseline="-25000" dirty="0" smtClean="0"/>
                <a:t>s</a:t>
              </a:r>
              <a:endParaRPr lang="zh-HK" altLang="en-US" baseline="-25000" dirty="0"/>
            </a:p>
          </p:txBody>
        </p:sp>
        <p:cxnSp>
          <p:nvCxnSpPr>
            <p:cNvPr id="15" name="直線單箭頭接點 14"/>
            <p:cNvCxnSpPr/>
            <p:nvPr/>
          </p:nvCxnSpPr>
          <p:spPr>
            <a:xfrm>
              <a:off x="1239837" y="5169932"/>
              <a:ext cx="914400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457200" y="2121904"/>
            <a:ext cx="752493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Suppose before t = 0, the initial voltage of the capacitor is V</a:t>
            </a:r>
            <a:r>
              <a:rPr lang="en-US" sz="20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We close the switch at t = 0, the capacitor will be charged up by the voltage source V</a:t>
            </a:r>
            <a:r>
              <a:rPr lang="en-US" sz="20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(This is called the </a:t>
            </a: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Charging 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rocess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6" name="Picture 3" descr="ale29559_07040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90" t="3967" r="2344" b="47584"/>
          <a:stretch/>
        </p:blipFill>
        <p:spPr bwMode="auto">
          <a:xfrm>
            <a:off x="1282792" y="3710820"/>
            <a:ext cx="2936875" cy="2268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848" name="文字方塊 8"/>
          <p:cNvSpPr txBox="1">
            <a:spLocks noChangeArrowheads="1"/>
          </p:cNvSpPr>
          <p:nvPr/>
        </p:nvSpPr>
        <p:spPr bwMode="auto">
          <a:xfrm>
            <a:off x="4798587" y="3735312"/>
            <a:ext cx="135742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zh-HK" dirty="0">
                <a:ea typeface="新細明體" pitchFamily="18" charset="-120"/>
              </a:rPr>
              <a:t>For t ≥ 0 </a:t>
            </a:r>
            <a:endParaRPr lang="zh-HK" altLang="en-US" dirty="0"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22597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>
                <a:ea typeface="新細明體" pitchFamily="18" charset="-120"/>
              </a:rPr>
              <a:t>First order circuits</a:t>
            </a:r>
          </a:p>
        </p:txBody>
      </p:sp>
      <p:sp>
        <p:nvSpPr>
          <p:cNvPr id="6147" name="Content Placeholder 4"/>
          <p:cNvSpPr>
            <a:spLocks noGrp="1"/>
          </p:cNvSpPr>
          <p:nvPr>
            <p:ph idx="1"/>
          </p:nvPr>
        </p:nvSpPr>
        <p:spPr>
          <a:xfrm>
            <a:off x="477044" y="2089150"/>
            <a:ext cx="8574088" cy="4114800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A First Order Circuit is a circuit that contains a </a:t>
            </a:r>
            <a:r>
              <a:rPr lang="en-US" altLang="zh-HK" sz="2000" b="1" dirty="0" smtClean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single</a:t>
            </a: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 </a:t>
            </a:r>
            <a:r>
              <a:rPr lang="en-US" altLang="zh-HK" sz="2000" dirty="0" smtClean="0">
                <a:solidFill>
                  <a:srgbClr val="0070C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energy storing element</a:t>
            </a: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 (either a capacitor or an inductor) together with a number of sources and resistors.</a:t>
            </a:r>
          </a:p>
          <a:p>
            <a:pPr marL="0" indent="0">
              <a:buFont typeface="Wingdings" pitchFamily="2" charset="2"/>
              <a:buNone/>
            </a:pPr>
            <a:endParaRPr lang="en-US" altLang="zh-HK" dirty="0" smtClean="0">
              <a:ea typeface="新細明體" pitchFamily="18" charset="-120"/>
            </a:endParaRPr>
          </a:p>
          <a:p>
            <a:pPr marL="0" indent="0">
              <a:buFont typeface="Wingdings" pitchFamily="2" charset="2"/>
              <a:buNone/>
            </a:pPr>
            <a:endParaRPr lang="en-US" altLang="zh-HK" dirty="0" smtClean="0">
              <a:ea typeface="新細明體" pitchFamily="18" charset="-120"/>
            </a:endParaRPr>
          </a:p>
        </p:txBody>
      </p:sp>
      <p:sp>
        <p:nvSpPr>
          <p:cNvPr id="6148" name="Text Box 113"/>
          <p:cNvSpPr txBox="1">
            <a:spLocks noChangeArrowheads="1"/>
          </p:cNvSpPr>
          <p:nvPr/>
        </p:nvSpPr>
        <p:spPr bwMode="auto">
          <a:xfrm>
            <a:off x="2041120" y="6142038"/>
            <a:ext cx="1035861" cy="36933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US" altLang="zh-HK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1</a:t>
            </a:r>
            <a:r>
              <a:rPr lang="en-US" altLang="zh-HK" baseline="30000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st</a:t>
            </a:r>
            <a:r>
              <a:rPr lang="en-US" altLang="zh-HK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 order</a:t>
            </a:r>
          </a:p>
        </p:txBody>
      </p:sp>
      <p:cxnSp>
        <p:nvCxnSpPr>
          <p:cNvPr id="6149" name="AutoShape 5"/>
          <p:cNvCxnSpPr>
            <a:cxnSpLocks noChangeShapeType="1"/>
            <a:stCxn id="6155" idx="2"/>
            <a:endCxn id="6227" idx="4"/>
          </p:cNvCxnSpPr>
          <p:nvPr/>
        </p:nvCxnSpPr>
        <p:spPr bwMode="auto">
          <a:xfrm rot="10800000">
            <a:off x="1352550" y="4872038"/>
            <a:ext cx="1100138" cy="35242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 type="non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6150" name="Group 6"/>
          <p:cNvGrpSpPr>
            <a:grpSpLocks/>
          </p:cNvGrpSpPr>
          <p:nvPr/>
        </p:nvGrpSpPr>
        <p:grpSpPr bwMode="auto">
          <a:xfrm rot="5400000" flipH="1" flipV="1">
            <a:off x="1964532" y="3855243"/>
            <a:ext cx="177800" cy="455613"/>
            <a:chOff x="3450" y="2313"/>
            <a:chExt cx="111" cy="216"/>
          </a:xfrm>
        </p:grpSpPr>
        <p:sp>
          <p:nvSpPr>
            <p:cNvPr id="6244" name="Line 7"/>
            <p:cNvSpPr>
              <a:spLocks noChangeShapeType="1"/>
            </p:cNvSpPr>
            <p:nvPr/>
          </p:nvSpPr>
          <p:spPr bwMode="auto">
            <a:xfrm>
              <a:off x="3498" y="2313"/>
              <a:ext cx="63" cy="2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6245" name="Line 8"/>
            <p:cNvSpPr>
              <a:spLocks noChangeShapeType="1"/>
            </p:cNvSpPr>
            <p:nvPr/>
          </p:nvSpPr>
          <p:spPr bwMode="auto">
            <a:xfrm flipH="1">
              <a:off x="3450" y="2334"/>
              <a:ext cx="108" cy="1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6246" name="Line 9"/>
            <p:cNvSpPr>
              <a:spLocks noChangeShapeType="1"/>
            </p:cNvSpPr>
            <p:nvPr/>
          </p:nvSpPr>
          <p:spPr bwMode="auto">
            <a:xfrm>
              <a:off x="3450" y="2505"/>
              <a:ext cx="57" cy="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6247" name="Line 10"/>
            <p:cNvSpPr>
              <a:spLocks noChangeShapeType="1"/>
            </p:cNvSpPr>
            <p:nvPr/>
          </p:nvSpPr>
          <p:spPr bwMode="auto">
            <a:xfrm>
              <a:off x="3453" y="2355"/>
              <a:ext cx="105" cy="4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6248" name="Line 11"/>
            <p:cNvSpPr>
              <a:spLocks noChangeShapeType="1"/>
            </p:cNvSpPr>
            <p:nvPr/>
          </p:nvSpPr>
          <p:spPr bwMode="auto">
            <a:xfrm flipH="1">
              <a:off x="3453" y="2400"/>
              <a:ext cx="108" cy="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6249" name="Line 12"/>
            <p:cNvSpPr>
              <a:spLocks noChangeShapeType="1"/>
            </p:cNvSpPr>
            <p:nvPr/>
          </p:nvSpPr>
          <p:spPr bwMode="auto">
            <a:xfrm>
              <a:off x="3453" y="2427"/>
              <a:ext cx="102" cy="4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6250" name="Line 13"/>
            <p:cNvSpPr>
              <a:spLocks noChangeShapeType="1"/>
            </p:cNvSpPr>
            <p:nvPr/>
          </p:nvSpPr>
          <p:spPr bwMode="auto">
            <a:xfrm flipH="1">
              <a:off x="3453" y="2472"/>
              <a:ext cx="99" cy="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</p:grpSp>
      <p:cxnSp>
        <p:nvCxnSpPr>
          <p:cNvPr id="6151" name="AutoShape 14"/>
          <p:cNvCxnSpPr>
            <a:cxnSpLocks noChangeShapeType="1"/>
            <a:stCxn id="6154" idx="2"/>
            <a:endCxn id="6246" idx="1"/>
          </p:cNvCxnSpPr>
          <p:nvPr/>
        </p:nvCxnSpPr>
        <p:spPr bwMode="auto">
          <a:xfrm flipH="1" flipV="1">
            <a:off x="2281238" y="4079875"/>
            <a:ext cx="160337" cy="15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6152" name="Group 15"/>
          <p:cNvGrpSpPr>
            <a:grpSpLocks/>
          </p:cNvGrpSpPr>
          <p:nvPr/>
        </p:nvGrpSpPr>
        <p:grpSpPr bwMode="auto">
          <a:xfrm>
            <a:off x="2289175" y="5467350"/>
            <a:ext cx="457200" cy="152400"/>
            <a:chOff x="1392" y="3552"/>
            <a:chExt cx="288" cy="96"/>
          </a:xfrm>
        </p:grpSpPr>
        <p:sp>
          <p:nvSpPr>
            <p:cNvPr id="6241" name="Line 16"/>
            <p:cNvSpPr>
              <a:spLocks noChangeShapeType="1"/>
            </p:cNvSpPr>
            <p:nvPr/>
          </p:nvSpPr>
          <p:spPr bwMode="auto">
            <a:xfrm>
              <a:off x="1392" y="3552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6242" name="Line 17"/>
            <p:cNvSpPr>
              <a:spLocks noChangeShapeType="1"/>
            </p:cNvSpPr>
            <p:nvPr/>
          </p:nvSpPr>
          <p:spPr bwMode="auto">
            <a:xfrm>
              <a:off x="1434" y="3600"/>
              <a:ext cx="19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6243" name="Line 18"/>
            <p:cNvSpPr>
              <a:spLocks noChangeShapeType="1"/>
            </p:cNvSpPr>
            <p:nvPr/>
          </p:nvSpPr>
          <p:spPr bwMode="auto">
            <a:xfrm>
              <a:off x="1482" y="3648"/>
              <a:ext cx="10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</p:grpSp>
      <p:sp>
        <p:nvSpPr>
          <p:cNvPr id="6153" name="Line 19"/>
          <p:cNvSpPr>
            <a:spLocks noChangeShapeType="1"/>
          </p:cNvSpPr>
          <p:nvPr/>
        </p:nvSpPr>
        <p:spPr bwMode="auto">
          <a:xfrm flipV="1">
            <a:off x="2522538" y="5224463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6154" name="Oval 20"/>
          <p:cNvSpPr>
            <a:spLocks noChangeArrowheads="1"/>
          </p:cNvSpPr>
          <p:nvPr/>
        </p:nvSpPr>
        <p:spPr bwMode="auto">
          <a:xfrm>
            <a:off x="2441575" y="4019550"/>
            <a:ext cx="131763" cy="122238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  <a:round/>
            <a:headEnd type="none" w="lg" len="lg"/>
            <a:tailEnd type="none" w="lg" len="lg"/>
          </a:ln>
        </p:spPr>
        <p:txBody>
          <a:bodyPr wrap="none" anchor="ctr"/>
          <a:lstStyle/>
          <a:p>
            <a:pPr algn="ctr" eaLnBrk="0" hangingPunct="0"/>
            <a:endParaRPr lang="zh-HK" altLang="zh-HK">
              <a:ea typeface="新細明體" pitchFamily="18" charset="-120"/>
            </a:endParaRPr>
          </a:p>
        </p:txBody>
      </p:sp>
      <p:sp>
        <p:nvSpPr>
          <p:cNvPr id="6155" name="Oval 21"/>
          <p:cNvSpPr>
            <a:spLocks noChangeArrowheads="1"/>
          </p:cNvSpPr>
          <p:nvPr/>
        </p:nvSpPr>
        <p:spPr bwMode="auto">
          <a:xfrm>
            <a:off x="2452688" y="5162550"/>
            <a:ext cx="131762" cy="122238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  <a:round/>
            <a:headEnd type="none" w="lg" len="lg"/>
            <a:tailEnd type="none" w="lg" len="lg"/>
          </a:ln>
        </p:spPr>
        <p:txBody>
          <a:bodyPr wrap="none" anchor="ctr"/>
          <a:lstStyle/>
          <a:p>
            <a:pPr algn="ctr" eaLnBrk="0" hangingPunct="0"/>
            <a:endParaRPr lang="zh-HK" altLang="zh-HK">
              <a:ea typeface="新細明體" pitchFamily="18" charset="-120"/>
            </a:endParaRPr>
          </a:p>
        </p:txBody>
      </p:sp>
      <p:sp>
        <p:nvSpPr>
          <p:cNvPr id="6156" name="Text Box 22"/>
          <p:cNvSpPr txBox="1">
            <a:spLocks noChangeArrowheads="1"/>
          </p:cNvSpPr>
          <p:nvPr/>
        </p:nvSpPr>
        <p:spPr bwMode="auto">
          <a:xfrm>
            <a:off x="1809750" y="3619500"/>
            <a:ext cx="482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US" altLang="zh-HK" b="1">
                <a:ea typeface="新細明體" pitchFamily="18" charset="-120"/>
              </a:rPr>
              <a:t> R</a:t>
            </a:r>
            <a:r>
              <a:rPr lang="en-US" altLang="zh-HK" b="1" baseline="-25000">
                <a:ea typeface="新細明體" pitchFamily="18" charset="-120"/>
              </a:rPr>
              <a:t>1</a:t>
            </a:r>
            <a:endParaRPr lang="en-US" altLang="zh-HK" b="1">
              <a:ea typeface="新細明體" pitchFamily="18" charset="-120"/>
            </a:endParaRPr>
          </a:p>
        </p:txBody>
      </p:sp>
      <p:grpSp>
        <p:nvGrpSpPr>
          <p:cNvPr id="6157" name="Group 23"/>
          <p:cNvGrpSpPr>
            <a:grpSpLocks/>
          </p:cNvGrpSpPr>
          <p:nvPr/>
        </p:nvGrpSpPr>
        <p:grpSpPr bwMode="auto">
          <a:xfrm>
            <a:off x="2428875" y="4452938"/>
            <a:ext cx="176213" cy="342900"/>
            <a:chOff x="1670" y="2765"/>
            <a:chExt cx="111" cy="216"/>
          </a:xfrm>
        </p:grpSpPr>
        <p:sp>
          <p:nvSpPr>
            <p:cNvPr id="6234" name="Line 24"/>
            <p:cNvSpPr>
              <a:spLocks noChangeShapeType="1"/>
            </p:cNvSpPr>
            <p:nvPr/>
          </p:nvSpPr>
          <p:spPr bwMode="auto">
            <a:xfrm>
              <a:off x="1718" y="2765"/>
              <a:ext cx="63" cy="2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6235" name="Line 25"/>
            <p:cNvSpPr>
              <a:spLocks noChangeShapeType="1"/>
            </p:cNvSpPr>
            <p:nvPr/>
          </p:nvSpPr>
          <p:spPr bwMode="auto">
            <a:xfrm flipH="1">
              <a:off x="1670" y="2786"/>
              <a:ext cx="108" cy="1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6236" name="Line 26"/>
            <p:cNvSpPr>
              <a:spLocks noChangeShapeType="1"/>
            </p:cNvSpPr>
            <p:nvPr/>
          </p:nvSpPr>
          <p:spPr bwMode="auto">
            <a:xfrm>
              <a:off x="1670" y="2957"/>
              <a:ext cx="57" cy="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6237" name="Line 27"/>
            <p:cNvSpPr>
              <a:spLocks noChangeShapeType="1"/>
            </p:cNvSpPr>
            <p:nvPr/>
          </p:nvSpPr>
          <p:spPr bwMode="auto">
            <a:xfrm>
              <a:off x="1673" y="2807"/>
              <a:ext cx="105" cy="4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6238" name="Line 28"/>
            <p:cNvSpPr>
              <a:spLocks noChangeShapeType="1"/>
            </p:cNvSpPr>
            <p:nvPr/>
          </p:nvSpPr>
          <p:spPr bwMode="auto">
            <a:xfrm flipH="1">
              <a:off x="1673" y="2852"/>
              <a:ext cx="108" cy="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6239" name="Line 29"/>
            <p:cNvSpPr>
              <a:spLocks noChangeShapeType="1"/>
            </p:cNvSpPr>
            <p:nvPr/>
          </p:nvSpPr>
          <p:spPr bwMode="auto">
            <a:xfrm>
              <a:off x="1673" y="2879"/>
              <a:ext cx="102" cy="4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6240" name="Line 30"/>
            <p:cNvSpPr>
              <a:spLocks noChangeShapeType="1"/>
            </p:cNvSpPr>
            <p:nvPr/>
          </p:nvSpPr>
          <p:spPr bwMode="auto">
            <a:xfrm flipH="1">
              <a:off x="1673" y="2924"/>
              <a:ext cx="99" cy="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</p:grpSp>
      <p:sp>
        <p:nvSpPr>
          <p:cNvPr id="6158" name="Text Box 31"/>
          <p:cNvSpPr txBox="1">
            <a:spLocks noChangeArrowheads="1"/>
          </p:cNvSpPr>
          <p:nvPr/>
        </p:nvSpPr>
        <p:spPr bwMode="auto">
          <a:xfrm>
            <a:off x="2638425" y="4171950"/>
            <a:ext cx="42545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endParaRPr lang="en-US" altLang="zh-HK" b="1">
              <a:ea typeface="新細明體" pitchFamily="18" charset="-120"/>
            </a:endParaRPr>
          </a:p>
          <a:p>
            <a:pPr algn="ctr"/>
            <a:r>
              <a:rPr lang="en-US" altLang="zh-HK" b="1">
                <a:ea typeface="新細明體" pitchFamily="18" charset="-120"/>
              </a:rPr>
              <a:t>R</a:t>
            </a:r>
            <a:r>
              <a:rPr lang="en-US" altLang="zh-HK" b="1" baseline="-25000">
                <a:ea typeface="新細明體" pitchFamily="18" charset="-120"/>
              </a:rPr>
              <a:t>2</a:t>
            </a:r>
          </a:p>
          <a:p>
            <a:pPr algn="ctr"/>
            <a:endParaRPr lang="en-US" altLang="zh-HK" b="1">
              <a:ea typeface="新細明體" pitchFamily="18" charset="-120"/>
            </a:endParaRPr>
          </a:p>
        </p:txBody>
      </p:sp>
      <p:cxnSp>
        <p:nvCxnSpPr>
          <p:cNvPr id="6159" name="AutoShape 32"/>
          <p:cNvCxnSpPr>
            <a:cxnSpLocks noChangeShapeType="1"/>
            <a:stCxn id="6230" idx="0"/>
            <a:endCxn id="6244" idx="0"/>
          </p:cNvCxnSpPr>
          <p:nvPr/>
        </p:nvCxnSpPr>
        <p:spPr bwMode="auto">
          <a:xfrm rot="-5400000">
            <a:off x="1486694" y="3961606"/>
            <a:ext cx="204788" cy="47307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 type="non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0" name="AutoShape 33"/>
          <p:cNvCxnSpPr>
            <a:cxnSpLocks noChangeShapeType="1"/>
            <a:stCxn id="6155" idx="0"/>
            <a:endCxn id="6236" idx="1"/>
          </p:cNvCxnSpPr>
          <p:nvPr/>
        </p:nvCxnSpPr>
        <p:spPr bwMode="auto">
          <a:xfrm flipV="1">
            <a:off x="2519363" y="4795838"/>
            <a:ext cx="0" cy="36671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1" name="AutoShape 34"/>
          <p:cNvCxnSpPr>
            <a:cxnSpLocks noChangeShapeType="1"/>
            <a:stCxn id="6154" idx="4"/>
            <a:endCxn id="6234" idx="0"/>
          </p:cNvCxnSpPr>
          <p:nvPr/>
        </p:nvCxnSpPr>
        <p:spPr bwMode="auto">
          <a:xfrm flipH="1">
            <a:off x="2505075" y="4141788"/>
            <a:ext cx="3175" cy="311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6162" name="Group 49"/>
          <p:cNvGrpSpPr>
            <a:grpSpLocks/>
          </p:cNvGrpSpPr>
          <p:nvPr/>
        </p:nvGrpSpPr>
        <p:grpSpPr bwMode="auto">
          <a:xfrm>
            <a:off x="3400425" y="4621213"/>
            <a:ext cx="457200" cy="153987"/>
            <a:chOff x="2291" y="2742"/>
            <a:chExt cx="288" cy="97"/>
          </a:xfrm>
        </p:grpSpPr>
        <p:sp>
          <p:nvSpPr>
            <p:cNvPr id="6232" name="Freeform 36"/>
            <p:cNvSpPr>
              <a:spLocks/>
            </p:cNvSpPr>
            <p:nvPr/>
          </p:nvSpPr>
          <p:spPr bwMode="auto">
            <a:xfrm flipV="1">
              <a:off x="2291" y="2838"/>
              <a:ext cx="288" cy="1"/>
            </a:xfrm>
            <a:custGeom>
              <a:avLst/>
              <a:gdLst>
                <a:gd name="T0" fmla="*/ 0 w 288"/>
                <a:gd name="T1" fmla="*/ 0 h 1"/>
                <a:gd name="T2" fmla="*/ 144 w 288"/>
                <a:gd name="T3" fmla="*/ 0 h 1"/>
                <a:gd name="T4" fmla="*/ 288 w 288"/>
                <a:gd name="T5" fmla="*/ 0 h 1"/>
                <a:gd name="T6" fmla="*/ 0 60000 65536"/>
                <a:gd name="T7" fmla="*/ 0 60000 65536"/>
                <a:gd name="T8" fmla="*/ 0 60000 65536"/>
                <a:gd name="T9" fmla="*/ 0 w 288"/>
                <a:gd name="T10" fmla="*/ 0 h 1"/>
                <a:gd name="T11" fmla="*/ 288 w 288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1">
                  <a:moveTo>
                    <a:pt x="0" y="0"/>
                  </a:moveTo>
                  <a:lnTo>
                    <a:pt x="144" y="0"/>
                  </a:lnTo>
                  <a:lnTo>
                    <a:pt x="288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6233" name="Freeform 37"/>
            <p:cNvSpPr>
              <a:spLocks/>
            </p:cNvSpPr>
            <p:nvPr/>
          </p:nvSpPr>
          <p:spPr bwMode="auto">
            <a:xfrm>
              <a:off x="2291" y="2742"/>
              <a:ext cx="288" cy="1"/>
            </a:xfrm>
            <a:custGeom>
              <a:avLst/>
              <a:gdLst>
                <a:gd name="T0" fmla="*/ 0 w 288"/>
                <a:gd name="T1" fmla="*/ 0 h 1"/>
                <a:gd name="T2" fmla="*/ 144 w 288"/>
                <a:gd name="T3" fmla="*/ 0 h 1"/>
                <a:gd name="T4" fmla="*/ 288 w 288"/>
                <a:gd name="T5" fmla="*/ 0 h 1"/>
                <a:gd name="T6" fmla="*/ 0 60000 65536"/>
                <a:gd name="T7" fmla="*/ 0 60000 65536"/>
                <a:gd name="T8" fmla="*/ 0 60000 65536"/>
                <a:gd name="T9" fmla="*/ 0 w 288"/>
                <a:gd name="T10" fmla="*/ 0 h 1"/>
                <a:gd name="T11" fmla="*/ 288 w 288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1">
                  <a:moveTo>
                    <a:pt x="0" y="0"/>
                  </a:moveTo>
                  <a:lnTo>
                    <a:pt x="144" y="0"/>
                  </a:lnTo>
                  <a:lnTo>
                    <a:pt x="288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</p:grpSp>
      <p:sp>
        <p:nvSpPr>
          <p:cNvPr id="6163" name="Text Box 38"/>
          <p:cNvSpPr txBox="1">
            <a:spLocks noChangeArrowheads="1"/>
          </p:cNvSpPr>
          <p:nvPr/>
        </p:nvSpPr>
        <p:spPr bwMode="auto">
          <a:xfrm>
            <a:off x="3051175" y="4197350"/>
            <a:ext cx="34925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endParaRPr lang="en-US" altLang="zh-HK" b="1">
              <a:ea typeface="新細明體" pitchFamily="18" charset="-120"/>
            </a:endParaRPr>
          </a:p>
          <a:p>
            <a:pPr algn="ctr"/>
            <a:r>
              <a:rPr lang="en-US" altLang="zh-HK" b="1">
                <a:ea typeface="新細明體" pitchFamily="18" charset="-120"/>
              </a:rPr>
              <a:t>C</a:t>
            </a:r>
          </a:p>
          <a:p>
            <a:pPr algn="ctr"/>
            <a:endParaRPr lang="en-US" altLang="zh-HK" b="1">
              <a:ea typeface="新細明體" pitchFamily="18" charset="-120"/>
            </a:endParaRPr>
          </a:p>
        </p:txBody>
      </p:sp>
      <p:grpSp>
        <p:nvGrpSpPr>
          <p:cNvPr id="6164" name="Group 40"/>
          <p:cNvGrpSpPr>
            <a:grpSpLocks/>
          </p:cNvGrpSpPr>
          <p:nvPr/>
        </p:nvGrpSpPr>
        <p:grpSpPr bwMode="auto">
          <a:xfrm>
            <a:off x="615950" y="4079875"/>
            <a:ext cx="1000125" cy="1006475"/>
            <a:chOff x="95" y="2426"/>
            <a:chExt cx="630" cy="634"/>
          </a:xfrm>
        </p:grpSpPr>
        <p:sp>
          <p:nvSpPr>
            <p:cNvPr id="6226" name="Text Box 41"/>
            <p:cNvSpPr txBox="1">
              <a:spLocks noChangeArrowheads="1"/>
            </p:cNvSpPr>
            <p:nvPr/>
          </p:nvSpPr>
          <p:spPr bwMode="auto">
            <a:xfrm>
              <a:off x="95" y="2426"/>
              <a:ext cx="236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lg" len="lg"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/>
              <a:endParaRPr lang="en-US" altLang="zh-HK" sz="2000" b="1" i="1">
                <a:ea typeface="新細明體" pitchFamily="18" charset="-120"/>
              </a:endParaRPr>
            </a:p>
            <a:p>
              <a:pPr algn="ctr"/>
              <a:r>
                <a:rPr lang="en-US" altLang="zh-HK" sz="2000" b="1">
                  <a:ea typeface="新細明體" pitchFamily="18" charset="-120"/>
                </a:rPr>
                <a:t>v</a:t>
              </a:r>
              <a:r>
                <a:rPr lang="en-US" altLang="zh-HK" sz="2000" b="1" baseline="-25000">
                  <a:ea typeface="新細明體" pitchFamily="18" charset="-120"/>
                </a:rPr>
                <a:t>s</a:t>
              </a:r>
            </a:p>
            <a:p>
              <a:pPr algn="ctr"/>
              <a:endParaRPr lang="en-US" altLang="zh-HK" sz="2000">
                <a:ea typeface="新細明體" pitchFamily="18" charset="-120"/>
              </a:endParaRPr>
            </a:p>
          </p:txBody>
        </p:sp>
        <p:sp>
          <p:nvSpPr>
            <p:cNvPr id="6227" name="Oval 42"/>
            <p:cNvSpPr>
              <a:spLocks noChangeArrowheads="1"/>
            </p:cNvSpPr>
            <p:nvPr/>
          </p:nvSpPr>
          <p:spPr bwMode="auto">
            <a:xfrm>
              <a:off x="393" y="2615"/>
              <a:ext cx="332" cy="31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zh-HK" altLang="zh-HK">
                <a:ea typeface="新細明體" pitchFamily="18" charset="-120"/>
              </a:endParaRPr>
            </a:p>
          </p:txBody>
        </p:sp>
        <p:sp>
          <p:nvSpPr>
            <p:cNvPr id="6228" name="Text Box 43"/>
            <p:cNvSpPr txBox="1">
              <a:spLocks noChangeArrowheads="1"/>
            </p:cNvSpPr>
            <p:nvPr/>
          </p:nvSpPr>
          <p:spPr bwMode="auto">
            <a:xfrm>
              <a:off x="502" y="2597"/>
              <a:ext cx="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lg" len="lg"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/>
              <a:endParaRPr lang="zh-HK" altLang="zh-HK">
                <a:ea typeface="新細明體" pitchFamily="18" charset="-120"/>
              </a:endParaRPr>
            </a:p>
          </p:txBody>
        </p:sp>
        <p:sp>
          <p:nvSpPr>
            <p:cNvPr id="6229" name="Text Box 44"/>
            <p:cNvSpPr txBox="1">
              <a:spLocks noChangeArrowheads="1"/>
            </p:cNvSpPr>
            <p:nvPr/>
          </p:nvSpPr>
          <p:spPr bwMode="auto">
            <a:xfrm>
              <a:off x="499" y="2659"/>
              <a:ext cx="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lg" len="lg"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/>
              <a:endParaRPr lang="zh-HK" altLang="zh-HK">
                <a:ea typeface="新細明體" pitchFamily="18" charset="-120"/>
              </a:endParaRPr>
            </a:p>
          </p:txBody>
        </p:sp>
        <p:sp>
          <p:nvSpPr>
            <p:cNvPr id="6230" name="Text Box 45"/>
            <p:cNvSpPr txBox="1">
              <a:spLocks noChangeArrowheads="1"/>
            </p:cNvSpPr>
            <p:nvPr/>
          </p:nvSpPr>
          <p:spPr bwMode="auto">
            <a:xfrm>
              <a:off x="460" y="2565"/>
              <a:ext cx="197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lg" len="lg"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/>
              <a:r>
                <a:rPr lang="en-US" altLang="zh-HK">
                  <a:ea typeface="新細明體" pitchFamily="18" charset="-120"/>
                </a:rPr>
                <a:t>+</a:t>
              </a:r>
            </a:p>
            <a:p>
              <a:pPr algn="ctr"/>
              <a:r>
                <a:rPr lang="en-US" altLang="zh-HK">
                  <a:ea typeface="新細明體" pitchFamily="18" charset="-120"/>
                </a:rPr>
                <a:t>–</a:t>
              </a:r>
            </a:p>
          </p:txBody>
        </p:sp>
        <p:sp>
          <p:nvSpPr>
            <p:cNvPr id="6231" name="Text Box 46"/>
            <p:cNvSpPr txBox="1">
              <a:spLocks noChangeArrowheads="1"/>
            </p:cNvSpPr>
            <p:nvPr/>
          </p:nvSpPr>
          <p:spPr bwMode="auto">
            <a:xfrm>
              <a:off x="503" y="2652"/>
              <a:ext cx="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lg" len="lg"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/>
              <a:endParaRPr lang="zh-HK" altLang="zh-HK">
                <a:ea typeface="新細明體" pitchFamily="18" charset="-120"/>
              </a:endParaRPr>
            </a:p>
          </p:txBody>
        </p:sp>
      </p:grpSp>
      <p:cxnSp>
        <p:nvCxnSpPr>
          <p:cNvPr id="6165" name="AutoShape 47"/>
          <p:cNvCxnSpPr>
            <a:cxnSpLocks noChangeShapeType="1"/>
            <a:stCxn id="6154" idx="6"/>
            <a:endCxn id="6233" idx="1"/>
          </p:cNvCxnSpPr>
          <p:nvPr/>
        </p:nvCxnSpPr>
        <p:spPr bwMode="auto">
          <a:xfrm>
            <a:off x="2573338" y="4081463"/>
            <a:ext cx="1055687" cy="539750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 type="non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6" name="AutoShape 48"/>
          <p:cNvCxnSpPr>
            <a:cxnSpLocks noChangeShapeType="1"/>
            <a:stCxn id="6155" idx="6"/>
            <a:endCxn id="6232" idx="1"/>
          </p:cNvCxnSpPr>
          <p:nvPr/>
        </p:nvCxnSpPr>
        <p:spPr bwMode="auto">
          <a:xfrm flipV="1">
            <a:off x="2584450" y="4776788"/>
            <a:ext cx="1044575" cy="44767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 type="non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67" name="Oval 115"/>
          <p:cNvSpPr>
            <a:spLocks noChangeArrowheads="1"/>
          </p:cNvSpPr>
          <p:nvPr/>
        </p:nvSpPr>
        <p:spPr bwMode="auto">
          <a:xfrm>
            <a:off x="3063875" y="4397375"/>
            <a:ext cx="1022350" cy="544513"/>
          </a:xfrm>
          <a:prstGeom prst="ellipse">
            <a:avLst/>
          </a:prstGeom>
          <a:noFill/>
          <a:ln w="28575">
            <a:solidFill>
              <a:srgbClr val="800000"/>
            </a:solidFill>
            <a:round/>
            <a:headEnd type="non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zh-HK" altLang="zh-HK">
              <a:ea typeface="新細明體" pitchFamily="18" charset="-120"/>
            </a:endParaRPr>
          </a:p>
        </p:txBody>
      </p:sp>
      <p:grpSp>
        <p:nvGrpSpPr>
          <p:cNvPr id="6168" name="Group 112"/>
          <p:cNvGrpSpPr>
            <a:grpSpLocks/>
          </p:cNvGrpSpPr>
          <p:nvPr/>
        </p:nvGrpSpPr>
        <p:grpSpPr bwMode="auto">
          <a:xfrm>
            <a:off x="4291013" y="3330575"/>
            <a:ext cx="3938587" cy="2716213"/>
            <a:chOff x="2600" y="1875"/>
            <a:chExt cx="2481" cy="1711"/>
          </a:xfrm>
        </p:grpSpPr>
        <p:cxnSp>
          <p:nvCxnSpPr>
            <p:cNvPr id="6172" name="AutoShape 52"/>
            <p:cNvCxnSpPr>
              <a:cxnSpLocks noChangeShapeType="1"/>
              <a:stCxn id="6178" idx="2"/>
              <a:endCxn id="6204" idx="4"/>
            </p:cNvCxnSpPr>
            <p:nvPr/>
          </p:nvCxnSpPr>
          <p:spPr bwMode="auto">
            <a:xfrm rot="10800000">
              <a:off x="3064" y="2902"/>
              <a:ext cx="928" cy="435"/>
            </a:xfrm>
            <a:prstGeom prst="bentConnector2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6173" name="Group 53"/>
            <p:cNvGrpSpPr>
              <a:grpSpLocks/>
            </p:cNvGrpSpPr>
            <p:nvPr/>
          </p:nvGrpSpPr>
          <p:grpSpPr bwMode="auto">
            <a:xfrm rot="5400000" flipH="1" flipV="1">
              <a:off x="3450" y="2023"/>
              <a:ext cx="112" cy="287"/>
              <a:chOff x="3450" y="2313"/>
              <a:chExt cx="111" cy="216"/>
            </a:xfrm>
          </p:grpSpPr>
          <p:sp>
            <p:nvSpPr>
              <p:cNvPr id="6219" name="Line 54"/>
              <p:cNvSpPr>
                <a:spLocks noChangeShapeType="1"/>
              </p:cNvSpPr>
              <p:nvPr/>
            </p:nvSpPr>
            <p:spPr bwMode="auto">
              <a:xfrm>
                <a:off x="3498" y="2313"/>
                <a:ext cx="63" cy="2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6220" name="Line 55"/>
              <p:cNvSpPr>
                <a:spLocks noChangeShapeType="1"/>
              </p:cNvSpPr>
              <p:nvPr/>
            </p:nvSpPr>
            <p:spPr bwMode="auto">
              <a:xfrm flipH="1">
                <a:off x="3450" y="2334"/>
                <a:ext cx="108" cy="1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6221" name="Line 56"/>
              <p:cNvSpPr>
                <a:spLocks noChangeShapeType="1"/>
              </p:cNvSpPr>
              <p:nvPr/>
            </p:nvSpPr>
            <p:spPr bwMode="auto">
              <a:xfrm>
                <a:off x="3450" y="2505"/>
                <a:ext cx="57" cy="2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6222" name="Line 57"/>
              <p:cNvSpPr>
                <a:spLocks noChangeShapeType="1"/>
              </p:cNvSpPr>
              <p:nvPr/>
            </p:nvSpPr>
            <p:spPr bwMode="auto">
              <a:xfrm>
                <a:off x="3453" y="2355"/>
                <a:ext cx="105" cy="4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6223" name="Line 58"/>
              <p:cNvSpPr>
                <a:spLocks noChangeShapeType="1"/>
              </p:cNvSpPr>
              <p:nvPr/>
            </p:nvSpPr>
            <p:spPr bwMode="auto">
              <a:xfrm flipH="1">
                <a:off x="3453" y="2400"/>
                <a:ext cx="108" cy="2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6224" name="Line 59"/>
              <p:cNvSpPr>
                <a:spLocks noChangeShapeType="1"/>
              </p:cNvSpPr>
              <p:nvPr/>
            </p:nvSpPr>
            <p:spPr bwMode="auto">
              <a:xfrm>
                <a:off x="3453" y="2427"/>
                <a:ext cx="102" cy="4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6225" name="Line 60"/>
              <p:cNvSpPr>
                <a:spLocks noChangeShapeType="1"/>
              </p:cNvSpPr>
              <p:nvPr/>
            </p:nvSpPr>
            <p:spPr bwMode="auto">
              <a:xfrm flipH="1">
                <a:off x="3453" y="2472"/>
                <a:ext cx="99" cy="3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</p:grpSp>
        <p:cxnSp>
          <p:nvCxnSpPr>
            <p:cNvPr id="6174" name="AutoShape 61"/>
            <p:cNvCxnSpPr>
              <a:cxnSpLocks noChangeShapeType="1"/>
              <a:stCxn id="6177" idx="2"/>
              <a:endCxn id="6221" idx="1"/>
            </p:cNvCxnSpPr>
            <p:nvPr/>
          </p:nvCxnSpPr>
          <p:spPr bwMode="auto">
            <a:xfrm flipH="1" flipV="1">
              <a:off x="3649" y="2165"/>
              <a:ext cx="336" cy="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6175" name="Group 62"/>
            <p:cNvGrpSpPr>
              <a:grpSpLocks/>
            </p:cNvGrpSpPr>
            <p:nvPr/>
          </p:nvGrpSpPr>
          <p:grpSpPr bwMode="auto">
            <a:xfrm>
              <a:off x="3889" y="3490"/>
              <a:ext cx="288" cy="96"/>
              <a:chOff x="1392" y="3552"/>
              <a:chExt cx="288" cy="96"/>
            </a:xfrm>
          </p:grpSpPr>
          <p:sp>
            <p:nvSpPr>
              <p:cNvPr id="6216" name="Line 63"/>
              <p:cNvSpPr>
                <a:spLocks noChangeShapeType="1"/>
              </p:cNvSpPr>
              <p:nvPr/>
            </p:nvSpPr>
            <p:spPr bwMode="auto">
              <a:xfrm>
                <a:off x="1392" y="3552"/>
                <a:ext cx="2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6217" name="Line 64"/>
              <p:cNvSpPr>
                <a:spLocks noChangeShapeType="1"/>
              </p:cNvSpPr>
              <p:nvPr/>
            </p:nvSpPr>
            <p:spPr bwMode="auto">
              <a:xfrm>
                <a:off x="1434" y="3600"/>
                <a:ext cx="19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6218" name="Line 65"/>
              <p:cNvSpPr>
                <a:spLocks noChangeShapeType="1"/>
              </p:cNvSpPr>
              <p:nvPr/>
            </p:nvSpPr>
            <p:spPr bwMode="auto">
              <a:xfrm>
                <a:off x="1482" y="3648"/>
                <a:ext cx="10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</p:grpSp>
        <p:sp>
          <p:nvSpPr>
            <p:cNvPr id="6176" name="Line 66"/>
            <p:cNvSpPr>
              <a:spLocks noChangeShapeType="1"/>
            </p:cNvSpPr>
            <p:nvPr/>
          </p:nvSpPr>
          <p:spPr bwMode="auto">
            <a:xfrm flipV="1">
              <a:off x="4036" y="3337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6177" name="Oval 67"/>
            <p:cNvSpPr>
              <a:spLocks noChangeArrowheads="1"/>
            </p:cNvSpPr>
            <p:nvPr/>
          </p:nvSpPr>
          <p:spPr bwMode="auto">
            <a:xfrm>
              <a:off x="3985" y="2127"/>
              <a:ext cx="83" cy="77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</p:spPr>
          <p:txBody>
            <a:bodyPr wrap="none" anchor="ctr"/>
            <a:lstStyle/>
            <a:p>
              <a:pPr algn="ctr" eaLnBrk="0" hangingPunct="0"/>
              <a:endParaRPr lang="zh-HK" altLang="zh-HK">
                <a:ea typeface="新細明體" pitchFamily="18" charset="-120"/>
              </a:endParaRPr>
            </a:p>
          </p:txBody>
        </p:sp>
        <p:sp>
          <p:nvSpPr>
            <p:cNvPr id="6178" name="Oval 68"/>
            <p:cNvSpPr>
              <a:spLocks noChangeArrowheads="1"/>
            </p:cNvSpPr>
            <p:nvPr/>
          </p:nvSpPr>
          <p:spPr bwMode="auto">
            <a:xfrm>
              <a:off x="3992" y="3298"/>
              <a:ext cx="83" cy="77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</p:spPr>
          <p:txBody>
            <a:bodyPr wrap="none" anchor="ctr"/>
            <a:lstStyle/>
            <a:p>
              <a:pPr algn="ctr" eaLnBrk="0" hangingPunct="0"/>
              <a:endParaRPr lang="zh-HK" altLang="zh-HK">
                <a:ea typeface="新細明體" pitchFamily="18" charset="-120"/>
              </a:endParaRPr>
            </a:p>
          </p:txBody>
        </p:sp>
        <p:sp>
          <p:nvSpPr>
            <p:cNvPr id="6179" name="Text Box 69"/>
            <p:cNvSpPr txBox="1">
              <a:spLocks noChangeArrowheads="1"/>
            </p:cNvSpPr>
            <p:nvPr/>
          </p:nvSpPr>
          <p:spPr bwMode="auto">
            <a:xfrm>
              <a:off x="3358" y="1875"/>
              <a:ext cx="29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lg" len="lg"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/>
              <a:r>
                <a:rPr lang="en-US" altLang="zh-HK" b="1">
                  <a:ea typeface="新細明體" pitchFamily="18" charset="-120"/>
                </a:rPr>
                <a:t> R</a:t>
              </a:r>
              <a:r>
                <a:rPr lang="en-US" altLang="zh-HK" b="1" baseline="-25000">
                  <a:ea typeface="新細明體" pitchFamily="18" charset="-120"/>
                </a:rPr>
                <a:t>s</a:t>
              </a:r>
              <a:endParaRPr lang="en-US" altLang="zh-HK" b="1">
                <a:ea typeface="新細明體" pitchFamily="18" charset="-120"/>
              </a:endParaRPr>
            </a:p>
          </p:txBody>
        </p:sp>
        <p:grpSp>
          <p:nvGrpSpPr>
            <p:cNvPr id="6180" name="Group 70"/>
            <p:cNvGrpSpPr>
              <a:grpSpLocks/>
            </p:cNvGrpSpPr>
            <p:nvPr/>
          </p:nvGrpSpPr>
          <p:grpSpPr bwMode="auto">
            <a:xfrm>
              <a:off x="3977" y="2389"/>
              <a:ext cx="111" cy="216"/>
              <a:chOff x="1670" y="2765"/>
              <a:chExt cx="111" cy="216"/>
            </a:xfrm>
          </p:grpSpPr>
          <p:sp>
            <p:nvSpPr>
              <p:cNvPr id="6209" name="Line 71"/>
              <p:cNvSpPr>
                <a:spLocks noChangeShapeType="1"/>
              </p:cNvSpPr>
              <p:nvPr/>
            </p:nvSpPr>
            <p:spPr bwMode="auto">
              <a:xfrm>
                <a:off x="1718" y="2765"/>
                <a:ext cx="63" cy="2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6210" name="Line 72"/>
              <p:cNvSpPr>
                <a:spLocks noChangeShapeType="1"/>
              </p:cNvSpPr>
              <p:nvPr/>
            </p:nvSpPr>
            <p:spPr bwMode="auto">
              <a:xfrm flipH="1">
                <a:off x="1670" y="2786"/>
                <a:ext cx="108" cy="1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6211" name="Line 73"/>
              <p:cNvSpPr>
                <a:spLocks noChangeShapeType="1"/>
              </p:cNvSpPr>
              <p:nvPr/>
            </p:nvSpPr>
            <p:spPr bwMode="auto">
              <a:xfrm>
                <a:off x="1670" y="2957"/>
                <a:ext cx="57" cy="2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6212" name="Line 74"/>
              <p:cNvSpPr>
                <a:spLocks noChangeShapeType="1"/>
              </p:cNvSpPr>
              <p:nvPr/>
            </p:nvSpPr>
            <p:spPr bwMode="auto">
              <a:xfrm>
                <a:off x="1673" y="2807"/>
                <a:ext cx="105" cy="4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6213" name="Line 75"/>
              <p:cNvSpPr>
                <a:spLocks noChangeShapeType="1"/>
              </p:cNvSpPr>
              <p:nvPr/>
            </p:nvSpPr>
            <p:spPr bwMode="auto">
              <a:xfrm flipH="1">
                <a:off x="1673" y="2852"/>
                <a:ext cx="108" cy="2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6214" name="Line 76"/>
              <p:cNvSpPr>
                <a:spLocks noChangeShapeType="1"/>
              </p:cNvSpPr>
              <p:nvPr/>
            </p:nvSpPr>
            <p:spPr bwMode="auto">
              <a:xfrm>
                <a:off x="1673" y="2879"/>
                <a:ext cx="102" cy="4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6215" name="Line 77"/>
              <p:cNvSpPr>
                <a:spLocks noChangeShapeType="1"/>
              </p:cNvSpPr>
              <p:nvPr/>
            </p:nvSpPr>
            <p:spPr bwMode="auto">
              <a:xfrm flipH="1">
                <a:off x="1673" y="2924"/>
                <a:ext cx="99" cy="3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</p:grpSp>
        <p:sp>
          <p:nvSpPr>
            <p:cNvPr id="6181" name="Text Box 78"/>
            <p:cNvSpPr txBox="1">
              <a:spLocks noChangeArrowheads="1"/>
            </p:cNvSpPr>
            <p:nvPr/>
          </p:nvSpPr>
          <p:spPr bwMode="auto">
            <a:xfrm>
              <a:off x="4045" y="2211"/>
              <a:ext cx="268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lg" len="lg"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/>
              <a:endParaRPr lang="en-US" altLang="zh-HK" b="1">
                <a:ea typeface="新細明體" pitchFamily="18" charset="-120"/>
              </a:endParaRPr>
            </a:p>
            <a:p>
              <a:pPr algn="ctr"/>
              <a:r>
                <a:rPr lang="en-US" altLang="zh-HK" b="1">
                  <a:ea typeface="新細明體" pitchFamily="18" charset="-120"/>
                </a:rPr>
                <a:t>R</a:t>
              </a:r>
              <a:r>
                <a:rPr lang="en-US" altLang="zh-HK" b="1" baseline="-25000">
                  <a:ea typeface="新細明體" pitchFamily="18" charset="-120"/>
                </a:rPr>
                <a:t>1</a:t>
              </a:r>
            </a:p>
            <a:p>
              <a:pPr algn="ctr"/>
              <a:endParaRPr lang="en-US" altLang="zh-HK" b="1">
                <a:ea typeface="新細明體" pitchFamily="18" charset="-120"/>
              </a:endParaRPr>
            </a:p>
          </p:txBody>
        </p:sp>
        <p:cxnSp>
          <p:nvCxnSpPr>
            <p:cNvPr id="6182" name="AutoShape 79"/>
            <p:cNvCxnSpPr>
              <a:cxnSpLocks noChangeShapeType="1"/>
              <a:stCxn id="6207" idx="0"/>
              <a:endCxn id="6219" idx="0"/>
            </p:cNvCxnSpPr>
            <p:nvPr/>
          </p:nvCxnSpPr>
          <p:spPr bwMode="auto">
            <a:xfrm rot="-5400000">
              <a:off x="3029" y="2210"/>
              <a:ext cx="367" cy="298"/>
            </a:xfrm>
            <a:prstGeom prst="bentConnector2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83" name="AutoShape 80"/>
            <p:cNvCxnSpPr>
              <a:cxnSpLocks noChangeShapeType="1"/>
              <a:stCxn id="6190" idx="0"/>
              <a:endCxn id="6211" idx="1"/>
            </p:cNvCxnSpPr>
            <p:nvPr/>
          </p:nvCxnSpPr>
          <p:spPr bwMode="auto">
            <a:xfrm flipV="1">
              <a:off x="4034" y="2605"/>
              <a:ext cx="0" cy="23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84" name="AutoShape 81"/>
            <p:cNvCxnSpPr>
              <a:cxnSpLocks noChangeShapeType="1"/>
              <a:stCxn id="6177" idx="4"/>
              <a:endCxn id="6209" idx="0"/>
            </p:cNvCxnSpPr>
            <p:nvPr/>
          </p:nvCxnSpPr>
          <p:spPr bwMode="auto">
            <a:xfrm flipH="1">
              <a:off x="4025" y="2204"/>
              <a:ext cx="2" cy="18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6185" name="Group 83"/>
            <p:cNvGrpSpPr>
              <a:grpSpLocks/>
            </p:cNvGrpSpPr>
            <p:nvPr/>
          </p:nvGrpSpPr>
          <p:grpSpPr bwMode="auto">
            <a:xfrm>
              <a:off x="2600" y="2403"/>
              <a:ext cx="630" cy="634"/>
              <a:chOff x="95" y="2426"/>
              <a:chExt cx="630" cy="634"/>
            </a:xfrm>
          </p:grpSpPr>
          <p:sp>
            <p:nvSpPr>
              <p:cNvPr id="6203" name="Text Box 84"/>
              <p:cNvSpPr txBox="1">
                <a:spLocks noChangeArrowheads="1"/>
              </p:cNvSpPr>
              <p:nvPr/>
            </p:nvSpPr>
            <p:spPr bwMode="auto">
              <a:xfrm>
                <a:off x="95" y="2426"/>
                <a:ext cx="236" cy="6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lg" len="lg"/>
                    <a:tailEnd type="none" w="lg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ctr"/>
                <a:endParaRPr lang="en-US" altLang="zh-HK" sz="2000" b="1" i="1">
                  <a:ea typeface="新細明體" pitchFamily="18" charset="-120"/>
                </a:endParaRPr>
              </a:p>
              <a:p>
                <a:pPr algn="ctr"/>
                <a:r>
                  <a:rPr lang="en-US" altLang="zh-HK" sz="2000" b="1">
                    <a:ea typeface="新細明體" pitchFamily="18" charset="-120"/>
                  </a:rPr>
                  <a:t>v</a:t>
                </a:r>
                <a:r>
                  <a:rPr lang="en-US" altLang="zh-HK" sz="2000" b="1" baseline="-25000">
                    <a:ea typeface="新細明體" pitchFamily="18" charset="-120"/>
                  </a:rPr>
                  <a:t>s</a:t>
                </a:r>
              </a:p>
              <a:p>
                <a:pPr algn="ctr"/>
                <a:endParaRPr lang="en-US" altLang="zh-HK" sz="2000">
                  <a:ea typeface="新細明體" pitchFamily="18" charset="-120"/>
                </a:endParaRPr>
              </a:p>
            </p:txBody>
          </p:sp>
          <p:sp>
            <p:nvSpPr>
              <p:cNvPr id="6204" name="Oval 85"/>
              <p:cNvSpPr>
                <a:spLocks noChangeArrowheads="1"/>
              </p:cNvSpPr>
              <p:nvPr/>
            </p:nvSpPr>
            <p:spPr bwMode="auto">
              <a:xfrm>
                <a:off x="393" y="2615"/>
                <a:ext cx="332" cy="31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zh-HK" altLang="zh-HK">
                  <a:ea typeface="新細明體" pitchFamily="18" charset="-120"/>
                </a:endParaRPr>
              </a:p>
            </p:txBody>
          </p:sp>
          <p:sp>
            <p:nvSpPr>
              <p:cNvPr id="6205" name="Text Box 86"/>
              <p:cNvSpPr txBox="1">
                <a:spLocks noChangeArrowheads="1"/>
              </p:cNvSpPr>
              <p:nvPr/>
            </p:nvSpPr>
            <p:spPr bwMode="auto">
              <a:xfrm>
                <a:off x="502" y="2597"/>
                <a:ext cx="11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lg" len="lg"/>
                    <a:tailEnd type="none" w="lg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ctr"/>
                <a:endParaRPr lang="zh-HK" altLang="zh-HK">
                  <a:ea typeface="新細明體" pitchFamily="18" charset="-120"/>
                </a:endParaRPr>
              </a:p>
            </p:txBody>
          </p:sp>
          <p:sp>
            <p:nvSpPr>
              <p:cNvPr id="6206" name="Text Box 87"/>
              <p:cNvSpPr txBox="1">
                <a:spLocks noChangeArrowheads="1"/>
              </p:cNvSpPr>
              <p:nvPr/>
            </p:nvSpPr>
            <p:spPr bwMode="auto">
              <a:xfrm>
                <a:off x="499" y="2659"/>
                <a:ext cx="11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lg" len="lg"/>
                    <a:tailEnd type="none" w="lg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ctr"/>
                <a:endParaRPr lang="zh-HK" altLang="zh-HK">
                  <a:ea typeface="新細明體" pitchFamily="18" charset="-120"/>
                </a:endParaRPr>
              </a:p>
            </p:txBody>
          </p:sp>
          <p:sp>
            <p:nvSpPr>
              <p:cNvPr id="6207" name="Text Box 88"/>
              <p:cNvSpPr txBox="1">
                <a:spLocks noChangeArrowheads="1"/>
              </p:cNvSpPr>
              <p:nvPr/>
            </p:nvSpPr>
            <p:spPr bwMode="auto">
              <a:xfrm>
                <a:off x="460" y="2565"/>
                <a:ext cx="197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lg" len="lg"/>
                    <a:tailEnd type="none" w="lg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ctr"/>
                <a:r>
                  <a:rPr lang="en-US" altLang="zh-HK">
                    <a:ea typeface="新細明體" pitchFamily="18" charset="-120"/>
                  </a:rPr>
                  <a:t>+</a:t>
                </a:r>
              </a:p>
              <a:p>
                <a:pPr algn="ctr"/>
                <a:r>
                  <a:rPr lang="en-US" altLang="zh-HK">
                    <a:ea typeface="新細明體" pitchFamily="18" charset="-120"/>
                  </a:rPr>
                  <a:t>–</a:t>
                </a:r>
              </a:p>
            </p:txBody>
          </p:sp>
          <p:sp>
            <p:nvSpPr>
              <p:cNvPr id="6208" name="Text Box 89"/>
              <p:cNvSpPr txBox="1">
                <a:spLocks noChangeArrowheads="1"/>
              </p:cNvSpPr>
              <p:nvPr/>
            </p:nvSpPr>
            <p:spPr bwMode="auto">
              <a:xfrm>
                <a:off x="503" y="2652"/>
                <a:ext cx="11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lg" len="lg"/>
                    <a:tailEnd type="none" w="lg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ctr"/>
                <a:endParaRPr lang="zh-HK" altLang="zh-HK">
                  <a:ea typeface="新細明體" pitchFamily="18" charset="-120"/>
                </a:endParaRPr>
              </a:p>
            </p:txBody>
          </p:sp>
        </p:grpSp>
        <p:cxnSp>
          <p:nvCxnSpPr>
            <p:cNvPr id="6186" name="AutoShape 90"/>
            <p:cNvCxnSpPr>
              <a:cxnSpLocks noChangeShapeType="1"/>
              <a:stCxn id="6177" idx="6"/>
              <a:endCxn id="6196" idx="0"/>
            </p:cNvCxnSpPr>
            <p:nvPr/>
          </p:nvCxnSpPr>
          <p:spPr bwMode="auto">
            <a:xfrm>
              <a:off x="4068" y="2166"/>
              <a:ext cx="717" cy="226"/>
            </a:xfrm>
            <a:prstGeom prst="bentConnector2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6187" name="Group 92"/>
            <p:cNvGrpSpPr>
              <a:grpSpLocks/>
            </p:cNvGrpSpPr>
            <p:nvPr/>
          </p:nvGrpSpPr>
          <p:grpSpPr bwMode="auto">
            <a:xfrm>
              <a:off x="4737" y="2392"/>
              <a:ext cx="111" cy="216"/>
              <a:chOff x="1670" y="2765"/>
              <a:chExt cx="111" cy="216"/>
            </a:xfrm>
          </p:grpSpPr>
          <p:sp>
            <p:nvSpPr>
              <p:cNvPr id="6196" name="Line 93"/>
              <p:cNvSpPr>
                <a:spLocks noChangeShapeType="1"/>
              </p:cNvSpPr>
              <p:nvPr/>
            </p:nvSpPr>
            <p:spPr bwMode="auto">
              <a:xfrm>
                <a:off x="1718" y="2765"/>
                <a:ext cx="63" cy="2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6197" name="Line 94"/>
              <p:cNvSpPr>
                <a:spLocks noChangeShapeType="1"/>
              </p:cNvSpPr>
              <p:nvPr/>
            </p:nvSpPr>
            <p:spPr bwMode="auto">
              <a:xfrm flipH="1">
                <a:off x="1670" y="2786"/>
                <a:ext cx="108" cy="1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6198" name="Line 95"/>
              <p:cNvSpPr>
                <a:spLocks noChangeShapeType="1"/>
              </p:cNvSpPr>
              <p:nvPr/>
            </p:nvSpPr>
            <p:spPr bwMode="auto">
              <a:xfrm>
                <a:off x="1670" y="2957"/>
                <a:ext cx="57" cy="2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6199" name="Line 96"/>
              <p:cNvSpPr>
                <a:spLocks noChangeShapeType="1"/>
              </p:cNvSpPr>
              <p:nvPr/>
            </p:nvSpPr>
            <p:spPr bwMode="auto">
              <a:xfrm>
                <a:off x="1673" y="2807"/>
                <a:ext cx="105" cy="4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6200" name="Line 97"/>
              <p:cNvSpPr>
                <a:spLocks noChangeShapeType="1"/>
              </p:cNvSpPr>
              <p:nvPr/>
            </p:nvSpPr>
            <p:spPr bwMode="auto">
              <a:xfrm flipH="1">
                <a:off x="1673" y="2852"/>
                <a:ext cx="108" cy="2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6201" name="Line 98"/>
              <p:cNvSpPr>
                <a:spLocks noChangeShapeType="1"/>
              </p:cNvSpPr>
              <p:nvPr/>
            </p:nvSpPr>
            <p:spPr bwMode="auto">
              <a:xfrm>
                <a:off x="1673" y="2879"/>
                <a:ext cx="102" cy="4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6202" name="Line 99"/>
              <p:cNvSpPr>
                <a:spLocks noChangeShapeType="1"/>
              </p:cNvSpPr>
              <p:nvPr/>
            </p:nvSpPr>
            <p:spPr bwMode="auto">
              <a:xfrm flipH="1">
                <a:off x="1673" y="2924"/>
                <a:ext cx="99" cy="3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</p:grpSp>
        <p:sp>
          <p:nvSpPr>
            <p:cNvPr id="6188" name="Freeform 100"/>
            <p:cNvSpPr>
              <a:spLocks/>
            </p:cNvSpPr>
            <p:nvPr/>
          </p:nvSpPr>
          <p:spPr bwMode="auto">
            <a:xfrm>
              <a:off x="4740" y="2868"/>
              <a:ext cx="96" cy="288"/>
            </a:xfrm>
            <a:custGeom>
              <a:avLst/>
              <a:gdLst>
                <a:gd name="T0" fmla="*/ 0 w 528"/>
                <a:gd name="T1" fmla="*/ 0 h 936"/>
                <a:gd name="T2" fmla="*/ 0 w 528"/>
                <a:gd name="T3" fmla="*/ 0 h 936"/>
                <a:gd name="T4" fmla="*/ 0 w 528"/>
                <a:gd name="T5" fmla="*/ 0 h 936"/>
                <a:gd name="T6" fmla="*/ 0 w 528"/>
                <a:gd name="T7" fmla="*/ 0 h 936"/>
                <a:gd name="T8" fmla="*/ 0 w 528"/>
                <a:gd name="T9" fmla="*/ 0 h 936"/>
                <a:gd name="T10" fmla="*/ 0 w 528"/>
                <a:gd name="T11" fmla="*/ 0 h 936"/>
                <a:gd name="T12" fmla="*/ 0 w 528"/>
                <a:gd name="T13" fmla="*/ 0 h 936"/>
                <a:gd name="T14" fmla="*/ 0 w 528"/>
                <a:gd name="T15" fmla="*/ 0 h 936"/>
                <a:gd name="T16" fmla="*/ 0 w 528"/>
                <a:gd name="T17" fmla="*/ 0 h 936"/>
                <a:gd name="T18" fmla="*/ 0 w 528"/>
                <a:gd name="T19" fmla="*/ 0 h 936"/>
                <a:gd name="T20" fmla="*/ 0 w 528"/>
                <a:gd name="T21" fmla="*/ 0 h 936"/>
                <a:gd name="T22" fmla="*/ 0 w 528"/>
                <a:gd name="T23" fmla="*/ 0 h 936"/>
                <a:gd name="T24" fmla="*/ 0 w 528"/>
                <a:gd name="T25" fmla="*/ 0 h 936"/>
                <a:gd name="T26" fmla="*/ 0 w 528"/>
                <a:gd name="T27" fmla="*/ 0 h 936"/>
                <a:gd name="T28" fmla="*/ 0 w 528"/>
                <a:gd name="T29" fmla="*/ 0 h 936"/>
                <a:gd name="T30" fmla="*/ 0 w 528"/>
                <a:gd name="T31" fmla="*/ 0 h 936"/>
                <a:gd name="T32" fmla="*/ 0 w 528"/>
                <a:gd name="T33" fmla="*/ 0 h 936"/>
                <a:gd name="T34" fmla="*/ 0 w 528"/>
                <a:gd name="T35" fmla="*/ 0 h 936"/>
                <a:gd name="T36" fmla="*/ 0 w 528"/>
                <a:gd name="T37" fmla="*/ 0 h 936"/>
                <a:gd name="T38" fmla="*/ 0 w 528"/>
                <a:gd name="T39" fmla="*/ 0 h 9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528"/>
                <a:gd name="T61" fmla="*/ 0 h 936"/>
                <a:gd name="T62" fmla="*/ 528 w 528"/>
                <a:gd name="T63" fmla="*/ 936 h 9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528" h="936">
                  <a:moveTo>
                    <a:pt x="267" y="0"/>
                  </a:moveTo>
                  <a:cubicBezTo>
                    <a:pt x="239" y="7"/>
                    <a:pt x="138" y="23"/>
                    <a:pt x="93" y="42"/>
                  </a:cubicBezTo>
                  <a:cubicBezTo>
                    <a:pt x="48" y="61"/>
                    <a:pt x="0" y="90"/>
                    <a:pt x="0" y="114"/>
                  </a:cubicBezTo>
                  <a:cubicBezTo>
                    <a:pt x="0" y="138"/>
                    <a:pt x="16" y="162"/>
                    <a:pt x="93" y="186"/>
                  </a:cubicBezTo>
                  <a:cubicBezTo>
                    <a:pt x="171" y="210"/>
                    <a:pt x="404" y="264"/>
                    <a:pt x="466" y="258"/>
                  </a:cubicBezTo>
                  <a:cubicBezTo>
                    <a:pt x="528" y="252"/>
                    <a:pt x="528" y="150"/>
                    <a:pt x="466" y="150"/>
                  </a:cubicBezTo>
                  <a:cubicBezTo>
                    <a:pt x="404" y="150"/>
                    <a:pt x="171" y="228"/>
                    <a:pt x="93" y="258"/>
                  </a:cubicBezTo>
                  <a:cubicBezTo>
                    <a:pt x="16" y="288"/>
                    <a:pt x="0" y="306"/>
                    <a:pt x="0" y="330"/>
                  </a:cubicBezTo>
                  <a:cubicBezTo>
                    <a:pt x="0" y="354"/>
                    <a:pt x="16" y="372"/>
                    <a:pt x="93" y="402"/>
                  </a:cubicBezTo>
                  <a:cubicBezTo>
                    <a:pt x="171" y="432"/>
                    <a:pt x="404" y="510"/>
                    <a:pt x="466" y="510"/>
                  </a:cubicBezTo>
                  <a:cubicBezTo>
                    <a:pt x="528" y="510"/>
                    <a:pt x="528" y="402"/>
                    <a:pt x="466" y="402"/>
                  </a:cubicBezTo>
                  <a:cubicBezTo>
                    <a:pt x="404" y="402"/>
                    <a:pt x="171" y="480"/>
                    <a:pt x="93" y="510"/>
                  </a:cubicBezTo>
                  <a:cubicBezTo>
                    <a:pt x="16" y="540"/>
                    <a:pt x="0" y="558"/>
                    <a:pt x="0" y="582"/>
                  </a:cubicBezTo>
                  <a:cubicBezTo>
                    <a:pt x="0" y="606"/>
                    <a:pt x="16" y="624"/>
                    <a:pt x="93" y="654"/>
                  </a:cubicBezTo>
                  <a:cubicBezTo>
                    <a:pt x="171" y="684"/>
                    <a:pt x="404" y="762"/>
                    <a:pt x="466" y="762"/>
                  </a:cubicBezTo>
                  <a:cubicBezTo>
                    <a:pt x="528" y="762"/>
                    <a:pt x="528" y="654"/>
                    <a:pt x="466" y="654"/>
                  </a:cubicBezTo>
                  <a:cubicBezTo>
                    <a:pt x="404" y="654"/>
                    <a:pt x="171" y="732"/>
                    <a:pt x="93" y="762"/>
                  </a:cubicBezTo>
                  <a:cubicBezTo>
                    <a:pt x="16" y="792"/>
                    <a:pt x="0" y="810"/>
                    <a:pt x="0" y="834"/>
                  </a:cubicBezTo>
                  <a:cubicBezTo>
                    <a:pt x="0" y="858"/>
                    <a:pt x="49" y="889"/>
                    <a:pt x="93" y="906"/>
                  </a:cubicBezTo>
                  <a:cubicBezTo>
                    <a:pt x="137" y="923"/>
                    <a:pt x="229" y="930"/>
                    <a:pt x="264" y="936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6189" name="Text Box 101"/>
            <p:cNvSpPr txBox="1">
              <a:spLocks noChangeArrowheads="1"/>
            </p:cNvSpPr>
            <p:nvPr/>
          </p:nvSpPr>
          <p:spPr bwMode="auto">
            <a:xfrm>
              <a:off x="4821" y="2692"/>
              <a:ext cx="260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lg" len="lg"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/>
              <a:endParaRPr lang="en-US" altLang="zh-HK" b="1">
                <a:ea typeface="新細明體" pitchFamily="18" charset="-120"/>
              </a:endParaRPr>
            </a:p>
            <a:p>
              <a:pPr algn="ctr"/>
              <a:r>
                <a:rPr lang="en-US" altLang="zh-HK" b="1">
                  <a:ea typeface="新細明體" pitchFamily="18" charset="-120"/>
                </a:rPr>
                <a:t>L</a:t>
              </a:r>
              <a:r>
                <a:rPr lang="en-US" altLang="zh-HK" b="1" baseline="-25000">
                  <a:ea typeface="新細明體" pitchFamily="18" charset="-120"/>
                </a:rPr>
                <a:t>2</a:t>
              </a:r>
            </a:p>
            <a:p>
              <a:pPr algn="ctr"/>
              <a:endParaRPr lang="en-US" altLang="zh-HK" b="1">
                <a:ea typeface="新細明體" pitchFamily="18" charset="-120"/>
              </a:endParaRPr>
            </a:p>
          </p:txBody>
        </p:sp>
        <p:sp>
          <p:nvSpPr>
            <p:cNvPr id="6190" name="Freeform 102"/>
            <p:cNvSpPr>
              <a:spLocks/>
            </p:cNvSpPr>
            <p:nvPr/>
          </p:nvSpPr>
          <p:spPr bwMode="auto">
            <a:xfrm>
              <a:off x="3985" y="2836"/>
              <a:ext cx="96" cy="288"/>
            </a:xfrm>
            <a:custGeom>
              <a:avLst/>
              <a:gdLst>
                <a:gd name="T0" fmla="*/ 0 w 528"/>
                <a:gd name="T1" fmla="*/ 0 h 936"/>
                <a:gd name="T2" fmla="*/ 0 w 528"/>
                <a:gd name="T3" fmla="*/ 0 h 936"/>
                <a:gd name="T4" fmla="*/ 0 w 528"/>
                <a:gd name="T5" fmla="*/ 0 h 936"/>
                <a:gd name="T6" fmla="*/ 0 w 528"/>
                <a:gd name="T7" fmla="*/ 0 h 936"/>
                <a:gd name="T8" fmla="*/ 0 w 528"/>
                <a:gd name="T9" fmla="*/ 0 h 936"/>
                <a:gd name="T10" fmla="*/ 0 w 528"/>
                <a:gd name="T11" fmla="*/ 0 h 936"/>
                <a:gd name="T12" fmla="*/ 0 w 528"/>
                <a:gd name="T13" fmla="*/ 0 h 936"/>
                <a:gd name="T14" fmla="*/ 0 w 528"/>
                <a:gd name="T15" fmla="*/ 0 h 936"/>
                <a:gd name="T16" fmla="*/ 0 w 528"/>
                <a:gd name="T17" fmla="*/ 0 h 936"/>
                <a:gd name="T18" fmla="*/ 0 w 528"/>
                <a:gd name="T19" fmla="*/ 0 h 936"/>
                <a:gd name="T20" fmla="*/ 0 w 528"/>
                <a:gd name="T21" fmla="*/ 0 h 936"/>
                <a:gd name="T22" fmla="*/ 0 w 528"/>
                <a:gd name="T23" fmla="*/ 0 h 936"/>
                <a:gd name="T24" fmla="*/ 0 w 528"/>
                <a:gd name="T25" fmla="*/ 0 h 936"/>
                <a:gd name="T26" fmla="*/ 0 w 528"/>
                <a:gd name="T27" fmla="*/ 0 h 936"/>
                <a:gd name="T28" fmla="*/ 0 w 528"/>
                <a:gd name="T29" fmla="*/ 0 h 936"/>
                <a:gd name="T30" fmla="*/ 0 w 528"/>
                <a:gd name="T31" fmla="*/ 0 h 936"/>
                <a:gd name="T32" fmla="*/ 0 w 528"/>
                <a:gd name="T33" fmla="*/ 0 h 936"/>
                <a:gd name="T34" fmla="*/ 0 w 528"/>
                <a:gd name="T35" fmla="*/ 0 h 936"/>
                <a:gd name="T36" fmla="*/ 0 w 528"/>
                <a:gd name="T37" fmla="*/ 0 h 936"/>
                <a:gd name="T38" fmla="*/ 0 w 528"/>
                <a:gd name="T39" fmla="*/ 0 h 9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528"/>
                <a:gd name="T61" fmla="*/ 0 h 936"/>
                <a:gd name="T62" fmla="*/ 528 w 528"/>
                <a:gd name="T63" fmla="*/ 936 h 9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528" h="936">
                  <a:moveTo>
                    <a:pt x="267" y="0"/>
                  </a:moveTo>
                  <a:cubicBezTo>
                    <a:pt x="239" y="7"/>
                    <a:pt x="138" y="23"/>
                    <a:pt x="93" y="42"/>
                  </a:cubicBezTo>
                  <a:cubicBezTo>
                    <a:pt x="48" y="61"/>
                    <a:pt x="0" y="90"/>
                    <a:pt x="0" y="114"/>
                  </a:cubicBezTo>
                  <a:cubicBezTo>
                    <a:pt x="0" y="138"/>
                    <a:pt x="16" y="162"/>
                    <a:pt x="93" y="186"/>
                  </a:cubicBezTo>
                  <a:cubicBezTo>
                    <a:pt x="171" y="210"/>
                    <a:pt x="404" y="264"/>
                    <a:pt x="466" y="258"/>
                  </a:cubicBezTo>
                  <a:cubicBezTo>
                    <a:pt x="528" y="252"/>
                    <a:pt x="528" y="150"/>
                    <a:pt x="466" y="150"/>
                  </a:cubicBezTo>
                  <a:cubicBezTo>
                    <a:pt x="404" y="150"/>
                    <a:pt x="171" y="228"/>
                    <a:pt x="93" y="258"/>
                  </a:cubicBezTo>
                  <a:cubicBezTo>
                    <a:pt x="16" y="288"/>
                    <a:pt x="0" y="306"/>
                    <a:pt x="0" y="330"/>
                  </a:cubicBezTo>
                  <a:cubicBezTo>
                    <a:pt x="0" y="354"/>
                    <a:pt x="16" y="372"/>
                    <a:pt x="93" y="402"/>
                  </a:cubicBezTo>
                  <a:cubicBezTo>
                    <a:pt x="171" y="432"/>
                    <a:pt x="404" y="510"/>
                    <a:pt x="466" y="510"/>
                  </a:cubicBezTo>
                  <a:cubicBezTo>
                    <a:pt x="528" y="510"/>
                    <a:pt x="528" y="402"/>
                    <a:pt x="466" y="402"/>
                  </a:cubicBezTo>
                  <a:cubicBezTo>
                    <a:pt x="404" y="402"/>
                    <a:pt x="171" y="480"/>
                    <a:pt x="93" y="510"/>
                  </a:cubicBezTo>
                  <a:cubicBezTo>
                    <a:pt x="16" y="540"/>
                    <a:pt x="0" y="558"/>
                    <a:pt x="0" y="582"/>
                  </a:cubicBezTo>
                  <a:cubicBezTo>
                    <a:pt x="0" y="606"/>
                    <a:pt x="16" y="624"/>
                    <a:pt x="93" y="654"/>
                  </a:cubicBezTo>
                  <a:cubicBezTo>
                    <a:pt x="171" y="684"/>
                    <a:pt x="404" y="762"/>
                    <a:pt x="466" y="762"/>
                  </a:cubicBezTo>
                  <a:cubicBezTo>
                    <a:pt x="528" y="762"/>
                    <a:pt x="528" y="654"/>
                    <a:pt x="466" y="654"/>
                  </a:cubicBezTo>
                  <a:cubicBezTo>
                    <a:pt x="404" y="654"/>
                    <a:pt x="171" y="732"/>
                    <a:pt x="93" y="762"/>
                  </a:cubicBezTo>
                  <a:cubicBezTo>
                    <a:pt x="16" y="792"/>
                    <a:pt x="0" y="810"/>
                    <a:pt x="0" y="834"/>
                  </a:cubicBezTo>
                  <a:cubicBezTo>
                    <a:pt x="0" y="858"/>
                    <a:pt x="49" y="889"/>
                    <a:pt x="93" y="906"/>
                  </a:cubicBezTo>
                  <a:cubicBezTo>
                    <a:pt x="137" y="923"/>
                    <a:pt x="229" y="930"/>
                    <a:pt x="264" y="936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cxnSp>
          <p:nvCxnSpPr>
            <p:cNvPr id="6191" name="AutoShape 103"/>
            <p:cNvCxnSpPr>
              <a:cxnSpLocks noChangeShapeType="1"/>
              <a:stCxn id="6178" idx="0"/>
              <a:endCxn id="6190" idx="19"/>
            </p:cNvCxnSpPr>
            <p:nvPr/>
          </p:nvCxnSpPr>
          <p:spPr bwMode="auto">
            <a:xfrm flipH="1" flipV="1">
              <a:off x="4033" y="3124"/>
              <a:ext cx="1" cy="17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92" name="AutoShape 104"/>
            <p:cNvCxnSpPr>
              <a:cxnSpLocks noChangeShapeType="1"/>
              <a:stCxn id="6188" idx="0"/>
              <a:endCxn id="6198" idx="1"/>
            </p:cNvCxnSpPr>
            <p:nvPr/>
          </p:nvCxnSpPr>
          <p:spPr bwMode="auto">
            <a:xfrm flipV="1">
              <a:off x="4789" y="2608"/>
              <a:ext cx="5" cy="26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93" name="AutoShape 105"/>
            <p:cNvCxnSpPr>
              <a:cxnSpLocks noChangeShapeType="1"/>
              <a:stCxn id="6178" idx="6"/>
              <a:endCxn id="6188" idx="19"/>
            </p:cNvCxnSpPr>
            <p:nvPr/>
          </p:nvCxnSpPr>
          <p:spPr bwMode="auto">
            <a:xfrm flipV="1">
              <a:off x="4075" y="3156"/>
              <a:ext cx="713" cy="181"/>
            </a:xfrm>
            <a:prstGeom prst="bentConnector2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194" name="Text Box 106"/>
            <p:cNvSpPr txBox="1">
              <a:spLocks noChangeArrowheads="1"/>
            </p:cNvSpPr>
            <p:nvPr/>
          </p:nvSpPr>
          <p:spPr bwMode="auto">
            <a:xfrm>
              <a:off x="4813" y="2211"/>
              <a:ext cx="268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lg" len="lg"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/>
              <a:endParaRPr lang="en-US" altLang="zh-HK" b="1">
                <a:ea typeface="新細明體" pitchFamily="18" charset="-120"/>
              </a:endParaRPr>
            </a:p>
            <a:p>
              <a:pPr algn="ctr"/>
              <a:r>
                <a:rPr lang="en-US" altLang="zh-HK" b="1">
                  <a:ea typeface="新細明體" pitchFamily="18" charset="-120"/>
                </a:rPr>
                <a:t>R</a:t>
              </a:r>
              <a:r>
                <a:rPr lang="en-US" altLang="zh-HK" b="1" baseline="-25000">
                  <a:ea typeface="新細明體" pitchFamily="18" charset="-120"/>
                </a:rPr>
                <a:t>2</a:t>
              </a:r>
            </a:p>
            <a:p>
              <a:pPr algn="ctr"/>
              <a:endParaRPr lang="en-US" altLang="zh-HK" b="1">
                <a:ea typeface="新細明體" pitchFamily="18" charset="-120"/>
              </a:endParaRPr>
            </a:p>
          </p:txBody>
        </p:sp>
        <p:sp>
          <p:nvSpPr>
            <p:cNvPr id="6195" name="Text Box 107"/>
            <p:cNvSpPr txBox="1">
              <a:spLocks noChangeArrowheads="1"/>
            </p:cNvSpPr>
            <p:nvPr/>
          </p:nvSpPr>
          <p:spPr bwMode="auto">
            <a:xfrm>
              <a:off x="4053" y="2657"/>
              <a:ext cx="260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lg" len="lg"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/>
              <a:endParaRPr lang="en-US" altLang="zh-HK" b="1">
                <a:ea typeface="新細明體" pitchFamily="18" charset="-120"/>
              </a:endParaRPr>
            </a:p>
            <a:p>
              <a:pPr algn="ctr"/>
              <a:r>
                <a:rPr lang="en-US" altLang="zh-HK" b="1">
                  <a:ea typeface="新細明體" pitchFamily="18" charset="-120"/>
                </a:rPr>
                <a:t>L</a:t>
              </a:r>
              <a:r>
                <a:rPr lang="en-US" altLang="zh-HK" b="1" baseline="-25000">
                  <a:ea typeface="新細明體" pitchFamily="18" charset="-120"/>
                </a:rPr>
                <a:t>1</a:t>
              </a:r>
            </a:p>
            <a:p>
              <a:pPr algn="ctr"/>
              <a:endParaRPr lang="en-US" altLang="zh-HK" b="1">
                <a:ea typeface="新細明體" pitchFamily="18" charset="-120"/>
              </a:endParaRPr>
            </a:p>
          </p:txBody>
        </p:sp>
      </p:grpSp>
      <p:sp>
        <p:nvSpPr>
          <p:cNvPr id="6169" name="Oval 116"/>
          <p:cNvSpPr>
            <a:spLocks noChangeArrowheads="1"/>
          </p:cNvSpPr>
          <p:nvPr/>
        </p:nvSpPr>
        <p:spPr bwMode="auto">
          <a:xfrm>
            <a:off x="6337300" y="4725988"/>
            <a:ext cx="673100" cy="817562"/>
          </a:xfrm>
          <a:prstGeom prst="ellipse">
            <a:avLst/>
          </a:prstGeom>
          <a:noFill/>
          <a:ln w="28575">
            <a:solidFill>
              <a:srgbClr val="800000"/>
            </a:solidFill>
            <a:round/>
            <a:headEnd type="non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zh-HK" altLang="zh-HK">
              <a:ea typeface="新細明體" pitchFamily="18" charset="-120"/>
            </a:endParaRPr>
          </a:p>
        </p:txBody>
      </p:sp>
      <p:sp>
        <p:nvSpPr>
          <p:cNvPr id="6170" name="Oval 117"/>
          <p:cNvSpPr>
            <a:spLocks noChangeArrowheads="1"/>
          </p:cNvSpPr>
          <p:nvPr/>
        </p:nvSpPr>
        <p:spPr bwMode="auto">
          <a:xfrm>
            <a:off x="7513638" y="4765675"/>
            <a:ext cx="673100" cy="817563"/>
          </a:xfrm>
          <a:prstGeom prst="ellipse">
            <a:avLst/>
          </a:prstGeom>
          <a:noFill/>
          <a:ln w="28575">
            <a:solidFill>
              <a:srgbClr val="800000"/>
            </a:solidFill>
            <a:round/>
            <a:headEnd type="non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zh-HK" altLang="zh-HK">
              <a:ea typeface="新細明體" pitchFamily="18" charset="-120"/>
            </a:endParaRPr>
          </a:p>
        </p:txBody>
      </p:sp>
      <p:sp>
        <p:nvSpPr>
          <p:cNvPr id="6171" name="Text Box 113"/>
          <p:cNvSpPr txBox="1">
            <a:spLocks noChangeArrowheads="1"/>
          </p:cNvSpPr>
          <p:nvPr/>
        </p:nvSpPr>
        <p:spPr bwMode="auto">
          <a:xfrm>
            <a:off x="5900143" y="6134100"/>
            <a:ext cx="1471612" cy="3698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US" altLang="zh-HK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Not 1</a:t>
            </a:r>
            <a:r>
              <a:rPr lang="en-US" altLang="zh-HK" baseline="30000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st</a:t>
            </a:r>
            <a:r>
              <a:rPr lang="en-US" altLang="zh-HK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 order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98A0B4-BF91-4605-8020-C83BD46B502C}" type="slidenum">
              <a:rPr lang="en-US" altLang="zh-HK" smtClean="0"/>
              <a:pPr>
                <a:defRPr/>
              </a:pPr>
              <a:t>2</a:t>
            </a:fld>
            <a:endParaRPr lang="en-US" altLang="zh-HK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>
                <a:ea typeface="新細明體" pitchFamily="18" charset="-120"/>
              </a:rPr>
              <a:t>Step response of an RC circuit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2143580"/>
            <a:ext cx="8410575" cy="41148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initial capacitor voltage at t = 0</a:t>
            </a:r>
            <a:r>
              <a:rPr lang="en-US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v(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So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v(0) =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v(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hangingPunct="1">
              <a:buNone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The final capacitor voltage at </a:t>
            </a: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t </a:t>
            </a:r>
            <a:r>
              <a:rPr lang="en-US" altLang="zh-HK" sz="2000" b="1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→ </a:t>
            </a:r>
            <a:r>
              <a:rPr lang="en-US" altLang="zh-HK" sz="2000" dirty="0">
                <a:ea typeface="新細明體" pitchFamily="18" charset="-120"/>
                <a:cs typeface="Times New Roman" pitchFamily="18" charset="0"/>
              </a:rPr>
              <a:t>∞ </a:t>
            </a: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: </a:t>
            </a:r>
            <a:r>
              <a:rPr lang="en-US" altLang="zh-HK" sz="2000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v</a:t>
            </a: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(</a:t>
            </a:r>
            <a:r>
              <a:rPr lang="en-US" altLang="zh-HK" sz="2000" dirty="0">
                <a:ea typeface="新細明體" pitchFamily="18" charset="-120"/>
                <a:cs typeface="Times New Roman" pitchFamily="18" charset="0"/>
              </a:rPr>
              <a:t>∞</a:t>
            </a: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) </a:t>
            </a:r>
            <a:r>
              <a:rPr lang="en-US" altLang="zh-HK" sz="2000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=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sz="20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000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 </a:t>
            </a: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(as a cap is an open circuit at steady state)</a:t>
            </a:r>
            <a:endParaRPr lang="en-US" altLang="zh-HK" sz="2000" dirty="0">
              <a:latin typeface="Arial" panose="020B0604020202020204" pitchFamily="34" charset="0"/>
              <a:ea typeface="新細明體" pitchFamily="18" charset="-12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98A0B4-BF91-4605-8020-C83BD46B502C}" type="slidenum">
              <a:rPr lang="en-US" altLang="zh-HK" smtClean="0"/>
              <a:pPr>
                <a:defRPr/>
              </a:pPr>
              <a:t>20</a:t>
            </a:fld>
            <a:endParaRPr lang="en-US" altLang="zh-HK" dirty="0"/>
          </a:p>
        </p:txBody>
      </p:sp>
      <p:pic>
        <p:nvPicPr>
          <p:cNvPr id="5" name="Picture 24" descr="07-04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7717" y="3640140"/>
            <a:ext cx="2446402" cy="2853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5067317" y="4283303"/>
            <a:ext cx="2528440" cy="1545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33917" y="527480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/>
              <a:t>0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83595" y="4536145"/>
            <a:ext cx="314794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expect a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curve joining these two points.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want to know how v changes with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time.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658942" y="4987676"/>
            <a:ext cx="2530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Assume that </a:t>
            </a:r>
            <a:r>
              <a:rPr lang="en-US" dirty="0"/>
              <a:t>V</a:t>
            </a:r>
            <a:r>
              <a:rPr lang="en-US" baseline="-25000" dirty="0"/>
              <a:t>s</a:t>
            </a:r>
            <a:r>
              <a:rPr lang="en-US" dirty="0" smtClean="0"/>
              <a:t> &gt; V</a:t>
            </a:r>
            <a:r>
              <a:rPr lang="en-US" baseline="-25000" dirty="0"/>
              <a:t>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7870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mtClean="0">
                <a:ea typeface="新細明體" pitchFamily="18" charset="-120"/>
              </a:rPr>
              <a:t>Step response of an RC circuit</a:t>
            </a:r>
            <a:endParaRPr lang="zh-HK" altLang="en-US" smtClean="0">
              <a:ea typeface="新細明體" pitchFamily="18" charset="-120"/>
            </a:endParaRPr>
          </a:p>
        </p:txBody>
      </p:sp>
      <p:pic>
        <p:nvPicPr>
          <p:cNvPr id="35843" name="Picture 3" descr="ale29559_0704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90" t="3967" r="2344"/>
          <a:stretch>
            <a:fillRect/>
          </a:stretch>
        </p:blipFill>
        <p:spPr bwMode="auto">
          <a:xfrm>
            <a:off x="152400" y="2131240"/>
            <a:ext cx="2936875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846" name="文字方塊 6"/>
          <p:cNvSpPr txBox="1">
            <a:spLocks noChangeArrowheads="1"/>
          </p:cNvSpPr>
          <p:nvPr/>
        </p:nvSpPr>
        <p:spPr bwMode="auto">
          <a:xfrm>
            <a:off x="3581400" y="2743200"/>
            <a:ext cx="44958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zh-HK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For t ≥ </a:t>
            </a:r>
            <a:r>
              <a:rPr lang="en-US" altLang="zh-HK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0, </a:t>
            </a:r>
            <a:r>
              <a:rPr lang="en-US" altLang="zh-HK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a</a:t>
            </a:r>
            <a:r>
              <a:rPr lang="en-US" altLang="zh-HK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pply KCL at a, </a:t>
            </a:r>
            <a:r>
              <a:rPr lang="en-US" altLang="zh-HK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we have</a:t>
            </a:r>
            <a:endParaRPr lang="zh-HK" altLang="en-US" dirty="0">
              <a:latin typeface="Arial" panose="020B0604020202020204" pitchFamily="34" charset="0"/>
              <a:ea typeface="新細明體" pitchFamily="18" charset="-120"/>
              <a:cs typeface="Arial" panose="020B0604020202020204" pitchFamily="34" charset="0"/>
            </a:endParaRPr>
          </a:p>
        </p:txBody>
      </p:sp>
      <p:graphicFrame>
        <p:nvGraphicFramePr>
          <p:cNvPr id="35847" name="物件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7275358"/>
              </p:ext>
            </p:extLst>
          </p:nvPr>
        </p:nvGraphicFramePr>
        <p:xfrm>
          <a:off x="5000624" y="3179707"/>
          <a:ext cx="1657350" cy="207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76" name="Equation" r:id="rId4" imgW="1028520" imgH="1218960" progId="Equation.3">
                  <p:embed/>
                </p:oleObj>
              </mc:Choice>
              <mc:Fallback>
                <p:oleObj name="Equation" r:id="rId4" imgW="1028520" imgH="1218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624" y="3179707"/>
                        <a:ext cx="1657350" cy="2073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8" name="文字方塊 8"/>
          <p:cNvSpPr txBox="1">
            <a:spLocks noChangeArrowheads="1"/>
          </p:cNvSpPr>
          <p:nvPr/>
        </p:nvSpPr>
        <p:spPr bwMode="auto">
          <a:xfrm>
            <a:off x="135577" y="4384417"/>
            <a:ext cx="135742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zh-HK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For t ≥ 0 </a:t>
            </a:r>
            <a:endParaRPr lang="zh-HK" altLang="en-US" dirty="0">
              <a:latin typeface="Arial" panose="020B0604020202020204" pitchFamily="34" charset="0"/>
              <a:ea typeface="新細明體" pitchFamily="18" charset="-120"/>
              <a:cs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105402" y="6222670"/>
            <a:ext cx="1905000" cy="457200"/>
          </a:xfrm>
        </p:spPr>
        <p:txBody>
          <a:bodyPr/>
          <a:lstStyle/>
          <a:p>
            <a:pPr>
              <a:defRPr/>
            </a:pPr>
            <a:fld id="{5698A0B4-BF91-4605-8020-C83BD46B502C}" type="slidenum">
              <a:rPr lang="en-US" altLang="zh-HK" smtClean="0"/>
              <a:pPr>
                <a:defRPr/>
              </a:pPr>
              <a:t>21</a:t>
            </a:fld>
            <a:endParaRPr lang="en-US" altLang="zh-HK" dirty="0"/>
          </a:p>
        </p:txBody>
      </p:sp>
      <p:cxnSp>
        <p:nvCxnSpPr>
          <p:cNvPr id="4" name="直線單箭頭接點 3"/>
          <p:cNvCxnSpPr/>
          <p:nvPr/>
        </p:nvCxnSpPr>
        <p:spPr>
          <a:xfrm>
            <a:off x="2213344" y="5010211"/>
            <a:ext cx="0" cy="123818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872492" y="2131240"/>
            <a:ext cx="624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dirty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Determine how v changes for t ≥</a:t>
            </a:r>
            <a:r>
              <a:rPr lang="en-US" altLang="zh-HK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 </a:t>
            </a:r>
            <a:r>
              <a:rPr lang="en-US" altLang="zh-HK" dirty="0" smtClean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0</a:t>
            </a:r>
            <a:r>
              <a:rPr lang="en-US" altLang="zh-HK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. </a:t>
            </a:r>
            <a:r>
              <a:rPr lang="en-US" altLang="zh-HK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(i.e. find v(t) for t ≥ 0)  </a:t>
            </a:r>
          </a:p>
        </p:txBody>
      </p:sp>
      <p:cxnSp>
        <p:nvCxnSpPr>
          <p:cNvPr id="15" name="直線單箭頭接點 14"/>
          <p:cNvCxnSpPr/>
          <p:nvPr/>
        </p:nvCxnSpPr>
        <p:spPr>
          <a:xfrm>
            <a:off x="1163637" y="5015172"/>
            <a:ext cx="9144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2441944" y="4561107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dirty="0" smtClean="0"/>
              <a:t>a</a:t>
            </a:r>
            <a:endParaRPr lang="zh-HK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145312" y="5399476"/>
            <a:ext cx="5334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zh-HK" dirty="0" smtClean="0"/>
              <a:t>V</a:t>
            </a:r>
            <a:r>
              <a:rPr lang="en-US" altLang="zh-HK" baseline="-25000" dirty="0" smtClean="0"/>
              <a:t>s</a:t>
            </a:r>
            <a:endParaRPr lang="zh-HK" altLang="en-US" baseline="-25000" dirty="0"/>
          </a:p>
        </p:txBody>
      </p:sp>
      <p:sp>
        <p:nvSpPr>
          <p:cNvPr id="17" name="文字方塊 4"/>
          <p:cNvSpPr txBox="1">
            <a:spLocks noChangeArrowheads="1"/>
          </p:cNvSpPr>
          <p:nvPr/>
        </p:nvSpPr>
        <p:spPr bwMode="auto">
          <a:xfrm>
            <a:off x="3581400" y="5344620"/>
            <a:ext cx="38100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zh-HK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Rearrange terms we have</a:t>
            </a:r>
            <a:endParaRPr lang="zh-HK" altLang="en-US" dirty="0">
              <a:latin typeface="Arial" panose="020B0604020202020204" pitchFamily="34" charset="0"/>
              <a:ea typeface="新細明體" pitchFamily="18" charset="-120"/>
              <a:cs typeface="Arial" panose="020B0604020202020204" pitchFamily="34" charset="0"/>
            </a:endParaRPr>
          </a:p>
        </p:txBody>
      </p:sp>
      <p:graphicFrame>
        <p:nvGraphicFramePr>
          <p:cNvPr id="18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0609278"/>
              </p:ext>
            </p:extLst>
          </p:nvPr>
        </p:nvGraphicFramePr>
        <p:xfrm>
          <a:off x="5114130" y="5777550"/>
          <a:ext cx="1430337" cy="7115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77" name="方程式" r:id="rId6" imgW="914400" imgH="431640" progId="Equation.3">
                  <p:embed/>
                </p:oleObj>
              </mc:Choice>
              <mc:Fallback>
                <p:oleObj name="方程式" r:id="rId6" imgW="9144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4130" y="5777550"/>
                        <a:ext cx="1430337" cy="7115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字方塊 2"/>
          <p:cNvSpPr txBox="1"/>
          <p:nvPr/>
        </p:nvSpPr>
        <p:spPr>
          <a:xfrm>
            <a:off x="2286000" y="6498534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zh-HK" dirty="0" smtClean="0">
                <a:latin typeface="Arial" panose="020B0604020202020204" pitchFamily="34" charset="0"/>
                <a:cs typeface="Arial" panose="020B0604020202020204" pitchFamily="34" charset="0"/>
              </a:rPr>
              <a:t>et that node as ground</a:t>
            </a:r>
            <a:endParaRPr lang="zh-HK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直線單箭頭接點 6"/>
          <p:cNvCxnSpPr/>
          <p:nvPr/>
        </p:nvCxnSpPr>
        <p:spPr>
          <a:xfrm flipH="1" flipV="1">
            <a:off x="1883521" y="6380760"/>
            <a:ext cx="384544" cy="302440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字方塊 5"/>
          <p:cNvSpPr txBox="1"/>
          <p:nvPr/>
        </p:nvSpPr>
        <p:spPr>
          <a:xfrm>
            <a:off x="1354389" y="6380760"/>
            <a:ext cx="4572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HK" dirty="0" smtClean="0"/>
              <a:t>0V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3222841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mtClean="0">
                <a:ea typeface="新細明體" pitchFamily="18" charset="-120"/>
              </a:rPr>
              <a:t>Step response of an RC circuit</a:t>
            </a:r>
            <a:endParaRPr lang="zh-HK" altLang="en-US" smtClean="0">
              <a:ea typeface="新細明體" pitchFamily="18" charset="-120"/>
            </a:endParaRPr>
          </a:p>
        </p:txBody>
      </p:sp>
      <p:pic>
        <p:nvPicPr>
          <p:cNvPr id="36867" name="Picture 3" descr="ale29559_0704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90" t="53960" r="7262" b="4277"/>
          <a:stretch>
            <a:fillRect/>
          </a:stretch>
        </p:blipFill>
        <p:spPr bwMode="auto">
          <a:xfrm>
            <a:off x="381000" y="2819400"/>
            <a:ext cx="3088758" cy="21812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870" name="文字方塊 6"/>
          <p:cNvSpPr txBox="1">
            <a:spLocks noChangeArrowheads="1"/>
          </p:cNvSpPr>
          <p:nvPr/>
        </p:nvSpPr>
        <p:spPr bwMode="auto">
          <a:xfrm>
            <a:off x="3590260" y="1981200"/>
            <a:ext cx="2743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zh-HK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Integrate both side,</a:t>
            </a:r>
            <a:endParaRPr lang="zh-HK" altLang="en-US" dirty="0">
              <a:latin typeface="Arial" panose="020B0604020202020204" pitchFamily="34" charset="0"/>
              <a:ea typeface="新細明體" pitchFamily="18" charset="-120"/>
              <a:cs typeface="Arial" panose="020B0604020202020204" pitchFamily="34" charset="0"/>
            </a:endParaRPr>
          </a:p>
        </p:txBody>
      </p:sp>
      <p:graphicFrame>
        <p:nvGraphicFramePr>
          <p:cNvPr id="36871" name="物件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2690242"/>
              </p:ext>
            </p:extLst>
          </p:nvPr>
        </p:nvGraphicFramePr>
        <p:xfrm>
          <a:off x="4495800" y="2420704"/>
          <a:ext cx="2524125" cy="2506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38" name="方程式" r:id="rId4" imgW="1726920" imgH="1625400" progId="Equation.3">
                  <p:embed/>
                </p:oleObj>
              </mc:Choice>
              <mc:Fallback>
                <p:oleObj name="方程式" r:id="rId4" imgW="1726920" imgH="1625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2420704"/>
                        <a:ext cx="2524125" cy="2506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98A0B4-BF91-4605-8020-C83BD46B502C}" type="slidenum">
              <a:rPr lang="en-US" altLang="zh-HK" smtClean="0"/>
              <a:pPr>
                <a:defRPr/>
              </a:pPr>
              <a:t>22</a:t>
            </a:fld>
            <a:endParaRPr lang="en-US" altLang="zh-HK"/>
          </a:p>
        </p:txBody>
      </p:sp>
      <p:sp>
        <p:nvSpPr>
          <p:cNvPr id="10" name="文字方塊 8"/>
          <p:cNvSpPr txBox="1">
            <a:spLocks noChangeArrowheads="1"/>
          </p:cNvSpPr>
          <p:nvPr/>
        </p:nvSpPr>
        <p:spPr bwMode="auto">
          <a:xfrm>
            <a:off x="342566" y="2629520"/>
            <a:ext cx="135742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zh-HK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For t ≥ 0 </a:t>
            </a:r>
            <a:endParaRPr lang="zh-HK" altLang="en-US" dirty="0">
              <a:latin typeface="Arial" panose="020B0604020202020204" pitchFamily="34" charset="0"/>
              <a:ea typeface="新細明體" pitchFamily="18" charset="-120"/>
              <a:cs typeface="Arial" panose="020B0604020202020204" pitchFamily="34" charset="0"/>
            </a:endParaRPr>
          </a:p>
        </p:txBody>
      </p:sp>
      <p:sp>
        <p:nvSpPr>
          <p:cNvPr id="11" name="文字方塊 4"/>
          <p:cNvSpPr txBox="1">
            <a:spLocks noChangeArrowheads="1"/>
          </p:cNvSpPr>
          <p:nvPr/>
        </p:nvSpPr>
        <p:spPr bwMode="auto">
          <a:xfrm>
            <a:off x="3583172" y="5040868"/>
            <a:ext cx="533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zh-HK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Recall that the initial voltage </a:t>
            </a:r>
            <a:r>
              <a:rPr lang="en-US" altLang="zh-HK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altLang="zh-HK" baseline="-25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altLang="zh-HK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 </a:t>
            </a:r>
            <a:r>
              <a:rPr lang="en-US" altLang="zh-HK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on the capacitor</a:t>
            </a:r>
            <a:endParaRPr lang="zh-HK" altLang="en-US" dirty="0">
              <a:latin typeface="Arial" panose="020B0604020202020204" pitchFamily="34" charset="0"/>
              <a:ea typeface="新細明體" pitchFamily="18" charset="-120"/>
              <a:cs typeface="Arial" panose="020B0604020202020204" pitchFamily="34" charset="0"/>
            </a:endParaRPr>
          </a:p>
        </p:txBody>
      </p:sp>
      <p:graphicFrame>
        <p:nvGraphicFramePr>
          <p:cNvPr id="12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0450041"/>
              </p:ext>
            </p:extLst>
          </p:nvPr>
        </p:nvGraphicFramePr>
        <p:xfrm>
          <a:off x="4598581" y="5486400"/>
          <a:ext cx="1628554" cy="3978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39" name="方程式" r:id="rId6" imgW="1041120" imgH="241200" progId="Equation.3">
                  <p:embed/>
                </p:oleObj>
              </mc:Choice>
              <mc:Fallback>
                <p:oleObj name="方程式" r:id="rId6" imgW="104112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8581" y="5486400"/>
                        <a:ext cx="1628554" cy="3978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文字方塊 12"/>
          <p:cNvSpPr txBox="1"/>
          <p:nvPr/>
        </p:nvSpPr>
        <p:spPr>
          <a:xfrm>
            <a:off x="487878" y="3910021"/>
            <a:ext cx="5334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zh-HK" dirty="0" smtClean="0"/>
              <a:t>V</a:t>
            </a:r>
            <a:r>
              <a:rPr lang="en-US" altLang="zh-HK" baseline="-25000" dirty="0" smtClean="0"/>
              <a:t>s</a:t>
            </a:r>
            <a:endParaRPr lang="zh-HK" altLang="en-US" baseline="-25000" dirty="0"/>
          </a:p>
        </p:txBody>
      </p:sp>
      <p:sp>
        <p:nvSpPr>
          <p:cNvPr id="15" name="文字方塊 4"/>
          <p:cNvSpPr txBox="1">
            <a:spLocks noChangeArrowheads="1"/>
          </p:cNvSpPr>
          <p:nvPr/>
        </p:nvSpPr>
        <p:spPr bwMode="auto">
          <a:xfrm>
            <a:off x="3590260" y="5943600"/>
            <a:ext cx="69466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zh-HK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Thus</a:t>
            </a:r>
            <a:endParaRPr lang="zh-HK" altLang="en-US" dirty="0">
              <a:latin typeface="Arial" panose="020B0604020202020204" pitchFamily="34" charset="0"/>
              <a:ea typeface="新細明體" pitchFamily="18" charset="-120"/>
              <a:cs typeface="Arial" panose="020B0604020202020204" pitchFamily="34" charset="0"/>
            </a:endParaRPr>
          </a:p>
        </p:txBody>
      </p:sp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8837254"/>
              </p:ext>
            </p:extLst>
          </p:nvPr>
        </p:nvGraphicFramePr>
        <p:xfrm>
          <a:off x="4495800" y="6128266"/>
          <a:ext cx="2300288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40" name="方程式" r:id="rId8" imgW="1574640" imgH="368280" progId="Equation.3">
                  <p:embed/>
                </p:oleObj>
              </mc:Choice>
              <mc:Fallback>
                <p:oleObj name="方程式" r:id="rId8" imgW="157464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6128266"/>
                        <a:ext cx="2300288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088377"/>
              </p:ext>
            </p:extLst>
          </p:nvPr>
        </p:nvGraphicFramePr>
        <p:xfrm>
          <a:off x="7697972" y="3878336"/>
          <a:ext cx="1219200" cy="3409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41" name="Equation" r:id="rId10" imgW="761760" imgH="203040" progId="Equation.3">
                  <p:embed/>
                </p:oleObj>
              </mc:Choice>
              <mc:Fallback>
                <p:oleObj name="Equation" r:id="rId10" imgW="76176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7972" y="3878336"/>
                        <a:ext cx="1219200" cy="3409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1903364"/>
              </p:ext>
            </p:extLst>
          </p:nvPr>
        </p:nvGraphicFramePr>
        <p:xfrm>
          <a:off x="7391400" y="4490584"/>
          <a:ext cx="1646238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42" name="Equation" r:id="rId12" imgW="1028520" imgH="253800" progId="Equation.3">
                  <p:embed/>
                </p:oleObj>
              </mc:Choice>
              <mc:Fallback>
                <p:oleObj name="Equation" r:id="rId12" imgW="102852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4490584"/>
                        <a:ext cx="1646238" cy="42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87545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mtClean="0">
                <a:ea typeface="新細明體" pitchFamily="18" charset="-120"/>
              </a:rPr>
              <a:t>Step response of an RC circuit</a:t>
            </a:r>
            <a:endParaRPr lang="zh-HK" altLang="en-US" smtClean="0">
              <a:ea typeface="新細明體" pitchFamily="18" charset="-120"/>
            </a:endParaRPr>
          </a:p>
        </p:txBody>
      </p:sp>
      <p:graphicFrame>
        <p:nvGraphicFramePr>
          <p:cNvPr id="37893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8284406"/>
              </p:ext>
            </p:extLst>
          </p:nvPr>
        </p:nvGraphicFramePr>
        <p:xfrm>
          <a:off x="4506913" y="2116138"/>
          <a:ext cx="3024187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98" name="Equation" r:id="rId3" imgW="1752480" imgH="711000" progId="Equation.3">
                  <p:embed/>
                </p:oleObj>
              </mc:Choice>
              <mc:Fallback>
                <p:oleObj name="Equation" r:id="rId3" imgW="175248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6913" y="2116138"/>
                        <a:ext cx="3024187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4" name="物件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8587360"/>
              </p:ext>
            </p:extLst>
          </p:nvPr>
        </p:nvGraphicFramePr>
        <p:xfrm>
          <a:off x="4430713" y="4743450"/>
          <a:ext cx="3960812" cy="88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99" name="Equation" r:id="rId5" imgW="2298600" imgH="507960" progId="Equation.3">
                  <p:embed/>
                </p:oleObj>
              </mc:Choice>
              <mc:Fallback>
                <p:oleObj name="Equation" r:id="rId5" imgW="2298600" imgH="507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0713" y="4743450"/>
                        <a:ext cx="3960812" cy="88423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5" name="文字方塊 7"/>
          <p:cNvSpPr txBox="1">
            <a:spLocks noChangeArrowheads="1"/>
          </p:cNvSpPr>
          <p:nvPr/>
        </p:nvSpPr>
        <p:spPr bwMode="auto">
          <a:xfrm>
            <a:off x="4343400" y="3853679"/>
            <a:ext cx="25908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zh-HK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The time constant is</a:t>
            </a:r>
            <a:endParaRPr lang="zh-HK" altLang="en-US" dirty="0">
              <a:latin typeface="Arial" panose="020B0604020202020204" pitchFamily="34" charset="0"/>
              <a:ea typeface="新細明體" pitchFamily="18" charset="-120"/>
              <a:cs typeface="Arial" panose="020B0604020202020204" pitchFamily="34" charset="0"/>
            </a:endParaRPr>
          </a:p>
        </p:txBody>
      </p:sp>
      <p:graphicFrame>
        <p:nvGraphicFramePr>
          <p:cNvPr id="37896" name="物件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3595004"/>
              </p:ext>
            </p:extLst>
          </p:nvPr>
        </p:nvGraphicFramePr>
        <p:xfrm>
          <a:off x="6629400" y="3853679"/>
          <a:ext cx="871537" cy="319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00" name="方程式" r:id="rId7" imgW="482400" imgH="177480" progId="Equation.3">
                  <p:embed/>
                </p:oleObj>
              </mc:Choice>
              <mc:Fallback>
                <p:oleObj name="方程式" r:id="rId7" imgW="48240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3853679"/>
                        <a:ext cx="871537" cy="319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98A0B4-BF91-4605-8020-C83BD46B502C}" type="slidenum">
              <a:rPr lang="en-US" altLang="zh-HK" smtClean="0"/>
              <a:pPr>
                <a:defRPr/>
              </a:pPr>
              <a:t>23</a:t>
            </a:fld>
            <a:endParaRPr lang="en-US" altLang="zh-HK"/>
          </a:p>
        </p:txBody>
      </p:sp>
      <p:pic>
        <p:nvPicPr>
          <p:cNvPr id="13" name="Picture 3" descr="ale29559_0704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90" t="53960" r="7262" b="4277"/>
          <a:stretch>
            <a:fillRect/>
          </a:stretch>
        </p:blipFill>
        <p:spPr bwMode="auto">
          <a:xfrm>
            <a:off x="412898" y="3004065"/>
            <a:ext cx="3088758" cy="21812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文字方塊 8"/>
          <p:cNvSpPr txBox="1">
            <a:spLocks noChangeArrowheads="1"/>
          </p:cNvSpPr>
          <p:nvPr/>
        </p:nvSpPr>
        <p:spPr bwMode="auto">
          <a:xfrm>
            <a:off x="374464" y="2814185"/>
            <a:ext cx="135742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zh-HK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For t ≥ 0 </a:t>
            </a:r>
            <a:endParaRPr lang="zh-HK" altLang="en-US" dirty="0">
              <a:latin typeface="Arial" panose="020B0604020202020204" pitchFamily="34" charset="0"/>
              <a:ea typeface="新細明體" pitchFamily="18" charset="-120"/>
              <a:cs typeface="Arial" panose="020B0604020202020204" pitchFamily="34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519776" y="4094686"/>
            <a:ext cx="5334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zh-HK" dirty="0" smtClean="0"/>
              <a:t>V</a:t>
            </a:r>
            <a:r>
              <a:rPr lang="en-US" altLang="zh-HK" baseline="-25000" dirty="0" smtClean="0"/>
              <a:t>s</a:t>
            </a:r>
            <a:endParaRPr lang="zh-HK" altLang="en-US" baseline="-25000" dirty="0"/>
          </a:p>
        </p:txBody>
      </p:sp>
      <p:sp>
        <p:nvSpPr>
          <p:cNvPr id="3" name="文字方塊 2"/>
          <p:cNvSpPr txBox="1"/>
          <p:nvPr/>
        </p:nvSpPr>
        <p:spPr>
          <a:xfrm>
            <a:off x="1219200" y="6017172"/>
            <a:ext cx="662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dirty="0" smtClean="0">
                <a:latin typeface="Arial" panose="020B0604020202020204" pitchFamily="34" charset="0"/>
                <a:cs typeface="Arial" panose="020B0604020202020204" pitchFamily="34" charset="0"/>
              </a:rPr>
              <a:t>This is called </a:t>
            </a:r>
            <a:r>
              <a:rPr lang="en-US" altLang="zh-HK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step response of an RC circuit </a:t>
            </a:r>
            <a:r>
              <a:rPr lang="en-US" altLang="zh-HK" dirty="0" smtClean="0">
                <a:latin typeface="Arial" panose="020B0604020202020204" pitchFamily="34" charset="0"/>
                <a:cs typeface="Arial" panose="020B0604020202020204" pitchFamily="34" charset="0"/>
              </a:rPr>
              <a:t>which is caused by </a:t>
            </a:r>
            <a:r>
              <a:rPr lang="en-US" altLang="zh-HK" u="sng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sudden change of the circuit configuration at t = 0</a:t>
            </a:r>
            <a:r>
              <a:rPr lang="en-US" altLang="zh-HK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zh-HK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794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>
                <a:ea typeface="新細明體" pitchFamily="18" charset="-120"/>
              </a:rPr>
              <a:t>Step response of an RC circuit</a:t>
            </a:r>
            <a:endParaRPr lang="zh-HK" altLang="en-US" dirty="0" smtClean="0">
              <a:ea typeface="新細明體" pitchFamily="18" charset="-120"/>
            </a:endParaRPr>
          </a:p>
        </p:txBody>
      </p:sp>
      <p:pic>
        <p:nvPicPr>
          <p:cNvPr id="38915" name="Picture 24" descr="07-041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7464" y="3050781"/>
            <a:ext cx="2792413" cy="3200400"/>
          </a:xfrm>
          <a:noFill/>
        </p:spPr>
      </p:pic>
      <p:graphicFrame>
        <p:nvGraphicFramePr>
          <p:cNvPr id="38916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1604587"/>
              </p:ext>
            </p:extLst>
          </p:nvPr>
        </p:nvGraphicFramePr>
        <p:xfrm>
          <a:off x="4886214" y="4216558"/>
          <a:ext cx="3917950" cy="88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76" name="Equation" r:id="rId4" imgW="2273040" imgH="507960" progId="Equation.3">
                  <p:embed/>
                </p:oleObj>
              </mc:Choice>
              <mc:Fallback>
                <p:oleObj name="Equation" r:id="rId4" imgW="2273040" imgH="507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6214" y="4216558"/>
                        <a:ext cx="3917950" cy="88423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8917" name="Group 40"/>
          <p:cNvGrpSpPr>
            <a:grpSpLocks/>
          </p:cNvGrpSpPr>
          <p:nvPr/>
        </p:nvGrpSpPr>
        <p:grpSpPr bwMode="auto">
          <a:xfrm>
            <a:off x="4635389" y="5054758"/>
            <a:ext cx="2971800" cy="1466850"/>
            <a:chOff x="2592" y="2400"/>
            <a:chExt cx="1872" cy="924"/>
          </a:xfrm>
        </p:grpSpPr>
        <p:sp>
          <p:nvSpPr>
            <p:cNvPr id="38922" name="Text Box 33"/>
            <p:cNvSpPr txBox="1">
              <a:spLocks noChangeArrowheads="1"/>
            </p:cNvSpPr>
            <p:nvPr/>
          </p:nvSpPr>
          <p:spPr bwMode="auto">
            <a:xfrm>
              <a:off x="2592" y="2956"/>
              <a:ext cx="912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HK" sz="1600" dirty="0">
                  <a:solidFill>
                    <a:srgbClr val="FF0000"/>
                  </a:solidFill>
                  <a:latin typeface="Arial" panose="020B0604020202020204" pitchFamily="34" charset="0"/>
                  <a:ea typeface="新細明體" pitchFamily="18" charset="-120"/>
                  <a:cs typeface="Arial" panose="020B0604020202020204" pitchFamily="34" charset="0"/>
                </a:rPr>
                <a:t>Final value at t </a:t>
              </a:r>
              <a:r>
                <a:rPr lang="en-US" altLang="zh-HK" sz="1600" b="1" dirty="0">
                  <a:latin typeface="Arial" panose="020B0604020202020204" pitchFamily="34" charset="0"/>
                  <a:ea typeface="新細明體" pitchFamily="18" charset="-120"/>
                  <a:cs typeface="Arial" panose="020B0604020202020204" pitchFamily="34" charset="0"/>
                </a:rPr>
                <a:t>→</a:t>
              </a:r>
              <a:r>
                <a:rPr lang="en-US" altLang="zh-HK" sz="1600" dirty="0" smtClean="0">
                  <a:solidFill>
                    <a:srgbClr val="FF0000"/>
                  </a:solidFill>
                  <a:latin typeface="Arial" panose="020B0604020202020204" pitchFamily="34" charset="0"/>
                  <a:ea typeface="新細明體" pitchFamily="18" charset="-120"/>
                  <a:cs typeface="Arial" panose="020B0604020202020204" pitchFamily="34" charset="0"/>
                </a:rPr>
                <a:t> </a:t>
              </a:r>
              <a:r>
                <a:rPr lang="en-US" altLang="zh-HK" sz="1600" dirty="0">
                  <a:solidFill>
                    <a:srgbClr val="FF0000"/>
                  </a:solidFill>
                  <a:latin typeface="Arial" panose="020B0604020202020204" pitchFamily="34" charset="0"/>
                  <a:ea typeface="新細明體" pitchFamily="18" charset="-120"/>
                  <a:cs typeface="Arial" panose="020B0604020202020204" pitchFamily="34" charset="0"/>
                </a:rPr>
                <a:t>∞</a:t>
              </a:r>
            </a:p>
          </p:txBody>
        </p:sp>
        <p:sp>
          <p:nvSpPr>
            <p:cNvPr id="38923" name="Text Box 34"/>
            <p:cNvSpPr txBox="1">
              <a:spLocks noChangeArrowheads="1"/>
            </p:cNvSpPr>
            <p:nvPr/>
          </p:nvSpPr>
          <p:spPr bwMode="auto">
            <a:xfrm>
              <a:off x="3552" y="2956"/>
              <a:ext cx="912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HK" sz="1600" dirty="0">
                  <a:solidFill>
                    <a:srgbClr val="FF0000"/>
                  </a:solidFill>
                  <a:latin typeface="Arial" panose="020B0604020202020204" pitchFamily="34" charset="0"/>
                  <a:ea typeface="新細明體" pitchFamily="18" charset="-120"/>
                  <a:cs typeface="Arial" panose="020B0604020202020204" pitchFamily="34" charset="0"/>
                </a:rPr>
                <a:t>Initial value at t = 0</a:t>
              </a:r>
            </a:p>
          </p:txBody>
        </p:sp>
        <p:sp>
          <p:nvSpPr>
            <p:cNvPr id="38924" name="Line 36"/>
            <p:cNvSpPr>
              <a:spLocks noChangeShapeType="1"/>
            </p:cNvSpPr>
            <p:nvPr/>
          </p:nvSpPr>
          <p:spPr bwMode="auto">
            <a:xfrm flipV="1">
              <a:off x="2880" y="2400"/>
              <a:ext cx="384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38925" name="Line 37"/>
            <p:cNvSpPr>
              <a:spLocks noChangeShapeType="1"/>
            </p:cNvSpPr>
            <p:nvPr/>
          </p:nvSpPr>
          <p:spPr bwMode="auto">
            <a:xfrm flipV="1">
              <a:off x="2880" y="2400"/>
              <a:ext cx="1056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38926" name="Line 38"/>
            <p:cNvSpPr>
              <a:spLocks noChangeShapeType="1"/>
            </p:cNvSpPr>
            <p:nvPr/>
          </p:nvSpPr>
          <p:spPr bwMode="auto">
            <a:xfrm flipH="1" flipV="1">
              <a:off x="3648" y="2400"/>
              <a:ext cx="144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98A0B4-BF91-4605-8020-C83BD46B502C}" type="slidenum">
              <a:rPr lang="en-US" altLang="zh-HK" smtClean="0"/>
              <a:pPr>
                <a:defRPr/>
              </a:pPr>
              <a:t>24</a:t>
            </a:fld>
            <a:endParaRPr lang="en-US" altLang="zh-HK"/>
          </a:p>
        </p:txBody>
      </p:sp>
      <p:sp>
        <p:nvSpPr>
          <p:cNvPr id="3" name="TextBox 2"/>
          <p:cNvSpPr txBox="1"/>
          <p:nvPr/>
        </p:nvSpPr>
        <p:spPr>
          <a:xfrm>
            <a:off x="4232164" y="2858323"/>
            <a:ext cx="1835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inal voltage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3584464" y="3181488"/>
            <a:ext cx="533400" cy="51503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65064" y="636352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nitial voltage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993664" y="5372923"/>
            <a:ext cx="533400" cy="89112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457200" y="2111376"/>
            <a:ext cx="8534400" cy="8366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280988" indent="-280988">
              <a:buFontTx/>
              <a:buNone/>
            </a:pPr>
            <a:r>
              <a:rPr lang="en-US" altLang="zh-HK" sz="2000" kern="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The capacitor voltage </a:t>
            </a:r>
            <a:r>
              <a:rPr lang="en-US" altLang="zh-HK" sz="2000" kern="0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v</a:t>
            </a:r>
            <a:r>
              <a:rPr lang="en-US" altLang="zh-HK" sz="2000" kern="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(t) is given by   </a:t>
            </a:r>
          </a:p>
        </p:txBody>
      </p:sp>
      <p:sp>
        <p:nvSpPr>
          <p:cNvPr id="17" name="TextBox 8"/>
          <p:cNvSpPr txBox="1"/>
          <p:nvPr/>
        </p:nvSpPr>
        <p:spPr>
          <a:xfrm>
            <a:off x="41242" y="4167352"/>
            <a:ext cx="1485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Assume that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&gt; V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893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投影片編號版面配置區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0DDCDD05-93CF-464B-9F45-6F3FE65AC11F}" type="slidenum">
              <a:rPr lang="en-US" altLang="zh-HK" smtClean="0"/>
              <a:pPr eaLnBrk="1" hangingPunct="1"/>
              <a:t>25</a:t>
            </a:fld>
            <a:endParaRPr lang="en-US" altLang="zh-HK" dirty="0" smtClean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2133600"/>
            <a:ext cx="8610600" cy="457200"/>
          </a:xfrm>
        </p:spPr>
        <p:txBody>
          <a:bodyPr/>
          <a:lstStyle/>
          <a:p>
            <a:pPr marL="290513" indent="-290513">
              <a:buFontTx/>
              <a:buNone/>
            </a:pP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  Three steps to find the step response of an RC circuit (voltage across C):</a:t>
            </a:r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560386" y="2895600"/>
            <a:ext cx="7718425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533400" indent="-533400">
              <a:spcBef>
                <a:spcPct val="20000"/>
              </a:spcBef>
              <a:buFontTx/>
              <a:buAutoNum type="arabicPeriod"/>
            </a:pP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Find the </a:t>
            </a:r>
            <a:r>
              <a:rPr lang="en-US" altLang="zh-HK" sz="2000" dirty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initial capacitor voltage </a:t>
            </a:r>
            <a:r>
              <a:rPr lang="en-US" altLang="zh-HK" sz="2000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v(0).</a:t>
            </a:r>
          </a:p>
          <a:p>
            <a:pPr marL="533400" indent="-533400">
              <a:spcBef>
                <a:spcPct val="20000"/>
              </a:spcBef>
              <a:buFontTx/>
              <a:buAutoNum type="arabicPeriod"/>
            </a:pP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Find </a:t>
            </a: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the </a:t>
            </a:r>
            <a:r>
              <a:rPr lang="en-US" altLang="zh-HK" sz="2000" dirty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final capacitor voltage </a:t>
            </a:r>
            <a:r>
              <a:rPr lang="en-US" altLang="zh-HK" sz="2000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v</a:t>
            </a: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(</a:t>
            </a:r>
            <a:r>
              <a:rPr lang="en-US" altLang="zh-HK" sz="2000" dirty="0">
                <a:ea typeface="新細明體" pitchFamily="18" charset="-120"/>
                <a:cs typeface="Times New Roman" pitchFamily="18" charset="0"/>
              </a:rPr>
              <a:t>∞</a:t>
            </a: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):</a:t>
            </a:r>
            <a:endParaRPr lang="en-US" altLang="zh-HK" sz="2000" dirty="0">
              <a:latin typeface="Arial" panose="020B0604020202020204" pitchFamily="34" charset="0"/>
              <a:ea typeface="新細明體" pitchFamily="18" charset="-120"/>
              <a:cs typeface="Arial" panose="020B0604020202020204" pitchFamily="34" charset="0"/>
            </a:endParaRPr>
          </a:p>
          <a:p>
            <a:pPr marL="533400" indent="-533400">
              <a:spcBef>
                <a:spcPct val="20000"/>
              </a:spcBef>
              <a:buFontTx/>
              <a:buAutoNum type="arabicPeriod"/>
            </a:pP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Determine the </a:t>
            </a:r>
            <a:r>
              <a:rPr lang="en-US" altLang="zh-HK" sz="2000" dirty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time constant </a:t>
            </a: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  <a:sym typeface="Symbol" pitchFamily="18" charset="2"/>
              </a:rPr>
              <a:t> = RC</a:t>
            </a: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. </a:t>
            </a:r>
          </a:p>
          <a:p>
            <a:pPr marL="533400" indent="-533400">
              <a:spcBef>
                <a:spcPct val="20000"/>
              </a:spcBef>
              <a:buFontTx/>
              <a:buAutoNum type="arabicPeriod"/>
            </a:pP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Put them in to the expression:</a:t>
            </a:r>
          </a:p>
        </p:txBody>
      </p:sp>
      <p:graphicFrame>
        <p:nvGraphicFramePr>
          <p:cNvPr id="39947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9258431"/>
              </p:ext>
            </p:extLst>
          </p:nvPr>
        </p:nvGraphicFramePr>
        <p:xfrm>
          <a:off x="4648200" y="3886200"/>
          <a:ext cx="3429000" cy="4252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03" name="方程式" r:id="rId4" imgW="2222280" imgH="228600" progId="Equation.3">
                  <p:embed/>
                </p:oleObj>
              </mc:Choice>
              <mc:Fallback>
                <p:oleObj name="方程式" r:id="rId4" imgW="22222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3886200"/>
                        <a:ext cx="3429000" cy="42527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8" name="標題 1"/>
          <p:cNvSpPr>
            <a:spLocks noGrp="1"/>
          </p:cNvSpPr>
          <p:nvPr>
            <p:ph type="title"/>
          </p:nvPr>
        </p:nvSpPr>
        <p:spPr>
          <a:xfrm>
            <a:off x="1106005" y="381000"/>
            <a:ext cx="8243888" cy="1314450"/>
          </a:xfrm>
        </p:spPr>
        <p:txBody>
          <a:bodyPr/>
          <a:lstStyle/>
          <a:p>
            <a:r>
              <a:rPr lang="en-US" altLang="zh-HK" dirty="0" smtClean="0">
                <a:ea typeface="新細明體" pitchFamily="18" charset="-120"/>
              </a:rPr>
              <a:t>Step response of an RC circuit</a:t>
            </a:r>
            <a:endParaRPr lang="zh-HK" altLang="en-US" dirty="0" smtClean="0">
              <a:ea typeface="新細明體" pitchFamily="18" charset="-120"/>
            </a:endParaRPr>
          </a:p>
        </p:txBody>
      </p:sp>
      <p:grpSp>
        <p:nvGrpSpPr>
          <p:cNvPr id="4" name="群組 3"/>
          <p:cNvGrpSpPr/>
          <p:nvPr/>
        </p:nvGrpSpPr>
        <p:grpSpPr>
          <a:xfrm>
            <a:off x="732427" y="4328690"/>
            <a:ext cx="3088758" cy="2181243"/>
            <a:chOff x="732427" y="4419600"/>
            <a:chExt cx="3088758" cy="2181243"/>
          </a:xfrm>
        </p:grpSpPr>
        <p:pic>
          <p:nvPicPr>
            <p:cNvPr id="15" name="Picture 3" descr="ale29559_07040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90" t="53960" r="7262" b="4277"/>
            <a:stretch>
              <a:fillRect/>
            </a:stretch>
          </p:blipFill>
          <p:spPr bwMode="auto">
            <a:xfrm>
              <a:off x="732427" y="4419600"/>
              <a:ext cx="3088758" cy="21812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6" name="文字方塊 15"/>
            <p:cNvSpPr txBox="1"/>
            <p:nvPr/>
          </p:nvSpPr>
          <p:spPr>
            <a:xfrm>
              <a:off x="839305" y="5510221"/>
              <a:ext cx="5334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HK" dirty="0" smtClean="0"/>
                <a:t>V</a:t>
              </a:r>
              <a:r>
                <a:rPr lang="en-US" altLang="zh-HK" baseline="-25000" dirty="0" smtClean="0"/>
                <a:t>s</a:t>
              </a:r>
              <a:endParaRPr lang="zh-HK" altLang="en-US" baseline="-25000" dirty="0"/>
            </a:p>
          </p:txBody>
        </p:sp>
      </p:grpSp>
      <p:sp>
        <p:nvSpPr>
          <p:cNvPr id="17" name="文字方塊 16"/>
          <p:cNvSpPr txBox="1"/>
          <p:nvPr/>
        </p:nvSpPr>
        <p:spPr>
          <a:xfrm>
            <a:off x="4114800" y="5371721"/>
            <a:ext cx="4495800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HK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  <a:sym typeface="Symbol" pitchFamily="18" charset="2"/>
              </a:rPr>
              <a:t> </a:t>
            </a:r>
            <a:r>
              <a:rPr lang="en-US" altLang="zh-HK" dirty="0" smtClean="0">
                <a:latin typeface="Arial" panose="020B0604020202020204" pitchFamily="34" charset="0"/>
                <a:cs typeface="Arial" panose="020B0604020202020204" pitchFamily="34" charset="0"/>
              </a:rPr>
              <a:t>can only be determined in </a:t>
            </a:r>
            <a:r>
              <a:rPr lang="en-US" altLang="zh-HK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altLang="zh-HK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standard form RC circuit</a:t>
            </a:r>
            <a:r>
              <a:rPr lang="en-US" altLang="zh-HK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endParaRPr lang="zh-HK" altLang="en-US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839305" y="6400800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zh-HK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HK" dirty="0" smtClean="0">
                <a:latin typeface="Arial" panose="020B0604020202020204" pitchFamily="34" charset="0"/>
                <a:cs typeface="Arial" panose="020B0604020202020204" pitchFamily="34" charset="0"/>
              </a:rPr>
              <a:t>standard form RC circuit</a:t>
            </a:r>
            <a:endParaRPr lang="zh-HK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直線單箭頭接點 5"/>
          <p:cNvCxnSpPr/>
          <p:nvPr/>
        </p:nvCxnSpPr>
        <p:spPr>
          <a:xfrm flipH="1" flipV="1">
            <a:off x="4535005" y="3962400"/>
            <a:ext cx="685800" cy="131843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775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>
                <a:ea typeface="新細明體" pitchFamily="18" charset="-120"/>
              </a:rPr>
              <a:t>Step response of an RC circuit</a:t>
            </a:r>
            <a:endParaRPr lang="zh-HK" altLang="en-US" smtClean="0">
              <a:ea typeface="新細明體" pitchFamily="18" charset="-120"/>
            </a:endParaRPr>
          </a:p>
        </p:txBody>
      </p:sp>
      <p:sp>
        <p:nvSpPr>
          <p:cNvPr id="40963" name="內容版面配置區 2"/>
          <p:cNvSpPr>
            <a:spLocks noGrp="1"/>
          </p:cNvSpPr>
          <p:nvPr>
            <p:ph idx="1"/>
          </p:nvPr>
        </p:nvSpPr>
        <p:spPr>
          <a:xfrm>
            <a:off x="460227" y="2072165"/>
            <a:ext cx="7845573" cy="4114800"/>
          </a:xfrm>
        </p:spPr>
        <p:txBody>
          <a:bodyPr/>
          <a:lstStyle/>
          <a:p>
            <a:pPr marL="0" indent="0">
              <a:buNone/>
            </a:pP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Example: The switch has been in position A for a long time. At t = 0, the switch moves to B. Determine v(t) for t </a:t>
            </a:r>
            <a:r>
              <a:rPr lang="en-US" altLang="zh-HK" sz="2000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≥</a:t>
            </a: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 0.</a:t>
            </a:r>
            <a:endParaRPr lang="zh-HK" altLang="en-US" sz="2000" dirty="0" smtClean="0">
              <a:latin typeface="Arial" panose="020B0604020202020204" pitchFamily="34" charset="0"/>
              <a:ea typeface="新細明體" pitchFamily="18" charset="-120"/>
              <a:cs typeface="Arial" panose="020B0604020202020204" pitchFamily="34" charset="0"/>
            </a:endParaRPr>
          </a:p>
        </p:txBody>
      </p:sp>
      <p:pic>
        <p:nvPicPr>
          <p:cNvPr id="40964" name="Picture 3" descr="ale29559_0704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82" r="-87"/>
          <a:stretch>
            <a:fillRect/>
          </a:stretch>
        </p:blipFill>
        <p:spPr bwMode="auto">
          <a:xfrm>
            <a:off x="126853" y="3481865"/>
            <a:ext cx="4945062" cy="1954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965" name="文字方塊 4"/>
          <p:cNvSpPr txBox="1">
            <a:spLocks noChangeArrowheads="1"/>
          </p:cNvSpPr>
          <p:nvPr/>
        </p:nvSpPr>
        <p:spPr bwMode="auto">
          <a:xfrm>
            <a:off x="5062390" y="3019902"/>
            <a:ext cx="35814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zh-HK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For </a:t>
            </a:r>
            <a:r>
              <a:rPr lang="en-US" altLang="zh-HK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t = 0-, </a:t>
            </a:r>
            <a:r>
              <a:rPr lang="en-US" altLang="zh-HK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the capacitor acts like </a:t>
            </a:r>
            <a:r>
              <a:rPr lang="en-US" altLang="zh-HK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an </a:t>
            </a:r>
            <a:r>
              <a:rPr lang="en-US" altLang="zh-HK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open circuit (v is the same as the voltage across 5k), so</a:t>
            </a:r>
            <a:endParaRPr lang="zh-HK" altLang="en-US" dirty="0">
              <a:latin typeface="Arial" panose="020B0604020202020204" pitchFamily="34" charset="0"/>
              <a:ea typeface="新細明體" pitchFamily="18" charset="-120"/>
              <a:cs typeface="Arial" panose="020B0604020202020204" pitchFamily="34" charset="0"/>
            </a:endParaRPr>
          </a:p>
        </p:txBody>
      </p:sp>
      <p:graphicFrame>
        <p:nvGraphicFramePr>
          <p:cNvPr id="4096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2315106"/>
              </p:ext>
            </p:extLst>
          </p:nvPr>
        </p:nvGraphicFramePr>
        <p:xfrm>
          <a:off x="6031706" y="5873591"/>
          <a:ext cx="2020888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98" name="方程式" r:id="rId4" imgW="1168200" imgH="228600" progId="Equation.3">
                  <p:embed/>
                </p:oleObj>
              </mc:Choice>
              <mc:Fallback>
                <p:oleObj name="方程式" r:id="rId4" imgW="11682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1706" y="5873591"/>
                        <a:ext cx="2020888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7" name="文字方塊 6"/>
          <p:cNvSpPr txBox="1">
            <a:spLocks noChangeArrowheads="1"/>
          </p:cNvSpPr>
          <p:nvPr/>
        </p:nvSpPr>
        <p:spPr bwMode="auto">
          <a:xfrm>
            <a:off x="5047456" y="5040550"/>
            <a:ext cx="3886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zh-HK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But capacitor voltage cannot change instantly. Thus,</a:t>
            </a:r>
            <a:endParaRPr lang="zh-HK" altLang="en-US" dirty="0">
              <a:latin typeface="Arial" panose="020B0604020202020204" pitchFamily="34" charset="0"/>
              <a:ea typeface="新細明體" pitchFamily="18" charset="-120"/>
              <a:cs typeface="Arial" panose="020B0604020202020204" pitchFamily="34" charset="0"/>
            </a:endParaRPr>
          </a:p>
        </p:txBody>
      </p:sp>
      <p:graphicFrame>
        <p:nvGraphicFramePr>
          <p:cNvPr id="40968" name="物件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3810188"/>
              </p:ext>
            </p:extLst>
          </p:nvPr>
        </p:nvGraphicFramePr>
        <p:xfrm>
          <a:off x="5943600" y="4099402"/>
          <a:ext cx="2571750" cy="71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99" name="方程式" r:id="rId6" imgW="1485900" imgH="393700" progId="Equation.3">
                  <p:embed/>
                </p:oleObj>
              </mc:Choice>
              <mc:Fallback>
                <p:oleObj name="方程式" r:id="rId6" imgW="14859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4099402"/>
                        <a:ext cx="2571750" cy="719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98A0B4-BF91-4605-8020-C83BD46B502C}" type="slidenum">
              <a:rPr lang="en-US" altLang="zh-HK" smtClean="0"/>
              <a:pPr>
                <a:defRPr/>
              </a:pPr>
              <a:t>26</a:t>
            </a:fld>
            <a:endParaRPr lang="en-US" altLang="zh-HK" dirty="0"/>
          </a:p>
        </p:txBody>
      </p:sp>
    </p:spTree>
    <p:extLst>
      <p:ext uri="{BB962C8B-B14F-4D97-AF65-F5344CB8AC3E}">
        <p14:creationId xmlns:p14="http://schemas.microsoft.com/office/powerpoint/2010/main" val="39802215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>
                <a:ea typeface="新細明體" pitchFamily="18" charset="-120"/>
              </a:rPr>
              <a:t>Step response of an RC circuit</a:t>
            </a:r>
            <a:endParaRPr lang="zh-HK" altLang="en-US" smtClean="0">
              <a:ea typeface="新細明體" pitchFamily="18" charset="-120"/>
            </a:endParaRPr>
          </a:p>
        </p:txBody>
      </p:sp>
      <p:pic>
        <p:nvPicPr>
          <p:cNvPr id="41987" name="Picture 3" descr="ale29559_0704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82" r="-87"/>
          <a:stretch>
            <a:fillRect/>
          </a:stretch>
        </p:blipFill>
        <p:spPr bwMode="auto">
          <a:xfrm>
            <a:off x="0" y="2093302"/>
            <a:ext cx="4945063" cy="1954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988" name="文字方塊 4"/>
          <p:cNvSpPr txBox="1">
            <a:spLocks noChangeArrowheads="1"/>
          </p:cNvSpPr>
          <p:nvPr/>
        </p:nvSpPr>
        <p:spPr bwMode="auto">
          <a:xfrm>
            <a:off x="4724400" y="1988369"/>
            <a:ext cx="41148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zh-HK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For t ≥ 0, the switch is at position B, find the </a:t>
            </a:r>
            <a:r>
              <a:rPr lang="en-US" altLang="zh-HK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resistance experienced </a:t>
            </a:r>
            <a:r>
              <a:rPr lang="en-US" altLang="zh-HK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by the 0.5mF capacitor: </a:t>
            </a:r>
            <a:endParaRPr lang="zh-HK" altLang="en-US" dirty="0">
              <a:latin typeface="Arial" panose="020B0604020202020204" pitchFamily="34" charset="0"/>
              <a:ea typeface="新細明體" pitchFamily="18" charset="-120"/>
              <a:cs typeface="Arial" panose="020B0604020202020204" pitchFamily="34" charset="0"/>
            </a:endParaRPr>
          </a:p>
        </p:txBody>
      </p:sp>
      <p:graphicFrame>
        <p:nvGraphicFramePr>
          <p:cNvPr id="41991" name="物件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464242"/>
              </p:ext>
            </p:extLst>
          </p:nvPr>
        </p:nvGraphicFramePr>
        <p:xfrm>
          <a:off x="6591300" y="2912294"/>
          <a:ext cx="987425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88" name="方程式" r:id="rId4" imgW="571320" imgH="177480" progId="Equation.3">
                  <p:embed/>
                </p:oleObj>
              </mc:Choice>
              <mc:Fallback>
                <p:oleObj name="方程式" r:id="rId4" imgW="57132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91300" y="2912294"/>
                        <a:ext cx="987425" cy="32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2" name="文字方塊 11"/>
          <p:cNvSpPr txBox="1">
            <a:spLocks noChangeArrowheads="1"/>
          </p:cNvSpPr>
          <p:nvPr/>
        </p:nvSpPr>
        <p:spPr bwMode="auto">
          <a:xfrm>
            <a:off x="4724400" y="3427413"/>
            <a:ext cx="25908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zh-HK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The time constant is</a:t>
            </a:r>
            <a:endParaRPr lang="zh-HK" altLang="en-US" dirty="0">
              <a:latin typeface="Arial" panose="020B0604020202020204" pitchFamily="34" charset="0"/>
              <a:ea typeface="新細明體" pitchFamily="18" charset="-120"/>
              <a:cs typeface="Arial" panose="020B0604020202020204" pitchFamily="34" charset="0"/>
            </a:endParaRPr>
          </a:p>
        </p:txBody>
      </p:sp>
      <p:graphicFrame>
        <p:nvGraphicFramePr>
          <p:cNvPr id="41993" name="物件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1076246"/>
              </p:ext>
            </p:extLst>
          </p:nvPr>
        </p:nvGraphicFramePr>
        <p:xfrm>
          <a:off x="5794375" y="3952875"/>
          <a:ext cx="2705100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89" name="方程式" r:id="rId6" imgW="1498320" imgH="203040" progId="Equation.3">
                  <p:embed/>
                </p:oleObj>
              </mc:Choice>
              <mc:Fallback>
                <p:oleObj name="方程式" r:id="rId6" imgW="149832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4375" y="3952875"/>
                        <a:ext cx="2705100" cy="363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4" name="文字方塊 13"/>
          <p:cNvSpPr txBox="1">
            <a:spLocks noChangeArrowheads="1"/>
          </p:cNvSpPr>
          <p:nvPr/>
        </p:nvSpPr>
        <p:spPr bwMode="auto">
          <a:xfrm>
            <a:off x="4724400" y="4469717"/>
            <a:ext cx="37338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zh-HK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Since the capacitor acts like an open circuit at steady state. So,</a:t>
            </a:r>
            <a:endParaRPr lang="zh-HK" altLang="en-US" dirty="0">
              <a:latin typeface="Arial" panose="020B0604020202020204" pitchFamily="34" charset="0"/>
              <a:ea typeface="新細明體" pitchFamily="18" charset="-120"/>
              <a:cs typeface="Arial" panose="020B0604020202020204" pitchFamily="34" charset="0"/>
            </a:endParaRPr>
          </a:p>
        </p:txBody>
      </p:sp>
      <p:graphicFrame>
        <p:nvGraphicFramePr>
          <p:cNvPr id="41995" name="物件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1403298"/>
              </p:ext>
            </p:extLst>
          </p:nvPr>
        </p:nvGraphicFramePr>
        <p:xfrm>
          <a:off x="5232400" y="5183188"/>
          <a:ext cx="3328988" cy="1589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90" name="Equation" r:id="rId8" imgW="1930320" imgH="914400" progId="Equation.3">
                  <p:embed/>
                </p:oleObj>
              </mc:Choice>
              <mc:Fallback>
                <p:oleObj name="Equation" r:id="rId8" imgW="193032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2400" y="5183188"/>
                        <a:ext cx="3328988" cy="1589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98A0B4-BF91-4605-8020-C83BD46B502C}" type="slidenum">
              <a:rPr lang="en-US" altLang="zh-HK" smtClean="0"/>
              <a:pPr>
                <a:defRPr/>
              </a:pPr>
              <a:t>27</a:t>
            </a:fld>
            <a:endParaRPr lang="en-US" altLang="zh-HK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809179" y="6372243"/>
            <a:ext cx="3502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dirty="0" smtClean="0">
                <a:solidFill>
                  <a:srgbClr val="0070C0"/>
                </a:solidFill>
              </a:rPr>
              <a:t>“A </a:t>
            </a:r>
            <a:r>
              <a:rPr lang="en-US" altLang="zh-HK" dirty="0" smtClean="0">
                <a:solidFill>
                  <a:srgbClr val="0070C0"/>
                </a:solidFill>
              </a:rPr>
              <a:t>standard form RC circuit”</a:t>
            </a:r>
            <a:endParaRPr lang="zh-HK" altLang="en-US" dirty="0">
              <a:solidFill>
                <a:srgbClr val="0070C0"/>
              </a:solidFill>
            </a:endParaRPr>
          </a:p>
        </p:txBody>
      </p:sp>
      <p:grpSp>
        <p:nvGrpSpPr>
          <p:cNvPr id="15" name="群組 14"/>
          <p:cNvGrpSpPr/>
          <p:nvPr/>
        </p:nvGrpSpPr>
        <p:grpSpPr>
          <a:xfrm>
            <a:off x="702301" y="4191000"/>
            <a:ext cx="3088758" cy="2181243"/>
            <a:chOff x="732427" y="4419600"/>
            <a:chExt cx="3088758" cy="2181243"/>
          </a:xfrm>
        </p:grpSpPr>
        <p:pic>
          <p:nvPicPr>
            <p:cNvPr id="16" name="Picture 3" descr="ale29559_07040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90" t="53960" r="7262" b="4277"/>
            <a:stretch>
              <a:fillRect/>
            </a:stretch>
          </p:blipFill>
          <p:spPr bwMode="auto">
            <a:xfrm>
              <a:off x="732427" y="4419600"/>
              <a:ext cx="3088758" cy="21812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7" name="文字方塊 16"/>
            <p:cNvSpPr txBox="1"/>
            <p:nvPr/>
          </p:nvSpPr>
          <p:spPr>
            <a:xfrm>
              <a:off x="839305" y="5510221"/>
              <a:ext cx="5334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HK" dirty="0" smtClean="0"/>
                <a:t>V</a:t>
              </a:r>
              <a:r>
                <a:rPr lang="en-US" altLang="zh-HK" baseline="-25000" dirty="0" smtClean="0"/>
                <a:t>s</a:t>
              </a:r>
              <a:endParaRPr lang="zh-HK" altLang="en-US" baseline="-25000" dirty="0"/>
            </a:p>
          </p:txBody>
        </p:sp>
      </p:grpSp>
      <p:sp>
        <p:nvSpPr>
          <p:cNvPr id="13" name="文字方塊 8"/>
          <p:cNvSpPr txBox="1">
            <a:spLocks noChangeArrowheads="1"/>
          </p:cNvSpPr>
          <p:nvPr/>
        </p:nvSpPr>
        <p:spPr bwMode="auto">
          <a:xfrm>
            <a:off x="175400" y="4489618"/>
            <a:ext cx="135742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zh-HK" dirty="0">
                <a:ea typeface="新細明體" pitchFamily="18" charset="-120"/>
              </a:rPr>
              <a:t>For t ≥ 0 </a:t>
            </a:r>
            <a:endParaRPr lang="zh-HK" altLang="en-US" dirty="0"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156764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>
                <a:ea typeface="新細明體" pitchFamily="18" charset="-120"/>
              </a:rPr>
              <a:t>Natural r</a:t>
            </a:r>
            <a:r>
              <a:rPr lang="en-US" altLang="zh-HK" dirty="0" smtClean="0">
                <a:ea typeface="新細明體" pitchFamily="18" charset="-120"/>
              </a:rPr>
              <a:t>esponse of RC circuit 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457200" y="2128838"/>
            <a:ext cx="8347075" cy="4114800"/>
          </a:xfrm>
        </p:spPr>
        <p:txBody>
          <a:bodyPr/>
          <a:lstStyle/>
          <a:p>
            <a:r>
              <a:rPr lang="en-US" altLang="zh-HK" sz="2000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W</a:t>
            </a: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hen an RC circuit is </a:t>
            </a:r>
            <a:r>
              <a:rPr lang="en-US" altLang="zh-HK" sz="2000" dirty="0" smtClean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connected no source after t = 0</a:t>
            </a: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 (i.e</a:t>
            </a:r>
            <a:r>
              <a:rPr lang="en-US" altLang="zh-HK" sz="2000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. </a:t>
            </a: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final cap. voltage v</a:t>
            </a:r>
            <a:r>
              <a:rPr lang="en-US" altLang="zh-HK" sz="2000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(</a:t>
            </a:r>
            <a:r>
              <a:rPr lang="en-US" altLang="zh-HK" sz="2000" dirty="0">
                <a:ea typeface="新細明體" pitchFamily="18" charset="-120"/>
                <a:cs typeface="Times New Roman" pitchFamily="18" charset="0"/>
              </a:rPr>
              <a:t>∞</a:t>
            </a: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) = 0), the step response of the </a:t>
            </a:r>
            <a:r>
              <a:rPr lang="en-US" altLang="zh-HK" sz="2000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RC </a:t>
            </a: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circuit in </a:t>
            </a:r>
            <a:r>
              <a:rPr lang="en-US" altLang="zh-HK" sz="2000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this special </a:t>
            </a: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case is given by</a:t>
            </a:r>
          </a:p>
          <a:p>
            <a:endParaRPr lang="en-US" altLang="zh-HK" sz="2000" dirty="0">
              <a:latin typeface="Arial" panose="020B0604020202020204" pitchFamily="34" charset="0"/>
              <a:ea typeface="新細明體" pitchFamily="18" charset="-120"/>
              <a:cs typeface="Arial" panose="020B0604020202020204" pitchFamily="34" charset="0"/>
            </a:endParaRPr>
          </a:p>
          <a:p>
            <a:endParaRPr lang="en-US" altLang="zh-HK" sz="2000" dirty="0" smtClean="0">
              <a:latin typeface="Arial" panose="020B0604020202020204" pitchFamily="34" charset="0"/>
              <a:ea typeface="新細明體" pitchFamily="18" charset="-120"/>
              <a:cs typeface="Arial" panose="020B0604020202020204" pitchFamily="34" charset="0"/>
            </a:endParaRPr>
          </a:p>
          <a:p>
            <a:endParaRPr lang="en-US" altLang="zh-HK" sz="800" dirty="0" smtClean="0">
              <a:latin typeface="Arial" panose="020B0604020202020204" pitchFamily="34" charset="0"/>
              <a:ea typeface="新細明體" pitchFamily="18" charset="-120"/>
              <a:cs typeface="Arial" panose="020B0604020202020204" pitchFamily="34" charset="0"/>
            </a:endParaRPr>
          </a:p>
          <a:p>
            <a:r>
              <a:rPr lang="en-US" altLang="zh-HK" sz="2000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The voltage response of the RC circuit is an </a:t>
            </a:r>
            <a:r>
              <a:rPr lang="en-US" altLang="zh-HK" sz="2000" b="1" dirty="0">
                <a:solidFill>
                  <a:srgbClr val="0070C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exponential decay </a:t>
            </a:r>
            <a:r>
              <a:rPr lang="en-US" altLang="zh-HK" sz="2000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of the initial </a:t>
            </a: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voltage </a:t>
            </a:r>
            <a:r>
              <a:rPr lang="en-US" altLang="zh-HK" sz="2000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v(0)</a:t>
            </a: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. </a:t>
            </a:r>
            <a:endParaRPr lang="en-US" altLang="zh-HK" sz="2000" dirty="0">
              <a:latin typeface="Arial" panose="020B0604020202020204" pitchFamily="34" charset="0"/>
              <a:ea typeface="新細明體" pitchFamily="18" charset="-120"/>
              <a:cs typeface="Arial" panose="020B0604020202020204" pitchFamily="34" charset="0"/>
            </a:endParaRPr>
          </a:p>
          <a:p>
            <a:endParaRPr lang="en-US" altLang="zh-HK" sz="800" dirty="0">
              <a:latin typeface="Arial" panose="020B0604020202020204" pitchFamily="34" charset="0"/>
              <a:ea typeface="新細明體" pitchFamily="18" charset="-120"/>
              <a:cs typeface="Arial" panose="020B0604020202020204" pitchFamily="34" charset="0"/>
            </a:endParaRPr>
          </a:p>
          <a:p>
            <a:r>
              <a:rPr lang="en-US" altLang="zh-HK" sz="2000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The response is due to </a:t>
            </a:r>
            <a:r>
              <a:rPr lang="en-US" altLang="zh-HK" sz="2000" dirty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the initial energy stored in the cap.</a:t>
            </a:r>
            <a:endParaRPr lang="en-US" altLang="zh-HK" sz="2000" dirty="0">
              <a:latin typeface="Arial" panose="020B0604020202020204" pitchFamily="34" charset="0"/>
              <a:ea typeface="新細明體" pitchFamily="18" charset="-120"/>
              <a:cs typeface="Arial" panose="020B0604020202020204" pitchFamily="34" charset="0"/>
            </a:endParaRPr>
          </a:p>
          <a:p>
            <a:endParaRPr lang="en-US" altLang="zh-HK" sz="2000" dirty="0">
              <a:latin typeface="Arial" panose="020B0604020202020204" pitchFamily="34" charset="0"/>
              <a:ea typeface="新細明體" pitchFamily="18" charset="-120"/>
              <a:cs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98A0B4-BF91-4605-8020-C83BD46B502C}" type="slidenum">
              <a:rPr lang="en-US" altLang="zh-HK" smtClean="0"/>
              <a:pPr>
                <a:defRPr/>
              </a:pPr>
              <a:t>28</a:t>
            </a:fld>
            <a:endParaRPr lang="en-US" altLang="zh-HK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1826442"/>
              </p:ext>
            </p:extLst>
          </p:nvPr>
        </p:nvGraphicFramePr>
        <p:xfrm>
          <a:off x="2286000" y="3276600"/>
          <a:ext cx="454660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20" name="方程式" r:id="rId3" imgW="2946240" imgH="228600" progId="Equation.3">
                  <p:embed/>
                </p:oleObj>
              </mc:Choice>
              <mc:Fallback>
                <p:oleObj name="方程式" r:id="rId3" imgW="2946240" imgH="228600" progId="Equation.3">
                  <p:embed/>
                  <p:pic>
                    <p:nvPicPr>
                      <p:cNvPr id="0" name="物件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276600"/>
                        <a:ext cx="4546600" cy="4254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9" name="Picture 20" descr="07-00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5257800"/>
            <a:ext cx="2829910" cy="1516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5410200" y="5638800"/>
            <a:ext cx="327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dirty="0" smtClean="0">
                <a:latin typeface="Arial" panose="020B0604020202020204" pitchFamily="34" charset="0"/>
                <a:cs typeface="Arial" panose="020B0604020202020204" pitchFamily="34" charset="0"/>
              </a:rPr>
              <a:t>It is also known </a:t>
            </a:r>
            <a:r>
              <a:rPr lang="en-US" altLang="zh-HK" dirty="0">
                <a:solidFill>
                  <a:srgbClr val="0070C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Natural R</a:t>
            </a:r>
            <a:r>
              <a:rPr lang="en-US" altLang="zh-HK" dirty="0" smtClean="0">
                <a:solidFill>
                  <a:srgbClr val="0070C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esponse</a:t>
            </a:r>
            <a:r>
              <a:rPr lang="en-US" altLang="zh-HK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 </a:t>
            </a:r>
            <a:r>
              <a:rPr lang="en-US" altLang="zh-HK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of </a:t>
            </a:r>
            <a:r>
              <a:rPr lang="en-US" altLang="zh-HK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an RC circuit</a:t>
            </a:r>
            <a:r>
              <a:rPr lang="en-US" altLang="zh-HK" dirty="0" smtClean="0">
                <a:ea typeface="新細明體" pitchFamily="18" charset="-120"/>
              </a:rPr>
              <a:t>.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2163056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>
                <a:ea typeface="新細明體" pitchFamily="18" charset="-120"/>
              </a:rPr>
              <a:t>Natural </a:t>
            </a:r>
            <a:r>
              <a:rPr lang="en-US" altLang="zh-HK" dirty="0">
                <a:ea typeface="新細明體" pitchFamily="18" charset="-120"/>
              </a:rPr>
              <a:t>r</a:t>
            </a:r>
            <a:r>
              <a:rPr lang="en-US" altLang="zh-HK" dirty="0" smtClean="0">
                <a:ea typeface="新細明體" pitchFamily="18" charset="-120"/>
              </a:rPr>
              <a:t>esponse of RC circuit 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500064" y="2024063"/>
            <a:ext cx="7954961" cy="4114800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zh-HK" sz="2000" b="1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Example</a:t>
            </a:r>
          </a:p>
          <a:p>
            <a:pPr marL="0" indent="0">
              <a:buNone/>
            </a:pP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The switch has been closed for a long time and it is opened at t = 0, find v(t) for t </a:t>
            </a:r>
            <a:r>
              <a:rPr lang="en-US" altLang="zh-HK" sz="2000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≥ </a:t>
            </a: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0</a:t>
            </a:r>
          </a:p>
        </p:txBody>
      </p:sp>
      <p:pic>
        <p:nvPicPr>
          <p:cNvPr id="22532" name="Picture 3" descr="ale29559_0700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62"/>
          <a:stretch>
            <a:fillRect/>
          </a:stretch>
        </p:blipFill>
        <p:spPr bwMode="auto">
          <a:xfrm>
            <a:off x="228600" y="3287713"/>
            <a:ext cx="4084638" cy="162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533" name="TextBox 4"/>
          <p:cNvSpPr txBox="1">
            <a:spLocks noChangeArrowheads="1"/>
          </p:cNvSpPr>
          <p:nvPr/>
        </p:nvSpPr>
        <p:spPr bwMode="auto">
          <a:xfrm>
            <a:off x="4889819" y="3313905"/>
            <a:ext cx="365601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zh-HK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For </a:t>
            </a:r>
            <a:r>
              <a:rPr lang="en-US" altLang="zh-HK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t &lt; 0</a:t>
            </a:r>
            <a:r>
              <a:rPr lang="en-US" altLang="zh-HK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, the capacitor is an open circuit</a:t>
            </a:r>
          </a:p>
        </p:txBody>
      </p:sp>
      <p:graphicFrame>
        <p:nvGraphicFramePr>
          <p:cNvPr id="2253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1434275"/>
              </p:ext>
            </p:extLst>
          </p:nvPr>
        </p:nvGraphicFramePr>
        <p:xfrm>
          <a:off x="5573713" y="3876675"/>
          <a:ext cx="2538869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48" name="Equation" r:id="rId4" imgW="1459866" imgH="393529" progId="Equation.3">
                  <p:embed/>
                </p:oleObj>
              </mc:Choice>
              <mc:Fallback>
                <p:oleObj name="Equation" r:id="rId4" imgW="1459866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3713" y="3876675"/>
                        <a:ext cx="2538869" cy="69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5" name="TextBox 6"/>
          <p:cNvSpPr txBox="1">
            <a:spLocks noChangeArrowheads="1"/>
          </p:cNvSpPr>
          <p:nvPr/>
        </p:nvSpPr>
        <p:spPr bwMode="auto">
          <a:xfrm>
            <a:off x="4889819" y="4700666"/>
            <a:ext cx="365601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zh-HK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Voltage across a capacitor cannot change instantly, so</a:t>
            </a:r>
          </a:p>
        </p:txBody>
      </p:sp>
      <p:graphicFrame>
        <p:nvGraphicFramePr>
          <p:cNvPr id="2253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035112"/>
              </p:ext>
            </p:extLst>
          </p:nvPr>
        </p:nvGraphicFramePr>
        <p:xfrm>
          <a:off x="5709283" y="5534382"/>
          <a:ext cx="2403299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49" name="Equation" r:id="rId6" imgW="1320227" imgH="241195" progId="Equation.3">
                  <p:embed/>
                </p:oleObj>
              </mc:Choice>
              <mc:Fallback>
                <p:oleObj name="Equation" r:id="rId6" imgW="1320227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9283" y="5534382"/>
                        <a:ext cx="2403299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Straight Arrow Connector 9"/>
          <p:cNvCxnSpPr/>
          <p:nvPr/>
        </p:nvCxnSpPr>
        <p:spPr>
          <a:xfrm flipV="1">
            <a:off x="5158102" y="5978667"/>
            <a:ext cx="553723" cy="31079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38" name="TextBox 10"/>
          <p:cNvSpPr txBox="1">
            <a:spLocks noChangeArrowheads="1"/>
          </p:cNvSpPr>
          <p:nvPr/>
        </p:nvSpPr>
        <p:spPr bwMode="auto">
          <a:xfrm>
            <a:off x="4516437" y="6314186"/>
            <a:ext cx="35814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zh-HK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Cap. Voltage just before </a:t>
            </a:r>
            <a:r>
              <a:rPr lang="en-US" altLang="zh-HK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t = 0</a:t>
            </a:r>
            <a:endParaRPr lang="en-US" altLang="zh-HK" dirty="0">
              <a:latin typeface="Arial" panose="020B0604020202020204" pitchFamily="34" charset="0"/>
              <a:ea typeface="新細明體" pitchFamily="18" charset="-120"/>
              <a:cs typeface="Arial" panose="020B0604020202020204" pitchFamily="34" charset="0"/>
            </a:endParaRPr>
          </a:p>
        </p:txBody>
      </p:sp>
      <p:pic>
        <p:nvPicPr>
          <p:cNvPr id="22539" name="Picture 3" descr="ale29559_0700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59" b="55862"/>
          <a:stretch>
            <a:fillRect/>
          </a:stretch>
        </p:blipFill>
        <p:spPr bwMode="auto">
          <a:xfrm>
            <a:off x="228600" y="5077341"/>
            <a:ext cx="3930650" cy="1560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98A0B4-BF91-4605-8020-C83BD46B502C}" type="slidenum">
              <a:rPr lang="en-US" altLang="zh-HK" smtClean="0"/>
              <a:pPr>
                <a:defRPr/>
              </a:pPr>
              <a:t>29</a:t>
            </a:fld>
            <a:endParaRPr lang="en-US" altLang="zh-HK"/>
          </a:p>
        </p:txBody>
      </p:sp>
      <p:sp>
        <p:nvSpPr>
          <p:cNvPr id="4" name="TextBox 3"/>
          <p:cNvSpPr txBox="1"/>
          <p:nvPr/>
        </p:nvSpPr>
        <p:spPr>
          <a:xfrm>
            <a:off x="2681065" y="5794001"/>
            <a:ext cx="853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 = 0-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073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>
                <a:ea typeface="新細明體" pitchFamily="18" charset="-120"/>
              </a:rPr>
              <a:t>A first </a:t>
            </a:r>
            <a:r>
              <a:rPr lang="en-US" altLang="zh-HK" dirty="0">
                <a:ea typeface="新細明體" pitchFamily="18" charset="-120"/>
              </a:rPr>
              <a:t>order </a:t>
            </a:r>
            <a:r>
              <a:rPr lang="en-US" altLang="zh-HK" dirty="0" smtClean="0">
                <a:ea typeface="新細明體" pitchFamily="18" charset="-120"/>
              </a:rPr>
              <a:t>circuit with switches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152" y="2088386"/>
            <a:ext cx="8153400" cy="4114800"/>
          </a:xfrm>
        </p:spPr>
        <p:txBody>
          <a:bodyPr/>
          <a:lstStyle/>
          <a:p>
            <a:pPr marL="0" indent="0">
              <a:buNone/>
            </a:pPr>
            <a:r>
              <a:rPr lang="en-US" altLang="zh-HK" sz="2000" b="1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Assumption:</a:t>
            </a:r>
          </a:p>
          <a:p>
            <a:pPr marL="0" indent="0">
              <a:buNone/>
            </a:pPr>
            <a:r>
              <a:rPr lang="en-US" altLang="zh-HK" sz="2000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A</a:t>
            </a: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 </a:t>
            </a:r>
            <a:r>
              <a:rPr lang="en-US" altLang="zh-HK" sz="2000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first order circuit with a switch </a:t>
            </a:r>
            <a:r>
              <a:rPr lang="en-US" altLang="zh-HK" sz="2000" b="1" u="sng" dirty="0" smtClean="0">
                <a:solidFill>
                  <a:srgbClr val="0070C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exists from a long time ago </a:t>
            </a: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and </a:t>
            </a:r>
            <a:r>
              <a:rPr lang="en-US" altLang="zh-HK" sz="2000" dirty="0" smtClean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the switch </a:t>
            </a:r>
            <a:r>
              <a:rPr lang="en-US" altLang="zh-HK" sz="2000" b="1" u="sng" dirty="0" smtClean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is activated (opened / closed) at t = 0</a:t>
            </a:r>
            <a:r>
              <a:rPr lang="en-US" altLang="zh-HK" sz="2000" b="1" u="sng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 </a:t>
            </a:r>
            <a:r>
              <a:rPr lang="en-US" altLang="zh-HK" sz="2000" b="1" u="sng" dirty="0" smtClean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only</a:t>
            </a: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.</a:t>
            </a:r>
          </a:p>
          <a:p>
            <a:pPr marL="457200" lvl="1" indent="0">
              <a:buNone/>
            </a:pPr>
            <a:endParaRPr lang="en-US" altLang="zh-HK" dirty="0" smtClean="0">
              <a:ea typeface="新細明體" pitchFamily="18" charset="-12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98A0B4-BF91-4605-8020-C83BD46B502C}" type="slidenum">
              <a:rPr lang="en-US" altLang="zh-HK" smtClean="0"/>
              <a:pPr>
                <a:defRPr/>
              </a:pPr>
              <a:t>3</a:t>
            </a:fld>
            <a:endParaRPr lang="en-US" altLang="zh-HK"/>
          </a:p>
        </p:txBody>
      </p:sp>
      <p:sp>
        <p:nvSpPr>
          <p:cNvPr id="123" name="投影片編號版面配置區 3"/>
          <p:cNvSpPr txBox="1">
            <a:spLocks/>
          </p:cNvSpPr>
          <p:nvPr/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ahoma" pitchFamily="34" charset="0"/>
                <a:ea typeface="新細明體" pitchFamily="18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5698A0B4-BF91-4605-8020-C83BD46B502C}" type="slidenum">
              <a:rPr lang="en-US" altLang="zh-HK" smtClean="0"/>
              <a:pPr>
                <a:defRPr/>
              </a:pPr>
              <a:t>3</a:t>
            </a:fld>
            <a:endParaRPr lang="en-US" altLang="zh-HK"/>
          </a:p>
        </p:txBody>
      </p:sp>
      <p:grpSp>
        <p:nvGrpSpPr>
          <p:cNvPr id="124" name="Group 131"/>
          <p:cNvGrpSpPr>
            <a:grpSpLocks/>
          </p:cNvGrpSpPr>
          <p:nvPr/>
        </p:nvGrpSpPr>
        <p:grpSpPr bwMode="auto">
          <a:xfrm>
            <a:off x="2514600" y="3500238"/>
            <a:ext cx="3863975" cy="2533650"/>
            <a:chOff x="350" y="2112"/>
            <a:chExt cx="2434" cy="1596"/>
          </a:xfrm>
        </p:grpSpPr>
        <p:cxnSp>
          <p:nvCxnSpPr>
            <p:cNvPr id="125" name="AutoShape 6"/>
            <p:cNvCxnSpPr>
              <a:cxnSpLocks noChangeShapeType="1"/>
              <a:stCxn id="131" idx="2"/>
              <a:endCxn id="158" idx="4"/>
            </p:cNvCxnSpPr>
            <p:nvPr/>
          </p:nvCxnSpPr>
          <p:spPr bwMode="auto">
            <a:xfrm rot="10800000">
              <a:off x="516" y="3081"/>
              <a:ext cx="1249" cy="378"/>
            </a:xfrm>
            <a:prstGeom prst="bentConnector2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126" name="Group 7"/>
            <p:cNvGrpSpPr>
              <a:grpSpLocks/>
            </p:cNvGrpSpPr>
            <p:nvPr/>
          </p:nvGrpSpPr>
          <p:grpSpPr bwMode="auto">
            <a:xfrm rot="5400000" flipH="1" flipV="1">
              <a:off x="1458" y="2260"/>
              <a:ext cx="112" cy="287"/>
              <a:chOff x="3450" y="2313"/>
              <a:chExt cx="111" cy="216"/>
            </a:xfrm>
          </p:grpSpPr>
          <p:sp>
            <p:nvSpPr>
              <p:cNvPr id="175" name="Line 8"/>
              <p:cNvSpPr>
                <a:spLocks noChangeShapeType="1"/>
              </p:cNvSpPr>
              <p:nvPr/>
            </p:nvSpPr>
            <p:spPr bwMode="auto">
              <a:xfrm>
                <a:off x="3498" y="2313"/>
                <a:ext cx="63" cy="2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176" name="Line 9"/>
              <p:cNvSpPr>
                <a:spLocks noChangeShapeType="1"/>
              </p:cNvSpPr>
              <p:nvPr/>
            </p:nvSpPr>
            <p:spPr bwMode="auto">
              <a:xfrm flipH="1">
                <a:off x="3450" y="2334"/>
                <a:ext cx="108" cy="1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177" name="Line 10"/>
              <p:cNvSpPr>
                <a:spLocks noChangeShapeType="1"/>
              </p:cNvSpPr>
              <p:nvPr/>
            </p:nvSpPr>
            <p:spPr bwMode="auto">
              <a:xfrm>
                <a:off x="3450" y="2505"/>
                <a:ext cx="57" cy="2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178" name="Line 11"/>
              <p:cNvSpPr>
                <a:spLocks noChangeShapeType="1"/>
              </p:cNvSpPr>
              <p:nvPr/>
            </p:nvSpPr>
            <p:spPr bwMode="auto">
              <a:xfrm>
                <a:off x="3453" y="2355"/>
                <a:ext cx="105" cy="4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179" name="Line 12"/>
              <p:cNvSpPr>
                <a:spLocks noChangeShapeType="1"/>
              </p:cNvSpPr>
              <p:nvPr/>
            </p:nvSpPr>
            <p:spPr bwMode="auto">
              <a:xfrm flipH="1">
                <a:off x="3453" y="2400"/>
                <a:ext cx="108" cy="2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180" name="Line 13"/>
              <p:cNvSpPr>
                <a:spLocks noChangeShapeType="1"/>
              </p:cNvSpPr>
              <p:nvPr/>
            </p:nvSpPr>
            <p:spPr bwMode="auto">
              <a:xfrm>
                <a:off x="3453" y="2427"/>
                <a:ext cx="102" cy="4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181" name="Line 14"/>
              <p:cNvSpPr>
                <a:spLocks noChangeShapeType="1"/>
              </p:cNvSpPr>
              <p:nvPr/>
            </p:nvSpPr>
            <p:spPr bwMode="auto">
              <a:xfrm flipH="1">
                <a:off x="3453" y="2472"/>
                <a:ext cx="99" cy="3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</p:grpSp>
        <p:cxnSp>
          <p:nvCxnSpPr>
            <p:cNvPr id="127" name="AutoShape 15"/>
            <p:cNvCxnSpPr>
              <a:cxnSpLocks noChangeShapeType="1"/>
              <a:stCxn id="130" idx="2"/>
              <a:endCxn id="177" idx="1"/>
            </p:cNvCxnSpPr>
            <p:nvPr/>
          </p:nvCxnSpPr>
          <p:spPr bwMode="auto">
            <a:xfrm flipH="1" flipV="1">
              <a:off x="1657" y="2402"/>
              <a:ext cx="101" cy="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128" name="Group 16"/>
            <p:cNvGrpSpPr>
              <a:grpSpLocks/>
            </p:cNvGrpSpPr>
            <p:nvPr/>
          </p:nvGrpSpPr>
          <p:grpSpPr bwMode="auto">
            <a:xfrm>
              <a:off x="1662" y="3612"/>
              <a:ext cx="288" cy="96"/>
              <a:chOff x="1392" y="3552"/>
              <a:chExt cx="288" cy="96"/>
            </a:xfrm>
          </p:grpSpPr>
          <p:sp>
            <p:nvSpPr>
              <p:cNvPr id="172" name="Line 17"/>
              <p:cNvSpPr>
                <a:spLocks noChangeShapeType="1"/>
              </p:cNvSpPr>
              <p:nvPr/>
            </p:nvSpPr>
            <p:spPr bwMode="auto">
              <a:xfrm>
                <a:off x="1392" y="3552"/>
                <a:ext cx="2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173" name="Line 18"/>
              <p:cNvSpPr>
                <a:spLocks noChangeShapeType="1"/>
              </p:cNvSpPr>
              <p:nvPr/>
            </p:nvSpPr>
            <p:spPr bwMode="auto">
              <a:xfrm>
                <a:off x="1434" y="3600"/>
                <a:ext cx="19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174" name="Line 19"/>
              <p:cNvSpPr>
                <a:spLocks noChangeShapeType="1"/>
              </p:cNvSpPr>
              <p:nvPr/>
            </p:nvSpPr>
            <p:spPr bwMode="auto">
              <a:xfrm>
                <a:off x="1482" y="3648"/>
                <a:ext cx="10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</p:grpSp>
        <p:sp>
          <p:nvSpPr>
            <p:cNvPr id="129" name="Line 20"/>
            <p:cNvSpPr>
              <a:spLocks noChangeShapeType="1"/>
            </p:cNvSpPr>
            <p:nvPr/>
          </p:nvSpPr>
          <p:spPr bwMode="auto">
            <a:xfrm flipV="1">
              <a:off x="1809" y="3459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130" name="Oval 21"/>
            <p:cNvSpPr>
              <a:spLocks noChangeArrowheads="1"/>
            </p:cNvSpPr>
            <p:nvPr/>
          </p:nvSpPr>
          <p:spPr bwMode="auto">
            <a:xfrm>
              <a:off x="1758" y="2364"/>
              <a:ext cx="83" cy="77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</p:spPr>
          <p:txBody>
            <a:bodyPr wrap="none" anchor="ctr"/>
            <a:lstStyle/>
            <a:p>
              <a:pPr algn="ctr" eaLnBrk="0" hangingPunct="0"/>
              <a:endParaRPr lang="en-US" altLang="zh-HK">
                <a:ea typeface="新細明體" pitchFamily="18" charset="-120"/>
              </a:endParaRPr>
            </a:p>
          </p:txBody>
        </p:sp>
        <p:sp>
          <p:nvSpPr>
            <p:cNvPr id="131" name="Oval 22"/>
            <p:cNvSpPr>
              <a:spLocks noChangeArrowheads="1"/>
            </p:cNvSpPr>
            <p:nvPr/>
          </p:nvSpPr>
          <p:spPr bwMode="auto">
            <a:xfrm>
              <a:off x="1765" y="3420"/>
              <a:ext cx="83" cy="77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</p:spPr>
          <p:txBody>
            <a:bodyPr wrap="none" anchor="ctr"/>
            <a:lstStyle/>
            <a:p>
              <a:pPr algn="ctr" eaLnBrk="0" hangingPunct="0"/>
              <a:endParaRPr lang="en-US" altLang="zh-HK">
                <a:ea typeface="新細明體" pitchFamily="18" charset="-120"/>
              </a:endParaRPr>
            </a:p>
          </p:txBody>
        </p:sp>
        <p:sp>
          <p:nvSpPr>
            <p:cNvPr id="132" name="Text Box 23"/>
            <p:cNvSpPr txBox="1">
              <a:spLocks noChangeArrowheads="1"/>
            </p:cNvSpPr>
            <p:nvPr/>
          </p:nvSpPr>
          <p:spPr bwMode="auto">
            <a:xfrm>
              <a:off x="1360" y="2112"/>
              <a:ext cx="3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lg" len="lg"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/>
              <a:r>
                <a:rPr lang="en-US" altLang="zh-HK" b="1">
                  <a:ea typeface="新細明體" pitchFamily="18" charset="-120"/>
                </a:rPr>
                <a:t> R</a:t>
              </a:r>
              <a:r>
                <a:rPr lang="en-US" altLang="zh-HK" b="1" baseline="-25000">
                  <a:ea typeface="新細明體" pitchFamily="18" charset="-120"/>
                </a:rPr>
                <a:t>1</a:t>
              </a:r>
              <a:endParaRPr lang="en-US" altLang="zh-HK" b="1">
                <a:ea typeface="新細明體" pitchFamily="18" charset="-120"/>
              </a:endParaRPr>
            </a:p>
          </p:txBody>
        </p:sp>
        <p:grpSp>
          <p:nvGrpSpPr>
            <p:cNvPr id="133" name="Group 24"/>
            <p:cNvGrpSpPr>
              <a:grpSpLocks/>
            </p:cNvGrpSpPr>
            <p:nvPr/>
          </p:nvGrpSpPr>
          <p:grpSpPr bwMode="auto">
            <a:xfrm>
              <a:off x="1750" y="2637"/>
              <a:ext cx="111" cy="216"/>
              <a:chOff x="1670" y="2765"/>
              <a:chExt cx="111" cy="216"/>
            </a:xfrm>
          </p:grpSpPr>
          <p:sp>
            <p:nvSpPr>
              <p:cNvPr id="165" name="Line 25"/>
              <p:cNvSpPr>
                <a:spLocks noChangeShapeType="1"/>
              </p:cNvSpPr>
              <p:nvPr/>
            </p:nvSpPr>
            <p:spPr bwMode="auto">
              <a:xfrm>
                <a:off x="1718" y="2765"/>
                <a:ext cx="63" cy="2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166" name="Line 26"/>
              <p:cNvSpPr>
                <a:spLocks noChangeShapeType="1"/>
              </p:cNvSpPr>
              <p:nvPr/>
            </p:nvSpPr>
            <p:spPr bwMode="auto">
              <a:xfrm flipH="1">
                <a:off x="1670" y="2786"/>
                <a:ext cx="108" cy="1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167" name="Line 27"/>
              <p:cNvSpPr>
                <a:spLocks noChangeShapeType="1"/>
              </p:cNvSpPr>
              <p:nvPr/>
            </p:nvSpPr>
            <p:spPr bwMode="auto">
              <a:xfrm>
                <a:off x="1670" y="2957"/>
                <a:ext cx="57" cy="2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168" name="Line 28"/>
              <p:cNvSpPr>
                <a:spLocks noChangeShapeType="1"/>
              </p:cNvSpPr>
              <p:nvPr/>
            </p:nvSpPr>
            <p:spPr bwMode="auto">
              <a:xfrm>
                <a:off x="1673" y="2807"/>
                <a:ext cx="105" cy="4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169" name="Line 29"/>
              <p:cNvSpPr>
                <a:spLocks noChangeShapeType="1"/>
              </p:cNvSpPr>
              <p:nvPr/>
            </p:nvSpPr>
            <p:spPr bwMode="auto">
              <a:xfrm flipH="1">
                <a:off x="1673" y="2852"/>
                <a:ext cx="108" cy="2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170" name="Line 30"/>
              <p:cNvSpPr>
                <a:spLocks noChangeShapeType="1"/>
              </p:cNvSpPr>
              <p:nvPr/>
            </p:nvSpPr>
            <p:spPr bwMode="auto">
              <a:xfrm>
                <a:off x="1673" y="2879"/>
                <a:ext cx="102" cy="4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171" name="Line 31"/>
              <p:cNvSpPr>
                <a:spLocks noChangeShapeType="1"/>
              </p:cNvSpPr>
              <p:nvPr/>
            </p:nvSpPr>
            <p:spPr bwMode="auto">
              <a:xfrm flipH="1">
                <a:off x="1673" y="2924"/>
                <a:ext cx="99" cy="3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</p:grpSp>
        <p:sp>
          <p:nvSpPr>
            <p:cNvPr id="134" name="Text Box 32"/>
            <p:cNvSpPr txBox="1">
              <a:spLocks noChangeArrowheads="1"/>
            </p:cNvSpPr>
            <p:nvPr/>
          </p:nvSpPr>
          <p:spPr bwMode="auto">
            <a:xfrm>
              <a:off x="1844" y="2613"/>
              <a:ext cx="26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lg" len="lg"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/>
              <a:r>
                <a:rPr lang="en-US" altLang="zh-HK" b="1" dirty="0">
                  <a:ea typeface="新細明體" pitchFamily="18" charset="-120"/>
                </a:rPr>
                <a:t>R</a:t>
              </a:r>
              <a:r>
                <a:rPr lang="en-US" altLang="zh-HK" b="1" baseline="-25000" dirty="0">
                  <a:ea typeface="新細明體" pitchFamily="18" charset="-120"/>
                </a:rPr>
                <a:t>2</a:t>
              </a:r>
              <a:endParaRPr lang="en-US" altLang="zh-HK" b="1" dirty="0">
                <a:ea typeface="新細明體" pitchFamily="18" charset="-120"/>
              </a:endParaRPr>
            </a:p>
          </p:txBody>
        </p:sp>
        <p:cxnSp>
          <p:nvCxnSpPr>
            <p:cNvPr id="135" name="AutoShape 33"/>
            <p:cNvCxnSpPr>
              <a:cxnSpLocks noChangeShapeType="1"/>
              <a:stCxn id="161" idx="0"/>
              <a:endCxn id="143" idx="2"/>
            </p:cNvCxnSpPr>
            <p:nvPr/>
          </p:nvCxnSpPr>
          <p:spPr bwMode="auto">
            <a:xfrm rot="-5400000">
              <a:off x="471" y="2450"/>
              <a:ext cx="316" cy="226"/>
            </a:xfrm>
            <a:prstGeom prst="bentConnector2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6" name="AutoShape 34"/>
            <p:cNvCxnSpPr>
              <a:cxnSpLocks noChangeShapeType="1"/>
              <a:stCxn id="164" idx="1"/>
              <a:endCxn id="167" idx="1"/>
            </p:cNvCxnSpPr>
            <p:nvPr/>
          </p:nvCxnSpPr>
          <p:spPr bwMode="auto">
            <a:xfrm flipH="1" flipV="1">
              <a:off x="1807" y="2853"/>
              <a:ext cx="1" cy="20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7" name="AutoShape 35"/>
            <p:cNvCxnSpPr>
              <a:cxnSpLocks noChangeShapeType="1"/>
              <a:stCxn id="130" idx="4"/>
              <a:endCxn id="165" idx="0"/>
            </p:cNvCxnSpPr>
            <p:nvPr/>
          </p:nvCxnSpPr>
          <p:spPr bwMode="auto">
            <a:xfrm flipH="1">
              <a:off x="1798" y="2441"/>
              <a:ext cx="2" cy="19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138" name="Group 36"/>
            <p:cNvGrpSpPr>
              <a:grpSpLocks/>
            </p:cNvGrpSpPr>
            <p:nvPr/>
          </p:nvGrpSpPr>
          <p:grpSpPr bwMode="auto">
            <a:xfrm>
              <a:off x="1664" y="3053"/>
              <a:ext cx="288" cy="97"/>
              <a:chOff x="2291" y="2742"/>
              <a:chExt cx="288" cy="97"/>
            </a:xfrm>
          </p:grpSpPr>
          <p:sp>
            <p:nvSpPr>
              <p:cNvPr id="163" name="Freeform 37"/>
              <p:cNvSpPr>
                <a:spLocks/>
              </p:cNvSpPr>
              <p:nvPr/>
            </p:nvSpPr>
            <p:spPr bwMode="auto">
              <a:xfrm flipV="1">
                <a:off x="2291" y="2838"/>
                <a:ext cx="288" cy="1"/>
              </a:xfrm>
              <a:custGeom>
                <a:avLst/>
                <a:gdLst>
                  <a:gd name="T0" fmla="*/ 0 w 288"/>
                  <a:gd name="T1" fmla="*/ 0 h 1"/>
                  <a:gd name="T2" fmla="*/ 144 w 288"/>
                  <a:gd name="T3" fmla="*/ 0 h 1"/>
                  <a:gd name="T4" fmla="*/ 288 w 288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1"/>
                  <a:gd name="T11" fmla="*/ 288 w 288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1">
                    <a:moveTo>
                      <a:pt x="0" y="0"/>
                    </a:moveTo>
                    <a:lnTo>
                      <a:pt x="144" y="0"/>
                    </a:lnTo>
                    <a:lnTo>
                      <a:pt x="288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164" name="Freeform 38"/>
              <p:cNvSpPr>
                <a:spLocks/>
              </p:cNvSpPr>
              <p:nvPr/>
            </p:nvSpPr>
            <p:spPr bwMode="auto">
              <a:xfrm>
                <a:off x="2291" y="2742"/>
                <a:ext cx="288" cy="1"/>
              </a:xfrm>
              <a:custGeom>
                <a:avLst/>
                <a:gdLst>
                  <a:gd name="T0" fmla="*/ 0 w 288"/>
                  <a:gd name="T1" fmla="*/ 0 h 1"/>
                  <a:gd name="T2" fmla="*/ 144 w 288"/>
                  <a:gd name="T3" fmla="*/ 0 h 1"/>
                  <a:gd name="T4" fmla="*/ 288 w 288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1"/>
                  <a:gd name="T11" fmla="*/ 288 w 288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1">
                    <a:moveTo>
                      <a:pt x="0" y="0"/>
                    </a:moveTo>
                    <a:lnTo>
                      <a:pt x="144" y="0"/>
                    </a:lnTo>
                    <a:lnTo>
                      <a:pt x="288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</p:grpSp>
        <p:sp>
          <p:nvSpPr>
            <p:cNvPr id="139" name="Text Box 39"/>
            <p:cNvSpPr txBox="1">
              <a:spLocks noChangeArrowheads="1"/>
            </p:cNvSpPr>
            <p:nvPr/>
          </p:nvSpPr>
          <p:spPr bwMode="auto">
            <a:xfrm>
              <a:off x="1444" y="2978"/>
              <a:ext cx="2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lg" len="lg"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/>
              <a:r>
                <a:rPr lang="en-US" altLang="zh-HK" b="1">
                  <a:ea typeface="新細明體" pitchFamily="18" charset="-120"/>
                </a:rPr>
                <a:t>C</a:t>
              </a:r>
            </a:p>
          </p:txBody>
        </p:sp>
        <p:grpSp>
          <p:nvGrpSpPr>
            <p:cNvPr id="140" name="Group 40"/>
            <p:cNvGrpSpPr>
              <a:grpSpLocks/>
            </p:cNvGrpSpPr>
            <p:nvPr/>
          </p:nvGrpSpPr>
          <p:grpSpPr bwMode="auto">
            <a:xfrm>
              <a:off x="350" y="2625"/>
              <a:ext cx="619" cy="634"/>
              <a:chOff x="393" y="2469"/>
              <a:chExt cx="619" cy="634"/>
            </a:xfrm>
          </p:grpSpPr>
          <p:sp>
            <p:nvSpPr>
              <p:cNvPr id="157" name="Text Box 41"/>
              <p:cNvSpPr txBox="1">
                <a:spLocks noChangeArrowheads="1"/>
              </p:cNvSpPr>
              <p:nvPr/>
            </p:nvSpPr>
            <p:spPr bwMode="auto">
              <a:xfrm>
                <a:off x="776" y="2469"/>
                <a:ext cx="236" cy="6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lg" len="lg"/>
                    <a:tailEnd type="none" w="lg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ctr"/>
                <a:endParaRPr lang="en-US" altLang="zh-HK" sz="2000" b="1" i="1" dirty="0">
                  <a:ea typeface="新細明體" pitchFamily="18" charset="-120"/>
                </a:endParaRPr>
              </a:p>
              <a:p>
                <a:pPr algn="ctr"/>
                <a:r>
                  <a:rPr lang="en-US" altLang="zh-HK" sz="2000" b="1" dirty="0" err="1">
                    <a:ea typeface="新細明體" pitchFamily="18" charset="-120"/>
                  </a:rPr>
                  <a:t>v</a:t>
                </a:r>
                <a:r>
                  <a:rPr lang="en-US" altLang="zh-HK" sz="2000" b="1" baseline="-25000" dirty="0" err="1">
                    <a:ea typeface="新細明體" pitchFamily="18" charset="-120"/>
                  </a:rPr>
                  <a:t>s</a:t>
                </a:r>
                <a:endParaRPr lang="en-US" altLang="zh-HK" sz="2000" b="1" baseline="-25000" dirty="0">
                  <a:ea typeface="新細明體" pitchFamily="18" charset="-120"/>
                </a:endParaRPr>
              </a:p>
              <a:p>
                <a:pPr algn="ctr"/>
                <a:endParaRPr lang="en-US" altLang="zh-HK" sz="2000" dirty="0">
                  <a:ea typeface="新細明體" pitchFamily="18" charset="-120"/>
                </a:endParaRPr>
              </a:p>
            </p:txBody>
          </p:sp>
          <p:sp>
            <p:nvSpPr>
              <p:cNvPr id="158" name="Oval 42"/>
              <p:cNvSpPr>
                <a:spLocks noChangeArrowheads="1"/>
              </p:cNvSpPr>
              <p:nvPr/>
            </p:nvSpPr>
            <p:spPr bwMode="auto">
              <a:xfrm>
                <a:off x="393" y="2615"/>
                <a:ext cx="332" cy="31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altLang="zh-HK">
                  <a:ea typeface="新細明體" pitchFamily="18" charset="-120"/>
                </a:endParaRPr>
              </a:p>
            </p:txBody>
          </p:sp>
          <p:sp>
            <p:nvSpPr>
              <p:cNvPr id="159" name="Text Box 43"/>
              <p:cNvSpPr txBox="1">
                <a:spLocks noChangeArrowheads="1"/>
              </p:cNvSpPr>
              <p:nvPr/>
            </p:nvSpPr>
            <p:spPr bwMode="auto">
              <a:xfrm>
                <a:off x="502" y="2597"/>
                <a:ext cx="11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lg" len="lg"/>
                    <a:tailEnd type="none" w="lg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ctr"/>
                <a:endParaRPr lang="en-US" altLang="zh-HK">
                  <a:ea typeface="新細明體" pitchFamily="18" charset="-120"/>
                </a:endParaRPr>
              </a:p>
            </p:txBody>
          </p:sp>
          <p:sp>
            <p:nvSpPr>
              <p:cNvPr id="160" name="Text Box 44"/>
              <p:cNvSpPr txBox="1">
                <a:spLocks noChangeArrowheads="1"/>
              </p:cNvSpPr>
              <p:nvPr/>
            </p:nvSpPr>
            <p:spPr bwMode="auto">
              <a:xfrm>
                <a:off x="499" y="2659"/>
                <a:ext cx="11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lg" len="lg"/>
                    <a:tailEnd type="none" w="lg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ctr"/>
                <a:endParaRPr lang="en-US" altLang="zh-HK">
                  <a:ea typeface="新細明體" pitchFamily="18" charset="-120"/>
                </a:endParaRPr>
              </a:p>
            </p:txBody>
          </p:sp>
          <p:sp>
            <p:nvSpPr>
              <p:cNvPr id="161" name="Text Box 45"/>
              <p:cNvSpPr txBox="1">
                <a:spLocks noChangeArrowheads="1"/>
              </p:cNvSpPr>
              <p:nvPr/>
            </p:nvSpPr>
            <p:spPr bwMode="auto">
              <a:xfrm>
                <a:off x="460" y="2565"/>
                <a:ext cx="197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lg" len="lg"/>
                    <a:tailEnd type="none" w="lg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ctr"/>
                <a:r>
                  <a:rPr lang="en-US" altLang="zh-HK">
                    <a:ea typeface="新細明體" pitchFamily="18" charset="-120"/>
                  </a:rPr>
                  <a:t>+</a:t>
                </a:r>
              </a:p>
              <a:p>
                <a:pPr algn="ctr"/>
                <a:r>
                  <a:rPr lang="en-US" altLang="zh-HK">
                    <a:ea typeface="新細明體" pitchFamily="18" charset="-120"/>
                  </a:rPr>
                  <a:t>–</a:t>
                </a:r>
              </a:p>
            </p:txBody>
          </p:sp>
          <p:sp>
            <p:nvSpPr>
              <p:cNvPr id="162" name="Text Box 46"/>
              <p:cNvSpPr txBox="1">
                <a:spLocks noChangeArrowheads="1"/>
              </p:cNvSpPr>
              <p:nvPr/>
            </p:nvSpPr>
            <p:spPr bwMode="auto">
              <a:xfrm>
                <a:off x="503" y="2652"/>
                <a:ext cx="11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lg" len="lg"/>
                    <a:tailEnd type="none" w="lg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ctr"/>
                <a:endParaRPr lang="en-US" altLang="zh-HK">
                  <a:ea typeface="新細明體" pitchFamily="18" charset="-120"/>
                </a:endParaRPr>
              </a:p>
            </p:txBody>
          </p:sp>
        </p:grpSp>
        <p:cxnSp>
          <p:nvCxnSpPr>
            <p:cNvPr id="141" name="AutoShape 47"/>
            <p:cNvCxnSpPr>
              <a:cxnSpLocks noChangeShapeType="1"/>
              <a:stCxn id="130" idx="6"/>
              <a:endCxn id="150" idx="0"/>
            </p:cNvCxnSpPr>
            <p:nvPr/>
          </p:nvCxnSpPr>
          <p:spPr bwMode="auto">
            <a:xfrm>
              <a:off x="1841" y="2403"/>
              <a:ext cx="619" cy="430"/>
            </a:xfrm>
            <a:prstGeom prst="bentConnector2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2" name="AutoShape 48"/>
            <p:cNvCxnSpPr>
              <a:cxnSpLocks noChangeShapeType="1"/>
              <a:stCxn id="131" idx="6"/>
              <a:endCxn id="152" idx="1"/>
            </p:cNvCxnSpPr>
            <p:nvPr/>
          </p:nvCxnSpPr>
          <p:spPr bwMode="auto">
            <a:xfrm flipV="1">
              <a:off x="1848" y="3049"/>
              <a:ext cx="621" cy="410"/>
            </a:xfrm>
            <a:prstGeom prst="bentConnector2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3" name="Oval 49"/>
            <p:cNvSpPr>
              <a:spLocks noChangeArrowheads="1"/>
            </p:cNvSpPr>
            <p:nvPr/>
          </p:nvSpPr>
          <p:spPr bwMode="auto">
            <a:xfrm>
              <a:off x="742" y="2366"/>
              <a:ext cx="83" cy="77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</p:spPr>
          <p:txBody>
            <a:bodyPr wrap="none" anchor="ctr"/>
            <a:lstStyle/>
            <a:p>
              <a:pPr algn="ctr" eaLnBrk="0" hangingPunct="0"/>
              <a:endParaRPr lang="en-US" altLang="zh-HK">
                <a:ea typeface="新細明體" pitchFamily="18" charset="-120"/>
              </a:endParaRPr>
            </a:p>
          </p:txBody>
        </p:sp>
        <p:sp>
          <p:nvSpPr>
            <p:cNvPr id="144" name="Oval 50"/>
            <p:cNvSpPr>
              <a:spLocks noChangeArrowheads="1"/>
            </p:cNvSpPr>
            <p:nvPr/>
          </p:nvSpPr>
          <p:spPr bwMode="auto">
            <a:xfrm>
              <a:off x="1078" y="2375"/>
              <a:ext cx="83" cy="77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</p:spPr>
          <p:txBody>
            <a:bodyPr wrap="none" anchor="ctr"/>
            <a:lstStyle/>
            <a:p>
              <a:pPr algn="ctr" eaLnBrk="0" hangingPunct="0"/>
              <a:endParaRPr lang="en-US" altLang="zh-HK">
                <a:ea typeface="新細明體" pitchFamily="18" charset="-120"/>
              </a:endParaRPr>
            </a:p>
          </p:txBody>
        </p:sp>
        <p:cxnSp>
          <p:nvCxnSpPr>
            <p:cNvPr id="145" name="AutoShape 51"/>
            <p:cNvCxnSpPr>
              <a:cxnSpLocks noChangeShapeType="1"/>
              <a:stCxn id="175" idx="0"/>
              <a:endCxn id="144" idx="6"/>
            </p:cNvCxnSpPr>
            <p:nvPr/>
          </p:nvCxnSpPr>
          <p:spPr bwMode="auto">
            <a:xfrm flipH="1">
              <a:off x="1161" y="2412"/>
              <a:ext cx="209" cy="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6" name="Line 52"/>
            <p:cNvSpPr>
              <a:spLocks noChangeShapeType="1"/>
            </p:cNvSpPr>
            <p:nvPr/>
          </p:nvSpPr>
          <p:spPr bwMode="auto">
            <a:xfrm flipV="1">
              <a:off x="825" y="2238"/>
              <a:ext cx="253" cy="1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cxnSp>
          <p:nvCxnSpPr>
            <p:cNvPr id="147" name="AutoShape 55"/>
            <p:cNvCxnSpPr>
              <a:cxnSpLocks noChangeShapeType="1"/>
              <a:stCxn id="131" idx="0"/>
              <a:endCxn id="163" idx="1"/>
            </p:cNvCxnSpPr>
            <p:nvPr/>
          </p:nvCxnSpPr>
          <p:spPr bwMode="auto">
            <a:xfrm flipV="1">
              <a:off x="1807" y="3151"/>
              <a:ext cx="1" cy="269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148" name="Group 56"/>
            <p:cNvGrpSpPr>
              <a:grpSpLocks/>
            </p:cNvGrpSpPr>
            <p:nvPr/>
          </p:nvGrpSpPr>
          <p:grpSpPr bwMode="auto">
            <a:xfrm>
              <a:off x="2412" y="2833"/>
              <a:ext cx="111" cy="216"/>
              <a:chOff x="1670" y="2765"/>
              <a:chExt cx="111" cy="216"/>
            </a:xfrm>
          </p:grpSpPr>
          <p:sp>
            <p:nvSpPr>
              <p:cNvPr id="150" name="Line 57"/>
              <p:cNvSpPr>
                <a:spLocks noChangeShapeType="1"/>
              </p:cNvSpPr>
              <p:nvPr/>
            </p:nvSpPr>
            <p:spPr bwMode="auto">
              <a:xfrm>
                <a:off x="1718" y="2765"/>
                <a:ext cx="63" cy="2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151" name="Line 58"/>
              <p:cNvSpPr>
                <a:spLocks noChangeShapeType="1"/>
              </p:cNvSpPr>
              <p:nvPr/>
            </p:nvSpPr>
            <p:spPr bwMode="auto">
              <a:xfrm flipH="1">
                <a:off x="1670" y="2786"/>
                <a:ext cx="108" cy="1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152" name="Line 59"/>
              <p:cNvSpPr>
                <a:spLocks noChangeShapeType="1"/>
              </p:cNvSpPr>
              <p:nvPr/>
            </p:nvSpPr>
            <p:spPr bwMode="auto">
              <a:xfrm>
                <a:off x="1670" y="2957"/>
                <a:ext cx="57" cy="2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153" name="Line 60"/>
              <p:cNvSpPr>
                <a:spLocks noChangeShapeType="1"/>
              </p:cNvSpPr>
              <p:nvPr/>
            </p:nvSpPr>
            <p:spPr bwMode="auto">
              <a:xfrm>
                <a:off x="1673" y="2807"/>
                <a:ext cx="105" cy="4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154" name="Line 61"/>
              <p:cNvSpPr>
                <a:spLocks noChangeShapeType="1"/>
              </p:cNvSpPr>
              <p:nvPr/>
            </p:nvSpPr>
            <p:spPr bwMode="auto">
              <a:xfrm flipH="1">
                <a:off x="1673" y="2852"/>
                <a:ext cx="108" cy="2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155" name="Line 62"/>
              <p:cNvSpPr>
                <a:spLocks noChangeShapeType="1"/>
              </p:cNvSpPr>
              <p:nvPr/>
            </p:nvSpPr>
            <p:spPr bwMode="auto">
              <a:xfrm>
                <a:off x="1673" y="2879"/>
                <a:ext cx="102" cy="4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156" name="Line 63"/>
              <p:cNvSpPr>
                <a:spLocks noChangeShapeType="1"/>
              </p:cNvSpPr>
              <p:nvPr/>
            </p:nvSpPr>
            <p:spPr bwMode="auto">
              <a:xfrm flipH="1">
                <a:off x="1673" y="2924"/>
                <a:ext cx="99" cy="3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</p:grpSp>
        <p:sp>
          <p:nvSpPr>
            <p:cNvPr id="149" name="Text Box 64"/>
            <p:cNvSpPr txBox="1">
              <a:spLocks noChangeArrowheads="1"/>
            </p:cNvSpPr>
            <p:nvPr/>
          </p:nvSpPr>
          <p:spPr bwMode="auto">
            <a:xfrm>
              <a:off x="2516" y="2809"/>
              <a:ext cx="26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lg" len="lg"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/>
              <a:r>
                <a:rPr lang="en-US" altLang="zh-HK" b="1">
                  <a:ea typeface="新細明體" pitchFamily="18" charset="-120"/>
                </a:rPr>
                <a:t>R</a:t>
              </a:r>
              <a:r>
                <a:rPr lang="en-US" altLang="zh-HK" b="1" baseline="-25000">
                  <a:ea typeface="新細明體" pitchFamily="18" charset="-120"/>
                </a:rPr>
                <a:t>3</a:t>
              </a:r>
              <a:endParaRPr lang="en-US" altLang="zh-HK" b="1">
                <a:ea typeface="新細明體" pitchFamily="18" charset="-120"/>
              </a:endParaRPr>
            </a:p>
          </p:txBody>
        </p:sp>
      </p:grpSp>
      <p:sp>
        <p:nvSpPr>
          <p:cNvPr id="242" name="Text Box 129"/>
          <p:cNvSpPr txBox="1">
            <a:spLocks noChangeArrowheads="1"/>
          </p:cNvSpPr>
          <p:nvPr/>
        </p:nvSpPr>
        <p:spPr bwMode="auto">
          <a:xfrm>
            <a:off x="2379232" y="6207948"/>
            <a:ext cx="39347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US" altLang="zh-HK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The circuit exits for a long </a:t>
            </a:r>
            <a:r>
              <a:rPr lang="en-US" altLang="zh-HK" dirty="0" err="1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long</a:t>
            </a:r>
            <a:r>
              <a:rPr lang="en-US" altLang="zh-HK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 time.</a:t>
            </a:r>
            <a:endParaRPr lang="en-US" altLang="zh-HK" dirty="0">
              <a:latin typeface="Arial" panose="020B0604020202020204" pitchFamily="34" charset="0"/>
              <a:ea typeface="新細明體" pitchFamily="18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28123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mtClean="0">
                <a:ea typeface="新細明體" pitchFamily="18" charset="-120"/>
              </a:rPr>
              <a:t>Natural response of RC circuit </a:t>
            </a:r>
          </a:p>
        </p:txBody>
      </p:sp>
      <p:pic>
        <p:nvPicPr>
          <p:cNvPr id="23555" name="Picture 3" descr="ale29559_0700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05" t="55074" b="5556"/>
          <a:stretch>
            <a:fillRect/>
          </a:stretch>
        </p:blipFill>
        <p:spPr bwMode="auto">
          <a:xfrm>
            <a:off x="838200" y="2580334"/>
            <a:ext cx="3433762" cy="171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556" name="Picture 28" descr="07-001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612186" y="2810189"/>
            <a:ext cx="2350714" cy="18288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7696200" y="2580334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HK">
              <a:solidFill>
                <a:srgbClr val="FFFFFF"/>
              </a:solidFill>
              <a:ea typeface="新細明體" pitchFamily="18" charset="-12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400675" y="2577159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HK">
              <a:solidFill>
                <a:srgbClr val="FFFFFF"/>
              </a:solidFill>
              <a:ea typeface="新細明體" pitchFamily="18" charset="-120"/>
            </a:endParaRPr>
          </a:p>
        </p:txBody>
      </p:sp>
      <p:sp>
        <p:nvSpPr>
          <p:cNvPr id="23560" name="TextBox 10"/>
          <p:cNvSpPr txBox="1">
            <a:spLocks noChangeArrowheads="1"/>
          </p:cNvSpPr>
          <p:nvPr/>
        </p:nvSpPr>
        <p:spPr bwMode="auto">
          <a:xfrm>
            <a:off x="7658100" y="3380583"/>
            <a:ext cx="609600" cy="3683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zh-HK" dirty="0">
                <a:ea typeface="新細明體" pitchFamily="18" charset="-120"/>
              </a:rPr>
              <a:t>R</a:t>
            </a:r>
            <a:r>
              <a:rPr lang="en-US" altLang="zh-HK" baseline="-25000" dirty="0">
                <a:ea typeface="新細明體" pitchFamily="18" charset="-120"/>
              </a:rPr>
              <a:t>eq</a:t>
            </a:r>
          </a:p>
        </p:txBody>
      </p:sp>
      <p:graphicFrame>
        <p:nvGraphicFramePr>
          <p:cNvPr id="23561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3675302"/>
              </p:ext>
            </p:extLst>
          </p:nvPr>
        </p:nvGraphicFramePr>
        <p:xfrm>
          <a:off x="7562193" y="3947581"/>
          <a:ext cx="1473944" cy="3427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37" name="Equation" r:id="rId5" imgW="1054100" imgH="241300" progId="Equation.3">
                  <p:embed/>
                </p:oleObj>
              </mc:Choice>
              <mc:Fallback>
                <p:oleObj name="Equation" r:id="rId5" imgW="10541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62193" y="3947581"/>
                        <a:ext cx="1473944" cy="3427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2" name="TextBox 13"/>
          <p:cNvSpPr txBox="1">
            <a:spLocks noChangeArrowheads="1"/>
          </p:cNvSpPr>
          <p:nvPr/>
        </p:nvSpPr>
        <p:spPr bwMode="auto">
          <a:xfrm>
            <a:off x="457200" y="4726591"/>
            <a:ext cx="2362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zh-HK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The time constant is</a:t>
            </a:r>
          </a:p>
        </p:txBody>
      </p:sp>
      <p:graphicFrame>
        <p:nvGraphicFramePr>
          <p:cNvPr id="23563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5651453"/>
              </p:ext>
            </p:extLst>
          </p:nvPr>
        </p:nvGraphicFramePr>
        <p:xfrm>
          <a:off x="2819400" y="4689537"/>
          <a:ext cx="3276600" cy="4439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38" name="Equation" r:id="rId7" imgW="1905000" imgH="254000" progId="Equation.3">
                  <p:embed/>
                </p:oleObj>
              </mc:Choice>
              <mc:Fallback>
                <p:oleObj name="Equation" r:id="rId7" imgW="1905000" imgH="254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4689537"/>
                        <a:ext cx="3276600" cy="4439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4" name="TextBox 16"/>
          <p:cNvSpPr txBox="1">
            <a:spLocks noChangeArrowheads="1"/>
          </p:cNvSpPr>
          <p:nvPr/>
        </p:nvSpPr>
        <p:spPr bwMode="auto">
          <a:xfrm>
            <a:off x="457200" y="5352305"/>
            <a:ext cx="5791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zh-HK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The voltage </a:t>
            </a:r>
            <a:r>
              <a:rPr lang="en-US" altLang="zh-HK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v(t) across </a:t>
            </a:r>
            <a:r>
              <a:rPr lang="en-US" altLang="zh-HK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the capacitor for t ≥ 0 is </a:t>
            </a:r>
          </a:p>
        </p:txBody>
      </p:sp>
      <p:graphicFrame>
        <p:nvGraphicFramePr>
          <p:cNvPr id="23565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1564732"/>
              </p:ext>
            </p:extLst>
          </p:nvPr>
        </p:nvGraphicFramePr>
        <p:xfrm>
          <a:off x="3230564" y="6019801"/>
          <a:ext cx="2589212" cy="413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39" name="Equation" r:id="rId9" imgW="1511300" imgH="241300" progId="Equation.3">
                  <p:embed/>
                </p:oleObj>
              </mc:Choice>
              <mc:Fallback>
                <p:oleObj name="Equation" r:id="rId9" imgW="15113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0564" y="6019801"/>
                        <a:ext cx="2589212" cy="4131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98A0B4-BF91-4605-8020-C83BD46B502C}" type="slidenum">
              <a:rPr lang="en-US" altLang="zh-HK" smtClean="0"/>
              <a:pPr>
                <a:defRPr/>
              </a:pPr>
              <a:t>30</a:t>
            </a:fld>
            <a:endParaRPr lang="en-US" altLang="zh-HK"/>
          </a:p>
        </p:txBody>
      </p:sp>
      <p:sp>
        <p:nvSpPr>
          <p:cNvPr id="3" name="文字方塊 2"/>
          <p:cNvSpPr txBox="1"/>
          <p:nvPr/>
        </p:nvSpPr>
        <p:spPr>
          <a:xfrm>
            <a:off x="469024" y="2146369"/>
            <a:ext cx="624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For t </a:t>
            </a:r>
            <a:r>
              <a:rPr lang="en-US" altLang="zh-HK" sz="2000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≥</a:t>
            </a:r>
            <a:r>
              <a:rPr lang="en-US" altLang="zh-HK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0, the circuit </a:t>
            </a:r>
            <a:r>
              <a:rPr lang="en-US" altLang="zh-HK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connects no source</a:t>
            </a:r>
            <a:r>
              <a:rPr lang="en-US" altLang="zh-HK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zh-HK" altLang="en-US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324600" y="4290359"/>
            <a:ext cx="838200" cy="4359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7" name="AutoShape 104"/>
          <p:cNvSpPr>
            <a:spLocks noChangeArrowheads="1"/>
          </p:cNvSpPr>
          <p:nvPr/>
        </p:nvSpPr>
        <p:spPr bwMode="auto">
          <a:xfrm>
            <a:off x="4595551" y="3376064"/>
            <a:ext cx="784225" cy="436562"/>
          </a:xfrm>
          <a:prstGeom prst="rightArrow">
            <a:avLst>
              <a:gd name="adj1" fmla="val 50000"/>
              <a:gd name="adj2" fmla="val 44909"/>
            </a:avLst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 type="none" w="lg" len="lg"/>
            <a:tailEnd type="none" w="lg" len="lg"/>
          </a:ln>
        </p:spPr>
        <p:txBody>
          <a:bodyPr wrap="none" anchor="ctr"/>
          <a:lstStyle/>
          <a:p>
            <a:pPr algn="ctr" eaLnBrk="0" hangingPunct="0"/>
            <a:endParaRPr lang="en-US" altLang="zh-HK">
              <a:ea typeface="新細明體" pitchFamily="18" charset="-12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819775" y="2859950"/>
            <a:ext cx="228600" cy="4804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7543800" y="2870327"/>
            <a:ext cx="228600" cy="4804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5631903" y="2023258"/>
            <a:ext cx="342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“a standard form RC circuit without a source (V</a:t>
            </a:r>
            <a:r>
              <a:rPr lang="en-US" altLang="zh-HK" baseline="-25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zh-HK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0)”</a:t>
            </a:r>
            <a:endParaRPr lang="zh-HK" altLang="en-US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1" name="群組 20"/>
          <p:cNvGrpSpPr/>
          <p:nvPr/>
        </p:nvGrpSpPr>
        <p:grpSpPr>
          <a:xfrm>
            <a:off x="6879021" y="4516866"/>
            <a:ext cx="2018315" cy="1463470"/>
            <a:chOff x="732427" y="4419600"/>
            <a:chExt cx="3088758" cy="2181243"/>
          </a:xfrm>
        </p:grpSpPr>
        <p:pic>
          <p:nvPicPr>
            <p:cNvPr id="22" name="Picture 3" descr="ale29559_07040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90" t="53960" r="7262" b="4277"/>
            <a:stretch>
              <a:fillRect/>
            </a:stretch>
          </p:blipFill>
          <p:spPr bwMode="auto">
            <a:xfrm>
              <a:off x="732427" y="4419600"/>
              <a:ext cx="3088758" cy="21812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3" name="文字方塊 22"/>
            <p:cNvSpPr txBox="1"/>
            <p:nvPr/>
          </p:nvSpPr>
          <p:spPr>
            <a:xfrm>
              <a:off x="732427" y="5489427"/>
              <a:ext cx="653031" cy="4587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HK" sz="1400" dirty="0" smtClean="0"/>
                <a:t>V</a:t>
              </a:r>
              <a:r>
                <a:rPr lang="en-US" altLang="zh-HK" sz="1400" baseline="-25000" dirty="0" smtClean="0"/>
                <a:t>s</a:t>
              </a:r>
              <a:endParaRPr lang="zh-HK" altLang="en-US" sz="1400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061791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>
                <a:ea typeface="新細明體" pitchFamily="18" charset="-120"/>
              </a:rPr>
              <a:t>Step response of an RL circuit</a:t>
            </a:r>
            <a:endParaRPr lang="zh-HK" altLang="en-US" smtClean="0">
              <a:ea typeface="新細明體" pitchFamily="18" charset="-120"/>
            </a:endParaRPr>
          </a:p>
        </p:txBody>
      </p:sp>
      <p:pic>
        <p:nvPicPr>
          <p:cNvPr id="43011" name="Picture 3" descr="ale29559_07048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16" t="51633" r="7410"/>
          <a:stretch/>
        </p:blipFill>
        <p:spPr bwMode="auto">
          <a:xfrm>
            <a:off x="5043883" y="3851029"/>
            <a:ext cx="2895600" cy="2140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98A0B4-BF91-4605-8020-C83BD46B502C}" type="slidenum">
              <a:rPr lang="en-US" altLang="zh-HK" smtClean="0"/>
              <a:pPr>
                <a:defRPr/>
              </a:pPr>
              <a:t>31</a:t>
            </a:fld>
            <a:endParaRPr lang="en-US" altLang="zh-HK" dirty="0"/>
          </a:p>
        </p:txBody>
      </p:sp>
      <p:sp>
        <p:nvSpPr>
          <p:cNvPr id="10" name="文字方塊 9"/>
          <p:cNvSpPr txBox="1"/>
          <p:nvPr/>
        </p:nvSpPr>
        <p:spPr>
          <a:xfrm>
            <a:off x="5022112" y="4847372"/>
            <a:ext cx="5334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HK" dirty="0"/>
              <a:t>V</a:t>
            </a:r>
            <a:r>
              <a:rPr lang="en-US" baseline="-25000" dirty="0"/>
              <a:t>s</a:t>
            </a:r>
            <a:endParaRPr lang="zh-HK" altLang="en-US" dirty="0"/>
          </a:p>
        </p:txBody>
      </p:sp>
      <p:sp>
        <p:nvSpPr>
          <p:cNvPr id="11" name="文字方塊 8"/>
          <p:cNvSpPr txBox="1">
            <a:spLocks noChangeArrowheads="1"/>
          </p:cNvSpPr>
          <p:nvPr/>
        </p:nvSpPr>
        <p:spPr bwMode="auto">
          <a:xfrm>
            <a:off x="4876800" y="3780181"/>
            <a:ext cx="135742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zh-HK" dirty="0">
                <a:ea typeface="新細明體" pitchFamily="18" charset="-120"/>
              </a:rPr>
              <a:t>For </a:t>
            </a:r>
            <a:r>
              <a:rPr lang="en-US" altLang="zh-HK" dirty="0" smtClean="0">
                <a:ea typeface="新細明體" pitchFamily="18" charset="-120"/>
              </a:rPr>
              <a:t>t </a:t>
            </a:r>
            <a:r>
              <a:rPr lang="en-US" altLang="zh-HK" dirty="0">
                <a:ea typeface="新細明體" pitchFamily="18" charset="-120"/>
              </a:rPr>
              <a:t>≥ 0 </a:t>
            </a:r>
            <a:endParaRPr lang="zh-HK" altLang="en-US" dirty="0">
              <a:ea typeface="新細明體" pitchFamily="18" charset="-120"/>
            </a:endParaRPr>
          </a:p>
        </p:txBody>
      </p:sp>
      <p:cxnSp>
        <p:nvCxnSpPr>
          <p:cNvPr id="12" name="直線單箭頭接點 14"/>
          <p:cNvCxnSpPr/>
          <p:nvPr/>
        </p:nvCxnSpPr>
        <p:spPr>
          <a:xfrm>
            <a:off x="6056254" y="4460629"/>
            <a:ext cx="9144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69716" y="2125827"/>
            <a:ext cx="806468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Suppose before t = 0, the initial current of an inductor is I</a:t>
            </a:r>
            <a:r>
              <a:rPr lang="en-US" sz="2000" baseline="-25000" dirty="0"/>
              <a:t>0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r>
              <a:rPr lang="en-US" sz="2000" dirty="0" smtClean="0"/>
              <a:t>We close the switch at t = 0, the </a:t>
            </a:r>
            <a:r>
              <a:rPr lang="en-US" sz="2000" dirty="0"/>
              <a:t>inductor</a:t>
            </a:r>
            <a:r>
              <a:rPr lang="en-US" sz="2000" dirty="0" smtClean="0"/>
              <a:t> is power supplied by the voltage source V</a:t>
            </a:r>
            <a:r>
              <a:rPr lang="en-US" sz="2000" baseline="-25000" dirty="0" smtClean="0"/>
              <a:t>s</a:t>
            </a:r>
            <a:r>
              <a:rPr lang="en-US" sz="2000" dirty="0" smtClean="0"/>
              <a:t>. </a:t>
            </a:r>
            <a:endParaRPr lang="en-US" dirty="0"/>
          </a:p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4" name="Picture 3" descr="ale29559_07048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16" t="4080" r="7410" b="48102"/>
          <a:stretch/>
        </p:blipFill>
        <p:spPr bwMode="auto">
          <a:xfrm>
            <a:off x="1045029" y="3964847"/>
            <a:ext cx="2895600" cy="211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544946" y="4219182"/>
            <a:ext cx="41745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I</a:t>
            </a:r>
            <a:r>
              <a:rPr lang="en-US" baseline="-25000" dirty="0" smtClean="0"/>
              <a:t>0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85800" y="6143637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dirty="0" smtClean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Interested in knowing how </a:t>
            </a:r>
            <a:r>
              <a:rPr lang="en-US" altLang="zh-HK" dirty="0" err="1" smtClean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i</a:t>
            </a:r>
            <a:r>
              <a:rPr lang="en-US" altLang="zh-HK" dirty="0" smtClean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 </a:t>
            </a:r>
            <a:r>
              <a:rPr lang="en-US" altLang="zh-HK" dirty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changes for t ≥</a:t>
            </a:r>
            <a:r>
              <a:rPr lang="en-US" altLang="zh-HK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 </a:t>
            </a:r>
            <a:r>
              <a:rPr lang="en-US" altLang="zh-HK" dirty="0" smtClean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0</a:t>
            </a:r>
            <a:r>
              <a:rPr lang="en-US" altLang="zh-HK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. </a:t>
            </a:r>
            <a:r>
              <a:rPr lang="en-US" altLang="zh-HK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(i.e. find </a:t>
            </a:r>
            <a:r>
              <a:rPr lang="en-US" altLang="zh-HK" dirty="0" err="1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i</a:t>
            </a:r>
            <a:r>
              <a:rPr lang="en-US" altLang="zh-HK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(t</a:t>
            </a:r>
            <a:r>
              <a:rPr lang="en-US" altLang="zh-HK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) for t ≥ 0)  </a:t>
            </a:r>
          </a:p>
        </p:txBody>
      </p:sp>
    </p:spTree>
    <p:extLst>
      <p:ext uri="{BB962C8B-B14F-4D97-AF65-F5344CB8AC3E}">
        <p14:creationId xmlns:p14="http://schemas.microsoft.com/office/powerpoint/2010/main" val="41353731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>
                <a:ea typeface="新細明體" pitchFamily="18" charset="-120"/>
              </a:rPr>
              <a:t>Step response of an </a:t>
            </a:r>
            <a:r>
              <a:rPr lang="en-US" altLang="zh-HK" dirty="0" smtClean="0">
                <a:ea typeface="新細明體" pitchFamily="18" charset="-120"/>
              </a:rPr>
              <a:t>RL </a:t>
            </a:r>
            <a:r>
              <a:rPr lang="en-US" altLang="zh-HK" dirty="0">
                <a:ea typeface="新細明體" pitchFamily="18" charset="-120"/>
              </a:rPr>
              <a:t>circuit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2143580"/>
            <a:ext cx="8410575" cy="41148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The initial </a:t>
            </a:r>
            <a:r>
              <a:rPr lang="en-US" sz="2000" dirty="0" smtClean="0"/>
              <a:t>inductor current </a:t>
            </a:r>
            <a:r>
              <a:rPr lang="en-US" sz="2000" dirty="0"/>
              <a:t>at t = 0</a:t>
            </a:r>
            <a:r>
              <a:rPr lang="en-US" sz="2000" baseline="30000" dirty="0"/>
              <a:t>-</a:t>
            </a:r>
            <a:r>
              <a:rPr lang="en-US" sz="2000" dirty="0"/>
              <a:t> : i</a:t>
            </a:r>
            <a:r>
              <a:rPr lang="en-US" sz="2000" dirty="0" smtClean="0"/>
              <a:t>(0</a:t>
            </a:r>
            <a:r>
              <a:rPr lang="en-US" sz="2000" baseline="30000" dirty="0" smtClean="0"/>
              <a:t>-</a:t>
            </a:r>
            <a:r>
              <a:rPr lang="en-US" sz="2000" dirty="0" smtClean="0"/>
              <a:t>) </a:t>
            </a:r>
            <a:r>
              <a:rPr lang="en-US" sz="2000" dirty="0"/>
              <a:t>= </a:t>
            </a:r>
            <a:r>
              <a:rPr lang="en-US" sz="2000" dirty="0" smtClean="0"/>
              <a:t>I</a:t>
            </a:r>
            <a:r>
              <a:rPr lang="en-US" sz="2000" baseline="-25000" dirty="0" smtClean="0"/>
              <a:t>o</a:t>
            </a:r>
            <a:r>
              <a:rPr lang="en-US" sz="2000" dirty="0" smtClean="0"/>
              <a:t>, So i(0</a:t>
            </a:r>
            <a:r>
              <a:rPr lang="en-US" sz="2000" dirty="0"/>
              <a:t>) = i</a:t>
            </a:r>
            <a:r>
              <a:rPr lang="en-US" sz="2000" dirty="0" smtClean="0"/>
              <a:t>(0</a:t>
            </a:r>
            <a:r>
              <a:rPr lang="en-US" sz="2000" baseline="30000" dirty="0" smtClean="0"/>
              <a:t>-</a:t>
            </a:r>
            <a:r>
              <a:rPr lang="en-US" sz="2000" dirty="0" smtClean="0"/>
              <a:t>) </a:t>
            </a:r>
            <a:r>
              <a:rPr lang="en-US" sz="2000" dirty="0"/>
              <a:t>= </a:t>
            </a:r>
            <a:r>
              <a:rPr lang="en-US" sz="2000" dirty="0" smtClean="0"/>
              <a:t>I</a:t>
            </a:r>
            <a:r>
              <a:rPr lang="en-US" sz="2000" baseline="-25000" dirty="0" smtClean="0"/>
              <a:t>o</a:t>
            </a:r>
            <a:r>
              <a:rPr lang="en-US" sz="2000" dirty="0" smtClean="0"/>
              <a:t> </a:t>
            </a:r>
          </a:p>
          <a:p>
            <a:pPr marL="0" indent="0">
              <a:buNone/>
            </a:pPr>
            <a:endParaRPr lang="en-US" sz="2000" dirty="0"/>
          </a:p>
          <a:p>
            <a:pPr marL="0" indent="0" eaLnBrk="1" hangingPunct="1">
              <a:buNone/>
            </a:pPr>
            <a:r>
              <a:rPr lang="en-US" sz="2000" dirty="0" smtClean="0"/>
              <a:t>The final </a:t>
            </a:r>
            <a:r>
              <a:rPr lang="en-US" sz="2000" dirty="0"/>
              <a:t>inductor current </a:t>
            </a:r>
            <a:r>
              <a:rPr lang="en-US" sz="2000" dirty="0" smtClean="0"/>
              <a:t>at </a:t>
            </a: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t </a:t>
            </a:r>
            <a:r>
              <a:rPr lang="en-US" altLang="zh-HK" sz="2000" b="1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→ </a:t>
            </a:r>
            <a:r>
              <a:rPr lang="en-US" altLang="zh-HK" sz="2000" dirty="0">
                <a:ea typeface="新細明體" pitchFamily="18" charset="-120"/>
                <a:cs typeface="Times New Roman" pitchFamily="18" charset="0"/>
              </a:rPr>
              <a:t>∞: </a:t>
            </a:r>
            <a:r>
              <a:rPr lang="en-US" altLang="zh-HK" sz="2000" dirty="0" err="1" smtClean="0">
                <a:ea typeface="新細明體" pitchFamily="18" charset="-120"/>
                <a:cs typeface="Times New Roman" pitchFamily="18" charset="0"/>
              </a:rPr>
              <a:t>i</a:t>
            </a:r>
            <a:r>
              <a:rPr lang="en-US" altLang="zh-HK" sz="2000" dirty="0" smtClean="0">
                <a:ea typeface="新細明體" pitchFamily="18" charset="-120"/>
                <a:cs typeface="Times New Roman" pitchFamily="18" charset="0"/>
              </a:rPr>
              <a:t>(</a:t>
            </a:r>
            <a:r>
              <a:rPr lang="en-US" altLang="zh-HK" sz="2000" dirty="0">
                <a:ea typeface="新細明體" pitchFamily="18" charset="-120"/>
                <a:cs typeface="Times New Roman" pitchFamily="18" charset="0"/>
              </a:rPr>
              <a:t>∞) = </a:t>
            </a:r>
            <a:r>
              <a:rPr lang="en-US" altLang="zh-HK" sz="2000" dirty="0" smtClean="0"/>
              <a:t>V</a:t>
            </a:r>
            <a:r>
              <a:rPr lang="en-US" sz="2000" baseline="-25000" dirty="0" smtClean="0"/>
              <a:t>s</a:t>
            </a:r>
            <a:r>
              <a:rPr lang="en-US" sz="2000" dirty="0" smtClean="0">
                <a:ea typeface="新細明體" pitchFamily="18" charset="-120"/>
                <a:cs typeface="Times New Roman" pitchFamily="18" charset="0"/>
              </a:rPr>
              <a:t>/R </a:t>
            </a: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Times New Roman" pitchFamily="18" charset="0"/>
              </a:rPr>
              <a:t>(as an inductor is an short wire at steady state)</a:t>
            </a:r>
            <a:endParaRPr lang="en-US" altLang="zh-HK" sz="2000" dirty="0">
              <a:latin typeface="Arial" panose="020B0604020202020204" pitchFamily="34" charset="0"/>
              <a:ea typeface="新細明體" pitchFamily="18" charset="-12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98A0B4-BF91-4605-8020-C83BD46B502C}" type="slidenum">
              <a:rPr lang="en-US" altLang="zh-HK" smtClean="0"/>
              <a:pPr>
                <a:defRPr/>
              </a:pPr>
              <a:t>32</a:t>
            </a:fld>
            <a:endParaRPr lang="en-US" altLang="zh-HK"/>
          </a:p>
        </p:txBody>
      </p:sp>
      <p:sp>
        <p:nvSpPr>
          <p:cNvPr id="8" name="Rectangle 7"/>
          <p:cNvSpPr/>
          <p:nvPr/>
        </p:nvSpPr>
        <p:spPr>
          <a:xfrm>
            <a:off x="1183595" y="4536145"/>
            <a:ext cx="314794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expect a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curve joining these two points.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want to know how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changes with time</a:t>
            </a:r>
          </a:p>
        </p:txBody>
      </p:sp>
      <p:pic>
        <p:nvPicPr>
          <p:cNvPr id="9" name="Picture 3" descr="ale29559_0704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15" t="6935" r="15259"/>
          <a:stretch>
            <a:fillRect/>
          </a:stretch>
        </p:blipFill>
        <p:spPr bwMode="auto">
          <a:xfrm>
            <a:off x="4261644" y="3520170"/>
            <a:ext cx="3122612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4818602" y="3910829"/>
            <a:ext cx="2528440" cy="12506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413765" y="4008943"/>
            <a:ext cx="2530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Assume that I</a:t>
            </a:r>
            <a:r>
              <a:rPr lang="en-US" baseline="-25000" dirty="0"/>
              <a:t>0</a:t>
            </a:r>
            <a:r>
              <a:rPr lang="en-US" dirty="0" smtClean="0"/>
              <a:t> &gt; V</a:t>
            </a:r>
            <a:r>
              <a:rPr lang="en-US" baseline="-25000" dirty="0" smtClean="0"/>
              <a:t>s </a:t>
            </a:r>
            <a:r>
              <a:rPr lang="en-US" dirty="0" smtClean="0"/>
              <a:t>/R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196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mtClean="0">
                <a:ea typeface="新細明體" pitchFamily="18" charset="-120"/>
              </a:rPr>
              <a:t>Step response of an RL circuit</a:t>
            </a:r>
            <a:endParaRPr lang="zh-HK" altLang="en-US" smtClean="0">
              <a:ea typeface="新細明體" pitchFamily="18" charset="-120"/>
            </a:endParaRPr>
          </a:p>
        </p:txBody>
      </p:sp>
      <p:pic>
        <p:nvPicPr>
          <p:cNvPr id="43011" name="Picture 3" descr="ale29559_0704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16" t="4080" r="7410"/>
          <a:stretch>
            <a:fillRect/>
          </a:stretch>
        </p:blipFill>
        <p:spPr bwMode="auto">
          <a:xfrm>
            <a:off x="359229" y="2467436"/>
            <a:ext cx="2895600" cy="4245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014" name="文字方塊 6"/>
          <p:cNvSpPr txBox="1">
            <a:spLocks noChangeArrowheads="1"/>
          </p:cNvSpPr>
          <p:nvPr/>
        </p:nvSpPr>
        <p:spPr bwMode="auto">
          <a:xfrm>
            <a:off x="3280952" y="2450068"/>
            <a:ext cx="33528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zh-HK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For t ≥ 0, by </a:t>
            </a:r>
            <a:r>
              <a:rPr lang="en-US" altLang="zh-HK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KVL, we have</a:t>
            </a:r>
            <a:endParaRPr lang="zh-HK" altLang="en-US" dirty="0">
              <a:latin typeface="Arial" panose="020B0604020202020204" pitchFamily="34" charset="0"/>
              <a:ea typeface="新細明體" pitchFamily="18" charset="-120"/>
              <a:cs typeface="Arial" panose="020B0604020202020204" pitchFamily="34" charset="0"/>
            </a:endParaRPr>
          </a:p>
        </p:txBody>
      </p:sp>
      <p:graphicFrame>
        <p:nvGraphicFramePr>
          <p:cNvPr id="43015" name="物件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2667827"/>
              </p:ext>
            </p:extLst>
          </p:nvPr>
        </p:nvGraphicFramePr>
        <p:xfrm>
          <a:off x="5154610" y="2982376"/>
          <a:ext cx="1892300" cy="3541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2" name="Equation" r:id="rId4" imgW="1231560" imgH="2184120" progId="Equation.3">
                  <p:embed/>
                </p:oleObj>
              </mc:Choice>
              <mc:Fallback>
                <p:oleObj name="Equation" r:id="rId4" imgW="1231560" imgH="2184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4610" y="2982376"/>
                        <a:ext cx="1892300" cy="3541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98A0B4-BF91-4605-8020-C83BD46B502C}" type="slidenum">
              <a:rPr lang="en-US" altLang="zh-HK" smtClean="0"/>
              <a:pPr>
                <a:defRPr/>
              </a:pPr>
              <a:t>33</a:t>
            </a:fld>
            <a:endParaRPr lang="en-US" altLang="zh-HK"/>
          </a:p>
        </p:txBody>
      </p:sp>
      <p:sp>
        <p:nvSpPr>
          <p:cNvPr id="9" name="TextBox 8"/>
          <p:cNvSpPr txBox="1"/>
          <p:nvPr/>
        </p:nvSpPr>
        <p:spPr>
          <a:xfrm>
            <a:off x="3268966" y="1992868"/>
            <a:ext cx="579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dirty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Determine how </a:t>
            </a:r>
            <a:r>
              <a:rPr lang="en-US" altLang="zh-HK" dirty="0" smtClean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i </a:t>
            </a:r>
            <a:r>
              <a:rPr lang="en-US" altLang="zh-HK" dirty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changes for t </a:t>
            </a:r>
            <a:r>
              <a:rPr lang="en-US" altLang="zh-HK" dirty="0" smtClean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≥ 0</a:t>
            </a:r>
            <a:r>
              <a:rPr lang="en-US" altLang="zh-HK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. (i.e. find </a:t>
            </a:r>
            <a:r>
              <a:rPr lang="en-US" altLang="zh-HK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i(t</a:t>
            </a:r>
            <a:r>
              <a:rPr lang="en-US" altLang="zh-HK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) for </a:t>
            </a:r>
            <a:r>
              <a:rPr lang="en-US" altLang="zh-HK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t </a:t>
            </a:r>
            <a:r>
              <a:rPr lang="en-US" altLang="zh-HK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≥ 0)  </a:t>
            </a:r>
          </a:p>
        </p:txBody>
      </p:sp>
      <p:sp>
        <p:nvSpPr>
          <p:cNvPr id="11" name="文字方塊 8"/>
          <p:cNvSpPr txBox="1">
            <a:spLocks noChangeArrowheads="1"/>
          </p:cNvSpPr>
          <p:nvPr/>
        </p:nvSpPr>
        <p:spPr bwMode="auto">
          <a:xfrm>
            <a:off x="192146" y="4501152"/>
            <a:ext cx="135742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zh-HK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For </a:t>
            </a:r>
            <a:r>
              <a:rPr lang="en-US" altLang="zh-HK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t </a:t>
            </a:r>
            <a:r>
              <a:rPr lang="en-US" altLang="zh-HK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≥ 0 </a:t>
            </a:r>
            <a:endParaRPr lang="zh-HK" altLang="en-US" dirty="0">
              <a:latin typeface="Arial" panose="020B0604020202020204" pitchFamily="34" charset="0"/>
              <a:ea typeface="新細明體" pitchFamily="18" charset="-120"/>
              <a:cs typeface="Arial" panose="020B0604020202020204" pitchFamily="34" charset="0"/>
            </a:endParaRPr>
          </a:p>
        </p:txBody>
      </p:sp>
      <p:cxnSp>
        <p:nvCxnSpPr>
          <p:cNvPr id="12" name="直線單箭頭接點 14"/>
          <p:cNvCxnSpPr/>
          <p:nvPr/>
        </p:nvCxnSpPr>
        <p:spPr>
          <a:xfrm>
            <a:off x="1371600" y="5181600"/>
            <a:ext cx="91440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343280" y="5515490"/>
            <a:ext cx="5334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HK" dirty="0"/>
              <a:t>V</a:t>
            </a:r>
            <a:r>
              <a:rPr lang="en-US" baseline="-25000" dirty="0"/>
              <a:t>s</a:t>
            </a:r>
            <a:endParaRPr lang="zh-HK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1600200" y="6468628"/>
            <a:ext cx="4572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HK" dirty="0" smtClean="0"/>
              <a:t>0V</a:t>
            </a:r>
            <a:endParaRPr lang="zh-HK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1623317" y="4220667"/>
            <a:ext cx="4572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HK" dirty="0" smtClean="0"/>
              <a:t>0V</a:t>
            </a:r>
            <a:endParaRPr lang="zh-HK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字方塊 2"/>
              <p:cNvSpPr txBox="1"/>
              <p:nvPr/>
            </p:nvSpPr>
            <p:spPr>
              <a:xfrm>
                <a:off x="5163372" y="2994994"/>
                <a:ext cx="2058128" cy="63478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HK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HK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altLang="zh-HK" b="0" i="1" smtClean="0">
                              <a:latin typeface="Cambria Math"/>
                            </a:rPr>
                            <m:t>𝑠</m:t>
                          </m:r>
                        </m:sub>
                      </m:sSub>
                      <m:r>
                        <a:rPr lang="en-US" altLang="zh-HK" b="0" i="1" smtClean="0">
                          <a:latin typeface="Cambria Math"/>
                        </a:rPr>
                        <m:t>−</m:t>
                      </m:r>
                      <m:r>
                        <a:rPr lang="en-US" altLang="zh-HK" b="0" i="1" smtClean="0">
                          <a:latin typeface="Cambria Math"/>
                        </a:rPr>
                        <m:t>𝑖𝑅</m:t>
                      </m:r>
                      <m:r>
                        <a:rPr lang="en-US" altLang="zh-HK" b="0" i="1" smtClean="0">
                          <a:latin typeface="Cambria Math"/>
                        </a:rPr>
                        <m:t>=</m:t>
                      </m:r>
                      <m:r>
                        <a:rPr lang="en-US" altLang="zh-HK" b="0" i="1" smtClean="0">
                          <a:latin typeface="Cambria Math"/>
                        </a:rPr>
                        <m:t>𝑣</m:t>
                      </m:r>
                      <m:r>
                        <a:rPr lang="en-US" altLang="zh-HK" b="0" i="1" smtClean="0">
                          <a:latin typeface="Cambria Math"/>
                        </a:rPr>
                        <m:t>=</m:t>
                      </m:r>
                      <m:r>
                        <a:rPr lang="en-US" altLang="zh-HK" b="0" i="1" smtClean="0">
                          <a:latin typeface="Cambria Math"/>
                        </a:rPr>
                        <m:t>𝐿</m:t>
                      </m:r>
                      <m:f>
                        <m:fPr>
                          <m:ctrlPr>
                            <a:rPr lang="en-US" altLang="zh-HK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HK" b="0" i="1" smtClean="0">
                              <a:latin typeface="Cambria Math"/>
                            </a:rPr>
                            <m:t>𝑑𝑖</m:t>
                          </m:r>
                        </m:num>
                        <m:den>
                          <m:r>
                            <a:rPr lang="en-US" altLang="zh-HK" b="0" i="1" smtClean="0">
                              <a:latin typeface="Cambria Math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zh-HK" altLang="en-US" dirty="0"/>
              </a:p>
            </p:txBody>
          </p:sp>
        </mc:Choice>
        <mc:Fallback>
          <p:sp>
            <p:nvSpPr>
              <p:cNvPr id="3" name="文字方塊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3372" y="2994994"/>
                <a:ext cx="2058128" cy="63478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字方塊 3"/>
          <p:cNvSpPr txBox="1"/>
          <p:nvPr/>
        </p:nvSpPr>
        <p:spPr>
          <a:xfrm>
            <a:off x="1730339" y="5181600"/>
            <a:ext cx="404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dirty="0" err="1" smtClean="0"/>
              <a:t>i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3249263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mtClean="0">
                <a:ea typeface="新細明體" pitchFamily="18" charset="-120"/>
              </a:rPr>
              <a:t>Step response of an RL circuit</a:t>
            </a:r>
            <a:endParaRPr lang="zh-HK" altLang="en-US" smtClean="0">
              <a:ea typeface="新細明體" pitchFamily="18" charset="-120"/>
            </a:endParaRPr>
          </a:p>
        </p:txBody>
      </p:sp>
      <p:sp>
        <p:nvSpPr>
          <p:cNvPr id="44036" name="文字方塊 4"/>
          <p:cNvSpPr txBox="1">
            <a:spLocks noChangeArrowheads="1"/>
          </p:cNvSpPr>
          <p:nvPr/>
        </p:nvSpPr>
        <p:spPr bwMode="auto">
          <a:xfrm>
            <a:off x="4262967" y="2047716"/>
            <a:ext cx="3505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zh-HK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Integrate both side, we have</a:t>
            </a:r>
            <a:endParaRPr lang="zh-HK" altLang="en-US" dirty="0">
              <a:latin typeface="Arial" panose="020B0604020202020204" pitchFamily="34" charset="0"/>
              <a:ea typeface="新細明體" pitchFamily="18" charset="-120"/>
              <a:cs typeface="Arial" panose="020B0604020202020204" pitchFamily="34" charset="0"/>
            </a:endParaRPr>
          </a:p>
        </p:txBody>
      </p:sp>
      <p:graphicFrame>
        <p:nvGraphicFramePr>
          <p:cNvPr id="44037" name="物件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7323071"/>
              </p:ext>
            </p:extLst>
          </p:nvPr>
        </p:nvGraphicFramePr>
        <p:xfrm>
          <a:off x="4453467" y="2589046"/>
          <a:ext cx="3124200" cy="2801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34" name="方程式" r:id="rId3" imgW="1942920" imgH="1650960" progId="Equation.3">
                  <p:embed/>
                </p:oleObj>
              </mc:Choice>
              <mc:Fallback>
                <p:oleObj name="方程式" r:id="rId3" imgW="1942920" imgH="1650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3467" y="2589046"/>
                        <a:ext cx="3124200" cy="2801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98A0B4-BF91-4605-8020-C83BD46B502C}" type="slidenum">
              <a:rPr lang="en-US" altLang="zh-HK" smtClean="0"/>
              <a:pPr>
                <a:defRPr/>
              </a:pPr>
              <a:t>34</a:t>
            </a:fld>
            <a:endParaRPr lang="en-US" altLang="zh-HK"/>
          </a:p>
        </p:txBody>
      </p:sp>
      <p:grpSp>
        <p:nvGrpSpPr>
          <p:cNvPr id="3" name="群組 2"/>
          <p:cNvGrpSpPr/>
          <p:nvPr/>
        </p:nvGrpSpPr>
        <p:grpSpPr>
          <a:xfrm>
            <a:off x="320749" y="2710934"/>
            <a:ext cx="3720362" cy="2477016"/>
            <a:chOff x="388088" y="2710934"/>
            <a:chExt cx="3720362" cy="2477016"/>
          </a:xfrm>
        </p:grpSpPr>
        <p:pic>
          <p:nvPicPr>
            <p:cNvPr id="44035" name="Picture 3" descr="ale29559_07048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716" t="53809" r="7410" b="4236"/>
            <a:stretch>
              <a:fillRect/>
            </a:stretch>
          </p:blipFill>
          <p:spPr bwMode="auto">
            <a:xfrm>
              <a:off x="533400" y="2895600"/>
              <a:ext cx="3575050" cy="2292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" name="文字方塊 8"/>
            <p:cNvSpPr txBox="1">
              <a:spLocks noChangeArrowheads="1"/>
            </p:cNvSpPr>
            <p:nvPr/>
          </p:nvSpPr>
          <p:spPr bwMode="auto">
            <a:xfrm>
              <a:off x="388088" y="2710934"/>
              <a:ext cx="135742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zh-HK" dirty="0">
                  <a:latin typeface="Arial" panose="020B0604020202020204" pitchFamily="34" charset="0"/>
                  <a:ea typeface="新細明體" pitchFamily="18" charset="-120"/>
                  <a:cs typeface="Arial" panose="020B0604020202020204" pitchFamily="34" charset="0"/>
                </a:rPr>
                <a:t>For </a:t>
              </a:r>
              <a:r>
                <a:rPr lang="en-US" altLang="zh-HK" dirty="0" smtClean="0">
                  <a:latin typeface="Arial" panose="020B0604020202020204" pitchFamily="34" charset="0"/>
                  <a:ea typeface="新細明體" pitchFamily="18" charset="-120"/>
                  <a:cs typeface="Arial" panose="020B0604020202020204" pitchFamily="34" charset="0"/>
                </a:rPr>
                <a:t>t </a:t>
              </a:r>
              <a:r>
                <a:rPr lang="en-US" altLang="zh-HK" dirty="0">
                  <a:latin typeface="Arial" panose="020B0604020202020204" pitchFamily="34" charset="0"/>
                  <a:ea typeface="新細明體" pitchFamily="18" charset="-120"/>
                  <a:cs typeface="Arial" panose="020B0604020202020204" pitchFamily="34" charset="0"/>
                </a:rPr>
                <a:t>≥ 0 </a:t>
              </a:r>
              <a:endParaRPr lang="zh-HK" altLang="en-US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endParaRPr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556437" y="3990015"/>
              <a:ext cx="5334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HK" dirty="0"/>
                <a:t>V</a:t>
              </a:r>
              <a:r>
                <a:rPr lang="en-US" baseline="-25000" dirty="0"/>
                <a:t>s</a:t>
              </a:r>
              <a:endParaRPr lang="zh-HK" altLang="en-US" dirty="0"/>
            </a:p>
          </p:txBody>
        </p:sp>
      </p:grpSp>
      <p:sp>
        <p:nvSpPr>
          <p:cNvPr id="11" name="文字方塊 4"/>
          <p:cNvSpPr txBox="1">
            <a:spLocks noChangeArrowheads="1"/>
          </p:cNvSpPr>
          <p:nvPr/>
        </p:nvSpPr>
        <p:spPr bwMode="auto">
          <a:xfrm>
            <a:off x="4381500" y="5562600"/>
            <a:ext cx="352264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zh-HK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Recall that the </a:t>
            </a:r>
            <a:r>
              <a:rPr lang="en-US" altLang="zh-HK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initial </a:t>
            </a:r>
            <a:r>
              <a:rPr lang="en-US" altLang="zh-HK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current,</a:t>
            </a:r>
            <a:endParaRPr lang="zh-HK" altLang="en-US" dirty="0">
              <a:latin typeface="Arial" panose="020B0604020202020204" pitchFamily="34" charset="0"/>
              <a:ea typeface="新細明體" pitchFamily="18" charset="-120"/>
              <a:cs typeface="Arial" panose="020B0604020202020204" pitchFamily="34" charset="0"/>
            </a:endParaRPr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4975499"/>
              </p:ext>
            </p:extLst>
          </p:nvPr>
        </p:nvGraphicFramePr>
        <p:xfrm>
          <a:off x="4457700" y="6096000"/>
          <a:ext cx="1557867" cy="3993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35" name="方程式" r:id="rId6" imgW="990360" imgH="241200" progId="Equation.3">
                  <p:embed/>
                </p:oleObj>
              </mc:Choice>
              <mc:Fallback>
                <p:oleObj name="方程式" r:id="rId6" imgW="99036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7700" y="6096000"/>
                        <a:ext cx="1557867" cy="3993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4128876"/>
              </p:ext>
            </p:extLst>
          </p:nvPr>
        </p:nvGraphicFramePr>
        <p:xfrm>
          <a:off x="7700541" y="4579156"/>
          <a:ext cx="1219200" cy="3409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36" name="Equation" r:id="rId8" imgW="761760" imgH="203040" progId="Equation.3">
                  <p:embed/>
                </p:oleObj>
              </mc:Choice>
              <mc:Fallback>
                <p:oleObj name="Equation" r:id="rId8" imgW="76176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00541" y="4579156"/>
                        <a:ext cx="1219200" cy="3409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9385564"/>
              </p:ext>
            </p:extLst>
          </p:nvPr>
        </p:nvGraphicFramePr>
        <p:xfrm>
          <a:off x="7357404" y="5018265"/>
          <a:ext cx="1646238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37" name="Equation" r:id="rId10" imgW="1028520" imgH="253800" progId="Equation.3">
                  <p:embed/>
                </p:oleObj>
              </mc:Choice>
              <mc:Fallback>
                <p:oleObj name="Equation" r:id="rId10" imgW="102852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7404" y="5018265"/>
                        <a:ext cx="1646238" cy="42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08374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mtClean="0">
                <a:ea typeface="新細明體" pitchFamily="18" charset="-120"/>
              </a:rPr>
              <a:t>Step response of an RL circuit</a:t>
            </a:r>
            <a:endParaRPr lang="zh-HK" altLang="en-US" smtClean="0">
              <a:ea typeface="新細明體" pitchFamily="18" charset="-120"/>
            </a:endParaRPr>
          </a:p>
        </p:txBody>
      </p:sp>
      <p:sp>
        <p:nvSpPr>
          <p:cNvPr id="45062" name="文字方塊 6"/>
          <p:cNvSpPr txBox="1">
            <a:spLocks noChangeArrowheads="1"/>
          </p:cNvSpPr>
          <p:nvPr/>
        </p:nvSpPr>
        <p:spPr bwMode="auto">
          <a:xfrm>
            <a:off x="4495800" y="4824799"/>
            <a:ext cx="2590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zh-HK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The time constant is</a:t>
            </a:r>
            <a:endParaRPr lang="zh-HK" altLang="en-US" dirty="0">
              <a:latin typeface="Arial" panose="020B0604020202020204" pitchFamily="34" charset="0"/>
              <a:ea typeface="新細明體" pitchFamily="18" charset="-120"/>
              <a:cs typeface="Arial" panose="020B0604020202020204" pitchFamily="34" charset="0"/>
            </a:endParaRPr>
          </a:p>
        </p:txBody>
      </p:sp>
      <p:graphicFrame>
        <p:nvGraphicFramePr>
          <p:cNvPr id="45063" name="物件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8718571"/>
              </p:ext>
            </p:extLst>
          </p:nvPr>
        </p:nvGraphicFramePr>
        <p:xfrm>
          <a:off x="6827837" y="4844556"/>
          <a:ext cx="1107879" cy="3501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60" name="方程式" r:id="rId3" imgW="558720" imgH="177480" progId="Equation.3">
                  <p:embed/>
                </p:oleObj>
              </mc:Choice>
              <mc:Fallback>
                <p:oleObj name="方程式" r:id="rId3" imgW="55872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27837" y="4844556"/>
                        <a:ext cx="1107879" cy="3501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4" name="物件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2741043"/>
              </p:ext>
            </p:extLst>
          </p:nvPr>
        </p:nvGraphicFramePr>
        <p:xfrm>
          <a:off x="4876800" y="5427365"/>
          <a:ext cx="4094162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61" name="方程式" r:id="rId5" imgW="2374560" imgH="685800" progId="Equation.3">
                  <p:embed/>
                </p:oleObj>
              </mc:Choice>
              <mc:Fallback>
                <p:oleObj name="方程式" r:id="rId5" imgW="2374560" imgH="685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5427365"/>
                        <a:ext cx="4094162" cy="11938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113181" y="152400"/>
            <a:ext cx="1905000" cy="457200"/>
          </a:xfrm>
        </p:spPr>
        <p:txBody>
          <a:bodyPr/>
          <a:lstStyle/>
          <a:p>
            <a:pPr>
              <a:defRPr/>
            </a:pPr>
            <a:fld id="{5698A0B4-BF91-4605-8020-C83BD46B502C}" type="slidenum">
              <a:rPr lang="en-US" altLang="zh-HK" smtClean="0"/>
              <a:pPr>
                <a:defRPr/>
              </a:pPr>
              <a:t>35</a:t>
            </a:fld>
            <a:endParaRPr lang="en-US" altLang="zh-HK"/>
          </a:p>
        </p:txBody>
      </p:sp>
      <p:graphicFrame>
        <p:nvGraphicFramePr>
          <p:cNvPr id="3" name="物件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6731664"/>
              </p:ext>
            </p:extLst>
          </p:nvPr>
        </p:nvGraphicFramePr>
        <p:xfrm>
          <a:off x="4572000" y="1905000"/>
          <a:ext cx="3163888" cy="2716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62" name="方程式" r:id="rId7" imgW="1968480" imgH="1600200" progId="Equation.3">
                  <p:embed/>
                </p:oleObj>
              </mc:Choice>
              <mc:Fallback>
                <p:oleObj name="方程式" r:id="rId7" imgW="1968480" imgH="1600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905000"/>
                        <a:ext cx="3163888" cy="2716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群組 12"/>
          <p:cNvGrpSpPr/>
          <p:nvPr/>
        </p:nvGrpSpPr>
        <p:grpSpPr>
          <a:xfrm>
            <a:off x="320749" y="2710934"/>
            <a:ext cx="3720362" cy="2477016"/>
            <a:chOff x="388088" y="2710934"/>
            <a:chExt cx="3720362" cy="2477016"/>
          </a:xfrm>
        </p:grpSpPr>
        <p:pic>
          <p:nvPicPr>
            <p:cNvPr id="14" name="Picture 3" descr="ale29559_07048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716" t="53809" r="7410" b="4236"/>
            <a:stretch>
              <a:fillRect/>
            </a:stretch>
          </p:blipFill>
          <p:spPr bwMode="auto">
            <a:xfrm>
              <a:off x="533400" y="2895600"/>
              <a:ext cx="3575050" cy="2292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5" name="文字方塊 8"/>
            <p:cNvSpPr txBox="1">
              <a:spLocks noChangeArrowheads="1"/>
            </p:cNvSpPr>
            <p:nvPr/>
          </p:nvSpPr>
          <p:spPr bwMode="auto">
            <a:xfrm>
              <a:off x="388088" y="2710934"/>
              <a:ext cx="135742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zh-HK" dirty="0">
                  <a:latin typeface="Arial" panose="020B0604020202020204" pitchFamily="34" charset="0"/>
                  <a:ea typeface="新細明體" pitchFamily="18" charset="-120"/>
                  <a:cs typeface="Arial" panose="020B0604020202020204" pitchFamily="34" charset="0"/>
                </a:rPr>
                <a:t>For </a:t>
              </a:r>
              <a:r>
                <a:rPr lang="en-US" altLang="zh-HK" dirty="0" smtClean="0">
                  <a:latin typeface="Arial" panose="020B0604020202020204" pitchFamily="34" charset="0"/>
                  <a:ea typeface="新細明體" pitchFamily="18" charset="-120"/>
                  <a:cs typeface="Arial" panose="020B0604020202020204" pitchFamily="34" charset="0"/>
                </a:rPr>
                <a:t>t </a:t>
              </a:r>
              <a:r>
                <a:rPr lang="en-US" altLang="zh-HK" dirty="0">
                  <a:latin typeface="Arial" panose="020B0604020202020204" pitchFamily="34" charset="0"/>
                  <a:ea typeface="新細明體" pitchFamily="18" charset="-120"/>
                  <a:cs typeface="Arial" panose="020B0604020202020204" pitchFamily="34" charset="0"/>
                </a:rPr>
                <a:t>≥ 0 </a:t>
              </a:r>
              <a:endParaRPr lang="zh-HK" altLang="en-US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endParaRPr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556437" y="3990015"/>
              <a:ext cx="5334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HK" dirty="0"/>
                <a:t>V</a:t>
              </a:r>
              <a:r>
                <a:rPr lang="en-US" baseline="-25000" dirty="0"/>
                <a:t>s</a:t>
              </a:r>
              <a:endParaRPr lang="zh-HK" altLang="en-US" dirty="0"/>
            </a:p>
          </p:txBody>
        </p:sp>
      </p:grpSp>
      <p:sp>
        <p:nvSpPr>
          <p:cNvPr id="12" name="文字方塊 11"/>
          <p:cNvSpPr txBox="1"/>
          <p:nvPr/>
        </p:nvSpPr>
        <p:spPr>
          <a:xfrm>
            <a:off x="152400" y="5562600"/>
            <a:ext cx="4600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dirty="0" smtClean="0">
                <a:latin typeface="Arial" panose="020B0604020202020204" pitchFamily="34" charset="0"/>
                <a:cs typeface="Arial" panose="020B0604020202020204" pitchFamily="34" charset="0"/>
              </a:rPr>
              <a:t>This is called </a:t>
            </a:r>
            <a:r>
              <a:rPr lang="en-US" altLang="zh-HK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step response of an RL circuit </a:t>
            </a:r>
            <a:r>
              <a:rPr lang="en-US" altLang="zh-HK" dirty="0" smtClean="0">
                <a:latin typeface="Arial" panose="020B0604020202020204" pitchFamily="34" charset="0"/>
                <a:cs typeface="Arial" panose="020B0604020202020204" pitchFamily="34" charset="0"/>
              </a:rPr>
              <a:t>which is caused by </a:t>
            </a:r>
            <a:r>
              <a:rPr lang="en-US" altLang="zh-HK" u="sng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sudden change of the circuit configuration at t = 0</a:t>
            </a:r>
            <a:r>
              <a:rPr lang="en-US" altLang="zh-HK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zh-HK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2520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mtClean="0">
                <a:ea typeface="新細明體" pitchFamily="18" charset="-120"/>
              </a:rPr>
              <a:t>Step response of an RL circuit</a:t>
            </a:r>
            <a:endParaRPr lang="zh-HK" altLang="en-US" smtClean="0">
              <a:ea typeface="新細明體" pitchFamily="18" charset="-120"/>
            </a:endParaRPr>
          </a:p>
        </p:txBody>
      </p:sp>
      <p:pic>
        <p:nvPicPr>
          <p:cNvPr id="46083" name="Picture 3" descr="ale29559_0704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15" t="6935" r="15259"/>
          <a:stretch>
            <a:fillRect/>
          </a:stretch>
        </p:blipFill>
        <p:spPr bwMode="auto">
          <a:xfrm>
            <a:off x="654361" y="3172162"/>
            <a:ext cx="3122612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6084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9681648"/>
              </p:ext>
            </p:extLst>
          </p:nvPr>
        </p:nvGraphicFramePr>
        <p:xfrm>
          <a:off x="4762812" y="3858951"/>
          <a:ext cx="4051300" cy="1192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44" name="方程式" r:id="rId4" imgW="2349360" imgH="685800" progId="Equation.3">
                  <p:embed/>
                </p:oleObj>
              </mc:Choice>
              <mc:Fallback>
                <p:oleObj name="方程式" r:id="rId4" imgW="2349360" imgH="685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2812" y="3858951"/>
                        <a:ext cx="4051300" cy="119221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6085" name="Group 40"/>
          <p:cNvGrpSpPr>
            <a:grpSpLocks/>
          </p:cNvGrpSpPr>
          <p:nvPr/>
        </p:nvGrpSpPr>
        <p:grpSpPr bwMode="auto">
          <a:xfrm>
            <a:off x="4719950" y="5047989"/>
            <a:ext cx="2971800" cy="1200115"/>
            <a:chOff x="2592" y="2400"/>
            <a:chExt cx="1872" cy="1084"/>
          </a:xfrm>
        </p:grpSpPr>
        <p:sp>
          <p:nvSpPr>
            <p:cNvPr id="46090" name="Text Box 33"/>
            <p:cNvSpPr txBox="1">
              <a:spLocks noChangeArrowheads="1"/>
            </p:cNvSpPr>
            <p:nvPr/>
          </p:nvSpPr>
          <p:spPr bwMode="auto">
            <a:xfrm>
              <a:off x="2592" y="2956"/>
              <a:ext cx="912" cy="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HK" sz="1600" dirty="0">
                  <a:solidFill>
                    <a:srgbClr val="FF0000"/>
                  </a:solidFill>
                  <a:latin typeface="Arial" panose="020B0604020202020204" pitchFamily="34" charset="0"/>
                  <a:ea typeface="新細明體" pitchFamily="18" charset="-120"/>
                  <a:cs typeface="Arial" panose="020B0604020202020204" pitchFamily="34" charset="0"/>
                </a:rPr>
                <a:t>Final value at t </a:t>
              </a:r>
              <a:r>
                <a:rPr lang="en-US" altLang="zh-HK" sz="1600" b="1" dirty="0">
                  <a:solidFill>
                    <a:srgbClr val="FF0000"/>
                  </a:solidFill>
                  <a:latin typeface="Arial" panose="020B0604020202020204" pitchFamily="34" charset="0"/>
                  <a:ea typeface="新細明體" pitchFamily="18" charset="-120"/>
                  <a:cs typeface="Arial" panose="020B0604020202020204" pitchFamily="34" charset="0"/>
                </a:rPr>
                <a:t>→</a:t>
              </a:r>
              <a:r>
                <a:rPr lang="en-US" altLang="zh-HK" sz="1600" dirty="0" smtClean="0">
                  <a:solidFill>
                    <a:srgbClr val="FF0000"/>
                  </a:solidFill>
                  <a:latin typeface="Arial" panose="020B0604020202020204" pitchFamily="34" charset="0"/>
                  <a:ea typeface="新細明體" pitchFamily="18" charset="-120"/>
                  <a:cs typeface="Arial" panose="020B0604020202020204" pitchFamily="34" charset="0"/>
                </a:rPr>
                <a:t> </a:t>
              </a:r>
              <a:r>
                <a:rPr lang="en-US" altLang="zh-HK" sz="1600" dirty="0">
                  <a:solidFill>
                    <a:srgbClr val="FF0000"/>
                  </a:solidFill>
                  <a:latin typeface="Arial" panose="020B0604020202020204" pitchFamily="34" charset="0"/>
                  <a:ea typeface="新細明體" pitchFamily="18" charset="-120"/>
                  <a:cs typeface="Arial" panose="020B0604020202020204" pitchFamily="34" charset="0"/>
                </a:rPr>
                <a:t>∞</a:t>
              </a:r>
            </a:p>
          </p:txBody>
        </p:sp>
        <p:sp>
          <p:nvSpPr>
            <p:cNvPr id="46091" name="Text Box 34"/>
            <p:cNvSpPr txBox="1">
              <a:spLocks noChangeArrowheads="1"/>
            </p:cNvSpPr>
            <p:nvPr/>
          </p:nvSpPr>
          <p:spPr bwMode="auto">
            <a:xfrm>
              <a:off x="3552" y="2956"/>
              <a:ext cx="912" cy="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HK" sz="1600" dirty="0">
                  <a:solidFill>
                    <a:srgbClr val="FF0000"/>
                  </a:solidFill>
                  <a:latin typeface="Arial" panose="020B0604020202020204" pitchFamily="34" charset="0"/>
                  <a:ea typeface="新細明體" pitchFamily="18" charset="-120"/>
                  <a:cs typeface="Arial" panose="020B0604020202020204" pitchFamily="34" charset="0"/>
                </a:rPr>
                <a:t>Initial value at t = 0</a:t>
              </a:r>
            </a:p>
          </p:txBody>
        </p:sp>
        <p:sp>
          <p:nvSpPr>
            <p:cNvPr id="46092" name="Line 36"/>
            <p:cNvSpPr>
              <a:spLocks noChangeShapeType="1"/>
            </p:cNvSpPr>
            <p:nvPr/>
          </p:nvSpPr>
          <p:spPr bwMode="auto">
            <a:xfrm flipV="1">
              <a:off x="2880" y="2400"/>
              <a:ext cx="384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46093" name="Line 37"/>
            <p:cNvSpPr>
              <a:spLocks noChangeShapeType="1"/>
            </p:cNvSpPr>
            <p:nvPr/>
          </p:nvSpPr>
          <p:spPr bwMode="auto">
            <a:xfrm flipV="1">
              <a:off x="2880" y="2400"/>
              <a:ext cx="1056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46094" name="Line 38"/>
            <p:cNvSpPr>
              <a:spLocks noChangeShapeType="1"/>
            </p:cNvSpPr>
            <p:nvPr/>
          </p:nvSpPr>
          <p:spPr bwMode="auto">
            <a:xfrm flipH="1" flipV="1">
              <a:off x="3648" y="2400"/>
              <a:ext cx="144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98A0B4-BF91-4605-8020-C83BD46B502C}" type="slidenum">
              <a:rPr lang="en-US" altLang="zh-HK" smtClean="0"/>
              <a:pPr>
                <a:defRPr/>
              </a:pPr>
              <a:t>36</a:t>
            </a:fld>
            <a:endParaRPr lang="en-US" altLang="zh-HK"/>
          </a:p>
        </p:txBody>
      </p:sp>
      <p:sp>
        <p:nvSpPr>
          <p:cNvPr id="16" name="TextBox 15"/>
          <p:cNvSpPr txBox="1"/>
          <p:nvPr/>
        </p:nvSpPr>
        <p:spPr>
          <a:xfrm>
            <a:off x="3095545" y="3774684"/>
            <a:ext cx="1835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inal current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3453990" y="4144016"/>
            <a:ext cx="0" cy="62208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906919" y="2828005"/>
            <a:ext cx="1835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Initial current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1259219" y="3151170"/>
            <a:ext cx="533400" cy="51503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457200" y="2111376"/>
            <a:ext cx="8534400" cy="8366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280988" indent="-280988">
              <a:buFontTx/>
              <a:buNone/>
            </a:pPr>
            <a:r>
              <a:rPr lang="en-US" altLang="zh-HK" sz="2000" kern="0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T</a:t>
            </a:r>
            <a:r>
              <a:rPr lang="en-US" altLang="zh-HK" sz="2000" kern="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he inductor current </a:t>
            </a:r>
            <a:r>
              <a:rPr lang="en-US" altLang="zh-HK" sz="2000" kern="0" dirty="0" err="1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i</a:t>
            </a:r>
            <a:r>
              <a:rPr lang="en-US" altLang="zh-HK" sz="2000" kern="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(t) is given by   </a:t>
            </a:r>
          </a:p>
        </p:txBody>
      </p:sp>
      <p:sp>
        <p:nvSpPr>
          <p:cNvPr id="21" name="TextBox 9"/>
          <p:cNvSpPr txBox="1"/>
          <p:nvPr/>
        </p:nvSpPr>
        <p:spPr>
          <a:xfrm>
            <a:off x="950562" y="6324600"/>
            <a:ext cx="2530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Assume that I</a:t>
            </a:r>
            <a:r>
              <a:rPr lang="en-US" baseline="-25000" dirty="0"/>
              <a:t>0</a:t>
            </a:r>
            <a:r>
              <a:rPr lang="en-US" dirty="0" smtClean="0"/>
              <a:t> &gt; V</a:t>
            </a:r>
            <a:r>
              <a:rPr lang="en-US" baseline="-25000" dirty="0" smtClean="0"/>
              <a:t>s </a:t>
            </a:r>
            <a:r>
              <a:rPr lang="en-US" dirty="0" smtClean="0"/>
              <a:t>/R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702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投影片編號版面配置區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0DDCDD05-93CF-464B-9F45-6F3FE65AC11F}" type="slidenum">
              <a:rPr lang="en-US" altLang="zh-HK" smtClean="0"/>
              <a:pPr eaLnBrk="1" hangingPunct="1"/>
              <a:t>37</a:t>
            </a:fld>
            <a:endParaRPr lang="en-US" altLang="zh-HK" dirty="0" smtClean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2133600"/>
            <a:ext cx="8610600" cy="457200"/>
          </a:xfrm>
        </p:spPr>
        <p:txBody>
          <a:bodyPr/>
          <a:lstStyle/>
          <a:p>
            <a:pPr marL="290513" indent="-290513">
              <a:buFontTx/>
              <a:buNone/>
            </a:pP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  Three steps to find the step response of an RL circuit (current </a:t>
            </a:r>
            <a:r>
              <a:rPr lang="en-US" altLang="zh-HK" sz="2000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o</a:t>
            </a: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f L):</a:t>
            </a:r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560386" y="2895600"/>
            <a:ext cx="7718425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533400" indent="-533400">
              <a:spcBef>
                <a:spcPct val="20000"/>
              </a:spcBef>
              <a:buFontTx/>
              <a:buAutoNum type="arabicPeriod"/>
            </a:pP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Find the </a:t>
            </a:r>
            <a:r>
              <a:rPr lang="en-US" altLang="zh-HK" sz="2000" dirty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initial inductor current </a:t>
            </a:r>
            <a:r>
              <a:rPr lang="en-US" altLang="zh-HK" sz="2000" dirty="0" err="1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i</a:t>
            </a:r>
            <a:r>
              <a:rPr lang="en-US" altLang="zh-HK" sz="2000" dirty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(0) at t = </a:t>
            </a:r>
            <a:r>
              <a:rPr lang="en-US" altLang="zh-HK" sz="2000" dirty="0" smtClean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0</a:t>
            </a:r>
            <a:endParaRPr lang="en-US" altLang="zh-HK" sz="2000" dirty="0">
              <a:latin typeface="Arial" panose="020B0604020202020204" pitchFamily="34" charset="0"/>
              <a:ea typeface="新細明體" pitchFamily="18" charset="-120"/>
              <a:cs typeface="Arial" panose="020B0604020202020204" pitchFamily="34" charset="0"/>
            </a:endParaRPr>
          </a:p>
          <a:p>
            <a:pPr marL="533400" indent="-533400">
              <a:spcBef>
                <a:spcPct val="20000"/>
              </a:spcBef>
              <a:buFontTx/>
              <a:buAutoNum type="arabicPeriod"/>
            </a:pP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Find the </a:t>
            </a:r>
            <a:r>
              <a:rPr lang="en-US" altLang="zh-HK" sz="2000" dirty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final inductor current </a:t>
            </a:r>
            <a:r>
              <a:rPr lang="en-US" altLang="zh-HK" sz="2000" dirty="0" err="1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i</a:t>
            </a:r>
            <a:r>
              <a:rPr lang="en-US" altLang="zh-HK" sz="2000" dirty="0" smtClean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(</a:t>
            </a:r>
            <a:r>
              <a:rPr lang="en-US" altLang="zh-HK" sz="2000" dirty="0" smtClean="0">
                <a:solidFill>
                  <a:srgbClr val="FF0000"/>
                </a:solidFill>
                <a:ea typeface="新細明體" pitchFamily="18" charset="-120"/>
                <a:cs typeface="Times New Roman" pitchFamily="18" charset="0"/>
              </a:rPr>
              <a:t>∞</a:t>
            </a:r>
            <a:r>
              <a:rPr lang="en-US" altLang="zh-HK" sz="2000" dirty="0" smtClean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)</a:t>
            </a:r>
            <a:endParaRPr lang="en-US" altLang="zh-HK" sz="2000" dirty="0">
              <a:solidFill>
                <a:srgbClr val="FF0000"/>
              </a:solidFill>
              <a:latin typeface="Arial" panose="020B0604020202020204" pitchFamily="34" charset="0"/>
              <a:ea typeface="新細明體" pitchFamily="18" charset="-120"/>
              <a:cs typeface="Arial" panose="020B0604020202020204" pitchFamily="34" charset="0"/>
            </a:endParaRPr>
          </a:p>
          <a:p>
            <a:pPr marL="533400" indent="-533400">
              <a:spcBef>
                <a:spcPct val="20000"/>
              </a:spcBef>
              <a:buFontTx/>
              <a:buAutoNum type="arabicPeriod"/>
            </a:pP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Determine the </a:t>
            </a:r>
            <a:r>
              <a:rPr lang="en-US" altLang="zh-HK" sz="2000" dirty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time constant </a:t>
            </a: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  <a:sym typeface="Symbol" pitchFamily="18" charset="2"/>
              </a:rPr>
              <a:t> = L/R</a:t>
            </a: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. </a:t>
            </a:r>
          </a:p>
          <a:p>
            <a:pPr marL="533400" indent="-533400">
              <a:spcBef>
                <a:spcPct val="20000"/>
              </a:spcBef>
              <a:buFontTx/>
              <a:buAutoNum type="arabicPeriod"/>
            </a:pP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Put them in to the expression:</a:t>
            </a:r>
          </a:p>
        </p:txBody>
      </p:sp>
      <p:sp>
        <p:nvSpPr>
          <p:cNvPr id="39948" name="標題 1"/>
          <p:cNvSpPr>
            <a:spLocks noGrp="1"/>
          </p:cNvSpPr>
          <p:nvPr>
            <p:ph type="title"/>
          </p:nvPr>
        </p:nvSpPr>
        <p:spPr>
          <a:xfrm>
            <a:off x="927100" y="381000"/>
            <a:ext cx="8243888" cy="1314450"/>
          </a:xfrm>
        </p:spPr>
        <p:txBody>
          <a:bodyPr/>
          <a:lstStyle/>
          <a:p>
            <a:r>
              <a:rPr lang="en-US" altLang="zh-HK" dirty="0" smtClean="0">
                <a:ea typeface="新細明體" pitchFamily="18" charset="-120"/>
              </a:rPr>
              <a:t>Step response of an RL circuit</a:t>
            </a:r>
            <a:endParaRPr lang="zh-HK" altLang="en-US" dirty="0" smtClean="0">
              <a:ea typeface="新細明體" pitchFamily="18" charset="-12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4114800" y="5371721"/>
            <a:ext cx="4495800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HK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  <a:sym typeface="Symbol" pitchFamily="18" charset="2"/>
              </a:rPr>
              <a:t> </a:t>
            </a:r>
            <a:r>
              <a:rPr lang="en-US" altLang="zh-HK" dirty="0" smtClean="0">
                <a:latin typeface="Arial" panose="020B0604020202020204" pitchFamily="34" charset="0"/>
                <a:cs typeface="Arial" panose="020B0604020202020204" pitchFamily="34" charset="0"/>
              </a:rPr>
              <a:t>can only be determined in </a:t>
            </a:r>
            <a:r>
              <a:rPr lang="en-US" altLang="zh-HK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altLang="zh-HK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zh-HK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HK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standard form RL circuit</a:t>
            </a:r>
            <a:r>
              <a:rPr lang="en-US" altLang="zh-HK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endParaRPr lang="zh-HK" altLang="en-US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839305" y="6400800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dirty="0" smtClean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altLang="zh-HK" dirty="0" smtClean="0">
                <a:latin typeface="Arial" panose="020B0604020202020204" pitchFamily="34" charset="0"/>
                <a:cs typeface="Arial" panose="020B0604020202020204" pitchFamily="34" charset="0"/>
              </a:rPr>
              <a:t>standard form RL circuit</a:t>
            </a:r>
            <a:endParaRPr lang="zh-HK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直線單箭頭接點 5"/>
          <p:cNvCxnSpPr/>
          <p:nvPr/>
        </p:nvCxnSpPr>
        <p:spPr>
          <a:xfrm flipH="1" flipV="1">
            <a:off x="4468770" y="3962399"/>
            <a:ext cx="685800" cy="131843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群組 12"/>
          <p:cNvGrpSpPr/>
          <p:nvPr/>
        </p:nvGrpSpPr>
        <p:grpSpPr>
          <a:xfrm>
            <a:off x="607144" y="4410797"/>
            <a:ext cx="3131288" cy="2073719"/>
            <a:chOff x="533400" y="2895600"/>
            <a:chExt cx="3575050" cy="2292350"/>
          </a:xfrm>
        </p:grpSpPr>
        <p:pic>
          <p:nvPicPr>
            <p:cNvPr id="14" name="Picture 3" descr="ale29559_07048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716" t="53809" r="7410" b="4236"/>
            <a:stretch>
              <a:fillRect/>
            </a:stretch>
          </p:blipFill>
          <p:spPr bwMode="auto">
            <a:xfrm>
              <a:off x="533400" y="2895600"/>
              <a:ext cx="3575050" cy="2292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9" name="文字方塊 18"/>
            <p:cNvSpPr txBox="1"/>
            <p:nvPr/>
          </p:nvSpPr>
          <p:spPr>
            <a:xfrm>
              <a:off x="556437" y="3990015"/>
              <a:ext cx="5334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HK" dirty="0"/>
                <a:t>V</a:t>
              </a:r>
              <a:r>
                <a:rPr lang="en-US" baseline="-25000" dirty="0"/>
                <a:t>s</a:t>
              </a:r>
              <a:endParaRPr lang="zh-HK" altLang="en-US" dirty="0"/>
            </a:p>
          </p:txBody>
        </p:sp>
      </p:grpSp>
      <p:graphicFrame>
        <p:nvGraphicFramePr>
          <p:cNvPr id="2" name="物件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7957909"/>
              </p:ext>
            </p:extLst>
          </p:nvPr>
        </p:nvGraphicFramePr>
        <p:xfrm>
          <a:off x="4724400" y="3962400"/>
          <a:ext cx="3276600" cy="375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68" name="方程式" r:id="rId5" imgW="1968500" imgH="228600" progId="Equation.3">
                  <p:embed/>
                </p:oleObj>
              </mc:Choice>
              <mc:Fallback>
                <p:oleObj name="方程式" r:id="rId5" imgW="19685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3962400"/>
                        <a:ext cx="3276600" cy="37598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6353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mtClean="0">
                <a:ea typeface="新細明體" pitchFamily="18" charset="-120"/>
              </a:rPr>
              <a:t>Step response of an RL circuit</a:t>
            </a:r>
            <a:endParaRPr lang="zh-HK" altLang="en-US" smtClean="0">
              <a:ea typeface="新細明體" pitchFamily="18" charset="-120"/>
            </a:endParaRPr>
          </a:p>
        </p:txBody>
      </p:sp>
      <p:sp>
        <p:nvSpPr>
          <p:cNvPr id="48131" name="內容版面配置區 2"/>
          <p:cNvSpPr>
            <a:spLocks noGrp="1"/>
          </p:cNvSpPr>
          <p:nvPr>
            <p:ph idx="1"/>
          </p:nvPr>
        </p:nvSpPr>
        <p:spPr>
          <a:xfrm>
            <a:off x="475456" y="2054683"/>
            <a:ext cx="8497888" cy="4114800"/>
          </a:xfrm>
        </p:spPr>
        <p:txBody>
          <a:bodyPr/>
          <a:lstStyle/>
          <a:p>
            <a:pPr marL="0" indent="0">
              <a:buNone/>
            </a:pP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Example: Find </a:t>
            </a:r>
            <a:r>
              <a:rPr lang="en-US" altLang="zh-HK" sz="2000" dirty="0" err="1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i</a:t>
            </a: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(t) for t </a:t>
            </a:r>
            <a:r>
              <a:rPr lang="en-US" altLang="zh-HK" sz="2000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≥ 0</a:t>
            </a: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. Assume that the switch has been closed for a long time </a:t>
            </a: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before t = 0.</a:t>
            </a:r>
            <a:endParaRPr lang="en-US" altLang="zh-HK" sz="2000" dirty="0" smtClean="0">
              <a:latin typeface="Arial" panose="020B0604020202020204" pitchFamily="34" charset="0"/>
              <a:ea typeface="新細明體" pitchFamily="18" charset="-120"/>
              <a:cs typeface="Arial" panose="020B0604020202020204" pitchFamily="34" charset="0"/>
            </a:endParaRPr>
          </a:p>
          <a:p>
            <a:pPr marL="0" indent="0">
              <a:buFont typeface="Wingdings" pitchFamily="2" charset="2"/>
              <a:buNone/>
            </a:pPr>
            <a:endParaRPr lang="zh-HK" altLang="en-US" dirty="0" smtClean="0">
              <a:ea typeface="新細明體" pitchFamily="18" charset="-120"/>
            </a:endParaRPr>
          </a:p>
        </p:txBody>
      </p:sp>
      <p:pic>
        <p:nvPicPr>
          <p:cNvPr id="48132" name="Picture 3" descr="ale29559_0705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53" t="8784" r="2357"/>
          <a:stretch>
            <a:fillRect/>
          </a:stretch>
        </p:blipFill>
        <p:spPr bwMode="auto">
          <a:xfrm>
            <a:off x="474708" y="2794031"/>
            <a:ext cx="3276600" cy="21306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133" name="文字方塊 4"/>
          <p:cNvSpPr txBox="1">
            <a:spLocks noChangeArrowheads="1"/>
          </p:cNvSpPr>
          <p:nvPr/>
        </p:nvSpPr>
        <p:spPr bwMode="auto">
          <a:xfrm>
            <a:off x="4724400" y="2713038"/>
            <a:ext cx="38100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zh-HK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When t =</a:t>
            </a:r>
            <a:r>
              <a:rPr lang="en-US" altLang="zh-HK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 0-, </a:t>
            </a:r>
            <a:r>
              <a:rPr lang="en-US" altLang="zh-HK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the current through the inductor (short circuit) is</a:t>
            </a:r>
            <a:endParaRPr lang="zh-HK" altLang="en-US" dirty="0">
              <a:latin typeface="Arial" panose="020B0604020202020204" pitchFamily="34" charset="0"/>
              <a:ea typeface="新細明體" pitchFamily="18" charset="-120"/>
              <a:cs typeface="Arial" panose="020B0604020202020204" pitchFamily="34" charset="0"/>
            </a:endParaRPr>
          </a:p>
        </p:txBody>
      </p:sp>
      <p:graphicFrame>
        <p:nvGraphicFramePr>
          <p:cNvPr id="48134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6838600"/>
              </p:ext>
            </p:extLst>
          </p:nvPr>
        </p:nvGraphicFramePr>
        <p:xfrm>
          <a:off x="5192232" y="3359150"/>
          <a:ext cx="1371600" cy="582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602" name="方程式" r:id="rId4" imgW="977760" imgH="393480" progId="Equation.3">
                  <p:embed/>
                </p:oleObj>
              </mc:Choice>
              <mc:Fallback>
                <p:oleObj name="方程式" r:id="rId4" imgW="9777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2232" y="3359150"/>
                        <a:ext cx="1371600" cy="582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5" name="物件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8704963"/>
              </p:ext>
            </p:extLst>
          </p:nvPr>
        </p:nvGraphicFramePr>
        <p:xfrm>
          <a:off x="6923405" y="3472193"/>
          <a:ext cx="1499353" cy="3477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603" name="方程式" r:id="rId6" imgW="1041120" imgH="228600" progId="Equation.3">
                  <p:embed/>
                </p:oleObj>
              </mc:Choice>
              <mc:Fallback>
                <p:oleObj name="方程式" r:id="rId6" imgW="10411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3405" y="3472193"/>
                        <a:ext cx="1499353" cy="3477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6" name="文字方塊 7"/>
          <p:cNvSpPr txBox="1">
            <a:spLocks noChangeArrowheads="1"/>
          </p:cNvSpPr>
          <p:nvPr/>
        </p:nvSpPr>
        <p:spPr bwMode="auto">
          <a:xfrm>
            <a:off x="4724400" y="4038600"/>
            <a:ext cx="4150242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zh-HK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When switch </a:t>
            </a:r>
            <a:r>
              <a:rPr lang="en-US" altLang="zh-HK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is opened </a:t>
            </a:r>
            <a:r>
              <a:rPr lang="en-US" altLang="zh-HK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for a long time, </a:t>
            </a:r>
            <a:r>
              <a:rPr lang="en-US" altLang="zh-HK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the current through the inductor (short circuit) is</a:t>
            </a:r>
            <a:endParaRPr lang="zh-HK" altLang="en-US" dirty="0">
              <a:latin typeface="Arial" panose="020B0604020202020204" pitchFamily="34" charset="0"/>
              <a:ea typeface="新細明體" pitchFamily="18" charset="-120"/>
              <a:cs typeface="Arial" panose="020B0604020202020204" pitchFamily="34" charset="0"/>
            </a:endParaRPr>
          </a:p>
        </p:txBody>
      </p:sp>
      <p:graphicFrame>
        <p:nvGraphicFramePr>
          <p:cNvPr id="48137" name="物件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1307351"/>
              </p:ext>
            </p:extLst>
          </p:nvPr>
        </p:nvGraphicFramePr>
        <p:xfrm>
          <a:off x="5751701" y="4961930"/>
          <a:ext cx="2095639" cy="3247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604" name="方程式" r:id="rId8" imgW="1384200" imgH="203040" progId="Equation.3">
                  <p:embed/>
                </p:oleObj>
              </mc:Choice>
              <mc:Fallback>
                <p:oleObj name="方程式" r:id="rId8" imgW="13842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1701" y="4961930"/>
                        <a:ext cx="2095639" cy="3247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8" name="文字方塊 9"/>
          <p:cNvSpPr txBox="1">
            <a:spLocks noChangeArrowheads="1"/>
          </p:cNvSpPr>
          <p:nvPr/>
        </p:nvSpPr>
        <p:spPr bwMode="auto">
          <a:xfrm>
            <a:off x="4765158" y="5485378"/>
            <a:ext cx="36576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zh-HK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The </a:t>
            </a:r>
            <a:r>
              <a:rPr lang="en-US" altLang="zh-HK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total resistance experienced by the </a:t>
            </a:r>
            <a:r>
              <a:rPr lang="en-US" altLang="zh-HK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inductor </a:t>
            </a:r>
            <a:r>
              <a:rPr lang="en-US" altLang="zh-HK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is</a:t>
            </a:r>
            <a:endParaRPr lang="zh-HK" altLang="en-US" dirty="0">
              <a:latin typeface="Arial" panose="020B0604020202020204" pitchFamily="34" charset="0"/>
              <a:ea typeface="新細明體" pitchFamily="18" charset="-120"/>
              <a:cs typeface="Arial" panose="020B0604020202020204" pitchFamily="34" charset="0"/>
            </a:endParaRPr>
          </a:p>
        </p:txBody>
      </p:sp>
      <p:graphicFrame>
        <p:nvGraphicFramePr>
          <p:cNvPr id="48139" name="物件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8835238"/>
              </p:ext>
            </p:extLst>
          </p:nvPr>
        </p:nvGraphicFramePr>
        <p:xfrm>
          <a:off x="6053348" y="6331961"/>
          <a:ext cx="1492346" cy="3029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605" name="方程式" r:id="rId10" imgW="927000" imgH="177480" progId="Equation.3">
                  <p:embed/>
                </p:oleObj>
              </mc:Choice>
              <mc:Fallback>
                <p:oleObj name="方程式" r:id="rId10" imgW="92700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3348" y="6331961"/>
                        <a:ext cx="1492346" cy="3029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98A0B4-BF91-4605-8020-C83BD46B502C}" type="slidenum">
              <a:rPr lang="en-US" altLang="zh-HK" smtClean="0"/>
              <a:pPr>
                <a:defRPr/>
              </a:pPr>
              <a:t>38</a:t>
            </a:fld>
            <a:endParaRPr lang="en-US" altLang="zh-HK"/>
          </a:p>
        </p:txBody>
      </p:sp>
      <p:grpSp>
        <p:nvGrpSpPr>
          <p:cNvPr id="15" name="群組 14"/>
          <p:cNvGrpSpPr/>
          <p:nvPr/>
        </p:nvGrpSpPr>
        <p:grpSpPr>
          <a:xfrm>
            <a:off x="762000" y="5202924"/>
            <a:ext cx="2646957" cy="1591270"/>
            <a:chOff x="396550" y="2895600"/>
            <a:chExt cx="3711900" cy="2292350"/>
          </a:xfrm>
        </p:grpSpPr>
        <p:pic>
          <p:nvPicPr>
            <p:cNvPr id="16" name="Picture 3" descr="ale29559_07048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716" t="53809" r="7410" b="4236"/>
            <a:stretch>
              <a:fillRect/>
            </a:stretch>
          </p:blipFill>
          <p:spPr bwMode="auto">
            <a:xfrm>
              <a:off x="533400" y="2895600"/>
              <a:ext cx="3575050" cy="2292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8" name="文字方塊 17"/>
            <p:cNvSpPr txBox="1"/>
            <p:nvPr/>
          </p:nvSpPr>
          <p:spPr>
            <a:xfrm>
              <a:off x="396550" y="3990015"/>
              <a:ext cx="694971" cy="5320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HK" dirty="0"/>
                <a:t>V</a:t>
              </a:r>
              <a:r>
                <a:rPr lang="en-US" baseline="-25000" dirty="0"/>
                <a:t>s</a:t>
              </a:r>
              <a:endParaRPr lang="zh-HK" altLang="en-US" dirty="0"/>
            </a:p>
          </p:txBody>
        </p:sp>
      </p:grpSp>
      <p:sp>
        <p:nvSpPr>
          <p:cNvPr id="3" name="文字方塊 2"/>
          <p:cNvSpPr txBox="1"/>
          <p:nvPr/>
        </p:nvSpPr>
        <p:spPr>
          <a:xfrm>
            <a:off x="3226981" y="6132615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standard form RL </a:t>
            </a:r>
            <a:r>
              <a:rPr lang="en-US" altLang="zh-HK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circuit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4123611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mtClean="0">
                <a:ea typeface="新細明體" pitchFamily="18" charset="-120"/>
              </a:rPr>
              <a:t>Step response of an RL circuit</a:t>
            </a:r>
            <a:endParaRPr lang="zh-HK" altLang="en-US" smtClean="0">
              <a:ea typeface="新細明體" pitchFamily="18" charset="-120"/>
            </a:endParaRPr>
          </a:p>
        </p:txBody>
      </p:sp>
      <p:pic>
        <p:nvPicPr>
          <p:cNvPr id="49155" name="Picture 3" descr="ale29559_0705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53" t="8784" r="2357"/>
          <a:stretch>
            <a:fillRect/>
          </a:stretch>
        </p:blipFill>
        <p:spPr bwMode="auto">
          <a:xfrm>
            <a:off x="615950" y="2041500"/>
            <a:ext cx="3352094" cy="2178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156" name="文字方塊 4"/>
          <p:cNvSpPr txBox="1">
            <a:spLocks noChangeArrowheads="1"/>
          </p:cNvSpPr>
          <p:nvPr/>
        </p:nvSpPr>
        <p:spPr bwMode="auto">
          <a:xfrm>
            <a:off x="4419600" y="2637852"/>
            <a:ext cx="2590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zh-HK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The time constant is</a:t>
            </a:r>
            <a:endParaRPr lang="zh-HK" altLang="en-US" dirty="0">
              <a:latin typeface="Arial" panose="020B0604020202020204" pitchFamily="34" charset="0"/>
              <a:ea typeface="新細明體" pitchFamily="18" charset="-120"/>
              <a:cs typeface="Arial" panose="020B0604020202020204" pitchFamily="34" charset="0"/>
            </a:endParaRPr>
          </a:p>
        </p:txBody>
      </p:sp>
      <p:graphicFrame>
        <p:nvGraphicFramePr>
          <p:cNvPr id="49157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494737"/>
              </p:ext>
            </p:extLst>
          </p:nvPr>
        </p:nvGraphicFramePr>
        <p:xfrm>
          <a:off x="5181600" y="3096223"/>
          <a:ext cx="2592388" cy="70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86" name="方程式" r:id="rId4" imgW="1434960" imgH="393480" progId="Equation.3">
                  <p:embed/>
                </p:oleObj>
              </mc:Choice>
              <mc:Fallback>
                <p:oleObj name="方程式" r:id="rId4" imgW="14349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3096223"/>
                        <a:ext cx="2592388" cy="706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8" name="文字方塊 6"/>
          <p:cNvSpPr txBox="1">
            <a:spLocks noChangeArrowheads="1"/>
          </p:cNvSpPr>
          <p:nvPr/>
        </p:nvSpPr>
        <p:spPr bwMode="auto">
          <a:xfrm>
            <a:off x="4419600" y="3865432"/>
            <a:ext cx="25908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zh-HK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Thus</a:t>
            </a:r>
            <a:endParaRPr lang="zh-HK" altLang="en-US" dirty="0">
              <a:latin typeface="Arial" panose="020B0604020202020204" pitchFamily="34" charset="0"/>
              <a:ea typeface="新細明體" pitchFamily="18" charset="-120"/>
              <a:cs typeface="Arial" panose="020B0604020202020204" pitchFamily="34" charset="0"/>
            </a:endParaRPr>
          </a:p>
        </p:txBody>
      </p:sp>
      <p:graphicFrame>
        <p:nvGraphicFramePr>
          <p:cNvPr id="49159" name="物件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7968294"/>
              </p:ext>
            </p:extLst>
          </p:nvPr>
        </p:nvGraphicFramePr>
        <p:xfrm>
          <a:off x="5029200" y="4388796"/>
          <a:ext cx="3506787" cy="1227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87" name="Equation" r:id="rId6" imgW="1968480" imgH="698400" progId="Equation.3">
                  <p:embed/>
                </p:oleObj>
              </mc:Choice>
              <mc:Fallback>
                <p:oleObj name="Equation" r:id="rId6" imgW="1968480" imgH="698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4388796"/>
                        <a:ext cx="3506787" cy="122713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98A0B4-BF91-4605-8020-C83BD46B502C}" type="slidenum">
              <a:rPr lang="en-US" altLang="zh-HK" smtClean="0"/>
              <a:pPr>
                <a:defRPr/>
              </a:pPr>
              <a:t>39</a:t>
            </a:fld>
            <a:endParaRPr lang="en-US" altLang="zh-HK"/>
          </a:p>
        </p:txBody>
      </p:sp>
      <p:grpSp>
        <p:nvGrpSpPr>
          <p:cNvPr id="11" name="群組 10"/>
          <p:cNvGrpSpPr/>
          <p:nvPr/>
        </p:nvGrpSpPr>
        <p:grpSpPr>
          <a:xfrm>
            <a:off x="859588" y="4796936"/>
            <a:ext cx="2646957" cy="1591270"/>
            <a:chOff x="396550" y="2895600"/>
            <a:chExt cx="3711900" cy="2292350"/>
          </a:xfrm>
        </p:grpSpPr>
        <p:pic>
          <p:nvPicPr>
            <p:cNvPr id="12" name="Picture 3" descr="ale29559_07048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716" t="53809" r="7410" b="4236"/>
            <a:stretch>
              <a:fillRect/>
            </a:stretch>
          </p:blipFill>
          <p:spPr bwMode="auto">
            <a:xfrm>
              <a:off x="533400" y="2895600"/>
              <a:ext cx="3575050" cy="2292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3" name="文字方塊 12"/>
            <p:cNvSpPr txBox="1"/>
            <p:nvPr/>
          </p:nvSpPr>
          <p:spPr>
            <a:xfrm>
              <a:off x="396550" y="3990015"/>
              <a:ext cx="694971" cy="5320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HK" dirty="0"/>
                <a:t>V</a:t>
              </a:r>
              <a:r>
                <a:rPr lang="en-US" baseline="-25000" dirty="0"/>
                <a:t>s</a:t>
              </a:r>
              <a:endParaRPr lang="zh-HK" altLang="en-US" dirty="0"/>
            </a:p>
          </p:txBody>
        </p:sp>
      </p:grpSp>
      <p:sp>
        <p:nvSpPr>
          <p:cNvPr id="14" name="文字方塊 13"/>
          <p:cNvSpPr txBox="1"/>
          <p:nvPr/>
        </p:nvSpPr>
        <p:spPr>
          <a:xfrm>
            <a:off x="3200400" y="6130244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standard form RL </a:t>
            </a:r>
            <a:r>
              <a:rPr lang="en-US" altLang="zh-HK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circuit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1782652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>
                <a:ea typeface="新細明體" pitchFamily="18" charset="-120"/>
              </a:rPr>
              <a:t>A first order circuit </a:t>
            </a:r>
            <a:r>
              <a:rPr lang="en-US" altLang="zh-HK" dirty="0" smtClean="0">
                <a:ea typeface="新細明體" pitchFamily="18" charset="-120"/>
              </a:rPr>
              <a:t>with switches</a:t>
            </a:r>
            <a:endParaRPr lang="zh-HK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91807" y="2128838"/>
            <a:ext cx="7890193" cy="4114800"/>
          </a:xfrm>
        </p:spPr>
        <p:txBody>
          <a:bodyPr/>
          <a:lstStyle/>
          <a:p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If the circuit exists for a long time and the switch is activated </a:t>
            </a:r>
            <a:r>
              <a:rPr lang="en-US" altLang="zh-HK" sz="2000" b="1" u="sng" dirty="0" smtClean="0">
                <a:solidFill>
                  <a:srgbClr val="0070C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only at t = 0</a:t>
            </a: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, </a:t>
            </a:r>
            <a:r>
              <a:rPr lang="en-US" altLang="zh-HK" sz="2000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the circuit would have </a:t>
            </a:r>
            <a:r>
              <a:rPr lang="en-US" altLang="zh-HK" sz="2000" b="1" dirty="0" smtClean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Two</a:t>
            </a:r>
            <a:r>
              <a:rPr lang="en-US" altLang="zh-HK" sz="2000" dirty="0" smtClean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 </a:t>
            </a:r>
            <a:r>
              <a:rPr lang="en-US" altLang="zh-HK" sz="2000" dirty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DC steady states</a:t>
            </a: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endParaRPr lang="en-US" altLang="zh-HK" sz="800" dirty="0">
              <a:latin typeface="Arial" panose="020B0604020202020204" pitchFamily="34" charset="0"/>
              <a:ea typeface="新細明體" pitchFamily="18" charset="-120"/>
              <a:cs typeface="Arial" panose="020B0604020202020204" pitchFamily="34" charset="0"/>
            </a:endParaRPr>
          </a:p>
          <a:p>
            <a:pPr lvl="1"/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A DC steady state </a:t>
            </a:r>
            <a:r>
              <a:rPr lang="en-US" altLang="zh-HK" sz="2000" b="1" dirty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J</a:t>
            </a:r>
            <a:r>
              <a:rPr lang="en-US" altLang="zh-HK" sz="2000" b="1" dirty="0" smtClean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ust </a:t>
            </a:r>
            <a:r>
              <a:rPr lang="en-US" altLang="zh-HK" sz="2000" b="1" dirty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B</a:t>
            </a:r>
            <a:r>
              <a:rPr lang="en-US" altLang="zh-HK" sz="2000" b="1" dirty="0" smtClean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efore</a:t>
            </a:r>
            <a:r>
              <a:rPr lang="en-US" altLang="zh-HK" sz="2000" dirty="0" smtClean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 </a:t>
            </a: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t = 0.</a:t>
            </a:r>
          </a:p>
          <a:p>
            <a:pPr lvl="1"/>
            <a:r>
              <a:rPr lang="en-US" altLang="zh-HK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altLang="zh-HK" sz="2000" dirty="0">
                <a:latin typeface="Arial" panose="020B0604020202020204" pitchFamily="34" charset="0"/>
                <a:cs typeface="Arial" panose="020B0604020202020204" pitchFamily="34" charset="0"/>
              </a:rPr>
              <a:t>DC steady state </a:t>
            </a:r>
            <a:r>
              <a:rPr lang="en-US" altLang="zh-HK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altLang="zh-HK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ong </a:t>
            </a:r>
            <a:r>
              <a:rPr lang="en-US" altLang="zh-HK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zh-HK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fter </a:t>
            </a:r>
            <a:r>
              <a:rPr lang="en-US" altLang="zh-HK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 = 0.</a:t>
            </a:r>
            <a:endParaRPr lang="en-US" altLang="zh-HK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HK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HK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altLang="zh-HK" sz="2000" dirty="0">
                <a:latin typeface="Arial" panose="020B0604020202020204" pitchFamily="34" charset="0"/>
                <a:cs typeface="Arial" panose="020B0604020202020204" pitchFamily="34" charset="0"/>
              </a:rPr>
              <a:t>DC steady state means there is </a:t>
            </a:r>
            <a:r>
              <a:rPr lang="en-US" altLang="zh-HK" sz="2000" u="sng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change in both </a:t>
            </a:r>
            <a:r>
              <a:rPr lang="en-US" altLang="zh-HK" sz="2000" u="sng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voltages </a:t>
            </a:r>
            <a:r>
              <a:rPr lang="en-US" altLang="zh-HK" sz="2000" u="sng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altLang="zh-HK" sz="2000" u="sng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currents</a:t>
            </a:r>
            <a:r>
              <a:rPr lang="en-US" altLang="zh-HK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HK" sz="2000" dirty="0">
                <a:latin typeface="Arial" panose="020B0604020202020204" pitchFamily="34" charset="0"/>
                <a:cs typeface="Arial" panose="020B0604020202020204" pitchFamily="34" charset="0"/>
              </a:rPr>
              <a:t>in that </a:t>
            </a:r>
            <a:r>
              <a:rPr lang="en-US" altLang="zh-HK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circuit.</a:t>
            </a:r>
            <a:endParaRPr lang="en-US" altLang="zh-HK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zh-HK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98A0B4-BF91-4605-8020-C83BD46B502C}" type="slidenum">
              <a:rPr lang="en-US" altLang="zh-HK" smtClean="0"/>
              <a:pPr>
                <a:defRPr/>
              </a:pPr>
              <a:t>4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15002606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>
                <a:ea typeface="新細明體" pitchFamily="18" charset="-120"/>
              </a:rPr>
              <a:t>Natural r</a:t>
            </a:r>
            <a:r>
              <a:rPr lang="en-US" altLang="zh-HK" dirty="0" smtClean="0">
                <a:ea typeface="新細明體" pitchFamily="18" charset="-120"/>
              </a:rPr>
              <a:t>esponse of RL circuit 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457200" y="2128838"/>
            <a:ext cx="8347075" cy="4114800"/>
          </a:xfrm>
        </p:spPr>
        <p:txBody>
          <a:bodyPr/>
          <a:lstStyle/>
          <a:p>
            <a:r>
              <a:rPr lang="en-US" altLang="zh-HK" sz="2000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W</a:t>
            </a: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hen an R</a:t>
            </a:r>
            <a:r>
              <a:rPr lang="en-US" altLang="zh-HK" sz="2000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L</a:t>
            </a: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 circuit is </a:t>
            </a:r>
            <a:r>
              <a:rPr lang="en-US" altLang="zh-HK" sz="2000" dirty="0" smtClean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connected no source after t = 0</a:t>
            </a: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 (i.e</a:t>
            </a:r>
            <a:r>
              <a:rPr lang="en-US" altLang="zh-HK" sz="2000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. </a:t>
            </a: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final inductor current </a:t>
            </a:r>
            <a:r>
              <a:rPr lang="en-US" altLang="zh-HK" sz="2000" dirty="0" err="1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i</a:t>
            </a: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(</a:t>
            </a:r>
            <a:r>
              <a:rPr lang="en-US" altLang="zh-HK" sz="2000" dirty="0">
                <a:ea typeface="新細明體" pitchFamily="18" charset="-120"/>
                <a:cs typeface="Times New Roman" pitchFamily="18" charset="0"/>
              </a:rPr>
              <a:t>∞</a:t>
            </a: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) = 0), the step response of the RL circuit in </a:t>
            </a:r>
            <a:r>
              <a:rPr lang="en-US" altLang="zh-HK" sz="2000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this special </a:t>
            </a: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case is given by</a:t>
            </a:r>
          </a:p>
          <a:p>
            <a:endParaRPr lang="en-US" altLang="zh-HK" sz="2000" dirty="0">
              <a:latin typeface="Arial" panose="020B0604020202020204" pitchFamily="34" charset="0"/>
              <a:ea typeface="新細明體" pitchFamily="18" charset="-12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HK" sz="2000" dirty="0">
              <a:latin typeface="Arial" panose="020B0604020202020204" pitchFamily="34" charset="0"/>
              <a:ea typeface="新細明體" pitchFamily="18" charset="-12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HK" sz="800" dirty="0" smtClean="0">
              <a:latin typeface="Arial" panose="020B0604020202020204" pitchFamily="34" charset="0"/>
              <a:ea typeface="新細明體" pitchFamily="18" charset="-120"/>
              <a:cs typeface="Arial" panose="020B0604020202020204" pitchFamily="34" charset="0"/>
            </a:endParaRPr>
          </a:p>
          <a:p>
            <a:r>
              <a:rPr lang="en-US" altLang="zh-HK" sz="2000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The </a:t>
            </a: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current </a:t>
            </a:r>
            <a:r>
              <a:rPr lang="en-US" altLang="zh-HK" sz="2000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response of the </a:t>
            </a: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RL </a:t>
            </a:r>
            <a:r>
              <a:rPr lang="en-US" altLang="zh-HK" sz="2000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circuit is an </a:t>
            </a:r>
            <a:r>
              <a:rPr lang="en-US" altLang="zh-HK" sz="2000" dirty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E</a:t>
            </a:r>
            <a:r>
              <a:rPr lang="en-US" altLang="zh-HK" sz="2000" dirty="0" smtClean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xponential </a:t>
            </a:r>
            <a:r>
              <a:rPr lang="en-US" altLang="zh-HK" sz="2000" dirty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D</a:t>
            </a:r>
            <a:r>
              <a:rPr lang="en-US" altLang="zh-HK" sz="2000" dirty="0" smtClean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ecay </a:t>
            </a:r>
            <a:r>
              <a:rPr lang="en-US" altLang="zh-HK" sz="2000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of </a:t>
            </a:r>
            <a:r>
              <a:rPr lang="en-US" altLang="zh-HK" sz="2000" dirty="0">
                <a:solidFill>
                  <a:srgbClr val="0070C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the initial </a:t>
            </a:r>
            <a:r>
              <a:rPr lang="en-US" altLang="zh-HK" sz="2000" dirty="0" smtClean="0">
                <a:solidFill>
                  <a:srgbClr val="0070C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inductor current i(0</a:t>
            </a:r>
            <a:r>
              <a:rPr lang="en-US" altLang="zh-HK" sz="2000" dirty="0">
                <a:solidFill>
                  <a:srgbClr val="0070C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)</a:t>
            </a: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. </a:t>
            </a:r>
            <a:endParaRPr lang="en-US" altLang="zh-HK" sz="2000" dirty="0">
              <a:latin typeface="Arial" panose="020B0604020202020204" pitchFamily="34" charset="0"/>
              <a:ea typeface="新細明體" pitchFamily="18" charset="-120"/>
              <a:cs typeface="Arial" panose="020B0604020202020204" pitchFamily="34" charset="0"/>
            </a:endParaRPr>
          </a:p>
          <a:p>
            <a:endParaRPr lang="en-US" altLang="zh-HK" sz="800" dirty="0">
              <a:latin typeface="Arial" panose="020B0604020202020204" pitchFamily="34" charset="0"/>
              <a:ea typeface="新細明體" pitchFamily="18" charset="-120"/>
              <a:cs typeface="Arial" panose="020B0604020202020204" pitchFamily="34" charset="0"/>
            </a:endParaRPr>
          </a:p>
          <a:p>
            <a:r>
              <a:rPr lang="en-US" altLang="zh-HK" sz="2000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The response is due to </a:t>
            </a:r>
            <a:r>
              <a:rPr lang="en-US" altLang="zh-HK" sz="2000" dirty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the initial energy stored in the </a:t>
            </a:r>
            <a:r>
              <a:rPr lang="en-US" altLang="zh-HK" sz="2000" dirty="0" smtClean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inductor.</a:t>
            </a:r>
            <a:endParaRPr lang="en-US" altLang="zh-HK" sz="2000" dirty="0">
              <a:latin typeface="Arial" panose="020B0604020202020204" pitchFamily="34" charset="0"/>
              <a:ea typeface="新細明體" pitchFamily="18" charset="-120"/>
              <a:cs typeface="Arial" panose="020B0604020202020204" pitchFamily="34" charset="0"/>
            </a:endParaRPr>
          </a:p>
          <a:p>
            <a:endParaRPr lang="en-US" altLang="zh-HK" sz="2000" dirty="0">
              <a:latin typeface="Arial" panose="020B0604020202020204" pitchFamily="34" charset="0"/>
              <a:ea typeface="新細明體" pitchFamily="18" charset="-120"/>
              <a:cs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98A0B4-BF91-4605-8020-C83BD46B502C}" type="slidenum">
              <a:rPr lang="en-US" altLang="zh-HK" smtClean="0"/>
              <a:pPr>
                <a:defRPr/>
              </a:pPr>
              <a:t>40</a:t>
            </a:fld>
            <a:endParaRPr lang="en-US" altLang="zh-HK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0961147"/>
              </p:ext>
            </p:extLst>
          </p:nvPr>
        </p:nvGraphicFramePr>
        <p:xfrm>
          <a:off x="2363788" y="3276600"/>
          <a:ext cx="4391025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33" name="方程式" r:id="rId3" imgW="2844720" imgH="228600" progId="Equation.3">
                  <p:embed/>
                </p:oleObj>
              </mc:Choice>
              <mc:Fallback>
                <p:oleObj name="方程式" r:id="rId3" imgW="28447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3788" y="3276600"/>
                        <a:ext cx="4391025" cy="4254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5410200" y="5638800"/>
            <a:ext cx="327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dirty="0" smtClean="0">
                <a:latin typeface="Arial" panose="020B0604020202020204" pitchFamily="34" charset="0"/>
                <a:cs typeface="Arial" panose="020B0604020202020204" pitchFamily="34" charset="0"/>
              </a:rPr>
              <a:t>It is also known </a:t>
            </a:r>
            <a:r>
              <a:rPr lang="en-US" altLang="zh-HK" dirty="0">
                <a:solidFill>
                  <a:srgbClr val="0070C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Natural R</a:t>
            </a:r>
            <a:r>
              <a:rPr lang="en-US" altLang="zh-HK" dirty="0" smtClean="0">
                <a:solidFill>
                  <a:srgbClr val="0070C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esponse</a:t>
            </a:r>
            <a:r>
              <a:rPr lang="en-US" altLang="zh-HK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 </a:t>
            </a:r>
            <a:r>
              <a:rPr lang="en-US" altLang="zh-HK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of </a:t>
            </a:r>
            <a:r>
              <a:rPr lang="en-US" altLang="zh-HK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an RL circuit</a:t>
            </a:r>
            <a:r>
              <a:rPr lang="en-US" altLang="zh-HK" dirty="0" smtClean="0">
                <a:ea typeface="新細明體" pitchFamily="18" charset="-120"/>
              </a:rPr>
              <a:t>.</a:t>
            </a:r>
            <a:endParaRPr lang="zh-HK" altLang="en-US" dirty="0"/>
          </a:p>
        </p:txBody>
      </p:sp>
      <p:pic>
        <p:nvPicPr>
          <p:cNvPr id="8" name="Picture 24" descr="07-0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52600" y="5313316"/>
            <a:ext cx="2590800" cy="149473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47030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>
                <a:ea typeface="新細明體" pitchFamily="18" charset="-120"/>
              </a:rPr>
              <a:t>Natural response of RL circuit </a:t>
            </a:r>
            <a:endParaRPr lang="zh-HK" altLang="en-US" dirty="0" smtClean="0">
              <a:ea typeface="新細明體" pitchFamily="18" charset="-120"/>
            </a:endParaRPr>
          </a:p>
        </p:txBody>
      </p:sp>
      <p:sp>
        <p:nvSpPr>
          <p:cNvPr id="29699" name="內容版面配置區 2"/>
          <p:cNvSpPr>
            <a:spLocks noGrp="1"/>
          </p:cNvSpPr>
          <p:nvPr>
            <p:ph idx="1"/>
          </p:nvPr>
        </p:nvSpPr>
        <p:spPr>
          <a:xfrm>
            <a:off x="457200" y="2017713"/>
            <a:ext cx="8497888" cy="4114800"/>
          </a:xfrm>
        </p:spPr>
        <p:txBody>
          <a:bodyPr/>
          <a:lstStyle/>
          <a:p>
            <a:pPr marL="0" indent="0">
              <a:buNone/>
            </a:pP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The switch has been closed for a long time. At t = 0, the switch is opened. Calculate </a:t>
            </a:r>
            <a:r>
              <a:rPr lang="en-US" altLang="zh-HK" sz="2000" dirty="0" err="1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i</a:t>
            </a: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(t) for t </a:t>
            </a:r>
            <a:r>
              <a:rPr lang="en-US" altLang="zh-HK" sz="2000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≥ </a:t>
            </a: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0.</a:t>
            </a:r>
            <a:endParaRPr lang="zh-HK" altLang="en-US" sz="2000" dirty="0" smtClean="0">
              <a:latin typeface="Arial" panose="020B0604020202020204" pitchFamily="34" charset="0"/>
              <a:ea typeface="新細明體" pitchFamily="18" charset="-120"/>
              <a:cs typeface="Arial" panose="020B0604020202020204" pitchFamily="34" charset="0"/>
            </a:endParaRPr>
          </a:p>
        </p:txBody>
      </p:sp>
      <p:pic>
        <p:nvPicPr>
          <p:cNvPr id="29700" name="Picture 3" descr="ale29559_070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99"/>
          <a:stretch>
            <a:fillRect/>
          </a:stretch>
        </p:blipFill>
        <p:spPr bwMode="auto">
          <a:xfrm>
            <a:off x="685800" y="2845784"/>
            <a:ext cx="3505200" cy="1699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701" name="文字方塊 4"/>
          <p:cNvSpPr txBox="1">
            <a:spLocks noChangeArrowheads="1"/>
          </p:cNvSpPr>
          <p:nvPr/>
        </p:nvSpPr>
        <p:spPr bwMode="auto">
          <a:xfrm>
            <a:off x="4949032" y="3048000"/>
            <a:ext cx="36576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zh-HK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When t </a:t>
            </a:r>
            <a:r>
              <a:rPr lang="en-US" altLang="zh-HK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&lt; 0 </a:t>
            </a:r>
            <a:r>
              <a:rPr lang="en-US" altLang="zh-HK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the switch is closed, the inductor is a short circuit.</a:t>
            </a:r>
            <a:endParaRPr lang="zh-HK" altLang="en-US" dirty="0">
              <a:latin typeface="Arial" panose="020B0604020202020204" pitchFamily="34" charset="0"/>
              <a:ea typeface="新細明體" pitchFamily="18" charset="-120"/>
              <a:cs typeface="Arial" panose="020B0604020202020204" pitchFamily="34" charset="0"/>
            </a:endParaRPr>
          </a:p>
        </p:txBody>
      </p:sp>
      <p:pic>
        <p:nvPicPr>
          <p:cNvPr id="29702" name="Picture 3" descr="ale29559_0701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48" b="55690"/>
          <a:stretch>
            <a:fillRect/>
          </a:stretch>
        </p:blipFill>
        <p:spPr bwMode="auto">
          <a:xfrm>
            <a:off x="166687" y="4857744"/>
            <a:ext cx="4113212" cy="1843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9703" name="物件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8904187"/>
              </p:ext>
            </p:extLst>
          </p:nvPr>
        </p:nvGraphicFramePr>
        <p:xfrm>
          <a:off x="5939632" y="3880485"/>
          <a:ext cx="1630952" cy="10854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486" name="方程式" r:id="rId5" imgW="914400" imgH="609480" progId="Equation.3">
                  <p:embed/>
                </p:oleObj>
              </mc:Choice>
              <mc:Fallback>
                <p:oleObj name="方程式" r:id="rId5" imgW="914400" imgH="609480" progId="Equation.3">
                  <p:embed/>
                  <p:pic>
                    <p:nvPicPr>
                      <p:cNvPr id="0" name="物件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9632" y="3880485"/>
                        <a:ext cx="1630952" cy="10854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4" name="文字方塊 7"/>
          <p:cNvSpPr txBox="1">
            <a:spLocks noChangeArrowheads="1"/>
          </p:cNvSpPr>
          <p:nvPr/>
        </p:nvSpPr>
        <p:spPr bwMode="auto">
          <a:xfrm>
            <a:off x="4949032" y="5139000"/>
            <a:ext cx="2895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zh-HK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By current divider, </a:t>
            </a:r>
            <a:endParaRPr lang="zh-HK" altLang="en-US" dirty="0">
              <a:latin typeface="Arial" panose="020B0604020202020204" pitchFamily="34" charset="0"/>
              <a:ea typeface="新細明體" pitchFamily="18" charset="-120"/>
              <a:cs typeface="Arial" panose="020B0604020202020204" pitchFamily="34" charset="0"/>
            </a:endParaRPr>
          </a:p>
        </p:txBody>
      </p:sp>
      <p:graphicFrame>
        <p:nvGraphicFramePr>
          <p:cNvPr id="29705" name="物件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6945013"/>
              </p:ext>
            </p:extLst>
          </p:nvPr>
        </p:nvGraphicFramePr>
        <p:xfrm>
          <a:off x="5562600" y="5779291"/>
          <a:ext cx="2532062" cy="77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487" name="方程式" r:id="rId7" imgW="1409400" imgH="431640" progId="Equation.3">
                  <p:embed/>
                </p:oleObj>
              </mc:Choice>
              <mc:Fallback>
                <p:oleObj name="方程式" r:id="rId7" imgW="1409400" imgH="431640" progId="Equation.3">
                  <p:embed/>
                  <p:pic>
                    <p:nvPicPr>
                      <p:cNvPr id="0" name="物件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5779291"/>
                        <a:ext cx="2532062" cy="773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98A0B4-BF91-4605-8020-C83BD46B502C}" type="slidenum">
              <a:rPr lang="en-US" altLang="zh-HK" smtClean="0"/>
              <a:pPr>
                <a:defRPr/>
              </a:pPr>
              <a:t>41</a:t>
            </a:fld>
            <a:endParaRPr lang="en-US" altLang="zh-HK" dirty="0"/>
          </a:p>
        </p:txBody>
      </p:sp>
      <p:sp>
        <p:nvSpPr>
          <p:cNvPr id="3" name="文字方塊 2"/>
          <p:cNvSpPr txBox="1"/>
          <p:nvPr/>
        </p:nvSpPr>
        <p:spPr>
          <a:xfrm>
            <a:off x="1219200" y="5687830"/>
            <a:ext cx="967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dirty="0"/>
              <a:t>t</a:t>
            </a:r>
            <a:r>
              <a:rPr lang="en-US" altLang="zh-HK" dirty="0" smtClean="0"/>
              <a:t> = 0- </a:t>
            </a:r>
            <a:endParaRPr lang="zh-HK" altLang="en-US" dirty="0"/>
          </a:p>
        </p:txBody>
      </p:sp>
      <p:cxnSp>
        <p:nvCxnSpPr>
          <p:cNvPr id="5" name="直線單箭頭接點 4"/>
          <p:cNvCxnSpPr>
            <a:stCxn id="3" idx="0"/>
          </p:cNvCxnSpPr>
          <p:nvPr/>
        </p:nvCxnSpPr>
        <p:spPr>
          <a:xfrm flipV="1">
            <a:off x="1702991" y="5399088"/>
            <a:ext cx="354409" cy="28874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>
                <a:ea typeface="新細明體" pitchFamily="18" charset="-120"/>
              </a:rPr>
              <a:t>Natural response of RL circuit </a:t>
            </a:r>
            <a:endParaRPr lang="zh-HK" altLang="en-US" dirty="0" smtClean="0">
              <a:ea typeface="新細明體" pitchFamily="18" charset="-120"/>
            </a:endParaRPr>
          </a:p>
        </p:txBody>
      </p:sp>
      <p:sp>
        <p:nvSpPr>
          <p:cNvPr id="30724" name="文字方塊 4"/>
          <p:cNvSpPr txBox="1">
            <a:spLocks noChangeArrowheads="1"/>
          </p:cNvSpPr>
          <p:nvPr/>
        </p:nvSpPr>
        <p:spPr bwMode="auto">
          <a:xfrm>
            <a:off x="4800600" y="1970088"/>
            <a:ext cx="42672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zh-HK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Since the current through an inductor cannot change immediately</a:t>
            </a:r>
            <a:endParaRPr lang="zh-HK" altLang="en-US" dirty="0">
              <a:latin typeface="Arial" panose="020B0604020202020204" pitchFamily="34" charset="0"/>
              <a:ea typeface="新細明體" pitchFamily="18" charset="-120"/>
              <a:cs typeface="Arial" panose="020B0604020202020204" pitchFamily="34" charset="0"/>
            </a:endParaRPr>
          </a:p>
        </p:txBody>
      </p:sp>
      <p:graphicFrame>
        <p:nvGraphicFramePr>
          <p:cNvPr id="30725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7834647"/>
              </p:ext>
            </p:extLst>
          </p:nvPr>
        </p:nvGraphicFramePr>
        <p:xfrm>
          <a:off x="5873750" y="2664103"/>
          <a:ext cx="1968500" cy="4263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386" name="方程式" r:id="rId3" imgW="1054080" imgH="228600" progId="Equation.3">
                  <p:embed/>
                </p:oleObj>
              </mc:Choice>
              <mc:Fallback>
                <p:oleObj name="方程式" r:id="rId3" imgW="1054080" imgH="228600" progId="Equation.3">
                  <p:embed/>
                  <p:pic>
                    <p:nvPicPr>
                      <p:cNvPr id="0" name="物件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3750" y="2664103"/>
                        <a:ext cx="1968500" cy="4263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6" name="文字方塊 6"/>
          <p:cNvSpPr txBox="1">
            <a:spLocks noChangeArrowheads="1"/>
          </p:cNvSpPr>
          <p:nvPr/>
        </p:nvSpPr>
        <p:spPr bwMode="auto">
          <a:xfrm>
            <a:off x="4800600" y="3200400"/>
            <a:ext cx="41148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zh-HK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When t ≥ </a:t>
            </a:r>
            <a:r>
              <a:rPr lang="en-US" altLang="zh-HK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0</a:t>
            </a:r>
            <a:r>
              <a:rPr lang="en-US" altLang="zh-HK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, </a:t>
            </a:r>
            <a:r>
              <a:rPr lang="en-US" altLang="zh-HK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the circuit </a:t>
            </a:r>
            <a:r>
              <a:rPr lang="en-US" altLang="zh-HK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connects no </a:t>
            </a:r>
            <a:r>
              <a:rPr lang="en-US" altLang="zh-HK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</a:t>
            </a:r>
            <a:r>
              <a:rPr lang="en-US" altLang="zh-HK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zh-HK" altLang="en-US" dirty="0">
              <a:latin typeface="Arial" panose="020B0604020202020204" pitchFamily="34" charset="0"/>
              <a:ea typeface="新細明體" pitchFamily="18" charset="-120"/>
              <a:cs typeface="Arial" panose="020B0604020202020204" pitchFamily="34" charset="0"/>
            </a:endParaRPr>
          </a:p>
        </p:txBody>
      </p:sp>
      <p:pic>
        <p:nvPicPr>
          <p:cNvPr id="30727" name="Picture 3" descr="ale29559_0701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6" t="56290" b="7306"/>
          <a:stretch>
            <a:fillRect/>
          </a:stretch>
        </p:blipFill>
        <p:spPr bwMode="auto">
          <a:xfrm>
            <a:off x="71438" y="4572000"/>
            <a:ext cx="4505325" cy="1919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728" name="文字方塊 8"/>
          <p:cNvSpPr txBox="1">
            <a:spLocks noChangeArrowheads="1"/>
          </p:cNvSpPr>
          <p:nvPr/>
        </p:nvSpPr>
        <p:spPr bwMode="auto">
          <a:xfrm>
            <a:off x="4800600" y="3925887"/>
            <a:ext cx="41433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zh-HK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The equivalent resistance </a:t>
            </a:r>
            <a:r>
              <a:rPr lang="en-US" altLang="zh-HK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experienced by </a:t>
            </a:r>
            <a:r>
              <a:rPr lang="en-US" altLang="zh-HK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the inductor is </a:t>
            </a:r>
            <a:endParaRPr lang="zh-HK" altLang="en-US" dirty="0">
              <a:latin typeface="Arial" panose="020B0604020202020204" pitchFamily="34" charset="0"/>
              <a:ea typeface="新細明體" pitchFamily="18" charset="-120"/>
              <a:cs typeface="Arial" panose="020B0604020202020204" pitchFamily="34" charset="0"/>
            </a:endParaRPr>
          </a:p>
        </p:txBody>
      </p:sp>
      <p:graphicFrame>
        <p:nvGraphicFramePr>
          <p:cNvPr id="30729" name="物件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6642155"/>
              </p:ext>
            </p:extLst>
          </p:nvPr>
        </p:nvGraphicFramePr>
        <p:xfrm>
          <a:off x="5686425" y="4683356"/>
          <a:ext cx="2590800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387" name="方程式" r:id="rId6" imgW="1434960" imgH="241200" progId="Equation.3">
                  <p:embed/>
                </p:oleObj>
              </mc:Choice>
              <mc:Fallback>
                <p:oleObj name="方程式" r:id="rId6" imgW="1434960" imgH="241200" progId="Equation.3">
                  <p:embed/>
                  <p:pic>
                    <p:nvPicPr>
                      <p:cNvPr id="0" name="物件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6425" y="4683356"/>
                        <a:ext cx="2590800" cy="433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0" name="文字方塊 10"/>
          <p:cNvSpPr txBox="1">
            <a:spLocks noChangeArrowheads="1"/>
          </p:cNvSpPr>
          <p:nvPr/>
        </p:nvSpPr>
        <p:spPr bwMode="auto">
          <a:xfrm>
            <a:off x="4800600" y="5191790"/>
            <a:ext cx="2590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zh-HK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The time constant is</a:t>
            </a:r>
            <a:endParaRPr lang="zh-HK" altLang="en-US" dirty="0">
              <a:latin typeface="Arial" panose="020B0604020202020204" pitchFamily="34" charset="0"/>
              <a:ea typeface="新細明體" pitchFamily="18" charset="-120"/>
              <a:cs typeface="Arial" panose="020B0604020202020204" pitchFamily="34" charset="0"/>
            </a:endParaRPr>
          </a:p>
        </p:txBody>
      </p:sp>
      <p:graphicFrame>
        <p:nvGraphicFramePr>
          <p:cNvPr id="30731" name="物件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6552100"/>
              </p:ext>
            </p:extLst>
          </p:nvPr>
        </p:nvGraphicFramePr>
        <p:xfrm>
          <a:off x="5949950" y="5625306"/>
          <a:ext cx="2063750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388" name="方程式" r:id="rId8" imgW="1143000" imgH="241200" progId="Equation.3">
                  <p:embed/>
                </p:oleObj>
              </mc:Choice>
              <mc:Fallback>
                <p:oleObj name="方程式" r:id="rId8" imgW="1143000" imgH="241200" progId="Equation.3">
                  <p:embed/>
                  <p:pic>
                    <p:nvPicPr>
                      <p:cNvPr id="0" name="物件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9950" y="5625306"/>
                        <a:ext cx="2063750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2" name="物件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3419689"/>
              </p:ext>
            </p:extLst>
          </p:nvPr>
        </p:nvGraphicFramePr>
        <p:xfrm>
          <a:off x="5943600" y="6285707"/>
          <a:ext cx="2384425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389" name="方程式" r:id="rId10" imgW="1320480" imgH="228600" progId="Equation.3">
                  <p:embed/>
                </p:oleObj>
              </mc:Choice>
              <mc:Fallback>
                <p:oleObj name="方程式" r:id="rId10" imgW="1320480" imgH="228600" progId="Equation.3">
                  <p:embed/>
                  <p:pic>
                    <p:nvPicPr>
                      <p:cNvPr id="0" name="物件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6285707"/>
                        <a:ext cx="2384425" cy="411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3" name="文字方塊 13"/>
          <p:cNvSpPr txBox="1">
            <a:spLocks noChangeArrowheads="1"/>
          </p:cNvSpPr>
          <p:nvPr/>
        </p:nvSpPr>
        <p:spPr bwMode="auto">
          <a:xfrm>
            <a:off x="4800600" y="5943600"/>
            <a:ext cx="76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zh-HK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Thus</a:t>
            </a:r>
            <a:endParaRPr lang="zh-HK" altLang="en-US" dirty="0">
              <a:latin typeface="Arial" panose="020B0604020202020204" pitchFamily="34" charset="0"/>
              <a:ea typeface="新細明體" pitchFamily="18" charset="-120"/>
              <a:cs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98A0B4-BF91-4605-8020-C83BD46B502C}" type="slidenum">
              <a:rPr lang="en-US" altLang="zh-HK" smtClean="0"/>
              <a:pPr>
                <a:defRPr/>
              </a:pPr>
              <a:t>42</a:t>
            </a:fld>
            <a:endParaRPr lang="en-US" altLang="zh-HK"/>
          </a:p>
        </p:txBody>
      </p:sp>
      <p:pic>
        <p:nvPicPr>
          <p:cNvPr id="15" name="Picture 3" descr="ale29559_07016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99"/>
          <a:stretch>
            <a:fillRect/>
          </a:stretch>
        </p:blipFill>
        <p:spPr bwMode="auto">
          <a:xfrm>
            <a:off x="346868" y="2144709"/>
            <a:ext cx="3954463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文字方塊 15"/>
          <p:cNvSpPr txBox="1"/>
          <p:nvPr/>
        </p:nvSpPr>
        <p:spPr>
          <a:xfrm>
            <a:off x="384968" y="4530718"/>
            <a:ext cx="967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dirty="0"/>
              <a:t>t</a:t>
            </a:r>
            <a:r>
              <a:rPr lang="en-US" altLang="zh-HK" dirty="0" smtClean="0"/>
              <a:t> </a:t>
            </a:r>
            <a:r>
              <a:rPr lang="en-US" altLang="zh-HK" dirty="0">
                <a:ea typeface="新細明體" pitchFamily="18" charset="-120"/>
              </a:rPr>
              <a:t>≥</a:t>
            </a:r>
            <a:r>
              <a:rPr lang="en-US" altLang="zh-HK" dirty="0" smtClean="0"/>
              <a:t> 0 </a:t>
            </a:r>
            <a:endParaRPr lang="zh-HK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>
                <a:ea typeface="新細明體" pitchFamily="18" charset="-120"/>
              </a:rPr>
              <a:t>S</a:t>
            </a:r>
            <a:r>
              <a:rPr lang="en-US" altLang="zh-HK" dirty="0" smtClean="0">
                <a:ea typeface="新細明體" pitchFamily="18" charset="-120"/>
              </a:rPr>
              <a:t>teady </a:t>
            </a:r>
            <a:r>
              <a:rPr lang="en-US" altLang="zh-HK" dirty="0">
                <a:ea typeface="新細明體" pitchFamily="18" charset="-120"/>
              </a:rPr>
              <a:t>state </a:t>
            </a:r>
            <a:r>
              <a:rPr lang="en-US" altLang="zh-HK" dirty="0">
                <a:solidFill>
                  <a:srgbClr val="FF0000"/>
                </a:solidFill>
                <a:ea typeface="新細明體" pitchFamily="18" charset="-120"/>
              </a:rPr>
              <a:t>J</a:t>
            </a:r>
            <a:r>
              <a:rPr lang="en-US" altLang="zh-HK" dirty="0" smtClean="0">
                <a:solidFill>
                  <a:srgbClr val="FF0000"/>
                </a:solidFill>
                <a:ea typeface="新細明體" pitchFamily="18" charset="-120"/>
              </a:rPr>
              <a:t>ust </a:t>
            </a:r>
            <a:r>
              <a:rPr lang="en-US" altLang="zh-HK" dirty="0">
                <a:solidFill>
                  <a:srgbClr val="FF0000"/>
                </a:solidFill>
                <a:ea typeface="新細明體" pitchFamily="18" charset="-120"/>
              </a:rPr>
              <a:t>B</a:t>
            </a:r>
            <a:r>
              <a:rPr lang="en-US" altLang="zh-HK" dirty="0" smtClean="0">
                <a:solidFill>
                  <a:srgbClr val="FF0000"/>
                </a:solidFill>
                <a:ea typeface="新細明體" pitchFamily="18" charset="-120"/>
              </a:rPr>
              <a:t>efore </a:t>
            </a:r>
            <a:r>
              <a:rPr lang="en-US" altLang="zh-HK" dirty="0">
                <a:ea typeface="新細明體" pitchFamily="18" charset="-120"/>
              </a:rPr>
              <a:t>t = 0</a:t>
            </a:r>
            <a:endParaRPr lang="zh-HK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4132" y="2071213"/>
            <a:ext cx="8575574" cy="4114800"/>
          </a:xfrm>
        </p:spPr>
        <p:txBody>
          <a:bodyPr/>
          <a:lstStyle/>
          <a:p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The circuit exists </a:t>
            </a:r>
            <a:r>
              <a:rPr lang="en-US" altLang="zh-HK" sz="2000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from a long time </a:t>
            </a: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ago.</a:t>
            </a:r>
          </a:p>
          <a:p>
            <a:endParaRPr lang="en-US" altLang="zh-HK" sz="800" dirty="0" smtClean="0">
              <a:latin typeface="Arial" panose="020B0604020202020204" pitchFamily="34" charset="0"/>
              <a:ea typeface="新細明體" pitchFamily="18" charset="-120"/>
              <a:cs typeface="Arial" panose="020B0604020202020204" pitchFamily="34" charset="0"/>
            </a:endParaRPr>
          </a:p>
          <a:p>
            <a:r>
              <a:rPr lang="en-US" altLang="zh-HK" sz="2000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All voltages and </a:t>
            </a: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currents </a:t>
            </a:r>
            <a:r>
              <a:rPr lang="en-US" altLang="zh-HK" sz="2000" b="1" u="sng" dirty="0" smtClean="0">
                <a:solidFill>
                  <a:srgbClr val="0070C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settle down </a:t>
            </a:r>
            <a:r>
              <a:rPr lang="en-US" altLang="zh-HK" sz="2000" dirty="0" smtClean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before</a:t>
            </a: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 </a:t>
            </a: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t = 0.</a:t>
            </a:r>
          </a:p>
          <a:p>
            <a:endParaRPr lang="zh-HK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HK" sz="2000" b="1" dirty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J</a:t>
            </a:r>
            <a:r>
              <a:rPr lang="en-US" altLang="zh-HK" sz="2000" b="1" dirty="0" smtClean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ust </a:t>
            </a:r>
            <a:r>
              <a:rPr lang="en-US" altLang="zh-HK" sz="2000" b="1" dirty="0" smtClean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Before </a:t>
            </a:r>
            <a:r>
              <a:rPr lang="en-US" altLang="zh-HK" sz="2000" dirty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t = </a:t>
            </a:r>
            <a:r>
              <a:rPr lang="en-US" altLang="zh-HK" sz="2000" dirty="0" smtClean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0</a:t>
            </a:r>
            <a:r>
              <a:rPr lang="zh-HK" alt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(denote as t = 0-), the circuit is in steady state. 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7124706" y="6216078"/>
            <a:ext cx="1905000" cy="457200"/>
          </a:xfrm>
        </p:spPr>
        <p:txBody>
          <a:bodyPr/>
          <a:lstStyle/>
          <a:p>
            <a:pPr>
              <a:defRPr/>
            </a:pPr>
            <a:fld id="{5698A0B4-BF91-4605-8020-C83BD46B502C}" type="slidenum">
              <a:rPr lang="en-US" altLang="zh-HK" smtClean="0"/>
              <a:pPr>
                <a:defRPr/>
              </a:pPr>
              <a:t>5</a:t>
            </a:fld>
            <a:endParaRPr lang="en-US" altLang="zh-HK" dirty="0"/>
          </a:p>
        </p:txBody>
      </p:sp>
      <p:grpSp>
        <p:nvGrpSpPr>
          <p:cNvPr id="5" name="Group 131"/>
          <p:cNvGrpSpPr>
            <a:grpSpLocks/>
          </p:cNvGrpSpPr>
          <p:nvPr/>
        </p:nvGrpSpPr>
        <p:grpSpPr bwMode="auto">
          <a:xfrm>
            <a:off x="218430" y="3601719"/>
            <a:ext cx="3863975" cy="2533650"/>
            <a:chOff x="350" y="2112"/>
            <a:chExt cx="2434" cy="1596"/>
          </a:xfrm>
        </p:grpSpPr>
        <p:cxnSp>
          <p:nvCxnSpPr>
            <p:cNvPr id="6" name="AutoShape 6"/>
            <p:cNvCxnSpPr>
              <a:cxnSpLocks noChangeShapeType="1"/>
              <a:stCxn id="12" idx="2"/>
              <a:endCxn id="41" idx="4"/>
            </p:cNvCxnSpPr>
            <p:nvPr/>
          </p:nvCxnSpPr>
          <p:spPr bwMode="auto">
            <a:xfrm rot="10800000">
              <a:off x="516" y="3081"/>
              <a:ext cx="1249" cy="378"/>
            </a:xfrm>
            <a:prstGeom prst="bentConnector2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7" name="Group 7"/>
            <p:cNvGrpSpPr>
              <a:grpSpLocks/>
            </p:cNvGrpSpPr>
            <p:nvPr/>
          </p:nvGrpSpPr>
          <p:grpSpPr bwMode="auto">
            <a:xfrm rot="5400000" flipH="1" flipV="1">
              <a:off x="1458" y="2260"/>
              <a:ext cx="112" cy="287"/>
              <a:chOff x="3450" y="2313"/>
              <a:chExt cx="111" cy="216"/>
            </a:xfrm>
          </p:grpSpPr>
          <p:sp>
            <p:nvSpPr>
              <p:cNvPr id="58" name="Line 8"/>
              <p:cNvSpPr>
                <a:spLocks noChangeShapeType="1"/>
              </p:cNvSpPr>
              <p:nvPr/>
            </p:nvSpPr>
            <p:spPr bwMode="auto">
              <a:xfrm>
                <a:off x="3498" y="2313"/>
                <a:ext cx="63" cy="2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59" name="Line 9"/>
              <p:cNvSpPr>
                <a:spLocks noChangeShapeType="1"/>
              </p:cNvSpPr>
              <p:nvPr/>
            </p:nvSpPr>
            <p:spPr bwMode="auto">
              <a:xfrm flipH="1">
                <a:off x="3450" y="2334"/>
                <a:ext cx="108" cy="1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60" name="Line 10"/>
              <p:cNvSpPr>
                <a:spLocks noChangeShapeType="1"/>
              </p:cNvSpPr>
              <p:nvPr/>
            </p:nvSpPr>
            <p:spPr bwMode="auto">
              <a:xfrm>
                <a:off x="3450" y="2505"/>
                <a:ext cx="57" cy="2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61" name="Line 11"/>
              <p:cNvSpPr>
                <a:spLocks noChangeShapeType="1"/>
              </p:cNvSpPr>
              <p:nvPr/>
            </p:nvSpPr>
            <p:spPr bwMode="auto">
              <a:xfrm>
                <a:off x="3453" y="2355"/>
                <a:ext cx="105" cy="4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62" name="Line 12"/>
              <p:cNvSpPr>
                <a:spLocks noChangeShapeType="1"/>
              </p:cNvSpPr>
              <p:nvPr/>
            </p:nvSpPr>
            <p:spPr bwMode="auto">
              <a:xfrm flipH="1">
                <a:off x="3453" y="2400"/>
                <a:ext cx="108" cy="2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63" name="Line 13"/>
              <p:cNvSpPr>
                <a:spLocks noChangeShapeType="1"/>
              </p:cNvSpPr>
              <p:nvPr/>
            </p:nvSpPr>
            <p:spPr bwMode="auto">
              <a:xfrm>
                <a:off x="3453" y="2427"/>
                <a:ext cx="102" cy="4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64" name="Line 14"/>
              <p:cNvSpPr>
                <a:spLocks noChangeShapeType="1"/>
              </p:cNvSpPr>
              <p:nvPr/>
            </p:nvSpPr>
            <p:spPr bwMode="auto">
              <a:xfrm flipH="1">
                <a:off x="3453" y="2472"/>
                <a:ext cx="99" cy="3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</p:grpSp>
        <p:cxnSp>
          <p:nvCxnSpPr>
            <p:cNvPr id="8" name="AutoShape 15"/>
            <p:cNvCxnSpPr>
              <a:cxnSpLocks noChangeShapeType="1"/>
              <a:stCxn id="11" idx="2"/>
              <a:endCxn id="60" idx="1"/>
            </p:cNvCxnSpPr>
            <p:nvPr/>
          </p:nvCxnSpPr>
          <p:spPr bwMode="auto">
            <a:xfrm flipH="1" flipV="1">
              <a:off x="1657" y="2402"/>
              <a:ext cx="101" cy="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9" name="Group 16"/>
            <p:cNvGrpSpPr>
              <a:grpSpLocks/>
            </p:cNvGrpSpPr>
            <p:nvPr/>
          </p:nvGrpSpPr>
          <p:grpSpPr bwMode="auto">
            <a:xfrm>
              <a:off x="1662" y="3612"/>
              <a:ext cx="288" cy="96"/>
              <a:chOff x="1392" y="3552"/>
              <a:chExt cx="288" cy="96"/>
            </a:xfrm>
          </p:grpSpPr>
          <p:sp>
            <p:nvSpPr>
              <p:cNvPr id="55" name="Line 17"/>
              <p:cNvSpPr>
                <a:spLocks noChangeShapeType="1"/>
              </p:cNvSpPr>
              <p:nvPr/>
            </p:nvSpPr>
            <p:spPr bwMode="auto">
              <a:xfrm>
                <a:off x="1392" y="3552"/>
                <a:ext cx="2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56" name="Line 18"/>
              <p:cNvSpPr>
                <a:spLocks noChangeShapeType="1"/>
              </p:cNvSpPr>
              <p:nvPr/>
            </p:nvSpPr>
            <p:spPr bwMode="auto">
              <a:xfrm>
                <a:off x="1434" y="3600"/>
                <a:ext cx="19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57" name="Line 19"/>
              <p:cNvSpPr>
                <a:spLocks noChangeShapeType="1"/>
              </p:cNvSpPr>
              <p:nvPr/>
            </p:nvSpPr>
            <p:spPr bwMode="auto">
              <a:xfrm>
                <a:off x="1482" y="3648"/>
                <a:ext cx="10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</p:grpSp>
        <p:sp>
          <p:nvSpPr>
            <p:cNvPr id="10" name="Line 20"/>
            <p:cNvSpPr>
              <a:spLocks noChangeShapeType="1"/>
            </p:cNvSpPr>
            <p:nvPr/>
          </p:nvSpPr>
          <p:spPr bwMode="auto">
            <a:xfrm flipV="1">
              <a:off x="1809" y="3459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11" name="Oval 21"/>
            <p:cNvSpPr>
              <a:spLocks noChangeArrowheads="1"/>
            </p:cNvSpPr>
            <p:nvPr/>
          </p:nvSpPr>
          <p:spPr bwMode="auto">
            <a:xfrm>
              <a:off x="1758" y="2364"/>
              <a:ext cx="83" cy="77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</p:spPr>
          <p:txBody>
            <a:bodyPr wrap="none" anchor="ctr"/>
            <a:lstStyle/>
            <a:p>
              <a:pPr algn="ctr" eaLnBrk="0" hangingPunct="0"/>
              <a:endParaRPr lang="en-US" altLang="zh-HK">
                <a:ea typeface="新細明體" pitchFamily="18" charset="-120"/>
              </a:endParaRPr>
            </a:p>
          </p:txBody>
        </p:sp>
        <p:sp>
          <p:nvSpPr>
            <p:cNvPr id="12" name="Oval 22"/>
            <p:cNvSpPr>
              <a:spLocks noChangeArrowheads="1"/>
            </p:cNvSpPr>
            <p:nvPr/>
          </p:nvSpPr>
          <p:spPr bwMode="auto">
            <a:xfrm>
              <a:off x="1765" y="3420"/>
              <a:ext cx="83" cy="77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</p:spPr>
          <p:txBody>
            <a:bodyPr wrap="none" anchor="ctr"/>
            <a:lstStyle/>
            <a:p>
              <a:pPr algn="ctr" eaLnBrk="0" hangingPunct="0"/>
              <a:endParaRPr lang="en-US" altLang="zh-HK">
                <a:ea typeface="新細明體" pitchFamily="18" charset="-120"/>
              </a:endParaRPr>
            </a:p>
          </p:txBody>
        </p:sp>
        <p:sp>
          <p:nvSpPr>
            <p:cNvPr id="13" name="Text Box 23"/>
            <p:cNvSpPr txBox="1">
              <a:spLocks noChangeArrowheads="1"/>
            </p:cNvSpPr>
            <p:nvPr/>
          </p:nvSpPr>
          <p:spPr bwMode="auto">
            <a:xfrm>
              <a:off x="1360" y="2112"/>
              <a:ext cx="3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lg" len="lg"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/>
              <a:r>
                <a:rPr lang="en-US" altLang="zh-HK" b="1">
                  <a:ea typeface="新細明體" pitchFamily="18" charset="-120"/>
                </a:rPr>
                <a:t> R</a:t>
              </a:r>
              <a:r>
                <a:rPr lang="en-US" altLang="zh-HK" b="1" baseline="-25000">
                  <a:ea typeface="新細明體" pitchFamily="18" charset="-120"/>
                </a:rPr>
                <a:t>1</a:t>
              </a:r>
              <a:endParaRPr lang="en-US" altLang="zh-HK" b="1">
                <a:ea typeface="新細明體" pitchFamily="18" charset="-120"/>
              </a:endParaRPr>
            </a:p>
          </p:txBody>
        </p:sp>
        <p:grpSp>
          <p:nvGrpSpPr>
            <p:cNvPr id="14" name="Group 24"/>
            <p:cNvGrpSpPr>
              <a:grpSpLocks/>
            </p:cNvGrpSpPr>
            <p:nvPr/>
          </p:nvGrpSpPr>
          <p:grpSpPr bwMode="auto">
            <a:xfrm>
              <a:off x="1750" y="2637"/>
              <a:ext cx="111" cy="216"/>
              <a:chOff x="1670" y="2765"/>
              <a:chExt cx="111" cy="216"/>
            </a:xfrm>
          </p:grpSpPr>
          <p:sp>
            <p:nvSpPr>
              <p:cNvPr id="48" name="Line 25"/>
              <p:cNvSpPr>
                <a:spLocks noChangeShapeType="1"/>
              </p:cNvSpPr>
              <p:nvPr/>
            </p:nvSpPr>
            <p:spPr bwMode="auto">
              <a:xfrm>
                <a:off x="1718" y="2765"/>
                <a:ext cx="63" cy="2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49" name="Line 26"/>
              <p:cNvSpPr>
                <a:spLocks noChangeShapeType="1"/>
              </p:cNvSpPr>
              <p:nvPr/>
            </p:nvSpPr>
            <p:spPr bwMode="auto">
              <a:xfrm flipH="1">
                <a:off x="1670" y="2786"/>
                <a:ext cx="108" cy="1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50" name="Line 27"/>
              <p:cNvSpPr>
                <a:spLocks noChangeShapeType="1"/>
              </p:cNvSpPr>
              <p:nvPr/>
            </p:nvSpPr>
            <p:spPr bwMode="auto">
              <a:xfrm>
                <a:off x="1670" y="2957"/>
                <a:ext cx="57" cy="2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51" name="Line 28"/>
              <p:cNvSpPr>
                <a:spLocks noChangeShapeType="1"/>
              </p:cNvSpPr>
              <p:nvPr/>
            </p:nvSpPr>
            <p:spPr bwMode="auto">
              <a:xfrm>
                <a:off x="1673" y="2807"/>
                <a:ext cx="105" cy="4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52" name="Line 29"/>
              <p:cNvSpPr>
                <a:spLocks noChangeShapeType="1"/>
              </p:cNvSpPr>
              <p:nvPr/>
            </p:nvSpPr>
            <p:spPr bwMode="auto">
              <a:xfrm flipH="1">
                <a:off x="1673" y="2852"/>
                <a:ext cx="108" cy="2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53" name="Line 30"/>
              <p:cNvSpPr>
                <a:spLocks noChangeShapeType="1"/>
              </p:cNvSpPr>
              <p:nvPr/>
            </p:nvSpPr>
            <p:spPr bwMode="auto">
              <a:xfrm>
                <a:off x="1673" y="2879"/>
                <a:ext cx="102" cy="4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54" name="Line 31"/>
              <p:cNvSpPr>
                <a:spLocks noChangeShapeType="1"/>
              </p:cNvSpPr>
              <p:nvPr/>
            </p:nvSpPr>
            <p:spPr bwMode="auto">
              <a:xfrm flipH="1">
                <a:off x="1673" y="2924"/>
                <a:ext cx="99" cy="3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</p:grpSp>
        <p:sp>
          <p:nvSpPr>
            <p:cNvPr id="15" name="Text Box 32"/>
            <p:cNvSpPr txBox="1">
              <a:spLocks noChangeArrowheads="1"/>
            </p:cNvSpPr>
            <p:nvPr/>
          </p:nvSpPr>
          <p:spPr bwMode="auto">
            <a:xfrm>
              <a:off x="1844" y="2613"/>
              <a:ext cx="26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lg" len="lg"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/>
              <a:r>
                <a:rPr lang="en-US" altLang="zh-HK" b="1">
                  <a:ea typeface="新細明體" pitchFamily="18" charset="-120"/>
                </a:rPr>
                <a:t>R</a:t>
              </a:r>
              <a:r>
                <a:rPr lang="en-US" altLang="zh-HK" b="1" baseline="-25000">
                  <a:ea typeface="新細明體" pitchFamily="18" charset="-120"/>
                </a:rPr>
                <a:t>2</a:t>
              </a:r>
              <a:endParaRPr lang="en-US" altLang="zh-HK" b="1">
                <a:ea typeface="新細明體" pitchFamily="18" charset="-120"/>
              </a:endParaRPr>
            </a:p>
          </p:txBody>
        </p:sp>
        <p:cxnSp>
          <p:nvCxnSpPr>
            <p:cNvPr id="16" name="AutoShape 33"/>
            <p:cNvCxnSpPr>
              <a:cxnSpLocks noChangeShapeType="1"/>
              <a:stCxn id="44" idx="0"/>
              <a:endCxn id="24" idx="2"/>
            </p:cNvCxnSpPr>
            <p:nvPr/>
          </p:nvCxnSpPr>
          <p:spPr bwMode="auto">
            <a:xfrm rot="-5400000">
              <a:off x="471" y="2450"/>
              <a:ext cx="316" cy="226"/>
            </a:xfrm>
            <a:prstGeom prst="bentConnector2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" name="AutoShape 34"/>
            <p:cNvCxnSpPr>
              <a:cxnSpLocks noChangeShapeType="1"/>
              <a:stCxn id="47" idx="1"/>
              <a:endCxn id="50" idx="1"/>
            </p:cNvCxnSpPr>
            <p:nvPr/>
          </p:nvCxnSpPr>
          <p:spPr bwMode="auto">
            <a:xfrm flipH="1" flipV="1">
              <a:off x="1807" y="2853"/>
              <a:ext cx="1" cy="20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" name="AutoShape 35"/>
            <p:cNvCxnSpPr>
              <a:cxnSpLocks noChangeShapeType="1"/>
              <a:stCxn id="11" idx="4"/>
              <a:endCxn id="48" idx="0"/>
            </p:cNvCxnSpPr>
            <p:nvPr/>
          </p:nvCxnSpPr>
          <p:spPr bwMode="auto">
            <a:xfrm flipH="1">
              <a:off x="1798" y="2441"/>
              <a:ext cx="2" cy="19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19" name="Group 36"/>
            <p:cNvGrpSpPr>
              <a:grpSpLocks/>
            </p:cNvGrpSpPr>
            <p:nvPr/>
          </p:nvGrpSpPr>
          <p:grpSpPr bwMode="auto">
            <a:xfrm>
              <a:off x="1664" y="3053"/>
              <a:ext cx="288" cy="97"/>
              <a:chOff x="2291" y="2742"/>
              <a:chExt cx="288" cy="97"/>
            </a:xfrm>
          </p:grpSpPr>
          <p:sp>
            <p:nvSpPr>
              <p:cNvPr id="46" name="Freeform 37"/>
              <p:cNvSpPr>
                <a:spLocks/>
              </p:cNvSpPr>
              <p:nvPr/>
            </p:nvSpPr>
            <p:spPr bwMode="auto">
              <a:xfrm flipV="1">
                <a:off x="2291" y="2838"/>
                <a:ext cx="288" cy="1"/>
              </a:xfrm>
              <a:custGeom>
                <a:avLst/>
                <a:gdLst>
                  <a:gd name="T0" fmla="*/ 0 w 288"/>
                  <a:gd name="T1" fmla="*/ 0 h 1"/>
                  <a:gd name="T2" fmla="*/ 144 w 288"/>
                  <a:gd name="T3" fmla="*/ 0 h 1"/>
                  <a:gd name="T4" fmla="*/ 288 w 288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1"/>
                  <a:gd name="T11" fmla="*/ 288 w 288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1">
                    <a:moveTo>
                      <a:pt x="0" y="0"/>
                    </a:moveTo>
                    <a:lnTo>
                      <a:pt x="144" y="0"/>
                    </a:lnTo>
                    <a:lnTo>
                      <a:pt x="288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47" name="Freeform 38"/>
              <p:cNvSpPr>
                <a:spLocks/>
              </p:cNvSpPr>
              <p:nvPr/>
            </p:nvSpPr>
            <p:spPr bwMode="auto">
              <a:xfrm>
                <a:off x="2291" y="2742"/>
                <a:ext cx="288" cy="1"/>
              </a:xfrm>
              <a:custGeom>
                <a:avLst/>
                <a:gdLst>
                  <a:gd name="T0" fmla="*/ 0 w 288"/>
                  <a:gd name="T1" fmla="*/ 0 h 1"/>
                  <a:gd name="T2" fmla="*/ 144 w 288"/>
                  <a:gd name="T3" fmla="*/ 0 h 1"/>
                  <a:gd name="T4" fmla="*/ 288 w 288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1"/>
                  <a:gd name="T11" fmla="*/ 288 w 288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1">
                    <a:moveTo>
                      <a:pt x="0" y="0"/>
                    </a:moveTo>
                    <a:lnTo>
                      <a:pt x="144" y="0"/>
                    </a:lnTo>
                    <a:lnTo>
                      <a:pt x="288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</p:grpSp>
        <p:sp>
          <p:nvSpPr>
            <p:cNvPr id="20" name="Text Box 39"/>
            <p:cNvSpPr txBox="1">
              <a:spLocks noChangeArrowheads="1"/>
            </p:cNvSpPr>
            <p:nvPr/>
          </p:nvSpPr>
          <p:spPr bwMode="auto">
            <a:xfrm>
              <a:off x="1444" y="2978"/>
              <a:ext cx="2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lg" len="lg"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/>
              <a:r>
                <a:rPr lang="en-US" altLang="zh-HK" b="1">
                  <a:ea typeface="新細明體" pitchFamily="18" charset="-120"/>
                </a:rPr>
                <a:t>C</a:t>
              </a:r>
            </a:p>
          </p:txBody>
        </p:sp>
        <p:grpSp>
          <p:nvGrpSpPr>
            <p:cNvPr id="21" name="Group 40"/>
            <p:cNvGrpSpPr>
              <a:grpSpLocks/>
            </p:cNvGrpSpPr>
            <p:nvPr/>
          </p:nvGrpSpPr>
          <p:grpSpPr bwMode="auto">
            <a:xfrm>
              <a:off x="350" y="2625"/>
              <a:ext cx="619" cy="634"/>
              <a:chOff x="393" y="2469"/>
              <a:chExt cx="619" cy="634"/>
            </a:xfrm>
          </p:grpSpPr>
          <p:sp>
            <p:nvSpPr>
              <p:cNvPr id="40" name="Text Box 41"/>
              <p:cNvSpPr txBox="1">
                <a:spLocks noChangeArrowheads="1"/>
              </p:cNvSpPr>
              <p:nvPr/>
            </p:nvSpPr>
            <p:spPr bwMode="auto">
              <a:xfrm>
                <a:off x="776" y="2469"/>
                <a:ext cx="236" cy="6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lg" len="lg"/>
                    <a:tailEnd type="none" w="lg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ctr"/>
                <a:endParaRPr lang="en-US" altLang="zh-HK" sz="2000" b="1" i="1" dirty="0">
                  <a:ea typeface="新細明體" pitchFamily="18" charset="-120"/>
                </a:endParaRPr>
              </a:p>
              <a:p>
                <a:pPr algn="ctr"/>
                <a:r>
                  <a:rPr lang="en-US" altLang="zh-HK" sz="2000" b="1" dirty="0" err="1">
                    <a:ea typeface="新細明體" pitchFamily="18" charset="-120"/>
                  </a:rPr>
                  <a:t>v</a:t>
                </a:r>
                <a:r>
                  <a:rPr lang="en-US" altLang="zh-HK" sz="2000" b="1" baseline="-25000" dirty="0" err="1">
                    <a:ea typeface="新細明體" pitchFamily="18" charset="-120"/>
                  </a:rPr>
                  <a:t>s</a:t>
                </a:r>
                <a:endParaRPr lang="en-US" altLang="zh-HK" sz="2000" b="1" baseline="-25000" dirty="0">
                  <a:ea typeface="新細明體" pitchFamily="18" charset="-120"/>
                </a:endParaRPr>
              </a:p>
              <a:p>
                <a:pPr algn="ctr"/>
                <a:endParaRPr lang="en-US" altLang="zh-HK" sz="2000" dirty="0">
                  <a:ea typeface="新細明體" pitchFamily="18" charset="-120"/>
                </a:endParaRPr>
              </a:p>
            </p:txBody>
          </p:sp>
          <p:sp>
            <p:nvSpPr>
              <p:cNvPr id="41" name="Oval 42"/>
              <p:cNvSpPr>
                <a:spLocks noChangeArrowheads="1"/>
              </p:cNvSpPr>
              <p:nvPr/>
            </p:nvSpPr>
            <p:spPr bwMode="auto">
              <a:xfrm>
                <a:off x="393" y="2615"/>
                <a:ext cx="332" cy="31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altLang="zh-HK">
                  <a:ea typeface="新細明體" pitchFamily="18" charset="-120"/>
                </a:endParaRPr>
              </a:p>
            </p:txBody>
          </p:sp>
          <p:sp>
            <p:nvSpPr>
              <p:cNvPr id="42" name="Text Box 43"/>
              <p:cNvSpPr txBox="1">
                <a:spLocks noChangeArrowheads="1"/>
              </p:cNvSpPr>
              <p:nvPr/>
            </p:nvSpPr>
            <p:spPr bwMode="auto">
              <a:xfrm>
                <a:off x="502" y="2597"/>
                <a:ext cx="11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lg" len="lg"/>
                    <a:tailEnd type="none" w="lg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ctr"/>
                <a:endParaRPr lang="en-US" altLang="zh-HK">
                  <a:ea typeface="新細明體" pitchFamily="18" charset="-120"/>
                </a:endParaRPr>
              </a:p>
            </p:txBody>
          </p:sp>
          <p:sp>
            <p:nvSpPr>
              <p:cNvPr id="43" name="Text Box 44"/>
              <p:cNvSpPr txBox="1">
                <a:spLocks noChangeArrowheads="1"/>
              </p:cNvSpPr>
              <p:nvPr/>
            </p:nvSpPr>
            <p:spPr bwMode="auto">
              <a:xfrm>
                <a:off x="499" y="2659"/>
                <a:ext cx="11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lg" len="lg"/>
                    <a:tailEnd type="none" w="lg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ctr"/>
                <a:endParaRPr lang="en-US" altLang="zh-HK">
                  <a:ea typeface="新細明體" pitchFamily="18" charset="-120"/>
                </a:endParaRPr>
              </a:p>
            </p:txBody>
          </p:sp>
          <p:sp>
            <p:nvSpPr>
              <p:cNvPr id="44" name="Text Box 45"/>
              <p:cNvSpPr txBox="1">
                <a:spLocks noChangeArrowheads="1"/>
              </p:cNvSpPr>
              <p:nvPr/>
            </p:nvSpPr>
            <p:spPr bwMode="auto">
              <a:xfrm>
                <a:off x="460" y="2565"/>
                <a:ext cx="197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lg" len="lg"/>
                    <a:tailEnd type="none" w="lg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ctr"/>
                <a:r>
                  <a:rPr lang="en-US" altLang="zh-HK">
                    <a:ea typeface="新細明體" pitchFamily="18" charset="-120"/>
                  </a:rPr>
                  <a:t>+</a:t>
                </a:r>
              </a:p>
              <a:p>
                <a:pPr algn="ctr"/>
                <a:r>
                  <a:rPr lang="en-US" altLang="zh-HK">
                    <a:ea typeface="新細明體" pitchFamily="18" charset="-120"/>
                  </a:rPr>
                  <a:t>–</a:t>
                </a:r>
              </a:p>
            </p:txBody>
          </p:sp>
          <p:sp>
            <p:nvSpPr>
              <p:cNvPr id="45" name="Text Box 46"/>
              <p:cNvSpPr txBox="1">
                <a:spLocks noChangeArrowheads="1"/>
              </p:cNvSpPr>
              <p:nvPr/>
            </p:nvSpPr>
            <p:spPr bwMode="auto">
              <a:xfrm>
                <a:off x="503" y="2652"/>
                <a:ext cx="11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lg" len="lg"/>
                    <a:tailEnd type="none" w="lg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ctr"/>
                <a:endParaRPr lang="en-US" altLang="zh-HK">
                  <a:ea typeface="新細明體" pitchFamily="18" charset="-120"/>
                </a:endParaRPr>
              </a:p>
            </p:txBody>
          </p:sp>
        </p:grpSp>
        <p:cxnSp>
          <p:nvCxnSpPr>
            <p:cNvPr id="22" name="AutoShape 47"/>
            <p:cNvCxnSpPr>
              <a:cxnSpLocks noChangeShapeType="1"/>
              <a:stCxn id="11" idx="6"/>
              <a:endCxn id="33" idx="0"/>
            </p:cNvCxnSpPr>
            <p:nvPr/>
          </p:nvCxnSpPr>
          <p:spPr bwMode="auto">
            <a:xfrm>
              <a:off x="1841" y="2403"/>
              <a:ext cx="619" cy="430"/>
            </a:xfrm>
            <a:prstGeom prst="bentConnector2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" name="AutoShape 48"/>
            <p:cNvCxnSpPr>
              <a:cxnSpLocks noChangeShapeType="1"/>
              <a:stCxn id="12" idx="6"/>
              <a:endCxn id="35" idx="1"/>
            </p:cNvCxnSpPr>
            <p:nvPr/>
          </p:nvCxnSpPr>
          <p:spPr bwMode="auto">
            <a:xfrm flipV="1">
              <a:off x="1848" y="3049"/>
              <a:ext cx="621" cy="410"/>
            </a:xfrm>
            <a:prstGeom prst="bentConnector2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" name="Oval 49"/>
            <p:cNvSpPr>
              <a:spLocks noChangeArrowheads="1"/>
            </p:cNvSpPr>
            <p:nvPr/>
          </p:nvSpPr>
          <p:spPr bwMode="auto">
            <a:xfrm>
              <a:off x="742" y="2366"/>
              <a:ext cx="83" cy="77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</p:spPr>
          <p:txBody>
            <a:bodyPr wrap="none" anchor="ctr"/>
            <a:lstStyle/>
            <a:p>
              <a:pPr algn="ctr" eaLnBrk="0" hangingPunct="0"/>
              <a:endParaRPr lang="en-US" altLang="zh-HK">
                <a:ea typeface="新細明體" pitchFamily="18" charset="-120"/>
              </a:endParaRPr>
            </a:p>
          </p:txBody>
        </p:sp>
        <p:sp>
          <p:nvSpPr>
            <p:cNvPr id="25" name="Oval 50"/>
            <p:cNvSpPr>
              <a:spLocks noChangeArrowheads="1"/>
            </p:cNvSpPr>
            <p:nvPr/>
          </p:nvSpPr>
          <p:spPr bwMode="auto">
            <a:xfrm>
              <a:off x="1078" y="2375"/>
              <a:ext cx="83" cy="77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</p:spPr>
          <p:txBody>
            <a:bodyPr wrap="none" anchor="ctr"/>
            <a:lstStyle/>
            <a:p>
              <a:pPr algn="ctr" eaLnBrk="0" hangingPunct="0"/>
              <a:endParaRPr lang="en-US" altLang="zh-HK">
                <a:ea typeface="新細明體" pitchFamily="18" charset="-120"/>
              </a:endParaRPr>
            </a:p>
          </p:txBody>
        </p:sp>
        <p:cxnSp>
          <p:nvCxnSpPr>
            <p:cNvPr id="26" name="AutoShape 51"/>
            <p:cNvCxnSpPr>
              <a:cxnSpLocks noChangeShapeType="1"/>
              <a:stCxn id="58" idx="0"/>
              <a:endCxn id="25" idx="6"/>
            </p:cNvCxnSpPr>
            <p:nvPr/>
          </p:nvCxnSpPr>
          <p:spPr bwMode="auto">
            <a:xfrm flipH="1">
              <a:off x="1161" y="2412"/>
              <a:ext cx="209" cy="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7" name="Line 52"/>
            <p:cNvSpPr>
              <a:spLocks noChangeShapeType="1"/>
            </p:cNvSpPr>
            <p:nvPr/>
          </p:nvSpPr>
          <p:spPr bwMode="auto">
            <a:xfrm flipV="1">
              <a:off x="825" y="2238"/>
              <a:ext cx="253" cy="1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cxnSp>
          <p:nvCxnSpPr>
            <p:cNvPr id="30" name="AutoShape 55"/>
            <p:cNvCxnSpPr>
              <a:cxnSpLocks noChangeShapeType="1"/>
              <a:stCxn id="12" idx="0"/>
              <a:endCxn id="46" idx="1"/>
            </p:cNvCxnSpPr>
            <p:nvPr/>
          </p:nvCxnSpPr>
          <p:spPr bwMode="auto">
            <a:xfrm flipV="1">
              <a:off x="1807" y="3151"/>
              <a:ext cx="1" cy="269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31" name="Group 56"/>
            <p:cNvGrpSpPr>
              <a:grpSpLocks/>
            </p:cNvGrpSpPr>
            <p:nvPr/>
          </p:nvGrpSpPr>
          <p:grpSpPr bwMode="auto">
            <a:xfrm>
              <a:off x="2412" y="2833"/>
              <a:ext cx="111" cy="216"/>
              <a:chOff x="1670" y="2765"/>
              <a:chExt cx="111" cy="216"/>
            </a:xfrm>
          </p:grpSpPr>
          <p:sp>
            <p:nvSpPr>
              <p:cNvPr id="33" name="Line 57"/>
              <p:cNvSpPr>
                <a:spLocks noChangeShapeType="1"/>
              </p:cNvSpPr>
              <p:nvPr/>
            </p:nvSpPr>
            <p:spPr bwMode="auto">
              <a:xfrm>
                <a:off x="1718" y="2765"/>
                <a:ext cx="63" cy="2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34" name="Line 58"/>
              <p:cNvSpPr>
                <a:spLocks noChangeShapeType="1"/>
              </p:cNvSpPr>
              <p:nvPr/>
            </p:nvSpPr>
            <p:spPr bwMode="auto">
              <a:xfrm flipH="1">
                <a:off x="1670" y="2786"/>
                <a:ext cx="108" cy="1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35" name="Line 59"/>
              <p:cNvSpPr>
                <a:spLocks noChangeShapeType="1"/>
              </p:cNvSpPr>
              <p:nvPr/>
            </p:nvSpPr>
            <p:spPr bwMode="auto">
              <a:xfrm>
                <a:off x="1670" y="2957"/>
                <a:ext cx="57" cy="2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36" name="Line 60"/>
              <p:cNvSpPr>
                <a:spLocks noChangeShapeType="1"/>
              </p:cNvSpPr>
              <p:nvPr/>
            </p:nvSpPr>
            <p:spPr bwMode="auto">
              <a:xfrm>
                <a:off x="1673" y="2807"/>
                <a:ext cx="105" cy="4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37" name="Line 61"/>
              <p:cNvSpPr>
                <a:spLocks noChangeShapeType="1"/>
              </p:cNvSpPr>
              <p:nvPr/>
            </p:nvSpPr>
            <p:spPr bwMode="auto">
              <a:xfrm flipH="1">
                <a:off x="1673" y="2852"/>
                <a:ext cx="108" cy="2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38" name="Line 62"/>
              <p:cNvSpPr>
                <a:spLocks noChangeShapeType="1"/>
              </p:cNvSpPr>
              <p:nvPr/>
            </p:nvSpPr>
            <p:spPr bwMode="auto">
              <a:xfrm>
                <a:off x="1673" y="2879"/>
                <a:ext cx="102" cy="4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39" name="Line 63"/>
              <p:cNvSpPr>
                <a:spLocks noChangeShapeType="1"/>
              </p:cNvSpPr>
              <p:nvPr/>
            </p:nvSpPr>
            <p:spPr bwMode="auto">
              <a:xfrm flipH="1">
                <a:off x="1673" y="2924"/>
                <a:ext cx="99" cy="3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</p:grpSp>
        <p:sp>
          <p:nvSpPr>
            <p:cNvPr id="32" name="Text Box 64"/>
            <p:cNvSpPr txBox="1">
              <a:spLocks noChangeArrowheads="1"/>
            </p:cNvSpPr>
            <p:nvPr/>
          </p:nvSpPr>
          <p:spPr bwMode="auto">
            <a:xfrm>
              <a:off x="2516" y="2809"/>
              <a:ext cx="26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lg" len="lg"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/>
              <a:r>
                <a:rPr lang="en-US" altLang="zh-HK" b="1">
                  <a:ea typeface="新細明體" pitchFamily="18" charset="-120"/>
                </a:rPr>
                <a:t>R</a:t>
              </a:r>
              <a:r>
                <a:rPr lang="en-US" altLang="zh-HK" b="1" baseline="-25000">
                  <a:ea typeface="新細明體" pitchFamily="18" charset="-120"/>
                </a:rPr>
                <a:t>3</a:t>
              </a:r>
              <a:endParaRPr lang="en-US" altLang="zh-HK" b="1">
                <a:ea typeface="新細明體" pitchFamily="18" charset="-120"/>
              </a:endParaRPr>
            </a:p>
          </p:txBody>
        </p:sp>
      </p:grpSp>
      <p:grpSp>
        <p:nvGrpSpPr>
          <p:cNvPr id="65" name="Group 131"/>
          <p:cNvGrpSpPr>
            <a:grpSpLocks/>
          </p:cNvGrpSpPr>
          <p:nvPr/>
        </p:nvGrpSpPr>
        <p:grpSpPr bwMode="auto">
          <a:xfrm>
            <a:off x="4533585" y="3627122"/>
            <a:ext cx="4522791" cy="2938464"/>
            <a:chOff x="-65" y="2112"/>
            <a:chExt cx="2849" cy="1851"/>
          </a:xfrm>
        </p:grpSpPr>
        <p:cxnSp>
          <p:nvCxnSpPr>
            <p:cNvPr id="66" name="AutoShape 6"/>
            <p:cNvCxnSpPr>
              <a:cxnSpLocks noChangeShapeType="1"/>
              <a:stCxn id="72" idx="2"/>
              <a:endCxn id="101" idx="4"/>
            </p:cNvCxnSpPr>
            <p:nvPr/>
          </p:nvCxnSpPr>
          <p:spPr bwMode="auto">
            <a:xfrm rot="10800000">
              <a:off x="516" y="3081"/>
              <a:ext cx="1249" cy="378"/>
            </a:xfrm>
            <a:prstGeom prst="bentConnector2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67" name="Group 7"/>
            <p:cNvGrpSpPr>
              <a:grpSpLocks/>
            </p:cNvGrpSpPr>
            <p:nvPr/>
          </p:nvGrpSpPr>
          <p:grpSpPr bwMode="auto">
            <a:xfrm rot="5400000" flipH="1" flipV="1">
              <a:off x="1458" y="2260"/>
              <a:ext cx="112" cy="287"/>
              <a:chOff x="3450" y="2313"/>
              <a:chExt cx="111" cy="216"/>
            </a:xfrm>
          </p:grpSpPr>
          <p:sp>
            <p:nvSpPr>
              <p:cNvPr id="118" name="Line 8"/>
              <p:cNvSpPr>
                <a:spLocks noChangeShapeType="1"/>
              </p:cNvSpPr>
              <p:nvPr/>
            </p:nvSpPr>
            <p:spPr bwMode="auto">
              <a:xfrm>
                <a:off x="3498" y="2313"/>
                <a:ext cx="63" cy="2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119" name="Line 9"/>
              <p:cNvSpPr>
                <a:spLocks noChangeShapeType="1"/>
              </p:cNvSpPr>
              <p:nvPr/>
            </p:nvSpPr>
            <p:spPr bwMode="auto">
              <a:xfrm flipH="1">
                <a:off x="3450" y="2334"/>
                <a:ext cx="108" cy="1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120" name="Line 10"/>
              <p:cNvSpPr>
                <a:spLocks noChangeShapeType="1"/>
              </p:cNvSpPr>
              <p:nvPr/>
            </p:nvSpPr>
            <p:spPr bwMode="auto">
              <a:xfrm>
                <a:off x="3450" y="2505"/>
                <a:ext cx="57" cy="2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121" name="Line 11"/>
              <p:cNvSpPr>
                <a:spLocks noChangeShapeType="1"/>
              </p:cNvSpPr>
              <p:nvPr/>
            </p:nvSpPr>
            <p:spPr bwMode="auto">
              <a:xfrm>
                <a:off x="3453" y="2355"/>
                <a:ext cx="105" cy="4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122" name="Line 12"/>
              <p:cNvSpPr>
                <a:spLocks noChangeShapeType="1"/>
              </p:cNvSpPr>
              <p:nvPr/>
            </p:nvSpPr>
            <p:spPr bwMode="auto">
              <a:xfrm flipH="1">
                <a:off x="3453" y="2400"/>
                <a:ext cx="108" cy="2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123" name="Line 13"/>
              <p:cNvSpPr>
                <a:spLocks noChangeShapeType="1"/>
              </p:cNvSpPr>
              <p:nvPr/>
            </p:nvSpPr>
            <p:spPr bwMode="auto">
              <a:xfrm>
                <a:off x="3453" y="2427"/>
                <a:ext cx="102" cy="4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124" name="Line 14"/>
              <p:cNvSpPr>
                <a:spLocks noChangeShapeType="1"/>
              </p:cNvSpPr>
              <p:nvPr/>
            </p:nvSpPr>
            <p:spPr bwMode="auto">
              <a:xfrm flipH="1">
                <a:off x="3453" y="2472"/>
                <a:ext cx="99" cy="3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</p:grpSp>
        <p:cxnSp>
          <p:nvCxnSpPr>
            <p:cNvPr id="68" name="AutoShape 15"/>
            <p:cNvCxnSpPr>
              <a:cxnSpLocks noChangeShapeType="1"/>
              <a:stCxn id="71" idx="2"/>
              <a:endCxn id="120" idx="1"/>
            </p:cNvCxnSpPr>
            <p:nvPr/>
          </p:nvCxnSpPr>
          <p:spPr bwMode="auto">
            <a:xfrm flipH="1" flipV="1">
              <a:off x="1657" y="2402"/>
              <a:ext cx="101" cy="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69" name="Group 16"/>
            <p:cNvGrpSpPr>
              <a:grpSpLocks/>
            </p:cNvGrpSpPr>
            <p:nvPr/>
          </p:nvGrpSpPr>
          <p:grpSpPr bwMode="auto">
            <a:xfrm>
              <a:off x="1662" y="3612"/>
              <a:ext cx="288" cy="96"/>
              <a:chOff x="1392" y="3552"/>
              <a:chExt cx="288" cy="96"/>
            </a:xfrm>
          </p:grpSpPr>
          <p:sp>
            <p:nvSpPr>
              <p:cNvPr id="115" name="Line 17"/>
              <p:cNvSpPr>
                <a:spLocks noChangeShapeType="1"/>
              </p:cNvSpPr>
              <p:nvPr/>
            </p:nvSpPr>
            <p:spPr bwMode="auto">
              <a:xfrm>
                <a:off x="1392" y="3552"/>
                <a:ext cx="2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116" name="Line 18"/>
              <p:cNvSpPr>
                <a:spLocks noChangeShapeType="1"/>
              </p:cNvSpPr>
              <p:nvPr/>
            </p:nvSpPr>
            <p:spPr bwMode="auto">
              <a:xfrm>
                <a:off x="1434" y="3600"/>
                <a:ext cx="19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117" name="Line 19"/>
              <p:cNvSpPr>
                <a:spLocks noChangeShapeType="1"/>
              </p:cNvSpPr>
              <p:nvPr/>
            </p:nvSpPr>
            <p:spPr bwMode="auto">
              <a:xfrm>
                <a:off x="1482" y="3648"/>
                <a:ext cx="10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</p:grpSp>
        <p:sp>
          <p:nvSpPr>
            <p:cNvPr id="70" name="Line 20"/>
            <p:cNvSpPr>
              <a:spLocks noChangeShapeType="1"/>
            </p:cNvSpPr>
            <p:nvPr/>
          </p:nvSpPr>
          <p:spPr bwMode="auto">
            <a:xfrm flipV="1">
              <a:off x="1809" y="3459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71" name="Oval 21"/>
            <p:cNvSpPr>
              <a:spLocks noChangeArrowheads="1"/>
            </p:cNvSpPr>
            <p:nvPr/>
          </p:nvSpPr>
          <p:spPr bwMode="auto">
            <a:xfrm>
              <a:off x="1758" y="2364"/>
              <a:ext cx="83" cy="77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</p:spPr>
          <p:txBody>
            <a:bodyPr wrap="none" anchor="ctr"/>
            <a:lstStyle/>
            <a:p>
              <a:pPr algn="ctr" eaLnBrk="0" hangingPunct="0"/>
              <a:endParaRPr lang="en-US" altLang="zh-HK">
                <a:ea typeface="新細明體" pitchFamily="18" charset="-120"/>
              </a:endParaRPr>
            </a:p>
          </p:txBody>
        </p:sp>
        <p:sp>
          <p:nvSpPr>
            <p:cNvPr id="72" name="Oval 22"/>
            <p:cNvSpPr>
              <a:spLocks noChangeArrowheads="1"/>
            </p:cNvSpPr>
            <p:nvPr/>
          </p:nvSpPr>
          <p:spPr bwMode="auto">
            <a:xfrm>
              <a:off x="1765" y="3420"/>
              <a:ext cx="83" cy="77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</p:spPr>
          <p:txBody>
            <a:bodyPr wrap="none" anchor="ctr"/>
            <a:lstStyle/>
            <a:p>
              <a:pPr algn="ctr" eaLnBrk="0" hangingPunct="0"/>
              <a:endParaRPr lang="en-US" altLang="zh-HK">
                <a:ea typeface="新細明體" pitchFamily="18" charset="-120"/>
              </a:endParaRPr>
            </a:p>
          </p:txBody>
        </p:sp>
        <p:sp>
          <p:nvSpPr>
            <p:cNvPr id="73" name="Text Box 23"/>
            <p:cNvSpPr txBox="1">
              <a:spLocks noChangeArrowheads="1"/>
            </p:cNvSpPr>
            <p:nvPr/>
          </p:nvSpPr>
          <p:spPr bwMode="auto">
            <a:xfrm>
              <a:off x="1360" y="2112"/>
              <a:ext cx="3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lg" len="lg"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/>
              <a:r>
                <a:rPr lang="en-US" altLang="zh-HK" b="1">
                  <a:ea typeface="新細明體" pitchFamily="18" charset="-120"/>
                </a:rPr>
                <a:t> R</a:t>
              </a:r>
              <a:r>
                <a:rPr lang="en-US" altLang="zh-HK" b="1" baseline="-25000">
                  <a:ea typeface="新細明體" pitchFamily="18" charset="-120"/>
                </a:rPr>
                <a:t>1</a:t>
              </a:r>
              <a:endParaRPr lang="en-US" altLang="zh-HK" b="1">
                <a:ea typeface="新細明體" pitchFamily="18" charset="-120"/>
              </a:endParaRPr>
            </a:p>
          </p:txBody>
        </p:sp>
        <p:grpSp>
          <p:nvGrpSpPr>
            <p:cNvPr id="74" name="Group 24"/>
            <p:cNvGrpSpPr>
              <a:grpSpLocks/>
            </p:cNvGrpSpPr>
            <p:nvPr/>
          </p:nvGrpSpPr>
          <p:grpSpPr bwMode="auto">
            <a:xfrm>
              <a:off x="1750" y="2637"/>
              <a:ext cx="111" cy="216"/>
              <a:chOff x="1670" y="2765"/>
              <a:chExt cx="111" cy="216"/>
            </a:xfrm>
          </p:grpSpPr>
          <p:sp>
            <p:nvSpPr>
              <p:cNvPr id="108" name="Line 25"/>
              <p:cNvSpPr>
                <a:spLocks noChangeShapeType="1"/>
              </p:cNvSpPr>
              <p:nvPr/>
            </p:nvSpPr>
            <p:spPr bwMode="auto">
              <a:xfrm>
                <a:off x="1718" y="2765"/>
                <a:ext cx="63" cy="2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109" name="Line 26"/>
              <p:cNvSpPr>
                <a:spLocks noChangeShapeType="1"/>
              </p:cNvSpPr>
              <p:nvPr/>
            </p:nvSpPr>
            <p:spPr bwMode="auto">
              <a:xfrm flipH="1">
                <a:off x="1670" y="2786"/>
                <a:ext cx="108" cy="1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110" name="Line 27"/>
              <p:cNvSpPr>
                <a:spLocks noChangeShapeType="1"/>
              </p:cNvSpPr>
              <p:nvPr/>
            </p:nvSpPr>
            <p:spPr bwMode="auto">
              <a:xfrm>
                <a:off x="1670" y="2957"/>
                <a:ext cx="57" cy="2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111" name="Line 28"/>
              <p:cNvSpPr>
                <a:spLocks noChangeShapeType="1"/>
              </p:cNvSpPr>
              <p:nvPr/>
            </p:nvSpPr>
            <p:spPr bwMode="auto">
              <a:xfrm>
                <a:off x="1673" y="2807"/>
                <a:ext cx="105" cy="4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112" name="Line 29"/>
              <p:cNvSpPr>
                <a:spLocks noChangeShapeType="1"/>
              </p:cNvSpPr>
              <p:nvPr/>
            </p:nvSpPr>
            <p:spPr bwMode="auto">
              <a:xfrm flipH="1">
                <a:off x="1673" y="2852"/>
                <a:ext cx="108" cy="2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113" name="Line 30"/>
              <p:cNvSpPr>
                <a:spLocks noChangeShapeType="1"/>
              </p:cNvSpPr>
              <p:nvPr/>
            </p:nvSpPr>
            <p:spPr bwMode="auto">
              <a:xfrm>
                <a:off x="1673" y="2879"/>
                <a:ext cx="102" cy="4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114" name="Line 31"/>
              <p:cNvSpPr>
                <a:spLocks noChangeShapeType="1"/>
              </p:cNvSpPr>
              <p:nvPr/>
            </p:nvSpPr>
            <p:spPr bwMode="auto">
              <a:xfrm flipH="1">
                <a:off x="1673" y="2924"/>
                <a:ext cx="99" cy="3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</p:grpSp>
        <p:sp>
          <p:nvSpPr>
            <p:cNvPr id="75" name="Text Box 32"/>
            <p:cNvSpPr txBox="1">
              <a:spLocks noChangeArrowheads="1"/>
            </p:cNvSpPr>
            <p:nvPr/>
          </p:nvSpPr>
          <p:spPr bwMode="auto">
            <a:xfrm>
              <a:off x="1844" y="2613"/>
              <a:ext cx="26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lg" len="lg"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/>
              <a:r>
                <a:rPr lang="en-US" altLang="zh-HK" b="1">
                  <a:ea typeface="新細明體" pitchFamily="18" charset="-120"/>
                </a:rPr>
                <a:t>R</a:t>
              </a:r>
              <a:r>
                <a:rPr lang="en-US" altLang="zh-HK" b="1" baseline="-25000">
                  <a:ea typeface="新細明體" pitchFamily="18" charset="-120"/>
                </a:rPr>
                <a:t>2</a:t>
              </a:r>
              <a:endParaRPr lang="en-US" altLang="zh-HK" b="1">
                <a:ea typeface="新細明體" pitchFamily="18" charset="-120"/>
              </a:endParaRPr>
            </a:p>
          </p:txBody>
        </p:sp>
        <p:cxnSp>
          <p:nvCxnSpPr>
            <p:cNvPr id="76" name="AutoShape 33"/>
            <p:cNvCxnSpPr>
              <a:cxnSpLocks noChangeShapeType="1"/>
              <a:stCxn id="104" idx="0"/>
              <a:endCxn id="84" idx="2"/>
            </p:cNvCxnSpPr>
            <p:nvPr/>
          </p:nvCxnSpPr>
          <p:spPr bwMode="auto">
            <a:xfrm rot="-5400000">
              <a:off x="471" y="2450"/>
              <a:ext cx="316" cy="226"/>
            </a:xfrm>
            <a:prstGeom prst="bentConnector2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7" name="AutoShape 34"/>
            <p:cNvCxnSpPr>
              <a:cxnSpLocks noChangeShapeType="1"/>
              <a:stCxn id="107" idx="1"/>
              <a:endCxn id="110" idx="1"/>
            </p:cNvCxnSpPr>
            <p:nvPr/>
          </p:nvCxnSpPr>
          <p:spPr bwMode="auto">
            <a:xfrm flipH="1" flipV="1">
              <a:off x="1807" y="2853"/>
              <a:ext cx="1" cy="20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8" name="AutoShape 35"/>
            <p:cNvCxnSpPr>
              <a:cxnSpLocks noChangeShapeType="1"/>
              <a:stCxn id="71" idx="4"/>
              <a:endCxn id="108" idx="0"/>
            </p:cNvCxnSpPr>
            <p:nvPr/>
          </p:nvCxnSpPr>
          <p:spPr bwMode="auto">
            <a:xfrm flipH="1">
              <a:off x="1798" y="2441"/>
              <a:ext cx="2" cy="19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79" name="Group 36"/>
            <p:cNvGrpSpPr>
              <a:grpSpLocks/>
            </p:cNvGrpSpPr>
            <p:nvPr/>
          </p:nvGrpSpPr>
          <p:grpSpPr bwMode="auto">
            <a:xfrm>
              <a:off x="1664" y="3053"/>
              <a:ext cx="288" cy="97"/>
              <a:chOff x="2291" y="2742"/>
              <a:chExt cx="288" cy="97"/>
            </a:xfrm>
          </p:grpSpPr>
          <p:sp>
            <p:nvSpPr>
              <p:cNvPr id="106" name="Freeform 37"/>
              <p:cNvSpPr>
                <a:spLocks/>
              </p:cNvSpPr>
              <p:nvPr/>
            </p:nvSpPr>
            <p:spPr bwMode="auto">
              <a:xfrm flipV="1">
                <a:off x="2291" y="2838"/>
                <a:ext cx="288" cy="1"/>
              </a:xfrm>
              <a:custGeom>
                <a:avLst/>
                <a:gdLst>
                  <a:gd name="T0" fmla="*/ 0 w 288"/>
                  <a:gd name="T1" fmla="*/ 0 h 1"/>
                  <a:gd name="T2" fmla="*/ 144 w 288"/>
                  <a:gd name="T3" fmla="*/ 0 h 1"/>
                  <a:gd name="T4" fmla="*/ 288 w 288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1"/>
                  <a:gd name="T11" fmla="*/ 288 w 288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1">
                    <a:moveTo>
                      <a:pt x="0" y="0"/>
                    </a:moveTo>
                    <a:lnTo>
                      <a:pt x="144" y="0"/>
                    </a:lnTo>
                    <a:lnTo>
                      <a:pt x="288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107" name="Freeform 38"/>
              <p:cNvSpPr>
                <a:spLocks/>
              </p:cNvSpPr>
              <p:nvPr/>
            </p:nvSpPr>
            <p:spPr bwMode="auto">
              <a:xfrm>
                <a:off x="2291" y="2742"/>
                <a:ext cx="288" cy="1"/>
              </a:xfrm>
              <a:custGeom>
                <a:avLst/>
                <a:gdLst>
                  <a:gd name="T0" fmla="*/ 0 w 288"/>
                  <a:gd name="T1" fmla="*/ 0 h 1"/>
                  <a:gd name="T2" fmla="*/ 144 w 288"/>
                  <a:gd name="T3" fmla="*/ 0 h 1"/>
                  <a:gd name="T4" fmla="*/ 288 w 288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1"/>
                  <a:gd name="T11" fmla="*/ 288 w 288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1">
                    <a:moveTo>
                      <a:pt x="0" y="0"/>
                    </a:moveTo>
                    <a:lnTo>
                      <a:pt x="144" y="0"/>
                    </a:lnTo>
                    <a:lnTo>
                      <a:pt x="288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</p:grpSp>
        <p:sp>
          <p:nvSpPr>
            <p:cNvPr id="80" name="Text Box 39"/>
            <p:cNvSpPr txBox="1">
              <a:spLocks noChangeArrowheads="1"/>
            </p:cNvSpPr>
            <p:nvPr/>
          </p:nvSpPr>
          <p:spPr bwMode="auto">
            <a:xfrm>
              <a:off x="1444" y="2978"/>
              <a:ext cx="2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lg" len="lg"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/>
              <a:r>
                <a:rPr lang="en-US" altLang="zh-HK" b="1">
                  <a:ea typeface="新細明體" pitchFamily="18" charset="-120"/>
                </a:rPr>
                <a:t>C</a:t>
              </a:r>
            </a:p>
          </p:txBody>
        </p:sp>
        <p:grpSp>
          <p:nvGrpSpPr>
            <p:cNvPr id="81" name="Group 40"/>
            <p:cNvGrpSpPr>
              <a:grpSpLocks/>
            </p:cNvGrpSpPr>
            <p:nvPr/>
          </p:nvGrpSpPr>
          <p:grpSpPr bwMode="auto">
            <a:xfrm>
              <a:off x="350" y="2627"/>
              <a:ext cx="628" cy="634"/>
              <a:chOff x="393" y="2471"/>
              <a:chExt cx="628" cy="634"/>
            </a:xfrm>
          </p:grpSpPr>
          <p:sp>
            <p:nvSpPr>
              <p:cNvPr id="100" name="Text Box 41"/>
              <p:cNvSpPr txBox="1">
                <a:spLocks noChangeArrowheads="1"/>
              </p:cNvSpPr>
              <p:nvPr/>
            </p:nvSpPr>
            <p:spPr bwMode="auto">
              <a:xfrm>
                <a:off x="785" y="2471"/>
                <a:ext cx="236" cy="6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lg" len="lg"/>
                    <a:tailEnd type="none" w="lg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ctr"/>
                <a:endParaRPr lang="en-US" altLang="zh-HK" sz="2000" b="1" i="1" dirty="0">
                  <a:ea typeface="新細明體" pitchFamily="18" charset="-120"/>
                </a:endParaRPr>
              </a:p>
              <a:p>
                <a:pPr algn="ctr"/>
                <a:r>
                  <a:rPr lang="en-US" altLang="zh-HK" sz="2000" b="1" dirty="0" err="1">
                    <a:ea typeface="新細明體" pitchFamily="18" charset="-120"/>
                  </a:rPr>
                  <a:t>v</a:t>
                </a:r>
                <a:r>
                  <a:rPr lang="en-US" altLang="zh-HK" sz="2000" b="1" baseline="-25000" dirty="0" err="1">
                    <a:ea typeface="新細明體" pitchFamily="18" charset="-120"/>
                  </a:rPr>
                  <a:t>s</a:t>
                </a:r>
                <a:endParaRPr lang="en-US" altLang="zh-HK" sz="2000" b="1" baseline="-25000" dirty="0">
                  <a:ea typeface="新細明體" pitchFamily="18" charset="-120"/>
                </a:endParaRPr>
              </a:p>
              <a:p>
                <a:pPr algn="ctr"/>
                <a:endParaRPr lang="en-US" altLang="zh-HK" sz="2000" dirty="0">
                  <a:ea typeface="新細明體" pitchFamily="18" charset="-120"/>
                </a:endParaRPr>
              </a:p>
            </p:txBody>
          </p:sp>
          <p:sp>
            <p:nvSpPr>
              <p:cNvPr id="101" name="Oval 42"/>
              <p:cNvSpPr>
                <a:spLocks noChangeArrowheads="1"/>
              </p:cNvSpPr>
              <p:nvPr/>
            </p:nvSpPr>
            <p:spPr bwMode="auto">
              <a:xfrm>
                <a:off x="393" y="2615"/>
                <a:ext cx="332" cy="31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altLang="zh-HK">
                  <a:ea typeface="新細明體" pitchFamily="18" charset="-120"/>
                </a:endParaRPr>
              </a:p>
            </p:txBody>
          </p:sp>
          <p:sp>
            <p:nvSpPr>
              <p:cNvPr id="102" name="Text Box 43"/>
              <p:cNvSpPr txBox="1">
                <a:spLocks noChangeArrowheads="1"/>
              </p:cNvSpPr>
              <p:nvPr/>
            </p:nvSpPr>
            <p:spPr bwMode="auto">
              <a:xfrm>
                <a:off x="502" y="2597"/>
                <a:ext cx="11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lg" len="lg"/>
                    <a:tailEnd type="none" w="lg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ctr"/>
                <a:endParaRPr lang="en-US" altLang="zh-HK">
                  <a:ea typeface="新細明體" pitchFamily="18" charset="-120"/>
                </a:endParaRPr>
              </a:p>
            </p:txBody>
          </p:sp>
          <p:sp>
            <p:nvSpPr>
              <p:cNvPr id="103" name="Text Box 44"/>
              <p:cNvSpPr txBox="1">
                <a:spLocks noChangeArrowheads="1"/>
              </p:cNvSpPr>
              <p:nvPr/>
            </p:nvSpPr>
            <p:spPr bwMode="auto">
              <a:xfrm>
                <a:off x="499" y="2659"/>
                <a:ext cx="11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lg" len="lg"/>
                    <a:tailEnd type="none" w="lg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ctr"/>
                <a:endParaRPr lang="en-US" altLang="zh-HK">
                  <a:ea typeface="新細明體" pitchFamily="18" charset="-120"/>
                </a:endParaRPr>
              </a:p>
            </p:txBody>
          </p:sp>
          <p:sp>
            <p:nvSpPr>
              <p:cNvPr id="104" name="Text Box 45"/>
              <p:cNvSpPr txBox="1">
                <a:spLocks noChangeArrowheads="1"/>
              </p:cNvSpPr>
              <p:nvPr/>
            </p:nvSpPr>
            <p:spPr bwMode="auto">
              <a:xfrm>
                <a:off x="460" y="2565"/>
                <a:ext cx="197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lg" len="lg"/>
                    <a:tailEnd type="none" w="lg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ctr"/>
                <a:r>
                  <a:rPr lang="en-US" altLang="zh-HK">
                    <a:ea typeface="新細明體" pitchFamily="18" charset="-120"/>
                  </a:rPr>
                  <a:t>+</a:t>
                </a:r>
              </a:p>
              <a:p>
                <a:pPr algn="ctr"/>
                <a:r>
                  <a:rPr lang="en-US" altLang="zh-HK">
                    <a:ea typeface="新細明體" pitchFamily="18" charset="-120"/>
                  </a:rPr>
                  <a:t>–</a:t>
                </a:r>
              </a:p>
            </p:txBody>
          </p:sp>
          <p:sp>
            <p:nvSpPr>
              <p:cNvPr id="105" name="Text Box 46"/>
              <p:cNvSpPr txBox="1">
                <a:spLocks noChangeArrowheads="1"/>
              </p:cNvSpPr>
              <p:nvPr/>
            </p:nvSpPr>
            <p:spPr bwMode="auto">
              <a:xfrm>
                <a:off x="503" y="2652"/>
                <a:ext cx="11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lg" len="lg"/>
                    <a:tailEnd type="none" w="lg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ctr"/>
                <a:endParaRPr lang="en-US" altLang="zh-HK">
                  <a:ea typeface="新細明體" pitchFamily="18" charset="-120"/>
                </a:endParaRPr>
              </a:p>
            </p:txBody>
          </p:sp>
        </p:grpSp>
        <p:cxnSp>
          <p:nvCxnSpPr>
            <p:cNvPr id="82" name="AutoShape 47"/>
            <p:cNvCxnSpPr>
              <a:cxnSpLocks noChangeShapeType="1"/>
              <a:stCxn id="71" idx="6"/>
              <a:endCxn id="93" idx="0"/>
            </p:cNvCxnSpPr>
            <p:nvPr/>
          </p:nvCxnSpPr>
          <p:spPr bwMode="auto">
            <a:xfrm>
              <a:off x="1841" y="2403"/>
              <a:ext cx="619" cy="430"/>
            </a:xfrm>
            <a:prstGeom prst="bentConnector2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3" name="AutoShape 48"/>
            <p:cNvCxnSpPr>
              <a:cxnSpLocks noChangeShapeType="1"/>
              <a:stCxn id="72" idx="6"/>
              <a:endCxn id="95" idx="1"/>
            </p:cNvCxnSpPr>
            <p:nvPr/>
          </p:nvCxnSpPr>
          <p:spPr bwMode="auto">
            <a:xfrm flipV="1">
              <a:off x="1848" y="3049"/>
              <a:ext cx="621" cy="410"/>
            </a:xfrm>
            <a:prstGeom prst="bentConnector2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4" name="Oval 49"/>
            <p:cNvSpPr>
              <a:spLocks noChangeArrowheads="1"/>
            </p:cNvSpPr>
            <p:nvPr/>
          </p:nvSpPr>
          <p:spPr bwMode="auto">
            <a:xfrm>
              <a:off x="742" y="2366"/>
              <a:ext cx="83" cy="77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</p:spPr>
          <p:txBody>
            <a:bodyPr wrap="none" anchor="ctr"/>
            <a:lstStyle/>
            <a:p>
              <a:pPr algn="ctr" eaLnBrk="0" hangingPunct="0"/>
              <a:endParaRPr lang="en-US" altLang="zh-HK">
                <a:ea typeface="新細明體" pitchFamily="18" charset="-120"/>
              </a:endParaRPr>
            </a:p>
          </p:txBody>
        </p:sp>
        <p:sp>
          <p:nvSpPr>
            <p:cNvPr id="85" name="Oval 50"/>
            <p:cNvSpPr>
              <a:spLocks noChangeArrowheads="1"/>
            </p:cNvSpPr>
            <p:nvPr/>
          </p:nvSpPr>
          <p:spPr bwMode="auto">
            <a:xfrm>
              <a:off x="1078" y="2375"/>
              <a:ext cx="83" cy="77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</p:spPr>
          <p:txBody>
            <a:bodyPr wrap="none" anchor="ctr"/>
            <a:lstStyle/>
            <a:p>
              <a:pPr algn="ctr" eaLnBrk="0" hangingPunct="0"/>
              <a:endParaRPr lang="en-US" altLang="zh-HK">
                <a:ea typeface="新細明體" pitchFamily="18" charset="-120"/>
              </a:endParaRPr>
            </a:p>
          </p:txBody>
        </p:sp>
        <p:cxnSp>
          <p:nvCxnSpPr>
            <p:cNvPr id="86" name="AutoShape 51"/>
            <p:cNvCxnSpPr>
              <a:cxnSpLocks noChangeShapeType="1"/>
              <a:stCxn id="118" idx="0"/>
              <a:endCxn id="85" idx="6"/>
            </p:cNvCxnSpPr>
            <p:nvPr/>
          </p:nvCxnSpPr>
          <p:spPr bwMode="auto">
            <a:xfrm flipH="1">
              <a:off x="1161" y="2412"/>
              <a:ext cx="209" cy="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7" name="Line 52"/>
            <p:cNvSpPr>
              <a:spLocks noChangeShapeType="1"/>
            </p:cNvSpPr>
            <p:nvPr/>
          </p:nvSpPr>
          <p:spPr bwMode="auto">
            <a:xfrm flipV="1">
              <a:off x="825" y="2238"/>
              <a:ext cx="253" cy="1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89" name="Text Box 54"/>
            <p:cNvSpPr txBox="1">
              <a:spLocks noChangeArrowheads="1"/>
            </p:cNvSpPr>
            <p:nvPr/>
          </p:nvSpPr>
          <p:spPr bwMode="auto">
            <a:xfrm>
              <a:off x="-65" y="3730"/>
              <a:ext cx="256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lg" len="lg"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/>
              <a:r>
                <a:rPr lang="en-US" altLang="zh-HK" dirty="0">
                  <a:ea typeface="新細明體" pitchFamily="18" charset="-120"/>
                </a:rPr>
                <a:t>t = </a:t>
              </a:r>
              <a:r>
                <a:rPr lang="en-US" altLang="zh-HK" dirty="0" smtClean="0">
                  <a:ea typeface="新細明體" pitchFamily="18" charset="-120"/>
                </a:rPr>
                <a:t>0- (the switch is not activated yet)</a:t>
              </a:r>
              <a:endParaRPr lang="en-US" altLang="zh-HK" dirty="0">
                <a:ea typeface="新細明體" pitchFamily="18" charset="-120"/>
              </a:endParaRPr>
            </a:p>
          </p:txBody>
        </p:sp>
        <p:cxnSp>
          <p:nvCxnSpPr>
            <p:cNvPr id="90" name="AutoShape 55"/>
            <p:cNvCxnSpPr>
              <a:cxnSpLocks noChangeShapeType="1"/>
              <a:stCxn id="72" idx="0"/>
              <a:endCxn id="106" idx="1"/>
            </p:cNvCxnSpPr>
            <p:nvPr/>
          </p:nvCxnSpPr>
          <p:spPr bwMode="auto">
            <a:xfrm flipV="1">
              <a:off x="1807" y="3151"/>
              <a:ext cx="1" cy="269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91" name="Group 56"/>
            <p:cNvGrpSpPr>
              <a:grpSpLocks/>
            </p:cNvGrpSpPr>
            <p:nvPr/>
          </p:nvGrpSpPr>
          <p:grpSpPr bwMode="auto">
            <a:xfrm>
              <a:off x="2412" y="2833"/>
              <a:ext cx="111" cy="216"/>
              <a:chOff x="1670" y="2765"/>
              <a:chExt cx="111" cy="216"/>
            </a:xfrm>
          </p:grpSpPr>
          <p:sp>
            <p:nvSpPr>
              <p:cNvPr id="93" name="Line 57"/>
              <p:cNvSpPr>
                <a:spLocks noChangeShapeType="1"/>
              </p:cNvSpPr>
              <p:nvPr/>
            </p:nvSpPr>
            <p:spPr bwMode="auto">
              <a:xfrm>
                <a:off x="1718" y="2765"/>
                <a:ext cx="63" cy="2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94" name="Line 58"/>
              <p:cNvSpPr>
                <a:spLocks noChangeShapeType="1"/>
              </p:cNvSpPr>
              <p:nvPr/>
            </p:nvSpPr>
            <p:spPr bwMode="auto">
              <a:xfrm flipH="1">
                <a:off x="1670" y="2786"/>
                <a:ext cx="108" cy="1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95" name="Line 59"/>
              <p:cNvSpPr>
                <a:spLocks noChangeShapeType="1"/>
              </p:cNvSpPr>
              <p:nvPr/>
            </p:nvSpPr>
            <p:spPr bwMode="auto">
              <a:xfrm>
                <a:off x="1670" y="2957"/>
                <a:ext cx="57" cy="2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96" name="Line 60"/>
              <p:cNvSpPr>
                <a:spLocks noChangeShapeType="1"/>
              </p:cNvSpPr>
              <p:nvPr/>
            </p:nvSpPr>
            <p:spPr bwMode="auto">
              <a:xfrm>
                <a:off x="1673" y="2807"/>
                <a:ext cx="105" cy="4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97" name="Line 61"/>
              <p:cNvSpPr>
                <a:spLocks noChangeShapeType="1"/>
              </p:cNvSpPr>
              <p:nvPr/>
            </p:nvSpPr>
            <p:spPr bwMode="auto">
              <a:xfrm flipH="1">
                <a:off x="1673" y="2852"/>
                <a:ext cx="108" cy="2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98" name="Line 62"/>
              <p:cNvSpPr>
                <a:spLocks noChangeShapeType="1"/>
              </p:cNvSpPr>
              <p:nvPr/>
            </p:nvSpPr>
            <p:spPr bwMode="auto">
              <a:xfrm>
                <a:off x="1673" y="2879"/>
                <a:ext cx="102" cy="4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99" name="Line 63"/>
              <p:cNvSpPr>
                <a:spLocks noChangeShapeType="1"/>
              </p:cNvSpPr>
              <p:nvPr/>
            </p:nvSpPr>
            <p:spPr bwMode="auto">
              <a:xfrm flipH="1">
                <a:off x="1673" y="2924"/>
                <a:ext cx="99" cy="3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</p:grpSp>
        <p:sp>
          <p:nvSpPr>
            <p:cNvPr id="92" name="Text Box 64"/>
            <p:cNvSpPr txBox="1">
              <a:spLocks noChangeArrowheads="1"/>
            </p:cNvSpPr>
            <p:nvPr/>
          </p:nvSpPr>
          <p:spPr bwMode="auto">
            <a:xfrm>
              <a:off x="2516" y="2809"/>
              <a:ext cx="26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lg" len="lg"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/>
              <a:r>
                <a:rPr lang="en-US" altLang="zh-HK" b="1">
                  <a:ea typeface="新細明體" pitchFamily="18" charset="-120"/>
                </a:rPr>
                <a:t>R</a:t>
              </a:r>
              <a:r>
                <a:rPr lang="en-US" altLang="zh-HK" b="1" baseline="-25000">
                  <a:ea typeface="新細明體" pitchFamily="18" charset="-120"/>
                </a:rPr>
                <a:t>3</a:t>
              </a:r>
              <a:endParaRPr lang="en-US" altLang="zh-HK" b="1">
                <a:ea typeface="新細明體" pitchFamily="18" charset="-120"/>
              </a:endParaRPr>
            </a:p>
          </p:txBody>
        </p:sp>
      </p:grpSp>
      <p:sp>
        <p:nvSpPr>
          <p:cNvPr id="125" name="Text Box 129"/>
          <p:cNvSpPr txBox="1">
            <a:spLocks noChangeArrowheads="1"/>
          </p:cNvSpPr>
          <p:nvPr/>
        </p:nvSpPr>
        <p:spPr bwMode="auto">
          <a:xfrm>
            <a:off x="403640" y="6177717"/>
            <a:ext cx="335059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US" altLang="zh-HK" dirty="0">
                <a:ea typeface="新細明體" pitchFamily="18" charset="-120"/>
              </a:rPr>
              <a:t>t</a:t>
            </a:r>
            <a:r>
              <a:rPr lang="en-US" altLang="zh-HK" dirty="0" smtClean="0">
                <a:ea typeface="新細明體" pitchFamily="18" charset="-120"/>
              </a:rPr>
              <a:t> </a:t>
            </a:r>
            <a:r>
              <a:rPr lang="en-US" altLang="zh-HK" b="1" dirty="0">
                <a:ea typeface="新細明體" pitchFamily="18" charset="-120"/>
                <a:cs typeface="Times New Roman" pitchFamily="18" charset="0"/>
              </a:rPr>
              <a:t>→</a:t>
            </a:r>
            <a:r>
              <a:rPr lang="en-US" altLang="zh-HK" dirty="0" smtClean="0">
                <a:ea typeface="新細明體" pitchFamily="18" charset="-120"/>
              </a:rPr>
              <a:t> -</a:t>
            </a:r>
            <a:r>
              <a:rPr lang="en-US" altLang="zh-HK" dirty="0">
                <a:ea typeface="新細明體" pitchFamily="18" charset="-120"/>
                <a:cs typeface="Times New Roman" pitchFamily="18" charset="0"/>
              </a:rPr>
              <a:t> ∞ </a:t>
            </a:r>
            <a:r>
              <a:rPr lang="en-US" altLang="zh-HK" dirty="0" smtClean="0">
                <a:ea typeface="新細明體" pitchFamily="18" charset="-120"/>
                <a:cs typeface="Times New Roman" pitchFamily="18" charset="0"/>
              </a:rPr>
              <a:t>(</a:t>
            </a:r>
            <a:r>
              <a:rPr lang="en-US" altLang="zh-HK" dirty="0">
                <a:ea typeface="新細明體" pitchFamily="18" charset="-120"/>
              </a:rPr>
              <a:t>a</a:t>
            </a:r>
            <a:r>
              <a:rPr lang="en-US" altLang="zh-HK" dirty="0" smtClean="0">
                <a:ea typeface="新細明體" pitchFamily="18" charset="-120"/>
              </a:rPr>
              <a:t> long long time ago)</a:t>
            </a:r>
            <a:endParaRPr lang="en-US" altLang="zh-HK" dirty="0">
              <a:ea typeface="新細明體" pitchFamily="18" charset="-120"/>
            </a:endParaRPr>
          </a:p>
        </p:txBody>
      </p:sp>
      <p:sp>
        <p:nvSpPr>
          <p:cNvPr id="127" name="向右箭號 126"/>
          <p:cNvSpPr/>
          <p:nvPr/>
        </p:nvSpPr>
        <p:spPr>
          <a:xfrm>
            <a:off x="4241155" y="4677252"/>
            <a:ext cx="724229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052400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S</a:t>
            </a:r>
            <a:r>
              <a:rPr lang="en-US" altLang="zh-HK" dirty="0" smtClean="0"/>
              <a:t>teady </a:t>
            </a:r>
            <a:r>
              <a:rPr lang="en-US" altLang="zh-HK" dirty="0"/>
              <a:t>state </a:t>
            </a:r>
            <a:r>
              <a:rPr lang="en-US" altLang="zh-HK" dirty="0" smtClean="0">
                <a:solidFill>
                  <a:srgbClr val="FF0000"/>
                </a:solidFill>
              </a:rPr>
              <a:t>long </a:t>
            </a:r>
            <a:r>
              <a:rPr lang="en-US" altLang="zh-HK" dirty="0">
                <a:solidFill>
                  <a:srgbClr val="FF0000"/>
                </a:solidFill>
              </a:rPr>
              <a:t>after </a:t>
            </a:r>
            <a:r>
              <a:rPr lang="en-US" altLang="zh-HK" dirty="0" smtClean="0"/>
              <a:t>t = 0</a:t>
            </a:r>
            <a:endParaRPr lang="zh-HK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81187" y="2110263"/>
            <a:ext cx="8510414" cy="4114800"/>
          </a:xfrm>
        </p:spPr>
        <p:txBody>
          <a:bodyPr/>
          <a:lstStyle/>
          <a:p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The </a:t>
            </a:r>
            <a:r>
              <a:rPr lang="en-US" altLang="zh-HK" sz="2000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switch is </a:t>
            </a: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closed at t = 0.</a:t>
            </a:r>
          </a:p>
          <a:p>
            <a:endParaRPr lang="en-US" altLang="zh-HK" sz="800" dirty="0" smtClean="0">
              <a:latin typeface="Arial" panose="020B0604020202020204" pitchFamily="34" charset="0"/>
              <a:ea typeface="新細明體" pitchFamily="18" charset="-120"/>
              <a:cs typeface="Arial" panose="020B0604020202020204" pitchFamily="34" charset="0"/>
            </a:endParaRPr>
          </a:p>
          <a:p>
            <a:r>
              <a:rPr lang="en-US" altLang="zh-HK" sz="2000" b="1" dirty="0" smtClean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Long </a:t>
            </a:r>
            <a:r>
              <a:rPr lang="en-US" altLang="zh-HK" sz="2000" b="1" dirty="0" smtClean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After </a:t>
            </a: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t = 0 (t </a:t>
            </a:r>
            <a:r>
              <a:rPr lang="en-US" altLang="zh-HK" sz="2000" b="1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→</a:t>
            </a: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 </a:t>
            </a:r>
            <a:r>
              <a:rPr lang="en-US" altLang="zh-HK" sz="2000" dirty="0">
                <a:ea typeface="新細明體" pitchFamily="18" charset="-120"/>
                <a:cs typeface="Times New Roman" pitchFamily="18" charset="0"/>
              </a:rPr>
              <a:t>∞</a:t>
            </a: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), all voltages and currents </a:t>
            </a:r>
            <a:r>
              <a:rPr lang="en-US" altLang="zh-HK" sz="2000" b="1" dirty="0" smtClean="0">
                <a:solidFill>
                  <a:srgbClr val="0070C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settle down</a:t>
            </a:r>
            <a:r>
              <a:rPr lang="en-US" altLang="zh-HK" sz="2000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 </a:t>
            </a: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again.</a:t>
            </a:r>
            <a:endParaRPr lang="en-US" altLang="zh-HK" sz="2000" dirty="0" smtClean="0">
              <a:latin typeface="Arial" panose="020B0604020202020204" pitchFamily="34" charset="0"/>
              <a:ea typeface="新細明體" pitchFamily="18" charset="-120"/>
              <a:cs typeface="Arial" panose="020B0604020202020204" pitchFamily="34" charset="0"/>
            </a:endParaRPr>
          </a:p>
          <a:p>
            <a:endParaRPr lang="en-US" altLang="zh-HK" sz="800" dirty="0" smtClean="0">
              <a:latin typeface="Arial" panose="020B0604020202020204" pitchFamily="34" charset="0"/>
              <a:ea typeface="新細明體" pitchFamily="18" charset="-120"/>
              <a:cs typeface="Arial" panose="020B0604020202020204" pitchFamily="34" charset="0"/>
            </a:endParaRPr>
          </a:p>
          <a:p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The </a:t>
            </a:r>
            <a:r>
              <a:rPr lang="en-US" altLang="zh-HK" sz="2000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circuit </a:t>
            </a: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is in </a:t>
            </a:r>
            <a:r>
              <a:rPr lang="en-US" altLang="zh-HK" sz="2000" dirty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another steady </a:t>
            </a:r>
            <a:r>
              <a:rPr lang="en-US" altLang="zh-HK" sz="2000" dirty="0" smtClean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state </a:t>
            </a: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when </a:t>
            </a:r>
            <a:r>
              <a:rPr lang="en-US" altLang="zh-HK" sz="2000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t </a:t>
            </a:r>
            <a:r>
              <a:rPr lang="en-US" altLang="zh-HK" sz="2000" b="1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→</a:t>
            </a: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 </a:t>
            </a:r>
            <a:r>
              <a:rPr lang="en-US" altLang="zh-HK" sz="2000" dirty="0">
                <a:ea typeface="新細明體" pitchFamily="18" charset="-120"/>
                <a:cs typeface="Times New Roman" pitchFamily="18" charset="0"/>
              </a:rPr>
              <a:t>∞</a:t>
            </a: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. </a:t>
            </a:r>
            <a:endParaRPr lang="en-US" altLang="zh-HK" sz="2000" dirty="0">
              <a:latin typeface="Arial" panose="020B0604020202020204" pitchFamily="34" charset="0"/>
              <a:ea typeface="新細明體" pitchFamily="18" charset="-120"/>
              <a:cs typeface="Arial" panose="020B0604020202020204" pitchFamily="34" charset="0"/>
            </a:endParaRPr>
          </a:p>
          <a:p>
            <a:endParaRPr lang="zh-HK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7162490" y="6335829"/>
            <a:ext cx="1905000" cy="457200"/>
          </a:xfrm>
        </p:spPr>
        <p:txBody>
          <a:bodyPr/>
          <a:lstStyle/>
          <a:p>
            <a:pPr>
              <a:defRPr/>
            </a:pPr>
            <a:fld id="{5698A0B4-BF91-4605-8020-C83BD46B502C}" type="slidenum">
              <a:rPr lang="en-US" altLang="zh-HK" smtClean="0"/>
              <a:pPr>
                <a:defRPr/>
              </a:pPr>
              <a:t>6</a:t>
            </a:fld>
            <a:endParaRPr lang="en-US" altLang="zh-HK" dirty="0"/>
          </a:p>
        </p:txBody>
      </p:sp>
      <p:grpSp>
        <p:nvGrpSpPr>
          <p:cNvPr id="5" name="Group 131"/>
          <p:cNvGrpSpPr>
            <a:grpSpLocks/>
          </p:cNvGrpSpPr>
          <p:nvPr/>
        </p:nvGrpSpPr>
        <p:grpSpPr bwMode="auto">
          <a:xfrm>
            <a:off x="225590" y="3938961"/>
            <a:ext cx="3863975" cy="2533650"/>
            <a:chOff x="350" y="2112"/>
            <a:chExt cx="2434" cy="1596"/>
          </a:xfrm>
        </p:grpSpPr>
        <p:cxnSp>
          <p:nvCxnSpPr>
            <p:cNvPr id="6" name="AutoShape 6"/>
            <p:cNvCxnSpPr>
              <a:cxnSpLocks noChangeShapeType="1"/>
              <a:stCxn id="12" idx="2"/>
              <a:endCxn id="41" idx="4"/>
            </p:cNvCxnSpPr>
            <p:nvPr/>
          </p:nvCxnSpPr>
          <p:spPr bwMode="auto">
            <a:xfrm rot="10800000">
              <a:off x="516" y="3081"/>
              <a:ext cx="1249" cy="378"/>
            </a:xfrm>
            <a:prstGeom prst="bentConnector2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7" name="Group 7"/>
            <p:cNvGrpSpPr>
              <a:grpSpLocks/>
            </p:cNvGrpSpPr>
            <p:nvPr/>
          </p:nvGrpSpPr>
          <p:grpSpPr bwMode="auto">
            <a:xfrm rot="5400000" flipH="1" flipV="1">
              <a:off x="1458" y="2260"/>
              <a:ext cx="112" cy="287"/>
              <a:chOff x="3450" y="2313"/>
              <a:chExt cx="111" cy="216"/>
            </a:xfrm>
          </p:grpSpPr>
          <p:sp>
            <p:nvSpPr>
              <p:cNvPr id="58" name="Line 8"/>
              <p:cNvSpPr>
                <a:spLocks noChangeShapeType="1"/>
              </p:cNvSpPr>
              <p:nvPr/>
            </p:nvSpPr>
            <p:spPr bwMode="auto">
              <a:xfrm>
                <a:off x="3498" y="2313"/>
                <a:ext cx="63" cy="2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59" name="Line 9"/>
              <p:cNvSpPr>
                <a:spLocks noChangeShapeType="1"/>
              </p:cNvSpPr>
              <p:nvPr/>
            </p:nvSpPr>
            <p:spPr bwMode="auto">
              <a:xfrm flipH="1">
                <a:off x="3450" y="2334"/>
                <a:ext cx="108" cy="1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60" name="Line 10"/>
              <p:cNvSpPr>
                <a:spLocks noChangeShapeType="1"/>
              </p:cNvSpPr>
              <p:nvPr/>
            </p:nvSpPr>
            <p:spPr bwMode="auto">
              <a:xfrm>
                <a:off x="3450" y="2505"/>
                <a:ext cx="57" cy="2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61" name="Line 11"/>
              <p:cNvSpPr>
                <a:spLocks noChangeShapeType="1"/>
              </p:cNvSpPr>
              <p:nvPr/>
            </p:nvSpPr>
            <p:spPr bwMode="auto">
              <a:xfrm>
                <a:off x="3453" y="2355"/>
                <a:ext cx="105" cy="4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62" name="Line 12"/>
              <p:cNvSpPr>
                <a:spLocks noChangeShapeType="1"/>
              </p:cNvSpPr>
              <p:nvPr/>
            </p:nvSpPr>
            <p:spPr bwMode="auto">
              <a:xfrm flipH="1">
                <a:off x="3453" y="2400"/>
                <a:ext cx="108" cy="2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63" name="Line 13"/>
              <p:cNvSpPr>
                <a:spLocks noChangeShapeType="1"/>
              </p:cNvSpPr>
              <p:nvPr/>
            </p:nvSpPr>
            <p:spPr bwMode="auto">
              <a:xfrm>
                <a:off x="3453" y="2427"/>
                <a:ext cx="102" cy="4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64" name="Line 14"/>
              <p:cNvSpPr>
                <a:spLocks noChangeShapeType="1"/>
              </p:cNvSpPr>
              <p:nvPr/>
            </p:nvSpPr>
            <p:spPr bwMode="auto">
              <a:xfrm flipH="1">
                <a:off x="3453" y="2472"/>
                <a:ext cx="99" cy="3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</p:grpSp>
        <p:cxnSp>
          <p:nvCxnSpPr>
            <p:cNvPr id="8" name="AutoShape 15"/>
            <p:cNvCxnSpPr>
              <a:cxnSpLocks noChangeShapeType="1"/>
              <a:stCxn id="11" idx="2"/>
              <a:endCxn id="60" idx="1"/>
            </p:cNvCxnSpPr>
            <p:nvPr/>
          </p:nvCxnSpPr>
          <p:spPr bwMode="auto">
            <a:xfrm flipH="1" flipV="1">
              <a:off x="1657" y="2402"/>
              <a:ext cx="101" cy="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9" name="Group 16"/>
            <p:cNvGrpSpPr>
              <a:grpSpLocks/>
            </p:cNvGrpSpPr>
            <p:nvPr/>
          </p:nvGrpSpPr>
          <p:grpSpPr bwMode="auto">
            <a:xfrm>
              <a:off x="1662" y="3612"/>
              <a:ext cx="288" cy="96"/>
              <a:chOff x="1392" y="3552"/>
              <a:chExt cx="288" cy="96"/>
            </a:xfrm>
          </p:grpSpPr>
          <p:sp>
            <p:nvSpPr>
              <p:cNvPr id="55" name="Line 17"/>
              <p:cNvSpPr>
                <a:spLocks noChangeShapeType="1"/>
              </p:cNvSpPr>
              <p:nvPr/>
            </p:nvSpPr>
            <p:spPr bwMode="auto">
              <a:xfrm>
                <a:off x="1392" y="3552"/>
                <a:ext cx="2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56" name="Line 18"/>
              <p:cNvSpPr>
                <a:spLocks noChangeShapeType="1"/>
              </p:cNvSpPr>
              <p:nvPr/>
            </p:nvSpPr>
            <p:spPr bwMode="auto">
              <a:xfrm>
                <a:off x="1434" y="3600"/>
                <a:ext cx="19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57" name="Line 19"/>
              <p:cNvSpPr>
                <a:spLocks noChangeShapeType="1"/>
              </p:cNvSpPr>
              <p:nvPr/>
            </p:nvSpPr>
            <p:spPr bwMode="auto">
              <a:xfrm>
                <a:off x="1482" y="3648"/>
                <a:ext cx="10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</p:grpSp>
        <p:sp>
          <p:nvSpPr>
            <p:cNvPr id="10" name="Line 20"/>
            <p:cNvSpPr>
              <a:spLocks noChangeShapeType="1"/>
            </p:cNvSpPr>
            <p:nvPr/>
          </p:nvSpPr>
          <p:spPr bwMode="auto">
            <a:xfrm flipV="1">
              <a:off x="1809" y="3459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11" name="Oval 21"/>
            <p:cNvSpPr>
              <a:spLocks noChangeArrowheads="1"/>
            </p:cNvSpPr>
            <p:nvPr/>
          </p:nvSpPr>
          <p:spPr bwMode="auto">
            <a:xfrm>
              <a:off x="1758" y="2364"/>
              <a:ext cx="83" cy="77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</p:spPr>
          <p:txBody>
            <a:bodyPr wrap="none" anchor="ctr"/>
            <a:lstStyle/>
            <a:p>
              <a:pPr algn="ctr" eaLnBrk="0" hangingPunct="0"/>
              <a:endParaRPr lang="en-US" altLang="zh-HK">
                <a:ea typeface="新細明體" pitchFamily="18" charset="-120"/>
              </a:endParaRPr>
            </a:p>
          </p:txBody>
        </p:sp>
        <p:sp>
          <p:nvSpPr>
            <p:cNvPr id="12" name="Oval 22"/>
            <p:cNvSpPr>
              <a:spLocks noChangeArrowheads="1"/>
            </p:cNvSpPr>
            <p:nvPr/>
          </p:nvSpPr>
          <p:spPr bwMode="auto">
            <a:xfrm>
              <a:off x="1765" y="3420"/>
              <a:ext cx="83" cy="77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</p:spPr>
          <p:txBody>
            <a:bodyPr wrap="none" anchor="ctr"/>
            <a:lstStyle/>
            <a:p>
              <a:pPr algn="ctr" eaLnBrk="0" hangingPunct="0"/>
              <a:endParaRPr lang="en-US" altLang="zh-HK">
                <a:ea typeface="新細明體" pitchFamily="18" charset="-120"/>
              </a:endParaRPr>
            </a:p>
          </p:txBody>
        </p:sp>
        <p:sp>
          <p:nvSpPr>
            <p:cNvPr id="13" name="Text Box 23"/>
            <p:cNvSpPr txBox="1">
              <a:spLocks noChangeArrowheads="1"/>
            </p:cNvSpPr>
            <p:nvPr/>
          </p:nvSpPr>
          <p:spPr bwMode="auto">
            <a:xfrm>
              <a:off x="1360" y="2112"/>
              <a:ext cx="3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lg" len="lg"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/>
              <a:r>
                <a:rPr lang="en-US" altLang="zh-HK" b="1">
                  <a:ea typeface="新細明體" pitchFamily="18" charset="-120"/>
                </a:rPr>
                <a:t> R</a:t>
              </a:r>
              <a:r>
                <a:rPr lang="en-US" altLang="zh-HK" b="1" baseline="-25000">
                  <a:ea typeface="新細明體" pitchFamily="18" charset="-120"/>
                </a:rPr>
                <a:t>1</a:t>
              </a:r>
              <a:endParaRPr lang="en-US" altLang="zh-HK" b="1">
                <a:ea typeface="新細明體" pitchFamily="18" charset="-120"/>
              </a:endParaRPr>
            </a:p>
          </p:txBody>
        </p:sp>
        <p:grpSp>
          <p:nvGrpSpPr>
            <p:cNvPr id="14" name="Group 24"/>
            <p:cNvGrpSpPr>
              <a:grpSpLocks/>
            </p:cNvGrpSpPr>
            <p:nvPr/>
          </p:nvGrpSpPr>
          <p:grpSpPr bwMode="auto">
            <a:xfrm>
              <a:off x="1750" y="2637"/>
              <a:ext cx="111" cy="216"/>
              <a:chOff x="1670" y="2765"/>
              <a:chExt cx="111" cy="216"/>
            </a:xfrm>
          </p:grpSpPr>
          <p:sp>
            <p:nvSpPr>
              <p:cNvPr id="48" name="Line 25"/>
              <p:cNvSpPr>
                <a:spLocks noChangeShapeType="1"/>
              </p:cNvSpPr>
              <p:nvPr/>
            </p:nvSpPr>
            <p:spPr bwMode="auto">
              <a:xfrm>
                <a:off x="1718" y="2765"/>
                <a:ext cx="63" cy="2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49" name="Line 26"/>
              <p:cNvSpPr>
                <a:spLocks noChangeShapeType="1"/>
              </p:cNvSpPr>
              <p:nvPr/>
            </p:nvSpPr>
            <p:spPr bwMode="auto">
              <a:xfrm flipH="1">
                <a:off x="1670" y="2786"/>
                <a:ext cx="108" cy="1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50" name="Line 27"/>
              <p:cNvSpPr>
                <a:spLocks noChangeShapeType="1"/>
              </p:cNvSpPr>
              <p:nvPr/>
            </p:nvSpPr>
            <p:spPr bwMode="auto">
              <a:xfrm>
                <a:off x="1670" y="2957"/>
                <a:ext cx="57" cy="2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51" name="Line 28"/>
              <p:cNvSpPr>
                <a:spLocks noChangeShapeType="1"/>
              </p:cNvSpPr>
              <p:nvPr/>
            </p:nvSpPr>
            <p:spPr bwMode="auto">
              <a:xfrm>
                <a:off x="1673" y="2807"/>
                <a:ext cx="105" cy="4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52" name="Line 29"/>
              <p:cNvSpPr>
                <a:spLocks noChangeShapeType="1"/>
              </p:cNvSpPr>
              <p:nvPr/>
            </p:nvSpPr>
            <p:spPr bwMode="auto">
              <a:xfrm flipH="1">
                <a:off x="1673" y="2852"/>
                <a:ext cx="108" cy="2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53" name="Line 30"/>
              <p:cNvSpPr>
                <a:spLocks noChangeShapeType="1"/>
              </p:cNvSpPr>
              <p:nvPr/>
            </p:nvSpPr>
            <p:spPr bwMode="auto">
              <a:xfrm>
                <a:off x="1673" y="2879"/>
                <a:ext cx="102" cy="4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54" name="Line 31"/>
              <p:cNvSpPr>
                <a:spLocks noChangeShapeType="1"/>
              </p:cNvSpPr>
              <p:nvPr/>
            </p:nvSpPr>
            <p:spPr bwMode="auto">
              <a:xfrm flipH="1">
                <a:off x="1673" y="2924"/>
                <a:ext cx="99" cy="3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</p:grpSp>
        <p:sp>
          <p:nvSpPr>
            <p:cNvPr id="15" name="Text Box 32"/>
            <p:cNvSpPr txBox="1">
              <a:spLocks noChangeArrowheads="1"/>
            </p:cNvSpPr>
            <p:nvPr/>
          </p:nvSpPr>
          <p:spPr bwMode="auto">
            <a:xfrm>
              <a:off x="1844" y="2613"/>
              <a:ext cx="26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lg" len="lg"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/>
              <a:r>
                <a:rPr lang="en-US" altLang="zh-HK" b="1">
                  <a:ea typeface="新細明體" pitchFamily="18" charset="-120"/>
                </a:rPr>
                <a:t>R</a:t>
              </a:r>
              <a:r>
                <a:rPr lang="en-US" altLang="zh-HK" b="1" baseline="-25000">
                  <a:ea typeface="新細明體" pitchFamily="18" charset="-120"/>
                </a:rPr>
                <a:t>2</a:t>
              </a:r>
              <a:endParaRPr lang="en-US" altLang="zh-HK" b="1">
                <a:ea typeface="新細明體" pitchFamily="18" charset="-120"/>
              </a:endParaRPr>
            </a:p>
          </p:txBody>
        </p:sp>
        <p:cxnSp>
          <p:nvCxnSpPr>
            <p:cNvPr id="16" name="AutoShape 33"/>
            <p:cNvCxnSpPr>
              <a:cxnSpLocks noChangeShapeType="1"/>
              <a:stCxn id="44" idx="0"/>
              <a:endCxn id="24" idx="2"/>
            </p:cNvCxnSpPr>
            <p:nvPr/>
          </p:nvCxnSpPr>
          <p:spPr bwMode="auto">
            <a:xfrm rot="-5400000">
              <a:off x="471" y="2450"/>
              <a:ext cx="316" cy="226"/>
            </a:xfrm>
            <a:prstGeom prst="bentConnector2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" name="AutoShape 34"/>
            <p:cNvCxnSpPr>
              <a:cxnSpLocks noChangeShapeType="1"/>
              <a:stCxn id="47" idx="1"/>
              <a:endCxn id="50" idx="1"/>
            </p:cNvCxnSpPr>
            <p:nvPr/>
          </p:nvCxnSpPr>
          <p:spPr bwMode="auto">
            <a:xfrm flipH="1" flipV="1">
              <a:off x="1807" y="2853"/>
              <a:ext cx="1" cy="20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" name="AutoShape 35"/>
            <p:cNvCxnSpPr>
              <a:cxnSpLocks noChangeShapeType="1"/>
              <a:stCxn id="11" idx="4"/>
              <a:endCxn id="48" idx="0"/>
            </p:cNvCxnSpPr>
            <p:nvPr/>
          </p:nvCxnSpPr>
          <p:spPr bwMode="auto">
            <a:xfrm flipH="1">
              <a:off x="1798" y="2441"/>
              <a:ext cx="2" cy="19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19" name="Group 36"/>
            <p:cNvGrpSpPr>
              <a:grpSpLocks/>
            </p:cNvGrpSpPr>
            <p:nvPr/>
          </p:nvGrpSpPr>
          <p:grpSpPr bwMode="auto">
            <a:xfrm>
              <a:off x="1664" y="3053"/>
              <a:ext cx="288" cy="97"/>
              <a:chOff x="2291" y="2742"/>
              <a:chExt cx="288" cy="97"/>
            </a:xfrm>
          </p:grpSpPr>
          <p:sp>
            <p:nvSpPr>
              <p:cNvPr id="46" name="Freeform 37"/>
              <p:cNvSpPr>
                <a:spLocks/>
              </p:cNvSpPr>
              <p:nvPr/>
            </p:nvSpPr>
            <p:spPr bwMode="auto">
              <a:xfrm flipV="1">
                <a:off x="2291" y="2838"/>
                <a:ext cx="288" cy="1"/>
              </a:xfrm>
              <a:custGeom>
                <a:avLst/>
                <a:gdLst>
                  <a:gd name="T0" fmla="*/ 0 w 288"/>
                  <a:gd name="T1" fmla="*/ 0 h 1"/>
                  <a:gd name="T2" fmla="*/ 144 w 288"/>
                  <a:gd name="T3" fmla="*/ 0 h 1"/>
                  <a:gd name="T4" fmla="*/ 288 w 288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1"/>
                  <a:gd name="T11" fmla="*/ 288 w 288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1">
                    <a:moveTo>
                      <a:pt x="0" y="0"/>
                    </a:moveTo>
                    <a:lnTo>
                      <a:pt x="144" y="0"/>
                    </a:lnTo>
                    <a:lnTo>
                      <a:pt x="288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47" name="Freeform 38"/>
              <p:cNvSpPr>
                <a:spLocks/>
              </p:cNvSpPr>
              <p:nvPr/>
            </p:nvSpPr>
            <p:spPr bwMode="auto">
              <a:xfrm>
                <a:off x="2291" y="2742"/>
                <a:ext cx="288" cy="1"/>
              </a:xfrm>
              <a:custGeom>
                <a:avLst/>
                <a:gdLst>
                  <a:gd name="T0" fmla="*/ 0 w 288"/>
                  <a:gd name="T1" fmla="*/ 0 h 1"/>
                  <a:gd name="T2" fmla="*/ 144 w 288"/>
                  <a:gd name="T3" fmla="*/ 0 h 1"/>
                  <a:gd name="T4" fmla="*/ 288 w 288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1"/>
                  <a:gd name="T11" fmla="*/ 288 w 288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1">
                    <a:moveTo>
                      <a:pt x="0" y="0"/>
                    </a:moveTo>
                    <a:lnTo>
                      <a:pt x="144" y="0"/>
                    </a:lnTo>
                    <a:lnTo>
                      <a:pt x="288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</p:grpSp>
        <p:sp>
          <p:nvSpPr>
            <p:cNvPr id="20" name="Text Box 39"/>
            <p:cNvSpPr txBox="1">
              <a:spLocks noChangeArrowheads="1"/>
            </p:cNvSpPr>
            <p:nvPr/>
          </p:nvSpPr>
          <p:spPr bwMode="auto">
            <a:xfrm>
              <a:off x="1444" y="2978"/>
              <a:ext cx="2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lg" len="lg"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/>
              <a:r>
                <a:rPr lang="en-US" altLang="zh-HK" b="1">
                  <a:ea typeface="新細明體" pitchFamily="18" charset="-120"/>
                </a:rPr>
                <a:t>C</a:t>
              </a:r>
            </a:p>
          </p:txBody>
        </p:sp>
        <p:grpSp>
          <p:nvGrpSpPr>
            <p:cNvPr id="21" name="Group 40"/>
            <p:cNvGrpSpPr>
              <a:grpSpLocks/>
            </p:cNvGrpSpPr>
            <p:nvPr/>
          </p:nvGrpSpPr>
          <p:grpSpPr bwMode="auto">
            <a:xfrm>
              <a:off x="350" y="2625"/>
              <a:ext cx="619" cy="634"/>
              <a:chOff x="393" y="2469"/>
              <a:chExt cx="619" cy="634"/>
            </a:xfrm>
          </p:grpSpPr>
          <p:sp>
            <p:nvSpPr>
              <p:cNvPr id="40" name="Text Box 41"/>
              <p:cNvSpPr txBox="1">
                <a:spLocks noChangeArrowheads="1"/>
              </p:cNvSpPr>
              <p:nvPr/>
            </p:nvSpPr>
            <p:spPr bwMode="auto">
              <a:xfrm>
                <a:off x="776" y="2469"/>
                <a:ext cx="236" cy="6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lg" len="lg"/>
                    <a:tailEnd type="none" w="lg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ctr"/>
                <a:endParaRPr lang="en-US" altLang="zh-HK" sz="2000" b="1" i="1" dirty="0">
                  <a:ea typeface="新細明體" pitchFamily="18" charset="-120"/>
                </a:endParaRPr>
              </a:p>
              <a:p>
                <a:pPr algn="ctr"/>
                <a:r>
                  <a:rPr lang="en-US" altLang="zh-HK" sz="2000" b="1" dirty="0" err="1">
                    <a:ea typeface="新細明體" pitchFamily="18" charset="-120"/>
                  </a:rPr>
                  <a:t>v</a:t>
                </a:r>
                <a:r>
                  <a:rPr lang="en-US" altLang="zh-HK" sz="2000" b="1" baseline="-25000" dirty="0" err="1">
                    <a:ea typeface="新細明體" pitchFamily="18" charset="-120"/>
                  </a:rPr>
                  <a:t>s</a:t>
                </a:r>
                <a:endParaRPr lang="en-US" altLang="zh-HK" sz="2000" b="1" baseline="-25000" dirty="0">
                  <a:ea typeface="新細明體" pitchFamily="18" charset="-120"/>
                </a:endParaRPr>
              </a:p>
              <a:p>
                <a:pPr algn="ctr"/>
                <a:endParaRPr lang="en-US" altLang="zh-HK" sz="2000" dirty="0">
                  <a:ea typeface="新細明體" pitchFamily="18" charset="-120"/>
                </a:endParaRPr>
              </a:p>
            </p:txBody>
          </p:sp>
          <p:sp>
            <p:nvSpPr>
              <p:cNvPr id="41" name="Oval 42"/>
              <p:cNvSpPr>
                <a:spLocks noChangeArrowheads="1"/>
              </p:cNvSpPr>
              <p:nvPr/>
            </p:nvSpPr>
            <p:spPr bwMode="auto">
              <a:xfrm>
                <a:off x="393" y="2615"/>
                <a:ext cx="332" cy="31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altLang="zh-HK">
                  <a:ea typeface="新細明體" pitchFamily="18" charset="-120"/>
                </a:endParaRPr>
              </a:p>
            </p:txBody>
          </p:sp>
          <p:sp>
            <p:nvSpPr>
              <p:cNvPr id="42" name="Text Box 43"/>
              <p:cNvSpPr txBox="1">
                <a:spLocks noChangeArrowheads="1"/>
              </p:cNvSpPr>
              <p:nvPr/>
            </p:nvSpPr>
            <p:spPr bwMode="auto">
              <a:xfrm>
                <a:off x="502" y="2597"/>
                <a:ext cx="11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lg" len="lg"/>
                    <a:tailEnd type="none" w="lg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ctr"/>
                <a:endParaRPr lang="en-US" altLang="zh-HK">
                  <a:ea typeface="新細明體" pitchFamily="18" charset="-120"/>
                </a:endParaRPr>
              </a:p>
            </p:txBody>
          </p:sp>
          <p:sp>
            <p:nvSpPr>
              <p:cNvPr id="43" name="Text Box 44"/>
              <p:cNvSpPr txBox="1">
                <a:spLocks noChangeArrowheads="1"/>
              </p:cNvSpPr>
              <p:nvPr/>
            </p:nvSpPr>
            <p:spPr bwMode="auto">
              <a:xfrm>
                <a:off x="499" y="2659"/>
                <a:ext cx="11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lg" len="lg"/>
                    <a:tailEnd type="none" w="lg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ctr"/>
                <a:endParaRPr lang="en-US" altLang="zh-HK">
                  <a:ea typeface="新細明體" pitchFamily="18" charset="-120"/>
                </a:endParaRPr>
              </a:p>
            </p:txBody>
          </p:sp>
          <p:sp>
            <p:nvSpPr>
              <p:cNvPr id="44" name="Text Box 45"/>
              <p:cNvSpPr txBox="1">
                <a:spLocks noChangeArrowheads="1"/>
              </p:cNvSpPr>
              <p:nvPr/>
            </p:nvSpPr>
            <p:spPr bwMode="auto">
              <a:xfrm>
                <a:off x="460" y="2565"/>
                <a:ext cx="197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lg" len="lg"/>
                    <a:tailEnd type="none" w="lg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ctr"/>
                <a:r>
                  <a:rPr lang="en-US" altLang="zh-HK">
                    <a:ea typeface="新細明體" pitchFamily="18" charset="-120"/>
                  </a:rPr>
                  <a:t>+</a:t>
                </a:r>
              </a:p>
              <a:p>
                <a:pPr algn="ctr"/>
                <a:r>
                  <a:rPr lang="en-US" altLang="zh-HK">
                    <a:ea typeface="新細明體" pitchFamily="18" charset="-120"/>
                  </a:rPr>
                  <a:t>–</a:t>
                </a:r>
              </a:p>
            </p:txBody>
          </p:sp>
          <p:sp>
            <p:nvSpPr>
              <p:cNvPr id="45" name="Text Box 46"/>
              <p:cNvSpPr txBox="1">
                <a:spLocks noChangeArrowheads="1"/>
              </p:cNvSpPr>
              <p:nvPr/>
            </p:nvSpPr>
            <p:spPr bwMode="auto">
              <a:xfrm>
                <a:off x="503" y="2652"/>
                <a:ext cx="11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lg" len="lg"/>
                    <a:tailEnd type="none" w="lg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ctr"/>
                <a:endParaRPr lang="en-US" altLang="zh-HK">
                  <a:ea typeface="新細明體" pitchFamily="18" charset="-120"/>
                </a:endParaRPr>
              </a:p>
            </p:txBody>
          </p:sp>
        </p:grpSp>
        <p:cxnSp>
          <p:nvCxnSpPr>
            <p:cNvPr id="22" name="AutoShape 47"/>
            <p:cNvCxnSpPr>
              <a:cxnSpLocks noChangeShapeType="1"/>
              <a:stCxn id="11" idx="6"/>
              <a:endCxn id="33" idx="0"/>
            </p:cNvCxnSpPr>
            <p:nvPr/>
          </p:nvCxnSpPr>
          <p:spPr bwMode="auto">
            <a:xfrm>
              <a:off x="1841" y="2403"/>
              <a:ext cx="619" cy="430"/>
            </a:xfrm>
            <a:prstGeom prst="bentConnector2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" name="AutoShape 48"/>
            <p:cNvCxnSpPr>
              <a:cxnSpLocks noChangeShapeType="1"/>
              <a:stCxn id="12" idx="6"/>
              <a:endCxn id="35" idx="1"/>
            </p:cNvCxnSpPr>
            <p:nvPr/>
          </p:nvCxnSpPr>
          <p:spPr bwMode="auto">
            <a:xfrm flipV="1">
              <a:off x="1848" y="3049"/>
              <a:ext cx="621" cy="410"/>
            </a:xfrm>
            <a:prstGeom prst="bentConnector2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" name="Oval 49"/>
            <p:cNvSpPr>
              <a:spLocks noChangeArrowheads="1"/>
            </p:cNvSpPr>
            <p:nvPr/>
          </p:nvSpPr>
          <p:spPr bwMode="auto">
            <a:xfrm>
              <a:off x="742" y="2366"/>
              <a:ext cx="83" cy="77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</p:spPr>
          <p:txBody>
            <a:bodyPr wrap="none" anchor="ctr"/>
            <a:lstStyle/>
            <a:p>
              <a:pPr algn="ctr" eaLnBrk="0" hangingPunct="0"/>
              <a:endParaRPr lang="en-US" altLang="zh-HK">
                <a:ea typeface="新細明體" pitchFamily="18" charset="-120"/>
              </a:endParaRPr>
            </a:p>
          </p:txBody>
        </p:sp>
        <p:sp>
          <p:nvSpPr>
            <p:cNvPr id="25" name="Oval 50"/>
            <p:cNvSpPr>
              <a:spLocks noChangeArrowheads="1"/>
            </p:cNvSpPr>
            <p:nvPr/>
          </p:nvSpPr>
          <p:spPr bwMode="auto">
            <a:xfrm>
              <a:off x="1078" y="2375"/>
              <a:ext cx="83" cy="77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</p:spPr>
          <p:txBody>
            <a:bodyPr wrap="none" anchor="ctr"/>
            <a:lstStyle/>
            <a:p>
              <a:pPr algn="ctr" eaLnBrk="0" hangingPunct="0"/>
              <a:endParaRPr lang="en-US" altLang="zh-HK">
                <a:ea typeface="新細明體" pitchFamily="18" charset="-120"/>
              </a:endParaRPr>
            </a:p>
          </p:txBody>
        </p:sp>
        <p:cxnSp>
          <p:nvCxnSpPr>
            <p:cNvPr id="26" name="AutoShape 51"/>
            <p:cNvCxnSpPr>
              <a:cxnSpLocks noChangeShapeType="1"/>
              <a:stCxn id="58" idx="0"/>
              <a:endCxn id="25" idx="6"/>
            </p:cNvCxnSpPr>
            <p:nvPr/>
          </p:nvCxnSpPr>
          <p:spPr bwMode="auto">
            <a:xfrm flipH="1">
              <a:off x="1161" y="2412"/>
              <a:ext cx="209" cy="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7" name="Line 52"/>
            <p:cNvSpPr>
              <a:spLocks noChangeShapeType="1"/>
            </p:cNvSpPr>
            <p:nvPr/>
          </p:nvSpPr>
          <p:spPr bwMode="auto">
            <a:xfrm flipV="1">
              <a:off x="825" y="2402"/>
              <a:ext cx="25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cxnSp>
          <p:nvCxnSpPr>
            <p:cNvPr id="30" name="AutoShape 55"/>
            <p:cNvCxnSpPr>
              <a:cxnSpLocks noChangeShapeType="1"/>
              <a:stCxn id="12" idx="0"/>
              <a:endCxn id="46" idx="1"/>
            </p:cNvCxnSpPr>
            <p:nvPr/>
          </p:nvCxnSpPr>
          <p:spPr bwMode="auto">
            <a:xfrm flipV="1">
              <a:off x="1807" y="3151"/>
              <a:ext cx="1" cy="269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31" name="Group 56"/>
            <p:cNvGrpSpPr>
              <a:grpSpLocks/>
            </p:cNvGrpSpPr>
            <p:nvPr/>
          </p:nvGrpSpPr>
          <p:grpSpPr bwMode="auto">
            <a:xfrm>
              <a:off x="2412" y="2833"/>
              <a:ext cx="111" cy="216"/>
              <a:chOff x="1670" y="2765"/>
              <a:chExt cx="111" cy="216"/>
            </a:xfrm>
          </p:grpSpPr>
          <p:sp>
            <p:nvSpPr>
              <p:cNvPr id="33" name="Line 57"/>
              <p:cNvSpPr>
                <a:spLocks noChangeShapeType="1"/>
              </p:cNvSpPr>
              <p:nvPr/>
            </p:nvSpPr>
            <p:spPr bwMode="auto">
              <a:xfrm>
                <a:off x="1718" y="2765"/>
                <a:ext cx="63" cy="2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34" name="Line 58"/>
              <p:cNvSpPr>
                <a:spLocks noChangeShapeType="1"/>
              </p:cNvSpPr>
              <p:nvPr/>
            </p:nvSpPr>
            <p:spPr bwMode="auto">
              <a:xfrm flipH="1">
                <a:off x="1670" y="2786"/>
                <a:ext cx="108" cy="1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35" name="Line 59"/>
              <p:cNvSpPr>
                <a:spLocks noChangeShapeType="1"/>
              </p:cNvSpPr>
              <p:nvPr/>
            </p:nvSpPr>
            <p:spPr bwMode="auto">
              <a:xfrm>
                <a:off x="1670" y="2957"/>
                <a:ext cx="57" cy="2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36" name="Line 60"/>
              <p:cNvSpPr>
                <a:spLocks noChangeShapeType="1"/>
              </p:cNvSpPr>
              <p:nvPr/>
            </p:nvSpPr>
            <p:spPr bwMode="auto">
              <a:xfrm>
                <a:off x="1673" y="2807"/>
                <a:ext cx="105" cy="4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37" name="Line 61"/>
              <p:cNvSpPr>
                <a:spLocks noChangeShapeType="1"/>
              </p:cNvSpPr>
              <p:nvPr/>
            </p:nvSpPr>
            <p:spPr bwMode="auto">
              <a:xfrm flipH="1">
                <a:off x="1673" y="2852"/>
                <a:ext cx="108" cy="2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38" name="Line 62"/>
              <p:cNvSpPr>
                <a:spLocks noChangeShapeType="1"/>
              </p:cNvSpPr>
              <p:nvPr/>
            </p:nvSpPr>
            <p:spPr bwMode="auto">
              <a:xfrm>
                <a:off x="1673" y="2879"/>
                <a:ext cx="102" cy="4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39" name="Line 63"/>
              <p:cNvSpPr>
                <a:spLocks noChangeShapeType="1"/>
              </p:cNvSpPr>
              <p:nvPr/>
            </p:nvSpPr>
            <p:spPr bwMode="auto">
              <a:xfrm flipH="1">
                <a:off x="1673" y="2924"/>
                <a:ext cx="99" cy="3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</p:grpSp>
        <p:sp>
          <p:nvSpPr>
            <p:cNvPr id="32" name="Text Box 64"/>
            <p:cNvSpPr txBox="1">
              <a:spLocks noChangeArrowheads="1"/>
            </p:cNvSpPr>
            <p:nvPr/>
          </p:nvSpPr>
          <p:spPr bwMode="auto">
            <a:xfrm>
              <a:off x="2516" y="2809"/>
              <a:ext cx="26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lg" len="lg"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/>
              <a:r>
                <a:rPr lang="en-US" altLang="zh-HK" b="1">
                  <a:ea typeface="新細明體" pitchFamily="18" charset="-120"/>
                </a:rPr>
                <a:t>R</a:t>
              </a:r>
              <a:r>
                <a:rPr lang="en-US" altLang="zh-HK" b="1" baseline="-25000">
                  <a:ea typeface="新細明體" pitchFamily="18" charset="-120"/>
                </a:rPr>
                <a:t>3</a:t>
              </a:r>
              <a:endParaRPr lang="en-US" altLang="zh-HK" b="1">
                <a:ea typeface="新細明體" pitchFamily="18" charset="-120"/>
              </a:endParaRPr>
            </a:p>
          </p:txBody>
        </p:sp>
      </p:grpSp>
      <p:grpSp>
        <p:nvGrpSpPr>
          <p:cNvPr id="65" name="Group 131"/>
          <p:cNvGrpSpPr>
            <a:grpSpLocks/>
          </p:cNvGrpSpPr>
          <p:nvPr/>
        </p:nvGrpSpPr>
        <p:grpSpPr bwMode="auto">
          <a:xfrm>
            <a:off x="5199557" y="3964361"/>
            <a:ext cx="3863975" cy="2695575"/>
            <a:chOff x="350" y="2112"/>
            <a:chExt cx="2434" cy="1698"/>
          </a:xfrm>
        </p:grpSpPr>
        <p:cxnSp>
          <p:nvCxnSpPr>
            <p:cNvPr id="66" name="AutoShape 6"/>
            <p:cNvCxnSpPr>
              <a:cxnSpLocks noChangeShapeType="1"/>
              <a:stCxn id="72" idx="2"/>
              <a:endCxn id="101" idx="4"/>
            </p:cNvCxnSpPr>
            <p:nvPr/>
          </p:nvCxnSpPr>
          <p:spPr bwMode="auto">
            <a:xfrm rot="10800000">
              <a:off x="516" y="3081"/>
              <a:ext cx="1249" cy="378"/>
            </a:xfrm>
            <a:prstGeom prst="bentConnector2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67" name="Group 7"/>
            <p:cNvGrpSpPr>
              <a:grpSpLocks/>
            </p:cNvGrpSpPr>
            <p:nvPr/>
          </p:nvGrpSpPr>
          <p:grpSpPr bwMode="auto">
            <a:xfrm rot="5400000" flipH="1" flipV="1">
              <a:off x="1458" y="2260"/>
              <a:ext cx="112" cy="287"/>
              <a:chOff x="3450" y="2313"/>
              <a:chExt cx="111" cy="216"/>
            </a:xfrm>
          </p:grpSpPr>
          <p:sp>
            <p:nvSpPr>
              <p:cNvPr id="118" name="Line 8"/>
              <p:cNvSpPr>
                <a:spLocks noChangeShapeType="1"/>
              </p:cNvSpPr>
              <p:nvPr/>
            </p:nvSpPr>
            <p:spPr bwMode="auto">
              <a:xfrm>
                <a:off x="3498" y="2313"/>
                <a:ext cx="63" cy="2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119" name="Line 9"/>
              <p:cNvSpPr>
                <a:spLocks noChangeShapeType="1"/>
              </p:cNvSpPr>
              <p:nvPr/>
            </p:nvSpPr>
            <p:spPr bwMode="auto">
              <a:xfrm flipH="1">
                <a:off x="3450" y="2334"/>
                <a:ext cx="108" cy="1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120" name="Line 10"/>
              <p:cNvSpPr>
                <a:spLocks noChangeShapeType="1"/>
              </p:cNvSpPr>
              <p:nvPr/>
            </p:nvSpPr>
            <p:spPr bwMode="auto">
              <a:xfrm>
                <a:off x="3450" y="2505"/>
                <a:ext cx="57" cy="2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121" name="Line 11"/>
              <p:cNvSpPr>
                <a:spLocks noChangeShapeType="1"/>
              </p:cNvSpPr>
              <p:nvPr/>
            </p:nvSpPr>
            <p:spPr bwMode="auto">
              <a:xfrm>
                <a:off x="3453" y="2355"/>
                <a:ext cx="105" cy="4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122" name="Line 12"/>
              <p:cNvSpPr>
                <a:spLocks noChangeShapeType="1"/>
              </p:cNvSpPr>
              <p:nvPr/>
            </p:nvSpPr>
            <p:spPr bwMode="auto">
              <a:xfrm flipH="1">
                <a:off x="3453" y="2400"/>
                <a:ext cx="108" cy="2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123" name="Line 13"/>
              <p:cNvSpPr>
                <a:spLocks noChangeShapeType="1"/>
              </p:cNvSpPr>
              <p:nvPr/>
            </p:nvSpPr>
            <p:spPr bwMode="auto">
              <a:xfrm>
                <a:off x="3453" y="2427"/>
                <a:ext cx="102" cy="4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124" name="Line 14"/>
              <p:cNvSpPr>
                <a:spLocks noChangeShapeType="1"/>
              </p:cNvSpPr>
              <p:nvPr/>
            </p:nvSpPr>
            <p:spPr bwMode="auto">
              <a:xfrm flipH="1">
                <a:off x="3453" y="2472"/>
                <a:ext cx="99" cy="3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</p:grpSp>
        <p:cxnSp>
          <p:nvCxnSpPr>
            <p:cNvPr id="68" name="AutoShape 15"/>
            <p:cNvCxnSpPr>
              <a:cxnSpLocks noChangeShapeType="1"/>
              <a:stCxn id="71" idx="2"/>
              <a:endCxn id="120" idx="1"/>
            </p:cNvCxnSpPr>
            <p:nvPr/>
          </p:nvCxnSpPr>
          <p:spPr bwMode="auto">
            <a:xfrm flipH="1" flipV="1">
              <a:off x="1657" y="2402"/>
              <a:ext cx="101" cy="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69" name="Group 16"/>
            <p:cNvGrpSpPr>
              <a:grpSpLocks/>
            </p:cNvGrpSpPr>
            <p:nvPr/>
          </p:nvGrpSpPr>
          <p:grpSpPr bwMode="auto">
            <a:xfrm>
              <a:off x="1662" y="3612"/>
              <a:ext cx="288" cy="96"/>
              <a:chOff x="1392" y="3552"/>
              <a:chExt cx="288" cy="96"/>
            </a:xfrm>
          </p:grpSpPr>
          <p:sp>
            <p:nvSpPr>
              <p:cNvPr id="115" name="Line 17"/>
              <p:cNvSpPr>
                <a:spLocks noChangeShapeType="1"/>
              </p:cNvSpPr>
              <p:nvPr/>
            </p:nvSpPr>
            <p:spPr bwMode="auto">
              <a:xfrm>
                <a:off x="1392" y="3552"/>
                <a:ext cx="2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116" name="Line 18"/>
              <p:cNvSpPr>
                <a:spLocks noChangeShapeType="1"/>
              </p:cNvSpPr>
              <p:nvPr/>
            </p:nvSpPr>
            <p:spPr bwMode="auto">
              <a:xfrm>
                <a:off x="1434" y="3600"/>
                <a:ext cx="19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117" name="Line 19"/>
              <p:cNvSpPr>
                <a:spLocks noChangeShapeType="1"/>
              </p:cNvSpPr>
              <p:nvPr/>
            </p:nvSpPr>
            <p:spPr bwMode="auto">
              <a:xfrm>
                <a:off x="1482" y="3648"/>
                <a:ext cx="10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</p:grpSp>
        <p:sp>
          <p:nvSpPr>
            <p:cNvPr id="70" name="Line 20"/>
            <p:cNvSpPr>
              <a:spLocks noChangeShapeType="1"/>
            </p:cNvSpPr>
            <p:nvPr/>
          </p:nvSpPr>
          <p:spPr bwMode="auto">
            <a:xfrm flipV="1">
              <a:off x="1809" y="3459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71" name="Oval 21"/>
            <p:cNvSpPr>
              <a:spLocks noChangeArrowheads="1"/>
            </p:cNvSpPr>
            <p:nvPr/>
          </p:nvSpPr>
          <p:spPr bwMode="auto">
            <a:xfrm>
              <a:off x="1758" y="2364"/>
              <a:ext cx="83" cy="77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</p:spPr>
          <p:txBody>
            <a:bodyPr wrap="none" anchor="ctr"/>
            <a:lstStyle/>
            <a:p>
              <a:pPr algn="ctr" eaLnBrk="0" hangingPunct="0"/>
              <a:endParaRPr lang="en-US" altLang="zh-HK">
                <a:ea typeface="新細明體" pitchFamily="18" charset="-120"/>
              </a:endParaRPr>
            </a:p>
          </p:txBody>
        </p:sp>
        <p:sp>
          <p:nvSpPr>
            <p:cNvPr id="72" name="Oval 22"/>
            <p:cNvSpPr>
              <a:spLocks noChangeArrowheads="1"/>
            </p:cNvSpPr>
            <p:nvPr/>
          </p:nvSpPr>
          <p:spPr bwMode="auto">
            <a:xfrm>
              <a:off x="1765" y="3420"/>
              <a:ext cx="83" cy="77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</p:spPr>
          <p:txBody>
            <a:bodyPr wrap="none" anchor="ctr"/>
            <a:lstStyle/>
            <a:p>
              <a:pPr algn="ctr" eaLnBrk="0" hangingPunct="0"/>
              <a:endParaRPr lang="en-US" altLang="zh-HK">
                <a:ea typeface="新細明體" pitchFamily="18" charset="-120"/>
              </a:endParaRPr>
            </a:p>
          </p:txBody>
        </p:sp>
        <p:sp>
          <p:nvSpPr>
            <p:cNvPr id="73" name="Text Box 23"/>
            <p:cNvSpPr txBox="1">
              <a:spLocks noChangeArrowheads="1"/>
            </p:cNvSpPr>
            <p:nvPr/>
          </p:nvSpPr>
          <p:spPr bwMode="auto">
            <a:xfrm>
              <a:off x="1360" y="2112"/>
              <a:ext cx="3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lg" len="lg"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/>
              <a:r>
                <a:rPr lang="en-US" altLang="zh-HK" b="1">
                  <a:ea typeface="新細明體" pitchFamily="18" charset="-120"/>
                </a:rPr>
                <a:t> R</a:t>
              </a:r>
              <a:r>
                <a:rPr lang="en-US" altLang="zh-HK" b="1" baseline="-25000">
                  <a:ea typeface="新細明體" pitchFamily="18" charset="-120"/>
                </a:rPr>
                <a:t>1</a:t>
              </a:r>
              <a:endParaRPr lang="en-US" altLang="zh-HK" b="1">
                <a:ea typeface="新細明體" pitchFamily="18" charset="-120"/>
              </a:endParaRPr>
            </a:p>
          </p:txBody>
        </p:sp>
        <p:grpSp>
          <p:nvGrpSpPr>
            <p:cNvPr id="74" name="Group 24"/>
            <p:cNvGrpSpPr>
              <a:grpSpLocks/>
            </p:cNvGrpSpPr>
            <p:nvPr/>
          </p:nvGrpSpPr>
          <p:grpSpPr bwMode="auto">
            <a:xfrm>
              <a:off x="1750" y="2637"/>
              <a:ext cx="111" cy="216"/>
              <a:chOff x="1670" y="2765"/>
              <a:chExt cx="111" cy="216"/>
            </a:xfrm>
          </p:grpSpPr>
          <p:sp>
            <p:nvSpPr>
              <p:cNvPr id="108" name="Line 25"/>
              <p:cNvSpPr>
                <a:spLocks noChangeShapeType="1"/>
              </p:cNvSpPr>
              <p:nvPr/>
            </p:nvSpPr>
            <p:spPr bwMode="auto">
              <a:xfrm>
                <a:off x="1718" y="2765"/>
                <a:ext cx="63" cy="2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109" name="Line 26"/>
              <p:cNvSpPr>
                <a:spLocks noChangeShapeType="1"/>
              </p:cNvSpPr>
              <p:nvPr/>
            </p:nvSpPr>
            <p:spPr bwMode="auto">
              <a:xfrm flipH="1">
                <a:off x="1670" y="2786"/>
                <a:ext cx="108" cy="1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110" name="Line 27"/>
              <p:cNvSpPr>
                <a:spLocks noChangeShapeType="1"/>
              </p:cNvSpPr>
              <p:nvPr/>
            </p:nvSpPr>
            <p:spPr bwMode="auto">
              <a:xfrm>
                <a:off x="1670" y="2957"/>
                <a:ext cx="57" cy="2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111" name="Line 28"/>
              <p:cNvSpPr>
                <a:spLocks noChangeShapeType="1"/>
              </p:cNvSpPr>
              <p:nvPr/>
            </p:nvSpPr>
            <p:spPr bwMode="auto">
              <a:xfrm>
                <a:off x="1673" y="2807"/>
                <a:ext cx="105" cy="4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112" name="Line 29"/>
              <p:cNvSpPr>
                <a:spLocks noChangeShapeType="1"/>
              </p:cNvSpPr>
              <p:nvPr/>
            </p:nvSpPr>
            <p:spPr bwMode="auto">
              <a:xfrm flipH="1">
                <a:off x="1673" y="2852"/>
                <a:ext cx="108" cy="2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113" name="Line 30"/>
              <p:cNvSpPr>
                <a:spLocks noChangeShapeType="1"/>
              </p:cNvSpPr>
              <p:nvPr/>
            </p:nvSpPr>
            <p:spPr bwMode="auto">
              <a:xfrm>
                <a:off x="1673" y="2879"/>
                <a:ext cx="102" cy="4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114" name="Line 31"/>
              <p:cNvSpPr>
                <a:spLocks noChangeShapeType="1"/>
              </p:cNvSpPr>
              <p:nvPr/>
            </p:nvSpPr>
            <p:spPr bwMode="auto">
              <a:xfrm flipH="1">
                <a:off x="1673" y="2924"/>
                <a:ext cx="99" cy="3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</p:grpSp>
        <p:sp>
          <p:nvSpPr>
            <p:cNvPr id="75" name="Text Box 32"/>
            <p:cNvSpPr txBox="1">
              <a:spLocks noChangeArrowheads="1"/>
            </p:cNvSpPr>
            <p:nvPr/>
          </p:nvSpPr>
          <p:spPr bwMode="auto">
            <a:xfrm>
              <a:off x="1844" y="2613"/>
              <a:ext cx="26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lg" len="lg"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/>
              <a:r>
                <a:rPr lang="en-US" altLang="zh-HK" b="1">
                  <a:ea typeface="新細明體" pitchFamily="18" charset="-120"/>
                </a:rPr>
                <a:t>R</a:t>
              </a:r>
              <a:r>
                <a:rPr lang="en-US" altLang="zh-HK" b="1" baseline="-25000">
                  <a:ea typeface="新細明體" pitchFamily="18" charset="-120"/>
                </a:rPr>
                <a:t>2</a:t>
              </a:r>
              <a:endParaRPr lang="en-US" altLang="zh-HK" b="1">
                <a:ea typeface="新細明體" pitchFamily="18" charset="-120"/>
              </a:endParaRPr>
            </a:p>
          </p:txBody>
        </p:sp>
        <p:cxnSp>
          <p:nvCxnSpPr>
            <p:cNvPr id="76" name="AutoShape 33"/>
            <p:cNvCxnSpPr>
              <a:cxnSpLocks noChangeShapeType="1"/>
              <a:stCxn id="104" idx="0"/>
              <a:endCxn id="84" idx="2"/>
            </p:cNvCxnSpPr>
            <p:nvPr/>
          </p:nvCxnSpPr>
          <p:spPr bwMode="auto">
            <a:xfrm rot="-5400000">
              <a:off x="471" y="2450"/>
              <a:ext cx="316" cy="226"/>
            </a:xfrm>
            <a:prstGeom prst="bentConnector2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7" name="AutoShape 34"/>
            <p:cNvCxnSpPr>
              <a:cxnSpLocks noChangeShapeType="1"/>
              <a:stCxn id="107" idx="1"/>
              <a:endCxn id="110" idx="1"/>
            </p:cNvCxnSpPr>
            <p:nvPr/>
          </p:nvCxnSpPr>
          <p:spPr bwMode="auto">
            <a:xfrm flipH="1" flipV="1">
              <a:off x="1807" y="2853"/>
              <a:ext cx="1" cy="20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8" name="AutoShape 35"/>
            <p:cNvCxnSpPr>
              <a:cxnSpLocks noChangeShapeType="1"/>
              <a:stCxn id="71" idx="4"/>
              <a:endCxn id="108" idx="0"/>
            </p:cNvCxnSpPr>
            <p:nvPr/>
          </p:nvCxnSpPr>
          <p:spPr bwMode="auto">
            <a:xfrm flipH="1">
              <a:off x="1798" y="2441"/>
              <a:ext cx="2" cy="19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79" name="Group 36"/>
            <p:cNvGrpSpPr>
              <a:grpSpLocks/>
            </p:cNvGrpSpPr>
            <p:nvPr/>
          </p:nvGrpSpPr>
          <p:grpSpPr bwMode="auto">
            <a:xfrm>
              <a:off x="1664" y="3053"/>
              <a:ext cx="288" cy="97"/>
              <a:chOff x="2291" y="2742"/>
              <a:chExt cx="288" cy="97"/>
            </a:xfrm>
          </p:grpSpPr>
          <p:sp>
            <p:nvSpPr>
              <p:cNvPr id="106" name="Freeform 37"/>
              <p:cNvSpPr>
                <a:spLocks/>
              </p:cNvSpPr>
              <p:nvPr/>
            </p:nvSpPr>
            <p:spPr bwMode="auto">
              <a:xfrm flipV="1">
                <a:off x="2291" y="2838"/>
                <a:ext cx="288" cy="1"/>
              </a:xfrm>
              <a:custGeom>
                <a:avLst/>
                <a:gdLst>
                  <a:gd name="T0" fmla="*/ 0 w 288"/>
                  <a:gd name="T1" fmla="*/ 0 h 1"/>
                  <a:gd name="T2" fmla="*/ 144 w 288"/>
                  <a:gd name="T3" fmla="*/ 0 h 1"/>
                  <a:gd name="T4" fmla="*/ 288 w 288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1"/>
                  <a:gd name="T11" fmla="*/ 288 w 288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1">
                    <a:moveTo>
                      <a:pt x="0" y="0"/>
                    </a:moveTo>
                    <a:lnTo>
                      <a:pt x="144" y="0"/>
                    </a:lnTo>
                    <a:lnTo>
                      <a:pt x="288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107" name="Freeform 38"/>
              <p:cNvSpPr>
                <a:spLocks/>
              </p:cNvSpPr>
              <p:nvPr/>
            </p:nvSpPr>
            <p:spPr bwMode="auto">
              <a:xfrm>
                <a:off x="2291" y="2742"/>
                <a:ext cx="288" cy="1"/>
              </a:xfrm>
              <a:custGeom>
                <a:avLst/>
                <a:gdLst>
                  <a:gd name="T0" fmla="*/ 0 w 288"/>
                  <a:gd name="T1" fmla="*/ 0 h 1"/>
                  <a:gd name="T2" fmla="*/ 144 w 288"/>
                  <a:gd name="T3" fmla="*/ 0 h 1"/>
                  <a:gd name="T4" fmla="*/ 288 w 288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1"/>
                  <a:gd name="T11" fmla="*/ 288 w 288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1">
                    <a:moveTo>
                      <a:pt x="0" y="0"/>
                    </a:moveTo>
                    <a:lnTo>
                      <a:pt x="144" y="0"/>
                    </a:lnTo>
                    <a:lnTo>
                      <a:pt x="288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</p:grpSp>
        <p:sp>
          <p:nvSpPr>
            <p:cNvPr id="80" name="Text Box 39"/>
            <p:cNvSpPr txBox="1">
              <a:spLocks noChangeArrowheads="1"/>
            </p:cNvSpPr>
            <p:nvPr/>
          </p:nvSpPr>
          <p:spPr bwMode="auto">
            <a:xfrm>
              <a:off x="1444" y="2978"/>
              <a:ext cx="2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lg" len="lg"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/>
              <a:r>
                <a:rPr lang="en-US" altLang="zh-HK" b="1">
                  <a:ea typeface="新細明體" pitchFamily="18" charset="-120"/>
                </a:rPr>
                <a:t>C</a:t>
              </a:r>
            </a:p>
          </p:txBody>
        </p:sp>
        <p:grpSp>
          <p:nvGrpSpPr>
            <p:cNvPr id="81" name="Group 40"/>
            <p:cNvGrpSpPr>
              <a:grpSpLocks/>
            </p:cNvGrpSpPr>
            <p:nvPr/>
          </p:nvGrpSpPr>
          <p:grpSpPr bwMode="auto">
            <a:xfrm>
              <a:off x="350" y="2627"/>
              <a:ext cx="628" cy="634"/>
              <a:chOff x="393" y="2471"/>
              <a:chExt cx="628" cy="634"/>
            </a:xfrm>
          </p:grpSpPr>
          <p:sp>
            <p:nvSpPr>
              <p:cNvPr id="100" name="Text Box 41"/>
              <p:cNvSpPr txBox="1">
                <a:spLocks noChangeArrowheads="1"/>
              </p:cNvSpPr>
              <p:nvPr/>
            </p:nvSpPr>
            <p:spPr bwMode="auto">
              <a:xfrm>
                <a:off x="785" y="2471"/>
                <a:ext cx="236" cy="6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lg" len="lg"/>
                    <a:tailEnd type="none" w="lg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ctr"/>
                <a:endParaRPr lang="en-US" altLang="zh-HK" sz="2000" b="1" i="1" dirty="0">
                  <a:ea typeface="新細明體" pitchFamily="18" charset="-120"/>
                </a:endParaRPr>
              </a:p>
              <a:p>
                <a:pPr algn="ctr"/>
                <a:r>
                  <a:rPr lang="en-US" altLang="zh-HK" sz="2000" b="1" dirty="0" err="1">
                    <a:ea typeface="新細明體" pitchFamily="18" charset="-120"/>
                  </a:rPr>
                  <a:t>v</a:t>
                </a:r>
                <a:r>
                  <a:rPr lang="en-US" altLang="zh-HK" sz="2000" b="1" baseline="-25000" dirty="0" err="1">
                    <a:ea typeface="新細明體" pitchFamily="18" charset="-120"/>
                  </a:rPr>
                  <a:t>s</a:t>
                </a:r>
                <a:endParaRPr lang="en-US" altLang="zh-HK" sz="2000" b="1" baseline="-25000" dirty="0">
                  <a:ea typeface="新細明體" pitchFamily="18" charset="-120"/>
                </a:endParaRPr>
              </a:p>
              <a:p>
                <a:pPr algn="ctr"/>
                <a:endParaRPr lang="en-US" altLang="zh-HK" sz="2000" dirty="0">
                  <a:ea typeface="新細明體" pitchFamily="18" charset="-120"/>
                </a:endParaRPr>
              </a:p>
            </p:txBody>
          </p:sp>
          <p:sp>
            <p:nvSpPr>
              <p:cNvPr id="101" name="Oval 42"/>
              <p:cNvSpPr>
                <a:spLocks noChangeArrowheads="1"/>
              </p:cNvSpPr>
              <p:nvPr/>
            </p:nvSpPr>
            <p:spPr bwMode="auto">
              <a:xfrm>
                <a:off x="393" y="2615"/>
                <a:ext cx="332" cy="31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altLang="zh-HK">
                  <a:ea typeface="新細明體" pitchFamily="18" charset="-120"/>
                </a:endParaRPr>
              </a:p>
            </p:txBody>
          </p:sp>
          <p:sp>
            <p:nvSpPr>
              <p:cNvPr id="102" name="Text Box 43"/>
              <p:cNvSpPr txBox="1">
                <a:spLocks noChangeArrowheads="1"/>
              </p:cNvSpPr>
              <p:nvPr/>
            </p:nvSpPr>
            <p:spPr bwMode="auto">
              <a:xfrm>
                <a:off x="502" y="2597"/>
                <a:ext cx="11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lg" len="lg"/>
                    <a:tailEnd type="none" w="lg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ctr"/>
                <a:endParaRPr lang="en-US" altLang="zh-HK">
                  <a:ea typeface="新細明體" pitchFamily="18" charset="-120"/>
                </a:endParaRPr>
              </a:p>
            </p:txBody>
          </p:sp>
          <p:sp>
            <p:nvSpPr>
              <p:cNvPr id="103" name="Text Box 44"/>
              <p:cNvSpPr txBox="1">
                <a:spLocks noChangeArrowheads="1"/>
              </p:cNvSpPr>
              <p:nvPr/>
            </p:nvSpPr>
            <p:spPr bwMode="auto">
              <a:xfrm>
                <a:off x="499" y="2659"/>
                <a:ext cx="11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lg" len="lg"/>
                    <a:tailEnd type="none" w="lg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ctr"/>
                <a:endParaRPr lang="en-US" altLang="zh-HK">
                  <a:ea typeface="新細明體" pitchFamily="18" charset="-120"/>
                </a:endParaRPr>
              </a:p>
            </p:txBody>
          </p:sp>
          <p:sp>
            <p:nvSpPr>
              <p:cNvPr id="104" name="Text Box 45"/>
              <p:cNvSpPr txBox="1">
                <a:spLocks noChangeArrowheads="1"/>
              </p:cNvSpPr>
              <p:nvPr/>
            </p:nvSpPr>
            <p:spPr bwMode="auto">
              <a:xfrm>
                <a:off x="460" y="2565"/>
                <a:ext cx="197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lg" len="lg"/>
                    <a:tailEnd type="none" w="lg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ctr"/>
                <a:r>
                  <a:rPr lang="en-US" altLang="zh-HK">
                    <a:ea typeface="新細明體" pitchFamily="18" charset="-120"/>
                  </a:rPr>
                  <a:t>+</a:t>
                </a:r>
              </a:p>
              <a:p>
                <a:pPr algn="ctr"/>
                <a:r>
                  <a:rPr lang="en-US" altLang="zh-HK">
                    <a:ea typeface="新細明體" pitchFamily="18" charset="-120"/>
                  </a:rPr>
                  <a:t>–</a:t>
                </a:r>
              </a:p>
            </p:txBody>
          </p:sp>
          <p:sp>
            <p:nvSpPr>
              <p:cNvPr id="105" name="Text Box 46"/>
              <p:cNvSpPr txBox="1">
                <a:spLocks noChangeArrowheads="1"/>
              </p:cNvSpPr>
              <p:nvPr/>
            </p:nvSpPr>
            <p:spPr bwMode="auto">
              <a:xfrm>
                <a:off x="503" y="2652"/>
                <a:ext cx="11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lg" len="lg"/>
                    <a:tailEnd type="none" w="lg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ctr"/>
                <a:endParaRPr lang="en-US" altLang="zh-HK">
                  <a:ea typeface="新細明體" pitchFamily="18" charset="-120"/>
                </a:endParaRPr>
              </a:p>
            </p:txBody>
          </p:sp>
        </p:grpSp>
        <p:cxnSp>
          <p:nvCxnSpPr>
            <p:cNvPr id="82" name="AutoShape 47"/>
            <p:cNvCxnSpPr>
              <a:cxnSpLocks noChangeShapeType="1"/>
              <a:stCxn id="71" idx="6"/>
              <a:endCxn id="93" idx="0"/>
            </p:cNvCxnSpPr>
            <p:nvPr/>
          </p:nvCxnSpPr>
          <p:spPr bwMode="auto">
            <a:xfrm>
              <a:off x="1841" y="2403"/>
              <a:ext cx="619" cy="430"/>
            </a:xfrm>
            <a:prstGeom prst="bentConnector2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3" name="AutoShape 48"/>
            <p:cNvCxnSpPr>
              <a:cxnSpLocks noChangeShapeType="1"/>
              <a:stCxn id="72" idx="6"/>
              <a:endCxn id="95" idx="1"/>
            </p:cNvCxnSpPr>
            <p:nvPr/>
          </p:nvCxnSpPr>
          <p:spPr bwMode="auto">
            <a:xfrm flipV="1">
              <a:off x="1848" y="3049"/>
              <a:ext cx="621" cy="410"/>
            </a:xfrm>
            <a:prstGeom prst="bentConnector2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4" name="Oval 49"/>
            <p:cNvSpPr>
              <a:spLocks noChangeArrowheads="1"/>
            </p:cNvSpPr>
            <p:nvPr/>
          </p:nvSpPr>
          <p:spPr bwMode="auto">
            <a:xfrm>
              <a:off x="742" y="2366"/>
              <a:ext cx="83" cy="77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</p:spPr>
          <p:txBody>
            <a:bodyPr wrap="none" anchor="ctr"/>
            <a:lstStyle/>
            <a:p>
              <a:pPr algn="ctr" eaLnBrk="0" hangingPunct="0"/>
              <a:endParaRPr lang="en-US" altLang="zh-HK">
                <a:ea typeface="新細明體" pitchFamily="18" charset="-120"/>
              </a:endParaRPr>
            </a:p>
          </p:txBody>
        </p:sp>
        <p:sp>
          <p:nvSpPr>
            <p:cNvPr id="85" name="Oval 50"/>
            <p:cNvSpPr>
              <a:spLocks noChangeArrowheads="1"/>
            </p:cNvSpPr>
            <p:nvPr/>
          </p:nvSpPr>
          <p:spPr bwMode="auto">
            <a:xfrm>
              <a:off x="1078" y="2375"/>
              <a:ext cx="83" cy="77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</p:spPr>
          <p:txBody>
            <a:bodyPr wrap="none" anchor="ctr"/>
            <a:lstStyle/>
            <a:p>
              <a:pPr algn="ctr" eaLnBrk="0" hangingPunct="0"/>
              <a:endParaRPr lang="en-US" altLang="zh-HK">
                <a:ea typeface="新細明體" pitchFamily="18" charset="-120"/>
              </a:endParaRPr>
            </a:p>
          </p:txBody>
        </p:sp>
        <p:cxnSp>
          <p:nvCxnSpPr>
            <p:cNvPr id="86" name="AutoShape 51"/>
            <p:cNvCxnSpPr>
              <a:cxnSpLocks noChangeShapeType="1"/>
              <a:stCxn id="118" idx="0"/>
              <a:endCxn id="85" idx="6"/>
            </p:cNvCxnSpPr>
            <p:nvPr/>
          </p:nvCxnSpPr>
          <p:spPr bwMode="auto">
            <a:xfrm flipH="1">
              <a:off x="1161" y="2412"/>
              <a:ext cx="209" cy="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7" name="Line 52"/>
            <p:cNvSpPr>
              <a:spLocks noChangeShapeType="1"/>
            </p:cNvSpPr>
            <p:nvPr/>
          </p:nvSpPr>
          <p:spPr bwMode="auto">
            <a:xfrm flipV="1">
              <a:off x="825" y="2402"/>
              <a:ext cx="25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89" name="Text Box 54"/>
            <p:cNvSpPr txBox="1">
              <a:spLocks noChangeArrowheads="1"/>
            </p:cNvSpPr>
            <p:nvPr/>
          </p:nvSpPr>
          <p:spPr bwMode="auto">
            <a:xfrm>
              <a:off x="944" y="3577"/>
              <a:ext cx="53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lg" len="lg"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/>
              <a:r>
                <a:rPr lang="en-US" altLang="zh-HK" dirty="0">
                  <a:ea typeface="新細明體" pitchFamily="18" charset="-120"/>
                </a:rPr>
                <a:t>t </a:t>
              </a:r>
              <a:r>
                <a:rPr lang="en-US" altLang="zh-HK" b="1" dirty="0">
                  <a:ea typeface="新細明體" pitchFamily="18" charset="-120"/>
                  <a:cs typeface="Times New Roman" pitchFamily="18" charset="0"/>
                </a:rPr>
                <a:t>→</a:t>
              </a:r>
              <a:r>
                <a:rPr lang="en-US" altLang="zh-HK" dirty="0" smtClean="0">
                  <a:ea typeface="新細明體" pitchFamily="18" charset="-120"/>
                </a:rPr>
                <a:t> </a:t>
              </a:r>
              <a:r>
                <a:rPr lang="en-US" altLang="zh-HK" dirty="0" smtClean="0">
                  <a:ea typeface="新細明體" pitchFamily="18" charset="-120"/>
                  <a:cs typeface="Times New Roman" pitchFamily="18" charset="0"/>
                </a:rPr>
                <a:t>∞</a:t>
              </a:r>
            </a:p>
          </p:txBody>
        </p:sp>
        <p:cxnSp>
          <p:nvCxnSpPr>
            <p:cNvPr id="90" name="AutoShape 55"/>
            <p:cNvCxnSpPr>
              <a:cxnSpLocks noChangeShapeType="1"/>
              <a:stCxn id="72" idx="0"/>
              <a:endCxn id="106" idx="1"/>
            </p:cNvCxnSpPr>
            <p:nvPr/>
          </p:nvCxnSpPr>
          <p:spPr bwMode="auto">
            <a:xfrm flipV="1">
              <a:off x="1807" y="3151"/>
              <a:ext cx="1" cy="269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91" name="Group 56"/>
            <p:cNvGrpSpPr>
              <a:grpSpLocks/>
            </p:cNvGrpSpPr>
            <p:nvPr/>
          </p:nvGrpSpPr>
          <p:grpSpPr bwMode="auto">
            <a:xfrm>
              <a:off x="2412" y="2833"/>
              <a:ext cx="111" cy="216"/>
              <a:chOff x="1670" y="2765"/>
              <a:chExt cx="111" cy="216"/>
            </a:xfrm>
          </p:grpSpPr>
          <p:sp>
            <p:nvSpPr>
              <p:cNvPr id="93" name="Line 57"/>
              <p:cNvSpPr>
                <a:spLocks noChangeShapeType="1"/>
              </p:cNvSpPr>
              <p:nvPr/>
            </p:nvSpPr>
            <p:spPr bwMode="auto">
              <a:xfrm>
                <a:off x="1718" y="2765"/>
                <a:ext cx="63" cy="2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94" name="Line 58"/>
              <p:cNvSpPr>
                <a:spLocks noChangeShapeType="1"/>
              </p:cNvSpPr>
              <p:nvPr/>
            </p:nvSpPr>
            <p:spPr bwMode="auto">
              <a:xfrm flipH="1">
                <a:off x="1670" y="2786"/>
                <a:ext cx="108" cy="1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95" name="Line 59"/>
              <p:cNvSpPr>
                <a:spLocks noChangeShapeType="1"/>
              </p:cNvSpPr>
              <p:nvPr/>
            </p:nvSpPr>
            <p:spPr bwMode="auto">
              <a:xfrm>
                <a:off x="1670" y="2957"/>
                <a:ext cx="57" cy="2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96" name="Line 60"/>
              <p:cNvSpPr>
                <a:spLocks noChangeShapeType="1"/>
              </p:cNvSpPr>
              <p:nvPr/>
            </p:nvSpPr>
            <p:spPr bwMode="auto">
              <a:xfrm>
                <a:off x="1673" y="2807"/>
                <a:ext cx="105" cy="4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97" name="Line 61"/>
              <p:cNvSpPr>
                <a:spLocks noChangeShapeType="1"/>
              </p:cNvSpPr>
              <p:nvPr/>
            </p:nvSpPr>
            <p:spPr bwMode="auto">
              <a:xfrm flipH="1">
                <a:off x="1673" y="2852"/>
                <a:ext cx="108" cy="2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98" name="Line 62"/>
              <p:cNvSpPr>
                <a:spLocks noChangeShapeType="1"/>
              </p:cNvSpPr>
              <p:nvPr/>
            </p:nvSpPr>
            <p:spPr bwMode="auto">
              <a:xfrm>
                <a:off x="1673" y="2879"/>
                <a:ext cx="102" cy="4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99" name="Line 63"/>
              <p:cNvSpPr>
                <a:spLocks noChangeShapeType="1"/>
              </p:cNvSpPr>
              <p:nvPr/>
            </p:nvSpPr>
            <p:spPr bwMode="auto">
              <a:xfrm flipH="1">
                <a:off x="1673" y="2924"/>
                <a:ext cx="99" cy="3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</p:grpSp>
        <p:sp>
          <p:nvSpPr>
            <p:cNvPr id="92" name="Text Box 64"/>
            <p:cNvSpPr txBox="1">
              <a:spLocks noChangeArrowheads="1"/>
            </p:cNvSpPr>
            <p:nvPr/>
          </p:nvSpPr>
          <p:spPr bwMode="auto">
            <a:xfrm>
              <a:off x="2516" y="2809"/>
              <a:ext cx="26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lg" len="lg"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/>
              <a:r>
                <a:rPr lang="en-US" altLang="zh-HK" b="1">
                  <a:ea typeface="新細明體" pitchFamily="18" charset="-120"/>
                </a:rPr>
                <a:t>R</a:t>
              </a:r>
              <a:r>
                <a:rPr lang="en-US" altLang="zh-HK" b="1" baseline="-25000">
                  <a:ea typeface="新細明體" pitchFamily="18" charset="-120"/>
                </a:rPr>
                <a:t>3</a:t>
              </a:r>
              <a:endParaRPr lang="en-US" altLang="zh-HK" b="1">
                <a:ea typeface="新細明體" pitchFamily="18" charset="-120"/>
              </a:endParaRPr>
            </a:p>
          </p:txBody>
        </p:sp>
      </p:grpSp>
      <p:sp>
        <p:nvSpPr>
          <p:cNvPr id="125" name="Text Box 129"/>
          <p:cNvSpPr txBox="1">
            <a:spLocks noChangeArrowheads="1"/>
          </p:cNvSpPr>
          <p:nvPr/>
        </p:nvSpPr>
        <p:spPr bwMode="auto">
          <a:xfrm>
            <a:off x="1424880" y="6313345"/>
            <a:ext cx="70083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US" altLang="zh-HK" dirty="0" smtClean="0">
                <a:ea typeface="新細明體" pitchFamily="18" charset="-120"/>
              </a:rPr>
              <a:t>t = 0</a:t>
            </a:r>
            <a:endParaRPr lang="en-US" altLang="zh-HK" dirty="0">
              <a:ea typeface="新細明體" pitchFamily="18" charset="-120"/>
            </a:endParaRPr>
          </a:p>
        </p:txBody>
      </p:sp>
      <p:sp>
        <p:nvSpPr>
          <p:cNvPr id="127" name="向右箭號 126"/>
          <p:cNvSpPr/>
          <p:nvPr/>
        </p:nvSpPr>
        <p:spPr>
          <a:xfrm>
            <a:off x="4234027" y="5004746"/>
            <a:ext cx="706283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cxnSp>
        <p:nvCxnSpPr>
          <p:cNvPr id="126" name="Straight Arrow Connector 125"/>
          <p:cNvCxnSpPr/>
          <p:nvPr/>
        </p:nvCxnSpPr>
        <p:spPr>
          <a:xfrm>
            <a:off x="382016" y="4159147"/>
            <a:ext cx="127782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>
            <a:off x="3348842" y="4645398"/>
            <a:ext cx="0" cy="6088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>
            <a:off x="2308390" y="4638255"/>
            <a:ext cx="0" cy="6088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9447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>
                <a:ea typeface="新細明體" pitchFamily="18" charset="-120"/>
              </a:rPr>
              <a:t>A first order circuit with switches</a:t>
            </a:r>
            <a:endParaRPr lang="zh-HK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4196" y="2109040"/>
            <a:ext cx="8345488" cy="4114800"/>
          </a:xfrm>
        </p:spPr>
        <p:txBody>
          <a:bodyPr/>
          <a:lstStyle/>
          <a:p>
            <a:pPr marL="0" indent="0">
              <a:buNone/>
            </a:pP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We have two </a:t>
            </a:r>
            <a:r>
              <a:rPr lang="en-US" altLang="zh-HK" sz="2000" dirty="0" smtClean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steady state circuits</a:t>
            </a: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:</a:t>
            </a:r>
            <a:endParaRPr lang="en-US" altLang="zh-HK" sz="2000" dirty="0">
              <a:latin typeface="Arial" panose="020B0604020202020204" pitchFamily="34" charset="0"/>
              <a:ea typeface="新細明體" pitchFamily="18" charset="-120"/>
              <a:cs typeface="Arial" panose="020B0604020202020204" pitchFamily="34" charset="0"/>
            </a:endParaRPr>
          </a:p>
          <a:p>
            <a:endParaRPr lang="zh-HK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98A0B4-BF91-4605-8020-C83BD46B502C}" type="slidenum">
              <a:rPr lang="en-US" altLang="zh-HK" smtClean="0"/>
              <a:pPr>
                <a:defRPr/>
              </a:pPr>
              <a:t>7</a:t>
            </a:fld>
            <a:endParaRPr lang="en-US" altLang="zh-HK"/>
          </a:p>
        </p:txBody>
      </p:sp>
      <p:grpSp>
        <p:nvGrpSpPr>
          <p:cNvPr id="5" name="Group 131"/>
          <p:cNvGrpSpPr>
            <a:grpSpLocks/>
          </p:cNvGrpSpPr>
          <p:nvPr/>
        </p:nvGrpSpPr>
        <p:grpSpPr bwMode="auto">
          <a:xfrm>
            <a:off x="437759" y="2819400"/>
            <a:ext cx="3863975" cy="2533650"/>
            <a:chOff x="350" y="2112"/>
            <a:chExt cx="2434" cy="1596"/>
          </a:xfrm>
        </p:grpSpPr>
        <p:cxnSp>
          <p:nvCxnSpPr>
            <p:cNvPr id="6" name="AutoShape 6"/>
            <p:cNvCxnSpPr>
              <a:cxnSpLocks noChangeShapeType="1"/>
              <a:stCxn id="12" idx="2"/>
              <a:endCxn id="41" idx="4"/>
            </p:cNvCxnSpPr>
            <p:nvPr/>
          </p:nvCxnSpPr>
          <p:spPr bwMode="auto">
            <a:xfrm rot="10800000">
              <a:off x="516" y="3081"/>
              <a:ext cx="1249" cy="378"/>
            </a:xfrm>
            <a:prstGeom prst="bentConnector2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7" name="Group 7"/>
            <p:cNvGrpSpPr>
              <a:grpSpLocks/>
            </p:cNvGrpSpPr>
            <p:nvPr/>
          </p:nvGrpSpPr>
          <p:grpSpPr bwMode="auto">
            <a:xfrm rot="5400000" flipH="1" flipV="1">
              <a:off x="1458" y="2260"/>
              <a:ext cx="112" cy="287"/>
              <a:chOff x="3450" y="2313"/>
              <a:chExt cx="111" cy="216"/>
            </a:xfrm>
          </p:grpSpPr>
          <p:sp>
            <p:nvSpPr>
              <p:cNvPr id="58" name="Line 8"/>
              <p:cNvSpPr>
                <a:spLocks noChangeShapeType="1"/>
              </p:cNvSpPr>
              <p:nvPr/>
            </p:nvSpPr>
            <p:spPr bwMode="auto">
              <a:xfrm>
                <a:off x="3498" y="2313"/>
                <a:ext cx="63" cy="2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59" name="Line 9"/>
              <p:cNvSpPr>
                <a:spLocks noChangeShapeType="1"/>
              </p:cNvSpPr>
              <p:nvPr/>
            </p:nvSpPr>
            <p:spPr bwMode="auto">
              <a:xfrm flipH="1">
                <a:off x="3450" y="2334"/>
                <a:ext cx="108" cy="1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60" name="Line 10"/>
              <p:cNvSpPr>
                <a:spLocks noChangeShapeType="1"/>
              </p:cNvSpPr>
              <p:nvPr/>
            </p:nvSpPr>
            <p:spPr bwMode="auto">
              <a:xfrm>
                <a:off x="3450" y="2505"/>
                <a:ext cx="57" cy="2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61" name="Line 11"/>
              <p:cNvSpPr>
                <a:spLocks noChangeShapeType="1"/>
              </p:cNvSpPr>
              <p:nvPr/>
            </p:nvSpPr>
            <p:spPr bwMode="auto">
              <a:xfrm>
                <a:off x="3453" y="2355"/>
                <a:ext cx="105" cy="4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62" name="Line 12"/>
              <p:cNvSpPr>
                <a:spLocks noChangeShapeType="1"/>
              </p:cNvSpPr>
              <p:nvPr/>
            </p:nvSpPr>
            <p:spPr bwMode="auto">
              <a:xfrm flipH="1">
                <a:off x="3453" y="2400"/>
                <a:ext cx="108" cy="2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63" name="Line 13"/>
              <p:cNvSpPr>
                <a:spLocks noChangeShapeType="1"/>
              </p:cNvSpPr>
              <p:nvPr/>
            </p:nvSpPr>
            <p:spPr bwMode="auto">
              <a:xfrm>
                <a:off x="3453" y="2427"/>
                <a:ext cx="102" cy="4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64" name="Line 14"/>
              <p:cNvSpPr>
                <a:spLocks noChangeShapeType="1"/>
              </p:cNvSpPr>
              <p:nvPr/>
            </p:nvSpPr>
            <p:spPr bwMode="auto">
              <a:xfrm flipH="1">
                <a:off x="3453" y="2472"/>
                <a:ext cx="99" cy="3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</p:grpSp>
        <p:cxnSp>
          <p:nvCxnSpPr>
            <p:cNvPr id="8" name="AutoShape 15"/>
            <p:cNvCxnSpPr>
              <a:cxnSpLocks noChangeShapeType="1"/>
              <a:stCxn id="11" idx="2"/>
              <a:endCxn id="60" idx="1"/>
            </p:cNvCxnSpPr>
            <p:nvPr/>
          </p:nvCxnSpPr>
          <p:spPr bwMode="auto">
            <a:xfrm flipH="1" flipV="1">
              <a:off x="1657" y="2402"/>
              <a:ext cx="101" cy="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9" name="Group 16"/>
            <p:cNvGrpSpPr>
              <a:grpSpLocks/>
            </p:cNvGrpSpPr>
            <p:nvPr/>
          </p:nvGrpSpPr>
          <p:grpSpPr bwMode="auto">
            <a:xfrm>
              <a:off x="1662" y="3612"/>
              <a:ext cx="288" cy="96"/>
              <a:chOff x="1392" y="3552"/>
              <a:chExt cx="288" cy="96"/>
            </a:xfrm>
          </p:grpSpPr>
          <p:sp>
            <p:nvSpPr>
              <p:cNvPr id="55" name="Line 17"/>
              <p:cNvSpPr>
                <a:spLocks noChangeShapeType="1"/>
              </p:cNvSpPr>
              <p:nvPr/>
            </p:nvSpPr>
            <p:spPr bwMode="auto">
              <a:xfrm>
                <a:off x="1392" y="3552"/>
                <a:ext cx="2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56" name="Line 18"/>
              <p:cNvSpPr>
                <a:spLocks noChangeShapeType="1"/>
              </p:cNvSpPr>
              <p:nvPr/>
            </p:nvSpPr>
            <p:spPr bwMode="auto">
              <a:xfrm>
                <a:off x="1434" y="3600"/>
                <a:ext cx="19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57" name="Line 19"/>
              <p:cNvSpPr>
                <a:spLocks noChangeShapeType="1"/>
              </p:cNvSpPr>
              <p:nvPr/>
            </p:nvSpPr>
            <p:spPr bwMode="auto">
              <a:xfrm>
                <a:off x="1482" y="3648"/>
                <a:ext cx="10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</p:grpSp>
        <p:sp>
          <p:nvSpPr>
            <p:cNvPr id="10" name="Line 20"/>
            <p:cNvSpPr>
              <a:spLocks noChangeShapeType="1"/>
            </p:cNvSpPr>
            <p:nvPr/>
          </p:nvSpPr>
          <p:spPr bwMode="auto">
            <a:xfrm flipV="1">
              <a:off x="1809" y="3459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11" name="Oval 21"/>
            <p:cNvSpPr>
              <a:spLocks noChangeArrowheads="1"/>
            </p:cNvSpPr>
            <p:nvPr/>
          </p:nvSpPr>
          <p:spPr bwMode="auto">
            <a:xfrm>
              <a:off x="1758" y="2364"/>
              <a:ext cx="83" cy="77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</p:spPr>
          <p:txBody>
            <a:bodyPr wrap="none" anchor="ctr"/>
            <a:lstStyle/>
            <a:p>
              <a:pPr algn="ctr" eaLnBrk="0" hangingPunct="0"/>
              <a:endParaRPr lang="en-US" altLang="zh-HK">
                <a:ea typeface="新細明體" pitchFamily="18" charset="-120"/>
              </a:endParaRPr>
            </a:p>
          </p:txBody>
        </p:sp>
        <p:sp>
          <p:nvSpPr>
            <p:cNvPr id="12" name="Oval 22"/>
            <p:cNvSpPr>
              <a:spLocks noChangeArrowheads="1"/>
            </p:cNvSpPr>
            <p:nvPr/>
          </p:nvSpPr>
          <p:spPr bwMode="auto">
            <a:xfrm>
              <a:off x="1765" y="3420"/>
              <a:ext cx="83" cy="77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</p:spPr>
          <p:txBody>
            <a:bodyPr wrap="none" anchor="ctr"/>
            <a:lstStyle/>
            <a:p>
              <a:pPr algn="ctr" eaLnBrk="0" hangingPunct="0"/>
              <a:endParaRPr lang="en-US" altLang="zh-HK">
                <a:ea typeface="新細明體" pitchFamily="18" charset="-120"/>
              </a:endParaRPr>
            </a:p>
          </p:txBody>
        </p:sp>
        <p:sp>
          <p:nvSpPr>
            <p:cNvPr id="13" name="Text Box 23"/>
            <p:cNvSpPr txBox="1">
              <a:spLocks noChangeArrowheads="1"/>
            </p:cNvSpPr>
            <p:nvPr/>
          </p:nvSpPr>
          <p:spPr bwMode="auto">
            <a:xfrm>
              <a:off x="1360" y="2112"/>
              <a:ext cx="3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lg" len="lg"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/>
              <a:r>
                <a:rPr lang="en-US" altLang="zh-HK" b="1">
                  <a:ea typeface="新細明體" pitchFamily="18" charset="-120"/>
                </a:rPr>
                <a:t> R</a:t>
              </a:r>
              <a:r>
                <a:rPr lang="en-US" altLang="zh-HK" b="1" baseline="-25000">
                  <a:ea typeface="新細明體" pitchFamily="18" charset="-120"/>
                </a:rPr>
                <a:t>1</a:t>
              </a:r>
              <a:endParaRPr lang="en-US" altLang="zh-HK" b="1">
                <a:ea typeface="新細明體" pitchFamily="18" charset="-120"/>
              </a:endParaRPr>
            </a:p>
          </p:txBody>
        </p:sp>
        <p:grpSp>
          <p:nvGrpSpPr>
            <p:cNvPr id="14" name="Group 24"/>
            <p:cNvGrpSpPr>
              <a:grpSpLocks/>
            </p:cNvGrpSpPr>
            <p:nvPr/>
          </p:nvGrpSpPr>
          <p:grpSpPr bwMode="auto">
            <a:xfrm>
              <a:off x="1750" y="2637"/>
              <a:ext cx="111" cy="216"/>
              <a:chOff x="1670" y="2765"/>
              <a:chExt cx="111" cy="216"/>
            </a:xfrm>
          </p:grpSpPr>
          <p:sp>
            <p:nvSpPr>
              <p:cNvPr id="48" name="Line 25"/>
              <p:cNvSpPr>
                <a:spLocks noChangeShapeType="1"/>
              </p:cNvSpPr>
              <p:nvPr/>
            </p:nvSpPr>
            <p:spPr bwMode="auto">
              <a:xfrm>
                <a:off x="1718" y="2765"/>
                <a:ext cx="63" cy="2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49" name="Line 26"/>
              <p:cNvSpPr>
                <a:spLocks noChangeShapeType="1"/>
              </p:cNvSpPr>
              <p:nvPr/>
            </p:nvSpPr>
            <p:spPr bwMode="auto">
              <a:xfrm flipH="1">
                <a:off x="1670" y="2786"/>
                <a:ext cx="108" cy="1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50" name="Line 27"/>
              <p:cNvSpPr>
                <a:spLocks noChangeShapeType="1"/>
              </p:cNvSpPr>
              <p:nvPr/>
            </p:nvSpPr>
            <p:spPr bwMode="auto">
              <a:xfrm>
                <a:off x="1670" y="2957"/>
                <a:ext cx="57" cy="2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51" name="Line 28"/>
              <p:cNvSpPr>
                <a:spLocks noChangeShapeType="1"/>
              </p:cNvSpPr>
              <p:nvPr/>
            </p:nvSpPr>
            <p:spPr bwMode="auto">
              <a:xfrm>
                <a:off x="1673" y="2807"/>
                <a:ext cx="105" cy="4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52" name="Line 29"/>
              <p:cNvSpPr>
                <a:spLocks noChangeShapeType="1"/>
              </p:cNvSpPr>
              <p:nvPr/>
            </p:nvSpPr>
            <p:spPr bwMode="auto">
              <a:xfrm flipH="1">
                <a:off x="1673" y="2852"/>
                <a:ext cx="108" cy="2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53" name="Line 30"/>
              <p:cNvSpPr>
                <a:spLocks noChangeShapeType="1"/>
              </p:cNvSpPr>
              <p:nvPr/>
            </p:nvSpPr>
            <p:spPr bwMode="auto">
              <a:xfrm>
                <a:off x="1673" y="2879"/>
                <a:ext cx="102" cy="4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54" name="Line 31"/>
              <p:cNvSpPr>
                <a:spLocks noChangeShapeType="1"/>
              </p:cNvSpPr>
              <p:nvPr/>
            </p:nvSpPr>
            <p:spPr bwMode="auto">
              <a:xfrm flipH="1">
                <a:off x="1673" y="2924"/>
                <a:ext cx="99" cy="3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</p:grpSp>
        <p:sp>
          <p:nvSpPr>
            <p:cNvPr id="15" name="Text Box 32"/>
            <p:cNvSpPr txBox="1">
              <a:spLocks noChangeArrowheads="1"/>
            </p:cNvSpPr>
            <p:nvPr/>
          </p:nvSpPr>
          <p:spPr bwMode="auto">
            <a:xfrm>
              <a:off x="1844" y="2613"/>
              <a:ext cx="26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lg" len="lg"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/>
              <a:r>
                <a:rPr lang="en-US" altLang="zh-HK" b="1">
                  <a:ea typeface="新細明體" pitchFamily="18" charset="-120"/>
                </a:rPr>
                <a:t>R</a:t>
              </a:r>
              <a:r>
                <a:rPr lang="en-US" altLang="zh-HK" b="1" baseline="-25000">
                  <a:ea typeface="新細明體" pitchFamily="18" charset="-120"/>
                </a:rPr>
                <a:t>2</a:t>
              </a:r>
              <a:endParaRPr lang="en-US" altLang="zh-HK" b="1">
                <a:ea typeface="新細明體" pitchFamily="18" charset="-120"/>
              </a:endParaRPr>
            </a:p>
          </p:txBody>
        </p:sp>
        <p:cxnSp>
          <p:nvCxnSpPr>
            <p:cNvPr id="16" name="AutoShape 33"/>
            <p:cNvCxnSpPr>
              <a:cxnSpLocks noChangeShapeType="1"/>
              <a:stCxn id="44" idx="0"/>
              <a:endCxn id="24" idx="2"/>
            </p:cNvCxnSpPr>
            <p:nvPr/>
          </p:nvCxnSpPr>
          <p:spPr bwMode="auto">
            <a:xfrm rot="-5400000">
              <a:off x="471" y="2450"/>
              <a:ext cx="316" cy="226"/>
            </a:xfrm>
            <a:prstGeom prst="bentConnector2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" name="AutoShape 34"/>
            <p:cNvCxnSpPr>
              <a:cxnSpLocks noChangeShapeType="1"/>
              <a:stCxn id="47" idx="1"/>
              <a:endCxn id="50" idx="1"/>
            </p:cNvCxnSpPr>
            <p:nvPr/>
          </p:nvCxnSpPr>
          <p:spPr bwMode="auto">
            <a:xfrm flipH="1" flipV="1">
              <a:off x="1807" y="2853"/>
              <a:ext cx="1" cy="20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" name="AutoShape 35"/>
            <p:cNvCxnSpPr>
              <a:cxnSpLocks noChangeShapeType="1"/>
              <a:stCxn id="11" idx="4"/>
              <a:endCxn id="48" idx="0"/>
            </p:cNvCxnSpPr>
            <p:nvPr/>
          </p:nvCxnSpPr>
          <p:spPr bwMode="auto">
            <a:xfrm flipH="1">
              <a:off x="1798" y="2441"/>
              <a:ext cx="2" cy="19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19" name="Group 36"/>
            <p:cNvGrpSpPr>
              <a:grpSpLocks/>
            </p:cNvGrpSpPr>
            <p:nvPr/>
          </p:nvGrpSpPr>
          <p:grpSpPr bwMode="auto">
            <a:xfrm>
              <a:off x="1664" y="3053"/>
              <a:ext cx="288" cy="97"/>
              <a:chOff x="2291" y="2742"/>
              <a:chExt cx="288" cy="97"/>
            </a:xfrm>
          </p:grpSpPr>
          <p:sp>
            <p:nvSpPr>
              <p:cNvPr id="46" name="Freeform 37"/>
              <p:cNvSpPr>
                <a:spLocks/>
              </p:cNvSpPr>
              <p:nvPr/>
            </p:nvSpPr>
            <p:spPr bwMode="auto">
              <a:xfrm flipV="1">
                <a:off x="2291" y="2838"/>
                <a:ext cx="288" cy="1"/>
              </a:xfrm>
              <a:custGeom>
                <a:avLst/>
                <a:gdLst>
                  <a:gd name="T0" fmla="*/ 0 w 288"/>
                  <a:gd name="T1" fmla="*/ 0 h 1"/>
                  <a:gd name="T2" fmla="*/ 144 w 288"/>
                  <a:gd name="T3" fmla="*/ 0 h 1"/>
                  <a:gd name="T4" fmla="*/ 288 w 288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1"/>
                  <a:gd name="T11" fmla="*/ 288 w 288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1">
                    <a:moveTo>
                      <a:pt x="0" y="0"/>
                    </a:moveTo>
                    <a:lnTo>
                      <a:pt x="144" y="0"/>
                    </a:lnTo>
                    <a:lnTo>
                      <a:pt x="288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47" name="Freeform 38"/>
              <p:cNvSpPr>
                <a:spLocks/>
              </p:cNvSpPr>
              <p:nvPr/>
            </p:nvSpPr>
            <p:spPr bwMode="auto">
              <a:xfrm>
                <a:off x="2291" y="2742"/>
                <a:ext cx="288" cy="1"/>
              </a:xfrm>
              <a:custGeom>
                <a:avLst/>
                <a:gdLst>
                  <a:gd name="T0" fmla="*/ 0 w 288"/>
                  <a:gd name="T1" fmla="*/ 0 h 1"/>
                  <a:gd name="T2" fmla="*/ 144 w 288"/>
                  <a:gd name="T3" fmla="*/ 0 h 1"/>
                  <a:gd name="T4" fmla="*/ 288 w 288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1"/>
                  <a:gd name="T11" fmla="*/ 288 w 288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1">
                    <a:moveTo>
                      <a:pt x="0" y="0"/>
                    </a:moveTo>
                    <a:lnTo>
                      <a:pt x="144" y="0"/>
                    </a:lnTo>
                    <a:lnTo>
                      <a:pt x="288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</p:grpSp>
        <p:sp>
          <p:nvSpPr>
            <p:cNvPr id="20" name="Text Box 39"/>
            <p:cNvSpPr txBox="1">
              <a:spLocks noChangeArrowheads="1"/>
            </p:cNvSpPr>
            <p:nvPr/>
          </p:nvSpPr>
          <p:spPr bwMode="auto">
            <a:xfrm>
              <a:off x="1444" y="2978"/>
              <a:ext cx="2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lg" len="lg"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/>
              <a:r>
                <a:rPr lang="en-US" altLang="zh-HK" b="1">
                  <a:ea typeface="新細明體" pitchFamily="18" charset="-120"/>
                </a:rPr>
                <a:t>C</a:t>
              </a:r>
            </a:p>
          </p:txBody>
        </p:sp>
        <p:grpSp>
          <p:nvGrpSpPr>
            <p:cNvPr id="21" name="Group 40"/>
            <p:cNvGrpSpPr>
              <a:grpSpLocks/>
            </p:cNvGrpSpPr>
            <p:nvPr/>
          </p:nvGrpSpPr>
          <p:grpSpPr bwMode="auto">
            <a:xfrm>
              <a:off x="350" y="2627"/>
              <a:ext cx="628" cy="634"/>
              <a:chOff x="393" y="2471"/>
              <a:chExt cx="628" cy="634"/>
            </a:xfrm>
          </p:grpSpPr>
          <p:sp>
            <p:nvSpPr>
              <p:cNvPr id="40" name="Text Box 41"/>
              <p:cNvSpPr txBox="1">
                <a:spLocks noChangeArrowheads="1"/>
              </p:cNvSpPr>
              <p:nvPr/>
            </p:nvSpPr>
            <p:spPr bwMode="auto">
              <a:xfrm>
                <a:off x="785" y="2471"/>
                <a:ext cx="236" cy="6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lg" len="lg"/>
                    <a:tailEnd type="none" w="lg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ctr"/>
                <a:endParaRPr lang="en-US" altLang="zh-HK" sz="2000" b="1" i="1" dirty="0">
                  <a:ea typeface="新細明體" pitchFamily="18" charset="-120"/>
                </a:endParaRPr>
              </a:p>
              <a:p>
                <a:pPr algn="ctr"/>
                <a:r>
                  <a:rPr lang="en-US" altLang="zh-HK" sz="2000" b="1" dirty="0" err="1">
                    <a:ea typeface="新細明體" pitchFamily="18" charset="-120"/>
                  </a:rPr>
                  <a:t>v</a:t>
                </a:r>
                <a:r>
                  <a:rPr lang="en-US" altLang="zh-HK" sz="2000" b="1" baseline="-25000" dirty="0" err="1">
                    <a:ea typeface="新細明體" pitchFamily="18" charset="-120"/>
                  </a:rPr>
                  <a:t>s</a:t>
                </a:r>
                <a:endParaRPr lang="en-US" altLang="zh-HK" sz="2000" b="1" baseline="-25000" dirty="0">
                  <a:ea typeface="新細明體" pitchFamily="18" charset="-120"/>
                </a:endParaRPr>
              </a:p>
              <a:p>
                <a:pPr algn="ctr"/>
                <a:endParaRPr lang="en-US" altLang="zh-HK" sz="2000" dirty="0">
                  <a:ea typeface="新細明體" pitchFamily="18" charset="-120"/>
                </a:endParaRPr>
              </a:p>
            </p:txBody>
          </p:sp>
          <p:sp>
            <p:nvSpPr>
              <p:cNvPr id="41" name="Oval 42"/>
              <p:cNvSpPr>
                <a:spLocks noChangeArrowheads="1"/>
              </p:cNvSpPr>
              <p:nvPr/>
            </p:nvSpPr>
            <p:spPr bwMode="auto">
              <a:xfrm>
                <a:off x="393" y="2615"/>
                <a:ext cx="332" cy="31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altLang="zh-HK">
                  <a:ea typeface="新細明體" pitchFamily="18" charset="-120"/>
                </a:endParaRPr>
              </a:p>
            </p:txBody>
          </p:sp>
          <p:sp>
            <p:nvSpPr>
              <p:cNvPr id="42" name="Text Box 43"/>
              <p:cNvSpPr txBox="1">
                <a:spLocks noChangeArrowheads="1"/>
              </p:cNvSpPr>
              <p:nvPr/>
            </p:nvSpPr>
            <p:spPr bwMode="auto">
              <a:xfrm>
                <a:off x="502" y="2597"/>
                <a:ext cx="11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lg" len="lg"/>
                    <a:tailEnd type="none" w="lg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ctr"/>
                <a:endParaRPr lang="en-US" altLang="zh-HK">
                  <a:ea typeface="新細明體" pitchFamily="18" charset="-120"/>
                </a:endParaRPr>
              </a:p>
            </p:txBody>
          </p:sp>
          <p:sp>
            <p:nvSpPr>
              <p:cNvPr id="43" name="Text Box 44"/>
              <p:cNvSpPr txBox="1">
                <a:spLocks noChangeArrowheads="1"/>
              </p:cNvSpPr>
              <p:nvPr/>
            </p:nvSpPr>
            <p:spPr bwMode="auto">
              <a:xfrm>
                <a:off x="499" y="2659"/>
                <a:ext cx="11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lg" len="lg"/>
                    <a:tailEnd type="none" w="lg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ctr"/>
                <a:endParaRPr lang="en-US" altLang="zh-HK">
                  <a:ea typeface="新細明體" pitchFamily="18" charset="-120"/>
                </a:endParaRPr>
              </a:p>
            </p:txBody>
          </p:sp>
          <p:sp>
            <p:nvSpPr>
              <p:cNvPr id="44" name="Text Box 45"/>
              <p:cNvSpPr txBox="1">
                <a:spLocks noChangeArrowheads="1"/>
              </p:cNvSpPr>
              <p:nvPr/>
            </p:nvSpPr>
            <p:spPr bwMode="auto">
              <a:xfrm>
                <a:off x="460" y="2565"/>
                <a:ext cx="197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lg" len="lg"/>
                    <a:tailEnd type="none" w="lg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ctr"/>
                <a:r>
                  <a:rPr lang="en-US" altLang="zh-HK">
                    <a:ea typeface="新細明體" pitchFamily="18" charset="-120"/>
                  </a:rPr>
                  <a:t>+</a:t>
                </a:r>
              </a:p>
              <a:p>
                <a:pPr algn="ctr"/>
                <a:r>
                  <a:rPr lang="en-US" altLang="zh-HK">
                    <a:ea typeface="新細明體" pitchFamily="18" charset="-120"/>
                  </a:rPr>
                  <a:t>–</a:t>
                </a:r>
              </a:p>
            </p:txBody>
          </p:sp>
          <p:sp>
            <p:nvSpPr>
              <p:cNvPr id="45" name="Text Box 46"/>
              <p:cNvSpPr txBox="1">
                <a:spLocks noChangeArrowheads="1"/>
              </p:cNvSpPr>
              <p:nvPr/>
            </p:nvSpPr>
            <p:spPr bwMode="auto">
              <a:xfrm>
                <a:off x="503" y="2652"/>
                <a:ext cx="11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lg" len="lg"/>
                    <a:tailEnd type="none" w="lg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ctr"/>
                <a:endParaRPr lang="en-US" altLang="zh-HK">
                  <a:ea typeface="新細明體" pitchFamily="18" charset="-120"/>
                </a:endParaRPr>
              </a:p>
            </p:txBody>
          </p:sp>
        </p:grpSp>
        <p:cxnSp>
          <p:nvCxnSpPr>
            <p:cNvPr id="22" name="AutoShape 47"/>
            <p:cNvCxnSpPr>
              <a:cxnSpLocks noChangeShapeType="1"/>
              <a:stCxn id="11" idx="6"/>
              <a:endCxn id="33" idx="0"/>
            </p:cNvCxnSpPr>
            <p:nvPr/>
          </p:nvCxnSpPr>
          <p:spPr bwMode="auto">
            <a:xfrm>
              <a:off x="1841" y="2403"/>
              <a:ext cx="619" cy="430"/>
            </a:xfrm>
            <a:prstGeom prst="bentConnector2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" name="AutoShape 48"/>
            <p:cNvCxnSpPr>
              <a:cxnSpLocks noChangeShapeType="1"/>
              <a:stCxn id="12" idx="6"/>
              <a:endCxn id="35" idx="1"/>
            </p:cNvCxnSpPr>
            <p:nvPr/>
          </p:nvCxnSpPr>
          <p:spPr bwMode="auto">
            <a:xfrm flipV="1">
              <a:off x="1848" y="3049"/>
              <a:ext cx="621" cy="410"/>
            </a:xfrm>
            <a:prstGeom prst="bentConnector2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" name="Oval 49"/>
            <p:cNvSpPr>
              <a:spLocks noChangeArrowheads="1"/>
            </p:cNvSpPr>
            <p:nvPr/>
          </p:nvSpPr>
          <p:spPr bwMode="auto">
            <a:xfrm>
              <a:off x="742" y="2366"/>
              <a:ext cx="83" cy="77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</p:spPr>
          <p:txBody>
            <a:bodyPr wrap="none" anchor="ctr"/>
            <a:lstStyle/>
            <a:p>
              <a:pPr algn="ctr" eaLnBrk="0" hangingPunct="0"/>
              <a:endParaRPr lang="en-US" altLang="zh-HK">
                <a:ea typeface="新細明體" pitchFamily="18" charset="-120"/>
              </a:endParaRPr>
            </a:p>
          </p:txBody>
        </p:sp>
        <p:sp>
          <p:nvSpPr>
            <p:cNvPr id="25" name="Oval 50"/>
            <p:cNvSpPr>
              <a:spLocks noChangeArrowheads="1"/>
            </p:cNvSpPr>
            <p:nvPr/>
          </p:nvSpPr>
          <p:spPr bwMode="auto">
            <a:xfrm>
              <a:off x="1078" y="2375"/>
              <a:ext cx="83" cy="77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</p:spPr>
          <p:txBody>
            <a:bodyPr wrap="none" anchor="ctr"/>
            <a:lstStyle/>
            <a:p>
              <a:pPr algn="ctr" eaLnBrk="0" hangingPunct="0"/>
              <a:endParaRPr lang="en-US" altLang="zh-HK">
                <a:ea typeface="新細明體" pitchFamily="18" charset="-120"/>
              </a:endParaRPr>
            </a:p>
          </p:txBody>
        </p:sp>
        <p:cxnSp>
          <p:nvCxnSpPr>
            <p:cNvPr id="26" name="AutoShape 51"/>
            <p:cNvCxnSpPr>
              <a:cxnSpLocks noChangeShapeType="1"/>
              <a:stCxn id="58" idx="0"/>
              <a:endCxn id="25" idx="6"/>
            </p:cNvCxnSpPr>
            <p:nvPr/>
          </p:nvCxnSpPr>
          <p:spPr bwMode="auto">
            <a:xfrm flipH="1">
              <a:off x="1161" y="2412"/>
              <a:ext cx="209" cy="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7" name="Line 52"/>
            <p:cNvSpPr>
              <a:spLocks noChangeShapeType="1"/>
            </p:cNvSpPr>
            <p:nvPr/>
          </p:nvSpPr>
          <p:spPr bwMode="auto">
            <a:xfrm flipV="1">
              <a:off x="825" y="2238"/>
              <a:ext cx="253" cy="1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cxnSp>
          <p:nvCxnSpPr>
            <p:cNvPr id="30" name="AutoShape 55"/>
            <p:cNvCxnSpPr>
              <a:cxnSpLocks noChangeShapeType="1"/>
              <a:stCxn id="12" idx="0"/>
              <a:endCxn id="46" idx="1"/>
            </p:cNvCxnSpPr>
            <p:nvPr/>
          </p:nvCxnSpPr>
          <p:spPr bwMode="auto">
            <a:xfrm flipV="1">
              <a:off x="1807" y="3151"/>
              <a:ext cx="1" cy="269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31" name="Group 56"/>
            <p:cNvGrpSpPr>
              <a:grpSpLocks/>
            </p:cNvGrpSpPr>
            <p:nvPr/>
          </p:nvGrpSpPr>
          <p:grpSpPr bwMode="auto">
            <a:xfrm>
              <a:off x="2412" y="2833"/>
              <a:ext cx="111" cy="216"/>
              <a:chOff x="1670" y="2765"/>
              <a:chExt cx="111" cy="216"/>
            </a:xfrm>
          </p:grpSpPr>
          <p:sp>
            <p:nvSpPr>
              <p:cNvPr id="33" name="Line 57"/>
              <p:cNvSpPr>
                <a:spLocks noChangeShapeType="1"/>
              </p:cNvSpPr>
              <p:nvPr/>
            </p:nvSpPr>
            <p:spPr bwMode="auto">
              <a:xfrm>
                <a:off x="1718" y="2765"/>
                <a:ext cx="63" cy="2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34" name="Line 58"/>
              <p:cNvSpPr>
                <a:spLocks noChangeShapeType="1"/>
              </p:cNvSpPr>
              <p:nvPr/>
            </p:nvSpPr>
            <p:spPr bwMode="auto">
              <a:xfrm flipH="1">
                <a:off x="1670" y="2786"/>
                <a:ext cx="108" cy="1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35" name="Line 59"/>
              <p:cNvSpPr>
                <a:spLocks noChangeShapeType="1"/>
              </p:cNvSpPr>
              <p:nvPr/>
            </p:nvSpPr>
            <p:spPr bwMode="auto">
              <a:xfrm>
                <a:off x="1670" y="2957"/>
                <a:ext cx="57" cy="2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36" name="Line 60"/>
              <p:cNvSpPr>
                <a:spLocks noChangeShapeType="1"/>
              </p:cNvSpPr>
              <p:nvPr/>
            </p:nvSpPr>
            <p:spPr bwMode="auto">
              <a:xfrm>
                <a:off x="1673" y="2807"/>
                <a:ext cx="105" cy="4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37" name="Line 61"/>
              <p:cNvSpPr>
                <a:spLocks noChangeShapeType="1"/>
              </p:cNvSpPr>
              <p:nvPr/>
            </p:nvSpPr>
            <p:spPr bwMode="auto">
              <a:xfrm flipH="1">
                <a:off x="1673" y="2852"/>
                <a:ext cx="108" cy="2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38" name="Line 62"/>
              <p:cNvSpPr>
                <a:spLocks noChangeShapeType="1"/>
              </p:cNvSpPr>
              <p:nvPr/>
            </p:nvSpPr>
            <p:spPr bwMode="auto">
              <a:xfrm>
                <a:off x="1673" y="2879"/>
                <a:ext cx="102" cy="4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39" name="Line 63"/>
              <p:cNvSpPr>
                <a:spLocks noChangeShapeType="1"/>
              </p:cNvSpPr>
              <p:nvPr/>
            </p:nvSpPr>
            <p:spPr bwMode="auto">
              <a:xfrm flipH="1">
                <a:off x="1673" y="2924"/>
                <a:ext cx="99" cy="3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</p:grpSp>
        <p:sp>
          <p:nvSpPr>
            <p:cNvPr id="32" name="Text Box 64"/>
            <p:cNvSpPr txBox="1">
              <a:spLocks noChangeArrowheads="1"/>
            </p:cNvSpPr>
            <p:nvPr/>
          </p:nvSpPr>
          <p:spPr bwMode="auto">
            <a:xfrm>
              <a:off x="2516" y="2809"/>
              <a:ext cx="26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lg" len="lg"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/>
              <a:r>
                <a:rPr lang="en-US" altLang="zh-HK" b="1">
                  <a:ea typeface="新細明體" pitchFamily="18" charset="-120"/>
                </a:rPr>
                <a:t>R</a:t>
              </a:r>
              <a:r>
                <a:rPr lang="en-US" altLang="zh-HK" b="1" baseline="-25000">
                  <a:ea typeface="新細明體" pitchFamily="18" charset="-120"/>
                </a:rPr>
                <a:t>3</a:t>
              </a:r>
              <a:endParaRPr lang="en-US" altLang="zh-HK" b="1">
                <a:ea typeface="新細明體" pitchFamily="18" charset="-120"/>
              </a:endParaRPr>
            </a:p>
          </p:txBody>
        </p:sp>
      </p:grpSp>
      <p:grpSp>
        <p:nvGrpSpPr>
          <p:cNvPr id="65" name="Group 131"/>
          <p:cNvGrpSpPr>
            <a:grpSpLocks/>
          </p:cNvGrpSpPr>
          <p:nvPr/>
        </p:nvGrpSpPr>
        <p:grpSpPr bwMode="auto">
          <a:xfrm>
            <a:off x="5080000" y="2798764"/>
            <a:ext cx="3863975" cy="2533650"/>
            <a:chOff x="350" y="2112"/>
            <a:chExt cx="2434" cy="1596"/>
          </a:xfrm>
        </p:grpSpPr>
        <p:cxnSp>
          <p:nvCxnSpPr>
            <p:cNvPr id="66" name="AutoShape 6"/>
            <p:cNvCxnSpPr>
              <a:cxnSpLocks noChangeShapeType="1"/>
              <a:stCxn id="72" idx="2"/>
              <a:endCxn id="100" idx="4"/>
            </p:cNvCxnSpPr>
            <p:nvPr/>
          </p:nvCxnSpPr>
          <p:spPr bwMode="auto">
            <a:xfrm rot="10800000">
              <a:off x="516" y="3081"/>
              <a:ext cx="1249" cy="378"/>
            </a:xfrm>
            <a:prstGeom prst="bentConnector2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67" name="Group 7"/>
            <p:cNvGrpSpPr>
              <a:grpSpLocks/>
            </p:cNvGrpSpPr>
            <p:nvPr/>
          </p:nvGrpSpPr>
          <p:grpSpPr bwMode="auto">
            <a:xfrm rot="5400000" flipH="1" flipV="1">
              <a:off x="1458" y="2260"/>
              <a:ext cx="112" cy="287"/>
              <a:chOff x="3450" y="2313"/>
              <a:chExt cx="111" cy="216"/>
            </a:xfrm>
          </p:grpSpPr>
          <p:sp>
            <p:nvSpPr>
              <p:cNvPr id="117" name="Line 8"/>
              <p:cNvSpPr>
                <a:spLocks noChangeShapeType="1"/>
              </p:cNvSpPr>
              <p:nvPr/>
            </p:nvSpPr>
            <p:spPr bwMode="auto">
              <a:xfrm>
                <a:off x="3498" y="2313"/>
                <a:ext cx="63" cy="2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118" name="Line 9"/>
              <p:cNvSpPr>
                <a:spLocks noChangeShapeType="1"/>
              </p:cNvSpPr>
              <p:nvPr/>
            </p:nvSpPr>
            <p:spPr bwMode="auto">
              <a:xfrm flipH="1">
                <a:off x="3450" y="2334"/>
                <a:ext cx="108" cy="1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119" name="Line 10"/>
              <p:cNvSpPr>
                <a:spLocks noChangeShapeType="1"/>
              </p:cNvSpPr>
              <p:nvPr/>
            </p:nvSpPr>
            <p:spPr bwMode="auto">
              <a:xfrm>
                <a:off x="3450" y="2505"/>
                <a:ext cx="57" cy="2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120" name="Line 11"/>
              <p:cNvSpPr>
                <a:spLocks noChangeShapeType="1"/>
              </p:cNvSpPr>
              <p:nvPr/>
            </p:nvSpPr>
            <p:spPr bwMode="auto">
              <a:xfrm>
                <a:off x="3453" y="2355"/>
                <a:ext cx="105" cy="4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121" name="Line 12"/>
              <p:cNvSpPr>
                <a:spLocks noChangeShapeType="1"/>
              </p:cNvSpPr>
              <p:nvPr/>
            </p:nvSpPr>
            <p:spPr bwMode="auto">
              <a:xfrm flipH="1">
                <a:off x="3453" y="2400"/>
                <a:ext cx="108" cy="2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122" name="Line 13"/>
              <p:cNvSpPr>
                <a:spLocks noChangeShapeType="1"/>
              </p:cNvSpPr>
              <p:nvPr/>
            </p:nvSpPr>
            <p:spPr bwMode="auto">
              <a:xfrm>
                <a:off x="3453" y="2427"/>
                <a:ext cx="102" cy="4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123" name="Line 14"/>
              <p:cNvSpPr>
                <a:spLocks noChangeShapeType="1"/>
              </p:cNvSpPr>
              <p:nvPr/>
            </p:nvSpPr>
            <p:spPr bwMode="auto">
              <a:xfrm flipH="1">
                <a:off x="3453" y="2472"/>
                <a:ext cx="99" cy="3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</p:grpSp>
        <p:cxnSp>
          <p:nvCxnSpPr>
            <p:cNvPr id="68" name="AutoShape 15"/>
            <p:cNvCxnSpPr>
              <a:cxnSpLocks noChangeShapeType="1"/>
              <a:stCxn id="71" idx="2"/>
              <a:endCxn id="119" idx="1"/>
            </p:cNvCxnSpPr>
            <p:nvPr/>
          </p:nvCxnSpPr>
          <p:spPr bwMode="auto">
            <a:xfrm flipH="1" flipV="1">
              <a:off x="1657" y="2402"/>
              <a:ext cx="101" cy="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69" name="Group 16"/>
            <p:cNvGrpSpPr>
              <a:grpSpLocks/>
            </p:cNvGrpSpPr>
            <p:nvPr/>
          </p:nvGrpSpPr>
          <p:grpSpPr bwMode="auto">
            <a:xfrm>
              <a:off x="1662" y="3612"/>
              <a:ext cx="288" cy="96"/>
              <a:chOff x="1392" y="3552"/>
              <a:chExt cx="288" cy="96"/>
            </a:xfrm>
          </p:grpSpPr>
          <p:sp>
            <p:nvSpPr>
              <p:cNvPr id="114" name="Line 17"/>
              <p:cNvSpPr>
                <a:spLocks noChangeShapeType="1"/>
              </p:cNvSpPr>
              <p:nvPr/>
            </p:nvSpPr>
            <p:spPr bwMode="auto">
              <a:xfrm>
                <a:off x="1392" y="3552"/>
                <a:ext cx="2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115" name="Line 18"/>
              <p:cNvSpPr>
                <a:spLocks noChangeShapeType="1"/>
              </p:cNvSpPr>
              <p:nvPr/>
            </p:nvSpPr>
            <p:spPr bwMode="auto">
              <a:xfrm>
                <a:off x="1434" y="3600"/>
                <a:ext cx="19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116" name="Line 19"/>
              <p:cNvSpPr>
                <a:spLocks noChangeShapeType="1"/>
              </p:cNvSpPr>
              <p:nvPr/>
            </p:nvSpPr>
            <p:spPr bwMode="auto">
              <a:xfrm>
                <a:off x="1482" y="3648"/>
                <a:ext cx="10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</p:grpSp>
        <p:sp>
          <p:nvSpPr>
            <p:cNvPr id="70" name="Line 20"/>
            <p:cNvSpPr>
              <a:spLocks noChangeShapeType="1"/>
            </p:cNvSpPr>
            <p:nvPr/>
          </p:nvSpPr>
          <p:spPr bwMode="auto">
            <a:xfrm flipV="1">
              <a:off x="1809" y="3459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71" name="Oval 21"/>
            <p:cNvSpPr>
              <a:spLocks noChangeArrowheads="1"/>
            </p:cNvSpPr>
            <p:nvPr/>
          </p:nvSpPr>
          <p:spPr bwMode="auto">
            <a:xfrm>
              <a:off x="1758" y="2364"/>
              <a:ext cx="83" cy="77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</p:spPr>
          <p:txBody>
            <a:bodyPr wrap="none" anchor="ctr"/>
            <a:lstStyle/>
            <a:p>
              <a:pPr algn="ctr" eaLnBrk="0" hangingPunct="0"/>
              <a:endParaRPr lang="en-US" altLang="zh-HK">
                <a:ea typeface="新細明體" pitchFamily="18" charset="-120"/>
              </a:endParaRPr>
            </a:p>
          </p:txBody>
        </p:sp>
        <p:sp>
          <p:nvSpPr>
            <p:cNvPr id="72" name="Oval 22"/>
            <p:cNvSpPr>
              <a:spLocks noChangeArrowheads="1"/>
            </p:cNvSpPr>
            <p:nvPr/>
          </p:nvSpPr>
          <p:spPr bwMode="auto">
            <a:xfrm>
              <a:off x="1765" y="3420"/>
              <a:ext cx="83" cy="77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</p:spPr>
          <p:txBody>
            <a:bodyPr wrap="none" anchor="ctr"/>
            <a:lstStyle/>
            <a:p>
              <a:pPr algn="ctr" eaLnBrk="0" hangingPunct="0"/>
              <a:endParaRPr lang="en-US" altLang="zh-HK">
                <a:ea typeface="新細明體" pitchFamily="18" charset="-120"/>
              </a:endParaRPr>
            </a:p>
          </p:txBody>
        </p:sp>
        <p:sp>
          <p:nvSpPr>
            <p:cNvPr id="73" name="Text Box 23"/>
            <p:cNvSpPr txBox="1">
              <a:spLocks noChangeArrowheads="1"/>
            </p:cNvSpPr>
            <p:nvPr/>
          </p:nvSpPr>
          <p:spPr bwMode="auto">
            <a:xfrm>
              <a:off x="1360" y="2112"/>
              <a:ext cx="3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lg" len="lg"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/>
              <a:r>
                <a:rPr lang="en-US" altLang="zh-HK" b="1">
                  <a:ea typeface="新細明體" pitchFamily="18" charset="-120"/>
                </a:rPr>
                <a:t> R</a:t>
              </a:r>
              <a:r>
                <a:rPr lang="en-US" altLang="zh-HK" b="1" baseline="-25000">
                  <a:ea typeface="新細明體" pitchFamily="18" charset="-120"/>
                </a:rPr>
                <a:t>1</a:t>
              </a:r>
              <a:endParaRPr lang="en-US" altLang="zh-HK" b="1">
                <a:ea typeface="新細明體" pitchFamily="18" charset="-120"/>
              </a:endParaRPr>
            </a:p>
          </p:txBody>
        </p:sp>
        <p:grpSp>
          <p:nvGrpSpPr>
            <p:cNvPr id="74" name="Group 24"/>
            <p:cNvGrpSpPr>
              <a:grpSpLocks/>
            </p:cNvGrpSpPr>
            <p:nvPr/>
          </p:nvGrpSpPr>
          <p:grpSpPr bwMode="auto">
            <a:xfrm>
              <a:off x="1750" y="2637"/>
              <a:ext cx="111" cy="216"/>
              <a:chOff x="1670" y="2765"/>
              <a:chExt cx="111" cy="216"/>
            </a:xfrm>
          </p:grpSpPr>
          <p:sp>
            <p:nvSpPr>
              <p:cNvPr id="107" name="Line 25"/>
              <p:cNvSpPr>
                <a:spLocks noChangeShapeType="1"/>
              </p:cNvSpPr>
              <p:nvPr/>
            </p:nvSpPr>
            <p:spPr bwMode="auto">
              <a:xfrm>
                <a:off x="1718" y="2765"/>
                <a:ext cx="63" cy="2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108" name="Line 26"/>
              <p:cNvSpPr>
                <a:spLocks noChangeShapeType="1"/>
              </p:cNvSpPr>
              <p:nvPr/>
            </p:nvSpPr>
            <p:spPr bwMode="auto">
              <a:xfrm flipH="1">
                <a:off x="1670" y="2786"/>
                <a:ext cx="108" cy="1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109" name="Line 27"/>
              <p:cNvSpPr>
                <a:spLocks noChangeShapeType="1"/>
              </p:cNvSpPr>
              <p:nvPr/>
            </p:nvSpPr>
            <p:spPr bwMode="auto">
              <a:xfrm>
                <a:off x="1670" y="2957"/>
                <a:ext cx="57" cy="2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110" name="Line 28"/>
              <p:cNvSpPr>
                <a:spLocks noChangeShapeType="1"/>
              </p:cNvSpPr>
              <p:nvPr/>
            </p:nvSpPr>
            <p:spPr bwMode="auto">
              <a:xfrm>
                <a:off x="1673" y="2807"/>
                <a:ext cx="105" cy="4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111" name="Line 29"/>
              <p:cNvSpPr>
                <a:spLocks noChangeShapeType="1"/>
              </p:cNvSpPr>
              <p:nvPr/>
            </p:nvSpPr>
            <p:spPr bwMode="auto">
              <a:xfrm flipH="1">
                <a:off x="1673" y="2852"/>
                <a:ext cx="108" cy="2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112" name="Line 30"/>
              <p:cNvSpPr>
                <a:spLocks noChangeShapeType="1"/>
              </p:cNvSpPr>
              <p:nvPr/>
            </p:nvSpPr>
            <p:spPr bwMode="auto">
              <a:xfrm>
                <a:off x="1673" y="2879"/>
                <a:ext cx="102" cy="4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113" name="Line 31"/>
              <p:cNvSpPr>
                <a:spLocks noChangeShapeType="1"/>
              </p:cNvSpPr>
              <p:nvPr/>
            </p:nvSpPr>
            <p:spPr bwMode="auto">
              <a:xfrm flipH="1">
                <a:off x="1673" y="2924"/>
                <a:ext cx="99" cy="3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</p:grpSp>
        <p:sp>
          <p:nvSpPr>
            <p:cNvPr id="75" name="Text Box 32"/>
            <p:cNvSpPr txBox="1">
              <a:spLocks noChangeArrowheads="1"/>
            </p:cNvSpPr>
            <p:nvPr/>
          </p:nvSpPr>
          <p:spPr bwMode="auto">
            <a:xfrm>
              <a:off x="1844" y="2613"/>
              <a:ext cx="26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lg" len="lg"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/>
              <a:r>
                <a:rPr lang="en-US" altLang="zh-HK" b="1">
                  <a:ea typeface="新細明體" pitchFamily="18" charset="-120"/>
                </a:rPr>
                <a:t>R</a:t>
              </a:r>
              <a:r>
                <a:rPr lang="en-US" altLang="zh-HK" b="1" baseline="-25000">
                  <a:ea typeface="新細明體" pitchFamily="18" charset="-120"/>
                </a:rPr>
                <a:t>2</a:t>
              </a:r>
              <a:endParaRPr lang="en-US" altLang="zh-HK" b="1">
                <a:ea typeface="新細明體" pitchFamily="18" charset="-120"/>
              </a:endParaRPr>
            </a:p>
          </p:txBody>
        </p:sp>
        <p:cxnSp>
          <p:nvCxnSpPr>
            <p:cNvPr id="76" name="AutoShape 33"/>
            <p:cNvCxnSpPr>
              <a:cxnSpLocks noChangeShapeType="1"/>
              <a:stCxn id="103" idx="0"/>
              <a:endCxn id="84" idx="2"/>
            </p:cNvCxnSpPr>
            <p:nvPr/>
          </p:nvCxnSpPr>
          <p:spPr bwMode="auto">
            <a:xfrm rot="-5400000">
              <a:off x="471" y="2450"/>
              <a:ext cx="316" cy="226"/>
            </a:xfrm>
            <a:prstGeom prst="bentConnector2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7" name="AutoShape 34"/>
            <p:cNvCxnSpPr>
              <a:cxnSpLocks noChangeShapeType="1"/>
              <a:stCxn id="106" idx="1"/>
              <a:endCxn id="109" idx="1"/>
            </p:cNvCxnSpPr>
            <p:nvPr/>
          </p:nvCxnSpPr>
          <p:spPr bwMode="auto">
            <a:xfrm flipH="1" flipV="1">
              <a:off x="1807" y="2853"/>
              <a:ext cx="1" cy="20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8" name="AutoShape 35"/>
            <p:cNvCxnSpPr>
              <a:cxnSpLocks noChangeShapeType="1"/>
              <a:stCxn id="71" idx="4"/>
              <a:endCxn id="107" idx="0"/>
            </p:cNvCxnSpPr>
            <p:nvPr/>
          </p:nvCxnSpPr>
          <p:spPr bwMode="auto">
            <a:xfrm flipH="1">
              <a:off x="1798" y="2441"/>
              <a:ext cx="2" cy="19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79" name="Group 36"/>
            <p:cNvGrpSpPr>
              <a:grpSpLocks/>
            </p:cNvGrpSpPr>
            <p:nvPr/>
          </p:nvGrpSpPr>
          <p:grpSpPr bwMode="auto">
            <a:xfrm>
              <a:off x="1664" y="3053"/>
              <a:ext cx="288" cy="97"/>
              <a:chOff x="2291" y="2742"/>
              <a:chExt cx="288" cy="97"/>
            </a:xfrm>
          </p:grpSpPr>
          <p:sp>
            <p:nvSpPr>
              <p:cNvPr id="105" name="Freeform 37"/>
              <p:cNvSpPr>
                <a:spLocks/>
              </p:cNvSpPr>
              <p:nvPr/>
            </p:nvSpPr>
            <p:spPr bwMode="auto">
              <a:xfrm flipV="1">
                <a:off x="2291" y="2838"/>
                <a:ext cx="288" cy="1"/>
              </a:xfrm>
              <a:custGeom>
                <a:avLst/>
                <a:gdLst>
                  <a:gd name="T0" fmla="*/ 0 w 288"/>
                  <a:gd name="T1" fmla="*/ 0 h 1"/>
                  <a:gd name="T2" fmla="*/ 144 w 288"/>
                  <a:gd name="T3" fmla="*/ 0 h 1"/>
                  <a:gd name="T4" fmla="*/ 288 w 288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1"/>
                  <a:gd name="T11" fmla="*/ 288 w 288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1">
                    <a:moveTo>
                      <a:pt x="0" y="0"/>
                    </a:moveTo>
                    <a:lnTo>
                      <a:pt x="144" y="0"/>
                    </a:lnTo>
                    <a:lnTo>
                      <a:pt x="288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106" name="Freeform 38"/>
              <p:cNvSpPr>
                <a:spLocks/>
              </p:cNvSpPr>
              <p:nvPr/>
            </p:nvSpPr>
            <p:spPr bwMode="auto">
              <a:xfrm>
                <a:off x="2291" y="2742"/>
                <a:ext cx="288" cy="1"/>
              </a:xfrm>
              <a:custGeom>
                <a:avLst/>
                <a:gdLst>
                  <a:gd name="T0" fmla="*/ 0 w 288"/>
                  <a:gd name="T1" fmla="*/ 0 h 1"/>
                  <a:gd name="T2" fmla="*/ 144 w 288"/>
                  <a:gd name="T3" fmla="*/ 0 h 1"/>
                  <a:gd name="T4" fmla="*/ 288 w 288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1"/>
                  <a:gd name="T11" fmla="*/ 288 w 288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1">
                    <a:moveTo>
                      <a:pt x="0" y="0"/>
                    </a:moveTo>
                    <a:lnTo>
                      <a:pt x="144" y="0"/>
                    </a:lnTo>
                    <a:lnTo>
                      <a:pt x="288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</p:grpSp>
        <p:sp>
          <p:nvSpPr>
            <p:cNvPr id="80" name="Text Box 39"/>
            <p:cNvSpPr txBox="1">
              <a:spLocks noChangeArrowheads="1"/>
            </p:cNvSpPr>
            <p:nvPr/>
          </p:nvSpPr>
          <p:spPr bwMode="auto">
            <a:xfrm>
              <a:off x="1444" y="2978"/>
              <a:ext cx="2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lg" len="lg"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/>
              <a:r>
                <a:rPr lang="en-US" altLang="zh-HK" b="1">
                  <a:ea typeface="新細明體" pitchFamily="18" charset="-120"/>
                </a:rPr>
                <a:t>C</a:t>
              </a:r>
            </a:p>
          </p:txBody>
        </p:sp>
        <p:grpSp>
          <p:nvGrpSpPr>
            <p:cNvPr id="81" name="Group 40"/>
            <p:cNvGrpSpPr>
              <a:grpSpLocks/>
            </p:cNvGrpSpPr>
            <p:nvPr/>
          </p:nvGrpSpPr>
          <p:grpSpPr bwMode="auto">
            <a:xfrm>
              <a:off x="350" y="2627"/>
              <a:ext cx="628" cy="634"/>
              <a:chOff x="393" y="2471"/>
              <a:chExt cx="628" cy="634"/>
            </a:xfrm>
          </p:grpSpPr>
          <p:sp>
            <p:nvSpPr>
              <p:cNvPr id="99" name="Text Box 41"/>
              <p:cNvSpPr txBox="1">
                <a:spLocks noChangeArrowheads="1"/>
              </p:cNvSpPr>
              <p:nvPr/>
            </p:nvSpPr>
            <p:spPr bwMode="auto">
              <a:xfrm>
                <a:off x="785" y="2471"/>
                <a:ext cx="236" cy="6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lg" len="lg"/>
                    <a:tailEnd type="none" w="lg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ctr"/>
                <a:endParaRPr lang="en-US" altLang="zh-HK" sz="2000" b="1" i="1" dirty="0">
                  <a:ea typeface="新細明體" pitchFamily="18" charset="-120"/>
                </a:endParaRPr>
              </a:p>
              <a:p>
                <a:pPr algn="ctr"/>
                <a:r>
                  <a:rPr lang="en-US" altLang="zh-HK" sz="2000" b="1" dirty="0" err="1">
                    <a:ea typeface="新細明體" pitchFamily="18" charset="-120"/>
                  </a:rPr>
                  <a:t>v</a:t>
                </a:r>
                <a:r>
                  <a:rPr lang="en-US" altLang="zh-HK" sz="2000" b="1" baseline="-25000" dirty="0" err="1">
                    <a:ea typeface="新細明體" pitchFamily="18" charset="-120"/>
                  </a:rPr>
                  <a:t>s</a:t>
                </a:r>
                <a:endParaRPr lang="en-US" altLang="zh-HK" sz="2000" b="1" baseline="-25000" dirty="0">
                  <a:ea typeface="新細明體" pitchFamily="18" charset="-120"/>
                </a:endParaRPr>
              </a:p>
              <a:p>
                <a:pPr algn="ctr"/>
                <a:endParaRPr lang="en-US" altLang="zh-HK" sz="2000" dirty="0">
                  <a:ea typeface="新細明體" pitchFamily="18" charset="-120"/>
                </a:endParaRPr>
              </a:p>
            </p:txBody>
          </p:sp>
          <p:sp>
            <p:nvSpPr>
              <p:cNvPr id="100" name="Oval 42"/>
              <p:cNvSpPr>
                <a:spLocks noChangeArrowheads="1"/>
              </p:cNvSpPr>
              <p:nvPr/>
            </p:nvSpPr>
            <p:spPr bwMode="auto">
              <a:xfrm>
                <a:off x="393" y="2615"/>
                <a:ext cx="332" cy="31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altLang="zh-HK">
                  <a:ea typeface="新細明體" pitchFamily="18" charset="-120"/>
                </a:endParaRPr>
              </a:p>
            </p:txBody>
          </p:sp>
          <p:sp>
            <p:nvSpPr>
              <p:cNvPr id="101" name="Text Box 43"/>
              <p:cNvSpPr txBox="1">
                <a:spLocks noChangeArrowheads="1"/>
              </p:cNvSpPr>
              <p:nvPr/>
            </p:nvSpPr>
            <p:spPr bwMode="auto">
              <a:xfrm>
                <a:off x="502" y="2597"/>
                <a:ext cx="11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lg" len="lg"/>
                    <a:tailEnd type="none" w="lg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ctr"/>
                <a:endParaRPr lang="en-US" altLang="zh-HK">
                  <a:ea typeface="新細明體" pitchFamily="18" charset="-120"/>
                </a:endParaRPr>
              </a:p>
            </p:txBody>
          </p:sp>
          <p:sp>
            <p:nvSpPr>
              <p:cNvPr id="102" name="Text Box 44"/>
              <p:cNvSpPr txBox="1">
                <a:spLocks noChangeArrowheads="1"/>
              </p:cNvSpPr>
              <p:nvPr/>
            </p:nvSpPr>
            <p:spPr bwMode="auto">
              <a:xfrm>
                <a:off x="499" y="2659"/>
                <a:ext cx="11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lg" len="lg"/>
                    <a:tailEnd type="none" w="lg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ctr"/>
                <a:endParaRPr lang="en-US" altLang="zh-HK">
                  <a:ea typeface="新細明體" pitchFamily="18" charset="-120"/>
                </a:endParaRPr>
              </a:p>
            </p:txBody>
          </p:sp>
          <p:sp>
            <p:nvSpPr>
              <p:cNvPr id="103" name="Text Box 45"/>
              <p:cNvSpPr txBox="1">
                <a:spLocks noChangeArrowheads="1"/>
              </p:cNvSpPr>
              <p:nvPr/>
            </p:nvSpPr>
            <p:spPr bwMode="auto">
              <a:xfrm>
                <a:off x="460" y="2565"/>
                <a:ext cx="197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lg" len="lg"/>
                    <a:tailEnd type="none" w="lg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ctr"/>
                <a:r>
                  <a:rPr lang="en-US" altLang="zh-HK">
                    <a:ea typeface="新細明體" pitchFamily="18" charset="-120"/>
                  </a:rPr>
                  <a:t>+</a:t>
                </a:r>
              </a:p>
              <a:p>
                <a:pPr algn="ctr"/>
                <a:r>
                  <a:rPr lang="en-US" altLang="zh-HK">
                    <a:ea typeface="新細明體" pitchFamily="18" charset="-120"/>
                  </a:rPr>
                  <a:t>–</a:t>
                </a:r>
              </a:p>
            </p:txBody>
          </p:sp>
          <p:sp>
            <p:nvSpPr>
              <p:cNvPr id="104" name="Text Box 46"/>
              <p:cNvSpPr txBox="1">
                <a:spLocks noChangeArrowheads="1"/>
              </p:cNvSpPr>
              <p:nvPr/>
            </p:nvSpPr>
            <p:spPr bwMode="auto">
              <a:xfrm>
                <a:off x="503" y="2652"/>
                <a:ext cx="11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lg" len="lg"/>
                    <a:tailEnd type="none" w="lg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ctr"/>
                <a:endParaRPr lang="en-US" altLang="zh-HK">
                  <a:ea typeface="新細明體" pitchFamily="18" charset="-120"/>
                </a:endParaRPr>
              </a:p>
            </p:txBody>
          </p:sp>
        </p:grpSp>
        <p:cxnSp>
          <p:nvCxnSpPr>
            <p:cNvPr id="82" name="AutoShape 47"/>
            <p:cNvCxnSpPr>
              <a:cxnSpLocks noChangeShapeType="1"/>
              <a:stCxn id="71" idx="6"/>
              <a:endCxn id="92" idx="0"/>
            </p:cNvCxnSpPr>
            <p:nvPr/>
          </p:nvCxnSpPr>
          <p:spPr bwMode="auto">
            <a:xfrm>
              <a:off x="1841" y="2403"/>
              <a:ext cx="619" cy="430"/>
            </a:xfrm>
            <a:prstGeom prst="bentConnector2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3" name="AutoShape 48"/>
            <p:cNvCxnSpPr>
              <a:cxnSpLocks noChangeShapeType="1"/>
              <a:stCxn id="72" idx="6"/>
              <a:endCxn id="94" idx="1"/>
            </p:cNvCxnSpPr>
            <p:nvPr/>
          </p:nvCxnSpPr>
          <p:spPr bwMode="auto">
            <a:xfrm flipV="1">
              <a:off x="1848" y="3049"/>
              <a:ext cx="621" cy="410"/>
            </a:xfrm>
            <a:prstGeom prst="bentConnector2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4" name="Oval 49"/>
            <p:cNvSpPr>
              <a:spLocks noChangeArrowheads="1"/>
            </p:cNvSpPr>
            <p:nvPr/>
          </p:nvSpPr>
          <p:spPr bwMode="auto">
            <a:xfrm>
              <a:off x="742" y="2366"/>
              <a:ext cx="83" cy="77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</p:spPr>
          <p:txBody>
            <a:bodyPr wrap="none" anchor="ctr"/>
            <a:lstStyle/>
            <a:p>
              <a:pPr algn="ctr" eaLnBrk="0" hangingPunct="0"/>
              <a:endParaRPr lang="en-US" altLang="zh-HK">
                <a:ea typeface="新細明體" pitchFamily="18" charset="-120"/>
              </a:endParaRPr>
            </a:p>
          </p:txBody>
        </p:sp>
        <p:sp>
          <p:nvSpPr>
            <p:cNvPr id="85" name="Oval 50"/>
            <p:cNvSpPr>
              <a:spLocks noChangeArrowheads="1"/>
            </p:cNvSpPr>
            <p:nvPr/>
          </p:nvSpPr>
          <p:spPr bwMode="auto">
            <a:xfrm>
              <a:off x="1078" y="2375"/>
              <a:ext cx="83" cy="77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</p:spPr>
          <p:txBody>
            <a:bodyPr wrap="none" anchor="ctr"/>
            <a:lstStyle/>
            <a:p>
              <a:pPr algn="ctr" eaLnBrk="0" hangingPunct="0"/>
              <a:endParaRPr lang="en-US" altLang="zh-HK">
                <a:ea typeface="新細明體" pitchFamily="18" charset="-120"/>
              </a:endParaRPr>
            </a:p>
          </p:txBody>
        </p:sp>
        <p:cxnSp>
          <p:nvCxnSpPr>
            <p:cNvPr id="86" name="AutoShape 51"/>
            <p:cNvCxnSpPr>
              <a:cxnSpLocks noChangeShapeType="1"/>
              <a:stCxn id="117" idx="0"/>
              <a:endCxn id="85" idx="6"/>
            </p:cNvCxnSpPr>
            <p:nvPr/>
          </p:nvCxnSpPr>
          <p:spPr bwMode="auto">
            <a:xfrm flipH="1">
              <a:off x="1161" y="2412"/>
              <a:ext cx="209" cy="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7" name="Line 52"/>
            <p:cNvSpPr>
              <a:spLocks noChangeShapeType="1"/>
            </p:cNvSpPr>
            <p:nvPr/>
          </p:nvSpPr>
          <p:spPr bwMode="auto">
            <a:xfrm flipV="1">
              <a:off x="825" y="2402"/>
              <a:ext cx="25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cxnSp>
          <p:nvCxnSpPr>
            <p:cNvPr id="89" name="AutoShape 55"/>
            <p:cNvCxnSpPr>
              <a:cxnSpLocks noChangeShapeType="1"/>
              <a:stCxn id="72" idx="0"/>
              <a:endCxn id="105" idx="1"/>
            </p:cNvCxnSpPr>
            <p:nvPr/>
          </p:nvCxnSpPr>
          <p:spPr bwMode="auto">
            <a:xfrm flipV="1">
              <a:off x="1807" y="3151"/>
              <a:ext cx="1" cy="269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90" name="Group 56"/>
            <p:cNvGrpSpPr>
              <a:grpSpLocks/>
            </p:cNvGrpSpPr>
            <p:nvPr/>
          </p:nvGrpSpPr>
          <p:grpSpPr bwMode="auto">
            <a:xfrm>
              <a:off x="2412" y="2833"/>
              <a:ext cx="111" cy="216"/>
              <a:chOff x="1670" y="2765"/>
              <a:chExt cx="111" cy="216"/>
            </a:xfrm>
          </p:grpSpPr>
          <p:sp>
            <p:nvSpPr>
              <p:cNvPr id="92" name="Line 57"/>
              <p:cNvSpPr>
                <a:spLocks noChangeShapeType="1"/>
              </p:cNvSpPr>
              <p:nvPr/>
            </p:nvSpPr>
            <p:spPr bwMode="auto">
              <a:xfrm>
                <a:off x="1718" y="2765"/>
                <a:ext cx="63" cy="2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93" name="Line 58"/>
              <p:cNvSpPr>
                <a:spLocks noChangeShapeType="1"/>
              </p:cNvSpPr>
              <p:nvPr/>
            </p:nvSpPr>
            <p:spPr bwMode="auto">
              <a:xfrm flipH="1">
                <a:off x="1670" y="2786"/>
                <a:ext cx="108" cy="1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94" name="Line 59"/>
              <p:cNvSpPr>
                <a:spLocks noChangeShapeType="1"/>
              </p:cNvSpPr>
              <p:nvPr/>
            </p:nvSpPr>
            <p:spPr bwMode="auto">
              <a:xfrm>
                <a:off x="1670" y="2957"/>
                <a:ext cx="57" cy="2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95" name="Line 60"/>
              <p:cNvSpPr>
                <a:spLocks noChangeShapeType="1"/>
              </p:cNvSpPr>
              <p:nvPr/>
            </p:nvSpPr>
            <p:spPr bwMode="auto">
              <a:xfrm>
                <a:off x="1673" y="2807"/>
                <a:ext cx="105" cy="4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96" name="Line 61"/>
              <p:cNvSpPr>
                <a:spLocks noChangeShapeType="1"/>
              </p:cNvSpPr>
              <p:nvPr/>
            </p:nvSpPr>
            <p:spPr bwMode="auto">
              <a:xfrm flipH="1">
                <a:off x="1673" y="2852"/>
                <a:ext cx="108" cy="2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97" name="Line 62"/>
              <p:cNvSpPr>
                <a:spLocks noChangeShapeType="1"/>
              </p:cNvSpPr>
              <p:nvPr/>
            </p:nvSpPr>
            <p:spPr bwMode="auto">
              <a:xfrm>
                <a:off x="1673" y="2879"/>
                <a:ext cx="102" cy="4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98" name="Line 63"/>
              <p:cNvSpPr>
                <a:spLocks noChangeShapeType="1"/>
              </p:cNvSpPr>
              <p:nvPr/>
            </p:nvSpPr>
            <p:spPr bwMode="auto">
              <a:xfrm flipH="1">
                <a:off x="1673" y="2924"/>
                <a:ext cx="99" cy="3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</p:grpSp>
        <p:sp>
          <p:nvSpPr>
            <p:cNvPr id="91" name="Text Box 64"/>
            <p:cNvSpPr txBox="1">
              <a:spLocks noChangeArrowheads="1"/>
            </p:cNvSpPr>
            <p:nvPr/>
          </p:nvSpPr>
          <p:spPr bwMode="auto">
            <a:xfrm>
              <a:off x="2516" y="2809"/>
              <a:ext cx="26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lg" len="lg"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/>
              <a:r>
                <a:rPr lang="en-US" altLang="zh-HK" b="1">
                  <a:ea typeface="新細明體" pitchFamily="18" charset="-120"/>
                </a:rPr>
                <a:t>R</a:t>
              </a:r>
              <a:r>
                <a:rPr lang="en-US" altLang="zh-HK" b="1" baseline="-25000">
                  <a:ea typeface="新細明體" pitchFamily="18" charset="-120"/>
                </a:rPr>
                <a:t>3</a:t>
              </a:r>
              <a:endParaRPr lang="en-US" altLang="zh-HK" b="1">
                <a:ea typeface="新細明體" pitchFamily="18" charset="-120"/>
              </a:endParaRPr>
            </a:p>
          </p:txBody>
        </p:sp>
      </p:grpSp>
      <p:sp>
        <p:nvSpPr>
          <p:cNvPr id="124" name="文字方塊 123"/>
          <p:cNvSpPr txBox="1"/>
          <p:nvPr/>
        </p:nvSpPr>
        <p:spPr>
          <a:xfrm>
            <a:off x="1125940" y="5622087"/>
            <a:ext cx="2343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dirty="0" smtClean="0"/>
              <a:t>The circuit at t = 0-</a:t>
            </a:r>
            <a:endParaRPr lang="zh-HK" altLang="en-US" dirty="0"/>
          </a:p>
        </p:txBody>
      </p:sp>
      <p:sp>
        <p:nvSpPr>
          <p:cNvPr id="125" name="文字方塊 124"/>
          <p:cNvSpPr txBox="1"/>
          <p:nvPr/>
        </p:nvSpPr>
        <p:spPr>
          <a:xfrm>
            <a:off x="5766897" y="5581904"/>
            <a:ext cx="2586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HK" dirty="0" smtClean="0"/>
              <a:t>The circuit at t </a:t>
            </a:r>
            <a:r>
              <a:rPr lang="en-US" altLang="zh-HK" b="1" dirty="0">
                <a:ea typeface="新細明體" pitchFamily="18" charset="-120"/>
                <a:cs typeface="Times New Roman" pitchFamily="18" charset="0"/>
              </a:rPr>
              <a:t>→ </a:t>
            </a:r>
            <a:r>
              <a:rPr lang="en-US" altLang="zh-HK" dirty="0" smtClean="0">
                <a:ea typeface="新細明體" pitchFamily="18" charset="-120"/>
                <a:cs typeface="Times New Roman" pitchFamily="18" charset="0"/>
              </a:rPr>
              <a:t>∞</a:t>
            </a:r>
            <a:endParaRPr lang="en-US" altLang="zh-HK" dirty="0"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126" name="Text Box 129"/>
          <p:cNvSpPr txBox="1">
            <a:spLocks noChangeArrowheads="1"/>
          </p:cNvSpPr>
          <p:nvPr/>
        </p:nvSpPr>
        <p:spPr bwMode="auto">
          <a:xfrm>
            <a:off x="1086059" y="6000984"/>
            <a:ext cx="220925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US" altLang="zh-HK" dirty="0" smtClean="0">
                <a:ea typeface="新細明體" pitchFamily="18" charset="-120"/>
              </a:rPr>
              <a:t>(</a:t>
            </a:r>
            <a:r>
              <a:rPr lang="en-US" altLang="zh-HK" b="1" dirty="0" smtClean="0">
                <a:solidFill>
                  <a:srgbClr val="FF0000"/>
                </a:solidFill>
                <a:ea typeface="新細明體" pitchFamily="18" charset="-120"/>
              </a:rPr>
              <a:t>just before </a:t>
            </a:r>
            <a:r>
              <a:rPr lang="en-US" altLang="zh-HK" dirty="0" smtClean="0">
                <a:ea typeface="新細明體" pitchFamily="18" charset="-120"/>
              </a:rPr>
              <a:t>t = 0)</a:t>
            </a:r>
            <a:endParaRPr lang="en-US" altLang="zh-HK" dirty="0">
              <a:ea typeface="新細明體" pitchFamily="18" charset="-120"/>
            </a:endParaRPr>
          </a:p>
        </p:txBody>
      </p:sp>
      <p:sp>
        <p:nvSpPr>
          <p:cNvPr id="127" name="Text Box 129"/>
          <p:cNvSpPr txBox="1">
            <a:spLocks noChangeArrowheads="1"/>
          </p:cNvSpPr>
          <p:nvPr/>
        </p:nvSpPr>
        <p:spPr bwMode="auto">
          <a:xfrm>
            <a:off x="5997324" y="6000984"/>
            <a:ext cx="207621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US" altLang="zh-HK" dirty="0" smtClean="0">
                <a:ea typeface="新細明體" pitchFamily="18" charset="-120"/>
              </a:rPr>
              <a:t>(</a:t>
            </a:r>
            <a:r>
              <a:rPr lang="en-US" altLang="zh-HK" b="1" dirty="0" smtClean="0">
                <a:solidFill>
                  <a:srgbClr val="FF0000"/>
                </a:solidFill>
                <a:ea typeface="新細明體" pitchFamily="18" charset="-120"/>
              </a:rPr>
              <a:t>long after </a:t>
            </a:r>
            <a:r>
              <a:rPr lang="en-US" altLang="zh-HK" dirty="0" smtClean="0">
                <a:ea typeface="新細明體" pitchFamily="18" charset="-120"/>
              </a:rPr>
              <a:t>t = 0)</a:t>
            </a:r>
            <a:endParaRPr lang="en-US" altLang="zh-HK" dirty="0"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34971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>
                <a:ea typeface="新細明體" pitchFamily="18" charset="-120"/>
              </a:rPr>
              <a:t>A first order circuit with switches</a:t>
            </a:r>
            <a:endParaRPr lang="zh-HK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89312" y="2160755"/>
            <a:ext cx="7772400" cy="4114800"/>
          </a:xfrm>
        </p:spPr>
        <p:txBody>
          <a:bodyPr/>
          <a:lstStyle/>
          <a:p>
            <a:pPr marL="0" indent="0">
              <a:buNone/>
            </a:pPr>
            <a:r>
              <a:rPr lang="en-US" altLang="zh-HK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Each steady state has it own </a:t>
            </a:r>
            <a:r>
              <a:rPr lang="en-US" altLang="zh-HK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equivalent circuit</a:t>
            </a:r>
            <a:r>
              <a:rPr lang="en-US" altLang="zh-HK" sz="2000" dirty="0" smtClean="0"/>
              <a:t>.</a:t>
            </a:r>
            <a:endParaRPr lang="zh-HK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98A0B4-BF91-4605-8020-C83BD46B502C}" type="slidenum">
              <a:rPr lang="en-US" altLang="zh-HK" smtClean="0"/>
              <a:pPr>
                <a:defRPr/>
              </a:pPr>
              <a:t>8</a:t>
            </a:fld>
            <a:endParaRPr lang="en-US" altLang="zh-HK"/>
          </a:p>
        </p:txBody>
      </p:sp>
      <p:grpSp>
        <p:nvGrpSpPr>
          <p:cNvPr id="5" name="Group 132"/>
          <p:cNvGrpSpPr>
            <a:grpSpLocks/>
          </p:cNvGrpSpPr>
          <p:nvPr/>
        </p:nvGrpSpPr>
        <p:grpSpPr bwMode="auto">
          <a:xfrm>
            <a:off x="4641215" y="2789830"/>
            <a:ext cx="4337050" cy="2533650"/>
            <a:chOff x="2928" y="2112"/>
            <a:chExt cx="2732" cy="1596"/>
          </a:xfrm>
        </p:grpSpPr>
        <p:cxnSp>
          <p:nvCxnSpPr>
            <p:cNvPr id="6" name="AutoShape 67"/>
            <p:cNvCxnSpPr>
              <a:cxnSpLocks noChangeShapeType="1"/>
              <a:stCxn id="12" idx="2"/>
              <a:endCxn id="41" idx="4"/>
            </p:cNvCxnSpPr>
            <p:nvPr/>
          </p:nvCxnSpPr>
          <p:spPr bwMode="auto">
            <a:xfrm rot="10800000">
              <a:off x="3392" y="3081"/>
              <a:ext cx="1249" cy="378"/>
            </a:xfrm>
            <a:prstGeom prst="bentConnector2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7" name="Group 68"/>
            <p:cNvGrpSpPr>
              <a:grpSpLocks/>
            </p:cNvGrpSpPr>
            <p:nvPr/>
          </p:nvGrpSpPr>
          <p:grpSpPr bwMode="auto">
            <a:xfrm rot="5400000" flipH="1" flipV="1">
              <a:off x="4334" y="2260"/>
              <a:ext cx="112" cy="287"/>
              <a:chOff x="3450" y="2313"/>
              <a:chExt cx="111" cy="216"/>
            </a:xfrm>
          </p:grpSpPr>
          <p:sp>
            <p:nvSpPr>
              <p:cNvPr id="56" name="Line 69"/>
              <p:cNvSpPr>
                <a:spLocks noChangeShapeType="1"/>
              </p:cNvSpPr>
              <p:nvPr/>
            </p:nvSpPr>
            <p:spPr bwMode="auto">
              <a:xfrm>
                <a:off x="3498" y="2313"/>
                <a:ext cx="63" cy="2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57" name="Line 70"/>
              <p:cNvSpPr>
                <a:spLocks noChangeShapeType="1"/>
              </p:cNvSpPr>
              <p:nvPr/>
            </p:nvSpPr>
            <p:spPr bwMode="auto">
              <a:xfrm flipH="1">
                <a:off x="3450" y="2334"/>
                <a:ext cx="108" cy="1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58" name="Line 71"/>
              <p:cNvSpPr>
                <a:spLocks noChangeShapeType="1"/>
              </p:cNvSpPr>
              <p:nvPr/>
            </p:nvSpPr>
            <p:spPr bwMode="auto">
              <a:xfrm>
                <a:off x="3450" y="2505"/>
                <a:ext cx="57" cy="2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59" name="Line 72"/>
              <p:cNvSpPr>
                <a:spLocks noChangeShapeType="1"/>
              </p:cNvSpPr>
              <p:nvPr/>
            </p:nvSpPr>
            <p:spPr bwMode="auto">
              <a:xfrm>
                <a:off x="3453" y="2355"/>
                <a:ext cx="105" cy="4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60" name="Line 73"/>
              <p:cNvSpPr>
                <a:spLocks noChangeShapeType="1"/>
              </p:cNvSpPr>
              <p:nvPr/>
            </p:nvSpPr>
            <p:spPr bwMode="auto">
              <a:xfrm flipH="1">
                <a:off x="3453" y="2400"/>
                <a:ext cx="108" cy="2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61" name="Line 74"/>
              <p:cNvSpPr>
                <a:spLocks noChangeShapeType="1"/>
              </p:cNvSpPr>
              <p:nvPr/>
            </p:nvSpPr>
            <p:spPr bwMode="auto">
              <a:xfrm>
                <a:off x="3453" y="2427"/>
                <a:ext cx="102" cy="4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62" name="Line 75"/>
              <p:cNvSpPr>
                <a:spLocks noChangeShapeType="1"/>
              </p:cNvSpPr>
              <p:nvPr/>
            </p:nvSpPr>
            <p:spPr bwMode="auto">
              <a:xfrm flipH="1">
                <a:off x="3453" y="2472"/>
                <a:ext cx="99" cy="3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</p:grpSp>
        <p:cxnSp>
          <p:nvCxnSpPr>
            <p:cNvPr id="8" name="AutoShape 76"/>
            <p:cNvCxnSpPr>
              <a:cxnSpLocks noChangeShapeType="1"/>
              <a:stCxn id="11" idx="2"/>
              <a:endCxn id="58" idx="1"/>
            </p:cNvCxnSpPr>
            <p:nvPr/>
          </p:nvCxnSpPr>
          <p:spPr bwMode="auto">
            <a:xfrm flipH="1" flipV="1">
              <a:off x="4533" y="2402"/>
              <a:ext cx="101" cy="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9" name="Group 77"/>
            <p:cNvGrpSpPr>
              <a:grpSpLocks/>
            </p:cNvGrpSpPr>
            <p:nvPr/>
          </p:nvGrpSpPr>
          <p:grpSpPr bwMode="auto">
            <a:xfrm>
              <a:off x="4538" y="3612"/>
              <a:ext cx="288" cy="96"/>
              <a:chOff x="1392" y="3552"/>
              <a:chExt cx="288" cy="96"/>
            </a:xfrm>
          </p:grpSpPr>
          <p:sp>
            <p:nvSpPr>
              <p:cNvPr id="53" name="Line 78"/>
              <p:cNvSpPr>
                <a:spLocks noChangeShapeType="1"/>
              </p:cNvSpPr>
              <p:nvPr/>
            </p:nvSpPr>
            <p:spPr bwMode="auto">
              <a:xfrm>
                <a:off x="1392" y="3552"/>
                <a:ext cx="2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54" name="Line 79"/>
              <p:cNvSpPr>
                <a:spLocks noChangeShapeType="1"/>
              </p:cNvSpPr>
              <p:nvPr/>
            </p:nvSpPr>
            <p:spPr bwMode="auto">
              <a:xfrm>
                <a:off x="1434" y="3600"/>
                <a:ext cx="19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55" name="Line 80"/>
              <p:cNvSpPr>
                <a:spLocks noChangeShapeType="1"/>
              </p:cNvSpPr>
              <p:nvPr/>
            </p:nvSpPr>
            <p:spPr bwMode="auto">
              <a:xfrm>
                <a:off x="1482" y="3648"/>
                <a:ext cx="10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</p:grpSp>
        <p:sp>
          <p:nvSpPr>
            <p:cNvPr id="10" name="Line 81"/>
            <p:cNvSpPr>
              <a:spLocks noChangeShapeType="1"/>
            </p:cNvSpPr>
            <p:nvPr/>
          </p:nvSpPr>
          <p:spPr bwMode="auto">
            <a:xfrm flipV="1">
              <a:off x="4685" y="3459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11" name="Oval 82"/>
            <p:cNvSpPr>
              <a:spLocks noChangeArrowheads="1"/>
            </p:cNvSpPr>
            <p:nvPr/>
          </p:nvSpPr>
          <p:spPr bwMode="auto">
            <a:xfrm>
              <a:off x="4634" y="2364"/>
              <a:ext cx="83" cy="77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</p:spPr>
          <p:txBody>
            <a:bodyPr wrap="none" anchor="ctr"/>
            <a:lstStyle/>
            <a:p>
              <a:pPr algn="ctr" eaLnBrk="0" hangingPunct="0"/>
              <a:endParaRPr lang="en-US" altLang="zh-HK">
                <a:ea typeface="新細明體" pitchFamily="18" charset="-120"/>
              </a:endParaRPr>
            </a:p>
          </p:txBody>
        </p:sp>
        <p:sp>
          <p:nvSpPr>
            <p:cNvPr id="12" name="Oval 83"/>
            <p:cNvSpPr>
              <a:spLocks noChangeArrowheads="1"/>
            </p:cNvSpPr>
            <p:nvPr/>
          </p:nvSpPr>
          <p:spPr bwMode="auto">
            <a:xfrm>
              <a:off x="4641" y="3420"/>
              <a:ext cx="83" cy="77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</p:spPr>
          <p:txBody>
            <a:bodyPr wrap="none" anchor="ctr"/>
            <a:lstStyle/>
            <a:p>
              <a:pPr algn="ctr" eaLnBrk="0" hangingPunct="0"/>
              <a:endParaRPr lang="en-US" altLang="zh-HK">
                <a:ea typeface="新細明體" pitchFamily="18" charset="-120"/>
              </a:endParaRPr>
            </a:p>
          </p:txBody>
        </p:sp>
        <p:sp>
          <p:nvSpPr>
            <p:cNvPr id="13" name="Text Box 84"/>
            <p:cNvSpPr txBox="1">
              <a:spLocks noChangeArrowheads="1"/>
            </p:cNvSpPr>
            <p:nvPr/>
          </p:nvSpPr>
          <p:spPr bwMode="auto">
            <a:xfrm>
              <a:off x="4236" y="2112"/>
              <a:ext cx="3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lg" len="lg"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/>
              <a:r>
                <a:rPr lang="en-US" altLang="zh-HK" b="1">
                  <a:ea typeface="新細明體" pitchFamily="18" charset="-120"/>
                </a:rPr>
                <a:t> R</a:t>
              </a:r>
              <a:r>
                <a:rPr lang="en-US" altLang="zh-HK" b="1" baseline="-25000">
                  <a:ea typeface="新細明體" pitchFamily="18" charset="-120"/>
                </a:rPr>
                <a:t>1</a:t>
              </a:r>
              <a:endParaRPr lang="en-US" altLang="zh-HK" b="1">
                <a:ea typeface="新細明體" pitchFamily="18" charset="-120"/>
              </a:endParaRPr>
            </a:p>
          </p:txBody>
        </p:sp>
        <p:grpSp>
          <p:nvGrpSpPr>
            <p:cNvPr id="14" name="Group 85"/>
            <p:cNvGrpSpPr>
              <a:grpSpLocks/>
            </p:cNvGrpSpPr>
            <p:nvPr/>
          </p:nvGrpSpPr>
          <p:grpSpPr bwMode="auto">
            <a:xfrm>
              <a:off x="4626" y="2637"/>
              <a:ext cx="111" cy="216"/>
              <a:chOff x="1670" y="2765"/>
              <a:chExt cx="111" cy="216"/>
            </a:xfrm>
          </p:grpSpPr>
          <p:sp>
            <p:nvSpPr>
              <p:cNvPr id="46" name="Line 86"/>
              <p:cNvSpPr>
                <a:spLocks noChangeShapeType="1"/>
              </p:cNvSpPr>
              <p:nvPr/>
            </p:nvSpPr>
            <p:spPr bwMode="auto">
              <a:xfrm>
                <a:off x="1718" y="2765"/>
                <a:ext cx="63" cy="2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47" name="Line 87"/>
              <p:cNvSpPr>
                <a:spLocks noChangeShapeType="1"/>
              </p:cNvSpPr>
              <p:nvPr/>
            </p:nvSpPr>
            <p:spPr bwMode="auto">
              <a:xfrm flipH="1">
                <a:off x="1670" y="2786"/>
                <a:ext cx="108" cy="1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48" name="Line 88"/>
              <p:cNvSpPr>
                <a:spLocks noChangeShapeType="1"/>
              </p:cNvSpPr>
              <p:nvPr/>
            </p:nvSpPr>
            <p:spPr bwMode="auto">
              <a:xfrm>
                <a:off x="1670" y="2957"/>
                <a:ext cx="57" cy="2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49" name="Line 89"/>
              <p:cNvSpPr>
                <a:spLocks noChangeShapeType="1"/>
              </p:cNvSpPr>
              <p:nvPr/>
            </p:nvSpPr>
            <p:spPr bwMode="auto">
              <a:xfrm>
                <a:off x="1673" y="2807"/>
                <a:ext cx="105" cy="4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50" name="Line 90"/>
              <p:cNvSpPr>
                <a:spLocks noChangeShapeType="1"/>
              </p:cNvSpPr>
              <p:nvPr/>
            </p:nvSpPr>
            <p:spPr bwMode="auto">
              <a:xfrm flipH="1">
                <a:off x="1673" y="2852"/>
                <a:ext cx="108" cy="2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51" name="Line 91"/>
              <p:cNvSpPr>
                <a:spLocks noChangeShapeType="1"/>
              </p:cNvSpPr>
              <p:nvPr/>
            </p:nvSpPr>
            <p:spPr bwMode="auto">
              <a:xfrm>
                <a:off x="1673" y="2879"/>
                <a:ext cx="102" cy="4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52" name="Line 92"/>
              <p:cNvSpPr>
                <a:spLocks noChangeShapeType="1"/>
              </p:cNvSpPr>
              <p:nvPr/>
            </p:nvSpPr>
            <p:spPr bwMode="auto">
              <a:xfrm flipH="1">
                <a:off x="1673" y="2924"/>
                <a:ext cx="99" cy="3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</p:grpSp>
        <p:sp>
          <p:nvSpPr>
            <p:cNvPr id="15" name="Text Box 93"/>
            <p:cNvSpPr txBox="1">
              <a:spLocks noChangeArrowheads="1"/>
            </p:cNvSpPr>
            <p:nvPr/>
          </p:nvSpPr>
          <p:spPr bwMode="auto">
            <a:xfrm>
              <a:off x="4720" y="2613"/>
              <a:ext cx="26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lg" len="lg"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/>
              <a:r>
                <a:rPr lang="en-US" altLang="zh-HK" b="1">
                  <a:ea typeface="新細明體" pitchFamily="18" charset="-120"/>
                </a:rPr>
                <a:t>R</a:t>
              </a:r>
              <a:r>
                <a:rPr lang="en-US" altLang="zh-HK" b="1" baseline="-25000">
                  <a:ea typeface="新細明體" pitchFamily="18" charset="-120"/>
                </a:rPr>
                <a:t>2</a:t>
              </a:r>
              <a:endParaRPr lang="en-US" altLang="zh-HK" b="1">
                <a:ea typeface="新細明體" pitchFamily="18" charset="-120"/>
              </a:endParaRPr>
            </a:p>
          </p:txBody>
        </p:sp>
        <p:cxnSp>
          <p:nvCxnSpPr>
            <p:cNvPr id="16" name="AutoShape 94"/>
            <p:cNvCxnSpPr>
              <a:cxnSpLocks noChangeShapeType="1"/>
              <a:stCxn id="44" idx="0"/>
              <a:endCxn id="23" idx="2"/>
            </p:cNvCxnSpPr>
            <p:nvPr/>
          </p:nvCxnSpPr>
          <p:spPr bwMode="auto">
            <a:xfrm rot="-5400000">
              <a:off x="3347" y="2450"/>
              <a:ext cx="316" cy="226"/>
            </a:xfrm>
            <a:prstGeom prst="bentConnector2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" name="AutoShape 95"/>
            <p:cNvCxnSpPr>
              <a:cxnSpLocks noChangeShapeType="1"/>
              <a:stCxn id="31" idx="0"/>
              <a:endCxn id="48" idx="1"/>
            </p:cNvCxnSpPr>
            <p:nvPr/>
          </p:nvCxnSpPr>
          <p:spPr bwMode="auto">
            <a:xfrm flipH="1" flipV="1">
              <a:off x="4683" y="2853"/>
              <a:ext cx="1" cy="14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" name="AutoShape 96"/>
            <p:cNvCxnSpPr>
              <a:cxnSpLocks noChangeShapeType="1"/>
              <a:stCxn id="11" idx="4"/>
              <a:endCxn id="46" idx="0"/>
            </p:cNvCxnSpPr>
            <p:nvPr/>
          </p:nvCxnSpPr>
          <p:spPr bwMode="auto">
            <a:xfrm flipH="1">
              <a:off x="4674" y="2441"/>
              <a:ext cx="2" cy="19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" name="Text Box 100"/>
            <p:cNvSpPr txBox="1">
              <a:spLocks noChangeArrowheads="1"/>
            </p:cNvSpPr>
            <p:nvPr/>
          </p:nvSpPr>
          <p:spPr bwMode="auto">
            <a:xfrm>
              <a:off x="4320" y="2978"/>
              <a:ext cx="2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lg" len="lg"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/>
              <a:r>
                <a:rPr lang="en-US" altLang="zh-HK" b="1">
                  <a:ea typeface="新細明體" pitchFamily="18" charset="-120"/>
                </a:rPr>
                <a:t>C</a:t>
              </a:r>
            </a:p>
          </p:txBody>
        </p:sp>
        <p:grpSp>
          <p:nvGrpSpPr>
            <p:cNvPr id="20" name="Group 101"/>
            <p:cNvGrpSpPr>
              <a:grpSpLocks/>
            </p:cNvGrpSpPr>
            <p:nvPr/>
          </p:nvGrpSpPr>
          <p:grpSpPr bwMode="auto">
            <a:xfrm>
              <a:off x="2928" y="2582"/>
              <a:ext cx="630" cy="634"/>
              <a:chOff x="95" y="2426"/>
              <a:chExt cx="630" cy="634"/>
            </a:xfrm>
          </p:grpSpPr>
          <p:sp>
            <p:nvSpPr>
              <p:cNvPr id="40" name="Text Box 102"/>
              <p:cNvSpPr txBox="1">
                <a:spLocks noChangeArrowheads="1"/>
              </p:cNvSpPr>
              <p:nvPr/>
            </p:nvSpPr>
            <p:spPr bwMode="auto">
              <a:xfrm>
                <a:off x="95" y="2426"/>
                <a:ext cx="236" cy="6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lg" len="lg"/>
                    <a:tailEnd type="none" w="lg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ctr"/>
                <a:endParaRPr lang="en-US" altLang="zh-HK" sz="2000" b="1" i="1">
                  <a:ea typeface="新細明體" pitchFamily="18" charset="-120"/>
                </a:endParaRPr>
              </a:p>
              <a:p>
                <a:pPr algn="ctr"/>
                <a:r>
                  <a:rPr lang="en-US" altLang="zh-HK" sz="2000" b="1">
                    <a:ea typeface="新細明體" pitchFamily="18" charset="-120"/>
                  </a:rPr>
                  <a:t>v</a:t>
                </a:r>
                <a:r>
                  <a:rPr lang="en-US" altLang="zh-HK" sz="2000" b="1" baseline="-25000">
                    <a:ea typeface="新細明體" pitchFamily="18" charset="-120"/>
                  </a:rPr>
                  <a:t>s</a:t>
                </a:r>
              </a:p>
              <a:p>
                <a:pPr algn="ctr"/>
                <a:endParaRPr lang="en-US" altLang="zh-HK" sz="2000">
                  <a:ea typeface="新細明體" pitchFamily="18" charset="-120"/>
                </a:endParaRPr>
              </a:p>
            </p:txBody>
          </p:sp>
          <p:sp>
            <p:nvSpPr>
              <p:cNvPr id="41" name="Oval 103"/>
              <p:cNvSpPr>
                <a:spLocks noChangeArrowheads="1"/>
              </p:cNvSpPr>
              <p:nvPr/>
            </p:nvSpPr>
            <p:spPr bwMode="auto">
              <a:xfrm>
                <a:off x="393" y="2615"/>
                <a:ext cx="332" cy="31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altLang="zh-HK">
                  <a:ea typeface="新細明體" pitchFamily="18" charset="-120"/>
                </a:endParaRPr>
              </a:p>
            </p:txBody>
          </p:sp>
          <p:sp>
            <p:nvSpPr>
              <p:cNvPr id="42" name="Text Box 104"/>
              <p:cNvSpPr txBox="1">
                <a:spLocks noChangeArrowheads="1"/>
              </p:cNvSpPr>
              <p:nvPr/>
            </p:nvSpPr>
            <p:spPr bwMode="auto">
              <a:xfrm>
                <a:off x="502" y="2597"/>
                <a:ext cx="11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lg" len="lg"/>
                    <a:tailEnd type="none" w="lg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ctr"/>
                <a:endParaRPr lang="en-US" altLang="zh-HK">
                  <a:ea typeface="新細明體" pitchFamily="18" charset="-120"/>
                </a:endParaRPr>
              </a:p>
            </p:txBody>
          </p:sp>
          <p:sp>
            <p:nvSpPr>
              <p:cNvPr id="43" name="Text Box 105"/>
              <p:cNvSpPr txBox="1">
                <a:spLocks noChangeArrowheads="1"/>
              </p:cNvSpPr>
              <p:nvPr/>
            </p:nvSpPr>
            <p:spPr bwMode="auto">
              <a:xfrm>
                <a:off x="499" y="2659"/>
                <a:ext cx="11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lg" len="lg"/>
                    <a:tailEnd type="none" w="lg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ctr"/>
                <a:endParaRPr lang="en-US" altLang="zh-HK">
                  <a:ea typeface="新細明體" pitchFamily="18" charset="-120"/>
                </a:endParaRPr>
              </a:p>
            </p:txBody>
          </p:sp>
          <p:sp>
            <p:nvSpPr>
              <p:cNvPr id="44" name="Text Box 106"/>
              <p:cNvSpPr txBox="1">
                <a:spLocks noChangeArrowheads="1"/>
              </p:cNvSpPr>
              <p:nvPr/>
            </p:nvSpPr>
            <p:spPr bwMode="auto">
              <a:xfrm>
                <a:off x="460" y="2565"/>
                <a:ext cx="197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lg" len="lg"/>
                    <a:tailEnd type="none" w="lg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ctr"/>
                <a:r>
                  <a:rPr lang="en-US" altLang="zh-HK">
                    <a:ea typeface="新細明體" pitchFamily="18" charset="-120"/>
                  </a:rPr>
                  <a:t>+</a:t>
                </a:r>
              </a:p>
              <a:p>
                <a:pPr algn="ctr"/>
                <a:r>
                  <a:rPr lang="en-US" altLang="zh-HK">
                    <a:ea typeface="新細明體" pitchFamily="18" charset="-120"/>
                  </a:rPr>
                  <a:t>–</a:t>
                </a:r>
              </a:p>
            </p:txBody>
          </p:sp>
          <p:sp>
            <p:nvSpPr>
              <p:cNvPr id="45" name="Text Box 107"/>
              <p:cNvSpPr txBox="1">
                <a:spLocks noChangeArrowheads="1"/>
              </p:cNvSpPr>
              <p:nvPr/>
            </p:nvSpPr>
            <p:spPr bwMode="auto">
              <a:xfrm>
                <a:off x="503" y="2652"/>
                <a:ext cx="11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lg" len="lg"/>
                    <a:tailEnd type="none" w="lg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ctr"/>
                <a:endParaRPr lang="en-US" altLang="zh-HK">
                  <a:ea typeface="新細明體" pitchFamily="18" charset="-120"/>
                </a:endParaRPr>
              </a:p>
            </p:txBody>
          </p:sp>
        </p:grpSp>
        <p:cxnSp>
          <p:nvCxnSpPr>
            <p:cNvPr id="21" name="AutoShape 108"/>
            <p:cNvCxnSpPr>
              <a:cxnSpLocks noChangeShapeType="1"/>
              <a:stCxn id="11" idx="6"/>
              <a:endCxn id="33" idx="0"/>
            </p:cNvCxnSpPr>
            <p:nvPr/>
          </p:nvCxnSpPr>
          <p:spPr bwMode="auto">
            <a:xfrm>
              <a:off x="4717" y="2403"/>
              <a:ext cx="619" cy="430"/>
            </a:xfrm>
            <a:prstGeom prst="bentConnector2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109"/>
            <p:cNvCxnSpPr>
              <a:cxnSpLocks noChangeShapeType="1"/>
              <a:stCxn id="12" idx="6"/>
              <a:endCxn id="35" idx="1"/>
            </p:cNvCxnSpPr>
            <p:nvPr/>
          </p:nvCxnSpPr>
          <p:spPr bwMode="auto">
            <a:xfrm flipV="1">
              <a:off x="4724" y="3049"/>
              <a:ext cx="621" cy="410"/>
            </a:xfrm>
            <a:prstGeom prst="bentConnector2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" name="Oval 110"/>
            <p:cNvSpPr>
              <a:spLocks noChangeArrowheads="1"/>
            </p:cNvSpPr>
            <p:nvPr/>
          </p:nvSpPr>
          <p:spPr bwMode="auto">
            <a:xfrm>
              <a:off x="3618" y="2366"/>
              <a:ext cx="83" cy="77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</p:spPr>
          <p:txBody>
            <a:bodyPr wrap="none" anchor="ctr"/>
            <a:lstStyle/>
            <a:p>
              <a:pPr algn="ctr" eaLnBrk="0" hangingPunct="0"/>
              <a:endParaRPr lang="en-US" altLang="zh-HK">
                <a:ea typeface="新細明體" pitchFamily="18" charset="-120"/>
              </a:endParaRPr>
            </a:p>
          </p:txBody>
        </p:sp>
        <p:sp>
          <p:nvSpPr>
            <p:cNvPr id="24" name="Oval 111"/>
            <p:cNvSpPr>
              <a:spLocks noChangeArrowheads="1"/>
            </p:cNvSpPr>
            <p:nvPr/>
          </p:nvSpPr>
          <p:spPr bwMode="auto">
            <a:xfrm>
              <a:off x="3954" y="2375"/>
              <a:ext cx="83" cy="77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</p:spPr>
          <p:txBody>
            <a:bodyPr wrap="none" anchor="ctr"/>
            <a:lstStyle/>
            <a:p>
              <a:pPr algn="ctr" eaLnBrk="0" hangingPunct="0"/>
              <a:endParaRPr lang="en-US" altLang="zh-HK">
                <a:ea typeface="新細明體" pitchFamily="18" charset="-120"/>
              </a:endParaRPr>
            </a:p>
          </p:txBody>
        </p:sp>
        <p:cxnSp>
          <p:nvCxnSpPr>
            <p:cNvPr id="25" name="AutoShape 112"/>
            <p:cNvCxnSpPr>
              <a:cxnSpLocks noChangeShapeType="1"/>
              <a:stCxn id="56" idx="0"/>
              <a:endCxn id="24" idx="6"/>
            </p:cNvCxnSpPr>
            <p:nvPr/>
          </p:nvCxnSpPr>
          <p:spPr bwMode="auto">
            <a:xfrm flipH="1">
              <a:off x="4037" y="2412"/>
              <a:ext cx="209" cy="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" name="AutoShape 116"/>
            <p:cNvCxnSpPr>
              <a:cxnSpLocks noChangeShapeType="1"/>
              <a:stCxn id="12" idx="0"/>
              <a:endCxn id="32" idx="4"/>
            </p:cNvCxnSpPr>
            <p:nvPr/>
          </p:nvCxnSpPr>
          <p:spPr bwMode="auto">
            <a:xfrm flipH="1" flipV="1">
              <a:off x="4679" y="3312"/>
              <a:ext cx="4" cy="10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28" name="Group 117"/>
            <p:cNvGrpSpPr>
              <a:grpSpLocks/>
            </p:cNvGrpSpPr>
            <p:nvPr/>
          </p:nvGrpSpPr>
          <p:grpSpPr bwMode="auto">
            <a:xfrm>
              <a:off x="5288" y="2833"/>
              <a:ext cx="111" cy="216"/>
              <a:chOff x="1670" y="2765"/>
              <a:chExt cx="111" cy="216"/>
            </a:xfrm>
          </p:grpSpPr>
          <p:sp>
            <p:nvSpPr>
              <p:cNvPr id="33" name="Line 118"/>
              <p:cNvSpPr>
                <a:spLocks noChangeShapeType="1"/>
              </p:cNvSpPr>
              <p:nvPr/>
            </p:nvSpPr>
            <p:spPr bwMode="auto">
              <a:xfrm>
                <a:off x="1718" y="2765"/>
                <a:ext cx="63" cy="2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34" name="Line 119"/>
              <p:cNvSpPr>
                <a:spLocks noChangeShapeType="1"/>
              </p:cNvSpPr>
              <p:nvPr/>
            </p:nvSpPr>
            <p:spPr bwMode="auto">
              <a:xfrm flipH="1">
                <a:off x="1670" y="2786"/>
                <a:ext cx="108" cy="1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35" name="Line 120"/>
              <p:cNvSpPr>
                <a:spLocks noChangeShapeType="1"/>
              </p:cNvSpPr>
              <p:nvPr/>
            </p:nvSpPr>
            <p:spPr bwMode="auto">
              <a:xfrm>
                <a:off x="1670" y="2957"/>
                <a:ext cx="57" cy="2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36" name="Line 121"/>
              <p:cNvSpPr>
                <a:spLocks noChangeShapeType="1"/>
              </p:cNvSpPr>
              <p:nvPr/>
            </p:nvSpPr>
            <p:spPr bwMode="auto">
              <a:xfrm>
                <a:off x="1673" y="2807"/>
                <a:ext cx="105" cy="4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37" name="Line 122"/>
              <p:cNvSpPr>
                <a:spLocks noChangeShapeType="1"/>
              </p:cNvSpPr>
              <p:nvPr/>
            </p:nvSpPr>
            <p:spPr bwMode="auto">
              <a:xfrm flipH="1">
                <a:off x="1673" y="2852"/>
                <a:ext cx="108" cy="2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38" name="Line 123"/>
              <p:cNvSpPr>
                <a:spLocks noChangeShapeType="1"/>
              </p:cNvSpPr>
              <p:nvPr/>
            </p:nvSpPr>
            <p:spPr bwMode="auto">
              <a:xfrm>
                <a:off x="1673" y="2879"/>
                <a:ext cx="102" cy="4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39" name="Line 124"/>
              <p:cNvSpPr>
                <a:spLocks noChangeShapeType="1"/>
              </p:cNvSpPr>
              <p:nvPr/>
            </p:nvSpPr>
            <p:spPr bwMode="auto">
              <a:xfrm flipH="1">
                <a:off x="1673" y="2924"/>
                <a:ext cx="99" cy="3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</p:grpSp>
        <p:sp>
          <p:nvSpPr>
            <p:cNvPr id="29" name="Text Box 125"/>
            <p:cNvSpPr txBox="1">
              <a:spLocks noChangeArrowheads="1"/>
            </p:cNvSpPr>
            <p:nvPr/>
          </p:nvSpPr>
          <p:spPr bwMode="auto">
            <a:xfrm>
              <a:off x="5392" y="2809"/>
              <a:ext cx="26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lg" len="lg"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/>
              <a:r>
                <a:rPr lang="en-US" altLang="zh-HK" b="1">
                  <a:ea typeface="新細明體" pitchFamily="18" charset="-120"/>
                </a:rPr>
                <a:t>R</a:t>
              </a:r>
              <a:r>
                <a:rPr lang="en-US" altLang="zh-HK" b="1" baseline="-25000">
                  <a:ea typeface="新細明體" pitchFamily="18" charset="-120"/>
                </a:rPr>
                <a:t>3</a:t>
              </a:r>
              <a:endParaRPr lang="en-US" altLang="zh-HK" b="1">
                <a:ea typeface="新細明體" pitchFamily="18" charset="-120"/>
              </a:endParaRPr>
            </a:p>
          </p:txBody>
        </p:sp>
        <p:cxnSp>
          <p:nvCxnSpPr>
            <p:cNvPr id="30" name="AutoShape 126"/>
            <p:cNvCxnSpPr>
              <a:cxnSpLocks noChangeShapeType="1"/>
              <a:stCxn id="24" idx="2"/>
              <a:endCxn id="23" idx="6"/>
            </p:cNvCxnSpPr>
            <p:nvPr/>
          </p:nvCxnSpPr>
          <p:spPr bwMode="auto">
            <a:xfrm flipH="1" flipV="1">
              <a:off x="3701" y="2405"/>
              <a:ext cx="253" cy="9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" name="Oval 127"/>
            <p:cNvSpPr>
              <a:spLocks noChangeArrowheads="1"/>
            </p:cNvSpPr>
            <p:nvPr/>
          </p:nvSpPr>
          <p:spPr bwMode="auto">
            <a:xfrm>
              <a:off x="4642" y="3001"/>
              <a:ext cx="83" cy="77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</p:spPr>
          <p:txBody>
            <a:bodyPr wrap="none" anchor="ctr"/>
            <a:lstStyle/>
            <a:p>
              <a:pPr algn="ctr" eaLnBrk="0" hangingPunct="0"/>
              <a:endParaRPr lang="en-US" altLang="zh-HK">
                <a:ea typeface="新細明體" pitchFamily="18" charset="-120"/>
              </a:endParaRPr>
            </a:p>
          </p:txBody>
        </p:sp>
        <p:sp>
          <p:nvSpPr>
            <p:cNvPr id="32" name="Oval 128"/>
            <p:cNvSpPr>
              <a:spLocks noChangeArrowheads="1"/>
            </p:cNvSpPr>
            <p:nvPr/>
          </p:nvSpPr>
          <p:spPr bwMode="auto">
            <a:xfrm>
              <a:off x="4637" y="3235"/>
              <a:ext cx="83" cy="77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</p:spPr>
          <p:txBody>
            <a:bodyPr wrap="none" anchor="ctr"/>
            <a:lstStyle/>
            <a:p>
              <a:pPr algn="ctr" eaLnBrk="0" hangingPunct="0"/>
              <a:endParaRPr lang="en-US" altLang="zh-HK">
                <a:ea typeface="新細明體" pitchFamily="18" charset="-120"/>
              </a:endParaRPr>
            </a:p>
          </p:txBody>
        </p:sp>
      </p:grpSp>
      <p:grpSp>
        <p:nvGrpSpPr>
          <p:cNvPr id="63" name="Group 132"/>
          <p:cNvGrpSpPr>
            <a:grpSpLocks/>
          </p:cNvGrpSpPr>
          <p:nvPr/>
        </p:nvGrpSpPr>
        <p:grpSpPr bwMode="auto">
          <a:xfrm>
            <a:off x="65555" y="2824629"/>
            <a:ext cx="4337050" cy="2533650"/>
            <a:chOff x="2928" y="2112"/>
            <a:chExt cx="2732" cy="1596"/>
          </a:xfrm>
        </p:grpSpPr>
        <p:cxnSp>
          <p:nvCxnSpPr>
            <p:cNvPr id="64" name="AutoShape 67"/>
            <p:cNvCxnSpPr>
              <a:cxnSpLocks noChangeShapeType="1"/>
              <a:stCxn id="70" idx="2"/>
              <a:endCxn id="99" idx="4"/>
            </p:cNvCxnSpPr>
            <p:nvPr/>
          </p:nvCxnSpPr>
          <p:spPr bwMode="auto">
            <a:xfrm rot="10800000">
              <a:off x="3392" y="3081"/>
              <a:ext cx="1249" cy="378"/>
            </a:xfrm>
            <a:prstGeom prst="bentConnector2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65" name="Group 68"/>
            <p:cNvGrpSpPr>
              <a:grpSpLocks/>
            </p:cNvGrpSpPr>
            <p:nvPr/>
          </p:nvGrpSpPr>
          <p:grpSpPr bwMode="auto">
            <a:xfrm rot="5400000" flipH="1" flipV="1">
              <a:off x="4334" y="2260"/>
              <a:ext cx="112" cy="287"/>
              <a:chOff x="3450" y="2313"/>
              <a:chExt cx="111" cy="216"/>
            </a:xfrm>
          </p:grpSpPr>
          <p:sp>
            <p:nvSpPr>
              <p:cNvPr id="114" name="Line 69"/>
              <p:cNvSpPr>
                <a:spLocks noChangeShapeType="1"/>
              </p:cNvSpPr>
              <p:nvPr/>
            </p:nvSpPr>
            <p:spPr bwMode="auto">
              <a:xfrm>
                <a:off x="3498" y="2313"/>
                <a:ext cx="63" cy="2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115" name="Line 70"/>
              <p:cNvSpPr>
                <a:spLocks noChangeShapeType="1"/>
              </p:cNvSpPr>
              <p:nvPr/>
            </p:nvSpPr>
            <p:spPr bwMode="auto">
              <a:xfrm flipH="1">
                <a:off x="3450" y="2334"/>
                <a:ext cx="108" cy="1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116" name="Line 71"/>
              <p:cNvSpPr>
                <a:spLocks noChangeShapeType="1"/>
              </p:cNvSpPr>
              <p:nvPr/>
            </p:nvSpPr>
            <p:spPr bwMode="auto">
              <a:xfrm>
                <a:off x="3450" y="2505"/>
                <a:ext cx="57" cy="2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117" name="Line 72"/>
              <p:cNvSpPr>
                <a:spLocks noChangeShapeType="1"/>
              </p:cNvSpPr>
              <p:nvPr/>
            </p:nvSpPr>
            <p:spPr bwMode="auto">
              <a:xfrm>
                <a:off x="3453" y="2355"/>
                <a:ext cx="105" cy="4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118" name="Line 73"/>
              <p:cNvSpPr>
                <a:spLocks noChangeShapeType="1"/>
              </p:cNvSpPr>
              <p:nvPr/>
            </p:nvSpPr>
            <p:spPr bwMode="auto">
              <a:xfrm flipH="1">
                <a:off x="3453" y="2400"/>
                <a:ext cx="108" cy="2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119" name="Line 74"/>
              <p:cNvSpPr>
                <a:spLocks noChangeShapeType="1"/>
              </p:cNvSpPr>
              <p:nvPr/>
            </p:nvSpPr>
            <p:spPr bwMode="auto">
              <a:xfrm>
                <a:off x="3453" y="2427"/>
                <a:ext cx="102" cy="4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120" name="Line 75"/>
              <p:cNvSpPr>
                <a:spLocks noChangeShapeType="1"/>
              </p:cNvSpPr>
              <p:nvPr/>
            </p:nvSpPr>
            <p:spPr bwMode="auto">
              <a:xfrm flipH="1">
                <a:off x="3453" y="2472"/>
                <a:ext cx="99" cy="3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</p:grpSp>
        <p:cxnSp>
          <p:nvCxnSpPr>
            <p:cNvPr id="66" name="AutoShape 76"/>
            <p:cNvCxnSpPr>
              <a:cxnSpLocks noChangeShapeType="1"/>
              <a:stCxn id="69" idx="2"/>
              <a:endCxn id="116" idx="1"/>
            </p:cNvCxnSpPr>
            <p:nvPr/>
          </p:nvCxnSpPr>
          <p:spPr bwMode="auto">
            <a:xfrm flipH="1" flipV="1">
              <a:off x="4533" y="2402"/>
              <a:ext cx="101" cy="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67" name="Group 77"/>
            <p:cNvGrpSpPr>
              <a:grpSpLocks/>
            </p:cNvGrpSpPr>
            <p:nvPr/>
          </p:nvGrpSpPr>
          <p:grpSpPr bwMode="auto">
            <a:xfrm>
              <a:off x="4538" y="3612"/>
              <a:ext cx="288" cy="96"/>
              <a:chOff x="1392" y="3552"/>
              <a:chExt cx="288" cy="96"/>
            </a:xfrm>
          </p:grpSpPr>
          <p:sp>
            <p:nvSpPr>
              <p:cNvPr id="111" name="Line 78"/>
              <p:cNvSpPr>
                <a:spLocks noChangeShapeType="1"/>
              </p:cNvSpPr>
              <p:nvPr/>
            </p:nvSpPr>
            <p:spPr bwMode="auto">
              <a:xfrm>
                <a:off x="1392" y="3552"/>
                <a:ext cx="2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112" name="Line 79"/>
              <p:cNvSpPr>
                <a:spLocks noChangeShapeType="1"/>
              </p:cNvSpPr>
              <p:nvPr/>
            </p:nvSpPr>
            <p:spPr bwMode="auto">
              <a:xfrm>
                <a:off x="1434" y="3600"/>
                <a:ext cx="19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113" name="Line 80"/>
              <p:cNvSpPr>
                <a:spLocks noChangeShapeType="1"/>
              </p:cNvSpPr>
              <p:nvPr/>
            </p:nvSpPr>
            <p:spPr bwMode="auto">
              <a:xfrm>
                <a:off x="1482" y="3648"/>
                <a:ext cx="10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</p:grpSp>
        <p:sp>
          <p:nvSpPr>
            <p:cNvPr id="68" name="Line 81"/>
            <p:cNvSpPr>
              <a:spLocks noChangeShapeType="1"/>
            </p:cNvSpPr>
            <p:nvPr/>
          </p:nvSpPr>
          <p:spPr bwMode="auto">
            <a:xfrm flipV="1">
              <a:off x="4685" y="3459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69" name="Oval 82"/>
            <p:cNvSpPr>
              <a:spLocks noChangeArrowheads="1"/>
            </p:cNvSpPr>
            <p:nvPr/>
          </p:nvSpPr>
          <p:spPr bwMode="auto">
            <a:xfrm>
              <a:off x="4634" y="2364"/>
              <a:ext cx="83" cy="77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</p:spPr>
          <p:txBody>
            <a:bodyPr wrap="none" anchor="ctr"/>
            <a:lstStyle/>
            <a:p>
              <a:pPr algn="ctr" eaLnBrk="0" hangingPunct="0"/>
              <a:endParaRPr lang="en-US" altLang="zh-HK">
                <a:ea typeface="新細明體" pitchFamily="18" charset="-120"/>
              </a:endParaRPr>
            </a:p>
          </p:txBody>
        </p:sp>
        <p:sp>
          <p:nvSpPr>
            <p:cNvPr id="70" name="Oval 83"/>
            <p:cNvSpPr>
              <a:spLocks noChangeArrowheads="1"/>
            </p:cNvSpPr>
            <p:nvPr/>
          </p:nvSpPr>
          <p:spPr bwMode="auto">
            <a:xfrm>
              <a:off x="4641" y="3420"/>
              <a:ext cx="83" cy="77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</p:spPr>
          <p:txBody>
            <a:bodyPr wrap="none" anchor="ctr"/>
            <a:lstStyle/>
            <a:p>
              <a:pPr algn="ctr" eaLnBrk="0" hangingPunct="0"/>
              <a:endParaRPr lang="en-US" altLang="zh-HK">
                <a:ea typeface="新細明體" pitchFamily="18" charset="-120"/>
              </a:endParaRPr>
            </a:p>
          </p:txBody>
        </p:sp>
        <p:sp>
          <p:nvSpPr>
            <p:cNvPr id="71" name="Text Box 84"/>
            <p:cNvSpPr txBox="1">
              <a:spLocks noChangeArrowheads="1"/>
            </p:cNvSpPr>
            <p:nvPr/>
          </p:nvSpPr>
          <p:spPr bwMode="auto">
            <a:xfrm>
              <a:off x="4236" y="2112"/>
              <a:ext cx="3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lg" len="lg"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/>
              <a:r>
                <a:rPr lang="en-US" altLang="zh-HK" b="1">
                  <a:ea typeface="新細明體" pitchFamily="18" charset="-120"/>
                </a:rPr>
                <a:t> R</a:t>
              </a:r>
              <a:r>
                <a:rPr lang="en-US" altLang="zh-HK" b="1" baseline="-25000">
                  <a:ea typeface="新細明體" pitchFamily="18" charset="-120"/>
                </a:rPr>
                <a:t>1</a:t>
              </a:r>
              <a:endParaRPr lang="en-US" altLang="zh-HK" b="1">
                <a:ea typeface="新細明體" pitchFamily="18" charset="-120"/>
              </a:endParaRPr>
            </a:p>
          </p:txBody>
        </p:sp>
        <p:grpSp>
          <p:nvGrpSpPr>
            <p:cNvPr id="72" name="Group 85"/>
            <p:cNvGrpSpPr>
              <a:grpSpLocks/>
            </p:cNvGrpSpPr>
            <p:nvPr/>
          </p:nvGrpSpPr>
          <p:grpSpPr bwMode="auto">
            <a:xfrm>
              <a:off x="4626" y="2637"/>
              <a:ext cx="111" cy="216"/>
              <a:chOff x="1670" y="2765"/>
              <a:chExt cx="111" cy="216"/>
            </a:xfrm>
          </p:grpSpPr>
          <p:sp>
            <p:nvSpPr>
              <p:cNvPr id="104" name="Line 86"/>
              <p:cNvSpPr>
                <a:spLocks noChangeShapeType="1"/>
              </p:cNvSpPr>
              <p:nvPr/>
            </p:nvSpPr>
            <p:spPr bwMode="auto">
              <a:xfrm>
                <a:off x="1718" y="2765"/>
                <a:ext cx="63" cy="2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105" name="Line 87"/>
              <p:cNvSpPr>
                <a:spLocks noChangeShapeType="1"/>
              </p:cNvSpPr>
              <p:nvPr/>
            </p:nvSpPr>
            <p:spPr bwMode="auto">
              <a:xfrm flipH="1">
                <a:off x="1670" y="2786"/>
                <a:ext cx="108" cy="1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106" name="Line 88"/>
              <p:cNvSpPr>
                <a:spLocks noChangeShapeType="1"/>
              </p:cNvSpPr>
              <p:nvPr/>
            </p:nvSpPr>
            <p:spPr bwMode="auto">
              <a:xfrm>
                <a:off x="1670" y="2957"/>
                <a:ext cx="57" cy="2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107" name="Line 89"/>
              <p:cNvSpPr>
                <a:spLocks noChangeShapeType="1"/>
              </p:cNvSpPr>
              <p:nvPr/>
            </p:nvSpPr>
            <p:spPr bwMode="auto">
              <a:xfrm>
                <a:off x="1673" y="2807"/>
                <a:ext cx="105" cy="4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108" name="Line 90"/>
              <p:cNvSpPr>
                <a:spLocks noChangeShapeType="1"/>
              </p:cNvSpPr>
              <p:nvPr/>
            </p:nvSpPr>
            <p:spPr bwMode="auto">
              <a:xfrm flipH="1">
                <a:off x="1673" y="2852"/>
                <a:ext cx="108" cy="2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109" name="Line 91"/>
              <p:cNvSpPr>
                <a:spLocks noChangeShapeType="1"/>
              </p:cNvSpPr>
              <p:nvPr/>
            </p:nvSpPr>
            <p:spPr bwMode="auto">
              <a:xfrm>
                <a:off x="1673" y="2879"/>
                <a:ext cx="102" cy="4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110" name="Line 92"/>
              <p:cNvSpPr>
                <a:spLocks noChangeShapeType="1"/>
              </p:cNvSpPr>
              <p:nvPr/>
            </p:nvSpPr>
            <p:spPr bwMode="auto">
              <a:xfrm flipH="1">
                <a:off x="1673" y="2924"/>
                <a:ext cx="99" cy="3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</p:grpSp>
        <p:sp>
          <p:nvSpPr>
            <p:cNvPr id="73" name="Text Box 93"/>
            <p:cNvSpPr txBox="1">
              <a:spLocks noChangeArrowheads="1"/>
            </p:cNvSpPr>
            <p:nvPr/>
          </p:nvSpPr>
          <p:spPr bwMode="auto">
            <a:xfrm>
              <a:off x="4720" y="2613"/>
              <a:ext cx="26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lg" len="lg"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/>
              <a:r>
                <a:rPr lang="en-US" altLang="zh-HK" b="1">
                  <a:ea typeface="新細明體" pitchFamily="18" charset="-120"/>
                </a:rPr>
                <a:t>R</a:t>
              </a:r>
              <a:r>
                <a:rPr lang="en-US" altLang="zh-HK" b="1" baseline="-25000">
                  <a:ea typeface="新細明體" pitchFamily="18" charset="-120"/>
                </a:rPr>
                <a:t>2</a:t>
              </a:r>
              <a:endParaRPr lang="en-US" altLang="zh-HK" b="1">
                <a:ea typeface="新細明體" pitchFamily="18" charset="-120"/>
              </a:endParaRPr>
            </a:p>
          </p:txBody>
        </p:sp>
        <p:cxnSp>
          <p:nvCxnSpPr>
            <p:cNvPr id="74" name="AutoShape 94"/>
            <p:cNvCxnSpPr>
              <a:cxnSpLocks noChangeShapeType="1"/>
              <a:stCxn id="102" idx="0"/>
              <a:endCxn id="81" idx="2"/>
            </p:cNvCxnSpPr>
            <p:nvPr/>
          </p:nvCxnSpPr>
          <p:spPr bwMode="auto">
            <a:xfrm rot="-5400000">
              <a:off x="3347" y="2450"/>
              <a:ext cx="316" cy="226"/>
            </a:xfrm>
            <a:prstGeom prst="bentConnector2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5" name="AutoShape 95"/>
            <p:cNvCxnSpPr>
              <a:cxnSpLocks noChangeShapeType="1"/>
              <a:stCxn id="89" idx="0"/>
              <a:endCxn id="106" idx="1"/>
            </p:cNvCxnSpPr>
            <p:nvPr/>
          </p:nvCxnSpPr>
          <p:spPr bwMode="auto">
            <a:xfrm flipH="1" flipV="1">
              <a:off x="4683" y="2853"/>
              <a:ext cx="1" cy="14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6" name="AutoShape 96"/>
            <p:cNvCxnSpPr>
              <a:cxnSpLocks noChangeShapeType="1"/>
              <a:stCxn id="69" idx="4"/>
              <a:endCxn id="104" idx="0"/>
            </p:cNvCxnSpPr>
            <p:nvPr/>
          </p:nvCxnSpPr>
          <p:spPr bwMode="auto">
            <a:xfrm flipH="1">
              <a:off x="4674" y="2441"/>
              <a:ext cx="2" cy="19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7" name="Text Box 100"/>
            <p:cNvSpPr txBox="1">
              <a:spLocks noChangeArrowheads="1"/>
            </p:cNvSpPr>
            <p:nvPr/>
          </p:nvSpPr>
          <p:spPr bwMode="auto">
            <a:xfrm>
              <a:off x="4320" y="2978"/>
              <a:ext cx="2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lg" len="lg"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/>
              <a:r>
                <a:rPr lang="en-US" altLang="zh-HK" b="1">
                  <a:ea typeface="新細明體" pitchFamily="18" charset="-120"/>
                </a:rPr>
                <a:t>C</a:t>
              </a:r>
            </a:p>
          </p:txBody>
        </p:sp>
        <p:grpSp>
          <p:nvGrpSpPr>
            <p:cNvPr id="78" name="Group 101"/>
            <p:cNvGrpSpPr>
              <a:grpSpLocks/>
            </p:cNvGrpSpPr>
            <p:nvPr/>
          </p:nvGrpSpPr>
          <p:grpSpPr bwMode="auto">
            <a:xfrm>
              <a:off x="2928" y="2582"/>
              <a:ext cx="630" cy="634"/>
              <a:chOff x="95" y="2426"/>
              <a:chExt cx="630" cy="634"/>
            </a:xfrm>
          </p:grpSpPr>
          <p:sp>
            <p:nvSpPr>
              <p:cNvPr id="98" name="Text Box 102"/>
              <p:cNvSpPr txBox="1">
                <a:spLocks noChangeArrowheads="1"/>
              </p:cNvSpPr>
              <p:nvPr/>
            </p:nvSpPr>
            <p:spPr bwMode="auto">
              <a:xfrm>
                <a:off x="95" y="2426"/>
                <a:ext cx="236" cy="6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lg" len="lg"/>
                    <a:tailEnd type="none" w="lg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ctr"/>
                <a:endParaRPr lang="en-US" altLang="zh-HK" sz="2000" b="1" i="1">
                  <a:ea typeface="新細明體" pitchFamily="18" charset="-120"/>
                </a:endParaRPr>
              </a:p>
              <a:p>
                <a:pPr algn="ctr"/>
                <a:r>
                  <a:rPr lang="en-US" altLang="zh-HK" sz="2000" b="1">
                    <a:ea typeface="新細明體" pitchFamily="18" charset="-120"/>
                  </a:rPr>
                  <a:t>v</a:t>
                </a:r>
                <a:r>
                  <a:rPr lang="en-US" altLang="zh-HK" sz="2000" b="1" baseline="-25000">
                    <a:ea typeface="新細明體" pitchFamily="18" charset="-120"/>
                  </a:rPr>
                  <a:t>s</a:t>
                </a:r>
              </a:p>
              <a:p>
                <a:pPr algn="ctr"/>
                <a:endParaRPr lang="en-US" altLang="zh-HK" sz="2000">
                  <a:ea typeface="新細明體" pitchFamily="18" charset="-120"/>
                </a:endParaRPr>
              </a:p>
            </p:txBody>
          </p:sp>
          <p:sp>
            <p:nvSpPr>
              <p:cNvPr id="99" name="Oval 103"/>
              <p:cNvSpPr>
                <a:spLocks noChangeArrowheads="1"/>
              </p:cNvSpPr>
              <p:nvPr/>
            </p:nvSpPr>
            <p:spPr bwMode="auto">
              <a:xfrm>
                <a:off x="393" y="2615"/>
                <a:ext cx="332" cy="31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altLang="zh-HK">
                  <a:ea typeface="新細明體" pitchFamily="18" charset="-120"/>
                </a:endParaRPr>
              </a:p>
            </p:txBody>
          </p:sp>
          <p:sp>
            <p:nvSpPr>
              <p:cNvPr id="100" name="Text Box 104"/>
              <p:cNvSpPr txBox="1">
                <a:spLocks noChangeArrowheads="1"/>
              </p:cNvSpPr>
              <p:nvPr/>
            </p:nvSpPr>
            <p:spPr bwMode="auto">
              <a:xfrm>
                <a:off x="502" y="2597"/>
                <a:ext cx="11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lg" len="lg"/>
                    <a:tailEnd type="none" w="lg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ctr"/>
                <a:endParaRPr lang="en-US" altLang="zh-HK">
                  <a:ea typeface="新細明體" pitchFamily="18" charset="-120"/>
                </a:endParaRPr>
              </a:p>
            </p:txBody>
          </p:sp>
          <p:sp>
            <p:nvSpPr>
              <p:cNvPr id="101" name="Text Box 105"/>
              <p:cNvSpPr txBox="1">
                <a:spLocks noChangeArrowheads="1"/>
              </p:cNvSpPr>
              <p:nvPr/>
            </p:nvSpPr>
            <p:spPr bwMode="auto">
              <a:xfrm>
                <a:off x="499" y="2659"/>
                <a:ext cx="11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lg" len="lg"/>
                    <a:tailEnd type="none" w="lg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ctr"/>
                <a:endParaRPr lang="en-US" altLang="zh-HK">
                  <a:ea typeface="新細明體" pitchFamily="18" charset="-120"/>
                </a:endParaRPr>
              </a:p>
            </p:txBody>
          </p:sp>
          <p:sp>
            <p:nvSpPr>
              <p:cNvPr id="102" name="Text Box 106"/>
              <p:cNvSpPr txBox="1">
                <a:spLocks noChangeArrowheads="1"/>
              </p:cNvSpPr>
              <p:nvPr/>
            </p:nvSpPr>
            <p:spPr bwMode="auto">
              <a:xfrm>
                <a:off x="460" y="2565"/>
                <a:ext cx="197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lg" len="lg"/>
                    <a:tailEnd type="none" w="lg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ctr"/>
                <a:r>
                  <a:rPr lang="en-US" altLang="zh-HK">
                    <a:ea typeface="新細明體" pitchFamily="18" charset="-120"/>
                  </a:rPr>
                  <a:t>+</a:t>
                </a:r>
              </a:p>
              <a:p>
                <a:pPr algn="ctr"/>
                <a:r>
                  <a:rPr lang="en-US" altLang="zh-HK">
                    <a:ea typeface="新細明體" pitchFamily="18" charset="-120"/>
                  </a:rPr>
                  <a:t>–</a:t>
                </a:r>
              </a:p>
            </p:txBody>
          </p:sp>
          <p:sp>
            <p:nvSpPr>
              <p:cNvPr id="103" name="Text Box 107"/>
              <p:cNvSpPr txBox="1">
                <a:spLocks noChangeArrowheads="1"/>
              </p:cNvSpPr>
              <p:nvPr/>
            </p:nvSpPr>
            <p:spPr bwMode="auto">
              <a:xfrm>
                <a:off x="503" y="2652"/>
                <a:ext cx="11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lg" len="lg"/>
                    <a:tailEnd type="none" w="lg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ctr"/>
                <a:endParaRPr lang="en-US" altLang="zh-HK">
                  <a:ea typeface="新細明體" pitchFamily="18" charset="-120"/>
                </a:endParaRPr>
              </a:p>
            </p:txBody>
          </p:sp>
        </p:grpSp>
        <p:cxnSp>
          <p:nvCxnSpPr>
            <p:cNvPr id="79" name="AutoShape 108"/>
            <p:cNvCxnSpPr>
              <a:cxnSpLocks noChangeShapeType="1"/>
              <a:stCxn id="69" idx="6"/>
              <a:endCxn id="91" idx="0"/>
            </p:cNvCxnSpPr>
            <p:nvPr/>
          </p:nvCxnSpPr>
          <p:spPr bwMode="auto">
            <a:xfrm>
              <a:off x="4717" y="2403"/>
              <a:ext cx="619" cy="430"/>
            </a:xfrm>
            <a:prstGeom prst="bentConnector2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0" name="AutoShape 109"/>
            <p:cNvCxnSpPr>
              <a:cxnSpLocks noChangeShapeType="1"/>
              <a:stCxn id="70" idx="6"/>
              <a:endCxn id="93" idx="1"/>
            </p:cNvCxnSpPr>
            <p:nvPr/>
          </p:nvCxnSpPr>
          <p:spPr bwMode="auto">
            <a:xfrm flipV="1">
              <a:off x="4724" y="3049"/>
              <a:ext cx="621" cy="410"/>
            </a:xfrm>
            <a:prstGeom prst="bentConnector2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1" name="Oval 110"/>
            <p:cNvSpPr>
              <a:spLocks noChangeArrowheads="1"/>
            </p:cNvSpPr>
            <p:nvPr/>
          </p:nvSpPr>
          <p:spPr bwMode="auto">
            <a:xfrm>
              <a:off x="3618" y="2366"/>
              <a:ext cx="83" cy="77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</p:spPr>
          <p:txBody>
            <a:bodyPr wrap="none" anchor="ctr"/>
            <a:lstStyle/>
            <a:p>
              <a:pPr algn="ctr" eaLnBrk="0" hangingPunct="0"/>
              <a:endParaRPr lang="en-US" altLang="zh-HK">
                <a:ea typeface="新細明體" pitchFamily="18" charset="-120"/>
              </a:endParaRPr>
            </a:p>
          </p:txBody>
        </p:sp>
        <p:sp>
          <p:nvSpPr>
            <p:cNvPr id="82" name="Oval 111"/>
            <p:cNvSpPr>
              <a:spLocks noChangeArrowheads="1"/>
            </p:cNvSpPr>
            <p:nvPr/>
          </p:nvSpPr>
          <p:spPr bwMode="auto">
            <a:xfrm>
              <a:off x="3954" y="2375"/>
              <a:ext cx="83" cy="77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</p:spPr>
          <p:txBody>
            <a:bodyPr wrap="none" anchor="ctr"/>
            <a:lstStyle/>
            <a:p>
              <a:pPr algn="ctr" eaLnBrk="0" hangingPunct="0"/>
              <a:endParaRPr lang="en-US" altLang="zh-HK">
                <a:ea typeface="新細明體" pitchFamily="18" charset="-120"/>
              </a:endParaRPr>
            </a:p>
          </p:txBody>
        </p:sp>
        <p:cxnSp>
          <p:nvCxnSpPr>
            <p:cNvPr id="83" name="AutoShape 112"/>
            <p:cNvCxnSpPr>
              <a:cxnSpLocks noChangeShapeType="1"/>
              <a:stCxn id="114" idx="0"/>
              <a:endCxn id="82" idx="6"/>
            </p:cNvCxnSpPr>
            <p:nvPr/>
          </p:nvCxnSpPr>
          <p:spPr bwMode="auto">
            <a:xfrm flipH="1">
              <a:off x="4037" y="2412"/>
              <a:ext cx="209" cy="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5" name="AutoShape 116"/>
            <p:cNvCxnSpPr>
              <a:cxnSpLocks noChangeShapeType="1"/>
              <a:stCxn id="70" idx="0"/>
              <a:endCxn id="90" idx="4"/>
            </p:cNvCxnSpPr>
            <p:nvPr/>
          </p:nvCxnSpPr>
          <p:spPr bwMode="auto">
            <a:xfrm flipH="1" flipV="1">
              <a:off x="4679" y="3312"/>
              <a:ext cx="4" cy="10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86" name="Group 117"/>
            <p:cNvGrpSpPr>
              <a:grpSpLocks/>
            </p:cNvGrpSpPr>
            <p:nvPr/>
          </p:nvGrpSpPr>
          <p:grpSpPr bwMode="auto">
            <a:xfrm>
              <a:off x="5288" y="2833"/>
              <a:ext cx="111" cy="216"/>
              <a:chOff x="1670" y="2765"/>
              <a:chExt cx="111" cy="216"/>
            </a:xfrm>
          </p:grpSpPr>
          <p:sp>
            <p:nvSpPr>
              <p:cNvPr id="91" name="Line 118"/>
              <p:cNvSpPr>
                <a:spLocks noChangeShapeType="1"/>
              </p:cNvSpPr>
              <p:nvPr/>
            </p:nvSpPr>
            <p:spPr bwMode="auto">
              <a:xfrm>
                <a:off x="1718" y="2765"/>
                <a:ext cx="63" cy="2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92" name="Line 119"/>
              <p:cNvSpPr>
                <a:spLocks noChangeShapeType="1"/>
              </p:cNvSpPr>
              <p:nvPr/>
            </p:nvSpPr>
            <p:spPr bwMode="auto">
              <a:xfrm flipH="1">
                <a:off x="1670" y="2786"/>
                <a:ext cx="108" cy="1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93" name="Line 120"/>
              <p:cNvSpPr>
                <a:spLocks noChangeShapeType="1"/>
              </p:cNvSpPr>
              <p:nvPr/>
            </p:nvSpPr>
            <p:spPr bwMode="auto">
              <a:xfrm>
                <a:off x="1670" y="2957"/>
                <a:ext cx="57" cy="2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94" name="Line 121"/>
              <p:cNvSpPr>
                <a:spLocks noChangeShapeType="1"/>
              </p:cNvSpPr>
              <p:nvPr/>
            </p:nvSpPr>
            <p:spPr bwMode="auto">
              <a:xfrm>
                <a:off x="1673" y="2807"/>
                <a:ext cx="105" cy="4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95" name="Line 122"/>
              <p:cNvSpPr>
                <a:spLocks noChangeShapeType="1"/>
              </p:cNvSpPr>
              <p:nvPr/>
            </p:nvSpPr>
            <p:spPr bwMode="auto">
              <a:xfrm flipH="1">
                <a:off x="1673" y="2852"/>
                <a:ext cx="108" cy="2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96" name="Line 123"/>
              <p:cNvSpPr>
                <a:spLocks noChangeShapeType="1"/>
              </p:cNvSpPr>
              <p:nvPr/>
            </p:nvSpPr>
            <p:spPr bwMode="auto">
              <a:xfrm>
                <a:off x="1673" y="2879"/>
                <a:ext cx="102" cy="4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97" name="Line 124"/>
              <p:cNvSpPr>
                <a:spLocks noChangeShapeType="1"/>
              </p:cNvSpPr>
              <p:nvPr/>
            </p:nvSpPr>
            <p:spPr bwMode="auto">
              <a:xfrm flipH="1">
                <a:off x="1673" y="2924"/>
                <a:ext cx="99" cy="3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</p:grpSp>
        <p:sp>
          <p:nvSpPr>
            <p:cNvPr id="87" name="Text Box 125"/>
            <p:cNvSpPr txBox="1">
              <a:spLocks noChangeArrowheads="1"/>
            </p:cNvSpPr>
            <p:nvPr/>
          </p:nvSpPr>
          <p:spPr bwMode="auto">
            <a:xfrm>
              <a:off x="5392" y="2809"/>
              <a:ext cx="26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lg" len="lg"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/>
              <a:r>
                <a:rPr lang="en-US" altLang="zh-HK" b="1">
                  <a:ea typeface="新細明體" pitchFamily="18" charset="-120"/>
                </a:rPr>
                <a:t>R</a:t>
              </a:r>
              <a:r>
                <a:rPr lang="en-US" altLang="zh-HK" b="1" baseline="-25000">
                  <a:ea typeface="新細明體" pitchFamily="18" charset="-120"/>
                </a:rPr>
                <a:t>3</a:t>
              </a:r>
              <a:endParaRPr lang="en-US" altLang="zh-HK" b="1">
                <a:ea typeface="新細明體" pitchFamily="18" charset="-120"/>
              </a:endParaRPr>
            </a:p>
          </p:txBody>
        </p:sp>
        <p:cxnSp>
          <p:nvCxnSpPr>
            <p:cNvPr id="88" name="AutoShape 126"/>
            <p:cNvCxnSpPr>
              <a:cxnSpLocks noChangeShapeType="1"/>
              <a:endCxn id="81" idx="6"/>
            </p:cNvCxnSpPr>
            <p:nvPr/>
          </p:nvCxnSpPr>
          <p:spPr bwMode="auto">
            <a:xfrm flipH="1">
              <a:off x="3701" y="2227"/>
              <a:ext cx="246" cy="17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9" name="Oval 127"/>
            <p:cNvSpPr>
              <a:spLocks noChangeArrowheads="1"/>
            </p:cNvSpPr>
            <p:nvPr/>
          </p:nvSpPr>
          <p:spPr bwMode="auto">
            <a:xfrm>
              <a:off x="4642" y="3001"/>
              <a:ext cx="83" cy="77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</p:spPr>
          <p:txBody>
            <a:bodyPr wrap="none" anchor="ctr"/>
            <a:lstStyle/>
            <a:p>
              <a:pPr algn="ctr" eaLnBrk="0" hangingPunct="0"/>
              <a:endParaRPr lang="en-US" altLang="zh-HK">
                <a:ea typeface="新細明體" pitchFamily="18" charset="-120"/>
              </a:endParaRPr>
            </a:p>
          </p:txBody>
        </p:sp>
        <p:sp>
          <p:nvSpPr>
            <p:cNvPr id="90" name="Oval 128"/>
            <p:cNvSpPr>
              <a:spLocks noChangeArrowheads="1"/>
            </p:cNvSpPr>
            <p:nvPr/>
          </p:nvSpPr>
          <p:spPr bwMode="auto">
            <a:xfrm>
              <a:off x="4637" y="3235"/>
              <a:ext cx="83" cy="77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</p:spPr>
          <p:txBody>
            <a:bodyPr wrap="none" anchor="ctr"/>
            <a:lstStyle/>
            <a:p>
              <a:pPr algn="ctr" eaLnBrk="0" hangingPunct="0"/>
              <a:endParaRPr lang="en-US" altLang="zh-HK">
                <a:ea typeface="新細明體" pitchFamily="18" charset="-120"/>
              </a:endParaRPr>
            </a:p>
          </p:txBody>
        </p:sp>
      </p:grpSp>
      <p:sp>
        <p:nvSpPr>
          <p:cNvPr id="122" name="文字方塊 121"/>
          <p:cNvSpPr txBox="1"/>
          <p:nvPr/>
        </p:nvSpPr>
        <p:spPr>
          <a:xfrm>
            <a:off x="802155" y="5600498"/>
            <a:ext cx="3600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dirty="0" smtClean="0"/>
              <a:t>The equivalent circuit at t = 0-</a:t>
            </a:r>
            <a:endParaRPr lang="zh-HK" altLang="en-US" dirty="0"/>
          </a:p>
        </p:txBody>
      </p:sp>
      <p:sp>
        <p:nvSpPr>
          <p:cNvPr id="123" name="文字方塊 122"/>
          <p:cNvSpPr txBox="1"/>
          <p:nvPr/>
        </p:nvSpPr>
        <p:spPr>
          <a:xfrm>
            <a:off x="5225493" y="5586211"/>
            <a:ext cx="3600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HK" dirty="0" smtClean="0"/>
              <a:t>The equivalent circuit at </a:t>
            </a:r>
            <a:r>
              <a:rPr lang="en-US" altLang="zh-HK" dirty="0"/>
              <a:t>t </a:t>
            </a:r>
            <a:r>
              <a:rPr lang="en-US" altLang="zh-HK" b="1" dirty="0">
                <a:ea typeface="新細明體" pitchFamily="18" charset="-120"/>
                <a:cs typeface="Times New Roman" pitchFamily="18" charset="0"/>
              </a:rPr>
              <a:t>→ </a:t>
            </a:r>
            <a:r>
              <a:rPr lang="en-US" altLang="zh-HK" dirty="0" smtClean="0">
                <a:ea typeface="新細明體" pitchFamily="18" charset="-120"/>
                <a:cs typeface="Times New Roman" pitchFamily="18" charset="0"/>
              </a:rPr>
              <a:t>∞</a:t>
            </a:r>
            <a:endParaRPr lang="en-US" altLang="zh-HK" dirty="0"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121" name="Text Box 129"/>
          <p:cNvSpPr txBox="1">
            <a:spLocks noChangeArrowheads="1"/>
          </p:cNvSpPr>
          <p:nvPr/>
        </p:nvSpPr>
        <p:spPr bwMode="auto">
          <a:xfrm>
            <a:off x="1165151" y="6000984"/>
            <a:ext cx="20510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US" altLang="zh-HK" dirty="0" smtClean="0">
                <a:ea typeface="新細明體" pitchFamily="18" charset="-120"/>
              </a:rPr>
              <a:t>(just before t = 0)</a:t>
            </a:r>
            <a:endParaRPr lang="en-US" altLang="zh-HK" dirty="0">
              <a:ea typeface="新細明體" pitchFamily="18" charset="-120"/>
            </a:endParaRPr>
          </a:p>
        </p:txBody>
      </p:sp>
      <p:sp>
        <p:nvSpPr>
          <p:cNvPr id="124" name="Text Box 129"/>
          <p:cNvSpPr txBox="1">
            <a:spLocks noChangeArrowheads="1"/>
          </p:cNvSpPr>
          <p:nvPr/>
        </p:nvSpPr>
        <p:spPr bwMode="auto">
          <a:xfrm>
            <a:off x="6068657" y="6000984"/>
            <a:ext cx="193354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US" altLang="zh-HK" dirty="0" smtClean="0">
                <a:ea typeface="新細明體" pitchFamily="18" charset="-120"/>
              </a:rPr>
              <a:t>(long after t = 0)</a:t>
            </a:r>
            <a:endParaRPr lang="en-US" altLang="zh-HK" dirty="0"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91875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>
                <a:ea typeface="新細明體" pitchFamily="18" charset="-120"/>
              </a:rPr>
              <a:t>Initial </a:t>
            </a:r>
            <a:r>
              <a:rPr lang="en-US" altLang="zh-HK" dirty="0">
                <a:ea typeface="新細明體" pitchFamily="18" charset="-120"/>
              </a:rPr>
              <a:t>Conditions</a:t>
            </a:r>
            <a:endParaRPr lang="en-US" altLang="zh-HK" dirty="0" smtClean="0">
              <a:ea typeface="新細明體" pitchFamily="18" charset="-120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4096" y="2141105"/>
            <a:ext cx="7984966" cy="1287895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/>
              <a:buNone/>
            </a:pPr>
            <a:r>
              <a:rPr lang="en-US" altLang="zh-HK" sz="2000" b="1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The Initial Conditions of a capacitor :</a:t>
            </a:r>
          </a:p>
          <a:p>
            <a:pPr>
              <a:lnSpc>
                <a:spcPct val="90000"/>
              </a:lnSpc>
              <a:buFont typeface="Monotype Sorts"/>
              <a:buNone/>
            </a:pPr>
            <a:endParaRPr lang="en-US" altLang="zh-HK" sz="800" b="1" dirty="0" smtClean="0">
              <a:latin typeface="Arial" panose="020B0604020202020204" pitchFamily="34" charset="0"/>
              <a:ea typeface="新細明體" pitchFamily="18" charset="-12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buFont typeface="Monotype Sorts"/>
              <a:buNone/>
            </a:pPr>
            <a:r>
              <a:rPr lang="en-US" altLang="zh-HK" sz="2000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S</a:t>
            </a: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teady capacitor current or voltage </a:t>
            </a:r>
            <a:r>
              <a:rPr lang="en-US" altLang="zh-HK" sz="2000" dirty="0" smtClean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just before t = 0</a:t>
            </a:r>
            <a:r>
              <a:rPr lang="en-US" altLang="zh-HK" sz="2000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 </a:t>
            </a: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is </a:t>
            </a:r>
          </a:p>
          <a:p>
            <a:pPr>
              <a:lnSpc>
                <a:spcPct val="90000"/>
              </a:lnSpc>
              <a:buFont typeface="Monotype Sorts"/>
              <a:buNone/>
            </a:pP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denoted as </a:t>
            </a:r>
            <a:r>
              <a:rPr lang="en-US" altLang="zh-HK" sz="2000" dirty="0" smtClean="0">
                <a:ea typeface="新細明體" pitchFamily="18" charset="-120"/>
              </a:rPr>
              <a:t>I</a:t>
            </a:r>
            <a:r>
              <a:rPr lang="en-US" altLang="zh-HK" sz="2000" baseline="-25000" dirty="0" smtClean="0">
                <a:ea typeface="新細明體" pitchFamily="18" charset="-120"/>
              </a:rPr>
              <a:t>c</a:t>
            </a:r>
            <a:r>
              <a:rPr lang="en-US" altLang="zh-HK" sz="2000" dirty="0" smtClean="0">
                <a:ea typeface="新細明體" pitchFamily="18" charset="-120"/>
              </a:rPr>
              <a:t>(0</a:t>
            </a:r>
            <a:r>
              <a:rPr lang="en-US" altLang="zh-HK" sz="2000" baseline="30000" dirty="0" smtClean="0">
                <a:ea typeface="新細明體" pitchFamily="18" charset="-120"/>
              </a:rPr>
              <a:t>–</a:t>
            </a:r>
            <a:r>
              <a:rPr lang="en-US" altLang="zh-HK" sz="2000" dirty="0" smtClean="0">
                <a:ea typeface="新細明體" pitchFamily="18" charset="-120"/>
              </a:rPr>
              <a:t>) and V</a:t>
            </a:r>
            <a:r>
              <a:rPr lang="en-US" altLang="zh-HK" sz="2000" baseline="-25000" dirty="0" smtClean="0">
                <a:ea typeface="新細明體" pitchFamily="18" charset="-120"/>
              </a:rPr>
              <a:t>c</a:t>
            </a:r>
            <a:r>
              <a:rPr lang="en-US" altLang="zh-HK" sz="2000" dirty="0" smtClean="0">
                <a:ea typeface="新細明體" pitchFamily="18" charset="-120"/>
              </a:rPr>
              <a:t>(0</a:t>
            </a:r>
            <a:r>
              <a:rPr lang="en-US" altLang="zh-HK" sz="2000" baseline="30000" dirty="0" smtClean="0">
                <a:ea typeface="新細明體" pitchFamily="18" charset="-120"/>
              </a:rPr>
              <a:t>–</a:t>
            </a:r>
            <a:r>
              <a:rPr lang="en-US" altLang="zh-HK" sz="2000" dirty="0" smtClean="0">
                <a:ea typeface="新細明體" pitchFamily="18" charset="-120"/>
              </a:rPr>
              <a:t>).</a:t>
            </a:r>
            <a:endParaRPr lang="en-US" altLang="zh-HK" sz="2000" b="1" u="sng" dirty="0" smtClean="0">
              <a:ea typeface="新細明體" pitchFamily="18" charset="-120"/>
            </a:endParaRPr>
          </a:p>
        </p:txBody>
      </p:sp>
      <p:grpSp>
        <p:nvGrpSpPr>
          <p:cNvPr id="7172" name="Group 131"/>
          <p:cNvGrpSpPr>
            <a:grpSpLocks/>
          </p:cNvGrpSpPr>
          <p:nvPr/>
        </p:nvGrpSpPr>
        <p:grpSpPr bwMode="auto">
          <a:xfrm>
            <a:off x="577120" y="3547197"/>
            <a:ext cx="3863975" cy="2533650"/>
            <a:chOff x="350" y="2112"/>
            <a:chExt cx="2434" cy="1596"/>
          </a:xfrm>
        </p:grpSpPr>
        <p:cxnSp>
          <p:nvCxnSpPr>
            <p:cNvPr id="7233" name="AutoShape 6"/>
            <p:cNvCxnSpPr>
              <a:cxnSpLocks noChangeShapeType="1"/>
              <a:stCxn id="7239" idx="2"/>
              <a:endCxn id="7268" idx="4"/>
            </p:cNvCxnSpPr>
            <p:nvPr/>
          </p:nvCxnSpPr>
          <p:spPr bwMode="auto">
            <a:xfrm rot="10800000">
              <a:off x="516" y="3081"/>
              <a:ext cx="1249" cy="378"/>
            </a:xfrm>
            <a:prstGeom prst="bentConnector2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7234" name="Group 7"/>
            <p:cNvGrpSpPr>
              <a:grpSpLocks/>
            </p:cNvGrpSpPr>
            <p:nvPr/>
          </p:nvGrpSpPr>
          <p:grpSpPr bwMode="auto">
            <a:xfrm rot="5400000" flipH="1" flipV="1">
              <a:off x="1458" y="2260"/>
              <a:ext cx="112" cy="287"/>
              <a:chOff x="3450" y="2313"/>
              <a:chExt cx="111" cy="216"/>
            </a:xfrm>
          </p:grpSpPr>
          <p:sp>
            <p:nvSpPr>
              <p:cNvPr id="7285" name="Line 8"/>
              <p:cNvSpPr>
                <a:spLocks noChangeShapeType="1"/>
              </p:cNvSpPr>
              <p:nvPr/>
            </p:nvSpPr>
            <p:spPr bwMode="auto">
              <a:xfrm>
                <a:off x="3498" y="2313"/>
                <a:ext cx="63" cy="2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7286" name="Line 9"/>
              <p:cNvSpPr>
                <a:spLocks noChangeShapeType="1"/>
              </p:cNvSpPr>
              <p:nvPr/>
            </p:nvSpPr>
            <p:spPr bwMode="auto">
              <a:xfrm flipH="1">
                <a:off x="3450" y="2334"/>
                <a:ext cx="108" cy="1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7287" name="Line 10"/>
              <p:cNvSpPr>
                <a:spLocks noChangeShapeType="1"/>
              </p:cNvSpPr>
              <p:nvPr/>
            </p:nvSpPr>
            <p:spPr bwMode="auto">
              <a:xfrm>
                <a:off x="3450" y="2505"/>
                <a:ext cx="57" cy="2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7288" name="Line 11"/>
              <p:cNvSpPr>
                <a:spLocks noChangeShapeType="1"/>
              </p:cNvSpPr>
              <p:nvPr/>
            </p:nvSpPr>
            <p:spPr bwMode="auto">
              <a:xfrm>
                <a:off x="3453" y="2355"/>
                <a:ext cx="105" cy="4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7289" name="Line 12"/>
              <p:cNvSpPr>
                <a:spLocks noChangeShapeType="1"/>
              </p:cNvSpPr>
              <p:nvPr/>
            </p:nvSpPr>
            <p:spPr bwMode="auto">
              <a:xfrm flipH="1">
                <a:off x="3453" y="2400"/>
                <a:ext cx="108" cy="2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7290" name="Line 13"/>
              <p:cNvSpPr>
                <a:spLocks noChangeShapeType="1"/>
              </p:cNvSpPr>
              <p:nvPr/>
            </p:nvSpPr>
            <p:spPr bwMode="auto">
              <a:xfrm>
                <a:off x="3453" y="2427"/>
                <a:ext cx="102" cy="4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7291" name="Line 14"/>
              <p:cNvSpPr>
                <a:spLocks noChangeShapeType="1"/>
              </p:cNvSpPr>
              <p:nvPr/>
            </p:nvSpPr>
            <p:spPr bwMode="auto">
              <a:xfrm flipH="1">
                <a:off x="3453" y="2472"/>
                <a:ext cx="99" cy="3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</p:grpSp>
        <p:cxnSp>
          <p:nvCxnSpPr>
            <p:cNvPr id="7235" name="AutoShape 15"/>
            <p:cNvCxnSpPr>
              <a:cxnSpLocks noChangeShapeType="1"/>
              <a:stCxn id="7238" idx="2"/>
              <a:endCxn id="7287" idx="1"/>
            </p:cNvCxnSpPr>
            <p:nvPr/>
          </p:nvCxnSpPr>
          <p:spPr bwMode="auto">
            <a:xfrm flipH="1" flipV="1">
              <a:off x="1657" y="2402"/>
              <a:ext cx="101" cy="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7236" name="Group 16"/>
            <p:cNvGrpSpPr>
              <a:grpSpLocks/>
            </p:cNvGrpSpPr>
            <p:nvPr/>
          </p:nvGrpSpPr>
          <p:grpSpPr bwMode="auto">
            <a:xfrm>
              <a:off x="1662" y="3612"/>
              <a:ext cx="288" cy="96"/>
              <a:chOff x="1392" y="3552"/>
              <a:chExt cx="288" cy="96"/>
            </a:xfrm>
          </p:grpSpPr>
          <p:sp>
            <p:nvSpPr>
              <p:cNvPr id="7282" name="Line 17"/>
              <p:cNvSpPr>
                <a:spLocks noChangeShapeType="1"/>
              </p:cNvSpPr>
              <p:nvPr/>
            </p:nvSpPr>
            <p:spPr bwMode="auto">
              <a:xfrm>
                <a:off x="1392" y="3552"/>
                <a:ext cx="2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7283" name="Line 18"/>
              <p:cNvSpPr>
                <a:spLocks noChangeShapeType="1"/>
              </p:cNvSpPr>
              <p:nvPr/>
            </p:nvSpPr>
            <p:spPr bwMode="auto">
              <a:xfrm>
                <a:off x="1434" y="3600"/>
                <a:ext cx="19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7284" name="Line 19"/>
              <p:cNvSpPr>
                <a:spLocks noChangeShapeType="1"/>
              </p:cNvSpPr>
              <p:nvPr/>
            </p:nvSpPr>
            <p:spPr bwMode="auto">
              <a:xfrm>
                <a:off x="1482" y="3648"/>
                <a:ext cx="10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</p:grpSp>
        <p:sp>
          <p:nvSpPr>
            <p:cNvPr id="7237" name="Line 20"/>
            <p:cNvSpPr>
              <a:spLocks noChangeShapeType="1"/>
            </p:cNvSpPr>
            <p:nvPr/>
          </p:nvSpPr>
          <p:spPr bwMode="auto">
            <a:xfrm flipV="1">
              <a:off x="1809" y="3459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7238" name="Oval 21"/>
            <p:cNvSpPr>
              <a:spLocks noChangeArrowheads="1"/>
            </p:cNvSpPr>
            <p:nvPr/>
          </p:nvSpPr>
          <p:spPr bwMode="auto">
            <a:xfrm>
              <a:off x="1758" y="2364"/>
              <a:ext cx="83" cy="77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</p:spPr>
          <p:txBody>
            <a:bodyPr wrap="none" anchor="ctr"/>
            <a:lstStyle/>
            <a:p>
              <a:pPr algn="ctr" eaLnBrk="0" hangingPunct="0"/>
              <a:endParaRPr lang="en-US" altLang="zh-HK">
                <a:ea typeface="新細明體" pitchFamily="18" charset="-120"/>
              </a:endParaRPr>
            </a:p>
          </p:txBody>
        </p:sp>
        <p:sp>
          <p:nvSpPr>
            <p:cNvPr id="7239" name="Oval 22"/>
            <p:cNvSpPr>
              <a:spLocks noChangeArrowheads="1"/>
            </p:cNvSpPr>
            <p:nvPr/>
          </p:nvSpPr>
          <p:spPr bwMode="auto">
            <a:xfrm>
              <a:off x="1765" y="3420"/>
              <a:ext cx="83" cy="77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</p:spPr>
          <p:txBody>
            <a:bodyPr wrap="none" anchor="ctr"/>
            <a:lstStyle/>
            <a:p>
              <a:pPr algn="ctr" eaLnBrk="0" hangingPunct="0"/>
              <a:endParaRPr lang="en-US" altLang="zh-HK">
                <a:ea typeface="新細明體" pitchFamily="18" charset="-120"/>
              </a:endParaRPr>
            </a:p>
          </p:txBody>
        </p:sp>
        <p:sp>
          <p:nvSpPr>
            <p:cNvPr id="7240" name="Text Box 23"/>
            <p:cNvSpPr txBox="1">
              <a:spLocks noChangeArrowheads="1"/>
            </p:cNvSpPr>
            <p:nvPr/>
          </p:nvSpPr>
          <p:spPr bwMode="auto">
            <a:xfrm>
              <a:off x="1360" y="2112"/>
              <a:ext cx="3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lg" len="lg"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/>
              <a:r>
                <a:rPr lang="en-US" altLang="zh-HK" b="1">
                  <a:ea typeface="新細明體" pitchFamily="18" charset="-120"/>
                </a:rPr>
                <a:t> R</a:t>
              </a:r>
              <a:r>
                <a:rPr lang="en-US" altLang="zh-HK" b="1" baseline="-25000">
                  <a:ea typeface="新細明體" pitchFamily="18" charset="-120"/>
                </a:rPr>
                <a:t>1</a:t>
              </a:r>
              <a:endParaRPr lang="en-US" altLang="zh-HK" b="1">
                <a:ea typeface="新細明體" pitchFamily="18" charset="-120"/>
              </a:endParaRPr>
            </a:p>
          </p:txBody>
        </p:sp>
        <p:grpSp>
          <p:nvGrpSpPr>
            <p:cNvPr id="7241" name="Group 24"/>
            <p:cNvGrpSpPr>
              <a:grpSpLocks/>
            </p:cNvGrpSpPr>
            <p:nvPr/>
          </p:nvGrpSpPr>
          <p:grpSpPr bwMode="auto">
            <a:xfrm>
              <a:off x="1750" y="2637"/>
              <a:ext cx="111" cy="216"/>
              <a:chOff x="1670" y="2765"/>
              <a:chExt cx="111" cy="216"/>
            </a:xfrm>
          </p:grpSpPr>
          <p:sp>
            <p:nvSpPr>
              <p:cNvPr id="7275" name="Line 25"/>
              <p:cNvSpPr>
                <a:spLocks noChangeShapeType="1"/>
              </p:cNvSpPr>
              <p:nvPr/>
            </p:nvSpPr>
            <p:spPr bwMode="auto">
              <a:xfrm>
                <a:off x="1718" y="2765"/>
                <a:ext cx="63" cy="2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7276" name="Line 26"/>
              <p:cNvSpPr>
                <a:spLocks noChangeShapeType="1"/>
              </p:cNvSpPr>
              <p:nvPr/>
            </p:nvSpPr>
            <p:spPr bwMode="auto">
              <a:xfrm flipH="1">
                <a:off x="1670" y="2786"/>
                <a:ext cx="108" cy="1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7277" name="Line 27"/>
              <p:cNvSpPr>
                <a:spLocks noChangeShapeType="1"/>
              </p:cNvSpPr>
              <p:nvPr/>
            </p:nvSpPr>
            <p:spPr bwMode="auto">
              <a:xfrm>
                <a:off x="1670" y="2957"/>
                <a:ext cx="57" cy="2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7278" name="Line 28"/>
              <p:cNvSpPr>
                <a:spLocks noChangeShapeType="1"/>
              </p:cNvSpPr>
              <p:nvPr/>
            </p:nvSpPr>
            <p:spPr bwMode="auto">
              <a:xfrm>
                <a:off x="1673" y="2807"/>
                <a:ext cx="105" cy="4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7279" name="Line 29"/>
              <p:cNvSpPr>
                <a:spLocks noChangeShapeType="1"/>
              </p:cNvSpPr>
              <p:nvPr/>
            </p:nvSpPr>
            <p:spPr bwMode="auto">
              <a:xfrm flipH="1">
                <a:off x="1673" y="2852"/>
                <a:ext cx="108" cy="2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7280" name="Line 30"/>
              <p:cNvSpPr>
                <a:spLocks noChangeShapeType="1"/>
              </p:cNvSpPr>
              <p:nvPr/>
            </p:nvSpPr>
            <p:spPr bwMode="auto">
              <a:xfrm>
                <a:off x="1673" y="2879"/>
                <a:ext cx="102" cy="4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7281" name="Line 31"/>
              <p:cNvSpPr>
                <a:spLocks noChangeShapeType="1"/>
              </p:cNvSpPr>
              <p:nvPr/>
            </p:nvSpPr>
            <p:spPr bwMode="auto">
              <a:xfrm flipH="1">
                <a:off x="1673" y="2924"/>
                <a:ext cx="99" cy="3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</p:grpSp>
        <p:sp>
          <p:nvSpPr>
            <p:cNvPr id="7242" name="Text Box 32"/>
            <p:cNvSpPr txBox="1">
              <a:spLocks noChangeArrowheads="1"/>
            </p:cNvSpPr>
            <p:nvPr/>
          </p:nvSpPr>
          <p:spPr bwMode="auto">
            <a:xfrm>
              <a:off x="1844" y="2613"/>
              <a:ext cx="26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lg" len="lg"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/>
              <a:r>
                <a:rPr lang="en-US" altLang="zh-HK" b="1">
                  <a:ea typeface="新細明體" pitchFamily="18" charset="-120"/>
                </a:rPr>
                <a:t>R</a:t>
              </a:r>
              <a:r>
                <a:rPr lang="en-US" altLang="zh-HK" b="1" baseline="-25000">
                  <a:ea typeface="新細明體" pitchFamily="18" charset="-120"/>
                </a:rPr>
                <a:t>2</a:t>
              </a:r>
              <a:endParaRPr lang="en-US" altLang="zh-HK" b="1">
                <a:ea typeface="新細明體" pitchFamily="18" charset="-120"/>
              </a:endParaRPr>
            </a:p>
          </p:txBody>
        </p:sp>
        <p:cxnSp>
          <p:nvCxnSpPr>
            <p:cNvPr id="7243" name="AutoShape 33"/>
            <p:cNvCxnSpPr>
              <a:cxnSpLocks noChangeShapeType="1"/>
              <a:stCxn id="7271" idx="0"/>
              <a:endCxn id="7251" idx="2"/>
            </p:cNvCxnSpPr>
            <p:nvPr/>
          </p:nvCxnSpPr>
          <p:spPr bwMode="auto">
            <a:xfrm rot="-5400000">
              <a:off x="471" y="2450"/>
              <a:ext cx="316" cy="226"/>
            </a:xfrm>
            <a:prstGeom prst="bentConnector2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44" name="AutoShape 34"/>
            <p:cNvCxnSpPr>
              <a:cxnSpLocks noChangeShapeType="1"/>
              <a:stCxn id="7274" idx="1"/>
              <a:endCxn id="7277" idx="1"/>
            </p:cNvCxnSpPr>
            <p:nvPr/>
          </p:nvCxnSpPr>
          <p:spPr bwMode="auto">
            <a:xfrm flipH="1" flipV="1">
              <a:off x="1807" y="2853"/>
              <a:ext cx="1" cy="20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45" name="AutoShape 35"/>
            <p:cNvCxnSpPr>
              <a:cxnSpLocks noChangeShapeType="1"/>
              <a:stCxn id="7238" idx="4"/>
              <a:endCxn id="7275" idx="0"/>
            </p:cNvCxnSpPr>
            <p:nvPr/>
          </p:nvCxnSpPr>
          <p:spPr bwMode="auto">
            <a:xfrm flipH="1">
              <a:off x="1798" y="2441"/>
              <a:ext cx="2" cy="19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7246" name="Group 36"/>
            <p:cNvGrpSpPr>
              <a:grpSpLocks/>
            </p:cNvGrpSpPr>
            <p:nvPr/>
          </p:nvGrpSpPr>
          <p:grpSpPr bwMode="auto">
            <a:xfrm>
              <a:off x="1664" y="3053"/>
              <a:ext cx="288" cy="97"/>
              <a:chOff x="2291" y="2742"/>
              <a:chExt cx="288" cy="97"/>
            </a:xfrm>
          </p:grpSpPr>
          <p:sp>
            <p:nvSpPr>
              <p:cNvPr id="7273" name="Freeform 37"/>
              <p:cNvSpPr>
                <a:spLocks/>
              </p:cNvSpPr>
              <p:nvPr/>
            </p:nvSpPr>
            <p:spPr bwMode="auto">
              <a:xfrm flipV="1">
                <a:off x="2291" y="2838"/>
                <a:ext cx="288" cy="1"/>
              </a:xfrm>
              <a:custGeom>
                <a:avLst/>
                <a:gdLst>
                  <a:gd name="T0" fmla="*/ 0 w 288"/>
                  <a:gd name="T1" fmla="*/ 0 h 1"/>
                  <a:gd name="T2" fmla="*/ 144 w 288"/>
                  <a:gd name="T3" fmla="*/ 0 h 1"/>
                  <a:gd name="T4" fmla="*/ 288 w 288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1"/>
                  <a:gd name="T11" fmla="*/ 288 w 288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1">
                    <a:moveTo>
                      <a:pt x="0" y="0"/>
                    </a:moveTo>
                    <a:lnTo>
                      <a:pt x="144" y="0"/>
                    </a:lnTo>
                    <a:lnTo>
                      <a:pt x="288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7274" name="Freeform 38"/>
              <p:cNvSpPr>
                <a:spLocks/>
              </p:cNvSpPr>
              <p:nvPr/>
            </p:nvSpPr>
            <p:spPr bwMode="auto">
              <a:xfrm>
                <a:off x="2291" y="2742"/>
                <a:ext cx="288" cy="1"/>
              </a:xfrm>
              <a:custGeom>
                <a:avLst/>
                <a:gdLst>
                  <a:gd name="T0" fmla="*/ 0 w 288"/>
                  <a:gd name="T1" fmla="*/ 0 h 1"/>
                  <a:gd name="T2" fmla="*/ 144 w 288"/>
                  <a:gd name="T3" fmla="*/ 0 h 1"/>
                  <a:gd name="T4" fmla="*/ 288 w 288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1"/>
                  <a:gd name="T11" fmla="*/ 288 w 288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1">
                    <a:moveTo>
                      <a:pt x="0" y="0"/>
                    </a:moveTo>
                    <a:lnTo>
                      <a:pt x="144" y="0"/>
                    </a:lnTo>
                    <a:lnTo>
                      <a:pt x="288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</p:grpSp>
        <p:sp>
          <p:nvSpPr>
            <p:cNvPr id="7247" name="Text Box 39"/>
            <p:cNvSpPr txBox="1">
              <a:spLocks noChangeArrowheads="1"/>
            </p:cNvSpPr>
            <p:nvPr/>
          </p:nvSpPr>
          <p:spPr bwMode="auto">
            <a:xfrm>
              <a:off x="1444" y="2978"/>
              <a:ext cx="2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lg" len="lg"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/>
              <a:r>
                <a:rPr lang="en-US" altLang="zh-HK" b="1">
                  <a:ea typeface="新細明體" pitchFamily="18" charset="-120"/>
                </a:rPr>
                <a:t>C</a:t>
              </a:r>
            </a:p>
          </p:txBody>
        </p:sp>
        <p:grpSp>
          <p:nvGrpSpPr>
            <p:cNvPr id="7248" name="Group 40"/>
            <p:cNvGrpSpPr>
              <a:grpSpLocks/>
            </p:cNvGrpSpPr>
            <p:nvPr/>
          </p:nvGrpSpPr>
          <p:grpSpPr bwMode="auto">
            <a:xfrm>
              <a:off x="350" y="2627"/>
              <a:ext cx="593" cy="634"/>
              <a:chOff x="393" y="2471"/>
              <a:chExt cx="593" cy="634"/>
            </a:xfrm>
          </p:grpSpPr>
          <p:sp>
            <p:nvSpPr>
              <p:cNvPr id="7267" name="Text Box 41"/>
              <p:cNvSpPr txBox="1">
                <a:spLocks noChangeArrowheads="1"/>
              </p:cNvSpPr>
              <p:nvPr/>
            </p:nvSpPr>
            <p:spPr bwMode="auto">
              <a:xfrm>
                <a:off x="750" y="2471"/>
                <a:ext cx="236" cy="6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lg" len="lg"/>
                    <a:tailEnd type="none" w="lg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ctr"/>
                <a:endParaRPr lang="en-US" altLang="zh-HK" sz="2000" b="1" i="1" dirty="0">
                  <a:ea typeface="新細明體" pitchFamily="18" charset="-120"/>
                </a:endParaRPr>
              </a:p>
              <a:p>
                <a:pPr algn="ctr"/>
                <a:r>
                  <a:rPr lang="en-US" altLang="zh-HK" sz="2000" b="1" dirty="0" err="1">
                    <a:ea typeface="新細明體" pitchFamily="18" charset="-120"/>
                  </a:rPr>
                  <a:t>v</a:t>
                </a:r>
                <a:r>
                  <a:rPr lang="en-US" altLang="zh-HK" sz="2000" b="1" baseline="-25000" dirty="0" err="1">
                    <a:ea typeface="新細明體" pitchFamily="18" charset="-120"/>
                  </a:rPr>
                  <a:t>s</a:t>
                </a:r>
                <a:endParaRPr lang="en-US" altLang="zh-HK" sz="2000" b="1" baseline="-25000" dirty="0">
                  <a:ea typeface="新細明體" pitchFamily="18" charset="-120"/>
                </a:endParaRPr>
              </a:p>
              <a:p>
                <a:pPr algn="ctr"/>
                <a:endParaRPr lang="en-US" altLang="zh-HK" sz="2000" dirty="0">
                  <a:ea typeface="新細明體" pitchFamily="18" charset="-120"/>
                </a:endParaRPr>
              </a:p>
            </p:txBody>
          </p:sp>
          <p:sp>
            <p:nvSpPr>
              <p:cNvPr id="7268" name="Oval 42"/>
              <p:cNvSpPr>
                <a:spLocks noChangeArrowheads="1"/>
              </p:cNvSpPr>
              <p:nvPr/>
            </p:nvSpPr>
            <p:spPr bwMode="auto">
              <a:xfrm>
                <a:off x="393" y="2615"/>
                <a:ext cx="332" cy="31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altLang="zh-HK">
                  <a:ea typeface="新細明體" pitchFamily="18" charset="-120"/>
                </a:endParaRPr>
              </a:p>
            </p:txBody>
          </p:sp>
          <p:sp>
            <p:nvSpPr>
              <p:cNvPr id="7269" name="Text Box 43"/>
              <p:cNvSpPr txBox="1">
                <a:spLocks noChangeArrowheads="1"/>
              </p:cNvSpPr>
              <p:nvPr/>
            </p:nvSpPr>
            <p:spPr bwMode="auto">
              <a:xfrm>
                <a:off x="502" y="2597"/>
                <a:ext cx="11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lg" len="lg"/>
                    <a:tailEnd type="none" w="lg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ctr"/>
                <a:endParaRPr lang="en-US" altLang="zh-HK">
                  <a:ea typeface="新細明體" pitchFamily="18" charset="-120"/>
                </a:endParaRPr>
              </a:p>
            </p:txBody>
          </p:sp>
          <p:sp>
            <p:nvSpPr>
              <p:cNvPr id="7270" name="Text Box 44"/>
              <p:cNvSpPr txBox="1">
                <a:spLocks noChangeArrowheads="1"/>
              </p:cNvSpPr>
              <p:nvPr/>
            </p:nvSpPr>
            <p:spPr bwMode="auto">
              <a:xfrm>
                <a:off x="499" y="2659"/>
                <a:ext cx="11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lg" len="lg"/>
                    <a:tailEnd type="none" w="lg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ctr"/>
                <a:endParaRPr lang="en-US" altLang="zh-HK">
                  <a:ea typeface="新細明體" pitchFamily="18" charset="-120"/>
                </a:endParaRPr>
              </a:p>
            </p:txBody>
          </p:sp>
          <p:sp>
            <p:nvSpPr>
              <p:cNvPr id="7271" name="Text Box 45"/>
              <p:cNvSpPr txBox="1">
                <a:spLocks noChangeArrowheads="1"/>
              </p:cNvSpPr>
              <p:nvPr/>
            </p:nvSpPr>
            <p:spPr bwMode="auto">
              <a:xfrm>
                <a:off x="460" y="2565"/>
                <a:ext cx="197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lg" len="lg"/>
                    <a:tailEnd type="none" w="lg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ctr"/>
                <a:r>
                  <a:rPr lang="en-US" altLang="zh-HK">
                    <a:ea typeface="新細明體" pitchFamily="18" charset="-120"/>
                  </a:rPr>
                  <a:t>+</a:t>
                </a:r>
              </a:p>
              <a:p>
                <a:pPr algn="ctr"/>
                <a:r>
                  <a:rPr lang="en-US" altLang="zh-HK">
                    <a:ea typeface="新細明體" pitchFamily="18" charset="-120"/>
                  </a:rPr>
                  <a:t>–</a:t>
                </a:r>
              </a:p>
            </p:txBody>
          </p:sp>
          <p:sp>
            <p:nvSpPr>
              <p:cNvPr id="7272" name="Text Box 46"/>
              <p:cNvSpPr txBox="1">
                <a:spLocks noChangeArrowheads="1"/>
              </p:cNvSpPr>
              <p:nvPr/>
            </p:nvSpPr>
            <p:spPr bwMode="auto">
              <a:xfrm>
                <a:off x="503" y="2652"/>
                <a:ext cx="11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lg" len="lg"/>
                    <a:tailEnd type="none" w="lg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ctr"/>
                <a:endParaRPr lang="en-US" altLang="zh-HK">
                  <a:ea typeface="新細明體" pitchFamily="18" charset="-120"/>
                </a:endParaRPr>
              </a:p>
            </p:txBody>
          </p:sp>
        </p:grpSp>
        <p:cxnSp>
          <p:nvCxnSpPr>
            <p:cNvPr id="7249" name="AutoShape 47"/>
            <p:cNvCxnSpPr>
              <a:cxnSpLocks noChangeShapeType="1"/>
              <a:stCxn id="7238" idx="6"/>
              <a:endCxn id="7260" idx="0"/>
            </p:cNvCxnSpPr>
            <p:nvPr/>
          </p:nvCxnSpPr>
          <p:spPr bwMode="auto">
            <a:xfrm>
              <a:off x="1841" y="2403"/>
              <a:ext cx="619" cy="430"/>
            </a:xfrm>
            <a:prstGeom prst="bentConnector2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50" name="AutoShape 48"/>
            <p:cNvCxnSpPr>
              <a:cxnSpLocks noChangeShapeType="1"/>
              <a:stCxn id="7239" idx="6"/>
              <a:endCxn id="7262" idx="1"/>
            </p:cNvCxnSpPr>
            <p:nvPr/>
          </p:nvCxnSpPr>
          <p:spPr bwMode="auto">
            <a:xfrm flipV="1">
              <a:off x="1848" y="3049"/>
              <a:ext cx="621" cy="410"/>
            </a:xfrm>
            <a:prstGeom prst="bentConnector2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251" name="Oval 49"/>
            <p:cNvSpPr>
              <a:spLocks noChangeArrowheads="1"/>
            </p:cNvSpPr>
            <p:nvPr/>
          </p:nvSpPr>
          <p:spPr bwMode="auto">
            <a:xfrm>
              <a:off x="742" y="2366"/>
              <a:ext cx="83" cy="77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</p:spPr>
          <p:txBody>
            <a:bodyPr wrap="none" anchor="ctr"/>
            <a:lstStyle/>
            <a:p>
              <a:pPr algn="ctr" eaLnBrk="0" hangingPunct="0"/>
              <a:endParaRPr lang="en-US" altLang="zh-HK">
                <a:ea typeface="新細明體" pitchFamily="18" charset="-120"/>
              </a:endParaRPr>
            </a:p>
          </p:txBody>
        </p:sp>
        <p:sp>
          <p:nvSpPr>
            <p:cNvPr id="7252" name="Oval 50"/>
            <p:cNvSpPr>
              <a:spLocks noChangeArrowheads="1"/>
            </p:cNvSpPr>
            <p:nvPr/>
          </p:nvSpPr>
          <p:spPr bwMode="auto">
            <a:xfrm>
              <a:off x="1078" y="2375"/>
              <a:ext cx="83" cy="77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</p:spPr>
          <p:txBody>
            <a:bodyPr wrap="none" anchor="ctr"/>
            <a:lstStyle/>
            <a:p>
              <a:pPr algn="ctr" eaLnBrk="0" hangingPunct="0"/>
              <a:endParaRPr lang="en-US" altLang="zh-HK">
                <a:ea typeface="新細明體" pitchFamily="18" charset="-120"/>
              </a:endParaRPr>
            </a:p>
          </p:txBody>
        </p:sp>
        <p:cxnSp>
          <p:nvCxnSpPr>
            <p:cNvPr id="7253" name="AutoShape 51"/>
            <p:cNvCxnSpPr>
              <a:cxnSpLocks noChangeShapeType="1"/>
              <a:stCxn id="7285" idx="0"/>
              <a:endCxn id="7252" idx="6"/>
            </p:cNvCxnSpPr>
            <p:nvPr/>
          </p:nvCxnSpPr>
          <p:spPr bwMode="auto">
            <a:xfrm flipH="1">
              <a:off x="1161" y="2412"/>
              <a:ext cx="209" cy="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254" name="Line 52"/>
            <p:cNvSpPr>
              <a:spLocks noChangeShapeType="1"/>
            </p:cNvSpPr>
            <p:nvPr/>
          </p:nvSpPr>
          <p:spPr bwMode="auto">
            <a:xfrm flipV="1">
              <a:off x="825" y="2238"/>
              <a:ext cx="253" cy="1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cxnSp>
          <p:nvCxnSpPr>
            <p:cNvPr id="7257" name="AutoShape 55"/>
            <p:cNvCxnSpPr>
              <a:cxnSpLocks noChangeShapeType="1"/>
              <a:stCxn id="7239" idx="0"/>
              <a:endCxn id="7273" idx="1"/>
            </p:cNvCxnSpPr>
            <p:nvPr/>
          </p:nvCxnSpPr>
          <p:spPr bwMode="auto">
            <a:xfrm flipV="1">
              <a:off x="1807" y="3151"/>
              <a:ext cx="1" cy="269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7258" name="Group 56"/>
            <p:cNvGrpSpPr>
              <a:grpSpLocks/>
            </p:cNvGrpSpPr>
            <p:nvPr/>
          </p:nvGrpSpPr>
          <p:grpSpPr bwMode="auto">
            <a:xfrm>
              <a:off x="2412" y="2833"/>
              <a:ext cx="111" cy="216"/>
              <a:chOff x="1670" y="2765"/>
              <a:chExt cx="111" cy="216"/>
            </a:xfrm>
          </p:grpSpPr>
          <p:sp>
            <p:nvSpPr>
              <p:cNvPr id="7260" name="Line 57"/>
              <p:cNvSpPr>
                <a:spLocks noChangeShapeType="1"/>
              </p:cNvSpPr>
              <p:nvPr/>
            </p:nvSpPr>
            <p:spPr bwMode="auto">
              <a:xfrm>
                <a:off x="1718" y="2765"/>
                <a:ext cx="63" cy="2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7261" name="Line 58"/>
              <p:cNvSpPr>
                <a:spLocks noChangeShapeType="1"/>
              </p:cNvSpPr>
              <p:nvPr/>
            </p:nvSpPr>
            <p:spPr bwMode="auto">
              <a:xfrm flipH="1">
                <a:off x="1670" y="2786"/>
                <a:ext cx="108" cy="1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7262" name="Line 59"/>
              <p:cNvSpPr>
                <a:spLocks noChangeShapeType="1"/>
              </p:cNvSpPr>
              <p:nvPr/>
            </p:nvSpPr>
            <p:spPr bwMode="auto">
              <a:xfrm>
                <a:off x="1670" y="2957"/>
                <a:ext cx="57" cy="2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7263" name="Line 60"/>
              <p:cNvSpPr>
                <a:spLocks noChangeShapeType="1"/>
              </p:cNvSpPr>
              <p:nvPr/>
            </p:nvSpPr>
            <p:spPr bwMode="auto">
              <a:xfrm>
                <a:off x="1673" y="2807"/>
                <a:ext cx="105" cy="4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7264" name="Line 61"/>
              <p:cNvSpPr>
                <a:spLocks noChangeShapeType="1"/>
              </p:cNvSpPr>
              <p:nvPr/>
            </p:nvSpPr>
            <p:spPr bwMode="auto">
              <a:xfrm flipH="1">
                <a:off x="1673" y="2852"/>
                <a:ext cx="108" cy="2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7265" name="Line 62"/>
              <p:cNvSpPr>
                <a:spLocks noChangeShapeType="1"/>
              </p:cNvSpPr>
              <p:nvPr/>
            </p:nvSpPr>
            <p:spPr bwMode="auto">
              <a:xfrm>
                <a:off x="1673" y="2879"/>
                <a:ext cx="102" cy="4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7266" name="Line 63"/>
              <p:cNvSpPr>
                <a:spLocks noChangeShapeType="1"/>
              </p:cNvSpPr>
              <p:nvPr/>
            </p:nvSpPr>
            <p:spPr bwMode="auto">
              <a:xfrm flipH="1">
                <a:off x="1673" y="2924"/>
                <a:ext cx="99" cy="3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</p:grpSp>
        <p:sp>
          <p:nvSpPr>
            <p:cNvPr id="7259" name="Text Box 64"/>
            <p:cNvSpPr txBox="1">
              <a:spLocks noChangeArrowheads="1"/>
            </p:cNvSpPr>
            <p:nvPr/>
          </p:nvSpPr>
          <p:spPr bwMode="auto">
            <a:xfrm>
              <a:off x="2516" y="2809"/>
              <a:ext cx="26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lg" len="lg"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/>
              <a:r>
                <a:rPr lang="en-US" altLang="zh-HK" b="1">
                  <a:ea typeface="新細明體" pitchFamily="18" charset="-120"/>
                </a:rPr>
                <a:t>R</a:t>
              </a:r>
              <a:r>
                <a:rPr lang="en-US" altLang="zh-HK" b="1" baseline="-25000">
                  <a:ea typeface="新細明體" pitchFamily="18" charset="-120"/>
                </a:rPr>
                <a:t>3</a:t>
              </a:r>
              <a:endParaRPr lang="en-US" altLang="zh-HK" b="1">
                <a:ea typeface="新細明體" pitchFamily="18" charset="-120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23735" y="6130811"/>
            <a:ext cx="1905000" cy="457200"/>
          </a:xfrm>
        </p:spPr>
        <p:txBody>
          <a:bodyPr/>
          <a:lstStyle/>
          <a:p>
            <a:pPr>
              <a:defRPr/>
            </a:pPr>
            <a:fld id="{5698A0B4-BF91-4605-8020-C83BD46B502C}" type="slidenum">
              <a:rPr lang="en-US" altLang="zh-HK" smtClean="0"/>
              <a:pPr>
                <a:defRPr/>
              </a:pPr>
              <a:t>9</a:t>
            </a:fld>
            <a:endParaRPr lang="en-US" altLang="zh-HK"/>
          </a:p>
        </p:txBody>
      </p:sp>
      <p:grpSp>
        <p:nvGrpSpPr>
          <p:cNvPr id="123" name="Group 132"/>
          <p:cNvGrpSpPr>
            <a:grpSpLocks/>
          </p:cNvGrpSpPr>
          <p:nvPr/>
        </p:nvGrpSpPr>
        <p:grpSpPr bwMode="auto">
          <a:xfrm>
            <a:off x="5019430" y="3558310"/>
            <a:ext cx="3863975" cy="2533650"/>
            <a:chOff x="3226" y="2112"/>
            <a:chExt cx="2434" cy="1596"/>
          </a:xfrm>
        </p:grpSpPr>
        <p:cxnSp>
          <p:nvCxnSpPr>
            <p:cNvPr id="124" name="AutoShape 67"/>
            <p:cNvCxnSpPr>
              <a:cxnSpLocks noChangeShapeType="1"/>
              <a:stCxn id="130" idx="2"/>
              <a:endCxn id="158" idx="4"/>
            </p:cNvCxnSpPr>
            <p:nvPr/>
          </p:nvCxnSpPr>
          <p:spPr bwMode="auto">
            <a:xfrm rot="10800000">
              <a:off x="3392" y="3081"/>
              <a:ext cx="1249" cy="378"/>
            </a:xfrm>
            <a:prstGeom prst="bentConnector2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125" name="Group 68"/>
            <p:cNvGrpSpPr>
              <a:grpSpLocks/>
            </p:cNvGrpSpPr>
            <p:nvPr/>
          </p:nvGrpSpPr>
          <p:grpSpPr bwMode="auto">
            <a:xfrm rot="5400000" flipH="1" flipV="1">
              <a:off x="4334" y="2260"/>
              <a:ext cx="112" cy="287"/>
              <a:chOff x="3450" y="2313"/>
              <a:chExt cx="111" cy="216"/>
            </a:xfrm>
          </p:grpSpPr>
          <p:sp>
            <p:nvSpPr>
              <p:cNvPr id="173" name="Line 69"/>
              <p:cNvSpPr>
                <a:spLocks noChangeShapeType="1"/>
              </p:cNvSpPr>
              <p:nvPr/>
            </p:nvSpPr>
            <p:spPr bwMode="auto">
              <a:xfrm>
                <a:off x="3498" y="2313"/>
                <a:ext cx="63" cy="2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174" name="Line 70"/>
              <p:cNvSpPr>
                <a:spLocks noChangeShapeType="1"/>
              </p:cNvSpPr>
              <p:nvPr/>
            </p:nvSpPr>
            <p:spPr bwMode="auto">
              <a:xfrm flipH="1">
                <a:off x="3450" y="2334"/>
                <a:ext cx="108" cy="1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175" name="Line 71"/>
              <p:cNvSpPr>
                <a:spLocks noChangeShapeType="1"/>
              </p:cNvSpPr>
              <p:nvPr/>
            </p:nvSpPr>
            <p:spPr bwMode="auto">
              <a:xfrm>
                <a:off x="3450" y="2505"/>
                <a:ext cx="57" cy="2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176" name="Line 72"/>
              <p:cNvSpPr>
                <a:spLocks noChangeShapeType="1"/>
              </p:cNvSpPr>
              <p:nvPr/>
            </p:nvSpPr>
            <p:spPr bwMode="auto">
              <a:xfrm>
                <a:off x="3453" y="2355"/>
                <a:ext cx="105" cy="4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177" name="Line 73"/>
              <p:cNvSpPr>
                <a:spLocks noChangeShapeType="1"/>
              </p:cNvSpPr>
              <p:nvPr/>
            </p:nvSpPr>
            <p:spPr bwMode="auto">
              <a:xfrm flipH="1">
                <a:off x="3453" y="2400"/>
                <a:ext cx="108" cy="2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178" name="Line 74"/>
              <p:cNvSpPr>
                <a:spLocks noChangeShapeType="1"/>
              </p:cNvSpPr>
              <p:nvPr/>
            </p:nvSpPr>
            <p:spPr bwMode="auto">
              <a:xfrm>
                <a:off x="3453" y="2427"/>
                <a:ext cx="102" cy="4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179" name="Line 75"/>
              <p:cNvSpPr>
                <a:spLocks noChangeShapeType="1"/>
              </p:cNvSpPr>
              <p:nvPr/>
            </p:nvSpPr>
            <p:spPr bwMode="auto">
              <a:xfrm flipH="1">
                <a:off x="3453" y="2472"/>
                <a:ext cx="99" cy="3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</p:grpSp>
        <p:cxnSp>
          <p:nvCxnSpPr>
            <p:cNvPr id="126" name="AutoShape 76"/>
            <p:cNvCxnSpPr>
              <a:cxnSpLocks noChangeShapeType="1"/>
              <a:stCxn id="129" idx="2"/>
              <a:endCxn id="175" idx="1"/>
            </p:cNvCxnSpPr>
            <p:nvPr/>
          </p:nvCxnSpPr>
          <p:spPr bwMode="auto">
            <a:xfrm flipH="1" flipV="1">
              <a:off x="4533" y="2402"/>
              <a:ext cx="101" cy="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127" name="Group 77"/>
            <p:cNvGrpSpPr>
              <a:grpSpLocks/>
            </p:cNvGrpSpPr>
            <p:nvPr/>
          </p:nvGrpSpPr>
          <p:grpSpPr bwMode="auto">
            <a:xfrm>
              <a:off x="4538" y="3612"/>
              <a:ext cx="288" cy="96"/>
              <a:chOff x="1392" y="3552"/>
              <a:chExt cx="288" cy="96"/>
            </a:xfrm>
          </p:grpSpPr>
          <p:sp>
            <p:nvSpPr>
              <p:cNvPr id="170" name="Line 78"/>
              <p:cNvSpPr>
                <a:spLocks noChangeShapeType="1"/>
              </p:cNvSpPr>
              <p:nvPr/>
            </p:nvSpPr>
            <p:spPr bwMode="auto">
              <a:xfrm>
                <a:off x="1392" y="3552"/>
                <a:ext cx="2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171" name="Line 79"/>
              <p:cNvSpPr>
                <a:spLocks noChangeShapeType="1"/>
              </p:cNvSpPr>
              <p:nvPr/>
            </p:nvSpPr>
            <p:spPr bwMode="auto">
              <a:xfrm>
                <a:off x="1434" y="3600"/>
                <a:ext cx="19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172" name="Line 80"/>
              <p:cNvSpPr>
                <a:spLocks noChangeShapeType="1"/>
              </p:cNvSpPr>
              <p:nvPr/>
            </p:nvSpPr>
            <p:spPr bwMode="auto">
              <a:xfrm>
                <a:off x="1482" y="3648"/>
                <a:ext cx="10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</p:grpSp>
        <p:sp>
          <p:nvSpPr>
            <p:cNvPr id="128" name="Line 81"/>
            <p:cNvSpPr>
              <a:spLocks noChangeShapeType="1"/>
            </p:cNvSpPr>
            <p:nvPr/>
          </p:nvSpPr>
          <p:spPr bwMode="auto">
            <a:xfrm flipV="1">
              <a:off x="4685" y="3459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129" name="Oval 82"/>
            <p:cNvSpPr>
              <a:spLocks noChangeArrowheads="1"/>
            </p:cNvSpPr>
            <p:nvPr/>
          </p:nvSpPr>
          <p:spPr bwMode="auto">
            <a:xfrm>
              <a:off x="4634" y="2364"/>
              <a:ext cx="83" cy="77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</p:spPr>
          <p:txBody>
            <a:bodyPr wrap="none" anchor="ctr"/>
            <a:lstStyle/>
            <a:p>
              <a:pPr algn="ctr" eaLnBrk="0" hangingPunct="0"/>
              <a:endParaRPr lang="en-US" altLang="zh-HK">
                <a:ea typeface="新細明體" pitchFamily="18" charset="-120"/>
              </a:endParaRPr>
            </a:p>
          </p:txBody>
        </p:sp>
        <p:sp>
          <p:nvSpPr>
            <p:cNvPr id="130" name="Oval 83"/>
            <p:cNvSpPr>
              <a:spLocks noChangeArrowheads="1"/>
            </p:cNvSpPr>
            <p:nvPr/>
          </p:nvSpPr>
          <p:spPr bwMode="auto">
            <a:xfrm>
              <a:off x="4641" y="3420"/>
              <a:ext cx="83" cy="77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</p:spPr>
          <p:txBody>
            <a:bodyPr wrap="none" anchor="ctr"/>
            <a:lstStyle/>
            <a:p>
              <a:pPr algn="ctr" eaLnBrk="0" hangingPunct="0"/>
              <a:endParaRPr lang="en-US" altLang="zh-HK">
                <a:ea typeface="新細明體" pitchFamily="18" charset="-120"/>
              </a:endParaRPr>
            </a:p>
          </p:txBody>
        </p:sp>
        <p:sp>
          <p:nvSpPr>
            <p:cNvPr id="131" name="Text Box 84"/>
            <p:cNvSpPr txBox="1">
              <a:spLocks noChangeArrowheads="1"/>
            </p:cNvSpPr>
            <p:nvPr/>
          </p:nvSpPr>
          <p:spPr bwMode="auto">
            <a:xfrm>
              <a:off x="4236" y="2112"/>
              <a:ext cx="3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lg" len="lg"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/>
              <a:r>
                <a:rPr lang="en-US" altLang="zh-HK" b="1">
                  <a:ea typeface="新細明體" pitchFamily="18" charset="-120"/>
                </a:rPr>
                <a:t> R</a:t>
              </a:r>
              <a:r>
                <a:rPr lang="en-US" altLang="zh-HK" b="1" baseline="-25000">
                  <a:ea typeface="新細明體" pitchFamily="18" charset="-120"/>
                </a:rPr>
                <a:t>1</a:t>
              </a:r>
              <a:endParaRPr lang="en-US" altLang="zh-HK" b="1">
                <a:ea typeface="新細明體" pitchFamily="18" charset="-120"/>
              </a:endParaRPr>
            </a:p>
          </p:txBody>
        </p:sp>
        <p:grpSp>
          <p:nvGrpSpPr>
            <p:cNvPr id="132" name="Group 85"/>
            <p:cNvGrpSpPr>
              <a:grpSpLocks/>
            </p:cNvGrpSpPr>
            <p:nvPr/>
          </p:nvGrpSpPr>
          <p:grpSpPr bwMode="auto">
            <a:xfrm>
              <a:off x="4626" y="2637"/>
              <a:ext cx="111" cy="216"/>
              <a:chOff x="1670" y="2765"/>
              <a:chExt cx="111" cy="216"/>
            </a:xfrm>
          </p:grpSpPr>
          <p:sp>
            <p:nvSpPr>
              <p:cNvPr id="163" name="Line 86"/>
              <p:cNvSpPr>
                <a:spLocks noChangeShapeType="1"/>
              </p:cNvSpPr>
              <p:nvPr/>
            </p:nvSpPr>
            <p:spPr bwMode="auto">
              <a:xfrm>
                <a:off x="1718" y="2765"/>
                <a:ext cx="63" cy="2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164" name="Line 87"/>
              <p:cNvSpPr>
                <a:spLocks noChangeShapeType="1"/>
              </p:cNvSpPr>
              <p:nvPr/>
            </p:nvSpPr>
            <p:spPr bwMode="auto">
              <a:xfrm flipH="1">
                <a:off x="1670" y="2786"/>
                <a:ext cx="108" cy="1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165" name="Line 88"/>
              <p:cNvSpPr>
                <a:spLocks noChangeShapeType="1"/>
              </p:cNvSpPr>
              <p:nvPr/>
            </p:nvSpPr>
            <p:spPr bwMode="auto">
              <a:xfrm>
                <a:off x="1670" y="2957"/>
                <a:ext cx="57" cy="2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166" name="Line 89"/>
              <p:cNvSpPr>
                <a:spLocks noChangeShapeType="1"/>
              </p:cNvSpPr>
              <p:nvPr/>
            </p:nvSpPr>
            <p:spPr bwMode="auto">
              <a:xfrm>
                <a:off x="1673" y="2807"/>
                <a:ext cx="105" cy="4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167" name="Line 90"/>
              <p:cNvSpPr>
                <a:spLocks noChangeShapeType="1"/>
              </p:cNvSpPr>
              <p:nvPr/>
            </p:nvSpPr>
            <p:spPr bwMode="auto">
              <a:xfrm flipH="1">
                <a:off x="1673" y="2852"/>
                <a:ext cx="108" cy="2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168" name="Line 91"/>
              <p:cNvSpPr>
                <a:spLocks noChangeShapeType="1"/>
              </p:cNvSpPr>
              <p:nvPr/>
            </p:nvSpPr>
            <p:spPr bwMode="auto">
              <a:xfrm>
                <a:off x="1673" y="2879"/>
                <a:ext cx="102" cy="4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169" name="Line 92"/>
              <p:cNvSpPr>
                <a:spLocks noChangeShapeType="1"/>
              </p:cNvSpPr>
              <p:nvPr/>
            </p:nvSpPr>
            <p:spPr bwMode="auto">
              <a:xfrm flipH="1">
                <a:off x="1673" y="2924"/>
                <a:ext cx="99" cy="3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</p:grpSp>
        <p:sp>
          <p:nvSpPr>
            <p:cNvPr id="133" name="Text Box 93"/>
            <p:cNvSpPr txBox="1">
              <a:spLocks noChangeArrowheads="1"/>
            </p:cNvSpPr>
            <p:nvPr/>
          </p:nvSpPr>
          <p:spPr bwMode="auto">
            <a:xfrm>
              <a:off x="4720" y="2613"/>
              <a:ext cx="26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lg" len="lg"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/>
              <a:r>
                <a:rPr lang="en-US" altLang="zh-HK" b="1">
                  <a:ea typeface="新細明體" pitchFamily="18" charset="-120"/>
                </a:rPr>
                <a:t>R</a:t>
              </a:r>
              <a:r>
                <a:rPr lang="en-US" altLang="zh-HK" b="1" baseline="-25000">
                  <a:ea typeface="新細明體" pitchFamily="18" charset="-120"/>
                </a:rPr>
                <a:t>2</a:t>
              </a:r>
              <a:endParaRPr lang="en-US" altLang="zh-HK" b="1">
                <a:ea typeface="新細明體" pitchFamily="18" charset="-120"/>
              </a:endParaRPr>
            </a:p>
          </p:txBody>
        </p:sp>
        <p:cxnSp>
          <p:nvCxnSpPr>
            <p:cNvPr id="134" name="AutoShape 94"/>
            <p:cNvCxnSpPr>
              <a:cxnSpLocks noChangeShapeType="1"/>
              <a:stCxn id="161" idx="0"/>
              <a:endCxn id="141" idx="2"/>
            </p:cNvCxnSpPr>
            <p:nvPr/>
          </p:nvCxnSpPr>
          <p:spPr bwMode="auto">
            <a:xfrm rot="-5400000">
              <a:off x="3347" y="2450"/>
              <a:ext cx="316" cy="226"/>
            </a:xfrm>
            <a:prstGeom prst="bentConnector2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5" name="AutoShape 95"/>
            <p:cNvCxnSpPr>
              <a:cxnSpLocks noChangeShapeType="1"/>
              <a:stCxn id="148" idx="0"/>
              <a:endCxn id="165" idx="1"/>
            </p:cNvCxnSpPr>
            <p:nvPr/>
          </p:nvCxnSpPr>
          <p:spPr bwMode="auto">
            <a:xfrm flipH="1" flipV="1">
              <a:off x="4683" y="2853"/>
              <a:ext cx="1" cy="14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6" name="AutoShape 96"/>
            <p:cNvCxnSpPr>
              <a:cxnSpLocks noChangeShapeType="1"/>
              <a:stCxn id="129" idx="4"/>
              <a:endCxn id="163" idx="0"/>
            </p:cNvCxnSpPr>
            <p:nvPr/>
          </p:nvCxnSpPr>
          <p:spPr bwMode="auto">
            <a:xfrm flipH="1">
              <a:off x="4674" y="2441"/>
              <a:ext cx="2" cy="19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7" name="Text Box 100"/>
            <p:cNvSpPr txBox="1">
              <a:spLocks noChangeArrowheads="1"/>
            </p:cNvSpPr>
            <p:nvPr/>
          </p:nvSpPr>
          <p:spPr bwMode="auto">
            <a:xfrm>
              <a:off x="4320" y="2978"/>
              <a:ext cx="2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lg" len="lg"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/>
              <a:r>
                <a:rPr lang="en-US" altLang="zh-HK" b="1">
                  <a:ea typeface="新細明體" pitchFamily="18" charset="-120"/>
                </a:rPr>
                <a:t>C</a:t>
              </a:r>
            </a:p>
          </p:txBody>
        </p:sp>
        <p:grpSp>
          <p:nvGrpSpPr>
            <p:cNvPr id="138" name="Group 101"/>
            <p:cNvGrpSpPr>
              <a:grpSpLocks/>
            </p:cNvGrpSpPr>
            <p:nvPr/>
          </p:nvGrpSpPr>
          <p:grpSpPr bwMode="auto">
            <a:xfrm>
              <a:off x="3226" y="2620"/>
              <a:ext cx="568" cy="634"/>
              <a:chOff x="393" y="2464"/>
              <a:chExt cx="568" cy="634"/>
            </a:xfrm>
          </p:grpSpPr>
          <p:sp>
            <p:nvSpPr>
              <p:cNvPr id="157" name="Text Box 102"/>
              <p:cNvSpPr txBox="1">
                <a:spLocks noChangeArrowheads="1"/>
              </p:cNvSpPr>
              <p:nvPr/>
            </p:nvSpPr>
            <p:spPr bwMode="auto">
              <a:xfrm>
                <a:off x="725" y="2464"/>
                <a:ext cx="236" cy="6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lg" len="lg"/>
                    <a:tailEnd type="none" w="lg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ctr"/>
                <a:endParaRPr lang="en-US" altLang="zh-HK" sz="2000" b="1" i="1" dirty="0">
                  <a:ea typeface="新細明體" pitchFamily="18" charset="-120"/>
                </a:endParaRPr>
              </a:p>
              <a:p>
                <a:pPr algn="ctr"/>
                <a:r>
                  <a:rPr lang="en-US" altLang="zh-HK" sz="2000" b="1" dirty="0" err="1">
                    <a:ea typeface="新細明體" pitchFamily="18" charset="-120"/>
                  </a:rPr>
                  <a:t>v</a:t>
                </a:r>
                <a:r>
                  <a:rPr lang="en-US" altLang="zh-HK" sz="2000" b="1" baseline="-25000" dirty="0" err="1">
                    <a:ea typeface="新細明體" pitchFamily="18" charset="-120"/>
                  </a:rPr>
                  <a:t>s</a:t>
                </a:r>
                <a:endParaRPr lang="en-US" altLang="zh-HK" sz="2000" b="1" baseline="-25000" dirty="0">
                  <a:ea typeface="新細明體" pitchFamily="18" charset="-120"/>
                </a:endParaRPr>
              </a:p>
              <a:p>
                <a:pPr algn="ctr"/>
                <a:endParaRPr lang="en-US" altLang="zh-HK" sz="2000" dirty="0">
                  <a:ea typeface="新細明體" pitchFamily="18" charset="-120"/>
                </a:endParaRPr>
              </a:p>
            </p:txBody>
          </p:sp>
          <p:sp>
            <p:nvSpPr>
              <p:cNvPr id="158" name="Oval 103"/>
              <p:cNvSpPr>
                <a:spLocks noChangeArrowheads="1"/>
              </p:cNvSpPr>
              <p:nvPr/>
            </p:nvSpPr>
            <p:spPr bwMode="auto">
              <a:xfrm>
                <a:off x="393" y="2615"/>
                <a:ext cx="332" cy="31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altLang="zh-HK">
                  <a:ea typeface="新細明體" pitchFamily="18" charset="-120"/>
                </a:endParaRPr>
              </a:p>
            </p:txBody>
          </p:sp>
          <p:sp>
            <p:nvSpPr>
              <p:cNvPr id="159" name="Text Box 104"/>
              <p:cNvSpPr txBox="1">
                <a:spLocks noChangeArrowheads="1"/>
              </p:cNvSpPr>
              <p:nvPr/>
            </p:nvSpPr>
            <p:spPr bwMode="auto">
              <a:xfrm>
                <a:off x="502" y="2597"/>
                <a:ext cx="11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lg" len="lg"/>
                    <a:tailEnd type="none" w="lg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ctr"/>
                <a:endParaRPr lang="en-US" altLang="zh-HK">
                  <a:ea typeface="新細明體" pitchFamily="18" charset="-120"/>
                </a:endParaRPr>
              </a:p>
            </p:txBody>
          </p:sp>
          <p:sp>
            <p:nvSpPr>
              <p:cNvPr id="160" name="Text Box 105"/>
              <p:cNvSpPr txBox="1">
                <a:spLocks noChangeArrowheads="1"/>
              </p:cNvSpPr>
              <p:nvPr/>
            </p:nvSpPr>
            <p:spPr bwMode="auto">
              <a:xfrm>
                <a:off x="499" y="2659"/>
                <a:ext cx="11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lg" len="lg"/>
                    <a:tailEnd type="none" w="lg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ctr"/>
                <a:endParaRPr lang="en-US" altLang="zh-HK">
                  <a:ea typeface="新細明體" pitchFamily="18" charset="-120"/>
                </a:endParaRPr>
              </a:p>
            </p:txBody>
          </p:sp>
          <p:sp>
            <p:nvSpPr>
              <p:cNvPr id="161" name="Text Box 106"/>
              <p:cNvSpPr txBox="1">
                <a:spLocks noChangeArrowheads="1"/>
              </p:cNvSpPr>
              <p:nvPr/>
            </p:nvSpPr>
            <p:spPr bwMode="auto">
              <a:xfrm>
                <a:off x="460" y="2565"/>
                <a:ext cx="197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lg" len="lg"/>
                    <a:tailEnd type="none" w="lg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ctr"/>
                <a:r>
                  <a:rPr lang="en-US" altLang="zh-HK">
                    <a:ea typeface="新細明體" pitchFamily="18" charset="-120"/>
                  </a:rPr>
                  <a:t>+</a:t>
                </a:r>
              </a:p>
              <a:p>
                <a:pPr algn="ctr"/>
                <a:r>
                  <a:rPr lang="en-US" altLang="zh-HK">
                    <a:ea typeface="新細明體" pitchFamily="18" charset="-120"/>
                  </a:rPr>
                  <a:t>–</a:t>
                </a:r>
              </a:p>
            </p:txBody>
          </p:sp>
          <p:sp>
            <p:nvSpPr>
              <p:cNvPr id="162" name="Text Box 107"/>
              <p:cNvSpPr txBox="1">
                <a:spLocks noChangeArrowheads="1"/>
              </p:cNvSpPr>
              <p:nvPr/>
            </p:nvSpPr>
            <p:spPr bwMode="auto">
              <a:xfrm>
                <a:off x="503" y="2652"/>
                <a:ext cx="11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lg" len="lg"/>
                    <a:tailEnd type="none" w="lg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ctr"/>
                <a:endParaRPr lang="en-US" altLang="zh-HK">
                  <a:ea typeface="新細明體" pitchFamily="18" charset="-120"/>
                </a:endParaRPr>
              </a:p>
            </p:txBody>
          </p:sp>
        </p:grpSp>
        <p:cxnSp>
          <p:nvCxnSpPr>
            <p:cNvPr id="139" name="AutoShape 108"/>
            <p:cNvCxnSpPr>
              <a:cxnSpLocks noChangeShapeType="1"/>
              <a:stCxn id="129" idx="6"/>
              <a:endCxn id="150" idx="0"/>
            </p:cNvCxnSpPr>
            <p:nvPr/>
          </p:nvCxnSpPr>
          <p:spPr bwMode="auto">
            <a:xfrm>
              <a:off x="4717" y="2403"/>
              <a:ext cx="619" cy="430"/>
            </a:xfrm>
            <a:prstGeom prst="bentConnector2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0" name="AutoShape 109"/>
            <p:cNvCxnSpPr>
              <a:cxnSpLocks noChangeShapeType="1"/>
              <a:stCxn id="130" idx="6"/>
              <a:endCxn id="152" idx="1"/>
            </p:cNvCxnSpPr>
            <p:nvPr/>
          </p:nvCxnSpPr>
          <p:spPr bwMode="auto">
            <a:xfrm flipV="1">
              <a:off x="4724" y="3049"/>
              <a:ext cx="621" cy="410"/>
            </a:xfrm>
            <a:prstGeom prst="bentConnector2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1" name="Oval 110"/>
            <p:cNvSpPr>
              <a:spLocks noChangeArrowheads="1"/>
            </p:cNvSpPr>
            <p:nvPr/>
          </p:nvSpPr>
          <p:spPr bwMode="auto">
            <a:xfrm>
              <a:off x="3618" y="2366"/>
              <a:ext cx="83" cy="77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</p:spPr>
          <p:txBody>
            <a:bodyPr wrap="none" anchor="ctr"/>
            <a:lstStyle/>
            <a:p>
              <a:pPr algn="ctr" eaLnBrk="0" hangingPunct="0"/>
              <a:endParaRPr lang="en-US" altLang="zh-HK">
                <a:ea typeface="新細明體" pitchFamily="18" charset="-120"/>
              </a:endParaRPr>
            </a:p>
          </p:txBody>
        </p:sp>
        <p:sp>
          <p:nvSpPr>
            <p:cNvPr id="142" name="Oval 111"/>
            <p:cNvSpPr>
              <a:spLocks noChangeArrowheads="1"/>
            </p:cNvSpPr>
            <p:nvPr/>
          </p:nvSpPr>
          <p:spPr bwMode="auto">
            <a:xfrm>
              <a:off x="3954" y="2375"/>
              <a:ext cx="83" cy="77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</p:spPr>
          <p:txBody>
            <a:bodyPr wrap="none" anchor="ctr"/>
            <a:lstStyle/>
            <a:p>
              <a:pPr algn="ctr" eaLnBrk="0" hangingPunct="0"/>
              <a:endParaRPr lang="en-US" altLang="zh-HK">
                <a:ea typeface="新細明體" pitchFamily="18" charset="-120"/>
              </a:endParaRPr>
            </a:p>
          </p:txBody>
        </p:sp>
        <p:cxnSp>
          <p:nvCxnSpPr>
            <p:cNvPr id="143" name="AutoShape 112"/>
            <p:cNvCxnSpPr>
              <a:cxnSpLocks noChangeShapeType="1"/>
              <a:stCxn id="173" idx="0"/>
              <a:endCxn id="142" idx="6"/>
            </p:cNvCxnSpPr>
            <p:nvPr/>
          </p:nvCxnSpPr>
          <p:spPr bwMode="auto">
            <a:xfrm flipH="1">
              <a:off x="4037" y="2412"/>
              <a:ext cx="209" cy="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4" name="AutoShape 116"/>
            <p:cNvCxnSpPr>
              <a:cxnSpLocks noChangeShapeType="1"/>
              <a:stCxn id="130" idx="0"/>
              <a:endCxn id="149" idx="4"/>
            </p:cNvCxnSpPr>
            <p:nvPr/>
          </p:nvCxnSpPr>
          <p:spPr bwMode="auto">
            <a:xfrm flipH="1" flipV="1">
              <a:off x="4679" y="3312"/>
              <a:ext cx="4" cy="10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145" name="Group 117"/>
            <p:cNvGrpSpPr>
              <a:grpSpLocks/>
            </p:cNvGrpSpPr>
            <p:nvPr/>
          </p:nvGrpSpPr>
          <p:grpSpPr bwMode="auto">
            <a:xfrm>
              <a:off x="5288" y="2833"/>
              <a:ext cx="111" cy="216"/>
              <a:chOff x="1670" y="2765"/>
              <a:chExt cx="111" cy="216"/>
            </a:xfrm>
          </p:grpSpPr>
          <p:sp>
            <p:nvSpPr>
              <p:cNvPr id="150" name="Line 118"/>
              <p:cNvSpPr>
                <a:spLocks noChangeShapeType="1"/>
              </p:cNvSpPr>
              <p:nvPr/>
            </p:nvSpPr>
            <p:spPr bwMode="auto">
              <a:xfrm>
                <a:off x="1718" y="2765"/>
                <a:ext cx="63" cy="2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151" name="Line 119"/>
              <p:cNvSpPr>
                <a:spLocks noChangeShapeType="1"/>
              </p:cNvSpPr>
              <p:nvPr/>
            </p:nvSpPr>
            <p:spPr bwMode="auto">
              <a:xfrm flipH="1">
                <a:off x="1670" y="2786"/>
                <a:ext cx="108" cy="1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152" name="Line 120"/>
              <p:cNvSpPr>
                <a:spLocks noChangeShapeType="1"/>
              </p:cNvSpPr>
              <p:nvPr/>
            </p:nvSpPr>
            <p:spPr bwMode="auto">
              <a:xfrm>
                <a:off x="1670" y="2957"/>
                <a:ext cx="57" cy="2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153" name="Line 121"/>
              <p:cNvSpPr>
                <a:spLocks noChangeShapeType="1"/>
              </p:cNvSpPr>
              <p:nvPr/>
            </p:nvSpPr>
            <p:spPr bwMode="auto">
              <a:xfrm>
                <a:off x="1673" y="2807"/>
                <a:ext cx="105" cy="4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154" name="Line 122"/>
              <p:cNvSpPr>
                <a:spLocks noChangeShapeType="1"/>
              </p:cNvSpPr>
              <p:nvPr/>
            </p:nvSpPr>
            <p:spPr bwMode="auto">
              <a:xfrm flipH="1">
                <a:off x="1673" y="2852"/>
                <a:ext cx="108" cy="2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155" name="Line 123"/>
              <p:cNvSpPr>
                <a:spLocks noChangeShapeType="1"/>
              </p:cNvSpPr>
              <p:nvPr/>
            </p:nvSpPr>
            <p:spPr bwMode="auto">
              <a:xfrm>
                <a:off x="1673" y="2879"/>
                <a:ext cx="102" cy="4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156" name="Line 124"/>
              <p:cNvSpPr>
                <a:spLocks noChangeShapeType="1"/>
              </p:cNvSpPr>
              <p:nvPr/>
            </p:nvSpPr>
            <p:spPr bwMode="auto">
              <a:xfrm flipH="1">
                <a:off x="1673" y="2924"/>
                <a:ext cx="99" cy="3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</p:grpSp>
        <p:sp>
          <p:nvSpPr>
            <p:cNvPr id="146" name="Text Box 125"/>
            <p:cNvSpPr txBox="1">
              <a:spLocks noChangeArrowheads="1"/>
            </p:cNvSpPr>
            <p:nvPr/>
          </p:nvSpPr>
          <p:spPr bwMode="auto">
            <a:xfrm>
              <a:off x="5392" y="2809"/>
              <a:ext cx="26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lg" len="lg"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/>
              <a:r>
                <a:rPr lang="en-US" altLang="zh-HK" b="1">
                  <a:ea typeface="新細明體" pitchFamily="18" charset="-120"/>
                </a:rPr>
                <a:t>R</a:t>
              </a:r>
              <a:r>
                <a:rPr lang="en-US" altLang="zh-HK" b="1" baseline="-25000">
                  <a:ea typeface="新細明體" pitchFamily="18" charset="-120"/>
                </a:rPr>
                <a:t>3</a:t>
              </a:r>
              <a:endParaRPr lang="en-US" altLang="zh-HK" b="1">
                <a:ea typeface="新細明體" pitchFamily="18" charset="-120"/>
              </a:endParaRPr>
            </a:p>
          </p:txBody>
        </p:sp>
        <p:cxnSp>
          <p:nvCxnSpPr>
            <p:cNvPr id="147" name="AutoShape 126"/>
            <p:cNvCxnSpPr>
              <a:cxnSpLocks noChangeShapeType="1"/>
              <a:endCxn id="141" idx="6"/>
            </p:cNvCxnSpPr>
            <p:nvPr/>
          </p:nvCxnSpPr>
          <p:spPr bwMode="auto">
            <a:xfrm flipH="1">
              <a:off x="3701" y="2227"/>
              <a:ext cx="246" cy="17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8" name="Oval 127"/>
            <p:cNvSpPr>
              <a:spLocks noChangeArrowheads="1"/>
            </p:cNvSpPr>
            <p:nvPr/>
          </p:nvSpPr>
          <p:spPr bwMode="auto">
            <a:xfrm>
              <a:off x="4642" y="3001"/>
              <a:ext cx="83" cy="77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</p:spPr>
          <p:txBody>
            <a:bodyPr wrap="none" anchor="ctr"/>
            <a:lstStyle/>
            <a:p>
              <a:pPr algn="ctr" eaLnBrk="0" hangingPunct="0"/>
              <a:endParaRPr lang="en-US" altLang="zh-HK">
                <a:ea typeface="新細明體" pitchFamily="18" charset="-120"/>
              </a:endParaRPr>
            </a:p>
          </p:txBody>
        </p:sp>
        <p:sp>
          <p:nvSpPr>
            <p:cNvPr id="149" name="Oval 128"/>
            <p:cNvSpPr>
              <a:spLocks noChangeArrowheads="1"/>
            </p:cNvSpPr>
            <p:nvPr/>
          </p:nvSpPr>
          <p:spPr bwMode="auto">
            <a:xfrm>
              <a:off x="4637" y="3235"/>
              <a:ext cx="83" cy="77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round/>
              <a:headEnd type="none" w="lg" len="lg"/>
              <a:tailEnd type="none" w="lg" len="lg"/>
            </a:ln>
          </p:spPr>
          <p:txBody>
            <a:bodyPr wrap="none" anchor="ctr"/>
            <a:lstStyle/>
            <a:p>
              <a:pPr algn="ctr" eaLnBrk="0" hangingPunct="0"/>
              <a:endParaRPr lang="en-US" altLang="zh-HK">
                <a:ea typeface="新細明體" pitchFamily="18" charset="-120"/>
              </a:endParaRPr>
            </a:p>
          </p:txBody>
        </p:sp>
      </p:grpSp>
      <p:sp>
        <p:nvSpPr>
          <p:cNvPr id="181" name="文字方塊 180"/>
          <p:cNvSpPr txBox="1"/>
          <p:nvPr/>
        </p:nvSpPr>
        <p:spPr>
          <a:xfrm>
            <a:off x="5079711" y="6200145"/>
            <a:ext cx="3600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dirty="0" smtClean="0">
                <a:latin typeface="Arial" panose="020B0604020202020204" pitchFamily="34" charset="0"/>
                <a:cs typeface="Arial" panose="020B0604020202020204" pitchFamily="34" charset="0"/>
              </a:rPr>
              <a:t>The equivalent circuit at t = 0-</a:t>
            </a:r>
            <a:endParaRPr lang="zh-HK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1121698"/>
      </p:ext>
    </p:extLst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4487</TotalTime>
  <Words>2239</Words>
  <Application>Microsoft Office PowerPoint</Application>
  <PresentationFormat>如螢幕大小 (4:3)</PresentationFormat>
  <Paragraphs>461</Paragraphs>
  <Slides>42</Slides>
  <Notes>3</Notes>
  <HiddenSlides>0</HiddenSlides>
  <MMClips>0</MMClips>
  <ScaleCrop>false</ScaleCrop>
  <HeadingPairs>
    <vt:vector size="6" baseType="variant">
      <vt:variant>
        <vt:lpstr>佈景主題</vt:lpstr>
      </vt:variant>
      <vt:variant>
        <vt:i4>1</vt:i4>
      </vt:variant>
      <vt:variant>
        <vt:lpstr>內嵌 OLE 伺服程式</vt:lpstr>
      </vt:variant>
      <vt:variant>
        <vt:i4>2</vt:i4>
      </vt:variant>
      <vt:variant>
        <vt:lpstr>投影片標題</vt:lpstr>
      </vt:variant>
      <vt:variant>
        <vt:i4>42</vt:i4>
      </vt:variant>
    </vt:vector>
  </HeadingPairs>
  <TitlesOfParts>
    <vt:vector size="45" baseType="lpstr">
      <vt:lpstr>Blends</vt:lpstr>
      <vt:lpstr>方程式</vt:lpstr>
      <vt:lpstr>Equation</vt:lpstr>
      <vt:lpstr>AST10401  Introduction to Electrical Engineering</vt:lpstr>
      <vt:lpstr>First order circuits</vt:lpstr>
      <vt:lpstr>A first order circuit with switches</vt:lpstr>
      <vt:lpstr>A first order circuit with switches</vt:lpstr>
      <vt:lpstr>Steady state Just Before t = 0</vt:lpstr>
      <vt:lpstr>Steady state long after t = 0</vt:lpstr>
      <vt:lpstr>A first order circuit with switches</vt:lpstr>
      <vt:lpstr>A first order circuit with switches</vt:lpstr>
      <vt:lpstr>Initial Conditions</vt:lpstr>
      <vt:lpstr>Final Conditions</vt:lpstr>
      <vt:lpstr>DC Steady-State</vt:lpstr>
      <vt:lpstr>DC Steady-State</vt:lpstr>
      <vt:lpstr>DC Steady-State</vt:lpstr>
      <vt:lpstr>DC Steady-State</vt:lpstr>
      <vt:lpstr>PowerPoint 簡報</vt:lpstr>
      <vt:lpstr>     Unit-Step Function</vt:lpstr>
      <vt:lpstr>Unit-Step Function</vt:lpstr>
      <vt:lpstr>Unit-Step Function</vt:lpstr>
      <vt:lpstr>Step response of an RC circuit</vt:lpstr>
      <vt:lpstr>Step response of an RC circuit</vt:lpstr>
      <vt:lpstr>Step response of an RC circuit</vt:lpstr>
      <vt:lpstr>Step response of an RC circuit</vt:lpstr>
      <vt:lpstr>Step response of an RC circuit</vt:lpstr>
      <vt:lpstr>Step response of an RC circuit</vt:lpstr>
      <vt:lpstr>Step response of an RC circuit</vt:lpstr>
      <vt:lpstr>Step response of an RC circuit</vt:lpstr>
      <vt:lpstr>Step response of an RC circuit</vt:lpstr>
      <vt:lpstr>Natural response of RC circuit </vt:lpstr>
      <vt:lpstr>Natural response of RC circuit </vt:lpstr>
      <vt:lpstr>Natural response of RC circuit </vt:lpstr>
      <vt:lpstr>Step response of an RL circuit</vt:lpstr>
      <vt:lpstr>Step response of an RL circuit</vt:lpstr>
      <vt:lpstr>Step response of an RL circuit</vt:lpstr>
      <vt:lpstr>Step response of an RL circuit</vt:lpstr>
      <vt:lpstr>Step response of an RL circuit</vt:lpstr>
      <vt:lpstr>Step response of an RL circuit</vt:lpstr>
      <vt:lpstr>Step response of an RL circuit</vt:lpstr>
      <vt:lpstr>Step response of an RL circuit</vt:lpstr>
      <vt:lpstr>Step response of an RL circuit</vt:lpstr>
      <vt:lpstr>Natural response of RL circuit </vt:lpstr>
      <vt:lpstr>Natural response of RL circuit </vt:lpstr>
      <vt:lpstr>Natural response of RL circuit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kwan</dc:creator>
  <cp:lastModifiedBy>Kwan</cp:lastModifiedBy>
  <cp:revision>473</cp:revision>
  <cp:lastPrinted>1601-01-01T00:00:00Z</cp:lastPrinted>
  <dcterms:created xsi:type="dcterms:W3CDTF">1601-01-01T00:00:00Z</dcterms:created>
  <dcterms:modified xsi:type="dcterms:W3CDTF">2018-10-17T15:24:58Z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