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sldIdLst>
    <p:sldId id="256" r:id="rId2"/>
    <p:sldId id="304" r:id="rId3"/>
    <p:sldId id="283" r:id="rId4"/>
    <p:sldId id="305" r:id="rId5"/>
    <p:sldId id="284" r:id="rId6"/>
    <p:sldId id="310" r:id="rId7"/>
    <p:sldId id="307" r:id="rId8"/>
    <p:sldId id="308" r:id="rId9"/>
    <p:sldId id="285" r:id="rId10"/>
    <p:sldId id="286" r:id="rId11"/>
    <p:sldId id="287" r:id="rId12"/>
    <p:sldId id="288" r:id="rId13"/>
    <p:sldId id="289" r:id="rId14"/>
    <p:sldId id="29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13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43.wmf"/><Relationship Id="rId5" Type="http://schemas.openxmlformats.org/officeDocument/2006/relationships/image" Target="../media/image17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7.wmf"/><Relationship Id="rId5" Type="http://schemas.openxmlformats.org/officeDocument/2006/relationships/image" Target="../media/image22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CA6EA2-A53A-4525-802B-86298AB70A51}" type="datetimeFigureOut">
              <a:rPr lang="zh-HK" altLang="en-US"/>
              <a:pPr>
                <a:defRPr/>
              </a:pPr>
              <a:t>31/10/2018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HK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HK" altLang="en-US" noProof="0" smtClean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142D3D-42B0-460D-A8B6-A96311C0F3A0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8191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zh-HK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zh-HK">
                <a:ea typeface="新細明體" pitchFamily="18" charset="-12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17B15CF-B5B9-4C67-887B-4ED21AD7BAD2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11837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728C9-6C89-476D-883C-39C97A8C2E5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89629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2B4C-3129-4A60-8A5C-3C691CDC3D0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9700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8A0B4-BF91-4605-8020-C83BD46B502C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77682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D04E5-E197-4950-A9FE-3E37DFA7246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6234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0D476-CF7A-48EF-8609-81E42271E679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4415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6C2D-5EA0-4DD0-A5CE-0934C91D30F4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326714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10E6-DDBC-4041-B1E8-2FA4EF5CB225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2176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AD466-744B-4584-BA4B-00FB8A3A6463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68206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08552-AB66-4BFC-9D58-B2A7FC4288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138059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F8D81-F085-4881-96C9-5B790B7185EB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74219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HK" altLang="zh-HK" sz="2400">
              <a:ea typeface="新細明體" pitchFamily="18" charset="-12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HK" altLang="en-US" smtClean="0"/>
              <a:t>按一下以編輯母片</a:t>
            </a:r>
          </a:p>
          <a:p>
            <a:pPr lvl="1"/>
            <a:r>
              <a:rPr lang="zh-HK" altLang="en-US" smtClean="0"/>
              <a:t>第二層</a:t>
            </a:r>
          </a:p>
          <a:p>
            <a:pPr lvl="2"/>
            <a:r>
              <a:rPr lang="zh-HK" altLang="en-US" smtClean="0"/>
              <a:t>第三層</a:t>
            </a:r>
          </a:p>
          <a:p>
            <a:pPr lvl="3"/>
            <a:r>
              <a:rPr lang="zh-HK" altLang="en-US" smtClean="0"/>
              <a:t>第四層</a:t>
            </a:r>
          </a:p>
          <a:p>
            <a:pPr lvl="4"/>
            <a:r>
              <a:rPr lang="zh-HK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itchFamily="18" charset="-120"/>
              </a:defRPr>
            </a:lvl1pPr>
          </a:lstStyle>
          <a:p>
            <a:pPr>
              <a:defRPr/>
            </a:pPr>
            <a:fld id="{5FB6257E-BA40-456C-9D03-1FEF0D605C98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5.jpeg"/><Relationship Id="rId7" Type="http://schemas.openxmlformats.org/officeDocument/2006/relationships/image" Target="../media/image27.wmf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5.jpe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.jpe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8.jpeg"/><Relationship Id="rId4" Type="http://schemas.openxmlformats.org/officeDocument/2006/relationships/image" Target="../media/image3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8.jpe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3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14.png"/><Relationship Id="rId4" Type="http://schemas.openxmlformats.org/officeDocument/2006/relationships/image" Target="../media/image46.wmf"/><Relationship Id="rId9" Type="http://schemas.openxmlformats.org/officeDocument/2006/relationships/image" Target="../media/image3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9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38.jpeg"/><Relationship Id="rId10" Type="http://schemas.openxmlformats.org/officeDocument/2006/relationships/image" Target="../media/image2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54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5.wmf"/><Relationship Id="rId10" Type="http://schemas.openxmlformats.org/officeDocument/2006/relationships/image" Target="../media/image38.jpeg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8.wmf"/><Relationship Id="rId9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5.png"/><Relationship Id="rId4" Type="http://schemas.openxmlformats.org/officeDocument/2006/relationships/image" Target="../media/image61.wmf"/><Relationship Id="rId9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54.jpeg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image" Target="../media/image3.jpe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png"/><Relationship Id="rId4" Type="http://schemas.openxmlformats.org/officeDocument/2006/relationships/image" Target="../media/image12.wmf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9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3.jpeg"/><Relationship Id="rId10" Type="http://schemas.openxmlformats.org/officeDocument/2006/relationships/image" Target="../media/image9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pitchFamily="18" charset="-120"/>
              </a:rPr>
              <a:t>AST10401 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Introduction to Electrical Engineering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HK" dirty="0">
                <a:ea typeface="新細明體" pitchFamily="18" charset="-120"/>
              </a:rPr>
              <a:t>6</a:t>
            </a:r>
            <a:r>
              <a:rPr lang="en-US" altLang="zh-HK" dirty="0" smtClean="0">
                <a:ea typeface="新細明體" pitchFamily="18" charset="-120"/>
              </a:rPr>
              <a:t>. Second Order Circuits</a:t>
            </a:r>
          </a:p>
          <a:p>
            <a:pPr eaLnBrk="1" hangingPunct="1"/>
            <a:endParaRPr lang="en-US" altLang="zh-HK" dirty="0" smtClean="0">
              <a:ea typeface="新細明體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B15CF-B5B9-4C67-887B-4ED21AD7BAD2}" type="slidenum">
              <a:rPr lang="en-US" altLang="zh-HK" smtClean="0"/>
              <a:pPr>
                <a:defRPr/>
              </a:pPr>
              <a:t>1</a:t>
            </a:fld>
            <a:endParaRPr lang="en-US" altLang="zh-H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12748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Find v(t)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10</a:t>
            </a:fld>
            <a:endParaRPr lang="en-US" altLang="zh-HK"/>
          </a:p>
        </p:txBody>
      </p:sp>
      <p:pic>
        <p:nvPicPr>
          <p:cNvPr id="5" name="Picture 3" descr="ale29559_08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/>
          <a:stretch/>
        </p:blipFill>
        <p:spPr bwMode="auto">
          <a:xfrm>
            <a:off x="374650" y="3406813"/>
            <a:ext cx="4390999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046649" y="2618600"/>
            <a:ext cx="3991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t &lt; 0, the switch is closed for a long time. </a:t>
            </a:r>
          </a:p>
          <a:p>
            <a:endParaRPr lang="en-US" altLang="zh-H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capacitor behaves like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 circuit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and the inductor acts like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short circuit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693485"/>
              </p:ext>
            </p:extLst>
          </p:nvPr>
        </p:nvGraphicFramePr>
        <p:xfrm>
          <a:off x="5410200" y="4768888"/>
          <a:ext cx="30416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3" name="方程式" r:id="rId4" imgW="1777680" imgH="228600" progId="Equation.3">
                  <p:embed/>
                </p:oleObj>
              </mc:Choice>
              <mc:Fallback>
                <p:oleObj name="方程式" r:id="rId4" imgW="177768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768888"/>
                        <a:ext cx="30416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141670"/>
              </p:ext>
            </p:extLst>
          </p:nvPr>
        </p:nvGraphicFramePr>
        <p:xfrm>
          <a:off x="5465763" y="5341976"/>
          <a:ext cx="2932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84" name="Equation" r:id="rId6" imgW="1714320" imgH="228600" progId="Equation.3">
                  <p:embed/>
                </p:oleObj>
              </mc:Choice>
              <mc:Fallback>
                <p:oleObj name="Equation" r:id="rId6" imgW="171432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5341976"/>
                        <a:ext cx="2932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1365250" y="3285711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HK" dirty="0"/>
              <a:t>5</a:t>
            </a:r>
            <a:r>
              <a:rPr lang="en-US" altLang="zh-HK" dirty="0">
                <a:latin typeface="Symbol" pitchFamily="18" charset="2"/>
              </a:rPr>
              <a:t>W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3881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11</a:t>
            </a:fld>
            <a:endParaRPr lang="en-US" altLang="zh-HK"/>
          </a:p>
        </p:txBody>
      </p:sp>
      <p:pic>
        <p:nvPicPr>
          <p:cNvPr id="5" name="Picture 3" descr="ale29559_08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/>
          <a:stretch/>
        </p:blipFill>
        <p:spPr bwMode="auto">
          <a:xfrm>
            <a:off x="327661" y="2515482"/>
            <a:ext cx="3857055" cy="154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718631" y="2212109"/>
            <a:ext cx="43934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0, the switch is opened. </a:t>
            </a:r>
          </a:p>
          <a:p>
            <a:endParaRPr lang="en-US" altLang="zh-HK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circuit becomes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tandard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Series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RLC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circuit. 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73596"/>
              </p:ext>
            </p:extLst>
          </p:nvPr>
        </p:nvGraphicFramePr>
        <p:xfrm>
          <a:off x="5709745" y="3411404"/>
          <a:ext cx="2425837" cy="68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3" name="方程式" r:id="rId4" imgW="1485900" imgH="419100" progId="Equation.3">
                  <p:embed/>
                </p:oleObj>
              </mc:Choice>
              <mc:Fallback>
                <p:oleObj name="方程式" r:id="rId4" imgW="1485900" imgH="4191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745" y="3411404"/>
                        <a:ext cx="2425837" cy="68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955948"/>
              </p:ext>
            </p:extLst>
          </p:nvPr>
        </p:nvGraphicFramePr>
        <p:xfrm>
          <a:off x="4699581" y="4402050"/>
          <a:ext cx="1889070" cy="636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4" name="方程式" r:id="rId6" imgW="1244520" imgH="419040" progId="Equation.3">
                  <p:embed/>
                </p:oleObj>
              </mc:Choice>
              <mc:Fallback>
                <p:oleObj name="方程式" r:id="rId6" imgW="1244520" imgH="41904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581" y="4402050"/>
                        <a:ext cx="1889070" cy="63656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216798" y="2379514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HK" dirty="0"/>
              <a:t>5</a:t>
            </a:r>
            <a:r>
              <a:rPr lang="en-US" altLang="zh-HK" dirty="0">
                <a:latin typeface="Symbol" pitchFamily="18" charset="2"/>
              </a:rPr>
              <a:t>W</a:t>
            </a:r>
            <a:endParaRPr lang="zh-HK" altLang="en-US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8140"/>
              </p:ext>
            </p:extLst>
          </p:nvPr>
        </p:nvGraphicFramePr>
        <p:xfrm>
          <a:off x="6781625" y="4325850"/>
          <a:ext cx="23304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5" name="方程式" r:id="rId8" imgW="1638000" imgH="469800" progId="Equation.3">
                  <p:embed/>
                </p:oleObj>
              </mc:Choice>
              <mc:Fallback>
                <p:oleObj name="方程式" r:id="rId8" imgW="1638000" imgH="4698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625" y="4325850"/>
                        <a:ext cx="2330450" cy="666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377678"/>
              </p:ext>
            </p:extLst>
          </p:nvPr>
        </p:nvGraphicFramePr>
        <p:xfrm>
          <a:off x="5562425" y="5240250"/>
          <a:ext cx="23606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6" name="方程式" r:id="rId10" imgW="1320480" imgH="533160" progId="Equation.3">
                  <p:embed/>
                </p:oleObj>
              </mc:Choice>
              <mc:Fallback>
                <p:oleObj name="方程式" r:id="rId10" imgW="1320480" imgH="533160" progId="Equation.3">
                  <p:embed/>
                  <p:pic>
                    <p:nvPicPr>
                      <p:cNvPr id="0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425" y="5240250"/>
                        <a:ext cx="2360613" cy="944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4048731" y="3258549"/>
            <a:ext cx="1203814" cy="14096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31"/>
          <p:cNvGrpSpPr/>
          <p:nvPr/>
        </p:nvGrpSpPr>
        <p:grpSpPr>
          <a:xfrm>
            <a:off x="364946" y="4496381"/>
            <a:ext cx="3683785" cy="1550396"/>
            <a:chOff x="364946" y="4418071"/>
            <a:chExt cx="3683785" cy="1550396"/>
          </a:xfrm>
        </p:grpSpPr>
        <p:pic>
          <p:nvPicPr>
            <p:cNvPr id="33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756745" y="4570652"/>
              <a:ext cx="3291986" cy="1397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Rectangle 2"/>
            <p:cNvSpPr/>
            <p:nvPr/>
          </p:nvSpPr>
          <p:spPr>
            <a:xfrm>
              <a:off x="1137745" y="4602737"/>
              <a:ext cx="838200" cy="544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15"/>
            <p:cNvCxnSpPr/>
            <p:nvPr/>
          </p:nvCxnSpPr>
          <p:spPr>
            <a:xfrm flipV="1">
              <a:off x="1130593" y="4893478"/>
              <a:ext cx="0" cy="27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7"/>
            <p:cNvCxnSpPr/>
            <p:nvPr/>
          </p:nvCxnSpPr>
          <p:spPr>
            <a:xfrm>
              <a:off x="1132855" y="4893478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8"/>
            <p:cNvSpPr txBox="1"/>
            <p:nvPr/>
          </p:nvSpPr>
          <p:spPr>
            <a:xfrm>
              <a:off x="2011571" y="4418071"/>
              <a:ext cx="489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/>
                <a:t>5</a:t>
              </a:r>
              <a:r>
                <a:rPr lang="en-US" altLang="zh-HK" dirty="0">
                  <a:latin typeface="Symbol" pitchFamily="18" charset="2"/>
                </a:rPr>
                <a:t>W</a:t>
              </a:r>
              <a:endParaRPr lang="zh-HK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64946" y="5232424"/>
              <a:ext cx="5757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24V</a:t>
              </a:r>
              <a:endParaRPr lang="zh-HK" altLang="en-US" dirty="0"/>
            </a:p>
          </p:txBody>
        </p:sp>
        <p:sp>
          <p:nvSpPr>
            <p:cNvPr id="39" name="文字方塊 8"/>
            <p:cNvSpPr txBox="1"/>
            <p:nvPr/>
          </p:nvSpPr>
          <p:spPr>
            <a:xfrm>
              <a:off x="2737945" y="4418071"/>
              <a:ext cx="4780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HK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字方塊 8"/>
            <p:cNvSpPr txBox="1"/>
            <p:nvPr/>
          </p:nvSpPr>
          <p:spPr>
            <a:xfrm>
              <a:off x="2904687" y="5232424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0.25F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29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12</a:t>
            </a:fld>
            <a:endParaRPr lang="en-US" altLang="zh-HK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91166"/>
              </p:ext>
            </p:extLst>
          </p:nvPr>
        </p:nvGraphicFramePr>
        <p:xfrm>
          <a:off x="5615781" y="2502932"/>
          <a:ext cx="24844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5" name="方程式" r:id="rId3" imgW="1498320" imgH="241200" progId="Equation.3">
                  <p:embed/>
                </p:oleObj>
              </mc:Choice>
              <mc:Fallback>
                <p:oleObj name="方程式" r:id="rId3" imgW="1498320" imgH="241200" progId="Equation.3">
                  <p:embed/>
                  <p:pic>
                    <p:nvPicPr>
                      <p:cNvPr id="0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781" y="2502932"/>
                        <a:ext cx="2484437" cy="401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953000" y="31242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Vss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is the steady state response.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final capacitor voltage.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036718"/>
              </p:ext>
            </p:extLst>
          </p:nvPr>
        </p:nvGraphicFramePr>
        <p:xfrm>
          <a:off x="6065570" y="3955197"/>
          <a:ext cx="1790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6" name="方程式" r:id="rId5" imgW="1079280" imgH="228600" progId="Equation.3">
                  <p:embed/>
                </p:oleObj>
              </mc:Choice>
              <mc:Fallback>
                <p:oleObj name="方程式" r:id="rId5" imgW="107928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570" y="3955197"/>
                        <a:ext cx="179070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4953000" y="4366023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244841"/>
              </p:ext>
            </p:extLst>
          </p:nvPr>
        </p:nvGraphicFramePr>
        <p:xfrm>
          <a:off x="5768975" y="4800661"/>
          <a:ext cx="2441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7" name="方程式" r:id="rId7" imgW="1473120" imgH="228600" progId="Equation.3">
                  <p:embed/>
                </p:oleObj>
              </mc:Choice>
              <mc:Fallback>
                <p:oleObj name="方程式" r:id="rId7" imgW="147312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4800661"/>
                        <a:ext cx="2441575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975860" y="546145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Find A</a:t>
            </a:r>
            <a:r>
              <a:rPr lang="en-US" altLang="zh-HK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A</a:t>
            </a:r>
            <a:r>
              <a:rPr lang="en-US" altLang="zh-HK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using initial conditions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232608"/>
              </p:ext>
            </p:extLst>
          </p:nvPr>
        </p:nvGraphicFramePr>
        <p:xfrm>
          <a:off x="5824270" y="5991286"/>
          <a:ext cx="22733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758" name="方程式" r:id="rId9" imgW="1371600" imgH="457200" progId="Equation.3">
                  <p:embed/>
                </p:oleObj>
              </mc:Choice>
              <mc:Fallback>
                <p:oleObj name="方程式" r:id="rId9" imgW="1371600" imgH="4572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270" y="5991286"/>
                        <a:ext cx="2273300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4953000" y="1724086"/>
            <a:ext cx="3868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Now </a:t>
            </a:r>
            <a:r>
              <a:rPr lang="en-US" altLang="zh-HK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&gt; </a:t>
            </a:r>
            <a:r>
              <a:rPr lang="en-US" altLang="zh-HK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over-damped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case, the solution would be in the form:</a:t>
            </a:r>
            <a:endParaRPr lang="en-US" altLang="zh-HK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50579" y="2958093"/>
            <a:ext cx="3683785" cy="1550396"/>
            <a:chOff x="364946" y="4418071"/>
            <a:chExt cx="3683785" cy="1550396"/>
          </a:xfrm>
        </p:grpSpPr>
        <p:pic>
          <p:nvPicPr>
            <p:cNvPr id="21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756745" y="4570652"/>
              <a:ext cx="3291986" cy="1397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Rectangle 2"/>
            <p:cNvSpPr/>
            <p:nvPr/>
          </p:nvSpPr>
          <p:spPr>
            <a:xfrm>
              <a:off x="1137745" y="4602737"/>
              <a:ext cx="838200" cy="544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15"/>
            <p:cNvCxnSpPr/>
            <p:nvPr/>
          </p:nvCxnSpPr>
          <p:spPr>
            <a:xfrm flipV="1">
              <a:off x="1130593" y="4893478"/>
              <a:ext cx="0" cy="27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"/>
            <p:cNvCxnSpPr/>
            <p:nvPr/>
          </p:nvCxnSpPr>
          <p:spPr>
            <a:xfrm>
              <a:off x="1132855" y="4893478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8"/>
            <p:cNvSpPr txBox="1"/>
            <p:nvPr/>
          </p:nvSpPr>
          <p:spPr>
            <a:xfrm>
              <a:off x="2011571" y="4418071"/>
              <a:ext cx="489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/>
                <a:t>5</a:t>
              </a:r>
              <a:r>
                <a:rPr lang="en-US" altLang="zh-HK" dirty="0">
                  <a:latin typeface="Symbol" pitchFamily="18" charset="2"/>
                </a:rPr>
                <a:t>W</a:t>
              </a:r>
              <a:endParaRPr lang="zh-HK" altLang="en-US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4946" y="5232424"/>
              <a:ext cx="5757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24V</a:t>
              </a:r>
              <a:endParaRPr lang="zh-HK" altLang="en-US" dirty="0"/>
            </a:p>
          </p:txBody>
        </p:sp>
        <p:sp>
          <p:nvSpPr>
            <p:cNvPr id="27" name="文字方塊 8"/>
            <p:cNvSpPr txBox="1"/>
            <p:nvPr/>
          </p:nvSpPr>
          <p:spPr>
            <a:xfrm>
              <a:off x="2737945" y="4418071"/>
              <a:ext cx="4780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HK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字方塊 8"/>
            <p:cNvSpPr txBox="1"/>
            <p:nvPr/>
          </p:nvSpPr>
          <p:spPr>
            <a:xfrm>
              <a:off x="2904687" y="5232424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0.25F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14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13</a:t>
            </a:fld>
            <a:endParaRPr lang="en-US" altLang="zh-HK"/>
          </a:p>
        </p:txBody>
      </p:sp>
      <p:pic>
        <p:nvPicPr>
          <p:cNvPr id="5" name="Picture 3" descr="ale29559_08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/>
          <a:stretch/>
        </p:blipFill>
        <p:spPr bwMode="auto">
          <a:xfrm>
            <a:off x="196931" y="2341626"/>
            <a:ext cx="4390999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220374" y="2320061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HK" dirty="0"/>
              <a:t>5</a:t>
            </a:r>
            <a:r>
              <a:rPr lang="en-US" altLang="zh-HK" dirty="0">
                <a:latin typeface="Symbol" pitchFamily="18" charset="2"/>
              </a:rPr>
              <a:t>W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30469" y="1915787"/>
            <a:ext cx="3913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that 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at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0, the inductor and capacitor have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current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(in series) 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 smtClean="0"/>
              <a:t> </a:t>
            </a:r>
            <a:endParaRPr lang="zh-HK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95703"/>
              </p:ext>
            </p:extLst>
          </p:nvPr>
        </p:nvGraphicFramePr>
        <p:xfrm>
          <a:off x="5562600" y="2895600"/>
          <a:ext cx="266858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8" name="Equation" r:id="rId4" imgW="1562040" imgH="914400" progId="Equation.3">
                  <p:embed/>
                </p:oleObj>
              </mc:Choice>
              <mc:Fallback>
                <p:oleObj name="Equation" r:id="rId4" imgW="1562040" imgH="9144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668588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30469" y="459496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 v(t) w.r.t t,</a:t>
            </a: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7025"/>
              </p:ext>
            </p:extLst>
          </p:nvPr>
        </p:nvGraphicFramePr>
        <p:xfrm>
          <a:off x="5562600" y="5206480"/>
          <a:ext cx="24003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29" name="Equation" r:id="rId6" imgW="1447560" imgH="863280" progId="Equation.3">
                  <p:embed/>
                </p:oleObj>
              </mc:Choice>
              <mc:Fallback>
                <p:oleObj name="Equation" r:id="rId6" imgW="1447560" imgH="86328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06480"/>
                        <a:ext cx="2400300" cy="14398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3388910" y="3352800"/>
            <a:ext cx="2097492" cy="13900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/>
          <p:cNvGrpSpPr/>
          <p:nvPr/>
        </p:nvGrpSpPr>
        <p:grpSpPr>
          <a:xfrm>
            <a:off x="461884" y="4594967"/>
            <a:ext cx="3683785" cy="1550396"/>
            <a:chOff x="364946" y="4418071"/>
            <a:chExt cx="3683785" cy="1550396"/>
          </a:xfrm>
        </p:grpSpPr>
        <p:pic>
          <p:nvPicPr>
            <p:cNvPr id="18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756745" y="4570652"/>
              <a:ext cx="3291986" cy="1397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Rectangle 2"/>
            <p:cNvSpPr/>
            <p:nvPr/>
          </p:nvSpPr>
          <p:spPr>
            <a:xfrm>
              <a:off x="1137745" y="4602737"/>
              <a:ext cx="838200" cy="544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5"/>
            <p:cNvCxnSpPr/>
            <p:nvPr/>
          </p:nvCxnSpPr>
          <p:spPr>
            <a:xfrm flipV="1">
              <a:off x="1130593" y="4893478"/>
              <a:ext cx="0" cy="27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"/>
            <p:cNvCxnSpPr/>
            <p:nvPr/>
          </p:nvCxnSpPr>
          <p:spPr>
            <a:xfrm>
              <a:off x="1132855" y="4893478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8"/>
            <p:cNvSpPr txBox="1"/>
            <p:nvPr/>
          </p:nvSpPr>
          <p:spPr>
            <a:xfrm>
              <a:off x="2011571" y="4418071"/>
              <a:ext cx="489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/>
                <a:t>5</a:t>
              </a:r>
              <a:r>
                <a:rPr lang="en-US" altLang="zh-HK" dirty="0">
                  <a:latin typeface="Symbol" pitchFamily="18" charset="2"/>
                </a:rPr>
                <a:t>W</a:t>
              </a:r>
              <a:endParaRPr lang="zh-HK" altLang="en-US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64946" y="5232424"/>
              <a:ext cx="5757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24V</a:t>
              </a:r>
              <a:endParaRPr lang="zh-HK" altLang="en-US" dirty="0"/>
            </a:p>
          </p:txBody>
        </p:sp>
        <p:sp>
          <p:nvSpPr>
            <p:cNvPr id="24" name="文字方塊 8"/>
            <p:cNvSpPr txBox="1"/>
            <p:nvPr/>
          </p:nvSpPr>
          <p:spPr>
            <a:xfrm>
              <a:off x="2737945" y="4418071"/>
              <a:ext cx="4780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HK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字方塊 8"/>
            <p:cNvSpPr txBox="1"/>
            <p:nvPr/>
          </p:nvSpPr>
          <p:spPr>
            <a:xfrm>
              <a:off x="2904687" y="5232424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0.25F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2862281" y="6213272"/>
                <a:ext cx="1888722" cy="644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=−</m:t>
                      </m:r>
                      <m:r>
                        <a:rPr lang="en-US" altLang="zh-HK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</a:rPr>
                            <m:t>−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81" y="6213272"/>
                <a:ext cx="1888722" cy="64472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/>
          <p:nvPr/>
        </p:nvCxnSpPr>
        <p:spPr>
          <a:xfrm flipV="1">
            <a:off x="4587930" y="5715000"/>
            <a:ext cx="822270" cy="49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7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14</a:t>
            </a:fld>
            <a:endParaRPr lang="en-US" altLang="zh-HK"/>
          </a:p>
        </p:txBody>
      </p:sp>
      <p:pic>
        <p:nvPicPr>
          <p:cNvPr id="5" name="Picture 3" descr="ale29559_0801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/>
          <a:stretch/>
        </p:blipFill>
        <p:spPr bwMode="auto">
          <a:xfrm>
            <a:off x="457200" y="2165855"/>
            <a:ext cx="4390999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480643" y="2085903"/>
            <a:ext cx="4892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HK" dirty="0"/>
              <a:t>5</a:t>
            </a:r>
            <a:r>
              <a:rPr lang="en-US" altLang="zh-HK" dirty="0">
                <a:latin typeface="Symbol" pitchFamily="18" charset="2"/>
              </a:rPr>
              <a:t>W</a:t>
            </a:r>
            <a:endParaRPr lang="zh-HK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97108" y="3042949"/>
            <a:ext cx="349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Solve for A</a:t>
            </a:r>
            <a:r>
              <a:rPr lang="en-US" altLang="zh-HK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A</a:t>
            </a:r>
            <a:r>
              <a:rPr lang="en-US" altLang="zh-HK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, we have: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810843"/>
              </p:ext>
            </p:extLst>
          </p:nvPr>
        </p:nvGraphicFramePr>
        <p:xfrm>
          <a:off x="5653087" y="3792470"/>
          <a:ext cx="2778125" cy="608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5" name="方程式" r:id="rId4" imgW="1676160" imgH="393480" progId="Equation.3">
                  <p:embed/>
                </p:oleObj>
              </mc:Choice>
              <mc:Fallback>
                <p:oleObj name="方程式" r:id="rId4" imgW="1676160" imgH="39348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7" y="3792470"/>
                        <a:ext cx="2778125" cy="60879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657783" y="4577363"/>
            <a:ext cx="3683785" cy="1550396"/>
            <a:chOff x="364946" y="4418071"/>
            <a:chExt cx="3683785" cy="1550396"/>
          </a:xfrm>
        </p:grpSpPr>
        <p:pic>
          <p:nvPicPr>
            <p:cNvPr id="10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756745" y="4570652"/>
              <a:ext cx="3291986" cy="1397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2"/>
            <p:cNvSpPr/>
            <p:nvPr/>
          </p:nvSpPr>
          <p:spPr>
            <a:xfrm>
              <a:off x="1137745" y="4602737"/>
              <a:ext cx="838200" cy="544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5"/>
            <p:cNvCxnSpPr/>
            <p:nvPr/>
          </p:nvCxnSpPr>
          <p:spPr>
            <a:xfrm flipV="1">
              <a:off x="1130593" y="4893478"/>
              <a:ext cx="0" cy="272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7"/>
            <p:cNvCxnSpPr/>
            <p:nvPr/>
          </p:nvCxnSpPr>
          <p:spPr>
            <a:xfrm>
              <a:off x="1132855" y="4893478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8"/>
            <p:cNvSpPr txBox="1"/>
            <p:nvPr/>
          </p:nvSpPr>
          <p:spPr>
            <a:xfrm>
              <a:off x="2011571" y="4418071"/>
              <a:ext cx="4892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/>
                <a:t>5</a:t>
              </a:r>
              <a:r>
                <a:rPr lang="en-US" altLang="zh-HK" dirty="0">
                  <a:latin typeface="Symbol" pitchFamily="18" charset="2"/>
                </a:rPr>
                <a:t>W</a:t>
              </a:r>
              <a:endParaRPr lang="zh-HK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64946" y="5232424"/>
              <a:ext cx="5757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/>
                <a:t>24V</a:t>
              </a:r>
              <a:endParaRPr lang="zh-HK" altLang="en-US" dirty="0"/>
            </a:p>
          </p:txBody>
        </p:sp>
        <p:sp>
          <p:nvSpPr>
            <p:cNvPr id="16" name="文字方塊 8"/>
            <p:cNvSpPr txBox="1"/>
            <p:nvPr/>
          </p:nvSpPr>
          <p:spPr>
            <a:xfrm>
              <a:off x="2737945" y="4418071"/>
              <a:ext cx="4780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zh-HK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文字方塊 8"/>
            <p:cNvSpPr txBox="1"/>
            <p:nvPr/>
          </p:nvSpPr>
          <p:spPr>
            <a:xfrm>
              <a:off x="2904687" y="5232424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0.25F</a:t>
              </a:r>
              <a:endParaRPr lang="zh-HK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471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310" y="2128838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step response is the response of a RLC circuit when it is suddenly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changed into a parallel RLC circuit with a source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11059" y="6400800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15</a:t>
            </a:fld>
            <a:endParaRPr lang="en-US" altLang="zh-HK"/>
          </a:p>
        </p:txBody>
      </p:sp>
      <p:sp>
        <p:nvSpPr>
          <p:cNvPr id="12" name="TextBox 11"/>
          <p:cNvSpPr txBox="1"/>
          <p:nvPr/>
        </p:nvSpPr>
        <p:spPr>
          <a:xfrm>
            <a:off x="473930" y="6283546"/>
            <a:ext cx="864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</a:t>
            </a: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 after the sudden change in the circuit setting at t = 0?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4"/>
          <p:cNvSpPr txBox="1">
            <a:spLocks noChangeArrowheads="1"/>
          </p:cNvSpPr>
          <p:nvPr/>
        </p:nvSpPr>
        <p:spPr bwMode="auto">
          <a:xfrm>
            <a:off x="4815840" y="3911377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Assume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following initial conditions: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2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25012"/>
              </p:ext>
            </p:extLst>
          </p:nvPr>
        </p:nvGraphicFramePr>
        <p:xfrm>
          <a:off x="5969429" y="4501271"/>
          <a:ext cx="18843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70" name="Equation" r:id="rId3" imgW="1041120" imgH="482400" progId="Equation.3">
                  <p:embed/>
                </p:oleObj>
              </mc:Choice>
              <mc:Fallback>
                <p:oleObj name="Equation" r:id="rId3" imgW="1041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429" y="4501271"/>
                        <a:ext cx="18843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6310" y="3250286"/>
            <a:ext cx="364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switch is open when t &lt; 0.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3" descr="ale29559_0802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283703" y="3785078"/>
            <a:ext cx="3998005" cy="165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5800" y="55626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70C0"/>
                </a:solidFill>
              </a:rPr>
              <a:t>A Standard Form </a:t>
            </a:r>
            <a:r>
              <a:rPr lang="en-US" altLang="zh-HK" b="1" dirty="0" smtClean="0">
                <a:solidFill>
                  <a:srgbClr val="0070C0"/>
                </a:solidFill>
              </a:rPr>
              <a:t>Parallel </a:t>
            </a:r>
            <a:r>
              <a:rPr lang="en-US" altLang="zh-HK" b="1" dirty="0">
                <a:solidFill>
                  <a:srgbClr val="0070C0"/>
                </a:solidFill>
              </a:rPr>
              <a:t>RLC circuit after t =0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Step response of </a:t>
            </a:r>
            <a:r>
              <a:rPr lang="en-US" altLang="zh-HK" dirty="0"/>
              <a:t>a parallel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624" y="2112085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parallel RLC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circuit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16</a:t>
            </a:fld>
            <a:endParaRPr lang="en-US" altLang="zh-HK"/>
          </a:p>
        </p:txBody>
      </p:sp>
      <p:sp>
        <p:nvSpPr>
          <p:cNvPr id="8" name="文字方塊 7"/>
          <p:cNvSpPr txBox="1"/>
          <p:nvPr/>
        </p:nvSpPr>
        <p:spPr>
          <a:xfrm>
            <a:off x="5274945" y="448660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74945" y="5318249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sp>
        <p:nvSpPr>
          <p:cNvPr id="14" name="文字方塊 5"/>
          <p:cNvSpPr txBox="1"/>
          <p:nvPr/>
        </p:nvSpPr>
        <p:spPr>
          <a:xfrm>
            <a:off x="5236845" y="2838656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When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0 the switch is open. Applying KCL, we have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3" descr="ale29559_0802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439073" y="3207112"/>
            <a:ext cx="3998005" cy="165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51253"/>
              </p:ext>
            </p:extLst>
          </p:nvPr>
        </p:nvGraphicFramePr>
        <p:xfrm>
          <a:off x="6249986" y="3573615"/>
          <a:ext cx="18256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0" name="方程式" r:id="rId4" imgW="1066680" imgH="393480" progId="Equation.3">
                  <p:embed/>
                </p:oleObj>
              </mc:Choice>
              <mc:Fallback>
                <p:oleObj name="方程式" r:id="rId4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6" y="3573615"/>
                        <a:ext cx="182562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82492"/>
              </p:ext>
            </p:extLst>
          </p:nvPr>
        </p:nvGraphicFramePr>
        <p:xfrm>
          <a:off x="6633603" y="4720942"/>
          <a:ext cx="911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1" name="方程式" r:id="rId6" imgW="533160" imgH="393480" progId="Equation.3">
                  <p:embed/>
                </p:oleObj>
              </mc:Choice>
              <mc:Fallback>
                <p:oleObj name="方程式" r:id="rId6" imgW="5331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603" y="4720942"/>
                        <a:ext cx="9112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24458"/>
              </p:ext>
            </p:extLst>
          </p:nvPr>
        </p:nvGraphicFramePr>
        <p:xfrm>
          <a:off x="6026966" y="5690938"/>
          <a:ext cx="2363190" cy="6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72" name="Equation" r:id="rId8" imgW="1498600" imgH="419100" progId="Equation.3">
                  <p:embed/>
                </p:oleObj>
              </mc:Choice>
              <mc:Fallback>
                <p:oleObj name="Equation" r:id="rId8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966" y="5690938"/>
                        <a:ext cx="2363190" cy="657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248742" y="5049446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70C0"/>
                </a:solidFill>
              </a:rPr>
              <a:t>A Standard Form </a:t>
            </a:r>
            <a:r>
              <a:rPr lang="en-US" altLang="zh-HK" b="1" dirty="0" smtClean="0">
                <a:solidFill>
                  <a:srgbClr val="0070C0"/>
                </a:solidFill>
              </a:rPr>
              <a:t>Parallel </a:t>
            </a:r>
            <a:r>
              <a:rPr lang="en-US" altLang="zh-HK" b="1" dirty="0">
                <a:solidFill>
                  <a:srgbClr val="0070C0"/>
                </a:solidFill>
              </a:rPr>
              <a:t>RLC circuit after t =0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19900" y="6127135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17</a:t>
            </a:fld>
            <a:endParaRPr lang="en-US" altLang="zh-HK"/>
          </a:p>
        </p:txBody>
      </p: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57200" y="3244334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This is a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econd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rder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ifferential Equation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42556"/>
              </p:ext>
            </p:extLst>
          </p:nvPr>
        </p:nvGraphicFramePr>
        <p:xfrm>
          <a:off x="3200400" y="5334000"/>
          <a:ext cx="2532062" cy="740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5" name="Equation" r:id="rId3" imgW="1434960" imgH="419040" progId="Equation.3">
                  <p:embed/>
                </p:oleObj>
              </mc:Choice>
              <mc:Fallback>
                <p:oleObj name="Equation" r:id="rId3" imgW="1434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334000"/>
                        <a:ext cx="2532062" cy="7400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19"/>
          <p:cNvSpPr txBox="1"/>
          <p:nvPr/>
        </p:nvSpPr>
        <p:spPr>
          <a:xfrm>
            <a:off x="495300" y="3810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24384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4200" y="55626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95300" y="6248400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Solving (2) is equivalent to solving (1).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12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78226"/>
              </p:ext>
            </p:extLst>
          </p:nvPr>
        </p:nvGraphicFramePr>
        <p:xfrm>
          <a:off x="3126581" y="2188008"/>
          <a:ext cx="2512219" cy="69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6"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581" y="2188008"/>
                        <a:ext cx="2512219" cy="6987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052963"/>
              </p:ext>
            </p:extLst>
          </p:nvPr>
        </p:nvGraphicFramePr>
        <p:xfrm>
          <a:off x="3048000" y="3946779"/>
          <a:ext cx="2870878" cy="67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87" name="Equation" r:id="rId7" imgW="1892160" imgH="444240" progId="Equation.3">
                  <p:embed/>
                </p:oleObj>
              </mc:Choice>
              <mc:Fallback>
                <p:oleObj name="Equation" r:id="rId7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46779"/>
                        <a:ext cx="2870878" cy="6741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95300" y="4800600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equation can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be rewritten as</a:t>
            </a:r>
            <a:endParaRPr lang="en-US" altLang="zh-HK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00800" y="371766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found in the Standard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Parallel RLC circuit.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</a:t>
            </a:r>
            <a:r>
              <a:rPr lang="en-US" altLang="zh-HK" dirty="0" smtClean="0"/>
              <a:t>parallel </a:t>
            </a:r>
            <a:r>
              <a:rPr lang="en-US" altLang="zh-HK" dirty="0"/>
              <a:t>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19900" y="6127135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18</a:t>
            </a:fld>
            <a:endParaRPr lang="en-US" altLang="zh-HK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31737"/>
              </p:ext>
            </p:extLst>
          </p:nvPr>
        </p:nvGraphicFramePr>
        <p:xfrm>
          <a:off x="3508375" y="3005138"/>
          <a:ext cx="18970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75" y="3005138"/>
                        <a:ext cx="18970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2150332" y="3604285"/>
            <a:ext cx="232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 response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904453" y="3375284"/>
            <a:ext cx="2286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256205" y="36042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Steady State response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5065705" y="3407952"/>
            <a:ext cx="1524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57200" y="2186929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solution of (2) contains two parts: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8" name="矩形 5"/>
          <p:cNvSpPr/>
          <p:nvPr/>
        </p:nvSpPr>
        <p:spPr>
          <a:xfrm>
            <a:off x="457200" y="4280935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steady-state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response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ss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(t)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is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final value of </a:t>
            </a:r>
            <a:r>
              <a:rPr lang="en-US" altLang="zh-HK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(t), so </a:t>
            </a:r>
            <a:endParaRPr lang="zh-HK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366601"/>
              </p:ext>
            </p:extLst>
          </p:nvPr>
        </p:nvGraphicFramePr>
        <p:xfrm>
          <a:off x="1425575" y="5132388"/>
          <a:ext cx="1828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5" imgW="1015920" imgH="228600" progId="Equation.3">
                  <p:embed/>
                </p:oleObj>
              </mc:Choice>
              <mc:Fallback>
                <p:oleObj name="Equation" r:id="rId5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5132388"/>
                        <a:ext cx="1828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018753" y="4919815"/>
            <a:ext cx="3998005" cy="1653090"/>
            <a:chOff x="4018753" y="4919815"/>
            <a:chExt cx="3998005" cy="1653090"/>
          </a:xfrm>
        </p:grpSpPr>
        <p:pic>
          <p:nvPicPr>
            <p:cNvPr id="19" name="Picture 3" descr="ale29559_08022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7"/>
            <a:stretch/>
          </p:blipFill>
          <p:spPr bwMode="auto">
            <a:xfrm>
              <a:off x="4018753" y="4919815"/>
              <a:ext cx="3998005" cy="165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4760905" y="5053697"/>
              <a:ext cx="990600" cy="1491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8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</a:t>
            </a:r>
            <a:r>
              <a:rPr lang="en-US" altLang="zh-HK" dirty="0" smtClean="0"/>
              <a:t>parallel </a:t>
            </a:r>
            <a:r>
              <a:rPr lang="en-US" altLang="zh-HK" dirty="0"/>
              <a:t>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857" y="2128838"/>
            <a:ext cx="8349343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With</a:t>
            </a:r>
            <a:r>
              <a:rPr lang="en-US" altLang="zh-HK" sz="2200" dirty="0" smtClean="0">
                <a:ea typeface="新細明體" charset="-120"/>
              </a:rPr>
              <a:t>                                            </a:t>
            </a:r>
          </a:p>
          <a:p>
            <a:pPr marL="0" indent="0">
              <a:buNone/>
            </a:pPr>
            <a:endParaRPr lang="en-US" altLang="zh-HK" sz="2200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There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are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 possible forms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transient response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(t):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19</a:t>
            </a:fld>
            <a:endParaRPr lang="en-US" altLang="zh-HK"/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39640"/>
              </p:ext>
            </p:extLst>
          </p:nvPr>
        </p:nvGraphicFramePr>
        <p:xfrm>
          <a:off x="1363663" y="4491038"/>
          <a:ext cx="2141537" cy="44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6" name="Equation" r:id="rId3" imgW="1168200" imgH="241200" progId="Equation.3">
                  <p:embed/>
                </p:oleObj>
              </mc:Choice>
              <mc:Fallback>
                <p:oleObj name="Equation" r:id="rId3" imgW="1168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4491038"/>
                        <a:ext cx="2141537" cy="4431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64605"/>
              </p:ext>
            </p:extLst>
          </p:nvPr>
        </p:nvGraphicFramePr>
        <p:xfrm>
          <a:off x="1446158" y="5390653"/>
          <a:ext cx="1982842" cy="9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7" name="方程式" r:id="rId5" imgW="1257120" imgH="609480" progId="Equation.3">
                  <p:embed/>
                </p:oleObj>
              </mc:Choice>
              <mc:Fallback>
                <p:oleObj name="方程式" r:id="rId5" imgW="1257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58" y="5390653"/>
                        <a:ext cx="1982842" cy="9515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55687" y="5095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5"/>
          <p:cNvSpPr txBox="1"/>
          <p:nvPr/>
        </p:nvSpPr>
        <p:spPr>
          <a:xfrm>
            <a:off x="4932136" y="412613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ea typeface="新細明體" charset="-120"/>
              </a:rPr>
              <a:t>i</a:t>
            </a:r>
            <a:r>
              <a:rPr lang="en-US" altLang="zh-HK" baseline="-25000" dirty="0" smtClean="0">
                <a:ea typeface="新細明體" charset="-120"/>
              </a:rPr>
              <a:t>t</a:t>
            </a:r>
            <a:r>
              <a:rPr lang="en-US" altLang="zh-HK" dirty="0" smtClean="0">
                <a:ea typeface="新細明體" charset="-120"/>
              </a:rPr>
              <a:t>(t</a:t>
            </a:r>
            <a:r>
              <a:rPr lang="en-US" altLang="zh-HK" dirty="0">
                <a:ea typeface="新細明體" charset="-120"/>
              </a:rPr>
              <a:t>)</a:t>
            </a:r>
            <a:endParaRPr lang="zh-HK" alt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82376"/>
              </p:ext>
            </p:extLst>
          </p:nvPr>
        </p:nvGraphicFramePr>
        <p:xfrm>
          <a:off x="1495615" y="1975529"/>
          <a:ext cx="2923986" cy="68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8" name="Equation" r:id="rId7" imgW="1892160" imgH="444240" progId="Equation.3">
                  <p:embed/>
                </p:oleObj>
              </mc:Choice>
              <mc:Fallback>
                <p:oleObj name="Equation" r:id="rId7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615" y="1975529"/>
                        <a:ext cx="2923986" cy="6865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314848" y="1188492"/>
            <a:ext cx="3454604" cy="1361993"/>
            <a:chOff x="4018753" y="4919815"/>
            <a:chExt cx="3998005" cy="1653090"/>
          </a:xfrm>
        </p:grpSpPr>
        <p:pic>
          <p:nvPicPr>
            <p:cNvPr id="16" name="Picture 3" descr="ale29559_0802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7"/>
            <a:stretch/>
          </p:blipFill>
          <p:spPr bwMode="auto">
            <a:xfrm>
              <a:off x="4018753" y="4919815"/>
              <a:ext cx="3998005" cy="165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4760905" y="5053697"/>
              <a:ext cx="990600" cy="1491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11031" y="3854561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1.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&gt; </a:t>
            </a:r>
            <a:r>
              <a:rPr lang="en-US" altLang="zh-HK" sz="2000" i="1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over-damped case</a:t>
            </a:r>
            <a:endParaRPr lang="en-US" altLang="zh-HK" sz="2000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pic>
        <p:nvPicPr>
          <p:cNvPr id="21" name="Picture 245" descr="C:\Users\user\Desktop\未命名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r="39941" b="32668"/>
          <a:stretch/>
        </p:blipFill>
        <p:spPr bwMode="auto">
          <a:xfrm>
            <a:off x="5142964" y="4533153"/>
            <a:ext cx="2849595" cy="17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8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Second order circuits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182" y="2142649"/>
            <a:ext cx="81168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 second-order circuit is a circuit that consists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exactly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two </a:t>
            </a:r>
            <a:r>
              <a:rPr lang="en-US" altLang="zh-HK" sz="2000" u="sng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energy </a:t>
            </a:r>
            <a:r>
              <a:rPr lang="en-US" altLang="zh-HK" sz="2000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storing elements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together with power sources and resistors.</a:t>
            </a:r>
            <a:endParaRPr lang="en-US" altLang="zh-HK" sz="2000" dirty="0"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  <a:p>
            <a:endParaRPr lang="zh-HK" altLang="en-US" dirty="0"/>
          </a:p>
        </p:txBody>
      </p:sp>
      <p:sp>
        <p:nvSpPr>
          <p:cNvPr id="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837218" y="5998369"/>
            <a:ext cx="2133600" cy="457200"/>
          </a:xfrm>
        </p:spPr>
        <p:txBody>
          <a:bodyPr/>
          <a:lstStyle/>
          <a:p>
            <a:fld id="{777F0232-80B6-41B5-A82E-EDF9CF729EB3}" type="slidenum">
              <a:rPr lang="en-US" altLang="zh-HK"/>
              <a:pPr/>
              <a:t>2</a:t>
            </a:fld>
            <a:endParaRPr lang="en-US" altLang="zh-HK"/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36495" y="3399946"/>
            <a:ext cx="8029575" cy="2289278"/>
            <a:chOff x="384" y="2688"/>
            <a:chExt cx="4608" cy="1145"/>
          </a:xfrm>
        </p:grpSpPr>
        <p:pic>
          <p:nvPicPr>
            <p:cNvPr id="6" name="Picture 8" descr="RLC Exampl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688"/>
              <a:ext cx="4608" cy="922"/>
            </a:xfrm>
            <a:prstGeom prst="rect">
              <a:avLst/>
            </a:prstGeom>
          </p:spPr>
        </p:pic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32" y="3648"/>
              <a:ext cx="960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RLC Series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536" y="3648"/>
              <a:ext cx="105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HK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RLC Parallel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716" y="3633"/>
              <a:ext cx="105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HK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RL </a:t>
              </a:r>
              <a:r>
                <a:rPr lang="en-US" altLang="zh-HK" dirty="0" err="1" smtClean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config</a:t>
              </a:r>
              <a:r>
                <a:rPr lang="en-US" altLang="zh-HK" dirty="0" smtClean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.</a:t>
              </a:r>
              <a:endPara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916" y="3631"/>
              <a:ext cx="1056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HK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RC </a:t>
              </a:r>
              <a:r>
                <a:rPr lang="en-US" altLang="zh-HK" dirty="0" err="1" smtClean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config</a:t>
              </a:r>
              <a:r>
                <a:rPr lang="en-US" altLang="zh-HK" dirty="0" smtClean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rPr>
                <a:t>.</a:t>
              </a:r>
              <a:endPara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10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</a:t>
            </a:r>
            <a:r>
              <a:rPr lang="en-US" altLang="zh-HK" dirty="0" smtClean="0"/>
              <a:t> </a:t>
            </a:r>
            <a:r>
              <a:rPr lang="en-US" altLang="zh-HK" dirty="0"/>
              <a:t>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20</a:t>
            </a:fld>
            <a:endParaRPr lang="en-US" altLang="zh-HK"/>
          </a:p>
        </p:txBody>
      </p:sp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28012"/>
              </p:ext>
            </p:extLst>
          </p:nvPr>
        </p:nvGraphicFramePr>
        <p:xfrm>
          <a:off x="1487489" y="2982913"/>
          <a:ext cx="2093912" cy="42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0" name="Equation" r:id="rId3" imgW="1193760" imgH="241200" progId="Equation.3">
                  <p:embed/>
                </p:oleObj>
              </mc:Choice>
              <mc:Fallback>
                <p:oleObj name="Equation" r:id="rId3" imgW="1193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2982913"/>
                        <a:ext cx="2093912" cy="42373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57200" y="4187437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556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3.</a:t>
            </a:r>
            <a:r>
              <a:rPr lang="en-US" altLang="zh-HK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&lt;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under-damped case</a:t>
            </a:r>
            <a:endParaRPr lang="en-US" altLang="zh-HK" sz="2000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444885"/>
              </p:ext>
            </p:extLst>
          </p:nvPr>
        </p:nvGraphicFramePr>
        <p:xfrm>
          <a:off x="968288" y="4995575"/>
          <a:ext cx="3662362" cy="42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1" name="Equation" r:id="rId5" imgW="2044440" imgH="241200" progId="Equation.3">
                  <p:embed/>
                </p:oleObj>
              </mc:Choice>
              <mc:Fallback>
                <p:oleObj name="Equation" r:id="rId5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88" y="4995575"/>
                        <a:ext cx="3662362" cy="4222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3182"/>
              </p:ext>
            </p:extLst>
          </p:nvPr>
        </p:nvGraphicFramePr>
        <p:xfrm>
          <a:off x="1853785" y="5777189"/>
          <a:ext cx="1880015" cy="448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2" name="Equation" r:id="rId7" imgW="1002865" imgH="291973" progId="Equation.3">
                  <p:embed/>
                </p:oleObj>
              </mc:Choice>
              <mc:Fallback>
                <p:oleObj name="Equation" r:id="rId7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785" y="5777189"/>
                        <a:ext cx="1880015" cy="44852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939385" y="58257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" descr="ale29559_0800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1" b="29838"/>
          <a:stretch/>
        </p:blipFill>
        <p:spPr bwMode="auto">
          <a:xfrm>
            <a:off x="5654040" y="2036510"/>
            <a:ext cx="2960543" cy="23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ale29559_0800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6" b="2749"/>
          <a:stretch/>
        </p:blipFill>
        <p:spPr bwMode="auto">
          <a:xfrm>
            <a:off x="5476340" y="4573834"/>
            <a:ext cx="3267578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5"/>
          <p:cNvSpPr txBox="1"/>
          <p:nvPr/>
        </p:nvSpPr>
        <p:spPr>
          <a:xfrm>
            <a:off x="5334000" y="195550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ea typeface="新細明體" charset="-120"/>
              </a:rPr>
              <a:t>i</a:t>
            </a:r>
            <a:r>
              <a:rPr lang="en-US" altLang="zh-HK" baseline="-25000" dirty="0" smtClean="0">
                <a:ea typeface="新細明體" charset="-120"/>
              </a:rPr>
              <a:t>t</a:t>
            </a:r>
            <a:r>
              <a:rPr lang="en-US" altLang="zh-HK" dirty="0" smtClean="0">
                <a:ea typeface="新細明體" charset="-120"/>
              </a:rPr>
              <a:t>(t</a:t>
            </a:r>
            <a:r>
              <a:rPr lang="en-US" altLang="zh-HK" dirty="0">
                <a:ea typeface="新細明體" charset="-120"/>
              </a:rPr>
              <a:t>)</a:t>
            </a:r>
            <a:endParaRPr lang="zh-HK" altLang="en-US" dirty="0"/>
          </a:p>
        </p:txBody>
      </p:sp>
      <p:sp>
        <p:nvSpPr>
          <p:cNvPr id="25" name="文字方塊 15"/>
          <p:cNvSpPr txBox="1"/>
          <p:nvPr/>
        </p:nvSpPr>
        <p:spPr>
          <a:xfrm>
            <a:off x="5158740" y="4626243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ea typeface="新細明體" charset="-120"/>
              </a:rPr>
              <a:t>i</a:t>
            </a:r>
            <a:r>
              <a:rPr lang="en-US" altLang="zh-HK" baseline="-25000" dirty="0" smtClean="0">
                <a:ea typeface="新細明體" charset="-120"/>
              </a:rPr>
              <a:t>t</a:t>
            </a:r>
            <a:r>
              <a:rPr lang="en-US" altLang="zh-HK" dirty="0" smtClean="0">
                <a:ea typeface="新細明體" charset="-120"/>
              </a:rPr>
              <a:t>(t</a:t>
            </a:r>
            <a:r>
              <a:rPr lang="en-US" altLang="zh-HK" dirty="0">
                <a:ea typeface="新細明體" charset="-120"/>
              </a:rPr>
              <a:t>)</a:t>
            </a:r>
            <a:endParaRPr lang="zh-HK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2819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74245" y="2324838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.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= </a:t>
            </a:r>
            <a:r>
              <a:rPr lang="en-US" altLang="zh-HK" sz="2000" i="1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critical damped case</a:t>
            </a:r>
          </a:p>
        </p:txBody>
      </p:sp>
    </p:spTree>
    <p:extLst>
      <p:ext uri="{BB962C8B-B14F-4D97-AF65-F5344CB8AC3E}">
        <p14:creationId xmlns:p14="http://schemas.microsoft.com/office/powerpoint/2010/main" val="106803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</a:t>
            </a:r>
            <a:r>
              <a:rPr lang="en-US" altLang="zh-HK" dirty="0" smtClean="0"/>
              <a:t>parallel </a:t>
            </a:r>
            <a:r>
              <a:rPr lang="en-US" altLang="zh-HK" dirty="0"/>
              <a:t>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21</a:t>
            </a:fld>
            <a:endParaRPr lang="en-US" altLang="zh-HK"/>
          </a:p>
        </p:txBody>
      </p:sp>
      <p:sp>
        <p:nvSpPr>
          <p:cNvPr id="8" name="文字方塊 7"/>
          <p:cNvSpPr txBox="1"/>
          <p:nvPr/>
        </p:nvSpPr>
        <p:spPr>
          <a:xfrm>
            <a:off x="461480" y="4002758"/>
            <a:ext cx="81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complete solution </a:t>
            </a:r>
            <a:r>
              <a:rPr lang="en-US" altLang="zh-HK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(t)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would be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one of the three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4190" y="6128213"/>
            <a:ext cx="7877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The values of A</a:t>
            </a:r>
            <a:r>
              <a:rPr lang="en-US" altLang="zh-HK" baseline="-30000" dirty="0">
                <a:latin typeface="Arial" charset="0"/>
                <a:ea typeface="新細明體" charset="-120"/>
                <a:cs typeface="Times New Roman" pitchFamily="18" charset="0"/>
              </a:rPr>
              <a:t>1</a:t>
            </a: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 and A</a:t>
            </a:r>
            <a:r>
              <a:rPr lang="en-US" altLang="zh-HK" baseline="-30000" dirty="0">
                <a:latin typeface="Arial" charset="0"/>
                <a:ea typeface="新細明體" charset="-120"/>
                <a:cs typeface="Times New Roman" pitchFamily="18" charset="0"/>
              </a:rPr>
              <a:t>2</a:t>
            </a: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 are obtained from the initial </a:t>
            </a:r>
            <a:r>
              <a:rPr lang="en-US" altLang="zh-HK" dirty="0" smtClean="0">
                <a:latin typeface="Arial" charset="0"/>
                <a:ea typeface="新細明體" charset="-120"/>
                <a:cs typeface="Times New Roman" pitchFamily="18" charset="0"/>
              </a:rPr>
              <a:t>conditions: </a:t>
            </a:r>
            <a:endParaRPr lang="en-US" altLang="zh-HK" dirty="0" smtClean="0">
              <a:latin typeface="Arial" charset="0"/>
              <a:ea typeface="新細明體" charset="-120"/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altLang="zh-HK" dirty="0" smtClean="0">
                <a:latin typeface="Arial" charset="0"/>
                <a:ea typeface="新細明體" charset="-120"/>
                <a:cs typeface="Times New Roman" pitchFamily="18" charset="0"/>
              </a:rPr>
              <a:t> </a:t>
            </a:r>
            <a:r>
              <a:rPr lang="en-US" altLang="zh-HK" dirty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(0</a:t>
            </a:r>
            <a:r>
              <a:rPr lang="en-US" altLang="zh-HK" dirty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) and v</a:t>
            </a:r>
            <a:r>
              <a:rPr lang="en-US" altLang="zh-HK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(0) at t = 0</a:t>
            </a:r>
            <a:r>
              <a:rPr lang="en-US" altLang="zh-HK" dirty="0" smtClean="0">
                <a:solidFill>
                  <a:srgbClr val="FF3300"/>
                </a:solidFill>
                <a:latin typeface="Arial" charset="0"/>
                <a:ea typeface="新細明體" charset="-120"/>
                <a:cs typeface="Times New Roman" pitchFamily="18" charset="0"/>
              </a:rPr>
              <a:t>. </a:t>
            </a:r>
            <a:endParaRPr lang="en-US" altLang="zh-HK" dirty="0">
              <a:solidFill>
                <a:srgbClr val="FF3300"/>
              </a:solidFill>
              <a:latin typeface="Arial" charset="0"/>
              <a:ea typeface="新細明體" charset="-120"/>
            </a:endParaRPr>
          </a:p>
        </p:txBody>
      </p:sp>
      <p:graphicFrame>
        <p:nvGraphicFramePr>
          <p:cNvPr id="2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54356"/>
              </p:ext>
            </p:extLst>
          </p:nvPr>
        </p:nvGraphicFramePr>
        <p:xfrm>
          <a:off x="3776764" y="4635663"/>
          <a:ext cx="23383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8" name="方程式" r:id="rId3" imgW="1409400" imgH="241200" progId="Equation.3">
                  <p:embed/>
                </p:oleObj>
              </mc:Choice>
              <mc:Fallback>
                <p:oleObj name="方程式" r:id="rId3" imgW="1409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764" y="4635663"/>
                        <a:ext cx="2338388" cy="401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754565"/>
              </p:ext>
            </p:extLst>
          </p:nvPr>
        </p:nvGraphicFramePr>
        <p:xfrm>
          <a:off x="3776662" y="5113446"/>
          <a:ext cx="23606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9" name="方程式" r:id="rId5" imgW="1422360" imgH="241200" progId="Equation.3">
                  <p:embed/>
                </p:oleObj>
              </mc:Choice>
              <mc:Fallback>
                <p:oleObj name="方程式" r:id="rId5" imgW="1422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2" y="5113446"/>
                        <a:ext cx="2360612" cy="401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576190"/>
              </p:ext>
            </p:extLst>
          </p:nvPr>
        </p:nvGraphicFramePr>
        <p:xfrm>
          <a:off x="3733800" y="5604527"/>
          <a:ext cx="3843338" cy="390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0" name="方程式" r:id="rId7" imgW="2286000" imgH="241200" progId="Equation.3">
                  <p:embed/>
                </p:oleObj>
              </mc:Choice>
              <mc:Fallback>
                <p:oleObj name="方程式" r:id="rId7" imgW="2286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04527"/>
                        <a:ext cx="3843338" cy="3905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989357"/>
              </p:ext>
            </p:extLst>
          </p:nvPr>
        </p:nvGraphicFramePr>
        <p:xfrm>
          <a:off x="6609041" y="1957293"/>
          <a:ext cx="1802235" cy="86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1" name="Equation" r:id="rId9" imgW="1257120" imgH="609480" progId="Equation.3">
                  <p:embed/>
                </p:oleObj>
              </mc:Choice>
              <mc:Fallback>
                <p:oleObj name="Equation" r:id="rId9" imgW="1257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041" y="1957293"/>
                        <a:ext cx="1802235" cy="8648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46183"/>
              </p:ext>
            </p:extLst>
          </p:nvPr>
        </p:nvGraphicFramePr>
        <p:xfrm>
          <a:off x="6734876" y="2911689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2" name="Equation" r:id="rId11" imgW="1002865" imgH="291973" progId="Equation.3">
                  <p:embed/>
                </p:oleObj>
              </mc:Choice>
              <mc:Fallback>
                <p:oleObj name="Equation" r:id="rId11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876" y="2911689"/>
                        <a:ext cx="1676400" cy="40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37342"/>
              </p:ext>
            </p:extLst>
          </p:nvPr>
        </p:nvGraphicFramePr>
        <p:xfrm>
          <a:off x="6315046" y="1279694"/>
          <a:ext cx="2390224" cy="56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3" name="Equation" r:id="rId13" imgW="1892160" imgH="444240" progId="Equation.3">
                  <p:embed/>
                </p:oleObj>
              </mc:Choice>
              <mc:Fallback>
                <p:oleObj name="Equation" r:id="rId13" imgW="1892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46" y="1279694"/>
                        <a:ext cx="2390224" cy="5612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04649" y="4637160"/>
            <a:ext cx="256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&gt;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over-damped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381000" y="5123711"/>
            <a:ext cx="3130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=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critically 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damped)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381001" y="5550664"/>
            <a:ext cx="3090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&lt;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under-damped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grpSp>
        <p:nvGrpSpPr>
          <p:cNvPr id="18" name="Group 14"/>
          <p:cNvGrpSpPr/>
          <p:nvPr/>
        </p:nvGrpSpPr>
        <p:grpSpPr>
          <a:xfrm>
            <a:off x="1371600" y="1846987"/>
            <a:ext cx="3454604" cy="1361993"/>
            <a:chOff x="4018753" y="4919815"/>
            <a:chExt cx="3998005" cy="1653090"/>
          </a:xfrm>
        </p:grpSpPr>
        <p:pic>
          <p:nvPicPr>
            <p:cNvPr id="19" name="Picture 3" descr="ale29559_08022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7"/>
            <a:stretch/>
          </p:blipFill>
          <p:spPr bwMode="auto">
            <a:xfrm>
              <a:off x="4018753" y="4919815"/>
              <a:ext cx="3998005" cy="1653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6"/>
            <p:cNvSpPr/>
            <p:nvPr/>
          </p:nvSpPr>
          <p:spPr>
            <a:xfrm>
              <a:off x="4760905" y="5053697"/>
              <a:ext cx="990600" cy="14918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499152" y="3362790"/>
            <a:ext cx="5622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b="1" dirty="0">
                <a:solidFill>
                  <a:srgbClr val="0070C0"/>
                </a:solidFill>
              </a:rPr>
              <a:t>A Standard Form </a:t>
            </a:r>
            <a:r>
              <a:rPr lang="en-US" altLang="zh-HK" b="1" dirty="0" smtClean="0">
                <a:solidFill>
                  <a:srgbClr val="0070C0"/>
                </a:solidFill>
              </a:rPr>
              <a:t>Parallel </a:t>
            </a:r>
            <a:r>
              <a:rPr lang="en-US" altLang="zh-HK" b="1" dirty="0">
                <a:solidFill>
                  <a:srgbClr val="0070C0"/>
                </a:solidFill>
              </a:rPr>
              <a:t>RLC circuit after t =0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  <p:sp>
        <p:nvSpPr>
          <p:cNvPr id="34" name="右大括弧 33"/>
          <p:cNvSpPr/>
          <p:nvPr/>
        </p:nvSpPr>
        <p:spPr>
          <a:xfrm>
            <a:off x="8214334" y="4697658"/>
            <a:ext cx="335332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35" name="群組 34"/>
          <p:cNvGrpSpPr/>
          <p:nvPr/>
        </p:nvGrpSpPr>
        <p:grpSpPr>
          <a:xfrm>
            <a:off x="6842735" y="3575749"/>
            <a:ext cx="1904999" cy="1731509"/>
            <a:chOff x="6934201" y="3761785"/>
            <a:chExt cx="1904999" cy="1731509"/>
          </a:xfrm>
        </p:grpSpPr>
        <p:cxnSp>
          <p:nvCxnSpPr>
            <p:cNvPr id="36" name="直線單箭頭接點 35"/>
            <p:cNvCxnSpPr/>
            <p:nvPr/>
          </p:nvCxnSpPr>
          <p:spPr>
            <a:xfrm flipH="1">
              <a:off x="6934201" y="3761785"/>
              <a:ext cx="190499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>
              <a:off x="8839200" y="3761785"/>
              <a:ext cx="0" cy="173150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9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711" y="2057400"/>
            <a:ext cx="83454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Find i(t)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22</a:t>
            </a:fld>
            <a:endParaRPr lang="en-US" altLang="zh-HK"/>
          </a:p>
        </p:txBody>
      </p:sp>
      <p:pic>
        <p:nvPicPr>
          <p:cNvPr id="5" name="Picture 3" descr="ale29559_08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/>
          <a:stretch/>
        </p:blipFill>
        <p:spPr bwMode="auto">
          <a:xfrm>
            <a:off x="152400" y="3128686"/>
            <a:ext cx="5105400" cy="165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406443" y="216703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t = 0-, the switch is open.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083295"/>
              </p:ext>
            </p:extLst>
          </p:nvPr>
        </p:nvGraphicFramePr>
        <p:xfrm>
          <a:off x="6143043" y="2704029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3" name="方程式" r:id="rId4" imgW="1054080" imgH="228600" progId="Equation.3">
                  <p:embed/>
                </p:oleObj>
              </mc:Choice>
              <mc:Fallback>
                <p:oleObj name="方程式" r:id="rId4" imgW="105408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043" y="2704029"/>
                        <a:ext cx="180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406442" y="3352800"/>
            <a:ext cx="34327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30u(-t) = 30 for t &lt; 0 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30u</a:t>
            </a:r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(-t) = 0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  for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0. </a:t>
            </a:r>
          </a:p>
          <a:p>
            <a:endParaRPr lang="en-US" altLang="zh-H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t &lt; 0,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the capacitor acts like an open circuit so 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637507"/>
              </p:ext>
            </p:extLst>
          </p:nvPr>
        </p:nvGraphicFramePr>
        <p:xfrm>
          <a:off x="5542162" y="5562600"/>
          <a:ext cx="316131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4" name="方程式" r:id="rId6" imgW="2044440" imgH="393480" progId="Equation.3">
                  <p:embed/>
                </p:oleObj>
              </mc:Choice>
              <mc:Fallback>
                <p:oleObj name="方程式" r:id="rId6" imgW="2044440" imgH="39348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2162" y="5562600"/>
                        <a:ext cx="316131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552700" y="3505200"/>
            <a:ext cx="304800" cy="45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62800" y="6281433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23</a:t>
            </a:fld>
            <a:endParaRPr lang="en-US" altLang="zh-HK"/>
          </a:p>
        </p:txBody>
      </p:sp>
      <p:pic>
        <p:nvPicPr>
          <p:cNvPr id="5" name="Picture 3" descr="ale29559_08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/>
          <a:stretch/>
        </p:blipFill>
        <p:spPr bwMode="auto">
          <a:xfrm>
            <a:off x="152400" y="2514600"/>
            <a:ext cx="5105400" cy="165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438898" y="1981200"/>
            <a:ext cx="3552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For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0, the switch is closed and voltage source is off.</a:t>
            </a:r>
          </a:p>
          <a:p>
            <a:endParaRPr lang="en-US" altLang="zh-HK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HK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e have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orm Parallel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RLC circuit 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with a 4A current source.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760924"/>
              </p:ext>
            </p:extLst>
          </p:nvPr>
        </p:nvGraphicFramePr>
        <p:xfrm>
          <a:off x="5474858" y="3886200"/>
          <a:ext cx="3259467" cy="66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7" name="Equation" r:id="rId4" imgW="2070000" imgH="419040" progId="Equation.3">
                  <p:embed/>
                </p:oleObj>
              </mc:Choice>
              <mc:Fallback>
                <p:oleObj name="Equation" r:id="rId4" imgW="2070000" imgH="41904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858" y="3886200"/>
                        <a:ext cx="3259467" cy="6601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693155"/>
              </p:ext>
            </p:extLst>
          </p:nvPr>
        </p:nvGraphicFramePr>
        <p:xfrm>
          <a:off x="5441467" y="4862693"/>
          <a:ext cx="2908942" cy="67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8" name="方程式" r:id="rId6" imgW="2031840" imgH="469800" progId="Equation.3">
                  <p:embed/>
                </p:oleObj>
              </mc:Choice>
              <mc:Fallback>
                <p:oleObj name="方程式" r:id="rId6" imgW="2031840" imgH="46980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467" y="4862693"/>
                        <a:ext cx="2908942" cy="6702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29587"/>
              </p:ext>
            </p:extLst>
          </p:nvPr>
        </p:nvGraphicFramePr>
        <p:xfrm>
          <a:off x="5562600" y="5753971"/>
          <a:ext cx="2874657" cy="83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659" name="方程式" r:id="rId8" imgW="1815840" imgH="533160" progId="Equation.3">
                  <p:embed/>
                </p:oleObj>
              </mc:Choice>
              <mc:Fallback>
                <p:oleObj name="方程式" r:id="rId8" imgW="1815840" imgH="53316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753971"/>
                        <a:ext cx="2874657" cy="83639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 descr="ale29559_0802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685800" y="4800600"/>
            <a:ext cx="3657600" cy="151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8096" y="4953001"/>
            <a:ext cx="838200" cy="132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3649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20||20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00250" y="5405831"/>
            <a:ext cx="285750" cy="13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5384639"/>
            <a:ext cx="505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3469" y="5701618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6601" y="5694740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8mF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67298" y="3479961"/>
            <a:ext cx="1371600" cy="12629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71069" y="2917784"/>
            <a:ext cx="304800" cy="45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24</a:t>
            </a:fld>
            <a:endParaRPr lang="en-US" altLang="zh-HK"/>
          </a:p>
        </p:txBody>
      </p:sp>
      <p:sp>
        <p:nvSpPr>
          <p:cNvPr id="6" name="矩形 5"/>
          <p:cNvSpPr/>
          <p:nvPr/>
        </p:nvSpPr>
        <p:spPr>
          <a:xfrm>
            <a:off x="4952356" y="2127911"/>
            <a:ext cx="39403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Now </a:t>
            </a:r>
            <a:r>
              <a:rPr lang="en-US" altLang="zh-HK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 </a:t>
            </a:r>
            <a:r>
              <a:rPr lang="en-US" altLang="zh-HK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&gt;</a:t>
            </a:r>
            <a:r>
              <a:rPr lang="en-US" altLang="zh-HK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dirty="0" err="1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baseline="-25000" dirty="0" err="1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o</a:t>
            </a:r>
            <a:r>
              <a:rPr lang="en-US" altLang="zh-HK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over-damped </a:t>
            </a:r>
            <a:r>
              <a:rPr lang="en-US" altLang="zh-HK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case, the solution would be in the form:</a:t>
            </a:r>
            <a:endParaRPr lang="en-US" altLang="zh-HK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81352"/>
              </p:ext>
            </p:extLst>
          </p:nvPr>
        </p:nvGraphicFramePr>
        <p:xfrm>
          <a:off x="5562600" y="3190818"/>
          <a:ext cx="30972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2" name="方程式" r:id="rId3" imgW="1866600" imgH="241200" progId="Equation.3">
                  <p:embed/>
                </p:oleObj>
              </mc:Choice>
              <mc:Fallback>
                <p:oleObj name="方程式" r:id="rId3" imgW="186660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90818"/>
                        <a:ext cx="3097212" cy="401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017536" y="3988065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s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is the steady state response.</a:t>
            </a:r>
          </a:p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It is the final inductor current.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0892"/>
              </p:ext>
            </p:extLst>
          </p:nvPr>
        </p:nvGraphicFramePr>
        <p:xfrm>
          <a:off x="6325439" y="4828553"/>
          <a:ext cx="1538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3" name="方程式" r:id="rId5" imgW="927000" imgH="228600" progId="Equation.3">
                  <p:embed/>
                </p:oleObj>
              </mc:Choice>
              <mc:Fallback>
                <p:oleObj name="方程式" r:id="rId5" imgW="927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439" y="4828553"/>
                        <a:ext cx="1538287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017536" y="524916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05806"/>
              </p:ext>
            </p:extLst>
          </p:nvPr>
        </p:nvGraphicFramePr>
        <p:xfrm>
          <a:off x="5692840" y="5753971"/>
          <a:ext cx="3070160" cy="388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84" name="Equation" r:id="rId7" imgW="1815840" imgH="228600" progId="Equation.3">
                  <p:embed/>
                </p:oleObj>
              </mc:Choice>
              <mc:Fallback>
                <p:oleObj name="Equation" r:id="rId7" imgW="1815840" imgH="228600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840" y="5753971"/>
                        <a:ext cx="3070160" cy="38821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3" descr="ale29559_0802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796636" y="3204715"/>
            <a:ext cx="3581400" cy="148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1481792" y="3369850"/>
            <a:ext cx="838200" cy="1264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34836" y="3440614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20||20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11086" y="3809946"/>
            <a:ext cx="285750" cy="13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5636" y="3788754"/>
            <a:ext cx="505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741467" y="4098855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14897" y="4098855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8mF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87336" y="2826237"/>
            <a:ext cx="304800" cy="45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91988" y="60975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25</a:t>
            </a:fld>
            <a:endParaRPr lang="en-US" altLang="zh-HK"/>
          </a:p>
        </p:txBody>
      </p:sp>
      <p:sp>
        <p:nvSpPr>
          <p:cNvPr id="12" name="文字方塊 11"/>
          <p:cNvSpPr txBox="1"/>
          <p:nvPr/>
        </p:nvSpPr>
        <p:spPr>
          <a:xfrm>
            <a:off x="4996543" y="1828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Find A</a:t>
            </a:r>
            <a:r>
              <a:rPr lang="en-US" altLang="zh-HK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and A</a:t>
            </a:r>
            <a:r>
              <a:rPr lang="en-US" altLang="zh-HK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using initial conditions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40792"/>
              </p:ext>
            </p:extLst>
          </p:nvPr>
        </p:nvGraphicFramePr>
        <p:xfrm>
          <a:off x="5995987" y="2330987"/>
          <a:ext cx="21050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4" name="Equation" r:id="rId3" imgW="1269720" imgH="457200" progId="Equation.3">
                  <p:embed/>
                </p:oleObj>
              </mc:Choice>
              <mc:Fallback>
                <p:oleObj name="Equation" r:id="rId3" imgW="1269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7" y="2330987"/>
                        <a:ext cx="2105025" cy="758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4995899" y="498426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Differentiate </a:t>
            </a:r>
            <a:r>
              <a:rPr lang="en-US" altLang="zh-HK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(t) w.r.t t,</a:t>
            </a: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041594"/>
              </p:ext>
            </p:extLst>
          </p:nvPr>
        </p:nvGraphicFramePr>
        <p:xfrm>
          <a:off x="5111980" y="5514889"/>
          <a:ext cx="381628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5" name="Equation" r:id="rId5" imgW="2501640" imgH="863280" progId="Equation.3">
                  <p:embed/>
                </p:oleObj>
              </mc:Choice>
              <mc:Fallback>
                <p:oleObj name="Equation" r:id="rId5" imgW="2501640" imgH="86328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980" y="5514889"/>
                        <a:ext cx="3816287" cy="1327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978446" y="32017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Recall that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9388"/>
              </p:ext>
            </p:extLst>
          </p:nvPr>
        </p:nvGraphicFramePr>
        <p:xfrm>
          <a:off x="5926138" y="3408363"/>
          <a:ext cx="253365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706" name="Equation" r:id="rId7" imgW="1612800" imgH="914400" progId="Equation.3">
                  <p:embed/>
                </p:oleObj>
              </mc:Choice>
              <mc:Fallback>
                <p:oleObj name="Equation" r:id="rId7" imgW="1612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3408363"/>
                        <a:ext cx="253365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3" descr="ale29559_0802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395968" y="3500602"/>
            <a:ext cx="3581400" cy="148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075400" y="3642199"/>
            <a:ext cx="838200" cy="125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234168" y="3736501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20||20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710418" y="4105833"/>
            <a:ext cx="285750" cy="13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68" y="4084641"/>
            <a:ext cx="505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40799" y="4394742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20H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14229" y="4394742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8mF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34590" y="2570540"/>
            <a:ext cx="304800" cy="450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65597" y="3076701"/>
            <a:ext cx="3077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Cap and Inductor are parallel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61945" y="3784840"/>
            <a:ext cx="1600200" cy="4185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186668" y="5535128"/>
                <a:ext cx="1888722" cy="644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HK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𝑎𝑡</m:t>
                              </m:r>
                            </m:sup>
                          </m:sSup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=−</m:t>
                      </m:r>
                      <m:r>
                        <a:rPr lang="en-US" altLang="zh-HK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altLang="zh-HK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HK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HK" i="1">
                              <a:latin typeface="Cambria Math"/>
                            </a:rPr>
                            <m:t>−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68" y="5535128"/>
                <a:ext cx="1888722" cy="644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parallel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26</a:t>
            </a:fld>
            <a:endParaRPr lang="en-US" altLang="zh-HK"/>
          </a:p>
        </p:txBody>
      </p:sp>
      <p:pic>
        <p:nvPicPr>
          <p:cNvPr id="5" name="Picture 3" descr="ale29559_0802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2"/>
          <a:stretch/>
        </p:blipFill>
        <p:spPr bwMode="auto">
          <a:xfrm>
            <a:off x="0" y="2082859"/>
            <a:ext cx="5105400" cy="165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500166"/>
              </p:ext>
            </p:extLst>
          </p:nvPr>
        </p:nvGraphicFramePr>
        <p:xfrm>
          <a:off x="5483691" y="2514600"/>
          <a:ext cx="3631406" cy="1456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0" name="Equation" r:id="rId4" imgW="2298600" imgH="914400" progId="Equation.3">
                  <p:embed/>
                </p:oleObj>
              </mc:Choice>
              <mc:Fallback>
                <p:oleObj name="Equation" r:id="rId4" imgW="2298600" imgH="914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691" y="2514600"/>
                        <a:ext cx="3631406" cy="14568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558330"/>
              </p:ext>
            </p:extLst>
          </p:nvPr>
        </p:nvGraphicFramePr>
        <p:xfrm>
          <a:off x="5486400" y="4829151"/>
          <a:ext cx="3498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21" name="方程式" r:id="rId6" imgW="2108160" imgH="228600" progId="Equation.3">
                  <p:embed/>
                </p:oleObj>
              </mc:Choice>
              <mc:Fallback>
                <p:oleObj name="方程式" r:id="rId6" imgW="2108160" imgH="22860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29151"/>
                        <a:ext cx="3498850" cy="381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04556" y="4265791"/>
            <a:ext cx="85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3" descr="ale29559_0802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/>
          <a:stretch/>
        </p:blipFill>
        <p:spPr bwMode="auto">
          <a:xfrm>
            <a:off x="729343" y="4584896"/>
            <a:ext cx="3581400" cy="148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414499" y="4734057"/>
            <a:ext cx="838200" cy="1239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567543" y="482079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20||20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43793" y="5190127"/>
            <a:ext cx="285750" cy="1351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8343" y="5168935"/>
            <a:ext cx="5056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74174" y="5479036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20H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7604" y="5479036"/>
            <a:ext cx="6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8mF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Step response of a series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6310" y="2128838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step response is the response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 RLC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circuit when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it is suddenly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changed into a series RLC circuit with a source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162800" y="6375897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3</a:t>
            </a:fld>
            <a:endParaRPr lang="en-US" altLang="zh-HK" dirty="0"/>
          </a:p>
        </p:txBody>
      </p:sp>
      <p:sp>
        <p:nvSpPr>
          <p:cNvPr id="12" name="TextBox 11"/>
          <p:cNvSpPr txBox="1"/>
          <p:nvPr/>
        </p:nvSpPr>
        <p:spPr>
          <a:xfrm>
            <a:off x="506837" y="6221785"/>
            <a:ext cx="864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v change after the sudden change in the circuit setting at t = 0?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3" descr="ale29559_0801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3"/>
          <a:stretch/>
        </p:blipFill>
        <p:spPr bwMode="auto">
          <a:xfrm>
            <a:off x="657555" y="3845837"/>
            <a:ext cx="3882439" cy="164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文字方塊 4"/>
          <p:cNvSpPr txBox="1">
            <a:spLocks noChangeArrowheads="1"/>
          </p:cNvSpPr>
          <p:nvPr/>
        </p:nvSpPr>
        <p:spPr bwMode="auto">
          <a:xfrm>
            <a:off x="4815840" y="3911377"/>
            <a:ext cx="4343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Assume </a:t>
            </a:r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following initial conditions:</a:t>
            </a:r>
            <a:endParaRPr lang="zh-HK" altLang="en-US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27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735851"/>
              </p:ext>
            </p:extLst>
          </p:nvPr>
        </p:nvGraphicFramePr>
        <p:xfrm>
          <a:off x="5969429" y="4501271"/>
          <a:ext cx="18843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66" name="Equation" r:id="rId4" imgW="1041120" imgH="482400" progId="Equation.3">
                  <p:embed/>
                </p:oleObj>
              </mc:Choice>
              <mc:Fallback>
                <p:oleObj name="Equation" r:id="rId4" imgW="1041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429" y="4501271"/>
                        <a:ext cx="18843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6310" y="3250286"/>
            <a:ext cx="3640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switch is open when t &lt; 0.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9600" y="557545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0070C0"/>
                </a:solidFill>
              </a:rPr>
              <a:t>A Standard </a:t>
            </a:r>
            <a:r>
              <a:rPr lang="en-US" altLang="zh-HK" b="1" dirty="0">
                <a:solidFill>
                  <a:srgbClr val="0070C0"/>
                </a:solidFill>
              </a:rPr>
              <a:t>F</a:t>
            </a:r>
            <a:r>
              <a:rPr lang="en-US" altLang="zh-HK" b="1" dirty="0" smtClean="0">
                <a:solidFill>
                  <a:srgbClr val="0070C0"/>
                </a:solidFill>
              </a:rPr>
              <a:t>orm </a:t>
            </a:r>
            <a:r>
              <a:rPr lang="en-US" altLang="zh-HK" b="1" dirty="0">
                <a:solidFill>
                  <a:srgbClr val="0070C0"/>
                </a:solidFill>
              </a:rPr>
              <a:t>S</a:t>
            </a:r>
            <a:r>
              <a:rPr lang="en-US" altLang="zh-HK" b="1" dirty="0" smtClean="0">
                <a:solidFill>
                  <a:srgbClr val="0070C0"/>
                </a:solidFill>
              </a:rPr>
              <a:t>eries RLC circuit after t =0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5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Step response of a series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8624" y="2112085"/>
            <a:ext cx="8193088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v(t) in the series RLC circuit for t </a:t>
            </a:r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0.</a:t>
            </a:r>
          </a:p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208680" y="6392238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4</a:t>
            </a:fld>
            <a:endParaRPr lang="en-US" altLang="zh-HK" dirty="0"/>
          </a:p>
        </p:txBody>
      </p:sp>
      <p:sp>
        <p:nvSpPr>
          <p:cNvPr id="6" name="文字方塊 5"/>
          <p:cNvSpPr txBox="1"/>
          <p:nvPr/>
        </p:nvSpPr>
        <p:spPr>
          <a:xfrm>
            <a:off x="5250972" y="251031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When t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 0 the switch is closed. Applying KVL around the loop, we have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81105"/>
              </p:ext>
            </p:extLst>
          </p:nvPr>
        </p:nvGraphicFramePr>
        <p:xfrm>
          <a:off x="6441918" y="4132555"/>
          <a:ext cx="18478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3" name="Equation" r:id="rId3" imgW="1079280" imgH="393480" progId="Equation.3">
                  <p:embed/>
                </p:oleObj>
              </mc:Choice>
              <mc:Fallback>
                <p:oleObj name="Equation" r:id="rId3" imgW="1079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918" y="4132555"/>
                        <a:ext cx="184785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274945" y="47692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Note that  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20962"/>
              </p:ext>
            </p:extLst>
          </p:nvPr>
        </p:nvGraphicFramePr>
        <p:xfrm>
          <a:off x="6713220" y="4973561"/>
          <a:ext cx="933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4" name="方程式" r:id="rId5" imgW="545760" imgH="393480" progId="Equation.3">
                  <p:embed/>
                </p:oleObj>
              </mc:Choice>
              <mc:Fallback>
                <p:oleObj name="方程式" r:id="rId5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220" y="4973561"/>
                        <a:ext cx="933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5274945" y="5532645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altLang="zh-HK" dirty="0" smtClean="0"/>
              <a:t> </a:t>
            </a:r>
            <a:endParaRPr lang="zh-HK" altLang="en-US" dirty="0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971433"/>
              </p:ext>
            </p:extLst>
          </p:nvPr>
        </p:nvGraphicFramePr>
        <p:xfrm>
          <a:off x="5997016" y="5831152"/>
          <a:ext cx="25431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5" name="方程式" r:id="rId7" imgW="1485720" imgH="419040" progId="Equation.3">
                  <p:embed/>
                </p:oleObj>
              </mc:Choice>
              <mc:Fallback>
                <p:oleObj name="方程式" r:id="rId7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016" y="5831152"/>
                        <a:ext cx="25431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260448" y="3414796"/>
                <a:ext cx="25347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smtClean="0">
                          <a:latin typeface="Cambria Math"/>
                        </a:rPr>
                        <m:t>𝑅𝑖</m:t>
                      </m:r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</a:rPr>
                        <m:t>𝐿</m:t>
                      </m:r>
                      <m:f>
                        <m:f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HK" b="0" i="1" smtClean="0">
                              <a:latin typeface="Cambria Math"/>
                            </a:rPr>
                            <m:t>𝑑𝑖</m:t>
                          </m:r>
                        </m:num>
                        <m:den>
                          <m:r>
                            <a:rPr lang="en-US" altLang="zh-HK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zh-HK" b="0" i="1" smtClean="0">
                          <a:latin typeface="Cambria Math"/>
                        </a:rPr>
                        <m:t>+</m:t>
                      </m:r>
                      <m:r>
                        <a:rPr lang="en-US" altLang="zh-HK" b="0" i="1" smtClean="0">
                          <a:latin typeface="Cambria Math"/>
                        </a:rPr>
                        <m:t>𝑣</m:t>
                      </m:r>
                      <m:r>
                        <a:rPr lang="en-US" altLang="zh-HK" b="0" i="1" smtClean="0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altLang="zh-HK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HK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zh-HK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48" y="3414796"/>
                <a:ext cx="2534733" cy="61824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22676" y="525613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0070C0"/>
                </a:solidFill>
              </a:rPr>
              <a:t>A Standard </a:t>
            </a:r>
            <a:r>
              <a:rPr lang="en-US" altLang="zh-HK" b="1" dirty="0">
                <a:solidFill>
                  <a:srgbClr val="0070C0"/>
                </a:solidFill>
              </a:rPr>
              <a:t>F</a:t>
            </a:r>
            <a:r>
              <a:rPr lang="en-US" altLang="zh-HK" b="1" dirty="0" smtClean="0">
                <a:solidFill>
                  <a:srgbClr val="0070C0"/>
                </a:solidFill>
              </a:rPr>
              <a:t>orm </a:t>
            </a:r>
            <a:r>
              <a:rPr lang="en-US" altLang="zh-HK" b="1" dirty="0">
                <a:solidFill>
                  <a:srgbClr val="0070C0"/>
                </a:solidFill>
              </a:rPr>
              <a:t>S</a:t>
            </a:r>
            <a:r>
              <a:rPr lang="en-US" altLang="zh-HK" b="1" dirty="0" smtClean="0">
                <a:solidFill>
                  <a:srgbClr val="0070C0"/>
                </a:solidFill>
              </a:rPr>
              <a:t>eries RLC circuit after t = 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  <p:grpSp>
        <p:nvGrpSpPr>
          <p:cNvPr id="15" name="Group 6"/>
          <p:cNvGrpSpPr/>
          <p:nvPr/>
        </p:nvGrpSpPr>
        <p:grpSpPr>
          <a:xfrm>
            <a:off x="635379" y="3262077"/>
            <a:ext cx="3944147" cy="1674731"/>
            <a:chOff x="4133053" y="4863527"/>
            <a:chExt cx="3944147" cy="1674731"/>
          </a:xfrm>
        </p:grpSpPr>
        <p:pic>
          <p:nvPicPr>
            <p:cNvPr id="16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4133053" y="4863527"/>
              <a:ext cx="3944147" cy="1674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2"/>
            <p:cNvSpPr/>
            <p:nvPr/>
          </p:nvSpPr>
          <p:spPr>
            <a:xfrm>
              <a:off x="4526289" y="4916217"/>
              <a:ext cx="895350" cy="62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4"/>
            <p:cNvGrpSpPr/>
            <p:nvPr/>
          </p:nvGrpSpPr>
          <p:grpSpPr>
            <a:xfrm>
              <a:off x="4583637" y="5255789"/>
              <a:ext cx="842892" cy="355297"/>
              <a:chOff x="2473582" y="6116630"/>
              <a:chExt cx="842892" cy="272212"/>
            </a:xfrm>
          </p:grpSpPr>
          <p:cxnSp>
            <p:nvCxnSpPr>
              <p:cNvPr id="20" name="Straight Connector 14"/>
              <p:cNvCxnSpPr/>
              <p:nvPr/>
            </p:nvCxnSpPr>
            <p:spPr>
              <a:xfrm flipV="1">
                <a:off x="2473582" y="6116630"/>
                <a:ext cx="0" cy="2722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5"/>
              <p:cNvCxnSpPr/>
              <p:nvPr/>
            </p:nvCxnSpPr>
            <p:spPr>
              <a:xfrm>
                <a:off x="2478274" y="6116630"/>
                <a:ext cx="8382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20"/>
            <p:cNvSpPr/>
            <p:nvPr/>
          </p:nvSpPr>
          <p:spPr>
            <a:xfrm>
              <a:off x="7118183" y="4863527"/>
              <a:ext cx="895350" cy="3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直線單箭頭接點 22"/>
          <p:cNvCxnSpPr/>
          <p:nvPr/>
        </p:nvCxnSpPr>
        <p:spPr>
          <a:xfrm>
            <a:off x="2046676" y="3831987"/>
            <a:ext cx="15738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773648" y="3882594"/>
            <a:ext cx="42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err="1" smtClean="0"/>
              <a:t>i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9624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19900" y="6127135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5</a:t>
            </a:fld>
            <a:endParaRPr lang="en-US" altLang="zh-HK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944645"/>
              </p:ext>
            </p:extLst>
          </p:nvPr>
        </p:nvGraphicFramePr>
        <p:xfrm>
          <a:off x="3124200" y="2133600"/>
          <a:ext cx="2743200" cy="77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7" name="Equation" r:id="rId3" imgW="1485720" imgH="419040" progId="Equation.3">
                  <p:embed/>
                </p:oleObj>
              </mc:Choice>
              <mc:Fallback>
                <p:oleObj name="Equation" r:id="rId3" imgW="1485720" imgH="419040" progId="Equation.3">
                  <p:embed/>
                  <p:pic>
                    <p:nvPicPr>
                      <p:cNvPr id="0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33600"/>
                        <a:ext cx="2743200" cy="77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57200" y="3244334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This is a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econd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O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rder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ifferential Equation.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765661"/>
              </p:ext>
            </p:extLst>
          </p:nvPr>
        </p:nvGraphicFramePr>
        <p:xfrm>
          <a:off x="3200400" y="5257800"/>
          <a:ext cx="2667000" cy="74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8" name="Equation" r:id="rId5" imgW="1498320" imgH="419040" progId="Equation.3">
                  <p:embed/>
                </p:oleObj>
              </mc:Choice>
              <mc:Fallback>
                <p:oleObj name="Equation" r:id="rId5" imgW="1498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57800"/>
                        <a:ext cx="2667000" cy="7465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39142"/>
              </p:ext>
            </p:extLst>
          </p:nvPr>
        </p:nvGraphicFramePr>
        <p:xfrm>
          <a:off x="3124200" y="3853866"/>
          <a:ext cx="2604982" cy="650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Equation" r:id="rId7" imgW="1777680" imgH="444240" progId="Equation.3">
                  <p:embed/>
                </p:oleObj>
              </mc:Choice>
              <mc:Fallback>
                <p:oleObj name="Equation" r:id="rId7" imgW="1777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53866"/>
                        <a:ext cx="2604982" cy="6509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19"/>
          <p:cNvSpPr txBox="1"/>
          <p:nvPr/>
        </p:nvSpPr>
        <p:spPr>
          <a:xfrm>
            <a:off x="479461" y="3810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We let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2669" y="2362200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17224" y="5414909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5" name="TextBox 4"/>
          <p:cNvSpPr txBox="1">
            <a:spLocks noChangeArrowheads="1"/>
          </p:cNvSpPr>
          <p:nvPr/>
        </p:nvSpPr>
        <p:spPr bwMode="auto">
          <a:xfrm>
            <a:off x="495300" y="6227699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Solving (2) is equivalent to solving (1).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461" y="4637767"/>
            <a:ext cx="3544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HK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equation </a:t>
            </a:r>
            <a:r>
              <a:rPr lang="en-US" altLang="zh-HK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can be rewritten as</a:t>
            </a:r>
            <a:endParaRPr lang="en-US" altLang="zh-HK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400800" y="371766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HK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HK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found in the standard form series RLC circuit</a:t>
            </a:r>
            <a:endParaRPr lang="zh-HK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0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819900" y="6127135"/>
            <a:ext cx="1905000" cy="457200"/>
          </a:xfrm>
        </p:spPr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6</a:t>
            </a:fld>
            <a:endParaRPr lang="en-US" altLang="zh-HK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01325"/>
              </p:ext>
            </p:extLst>
          </p:nvPr>
        </p:nvGraphicFramePr>
        <p:xfrm>
          <a:off x="3429000" y="3004956"/>
          <a:ext cx="2057400" cy="412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6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04956"/>
                        <a:ext cx="2057400" cy="412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5047456" y="3598992"/>
            <a:ext cx="232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Transient response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904453" y="3375284"/>
            <a:ext cx="2286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990784" y="3604286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 State response</a:t>
            </a:r>
            <a:endParaRPr lang="zh-HK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5105400" y="3370966"/>
            <a:ext cx="152400" cy="196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>
            <a:spLocks noChangeArrowheads="1"/>
          </p:cNvSpPr>
          <p:nvPr/>
        </p:nvSpPr>
        <p:spPr bwMode="auto">
          <a:xfrm>
            <a:off x="457200" y="2186929"/>
            <a:ext cx="8267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The solution of (2) contains two parts:</a:t>
            </a:r>
            <a:endParaRPr lang="en-US" altLang="zh-HK" sz="2000" dirty="0">
              <a:solidFill>
                <a:srgbClr val="FF00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28" name="矩形 5"/>
          <p:cNvSpPr/>
          <p:nvPr/>
        </p:nvSpPr>
        <p:spPr>
          <a:xfrm>
            <a:off x="457200" y="4280935"/>
            <a:ext cx="76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Steady State response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ss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(t)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is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Final </a:t>
            </a:r>
            <a:r>
              <a:rPr lang="en-US" altLang="zh-HK" sz="2000" b="1" u="sng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V</a:t>
            </a:r>
            <a:r>
              <a:rPr lang="en-US" altLang="zh-HK" sz="20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alue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v(t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), so </a:t>
            </a:r>
            <a:endParaRPr lang="zh-HK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958382"/>
              </p:ext>
            </p:extLst>
          </p:nvPr>
        </p:nvGraphicFramePr>
        <p:xfrm>
          <a:off x="1368484" y="5131793"/>
          <a:ext cx="19431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7" name="Equation" r:id="rId5" imgW="1079280" imgH="228600" progId="Equation.3">
                  <p:embed/>
                </p:oleObj>
              </mc:Choice>
              <mc:Fallback>
                <p:oleObj name="Equation" r:id="rId5" imgW="1079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84" y="5131793"/>
                        <a:ext cx="19431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133053" y="4863527"/>
            <a:ext cx="3944147" cy="1674731"/>
            <a:chOff x="4133053" y="4863527"/>
            <a:chExt cx="3944147" cy="1674731"/>
          </a:xfrm>
        </p:grpSpPr>
        <p:pic>
          <p:nvPicPr>
            <p:cNvPr id="14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4133053" y="4863527"/>
              <a:ext cx="3944147" cy="1674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526289" y="4916217"/>
              <a:ext cx="895350" cy="62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583637" y="5255789"/>
              <a:ext cx="842892" cy="355297"/>
              <a:chOff x="2473582" y="6116630"/>
              <a:chExt cx="842892" cy="272212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2473582" y="6116630"/>
                <a:ext cx="0" cy="2722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478274" y="6116630"/>
                <a:ext cx="8382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/>
            <p:cNvSpPr/>
            <p:nvPr/>
          </p:nvSpPr>
          <p:spPr>
            <a:xfrm>
              <a:off x="7118183" y="4863527"/>
              <a:ext cx="895350" cy="3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0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9857" y="2128838"/>
            <a:ext cx="8349343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With</a:t>
            </a:r>
            <a:r>
              <a:rPr lang="en-US" altLang="zh-HK" sz="2200" dirty="0" smtClean="0">
                <a:ea typeface="新細明體" charset="-120"/>
              </a:rPr>
              <a:t>                                            </a:t>
            </a:r>
          </a:p>
          <a:p>
            <a:pPr marL="0" indent="0">
              <a:buNone/>
            </a:pPr>
            <a:endParaRPr lang="en-US" altLang="zh-HK" sz="2200" dirty="0">
              <a:ea typeface="新細明體" charset="-120"/>
            </a:endParaRPr>
          </a:p>
          <a:p>
            <a:pPr marL="0" indent="0">
              <a:buNone/>
            </a:pP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There </a:t>
            </a: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are </a:t>
            </a:r>
            <a:r>
              <a:rPr lang="en-US" altLang="zh-HK" sz="2000" dirty="0" smtClean="0">
                <a:solidFill>
                  <a:srgbClr val="0070C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 possible forms 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of the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transient response </a:t>
            </a:r>
            <a:r>
              <a:rPr lang="en-US" altLang="zh-HK" sz="2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v</a:t>
            </a:r>
            <a:r>
              <a:rPr lang="en-US" altLang="zh-HK" sz="2000" baseline="-25000" dirty="0" err="1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</a:t>
            </a:r>
            <a:r>
              <a:rPr lang="en-US" altLang="zh-HK" sz="2000" dirty="0" smtClean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(t): </a:t>
            </a:r>
            <a:endParaRPr lang="zh-HK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7</a:t>
            </a:fld>
            <a:endParaRPr lang="en-US" altLang="zh-HK"/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511031" y="3854561"/>
            <a:ext cx="464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1.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&gt; </a:t>
            </a:r>
            <a:r>
              <a:rPr lang="en-US" altLang="zh-HK" sz="2000" i="1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over-damped case</a:t>
            </a:r>
            <a:endParaRPr lang="en-US" altLang="zh-HK" sz="2000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35971"/>
              </p:ext>
            </p:extLst>
          </p:nvPr>
        </p:nvGraphicFramePr>
        <p:xfrm>
          <a:off x="1323109" y="4490777"/>
          <a:ext cx="2182091" cy="43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3" name="Equation" r:id="rId3" imgW="1206360" imgH="241200" progId="Equation.3">
                  <p:embed/>
                </p:oleObj>
              </mc:Choice>
              <mc:Fallback>
                <p:oleObj name="Equation" r:id="rId3" imgW="1206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109" y="4490777"/>
                        <a:ext cx="2182091" cy="4377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735735"/>
              </p:ext>
            </p:extLst>
          </p:nvPr>
        </p:nvGraphicFramePr>
        <p:xfrm>
          <a:off x="1446158" y="5390653"/>
          <a:ext cx="1982842" cy="95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4" name="方程式" r:id="rId5" imgW="1257120" imgH="609480" progId="Equation.3">
                  <p:embed/>
                </p:oleObj>
              </mc:Choice>
              <mc:Fallback>
                <p:oleObj name="方程式" r:id="rId5" imgW="1257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158" y="5390653"/>
                        <a:ext cx="1982842" cy="95157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555687" y="50950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46929"/>
              </p:ext>
            </p:extLst>
          </p:nvPr>
        </p:nvGraphicFramePr>
        <p:xfrm>
          <a:off x="1454325" y="1993928"/>
          <a:ext cx="2812876" cy="70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5" name="Equation" r:id="rId7" imgW="1777680" imgH="444240" progId="Equation.3">
                  <p:embed/>
                </p:oleObj>
              </mc:Choice>
              <mc:Fallback>
                <p:oleObj name="Equation" r:id="rId7" imgW="1777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325" y="1993928"/>
                        <a:ext cx="2812876" cy="7028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6"/>
          <p:cNvGrpSpPr/>
          <p:nvPr/>
        </p:nvGrpSpPr>
        <p:grpSpPr>
          <a:xfrm>
            <a:off x="5007429" y="914400"/>
            <a:ext cx="3944147" cy="1674731"/>
            <a:chOff x="4133053" y="4863527"/>
            <a:chExt cx="3944147" cy="1674731"/>
          </a:xfrm>
        </p:grpSpPr>
        <p:pic>
          <p:nvPicPr>
            <p:cNvPr id="29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4133053" y="4863527"/>
              <a:ext cx="3944147" cy="1674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Rectangle 2"/>
            <p:cNvSpPr/>
            <p:nvPr/>
          </p:nvSpPr>
          <p:spPr>
            <a:xfrm>
              <a:off x="4526289" y="4916217"/>
              <a:ext cx="895350" cy="62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4"/>
            <p:cNvGrpSpPr/>
            <p:nvPr/>
          </p:nvGrpSpPr>
          <p:grpSpPr>
            <a:xfrm>
              <a:off x="4583637" y="5255789"/>
              <a:ext cx="842892" cy="355297"/>
              <a:chOff x="2473582" y="6116630"/>
              <a:chExt cx="842892" cy="272212"/>
            </a:xfrm>
          </p:grpSpPr>
          <p:cxnSp>
            <p:nvCxnSpPr>
              <p:cNvPr id="33" name="Straight Connector 14"/>
              <p:cNvCxnSpPr/>
              <p:nvPr/>
            </p:nvCxnSpPr>
            <p:spPr>
              <a:xfrm flipV="1">
                <a:off x="2473582" y="6116630"/>
                <a:ext cx="0" cy="2722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5"/>
              <p:cNvCxnSpPr/>
              <p:nvPr/>
            </p:nvCxnSpPr>
            <p:spPr>
              <a:xfrm>
                <a:off x="2478274" y="6116630"/>
                <a:ext cx="8382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20"/>
            <p:cNvSpPr/>
            <p:nvPr/>
          </p:nvSpPr>
          <p:spPr>
            <a:xfrm>
              <a:off x="7118183" y="4863527"/>
              <a:ext cx="895350" cy="3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3429" name="Picture 245" descr="C:\Users\user\Desktop\未命名.p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" r="39941" b="32668"/>
          <a:stretch/>
        </p:blipFill>
        <p:spPr bwMode="auto">
          <a:xfrm>
            <a:off x="5142964" y="4533153"/>
            <a:ext cx="2849595" cy="17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5"/>
          <p:cNvSpPr txBox="1"/>
          <p:nvPr/>
        </p:nvSpPr>
        <p:spPr>
          <a:xfrm>
            <a:off x="5133965" y="412613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err="1">
                <a:ea typeface="新細明體" charset="-120"/>
              </a:rPr>
              <a:t>v</a:t>
            </a:r>
            <a:r>
              <a:rPr lang="en-US" altLang="zh-HK" baseline="-25000" dirty="0" err="1">
                <a:ea typeface="新細明體" charset="-120"/>
              </a:rPr>
              <a:t>t</a:t>
            </a:r>
            <a:r>
              <a:rPr lang="en-US" altLang="zh-HK" dirty="0">
                <a:ea typeface="新細明體" charset="-120"/>
              </a:rPr>
              <a:t>(t)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508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8</a:t>
            </a:fld>
            <a:endParaRPr lang="en-US" altLang="zh-HK"/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457200" y="2267671"/>
            <a:ext cx="472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556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sz="20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2.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=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critical damped case</a:t>
            </a:r>
            <a:endParaRPr lang="en-US" altLang="zh-HK" sz="2000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58672"/>
              </p:ext>
            </p:extLst>
          </p:nvPr>
        </p:nvGraphicFramePr>
        <p:xfrm>
          <a:off x="1450975" y="2982913"/>
          <a:ext cx="2130425" cy="417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3" name="Equation" r:id="rId3" imgW="1231560" imgH="241200" progId="Equation.3">
                  <p:embed/>
                </p:oleObj>
              </mc:Choice>
              <mc:Fallback>
                <p:oleObj name="Equation" r:id="rId3" imgW="1231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982913"/>
                        <a:ext cx="2130425" cy="41775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457200" y="4187437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5563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HK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3.</a:t>
            </a:r>
            <a:r>
              <a:rPr lang="en-US" altLang="zh-HK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If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&lt;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i="1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, </a:t>
            </a:r>
            <a:r>
              <a:rPr lang="en-US" altLang="zh-HK" sz="2000" dirty="0">
                <a:solidFill>
                  <a:srgbClr val="FF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under-damped case</a:t>
            </a:r>
            <a:endParaRPr lang="en-US" altLang="zh-HK" sz="2000" baseline="-25000" dirty="0">
              <a:solidFill>
                <a:srgbClr val="FF0000"/>
              </a:solidFill>
              <a:latin typeface="Arial" panose="020B0604020202020204" pitchFamily="34" charset="0"/>
              <a:ea typeface="新細明體" charset="-120"/>
              <a:cs typeface="Arial" panose="020B0604020202020204" pitchFamily="34" charset="0"/>
            </a:endParaRPr>
          </a:p>
        </p:txBody>
      </p:sp>
      <p:graphicFrame>
        <p:nvGraphicFramePr>
          <p:cNvPr id="2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457655"/>
              </p:ext>
            </p:extLst>
          </p:nvPr>
        </p:nvGraphicFramePr>
        <p:xfrm>
          <a:off x="1166812" y="4995575"/>
          <a:ext cx="3609975" cy="41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4" name="Equation" r:id="rId5" imgW="2070000" imgH="241200" progId="Equation.3">
                  <p:embed/>
                </p:oleObj>
              </mc:Choice>
              <mc:Fallback>
                <p:oleObj name="Equation" r:id="rId5" imgW="2070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2" y="4995575"/>
                        <a:ext cx="3609975" cy="411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484425"/>
              </p:ext>
            </p:extLst>
          </p:nvPr>
        </p:nvGraphicFramePr>
        <p:xfrm>
          <a:off x="1853785" y="5764732"/>
          <a:ext cx="1803815" cy="430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5" name="Equation" r:id="rId7" imgW="1002865" imgH="291973" progId="Equation.3">
                  <p:embed/>
                </p:oleObj>
              </mc:Choice>
              <mc:Fallback>
                <p:oleObj name="Equation" r:id="rId7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785" y="5764732"/>
                        <a:ext cx="1803815" cy="4303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939385" y="582574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 smtClean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endParaRPr lang="zh-HK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3" descr="ale29559_0800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01" b="29838"/>
          <a:stretch/>
        </p:blipFill>
        <p:spPr bwMode="auto">
          <a:xfrm>
            <a:off x="5654040" y="2036510"/>
            <a:ext cx="2960543" cy="235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 descr="ale29559_0800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86" b="2749"/>
          <a:stretch/>
        </p:blipFill>
        <p:spPr bwMode="auto">
          <a:xfrm>
            <a:off x="5476340" y="4573834"/>
            <a:ext cx="3267578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5"/>
          <p:cNvSpPr txBox="1"/>
          <p:nvPr/>
        </p:nvSpPr>
        <p:spPr>
          <a:xfrm>
            <a:off x="5334000" y="1955506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err="1">
                <a:ea typeface="新細明體" charset="-120"/>
              </a:rPr>
              <a:t>v</a:t>
            </a:r>
            <a:r>
              <a:rPr lang="en-US" altLang="zh-HK" baseline="-25000" dirty="0" err="1">
                <a:ea typeface="新細明體" charset="-120"/>
              </a:rPr>
              <a:t>t</a:t>
            </a:r>
            <a:r>
              <a:rPr lang="en-US" altLang="zh-HK" dirty="0">
                <a:ea typeface="新細明體" charset="-120"/>
              </a:rPr>
              <a:t>(t)</a:t>
            </a:r>
            <a:endParaRPr lang="zh-HK" altLang="en-US" dirty="0"/>
          </a:p>
        </p:txBody>
      </p:sp>
      <p:sp>
        <p:nvSpPr>
          <p:cNvPr id="25" name="文字方塊 15"/>
          <p:cNvSpPr txBox="1"/>
          <p:nvPr/>
        </p:nvSpPr>
        <p:spPr>
          <a:xfrm>
            <a:off x="5158740" y="4626243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HK" dirty="0" err="1">
                <a:ea typeface="新細明體" charset="-120"/>
              </a:rPr>
              <a:t>v</a:t>
            </a:r>
            <a:r>
              <a:rPr lang="en-US" altLang="zh-HK" baseline="-25000" dirty="0" err="1">
                <a:ea typeface="新細明體" charset="-120"/>
              </a:rPr>
              <a:t>t</a:t>
            </a:r>
            <a:r>
              <a:rPr lang="en-US" altLang="zh-HK" dirty="0">
                <a:ea typeface="新細明體" charset="-120"/>
              </a:rPr>
              <a:t>(t)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4130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 response of a series RLC circuit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8A0B4-BF91-4605-8020-C83BD46B502C}" type="slidenum">
              <a:rPr lang="en-US" altLang="zh-HK" smtClean="0"/>
              <a:pPr>
                <a:defRPr/>
              </a:pPr>
              <a:t>9</a:t>
            </a:fld>
            <a:endParaRPr lang="en-US" altLang="zh-HK"/>
          </a:p>
        </p:txBody>
      </p:sp>
      <p:sp>
        <p:nvSpPr>
          <p:cNvPr id="8" name="文字方塊 7"/>
          <p:cNvSpPr txBox="1"/>
          <p:nvPr/>
        </p:nvSpPr>
        <p:spPr>
          <a:xfrm>
            <a:off x="458132" y="4114800"/>
            <a:ext cx="81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complete solution v(t) for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HK" sz="2000" dirty="0" smtClean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≥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altLang="zh-HK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would be </a:t>
            </a:r>
            <a:r>
              <a:rPr lang="en-US" altLang="zh-HK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 one of the three</a:t>
            </a:r>
            <a:r>
              <a:rPr lang="en-US" altLang="zh-HK" sz="2000" dirty="0" smtClean="0"/>
              <a:t>: </a:t>
            </a:r>
            <a:endParaRPr lang="zh-HK" altLang="en-US" sz="2000" dirty="0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70911"/>
              </p:ext>
            </p:extLst>
          </p:nvPr>
        </p:nvGraphicFramePr>
        <p:xfrm>
          <a:off x="3672656" y="4590521"/>
          <a:ext cx="24018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1" name="方程式" r:id="rId3" imgW="1447560" imgH="241200" progId="Equation.3">
                  <p:embed/>
                </p:oleObj>
              </mc:Choice>
              <mc:Fallback>
                <p:oleObj name="方程式" r:id="rId3" imgW="1447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56" y="4590521"/>
                        <a:ext cx="2401887" cy="401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12688"/>
              </p:ext>
            </p:extLst>
          </p:nvPr>
        </p:nvGraphicFramePr>
        <p:xfrm>
          <a:off x="3672656" y="5056990"/>
          <a:ext cx="24241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2" name="方程式" r:id="rId5" imgW="1460160" imgH="241200" progId="Equation.3">
                  <p:embed/>
                </p:oleObj>
              </mc:Choice>
              <mc:Fallback>
                <p:oleObj name="方程式" r:id="rId5" imgW="1460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656" y="5056990"/>
                        <a:ext cx="2424113" cy="401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529216"/>
              </p:ext>
            </p:extLst>
          </p:nvPr>
        </p:nvGraphicFramePr>
        <p:xfrm>
          <a:off x="3626679" y="5517880"/>
          <a:ext cx="4289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3" name="方程式" r:id="rId7" imgW="2323800" imgH="241200" progId="Equation.3">
                  <p:embed/>
                </p:oleObj>
              </mc:Choice>
              <mc:Fallback>
                <p:oleObj name="方程式" r:id="rId7" imgW="232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6679" y="5517880"/>
                        <a:ext cx="4289425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04649" y="4588904"/>
            <a:ext cx="2561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&gt;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over-damped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81000" y="5075455"/>
            <a:ext cx="31309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=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critically 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damped)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81001" y="5502408"/>
            <a:ext cx="3090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(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a</a:t>
            </a:r>
            <a:r>
              <a:rPr lang="en-US" altLang="zh-HK" sz="2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&lt; </a:t>
            </a:r>
            <a:r>
              <a:rPr lang="en-US" altLang="zh-HK" sz="2000" i="1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w</a:t>
            </a:r>
            <a:r>
              <a:rPr lang="en-US" altLang="zh-HK" sz="2000" baseline="-25000" dirty="0">
                <a:solidFill>
                  <a:srgbClr val="000000"/>
                </a:solidFill>
                <a:latin typeface="Symbol" panose="05050102010706020507" pitchFamily="18" charset="2"/>
                <a:ea typeface="新細明體" charset="-120"/>
                <a:cs typeface="Arial" panose="020B0604020202020204" pitchFamily="34" charset="0"/>
              </a:rPr>
              <a:t>0</a:t>
            </a:r>
            <a:r>
              <a:rPr lang="en-US" altLang="zh-HK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 </a:t>
            </a:r>
            <a:r>
              <a:rPr lang="en-US" altLang="zh-HK" sz="2000" dirty="0" smtClean="0">
                <a:latin typeface="Arial" charset="0"/>
                <a:ea typeface="新細明體" charset="-120"/>
                <a:cs typeface="Times New Roman" pitchFamily="18" charset="0"/>
              </a:rPr>
              <a:t>under-damped</a:t>
            </a:r>
            <a:r>
              <a:rPr lang="en-US" altLang="zh-HK" sz="2000" dirty="0">
                <a:latin typeface="Arial" charset="0"/>
                <a:ea typeface="新細明體" charset="-120"/>
                <a:cs typeface="Times New Roman" pitchFamily="18" charset="0"/>
              </a:rPr>
              <a:t>)</a:t>
            </a:r>
            <a:endParaRPr lang="en-US" altLang="zh-HK" sz="2000" dirty="0">
              <a:latin typeface="Arial" charset="0"/>
              <a:ea typeface="新細明體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7050" y="6078204"/>
            <a:ext cx="79311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The values of A</a:t>
            </a:r>
            <a:r>
              <a:rPr lang="en-US" altLang="zh-HK" baseline="-30000" dirty="0">
                <a:latin typeface="Arial" charset="0"/>
                <a:ea typeface="新細明體" charset="-120"/>
                <a:cs typeface="Times New Roman" pitchFamily="18" charset="0"/>
              </a:rPr>
              <a:t>1</a:t>
            </a: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 and A</a:t>
            </a:r>
            <a:r>
              <a:rPr lang="en-US" altLang="zh-HK" baseline="-30000" dirty="0">
                <a:latin typeface="Arial" charset="0"/>
                <a:ea typeface="新細明體" charset="-120"/>
                <a:cs typeface="Times New Roman" pitchFamily="18" charset="0"/>
              </a:rPr>
              <a:t>2</a:t>
            </a:r>
            <a:r>
              <a:rPr lang="en-US" altLang="zh-HK" dirty="0">
                <a:latin typeface="Arial" charset="0"/>
                <a:ea typeface="新細明體" charset="-120"/>
                <a:cs typeface="Times New Roman" pitchFamily="18" charset="0"/>
              </a:rPr>
              <a:t> are obtained from the initial </a:t>
            </a:r>
            <a:r>
              <a:rPr lang="en-US" altLang="zh-HK" dirty="0" smtClean="0">
                <a:latin typeface="Arial" charset="0"/>
                <a:ea typeface="新細明體" charset="-120"/>
                <a:cs typeface="Times New Roman" pitchFamily="18" charset="0"/>
              </a:rPr>
              <a:t>conditions:  </a:t>
            </a:r>
            <a:endParaRPr lang="en-US" altLang="zh-HK" dirty="0" smtClean="0">
              <a:latin typeface="Arial" charset="0"/>
              <a:ea typeface="新細明體" charset="-120"/>
              <a:cs typeface="Times New Roman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altLang="zh-HK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v(0</a:t>
            </a:r>
            <a:r>
              <a:rPr lang="en-US" altLang="zh-HK" dirty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) and </a:t>
            </a:r>
            <a:r>
              <a:rPr lang="en-US" altLang="zh-HK" dirty="0" err="1" smtClean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i</a:t>
            </a:r>
            <a:r>
              <a:rPr lang="en-US" altLang="zh-HK" dirty="0" smtClean="0">
                <a:solidFill>
                  <a:srgbClr val="FF0000"/>
                </a:solidFill>
                <a:latin typeface="Arial" charset="0"/>
                <a:ea typeface="新細明體" charset="-120"/>
                <a:cs typeface="Times New Roman" pitchFamily="18" charset="0"/>
              </a:rPr>
              <a:t>(0) at t = 0</a:t>
            </a:r>
            <a:r>
              <a:rPr lang="en-US" altLang="zh-HK" dirty="0" smtClean="0">
                <a:solidFill>
                  <a:srgbClr val="FF3300"/>
                </a:solidFill>
                <a:latin typeface="Arial" charset="0"/>
                <a:ea typeface="新細明體" charset="-120"/>
                <a:cs typeface="Times New Roman" pitchFamily="18" charset="0"/>
              </a:rPr>
              <a:t>. </a:t>
            </a:r>
            <a:endParaRPr lang="en-US" altLang="zh-HK" dirty="0">
              <a:solidFill>
                <a:srgbClr val="FF3300"/>
              </a:solidFill>
              <a:latin typeface="Arial" charset="0"/>
              <a:ea typeface="新細明體" charset="-12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749737"/>
              </p:ext>
            </p:extLst>
          </p:nvPr>
        </p:nvGraphicFramePr>
        <p:xfrm>
          <a:off x="6339498" y="1265226"/>
          <a:ext cx="2371765" cy="59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4" name="Equation" r:id="rId9" imgW="1777229" imgH="444307" progId="Equation.3">
                  <p:embed/>
                </p:oleObj>
              </mc:Choice>
              <mc:Fallback>
                <p:oleObj name="Equation" r:id="rId9" imgW="177722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498" y="1265226"/>
                        <a:ext cx="2371765" cy="5926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717664"/>
              </p:ext>
            </p:extLst>
          </p:nvPr>
        </p:nvGraphicFramePr>
        <p:xfrm>
          <a:off x="6624262" y="2000331"/>
          <a:ext cx="1802235" cy="86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5" name="Equation" r:id="rId11" imgW="1257120" imgH="609480" progId="Equation.3">
                  <p:embed/>
                </p:oleObj>
              </mc:Choice>
              <mc:Fallback>
                <p:oleObj name="Equation" r:id="rId11" imgW="125712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262" y="2000331"/>
                        <a:ext cx="1802235" cy="86489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628006"/>
              </p:ext>
            </p:extLst>
          </p:nvPr>
        </p:nvGraphicFramePr>
        <p:xfrm>
          <a:off x="6750097" y="2954727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6" name="Equation" r:id="rId13" imgW="1002865" imgH="291973" progId="Equation.3">
                  <p:embed/>
                </p:oleObj>
              </mc:Choice>
              <mc:Fallback>
                <p:oleObj name="Equation" r:id="rId13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97" y="2954727"/>
                        <a:ext cx="1676400" cy="400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6"/>
          <p:cNvGrpSpPr/>
          <p:nvPr/>
        </p:nvGrpSpPr>
        <p:grpSpPr>
          <a:xfrm>
            <a:off x="1499815" y="1751764"/>
            <a:ext cx="3944147" cy="1674731"/>
            <a:chOff x="4133053" y="4863527"/>
            <a:chExt cx="3944147" cy="1674731"/>
          </a:xfrm>
        </p:grpSpPr>
        <p:pic>
          <p:nvPicPr>
            <p:cNvPr id="24" name="Picture 3" descr="ale29559_08018"/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883"/>
            <a:stretch/>
          </p:blipFill>
          <p:spPr bwMode="auto">
            <a:xfrm>
              <a:off x="4133053" y="4863527"/>
              <a:ext cx="3944147" cy="1674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"/>
            <p:cNvSpPr/>
            <p:nvPr/>
          </p:nvSpPr>
          <p:spPr>
            <a:xfrm>
              <a:off x="4526289" y="4916217"/>
              <a:ext cx="895350" cy="628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4"/>
            <p:cNvGrpSpPr/>
            <p:nvPr/>
          </p:nvGrpSpPr>
          <p:grpSpPr>
            <a:xfrm>
              <a:off x="4583637" y="5255789"/>
              <a:ext cx="842892" cy="355297"/>
              <a:chOff x="2473582" y="6116630"/>
              <a:chExt cx="842892" cy="272212"/>
            </a:xfrm>
          </p:grpSpPr>
          <p:cxnSp>
            <p:nvCxnSpPr>
              <p:cNvPr id="28" name="Straight Connector 14"/>
              <p:cNvCxnSpPr/>
              <p:nvPr/>
            </p:nvCxnSpPr>
            <p:spPr>
              <a:xfrm flipV="1">
                <a:off x="2473582" y="6116630"/>
                <a:ext cx="0" cy="272212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5"/>
              <p:cNvCxnSpPr/>
              <p:nvPr/>
            </p:nvCxnSpPr>
            <p:spPr>
              <a:xfrm>
                <a:off x="2478274" y="6116630"/>
                <a:ext cx="838200" cy="0"/>
              </a:xfrm>
              <a:prstGeom prst="line">
                <a:avLst/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0"/>
            <p:cNvSpPr/>
            <p:nvPr/>
          </p:nvSpPr>
          <p:spPr>
            <a:xfrm>
              <a:off x="7118183" y="4863527"/>
              <a:ext cx="895350" cy="322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838200" y="3577119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b="1" dirty="0" smtClean="0">
                <a:solidFill>
                  <a:srgbClr val="0070C0"/>
                </a:solidFill>
              </a:rPr>
              <a:t>A standard form series RLC circuit after t = 0</a:t>
            </a:r>
            <a:endParaRPr lang="zh-HK" altLang="en-US" b="1" dirty="0">
              <a:solidFill>
                <a:srgbClr val="0070C0"/>
              </a:solidFill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8305800" y="4588904"/>
            <a:ext cx="335332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44" name="群組 43"/>
          <p:cNvGrpSpPr/>
          <p:nvPr/>
        </p:nvGrpSpPr>
        <p:grpSpPr>
          <a:xfrm>
            <a:off x="6934201" y="3761785"/>
            <a:ext cx="1904999" cy="1436719"/>
            <a:chOff x="6934201" y="3761785"/>
            <a:chExt cx="1904999" cy="1436719"/>
          </a:xfrm>
        </p:grpSpPr>
        <p:cxnSp>
          <p:nvCxnSpPr>
            <p:cNvPr id="39" name="直線單箭頭接點 38"/>
            <p:cNvCxnSpPr/>
            <p:nvPr/>
          </p:nvCxnSpPr>
          <p:spPr>
            <a:xfrm flipH="1">
              <a:off x="6934201" y="3761785"/>
              <a:ext cx="190499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/>
            <p:cNvCxnSpPr/>
            <p:nvPr/>
          </p:nvCxnSpPr>
          <p:spPr>
            <a:xfrm>
              <a:off x="8839200" y="3761785"/>
              <a:ext cx="0" cy="14367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8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3212</TotalTime>
  <Words>1201</Words>
  <Application>Microsoft Office PowerPoint</Application>
  <PresentationFormat>如螢幕大小 (4:3)</PresentationFormat>
  <Paragraphs>213</Paragraphs>
  <Slides>26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29" baseType="lpstr">
      <vt:lpstr>Blends</vt:lpstr>
      <vt:lpstr>Equation</vt:lpstr>
      <vt:lpstr>方程式</vt:lpstr>
      <vt:lpstr>AST10401  Introduction to Electrical Engineering</vt:lpstr>
      <vt:lpstr>Second order circuits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series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  <vt:lpstr>Step response of a parallel RLC circuit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kwan</dc:creator>
  <cp:lastModifiedBy>Kwan</cp:lastModifiedBy>
  <cp:revision>409</cp:revision>
  <cp:lastPrinted>1601-01-01T00:00:00Z</cp:lastPrinted>
  <dcterms:created xsi:type="dcterms:W3CDTF">1601-01-01T00:00:00Z</dcterms:created>
  <dcterms:modified xsi:type="dcterms:W3CDTF">2018-10-31T03:17:04Z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