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6" r:id="rId2"/>
    <p:sldId id="257" r:id="rId3"/>
    <p:sldId id="324" r:id="rId4"/>
    <p:sldId id="258" r:id="rId5"/>
    <p:sldId id="323" r:id="rId6"/>
    <p:sldId id="322" r:id="rId7"/>
    <p:sldId id="259" r:id="rId8"/>
    <p:sldId id="325" r:id="rId9"/>
    <p:sldId id="261" r:id="rId10"/>
    <p:sldId id="326" r:id="rId11"/>
    <p:sldId id="263" r:id="rId12"/>
    <p:sldId id="266" r:id="rId13"/>
    <p:sldId id="281" r:id="rId14"/>
    <p:sldId id="267" r:id="rId15"/>
    <p:sldId id="268" r:id="rId16"/>
    <p:sldId id="269" r:id="rId17"/>
    <p:sldId id="327" r:id="rId18"/>
    <p:sldId id="328" r:id="rId19"/>
    <p:sldId id="270" r:id="rId20"/>
    <p:sldId id="282" r:id="rId21"/>
    <p:sldId id="272" r:id="rId22"/>
    <p:sldId id="274" r:id="rId23"/>
    <p:sldId id="275" r:id="rId24"/>
    <p:sldId id="276" r:id="rId25"/>
    <p:sldId id="277" r:id="rId26"/>
    <p:sldId id="278" r:id="rId27"/>
    <p:sldId id="27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CA6EA2-A53A-4525-802B-86298AB70A51}" type="datetimeFigureOut">
              <a:rPr lang="zh-HK" altLang="en-US"/>
              <a:pPr>
                <a:defRPr/>
              </a:pPr>
              <a:t>14/11/2018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HK" altLang="en-US" noProof="0" smtClean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7142D3D-42B0-460D-A8B6-A96311C0F3A0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88191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FF4EA-282B-41B8-824D-061A2DB9E620}" type="slidenum">
              <a:rPr lang="en-US" altLang="zh-HK"/>
              <a:pPr/>
              <a:t>7</a:t>
            </a:fld>
            <a:endParaRPr lang="en-US" altLang="zh-HK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HK" altLang="zh-HK"/>
          </a:p>
        </p:txBody>
      </p:sp>
    </p:spTree>
    <p:extLst>
      <p:ext uri="{BB962C8B-B14F-4D97-AF65-F5344CB8AC3E}">
        <p14:creationId xmlns:p14="http://schemas.microsoft.com/office/powerpoint/2010/main" val="23810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FC3B5-7CD2-492E-A522-4123CE2D596D}" type="slidenum">
              <a:rPr lang="en-US" altLang="zh-HK"/>
              <a:pPr/>
              <a:t>8</a:t>
            </a:fld>
            <a:endParaRPr lang="en-US" altLang="zh-HK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HK" altLang="zh-HK" dirty="0"/>
          </a:p>
        </p:txBody>
      </p:sp>
    </p:spTree>
    <p:extLst>
      <p:ext uri="{BB962C8B-B14F-4D97-AF65-F5344CB8AC3E}">
        <p14:creationId xmlns:p14="http://schemas.microsoft.com/office/powerpoint/2010/main" val="153101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561CD-52D4-4947-8CB2-5F6A25629139}" type="slidenum">
              <a:rPr lang="en-US" altLang="zh-HK"/>
              <a:pPr/>
              <a:t>11</a:t>
            </a:fld>
            <a:endParaRPr lang="en-US" altLang="zh-HK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HK" altLang="zh-HK"/>
          </a:p>
        </p:txBody>
      </p:sp>
    </p:spTree>
    <p:extLst>
      <p:ext uri="{BB962C8B-B14F-4D97-AF65-F5344CB8AC3E}">
        <p14:creationId xmlns:p14="http://schemas.microsoft.com/office/powerpoint/2010/main" val="32422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3CCFB-12BA-461B-98FF-2C365BB8181E}" type="slidenum">
              <a:rPr lang="ja-JP" altLang="en-US"/>
              <a:pPr/>
              <a:t>12</a:t>
            </a:fld>
            <a:endParaRPr lang="en-US" altLang="ja-JP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HK" altLang="zh-HK"/>
          </a:p>
        </p:txBody>
      </p:sp>
    </p:spTree>
    <p:extLst>
      <p:ext uri="{BB962C8B-B14F-4D97-AF65-F5344CB8AC3E}">
        <p14:creationId xmlns:p14="http://schemas.microsoft.com/office/powerpoint/2010/main" val="422515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3CCFB-12BA-461B-98FF-2C365BB8181E}" type="slidenum">
              <a:rPr lang="ja-JP" altLang="en-US"/>
              <a:pPr/>
              <a:t>13</a:t>
            </a:fld>
            <a:endParaRPr lang="en-US" altLang="ja-JP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HK" altLang="zh-HK"/>
          </a:p>
        </p:txBody>
      </p:sp>
    </p:spTree>
    <p:extLst>
      <p:ext uri="{BB962C8B-B14F-4D97-AF65-F5344CB8AC3E}">
        <p14:creationId xmlns:p14="http://schemas.microsoft.com/office/powerpoint/2010/main" val="174577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17B15CF-B5B9-4C67-887B-4ED21AD7BAD2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1837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728C9-6C89-476D-883C-39C97A8C2E5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9629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22B4C-3129-4A60-8A5C-3C691CDC3D05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97005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B8BB13A-2063-48A2-A9F6-7AFD16CA682F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45439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33500"/>
            <a:ext cx="4102100" cy="1409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333500"/>
            <a:ext cx="4102100" cy="628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2114550"/>
            <a:ext cx="4102100" cy="628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ECEN 301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Discussion #13 – Phasors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4D989A6-E8E1-4F39-B346-8D3CCF863DEC}" type="slidenum">
              <a:rPr lang="en-US" altLang="zh-HK"/>
              <a:pPr lvl="1"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04201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3EAF7BA-4AD1-4710-B3F3-BEBFB76510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9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33500"/>
            <a:ext cx="4102100" cy="1409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333500"/>
            <a:ext cx="4102100" cy="628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2114550"/>
            <a:ext cx="4102100" cy="628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ECEN 301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Discussion #13 – Phasors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75ECA29-34C7-44C1-99CE-EEE8024B844C}" type="slidenum">
              <a:rPr lang="en-US"/>
              <a:pPr lv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A0B4-BF91-4605-8020-C83BD46B502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77682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D04E5-E197-4950-A9FE-3E37DFA7246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6234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D476-CF7A-48EF-8609-81E42271E67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415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6C2D-5EA0-4DD0-A5CE-0934C91D30F4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26714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510E6-DDBC-4041-B1E8-2FA4EF5CB225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2176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AD466-744B-4584-BA4B-00FB8A3A6463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68206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08552-AB66-4BFC-9D58-B2A7FC42884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8059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F8D81-F085-4881-96C9-5B790B7185EB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4219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</a:t>
            </a:r>
          </a:p>
          <a:p>
            <a:pPr lvl="1"/>
            <a:r>
              <a:rPr lang="zh-HK" altLang="en-US" smtClean="0"/>
              <a:t>第二層</a:t>
            </a:r>
          </a:p>
          <a:p>
            <a:pPr lvl="2"/>
            <a:r>
              <a:rPr lang="zh-HK" altLang="en-US" smtClean="0"/>
              <a:t>第三層</a:t>
            </a:r>
          </a:p>
          <a:p>
            <a:pPr lvl="3"/>
            <a:r>
              <a:rPr lang="zh-HK" altLang="en-US" smtClean="0"/>
              <a:t>第四層</a:t>
            </a:r>
          </a:p>
          <a:p>
            <a:pPr lvl="4"/>
            <a:r>
              <a:rPr lang="zh-HK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5FB6257E-BA40-456C-9D03-1FEF0D605C98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9" r:id="rId12"/>
    <p:sldLayoutId id="2147483820" r:id="rId13"/>
    <p:sldLayoutId id="2147483821" r:id="rId14"/>
    <p:sldLayoutId id="2147483822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9.png"/><Relationship Id="rId7" Type="http://schemas.openxmlformats.org/officeDocument/2006/relationships/image" Target="../media/image2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.png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8.png"/><Relationship Id="rId12" Type="http://schemas.openxmlformats.org/officeDocument/2006/relationships/image" Target="../media/image37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11" Type="http://schemas.openxmlformats.org/officeDocument/2006/relationships/image" Target="../media/image39.png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40.png"/><Relationship Id="rId10" Type="http://schemas.openxmlformats.org/officeDocument/2006/relationships/image" Target="../media/image38.png"/><Relationship Id="rId4" Type="http://schemas.openxmlformats.org/officeDocument/2006/relationships/image" Target="../media/image33.wmf"/><Relationship Id="rId9" Type="http://schemas.openxmlformats.org/officeDocument/2006/relationships/image" Target="../media/image37.png"/><Relationship Id="rId1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8.bin"/><Relationship Id="rId7" Type="http://schemas.openxmlformats.org/officeDocument/2006/relationships/image" Target="../media/image48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11" Type="http://schemas.openxmlformats.org/officeDocument/2006/relationships/image" Target="../media/image50.png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4" Type="http://schemas.openxmlformats.org/officeDocument/2006/relationships/image" Target="../media/image43.wmf"/><Relationship Id="rId9" Type="http://schemas.openxmlformats.org/officeDocument/2006/relationships/image" Target="../media/image47.png"/><Relationship Id="rId1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4.png"/><Relationship Id="rId4" Type="http://schemas.openxmlformats.org/officeDocument/2006/relationships/image" Target="../media/image47.wmf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image" Target="../media/image5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image" Target="../media/image6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3.jpe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oleObject" Target="../embeddings/oleObject52.bin"/><Relationship Id="rId7" Type="http://schemas.openxmlformats.org/officeDocument/2006/relationships/image" Target="../media/image6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71.jpeg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8.wmf"/><Relationship Id="rId10" Type="http://schemas.openxmlformats.org/officeDocument/2006/relationships/image" Target="../media/image65.png"/><Relationship Id="rId4" Type="http://schemas.openxmlformats.org/officeDocument/2006/relationships/oleObject" Target="../embeddings/oleObject54.bin"/><Relationship Id="rId9" Type="http://schemas.openxmlformats.org/officeDocument/2006/relationships/image" Target="../media/image7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jpe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image" Target="../media/image13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11" Type="http://schemas.openxmlformats.org/officeDocument/2006/relationships/image" Target="../media/image25.png"/><Relationship Id="rId5" Type="http://schemas.openxmlformats.org/officeDocument/2006/relationships/image" Target="../media/image140.png"/><Relationship Id="rId10" Type="http://schemas.openxmlformats.org/officeDocument/2006/relationships/image" Target="../media/image24.png"/><Relationship Id="rId4" Type="http://schemas.openxmlformats.org/officeDocument/2006/relationships/image" Target="../media/image14.wmf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AST10401 </a:t>
            </a:r>
            <a:br>
              <a:rPr lang="en-US" altLang="zh-HK" dirty="0" smtClean="0">
                <a:ea typeface="新細明體" pitchFamily="18" charset="-120"/>
              </a:rPr>
            </a:br>
            <a:r>
              <a:rPr lang="en-US" altLang="zh-HK" dirty="0" smtClean="0">
                <a:ea typeface="新細明體" pitchFamily="18" charset="-120"/>
              </a:rPr>
              <a:t>Introduction to Electrical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8001000" cy="1752600"/>
          </a:xfrm>
        </p:spPr>
        <p:txBody>
          <a:bodyPr/>
          <a:lstStyle/>
          <a:p>
            <a:pPr eaLnBrk="1" hangingPunct="1"/>
            <a:r>
              <a:rPr lang="en-US" altLang="zh-HK" dirty="0">
                <a:ea typeface="新細明體" pitchFamily="18" charset="-120"/>
              </a:rPr>
              <a:t>6</a:t>
            </a:r>
            <a:r>
              <a:rPr lang="en-US" altLang="zh-HK" dirty="0" smtClean="0">
                <a:ea typeface="新細明體" pitchFamily="18" charset="-120"/>
              </a:rPr>
              <a:t>. AC circuits </a:t>
            </a:r>
            <a:endParaRPr lang="en-US" altLang="zh-HK" dirty="0" smtClean="0">
              <a:ea typeface="新細明體" pitchFamily="18" charset="-120"/>
            </a:endParaRPr>
          </a:p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(</a:t>
            </a:r>
            <a:r>
              <a:rPr lang="en-US" altLang="zh-HK" dirty="0" smtClean="0">
                <a:ea typeface="新細明體" pitchFamily="18" charset="-120"/>
              </a:rPr>
              <a:t>Alternating Current circuits)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B15CF-B5B9-4C67-887B-4ED21AD7BAD2}" type="slidenum">
              <a:rPr lang="en-US" altLang="zh-HK" smtClean="0"/>
              <a:pPr>
                <a:defRPr/>
              </a:pPr>
              <a:t>1</a:t>
            </a:fld>
            <a:endParaRPr lang="en-US" altLang="zh-H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Phasors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3600"/>
                <a:ext cx="8534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H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Given </a:t>
                </a:r>
                <a:r>
                  <a:rPr lang="en-US" altLang="zh-HK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 AC signal in </a:t>
                </a:r>
                <a:r>
                  <a:rPr lang="en-US" altLang="zh-HK" sz="2000" b="1" u="sng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cosine form</a:t>
                </a:r>
                <a:r>
                  <a:rPr lang="en-US" altLang="zh-H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                                 , we can easily obtain its phasor form by </a:t>
                </a:r>
                <a:r>
                  <a:rPr lang="en-US" altLang="zh-HK" sz="20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extracting its amplitude and phase angle </a:t>
                </a:r>
                <a:r>
                  <a:rPr lang="en-US" altLang="zh-H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zh-HK" sz="20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put them together</a:t>
                </a:r>
                <a:r>
                  <a:rPr lang="en-US" altLang="zh-H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altLang="zh-HK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altLang="zh-HK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olar </a:t>
                </a:r>
                <a:r>
                  <a:rPr lang="en-US" altLang="zh-HK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zh-HK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orm shorthand</a:t>
                </a:r>
                <a:r>
                  <a:rPr lang="en-US" altLang="zh-H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HK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HK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HK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HK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H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Given </a:t>
                </a:r>
                <a:r>
                  <a:rPr lang="en-US" altLang="zh-HK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phasor form</a:t>
                </a:r>
                <a:r>
                  <a:rPr lang="en-US" altLang="zh-H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                  and </a:t>
                </a:r>
                <a:r>
                  <a:rPr lang="en-US" altLang="zh-HK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system angular frequency</a:t>
                </a:r>
                <a:r>
                  <a:rPr lang="en-US" altLang="zh-H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HK" altLang="en-US" sz="2000" i="1" smtClean="0">
                        <a:latin typeface="Cambria Math"/>
                        <a:cs typeface="Arial" panose="020B0604020202020204" pitchFamily="34" charset="0"/>
                      </a:rPr>
                      <m:t>𝜔</m:t>
                    </m:r>
                  </m:oMath>
                </a14:m>
                <a:r>
                  <a:rPr lang="en-US" altLang="zh-H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we can also easily convert to its time domain form by extracting </a:t>
                </a:r>
                <a:r>
                  <a:rPr lang="en-US" altLang="zh-HK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its amplitude and phase angle and put them </a:t>
                </a:r>
                <a:r>
                  <a:rPr lang="en-US" altLang="zh-H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into </a:t>
                </a:r>
                <a:r>
                  <a:rPr lang="en-US" altLang="zh-HK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cosine form</a:t>
                </a:r>
                <a:r>
                  <a:rPr lang="en-US" altLang="zh-H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H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HK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HK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3600"/>
                <a:ext cx="8534400" cy="4114800"/>
              </a:xfrm>
              <a:blipFill rotWithShape="1">
                <a:blip r:embed="rId3"/>
                <a:stretch>
                  <a:fillRect l="-714" t="-593" r="-1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10</a:t>
            </a:fld>
            <a:endParaRPr lang="en-US" altLang="zh-HK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988959"/>
              </p:ext>
            </p:extLst>
          </p:nvPr>
        </p:nvGraphicFramePr>
        <p:xfrm>
          <a:off x="4724400" y="2133600"/>
          <a:ext cx="22653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9" name="方程式" r:id="rId4" imgW="1269720" imgH="228600" progId="Equation.3">
                  <p:embed/>
                </p:oleObj>
              </mc:Choice>
              <mc:Fallback>
                <p:oleObj name="方程式" r:id="rId4" imgW="1269720" imgH="228600" progId="Equation.3">
                  <p:embed/>
                  <p:pic>
                    <p:nvPicPr>
                      <p:cNvPr id="0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2265363" cy="404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67120"/>
              </p:ext>
            </p:extLst>
          </p:nvPr>
        </p:nvGraphicFramePr>
        <p:xfrm>
          <a:off x="1320657" y="3343622"/>
          <a:ext cx="22653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0" name="方程式" r:id="rId6" imgW="1270000" imgH="228600" progId="Equation.3">
                  <p:embed/>
                </p:oleObj>
              </mc:Choice>
              <mc:Fallback>
                <p:oleObj name="方程式" r:id="rId6" imgW="1270000" imgH="2286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657" y="3343622"/>
                        <a:ext cx="2265363" cy="404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3706018" y="5975866"/>
            <a:ext cx="11430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283057" y="3356495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b="1" dirty="0" smtClean="0"/>
                  <a:t>V</a:t>
                </a:r>
                <a:r>
                  <a:rPr lang="en-US" altLang="zh-HK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/>
                          </a:rPr>
                          <m:t> </m:t>
                        </m:r>
                        <m:r>
                          <a:rPr lang="en-US" altLang="zh-HK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HK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HK" i="1">
                        <a:latin typeface="Cambria Math"/>
                        <a:ea typeface="Cambria Math"/>
                      </a:rPr>
                      <m:t>∠ </m:t>
                    </m:r>
                    <m:r>
                      <a:rPr lang="zh-HK" altLang="en-US" i="1">
                        <a:latin typeface="Cambria Math"/>
                      </a:rPr>
                      <m:t>𝜙</m:t>
                    </m:r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57" y="3356495"/>
                <a:ext cx="2057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671" t="-8333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434957" y="381604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domain form </a:t>
            </a:r>
            <a:endParaRPr lang="zh-HK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20657" y="62564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Phasor domain form </a:t>
            </a:r>
            <a:endParaRPr lang="zh-HK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997057" y="4582274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b="1" dirty="0" smtClean="0"/>
                  <a:t>V</a:t>
                </a:r>
                <a:r>
                  <a:rPr lang="en-US" altLang="zh-HK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/>
                          </a:rPr>
                          <m:t> </m:t>
                        </m:r>
                        <m:r>
                          <a:rPr lang="en-US" altLang="zh-HK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HK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HK" i="1">
                        <a:latin typeface="Cambria Math"/>
                        <a:ea typeface="Cambria Math"/>
                      </a:rPr>
                      <m:t>∠ </m:t>
                    </m:r>
                    <m:r>
                      <a:rPr lang="zh-HK" altLang="en-US" i="1">
                        <a:latin typeface="Cambria Math"/>
                      </a:rPr>
                      <m:t>𝜙</m:t>
                    </m:r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057" y="4582274"/>
                <a:ext cx="20574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671" t="-8333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766727" y="5791200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b="1" dirty="0" smtClean="0"/>
                  <a:t>V</a:t>
                </a:r>
                <a:r>
                  <a:rPr lang="en-US" altLang="zh-HK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/>
                          </a:rPr>
                          <m:t> </m:t>
                        </m:r>
                        <m:r>
                          <a:rPr lang="en-US" altLang="zh-HK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HK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HK" i="1">
                        <a:latin typeface="Cambria Math"/>
                        <a:ea typeface="Cambria Math"/>
                      </a:rPr>
                      <m:t>∠ </m:t>
                    </m:r>
                    <m:r>
                      <a:rPr lang="zh-HK" altLang="en-US" i="1">
                        <a:latin typeface="Cambria Math"/>
                      </a:rPr>
                      <m:t>𝜙</m:t>
                    </m:r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27" y="5791200"/>
                <a:ext cx="2057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71" t="-8197" b="-2459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920001"/>
              </p:ext>
            </p:extLst>
          </p:nvPr>
        </p:nvGraphicFramePr>
        <p:xfrm>
          <a:off x="5230018" y="5791200"/>
          <a:ext cx="22653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1" name="方程式" r:id="rId10" imgW="1270000" imgH="228600" progId="Equation.3">
                  <p:embed/>
                </p:oleObj>
              </mc:Choice>
              <mc:Fallback>
                <p:oleObj name="方程式" r:id="rId10" imgW="12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018" y="5791200"/>
                        <a:ext cx="2265363" cy="404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5283057" y="626038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domain form </a:t>
            </a:r>
            <a:endParaRPr lang="zh-HK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824127" y="3546029"/>
            <a:ext cx="11430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087848" y="381009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Phasor domain form </a:t>
            </a:r>
            <a:endParaRPr lang="zh-HK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6FD4-3B28-485E-99DF-5DC1B4E6E372}" type="slidenum">
              <a:rPr lang="en-US" altLang="zh-HK"/>
              <a:pPr/>
              <a:t>11</a:t>
            </a:fld>
            <a:endParaRPr lang="en-US" altLang="zh-HK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3600"/>
            <a:ext cx="8458200" cy="2514600"/>
          </a:xfrm>
        </p:spPr>
        <p:txBody>
          <a:bodyPr/>
          <a:lstStyle/>
          <a:p>
            <a:pPr marL="463550" indent="-463550">
              <a:lnSpc>
                <a:spcPct val="90000"/>
              </a:lnSpc>
              <a:buFontTx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</a:t>
            </a:r>
            <a:endParaRPr lang="en-US" altLang="zh-HK" sz="2000" b="1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463550" indent="-463550">
              <a:buFontTx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the phasor forms of the following AC signals.</a:t>
            </a:r>
          </a:p>
          <a:p>
            <a:pPr marL="463550" indent="-463550">
              <a:buFontTx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a) i(t)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6cos(50t – 40</a:t>
            </a:r>
            <a:r>
              <a:rPr lang="en-US" altLang="zh-HK" sz="2000" baseline="30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</a:t>
            </a:r>
          </a:p>
          <a:p>
            <a:pPr marL="463550" indent="-463550">
              <a:buFontTx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b) v(t)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– 4sin(30t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+ 50</a:t>
            </a:r>
            <a:r>
              <a:rPr lang="en-US" altLang="zh-HK" sz="2000" baseline="30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553200" cy="1314450"/>
          </a:xfrm>
        </p:spPr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Phasors</a:t>
            </a:r>
            <a:endParaRPr lang="en-US" altLang="zh-HK" dirty="0">
              <a:ea typeface="新細明體" pitchFamily="18" charset="-120"/>
            </a:endParaRP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-6096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3961" name="Rectangle 9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39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3970" name="Rectangle 18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3972" name="Rectangle 20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grpSp>
        <p:nvGrpSpPr>
          <p:cNvPr id="253976" name="Group 24"/>
          <p:cNvGrpSpPr>
            <a:grpSpLocks/>
          </p:cNvGrpSpPr>
          <p:nvPr/>
        </p:nvGrpSpPr>
        <p:grpSpPr bwMode="auto">
          <a:xfrm>
            <a:off x="495300" y="3421083"/>
            <a:ext cx="8153400" cy="2862263"/>
            <a:chOff x="192" y="2256"/>
            <a:chExt cx="5136" cy="1803"/>
          </a:xfrm>
        </p:grpSpPr>
        <p:sp>
          <p:nvSpPr>
            <p:cNvPr id="253962" name="Text Box 10"/>
            <p:cNvSpPr txBox="1">
              <a:spLocks noChangeArrowheads="1"/>
            </p:cNvSpPr>
            <p:nvPr/>
          </p:nvSpPr>
          <p:spPr bwMode="auto">
            <a:xfrm>
              <a:off x="192" y="2256"/>
              <a:ext cx="5136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0" hangingPunct="0">
                <a:spcBef>
                  <a:spcPct val="50000"/>
                </a:spcBef>
                <a:buFont typeface="Wingdings" pitchFamily="2" charset="2"/>
                <a:buNone/>
              </a:pPr>
              <a:endParaRPr lang="en-US" altLang="zh-HK" sz="2400" b="1" u="sng" dirty="0">
                <a:latin typeface="Verdana" pitchFamily="34" charset="0"/>
                <a:ea typeface="新細明體" pitchFamily="18" charset="-120"/>
              </a:endParaRPr>
            </a:p>
            <a:p>
              <a:pPr eaLnBrk="0" hangingPunct="0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HK" sz="2000" dirty="0">
                  <a:ea typeface="新細明體" pitchFamily="18" charset="-120"/>
                  <a:cs typeface="Arial" panose="020B0604020202020204" pitchFamily="34" charset="0"/>
                </a:rPr>
                <a:t>Solution</a:t>
              </a:r>
              <a:r>
                <a:rPr lang="en-US" altLang="zh-HK" sz="2400" dirty="0">
                  <a:ea typeface="新細明體" pitchFamily="18" charset="-120"/>
                  <a:cs typeface="Arial" panose="020B0604020202020204" pitchFamily="34" charset="0"/>
                </a:rPr>
                <a:t>:</a:t>
              </a:r>
            </a:p>
            <a:p>
              <a:pPr eaLnBrk="0" hangingPunct="0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TW" sz="2000" dirty="0" smtClean="0">
                  <a:ea typeface="新細明體" pitchFamily="18" charset="-120"/>
                  <a:cs typeface="Arial" panose="020B0604020202020204" pitchFamily="34" charset="0"/>
                </a:rPr>
                <a:t>a)  </a:t>
              </a:r>
              <a:r>
                <a:rPr lang="en-US" altLang="zh-TW" sz="2000" b="1" dirty="0">
                  <a:ea typeface="新細明體" pitchFamily="18" charset="-120"/>
                  <a:cs typeface="Arial" panose="020B0604020202020204" pitchFamily="34" charset="0"/>
                </a:rPr>
                <a:t>I</a:t>
              </a:r>
              <a:r>
                <a:rPr lang="en-US" altLang="zh-TW" sz="2000" dirty="0">
                  <a:ea typeface="新細明體" pitchFamily="18" charset="-120"/>
                  <a:cs typeface="Arial" panose="020B0604020202020204" pitchFamily="34" charset="0"/>
                </a:rPr>
                <a:t>                </a:t>
              </a:r>
            </a:p>
            <a:p>
              <a:pPr eaLnBrk="0" hangingPunct="0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TW" sz="2000" dirty="0" smtClean="0">
                  <a:ea typeface="新細明體" pitchFamily="18" charset="-120"/>
                  <a:cs typeface="Arial" panose="020B0604020202020204" pitchFamily="34" charset="0"/>
                </a:rPr>
                <a:t>b)  </a:t>
              </a:r>
              <a:r>
                <a:rPr lang="en-US" altLang="zh-TW" sz="2000" dirty="0">
                  <a:ea typeface="新細明體" pitchFamily="18" charset="-120"/>
                  <a:cs typeface="Arial" panose="020B0604020202020204" pitchFamily="34" charset="0"/>
                </a:rPr>
                <a:t>Since –</a:t>
              </a:r>
              <a:r>
                <a:rPr lang="en-US" altLang="zh-TW" sz="2000" dirty="0" smtClean="0">
                  <a:ea typeface="新細明體" pitchFamily="18" charset="-120"/>
                  <a:cs typeface="Arial" panose="020B0604020202020204" pitchFamily="34" charset="0"/>
                </a:rPr>
                <a:t>sin(x) </a:t>
              </a:r>
              <a:r>
                <a:rPr lang="en-US" altLang="zh-TW" sz="2000" dirty="0">
                  <a:ea typeface="新細明體" pitchFamily="18" charset="-120"/>
                  <a:cs typeface="Arial" panose="020B0604020202020204" pitchFamily="34" charset="0"/>
                </a:rPr>
                <a:t>= </a:t>
              </a:r>
              <a:r>
                <a:rPr lang="en-US" altLang="zh-TW" sz="2000" dirty="0" smtClean="0">
                  <a:ea typeface="新細明體" pitchFamily="18" charset="-120"/>
                  <a:cs typeface="Arial" panose="020B0604020202020204" pitchFamily="34" charset="0"/>
                </a:rPr>
                <a:t>cos(x + 90</a:t>
              </a:r>
              <a:r>
                <a:rPr lang="pt-BR" altLang="zh-TW" sz="2000" baseline="30000" dirty="0">
                  <a:ea typeface="新細明體" pitchFamily="18" charset="-120"/>
                  <a:cs typeface="Arial" panose="020B0604020202020204" pitchFamily="34" charset="0"/>
                </a:rPr>
                <a:t>º</a:t>
              </a:r>
              <a:r>
                <a:rPr lang="en-US" altLang="zh-TW" sz="2000" dirty="0" smtClean="0">
                  <a:ea typeface="新細明體" pitchFamily="18" charset="-120"/>
                  <a:cs typeface="Arial" panose="020B0604020202020204" pitchFamily="34" charset="0"/>
                </a:rPr>
                <a:t>);</a:t>
              </a:r>
              <a:endParaRPr lang="pt-BR" altLang="zh-TW" sz="2000" i="1" dirty="0">
                <a:ea typeface="新細明體" pitchFamily="18" charset="-120"/>
                <a:cs typeface="Arial" panose="020B0604020202020204" pitchFamily="34" charset="0"/>
              </a:endParaRPr>
            </a:p>
            <a:p>
              <a:pPr eaLnBrk="0" hangingPunct="0">
                <a:spcBef>
                  <a:spcPct val="50000"/>
                </a:spcBef>
                <a:buFont typeface="Wingdings" pitchFamily="2" charset="2"/>
                <a:buNone/>
              </a:pPr>
              <a:r>
                <a:rPr lang="pt-BR" altLang="zh-TW" sz="2000" i="1" dirty="0" smtClean="0">
                  <a:ea typeface="新細明體" pitchFamily="18" charset="-120"/>
                  <a:cs typeface="Arial" panose="020B0604020202020204" pitchFamily="34" charset="0"/>
                </a:rPr>
                <a:t>     </a:t>
              </a:r>
              <a:r>
                <a:rPr lang="pt-BR" altLang="zh-TW" sz="2000" dirty="0" smtClean="0">
                  <a:ea typeface="新細明體" pitchFamily="18" charset="-120"/>
                  <a:cs typeface="Arial" panose="020B0604020202020204" pitchFamily="34" charset="0"/>
                </a:rPr>
                <a:t>v(t) = 4cos((30t + 50</a:t>
              </a:r>
              <a:r>
                <a:rPr lang="pt-BR" altLang="zh-TW" sz="2000" baseline="30000" dirty="0" smtClean="0">
                  <a:ea typeface="新細明體" pitchFamily="18" charset="-120"/>
                  <a:cs typeface="Arial" panose="020B0604020202020204" pitchFamily="34" charset="0"/>
                </a:rPr>
                <a:t>º</a:t>
              </a:r>
              <a:r>
                <a:rPr lang="pt-BR" altLang="zh-TW" sz="2000" dirty="0" smtClean="0">
                  <a:ea typeface="新細明體" pitchFamily="18" charset="-120"/>
                  <a:cs typeface="Arial" panose="020B0604020202020204" pitchFamily="34" charset="0"/>
                </a:rPr>
                <a:t>) + 90</a:t>
              </a:r>
              <a:r>
                <a:rPr lang="pt-BR" altLang="zh-TW" sz="2000" baseline="30000" dirty="0" smtClean="0">
                  <a:ea typeface="新細明體" pitchFamily="18" charset="-120"/>
                  <a:cs typeface="Arial" panose="020B0604020202020204" pitchFamily="34" charset="0"/>
                </a:rPr>
                <a:t>º</a:t>
              </a:r>
              <a:r>
                <a:rPr lang="pt-BR" altLang="zh-TW" sz="2000" dirty="0" smtClean="0">
                  <a:ea typeface="新細明體" pitchFamily="18" charset="-120"/>
                  <a:cs typeface="Arial" panose="020B0604020202020204" pitchFamily="34" charset="0"/>
                </a:rPr>
                <a:t>) = 4cos(30t + 140</a:t>
              </a:r>
              <a:r>
                <a:rPr lang="pt-BR" altLang="zh-TW" sz="2000" baseline="30000" dirty="0" smtClean="0">
                  <a:ea typeface="新細明體" pitchFamily="18" charset="-120"/>
                  <a:cs typeface="Arial" panose="020B0604020202020204" pitchFamily="34" charset="0"/>
                </a:rPr>
                <a:t>º</a:t>
              </a:r>
              <a:r>
                <a:rPr lang="pt-BR" altLang="zh-TW" sz="2000" dirty="0" smtClean="0">
                  <a:ea typeface="新細明體" pitchFamily="18" charset="-120"/>
                  <a:cs typeface="Arial" panose="020B0604020202020204" pitchFamily="34" charset="0"/>
                </a:rPr>
                <a:t>)  </a:t>
              </a:r>
              <a:endParaRPr lang="en-US" altLang="zh-TW" sz="2000" dirty="0" smtClean="0">
                <a:ea typeface="新細明體" pitchFamily="18" charset="-120"/>
                <a:cs typeface="Arial" panose="020B0604020202020204" pitchFamily="34" charset="0"/>
              </a:endParaRPr>
            </a:p>
            <a:p>
              <a:pPr eaLnBrk="0" hangingPunct="0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TW" sz="2000" dirty="0" smtClean="0">
                  <a:ea typeface="新細明體" pitchFamily="18" charset="-120"/>
                  <a:cs typeface="Arial" panose="020B0604020202020204" pitchFamily="34" charset="0"/>
                </a:rPr>
                <a:t>     </a:t>
              </a:r>
              <a:r>
                <a:rPr lang="en-US" altLang="zh-TW" sz="2000" dirty="0">
                  <a:ea typeface="新細明體" pitchFamily="18" charset="-120"/>
                  <a:cs typeface="Arial" panose="020B0604020202020204" pitchFamily="34" charset="0"/>
                </a:rPr>
                <a:t>Transform to phasor </a:t>
              </a:r>
              <a:r>
                <a:rPr lang="en-US" altLang="zh-TW" sz="2000" dirty="0" smtClean="0">
                  <a:ea typeface="新細明體" pitchFamily="18" charset="-120"/>
                  <a:cs typeface="Arial" panose="020B0604020202020204" pitchFamily="34" charset="0"/>
                </a:rPr>
                <a:t>        </a:t>
              </a:r>
              <a:r>
                <a:rPr lang="en-US" altLang="zh-TW" sz="2000" b="1" dirty="0" smtClean="0">
                  <a:ea typeface="新細明體" pitchFamily="18" charset="-120"/>
                  <a:cs typeface="Arial" panose="020B0604020202020204" pitchFamily="34" charset="0"/>
                </a:rPr>
                <a:t>V</a:t>
              </a:r>
              <a:r>
                <a:rPr lang="en-US" altLang="zh-TW" dirty="0" smtClean="0">
                  <a:ea typeface="新細明體" pitchFamily="18" charset="-120"/>
                  <a:cs typeface="Arial" panose="020B0604020202020204" pitchFamily="34" charset="0"/>
                </a:rPr>
                <a:t>              </a:t>
              </a:r>
              <a:endParaRPr lang="en-US" altLang="zh-HK" dirty="0">
                <a:ea typeface="新細明體" pitchFamily="18" charset="-120"/>
                <a:cs typeface="Arial" panose="020B0604020202020204" pitchFamily="34" charset="0"/>
              </a:endParaRPr>
            </a:p>
          </p:txBody>
        </p:sp>
        <p:graphicFrame>
          <p:nvGraphicFramePr>
            <p:cNvPr id="25396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285047"/>
                </p:ext>
              </p:extLst>
            </p:nvPr>
          </p:nvGraphicFramePr>
          <p:xfrm>
            <a:off x="552" y="2941"/>
            <a:ext cx="8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04" name="Equation" r:id="rId4" imgW="710891" imgH="177723" progId="Equation.3">
                    <p:embed/>
                  </p:oleObj>
                </mc:Choice>
                <mc:Fallback>
                  <p:oleObj name="Equation" r:id="rId4" imgW="710891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2941"/>
                          <a:ext cx="86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397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1710339"/>
                </p:ext>
              </p:extLst>
            </p:nvPr>
          </p:nvGraphicFramePr>
          <p:xfrm>
            <a:off x="2424" y="3795"/>
            <a:ext cx="76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05" name="Equation" r:id="rId6" imgW="634449" imgH="177646" progId="Equation.3">
                    <p:embed/>
                  </p:oleObj>
                </mc:Choice>
                <mc:Fallback>
                  <p:oleObj name="Equation" r:id="rId6" imgW="63444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3795"/>
                          <a:ext cx="768" cy="21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0" name="Straight Arrow Connector 4"/>
          <p:cNvCxnSpPr/>
          <p:nvPr/>
        </p:nvCxnSpPr>
        <p:spPr>
          <a:xfrm>
            <a:off x="3276600" y="6085490"/>
            <a:ext cx="457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914400"/>
            <a:ext cx="76200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>
                <a:ea typeface="MS PGothic" pitchFamily="34" charset="-128"/>
              </a:rPr>
              <a:t>Adding AC Signals</a:t>
            </a:r>
            <a:endParaRPr lang="en-US" altLang="ja-JP" dirty="0">
              <a:ea typeface="MS PGothic" pitchFamily="34" charset="-128"/>
            </a:endParaRP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065139"/>
              </p:ext>
            </p:extLst>
          </p:nvPr>
        </p:nvGraphicFramePr>
        <p:xfrm>
          <a:off x="533400" y="2667000"/>
          <a:ext cx="5709138" cy="412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1" name="Equation" r:id="rId4" imgW="3162240" imgH="228600" progId="Equation.3">
                  <p:embed/>
                </p:oleObj>
              </mc:Choice>
              <mc:Fallback>
                <p:oleObj name="Equation" r:id="rId4" imgW="3162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67000"/>
                        <a:ext cx="5709138" cy="412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196148"/>
              </p:ext>
            </p:extLst>
          </p:nvPr>
        </p:nvGraphicFramePr>
        <p:xfrm>
          <a:off x="2021221" y="3505200"/>
          <a:ext cx="4760579" cy="143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2" name="Equation" r:id="rId6" imgW="3213000" imgH="977760" progId="Equation.3">
                  <p:embed/>
                </p:oleObj>
              </mc:Choice>
              <mc:Fallback>
                <p:oleObj name="Equation" r:id="rId6" imgW="321300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221" y="3505200"/>
                        <a:ext cx="4760579" cy="1438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20574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Find   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) = v</a:t>
            </a:r>
            <a:r>
              <a:rPr lang="en-US" altLang="zh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(t) + v</a:t>
            </a:r>
            <a:r>
              <a:rPr lang="en-US" altLang="zh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(t)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43929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062" y="517314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010254"/>
              </p:ext>
            </p:extLst>
          </p:nvPr>
        </p:nvGraphicFramePr>
        <p:xfrm>
          <a:off x="1981200" y="5357813"/>
          <a:ext cx="59848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3" name="Equation" r:id="rId8" imgW="4406760" imgH="1002960" progId="Equation.3">
                  <p:embed/>
                </p:oleObj>
              </mc:Choice>
              <mc:Fallback>
                <p:oleObj name="Equation" r:id="rId8" imgW="440676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57813"/>
                        <a:ext cx="5984875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315200" y="396239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Complicated Formulae!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553200" y="2590800"/>
            <a:ext cx="228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cosine function with same </a:t>
            </a:r>
            <a:r>
              <a:rPr lang="en-US" altLang="zh-HK" dirty="0" smtClean="0">
                <a:solidFill>
                  <a:schemeClr val="tx2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en-US" altLang="zh-HK" dirty="0" smtClean="0">
                <a:latin typeface="Symbol" panose="05050102010706020507" pitchFamily="18" charset="2"/>
                <a:cs typeface="Arial" panose="020B0604020202020204" pitchFamily="34" charset="0"/>
              </a:rPr>
              <a:t>.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914400"/>
            <a:ext cx="76200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>
                <a:ea typeface="MS PGothic" pitchFamily="34" charset="-128"/>
              </a:rPr>
              <a:t>Adding AC </a:t>
            </a:r>
            <a:r>
              <a:rPr lang="en-US" altLang="ja-JP" dirty="0">
                <a:ea typeface="MS PGothic" pitchFamily="34" charset="-128"/>
              </a:rPr>
              <a:t>S</a:t>
            </a:r>
            <a:r>
              <a:rPr lang="en-US" altLang="ja-JP" dirty="0" smtClean="0">
                <a:ea typeface="MS PGothic" pitchFamily="34" charset="-128"/>
              </a:rPr>
              <a:t>ignals in </a:t>
            </a:r>
            <a:r>
              <a:rPr lang="en-US" altLang="ja-JP" dirty="0" err="1" smtClean="0">
                <a:ea typeface="MS PGothic" pitchFamily="34" charset="-128"/>
              </a:rPr>
              <a:t>Phasors</a:t>
            </a:r>
            <a:endParaRPr lang="en-US" altLang="ja-JP" dirty="0">
              <a:ea typeface="MS PGothic" pitchFamily="34" charset="-128"/>
            </a:endParaRP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604797"/>
              </p:ext>
            </p:extLst>
          </p:nvPr>
        </p:nvGraphicFramePr>
        <p:xfrm>
          <a:off x="533400" y="2743200"/>
          <a:ext cx="2667000" cy="8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4" name="方程式" r:id="rId4" imgW="1434960" imgH="482400" progId="Equation.3">
                  <p:embed/>
                </p:oleObj>
              </mc:Choice>
              <mc:Fallback>
                <p:oleObj name="方程式" r:id="rId4" imgW="1434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2667000" cy="8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143448"/>
              </p:ext>
            </p:extLst>
          </p:nvPr>
        </p:nvGraphicFramePr>
        <p:xfrm>
          <a:off x="609600" y="4284834"/>
          <a:ext cx="6688015" cy="203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5" name="Equation" r:id="rId6" imgW="3708360" imgH="1130040" progId="Equation.3">
                  <p:embed/>
                </p:oleObj>
              </mc:Choice>
              <mc:Fallback>
                <p:oleObj name="Equation" r:id="rId6" imgW="370836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84834"/>
                        <a:ext cx="6688015" cy="2039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072085"/>
              </p:ext>
            </p:extLst>
          </p:nvPr>
        </p:nvGraphicFramePr>
        <p:xfrm>
          <a:off x="4572000" y="2819400"/>
          <a:ext cx="1526079" cy="774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6" name="Equation" r:id="rId8" imgW="952200" imgH="482400" progId="Equation.3">
                  <p:embed/>
                </p:oleObj>
              </mc:Choice>
              <mc:Fallback>
                <p:oleObj name="Equation" r:id="rId8" imgW="952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19400"/>
                        <a:ext cx="1526079" cy="774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139586"/>
              </p:ext>
            </p:extLst>
          </p:nvPr>
        </p:nvGraphicFramePr>
        <p:xfrm>
          <a:off x="4953000" y="5981700"/>
          <a:ext cx="2895600" cy="39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7" name="Equation" r:id="rId10" imgW="1777680" imgH="241200" progId="Equation.3">
                  <p:embed/>
                </p:oleObj>
              </mc:Choice>
              <mc:Fallback>
                <p:oleObj name="Equation" r:id="rId10" imgW="1777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981700"/>
                        <a:ext cx="2895600" cy="390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595687" y="6195525"/>
            <a:ext cx="914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7200" y="20574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Find  v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(t) = v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(t) + v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(t)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14384" y="2971800"/>
            <a:ext cx="914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14384" y="3429000"/>
            <a:ext cx="914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7696200" y="3733800"/>
            <a:ext cx="1272082" cy="1000294"/>
            <a:chOff x="3412" y="2603"/>
            <a:chExt cx="826" cy="668"/>
          </a:xfrm>
          <a:solidFill>
            <a:schemeClr val="bg1"/>
          </a:solidFill>
        </p:grpSpPr>
        <p:graphicFrame>
          <p:nvGraphicFramePr>
            <p:cNvPr id="1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157976"/>
                </p:ext>
              </p:extLst>
            </p:nvPr>
          </p:nvGraphicFramePr>
          <p:xfrm>
            <a:off x="3462" y="2887"/>
            <a:ext cx="69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48" name="Equation" r:id="rId12" imgW="711000" imgH="393480" progId="Equation.3">
                    <p:embed/>
                  </p:oleObj>
                </mc:Choice>
                <mc:Fallback>
                  <p:oleObj name="Equation" r:id="rId12" imgW="711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2887"/>
                          <a:ext cx="69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046816"/>
                </p:ext>
              </p:extLst>
            </p:nvPr>
          </p:nvGraphicFramePr>
          <p:xfrm>
            <a:off x="3412" y="2603"/>
            <a:ext cx="82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49" name="Equation" r:id="rId14" imgW="825480" imgH="279360" progId="Equation.3">
                    <p:embed/>
                  </p:oleObj>
                </mc:Choice>
                <mc:Fallback>
                  <p:oleObj name="Equation" r:id="rId14" imgW="8254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2603"/>
                          <a:ext cx="826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052887" y="4008634"/>
                <a:ext cx="3537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/>
                      </a:rPr>
                      <m:t>𝑧</m:t>
                    </m:r>
                    <m:r>
                      <a:rPr lang="en-US" altLang="zh-HK" b="0" i="1" smtClean="0">
                        <a:latin typeface="Cambria Math"/>
                      </a:rPr>
                      <m:t>=</m:t>
                    </m:r>
                    <m:r>
                      <a:rPr lang="en-US" altLang="zh-HK" b="0" i="1" smtClean="0">
                        <a:latin typeface="Cambria Math"/>
                      </a:rPr>
                      <m:t>𝑟</m:t>
                    </m:r>
                    <m:func>
                      <m:func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HK" alt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altLang="zh-HK" b="0" i="1" smtClean="0">
                        <a:latin typeface="Cambria Math"/>
                      </a:rPr>
                      <m:t>+</m:t>
                    </m:r>
                    <m:r>
                      <a:rPr lang="en-US" altLang="zh-HK" b="0" i="1" smtClean="0">
                        <a:latin typeface="Cambria Math"/>
                      </a:rPr>
                      <m:t>𝑗</m:t>
                    </m:r>
                    <m:r>
                      <a:rPr lang="en-US" altLang="zh-HK" b="0" i="1" smtClean="0">
                        <a:latin typeface="Cambria Math"/>
                      </a:rPr>
                      <m:t> </m:t>
                    </m:r>
                    <m:r>
                      <a:rPr lang="en-US" altLang="zh-HK" b="0" i="1" smtClean="0">
                        <a:latin typeface="Cambria Math"/>
                      </a:rPr>
                      <m:t>𝑟</m:t>
                    </m:r>
                    <m:r>
                      <a:rPr lang="en-US" altLang="zh-HK" b="0" i="1" smtClean="0">
                        <a:latin typeface="Cambria Math"/>
                      </a:rPr>
                      <m:t> </m:t>
                    </m:r>
                    <m:r>
                      <a:rPr lang="en-US" altLang="zh-HK" b="0" i="1" smtClean="0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en-US" altLang="zh-HK" b="0" i="1">
                            <a:latin typeface="Cambria Math"/>
                          </a:rPr>
                        </m:ctrlPr>
                      </m:dPr>
                      <m:e>
                        <m:r>
                          <a:rPr lang="zh-HK" altLang="en-US" i="1">
                            <a:latin typeface="Cambria Math"/>
                          </a:rPr>
                          <m:t>𝜙</m:t>
                        </m:r>
                      </m:e>
                    </m:d>
                    <m:r>
                      <a:rPr lang="en-US" altLang="zh-HK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zh-HK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HK" i="1">
                        <a:latin typeface="Cambria Math"/>
                      </a:rPr>
                      <m:t>𝑟</m:t>
                    </m:r>
                    <m:r>
                      <a:rPr lang="en-US" altLang="zh-HK" i="1">
                        <a:latin typeface="Cambria Math"/>
                      </a:rPr>
                      <m:t> ∠ </m:t>
                    </m:r>
                    <m:r>
                      <a:rPr lang="zh-HK" altLang="en-US" i="1">
                        <a:latin typeface="Cambria Math"/>
                      </a:rPr>
                      <m:t>𝜙</m:t>
                    </m:r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87" y="4008634"/>
                <a:ext cx="3537513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向右箭號 5"/>
          <p:cNvSpPr/>
          <p:nvPr/>
        </p:nvSpPr>
        <p:spPr>
          <a:xfrm>
            <a:off x="304800" y="5715000"/>
            <a:ext cx="455623" cy="533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6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Rectangular to Polar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39FC-63FD-46D4-B6A7-1424ED4737A2}" type="slidenum">
              <a:rPr lang="en-US"/>
              <a:pPr/>
              <a:t>14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133600"/>
            <a:ext cx="8229600" cy="4495800"/>
          </a:xfrm>
        </p:spPr>
        <p:txBody>
          <a:bodyPr/>
          <a:lstStyle/>
          <a:p>
            <a:pPr marL="914400" indent="-798513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differences between v(t) and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indent="-798513">
              <a:lnSpc>
                <a:spcPct val="90000"/>
              </a:lnSpc>
              <a:buFontTx/>
              <a:buNone/>
            </a:pP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787">
              <a:lnSpc>
                <a:spcPct val="9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v(t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time-domain</a:t>
            </a:r>
            <a:r>
              <a:rPr lang="en-US" sz="2000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787">
              <a:lnSpc>
                <a:spcPct val="90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phasor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-domain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en-US" altLang="zh-TW" sz="20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.</a:t>
            </a:r>
          </a:p>
          <a:p>
            <a:pPr marL="458787"/>
            <a:r>
              <a:rPr lang="en-US" altLang="zh-TW" sz="2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v(t</a:t>
            </a:r>
            <a:r>
              <a:rPr lang="en-US" altLang="zh-TW" sz="20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) is always 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real</a:t>
            </a:r>
            <a:r>
              <a:rPr lang="en-US" altLang="zh-TW" sz="2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, </a:t>
            </a:r>
            <a:r>
              <a:rPr lang="en-US" altLang="zh-TW" sz="2000" b="1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V</a:t>
            </a:r>
            <a:r>
              <a:rPr lang="en-US" altLang="zh-TW" sz="20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is generally 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complex</a:t>
            </a:r>
            <a:r>
              <a:rPr lang="en-US" altLang="zh-TW" sz="2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.</a:t>
            </a:r>
          </a:p>
          <a:p>
            <a:pPr marL="458787"/>
            <a:r>
              <a:rPr lang="en-US" altLang="zh-TW" sz="20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v(t) is </a:t>
            </a:r>
            <a:r>
              <a:rPr lang="en-US" altLang="zh-TW" sz="2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changing with time, </a:t>
            </a:r>
            <a:r>
              <a:rPr lang="en-US" altLang="zh-TW" sz="2000" b="1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V</a:t>
            </a:r>
            <a:r>
              <a:rPr lang="en-US" altLang="zh-TW" sz="20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is </a:t>
            </a:r>
            <a:r>
              <a:rPr lang="en-US" altLang="zh-TW" sz="2000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fixed.</a:t>
            </a:r>
            <a:endParaRPr lang="en-US" altLang="zh-TW" sz="2000" dirty="0"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</a:endParaRPr>
          </a:p>
          <a:p>
            <a:pPr marL="115887" indent="0">
              <a:buNone/>
            </a:pPr>
            <a:endParaRPr lang="en-US" altLang="zh-TW" sz="2400" dirty="0"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</a:endParaRPr>
          </a:p>
          <a:p>
            <a:pPr marL="914400" indent="-798513">
              <a:buFontTx/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indent="-798513">
              <a:buFontTx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Phasor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only be applied when </a:t>
            </a:r>
          </a:p>
          <a:p>
            <a:pPr marL="115887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a) the system frequency is a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887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AC sources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are having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frequency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543800" cy="1314450"/>
          </a:xfrm>
        </p:spPr>
        <p:txBody>
          <a:bodyPr/>
          <a:lstStyle/>
          <a:p>
            <a:r>
              <a:rPr lang="en-US" dirty="0" smtClean="0"/>
              <a:t>Comparing </a:t>
            </a:r>
            <a:r>
              <a:rPr lang="en-US" dirty="0" smtClean="0"/>
              <a:t>Signal </a:t>
            </a:r>
            <a:r>
              <a:rPr lang="en-US" dirty="0" smtClean="0"/>
              <a:t>and </a:t>
            </a:r>
            <a:r>
              <a:rPr lang="en-US" dirty="0" smtClean="0"/>
              <a:t>Phasor</a:t>
            </a:r>
            <a:endParaRPr lang="en-US" dirty="0"/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33" name="Rectangle 9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36" name="Rectangle 12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37" name="Rectangle 13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38" name="Rectangle 14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39" name="Rectangle 1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41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43" name="Rectangle 1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45" name="Rectangle 21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47" name="Rectangle 23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50" name="Rectangle 2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52" name="Rectangle 2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54" name="Rectangle 30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4809" y="6327372"/>
            <a:ext cx="2133600" cy="457200"/>
          </a:xfrm>
        </p:spPr>
        <p:txBody>
          <a:bodyPr/>
          <a:lstStyle/>
          <a:p>
            <a:fld id="{A462E16B-EC3E-4B2A-BF72-53EF87E9F534}" type="slidenum">
              <a:rPr lang="en-US"/>
              <a:pPr/>
              <a:t>15</a:t>
            </a:fld>
            <a:endParaRPr lang="en-US"/>
          </a:p>
        </p:txBody>
      </p:sp>
      <p:sp>
        <p:nvSpPr>
          <p:cNvPr id="315417" name="Text Box 25"/>
          <p:cNvSpPr txBox="1">
            <a:spLocks noChangeArrowheads="1"/>
          </p:cNvSpPr>
          <p:nvPr/>
        </p:nvSpPr>
        <p:spPr bwMode="auto">
          <a:xfrm>
            <a:off x="448588" y="2115633"/>
            <a:ext cx="846681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eaLnBrk="0" hangingPunct="0">
              <a:buFont typeface="Wingdings" pitchFamily="2" charset="2"/>
              <a:buChar char="§"/>
            </a:pPr>
            <a:r>
              <a:rPr lang="en-US" sz="2000" dirty="0" smtClean="0"/>
              <a:t>When there is an AC voltage v(t) across an electrical device then there is an AC current i(t) passing through it.</a:t>
            </a:r>
          </a:p>
          <a:p>
            <a:pPr marL="0" indent="0" eaLnBrk="0" hangingPunct="0"/>
            <a:r>
              <a:rPr lang="en-US" sz="2000" dirty="0" smtClean="0"/>
              <a:t> </a:t>
            </a:r>
            <a:endParaRPr lang="en-US" sz="2000" dirty="0"/>
          </a:p>
          <a:p>
            <a:pPr marL="342900" indent="-342900" eaLnBrk="0" hangingPunct="0">
              <a:buFont typeface="Wingdings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mpedance </a:t>
            </a:r>
            <a:r>
              <a:rPr lang="en-US" sz="2000" b="1" dirty="0">
                <a:solidFill>
                  <a:srgbClr val="FF0000"/>
                </a:solidFill>
              </a:rPr>
              <a:t>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of </a:t>
            </a:r>
            <a:r>
              <a:rPr lang="en-US" sz="2000" dirty="0" smtClean="0"/>
              <a:t>an electrical device is defined as the </a:t>
            </a:r>
            <a:r>
              <a:rPr lang="en-US" sz="2000" dirty="0">
                <a:solidFill>
                  <a:srgbClr val="FF0000"/>
                </a:solidFill>
              </a:rPr>
              <a:t>ratio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/>
              <a:t>of the </a:t>
            </a:r>
            <a:r>
              <a:rPr lang="en-US" sz="2000" dirty="0" smtClean="0">
                <a:solidFill>
                  <a:srgbClr val="0070C0"/>
                </a:solidFill>
              </a:rPr>
              <a:t>voltage </a:t>
            </a:r>
            <a:r>
              <a:rPr lang="en-US" altLang="zh-HK" sz="2000" dirty="0">
                <a:solidFill>
                  <a:srgbClr val="0070C0"/>
                </a:solidFill>
              </a:rPr>
              <a:t>phasor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/>
              <a:t>to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the </a:t>
            </a:r>
            <a:r>
              <a:rPr lang="en-US" altLang="zh-HK" sz="2000" dirty="0">
                <a:solidFill>
                  <a:srgbClr val="0070C0"/>
                </a:solidFill>
              </a:rPr>
              <a:t>current </a:t>
            </a:r>
            <a:r>
              <a:rPr lang="en-US" sz="2000" dirty="0" smtClean="0">
                <a:solidFill>
                  <a:srgbClr val="0070C0"/>
                </a:solidFill>
              </a:rPr>
              <a:t>phasor </a:t>
            </a:r>
            <a:r>
              <a:rPr lang="en-US" altLang="zh-TW" sz="2000" b="1" dirty="0" smtClean="0">
                <a:solidFill>
                  <a:srgbClr val="FF0000"/>
                </a:solidFill>
                <a:ea typeface="PMingLiU" pitchFamily="18" charset="-120"/>
              </a:rPr>
              <a:t>I</a:t>
            </a:r>
            <a:r>
              <a:rPr lang="en-US" altLang="zh-TW" sz="2000" dirty="0" smtClean="0">
                <a:ea typeface="PMingLiU" pitchFamily="18" charset="-120"/>
              </a:rPr>
              <a:t>,</a:t>
            </a:r>
            <a:r>
              <a:rPr lang="en-US" altLang="zh-TW" sz="2000" dirty="0" smtClean="0">
                <a:solidFill>
                  <a:srgbClr val="FF0000"/>
                </a:solidFill>
                <a:ea typeface="PMingLiU" pitchFamily="18" charset="-120"/>
              </a:rPr>
              <a:t> </a:t>
            </a:r>
            <a:r>
              <a:rPr lang="en-US" altLang="zh-TW" sz="2000" dirty="0" smtClean="0">
                <a:ea typeface="PMingLiU" pitchFamily="18" charset="-120"/>
              </a:rPr>
              <a:t>measured in </a:t>
            </a:r>
            <a:r>
              <a:rPr lang="en-US" altLang="zh-TW" sz="2000" dirty="0" smtClean="0">
                <a:solidFill>
                  <a:srgbClr val="FF0000"/>
                </a:solidFill>
                <a:ea typeface="PMingLiU" pitchFamily="18" charset="-120"/>
              </a:rPr>
              <a:t>ohms </a:t>
            </a:r>
            <a:r>
              <a:rPr lang="en-US" altLang="zh-TW" sz="2000" dirty="0" smtClean="0">
                <a:solidFill>
                  <a:srgbClr val="FF0000"/>
                </a:solidFill>
                <a:latin typeface="Symbol" panose="05050102010706020507" pitchFamily="18" charset="2"/>
                <a:ea typeface="PMingLiU" pitchFamily="18" charset="-120"/>
              </a:rPr>
              <a:t>W</a:t>
            </a:r>
            <a:r>
              <a:rPr lang="en-US" altLang="zh-TW" sz="2000" dirty="0" smtClean="0">
                <a:solidFill>
                  <a:srgbClr val="FF3300"/>
                </a:solidFill>
                <a:ea typeface="PMingLiU" pitchFamily="18" charset="-120"/>
              </a:rPr>
              <a:t>.</a:t>
            </a:r>
            <a:endParaRPr lang="en-US" altLang="zh-TW" sz="2000" dirty="0">
              <a:solidFill>
                <a:srgbClr val="FF3300"/>
              </a:solidFill>
              <a:ea typeface="PMingLiU" pitchFamily="18" charset="-120"/>
            </a:endParaRPr>
          </a:p>
          <a:p>
            <a:pPr eaLnBrk="0" hangingPunct="0"/>
            <a:endParaRPr lang="en-US" altLang="zh-TW" sz="2400" dirty="0">
              <a:ea typeface="PMingLiU" pitchFamily="18" charset="-120"/>
            </a:endParaRPr>
          </a:p>
          <a:p>
            <a:pPr eaLnBrk="0" hangingPunct="0"/>
            <a:endParaRPr lang="en-US" altLang="zh-TW" sz="2400" dirty="0">
              <a:ea typeface="PMingLiU" pitchFamily="18" charset="-120"/>
            </a:endParaRPr>
          </a:p>
          <a:p>
            <a:pPr eaLnBrk="0" hangingPunct="0"/>
            <a:endParaRPr lang="en-US" altLang="zh-TW" sz="2400" dirty="0">
              <a:ea typeface="PMingLiU" pitchFamily="18" charset="-120"/>
            </a:endParaRPr>
          </a:p>
          <a:p>
            <a:pPr eaLnBrk="0" hangingPunct="0"/>
            <a:endParaRPr lang="en-US" altLang="zh-TW" sz="2400" dirty="0" smtClean="0">
              <a:ea typeface="PMingLiU" pitchFamily="18" charset="-120"/>
            </a:endParaRPr>
          </a:p>
          <a:p>
            <a:pPr eaLnBrk="0" hangingPunct="0"/>
            <a:endParaRPr lang="en-US" altLang="zh-TW" sz="2400" dirty="0">
              <a:ea typeface="PMingLiU" pitchFamily="18" charset="-120"/>
            </a:endParaRP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381000"/>
            <a:ext cx="8153400" cy="1314450"/>
          </a:xfrm>
          <a:noFill/>
        </p:spPr>
        <p:txBody>
          <a:bodyPr lIns="0" rIns="0"/>
          <a:lstStyle/>
          <a:p>
            <a:r>
              <a:rPr lang="en-US" dirty="0" smtClean="0"/>
              <a:t>      Impedance</a:t>
            </a:r>
            <a:endParaRPr lang="en-US" dirty="0"/>
          </a:p>
        </p:txBody>
      </p:sp>
      <p:sp>
        <p:nvSpPr>
          <p:cNvPr id="315399" name="Rectangle 7"/>
          <p:cNvSpPr>
            <a:spLocks noChangeArrowheads="1"/>
          </p:cNvSpPr>
          <p:nvPr/>
        </p:nvSpPr>
        <p:spPr bwMode="auto">
          <a:xfrm>
            <a:off x="-6096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54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54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540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542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54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484612"/>
              </p:ext>
            </p:extLst>
          </p:nvPr>
        </p:nvGraphicFramePr>
        <p:xfrm>
          <a:off x="6629400" y="4745865"/>
          <a:ext cx="2057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" name="Equation" r:id="rId3" imgW="1015920" imgH="393480" progId="Equation.3">
                  <p:embed/>
                </p:oleObj>
              </mc:Choice>
              <mc:Fallback>
                <p:oleObj name="Equation" r:id="rId3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745865"/>
                        <a:ext cx="20574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123"/>
          <p:cNvGrpSpPr>
            <a:grpSpLocks/>
          </p:cNvGrpSpPr>
          <p:nvPr/>
        </p:nvGrpSpPr>
        <p:grpSpPr bwMode="auto">
          <a:xfrm>
            <a:off x="1752600" y="4363277"/>
            <a:ext cx="1181101" cy="1500188"/>
            <a:chOff x="2568" y="2978"/>
            <a:chExt cx="744" cy="945"/>
          </a:xfrm>
        </p:grpSpPr>
        <p:grpSp>
          <p:nvGrpSpPr>
            <p:cNvPr id="35" name="Group 85"/>
            <p:cNvGrpSpPr>
              <a:grpSpLocks/>
            </p:cNvGrpSpPr>
            <p:nvPr/>
          </p:nvGrpSpPr>
          <p:grpSpPr bwMode="auto">
            <a:xfrm>
              <a:off x="2568" y="3264"/>
              <a:ext cx="424" cy="659"/>
              <a:chOff x="807" y="3181"/>
              <a:chExt cx="424" cy="659"/>
            </a:xfrm>
          </p:grpSpPr>
          <p:sp>
            <p:nvSpPr>
              <p:cNvPr id="47" name="Text Box 87"/>
              <p:cNvSpPr txBox="1">
                <a:spLocks noChangeArrowheads="1"/>
              </p:cNvSpPr>
              <p:nvPr/>
            </p:nvSpPr>
            <p:spPr bwMode="auto">
              <a:xfrm>
                <a:off x="807" y="3376"/>
                <a:ext cx="35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hangingPunct="0"/>
                <a:r>
                  <a:rPr lang="en-US" sz="2000" dirty="0"/>
                  <a:t>v</a:t>
                </a:r>
                <a:r>
                  <a:rPr lang="en-US" sz="2000" dirty="0" smtClean="0"/>
                  <a:t>(t)</a:t>
                </a:r>
                <a:endParaRPr lang="en-US" sz="2000" dirty="0"/>
              </a:p>
            </p:txBody>
          </p:sp>
          <p:sp>
            <p:nvSpPr>
              <p:cNvPr id="43" name="Oval 91"/>
              <p:cNvSpPr>
                <a:spLocks noChangeArrowheads="1"/>
              </p:cNvSpPr>
              <p:nvPr/>
            </p:nvSpPr>
            <p:spPr bwMode="auto">
              <a:xfrm rot="5400000">
                <a:off x="1149" y="318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4" name="Oval 92"/>
              <p:cNvSpPr>
                <a:spLocks noChangeArrowheads="1"/>
              </p:cNvSpPr>
              <p:nvPr/>
            </p:nvSpPr>
            <p:spPr bwMode="auto">
              <a:xfrm rot="5400000">
                <a:off x="1151" y="3760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cxnSp>
          <p:nvCxnSpPr>
            <p:cNvPr id="36" name="AutoShape 103"/>
            <p:cNvCxnSpPr>
              <a:cxnSpLocks noChangeShapeType="1"/>
              <a:stCxn id="43" idx="0"/>
              <a:endCxn id="41" idx="0"/>
            </p:cNvCxnSpPr>
            <p:nvPr/>
          </p:nvCxnSpPr>
          <p:spPr bwMode="auto">
            <a:xfrm>
              <a:off x="2992" y="3306"/>
              <a:ext cx="212" cy="131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04"/>
            <p:cNvCxnSpPr>
              <a:cxnSpLocks noChangeShapeType="1"/>
              <a:stCxn id="44" idx="0"/>
              <a:endCxn id="41" idx="2"/>
            </p:cNvCxnSpPr>
            <p:nvPr/>
          </p:nvCxnSpPr>
          <p:spPr bwMode="auto">
            <a:xfrm flipV="1">
              <a:off x="2994" y="3744"/>
              <a:ext cx="210" cy="13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Line 114"/>
            <p:cNvSpPr>
              <a:spLocks noChangeShapeType="1"/>
            </p:cNvSpPr>
            <p:nvPr/>
          </p:nvSpPr>
          <p:spPr bwMode="auto">
            <a:xfrm>
              <a:off x="2859" y="3219"/>
              <a:ext cx="2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15"/>
            <p:cNvSpPr txBox="1">
              <a:spLocks noChangeArrowheads="1"/>
            </p:cNvSpPr>
            <p:nvPr/>
          </p:nvSpPr>
          <p:spPr bwMode="auto">
            <a:xfrm>
              <a:off x="2714" y="2978"/>
              <a:ext cx="3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dirty="0" smtClean="0"/>
                <a:t>i(t)</a:t>
              </a:r>
              <a:endParaRPr lang="en-US" dirty="0"/>
            </a:p>
          </p:txBody>
        </p:sp>
        <p:sp>
          <p:nvSpPr>
            <p:cNvPr id="41" name="Rectangle 121"/>
            <p:cNvSpPr>
              <a:spLocks noChangeArrowheads="1"/>
            </p:cNvSpPr>
            <p:nvPr/>
          </p:nvSpPr>
          <p:spPr bwMode="auto">
            <a:xfrm>
              <a:off x="3095" y="3437"/>
              <a:ext cx="217" cy="307"/>
            </a:xfrm>
            <a:prstGeom prst="rect">
              <a:avLst/>
            </a:prstGeom>
            <a:solidFill>
              <a:srgbClr val="8495A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b="1" dirty="0"/>
            </a:p>
          </p:txBody>
        </p:sp>
      </p:grpSp>
      <p:grpSp>
        <p:nvGrpSpPr>
          <p:cNvPr id="51" name="Group 123"/>
          <p:cNvGrpSpPr>
            <a:grpSpLocks/>
          </p:cNvGrpSpPr>
          <p:nvPr/>
        </p:nvGrpSpPr>
        <p:grpSpPr bwMode="auto">
          <a:xfrm>
            <a:off x="4681993" y="4342487"/>
            <a:ext cx="952500" cy="1500188"/>
            <a:chOff x="2712" y="2978"/>
            <a:chExt cx="600" cy="945"/>
          </a:xfrm>
        </p:grpSpPr>
        <p:grpSp>
          <p:nvGrpSpPr>
            <p:cNvPr id="52" name="Group 85"/>
            <p:cNvGrpSpPr>
              <a:grpSpLocks/>
            </p:cNvGrpSpPr>
            <p:nvPr/>
          </p:nvGrpSpPr>
          <p:grpSpPr bwMode="auto">
            <a:xfrm>
              <a:off x="2712" y="3264"/>
              <a:ext cx="280" cy="659"/>
              <a:chOff x="951" y="3181"/>
              <a:chExt cx="280" cy="659"/>
            </a:xfrm>
          </p:grpSpPr>
          <p:sp>
            <p:nvSpPr>
              <p:cNvPr id="63" name="Text Box 87"/>
              <p:cNvSpPr txBox="1">
                <a:spLocks noChangeArrowheads="1"/>
              </p:cNvSpPr>
              <p:nvPr/>
            </p:nvSpPr>
            <p:spPr bwMode="auto">
              <a:xfrm>
                <a:off x="951" y="3362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hangingPunct="0"/>
                <a:r>
                  <a:rPr lang="en-US" sz="2000" b="1" dirty="0" smtClean="0"/>
                  <a:t>V</a:t>
                </a:r>
                <a:endParaRPr lang="en-US" sz="2000" b="1" dirty="0"/>
              </a:p>
            </p:txBody>
          </p:sp>
          <p:sp>
            <p:nvSpPr>
              <p:cNvPr id="59" name="Oval 91"/>
              <p:cNvSpPr>
                <a:spLocks noChangeArrowheads="1"/>
              </p:cNvSpPr>
              <p:nvPr/>
            </p:nvSpPr>
            <p:spPr bwMode="auto">
              <a:xfrm rot="5400000">
                <a:off x="1149" y="318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60" name="Oval 92"/>
              <p:cNvSpPr>
                <a:spLocks noChangeArrowheads="1"/>
              </p:cNvSpPr>
              <p:nvPr/>
            </p:nvSpPr>
            <p:spPr bwMode="auto">
              <a:xfrm rot="5400000">
                <a:off x="1151" y="3760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cxnSp>
          <p:nvCxnSpPr>
            <p:cNvPr id="53" name="AutoShape 103"/>
            <p:cNvCxnSpPr>
              <a:cxnSpLocks noChangeShapeType="1"/>
              <a:stCxn id="59" idx="0"/>
              <a:endCxn id="57" idx="0"/>
            </p:cNvCxnSpPr>
            <p:nvPr/>
          </p:nvCxnSpPr>
          <p:spPr bwMode="auto">
            <a:xfrm>
              <a:off x="2990" y="3306"/>
              <a:ext cx="213" cy="12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104"/>
            <p:cNvCxnSpPr>
              <a:cxnSpLocks noChangeShapeType="1"/>
              <a:stCxn id="60" idx="0"/>
              <a:endCxn id="57" idx="2"/>
            </p:cNvCxnSpPr>
            <p:nvPr/>
          </p:nvCxnSpPr>
          <p:spPr bwMode="auto">
            <a:xfrm flipV="1">
              <a:off x="2992" y="3738"/>
              <a:ext cx="211" cy="14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Line 114"/>
            <p:cNvSpPr>
              <a:spLocks noChangeShapeType="1"/>
            </p:cNvSpPr>
            <p:nvPr/>
          </p:nvSpPr>
          <p:spPr bwMode="auto">
            <a:xfrm>
              <a:off x="2833" y="3219"/>
              <a:ext cx="2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115"/>
            <p:cNvSpPr txBox="1">
              <a:spLocks noChangeArrowheads="1"/>
            </p:cNvSpPr>
            <p:nvPr/>
          </p:nvSpPr>
          <p:spPr bwMode="auto">
            <a:xfrm>
              <a:off x="2778" y="2978"/>
              <a:ext cx="1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I</a:t>
              </a:r>
              <a:endParaRPr lang="en-US" b="1" dirty="0"/>
            </a:p>
          </p:txBody>
        </p:sp>
        <p:sp>
          <p:nvSpPr>
            <p:cNvPr id="57" name="Rectangle 121"/>
            <p:cNvSpPr>
              <a:spLocks noChangeArrowheads="1"/>
            </p:cNvSpPr>
            <p:nvPr/>
          </p:nvSpPr>
          <p:spPr bwMode="auto">
            <a:xfrm>
              <a:off x="3095" y="3431"/>
              <a:ext cx="217" cy="307"/>
            </a:xfrm>
            <a:prstGeom prst="rect">
              <a:avLst/>
            </a:prstGeom>
            <a:solidFill>
              <a:srgbClr val="8495A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96103" y="4027297"/>
            <a:ext cx="1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 signals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>
            <a:endCxn id="40" idx="1"/>
          </p:cNvCxnSpPr>
          <p:nvPr/>
        </p:nvCxnSpPr>
        <p:spPr>
          <a:xfrm>
            <a:off x="1622426" y="4376771"/>
            <a:ext cx="361950" cy="171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28738" y="4376771"/>
            <a:ext cx="474663" cy="8064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00394" y="3977931"/>
            <a:ext cx="1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Phasors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377988" y="4389158"/>
            <a:ext cx="361950" cy="171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104964" y="4368283"/>
            <a:ext cx="577029" cy="7941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7311" y="6163396"/>
            <a:ext cx="828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TW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where </a:t>
            </a:r>
            <a:r>
              <a:rPr lang="en-US" altLang="zh-TW" i="1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R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= Re{Z} called the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resistance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and </a:t>
            </a:r>
            <a:r>
              <a:rPr lang="en-US" altLang="zh-TW" i="1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X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= </a:t>
            </a:r>
            <a:r>
              <a:rPr lang="en-US" altLang="zh-TW" dirty="0" err="1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Im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{Z} </a:t>
            </a:r>
            <a:r>
              <a:rPr lang="en-US" altLang="zh-TW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called the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reactance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矩形 4"/>
          <p:cNvSpPr/>
          <p:nvPr/>
        </p:nvSpPr>
        <p:spPr>
          <a:xfrm>
            <a:off x="5771801" y="5132817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HK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1384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r"/>
            <a:fld id="{5E2F4EEF-5ACC-4C1D-8EA9-2B5D2FC41F91}" type="slidenum">
              <a:rPr lang="en-US"/>
              <a:pPr lvl="1" algn="r"/>
              <a:t>16</a:t>
            </a:fld>
            <a:endParaRPr lang="en-US" dirty="0"/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/>
          </p:nvPr>
        </p:nvSpPr>
        <p:spPr>
          <a:xfrm>
            <a:off x="1246189" y="762000"/>
            <a:ext cx="7212011" cy="914400"/>
          </a:xfrm>
        </p:spPr>
        <p:txBody>
          <a:bodyPr/>
          <a:lstStyle/>
          <a:p>
            <a:r>
              <a:rPr lang="en-US" dirty="0" smtClean="0"/>
              <a:t>Impedance – Resistors</a:t>
            </a:r>
          </a:p>
        </p:txBody>
      </p:sp>
      <p:sp>
        <p:nvSpPr>
          <p:cNvPr id="1536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09159"/>
            <a:ext cx="8128000" cy="11049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Monotype Sorts"/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Impedance of a Resistor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Monotype Sorts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Ohm’s Law 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phasor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form:</a:t>
            </a:r>
          </a:p>
        </p:txBody>
      </p:sp>
      <p:graphicFrame>
        <p:nvGraphicFramePr>
          <p:cNvPr id="15362" name="Object 9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69741087"/>
              </p:ext>
            </p:extLst>
          </p:nvPr>
        </p:nvGraphicFramePr>
        <p:xfrm>
          <a:off x="6875463" y="3660775"/>
          <a:ext cx="15398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99" name="Equation" r:id="rId3" imgW="787320" imgH="634680" progId="Equation.3">
                  <p:embed/>
                </p:oleObj>
              </mc:Choice>
              <mc:Fallback>
                <p:oleObj name="Equation" r:id="rId3" imgW="7873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660775"/>
                        <a:ext cx="1539875" cy="1241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9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78144808"/>
              </p:ext>
            </p:extLst>
          </p:nvPr>
        </p:nvGraphicFramePr>
        <p:xfrm>
          <a:off x="3200400" y="3343094"/>
          <a:ext cx="2362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0" name="Equation" r:id="rId5" imgW="1396800" imgH="1041120" progId="Equation.3">
                  <p:embed/>
                </p:oleObj>
              </mc:Choice>
              <mc:Fallback>
                <p:oleObj name="Equation" r:id="rId5" imgW="13968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43094"/>
                        <a:ext cx="2362200" cy="176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07"/>
          <p:cNvSpPr txBox="1">
            <a:spLocks noChangeArrowheads="1"/>
          </p:cNvSpPr>
          <p:nvPr/>
        </p:nvSpPr>
        <p:spPr bwMode="auto">
          <a:xfrm>
            <a:off x="6477000" y="3087987"/>
            <a:ext cx="1482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dirty="0" err="1" smtClean="0">
                <a:latin typeface="+mn-lt"/>
              </a:rPr>
              <a:t>Phasor</a:t>
            </a:r>
            <a:r>
              <a:rPr lang="en-US" dirty="0" smtClean="0">
                <a:latin typeface="+mn-lt"/>
              </a:rPr>
              <a:t> form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5364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10767"/>
              </p:ext>
            </p:extLst>
          </p:nvPr>
        </p:nvGraphicFramePr>
        <p:xfrm>
          <a:off x="3810000" y="5649755"/>
          <a:ext cx="1676400" cy="85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1" name="Equation" r:id="rId7" imgW="850680" imgH="431640" progId="Equation.3">
                  <p:embed/>
                </p:oleObj>
              </mc:Choice>
              <mc:Fallback>
                <p:oleObj name="Equation" r:id="rId7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649755"/>
                        <a:ext cx="1676400" cy="850517"/>
                      </a:xfrm>
                      <a:prstGeom prst="rect">
                        <a:avLst/>
                      </a:prstGeom>
                      <a:solidFill>
                        <a:srgbClr val="ACA964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8"/>
          <p:cNvGrpSpPr>
            <a:grpSpLocks/>
          </p:cNvGrpSpPr>
          <p:nvPr/>
        </p:nvGrpSpPr>
        <p:grpSpPr bwMode="auto">
          <a:xfrm>
            <a:off x="1312865" y="3639014"/>
            <a:ext cx="1087438" cy="1046163"/>
            <a:chOff x="1336" y="2221"/>
            <a:chExt cx="685" cy="659"/>
          </a:xfrm>
        </p:grpSpPr>
        <p:grpSp>
          <p:nvGrpSpPr>
            <p:cNvPr id="48" name="Group 4"/>
            <p:cNvGrpSpPr>
              <a:grpSpLocks/>
            </p:cNvGrpSpPr>
            <p:nvPr/>
          </p:nvGrpSpPr>
          <p:grpSpPr bwMode="auto">
            <a:xfrm>
              <a:off x="1336" y="2221"/>
              <a:ext cx="79" cy="659"/>
              <a:chOff x="1152" y="3181"/>
              <a:chExt cx="79" cy="659"/>
            </a:xfrm>
          </p:grpSpPr>
          <p:sp>
            <p:nvSpPr>
              <p:cNvPr id="62" name="Oval 10"/>
              <p:cNvSpPr>
                <a:spLocks noChangeArrowheads="1"/>
              </p:cNvSpPr>
              <p:nvPr/>
            </p:nvSpPr>
            <p:spPr bwMode="auto">
              <a:xfrm rot="5400000">
                <a:off x="1149" y="318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63" name="Oval 11"/>
              <p:cNvSpPr>
                <a:spLocks noChangeArrowheads="1"/>
              </p:cNvSpPr>
              <p:nvPr/>
            </p:nvSpPr>
            <p:spPr bwMode="auto">
              <a:xfrm rot="5400000">
                <a:off x="1151" y="3760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49" name="Group 14"/>
            <p:cNvGrpSpPr>
              <a:grpSpLocks/>
            </p:cNvGrpSpPr>
            <p:nvPr/>
          </p:nvGrpSpPr>
          <p:grpSpPr bwMode="auto">
            <a:xfrm>
              <a:off x="1536" y="2443"/>
              <a:ext cx="111" cy="216"/>
              <a:chOff x="1670" y="2765"/>
              <a:chExt cx="111" cy="216"/>
            </a:xfrm>
          </p:grpSpPr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7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8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0" name="AutoShape 22"/>
            <p:cNvCxnSpPr>
              <a:cxnSpLocks noChangeShapeType="1"/>
              <a:stCxn id="62" idx="0"/>
              <a:endCxn id="54" idx="0"/>
            </p:cNvCxnSpPr>
            <p:nvPr/>
          </p:nvCxnSpPr>
          <p:spPr bwMode="auto">
            <a:xfrm>
              <a:off x="1415" y="2263"/>
              <a:ext cx="169" cy="18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23"/>
            <p:cNvCxnSpPr>
              <a:cxnSpLocks noChangeShapeType="1"/>
              <a:stCxn id="63" idx="0"/>
              <a:endCxn id="56" idx="1"/>
            </p:cNvCxnSpPr>
            <p:nvPr/>
          </p:nvCxnSpPr>
          <p:spPr bwMode="auto">
            <a:xfrm flipV="1">
              <a:off x="1417" y="2659"/>
              <a:ext cx="176" cy="18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1340" y="240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R</a:t>
              </a: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1643" y="2255"/>
              <a:ext cx="37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dirty="0"/>
                <a:t>+</a:t>
              </a:r>
            </a:p>
            <a:p>
              <a:pPr algn="ctr" eaLnBrk="0" hangingPunct="0"/>
              <a:r>
                <a:rPr lang="en-US" i="1" dirty="0" err="1"/>
                <a:t>v</a:t>
              </a:r>
              <a:r>
                <a:rPr lang="en-US" i="1" baseline="-25000" dirty="0" err="1"/>
                <a:t>R</a:t>
              </a:r>
              <a:r>
                <a:rPr lang="en-US" dirty="0"/>
                <a:t>(</a:t>
              </a:r>
              <a:r>
                <a:rPr lang="en-US" i="1" dirty="0"/>
                <a:t>t</a:t>
              </a:r>
              <a:r>
                <a:rPr lang="en-US" dirty="0"/>
                <a:t>)</a:t>
              </a:r>
              <a:endParaRPr lang="en-US" baseline="-25000" dirty="0"/>
            </a:p>
            <a:p>
              <a:pPr algn="ctr" eaLnBrk="0" hangingPunct="0"/>
              <a:r>
                <a:rPr lang="en-US" dirty="0"/>
                <a:t>–</a:t>
              </a:r>
            </a:p>
          </p:txBody>
        </p:sp>
      </p:grpSp>
      <p:sp>
        <p:nvSpPr>
          <p:cNvPr id="46" name="Line 107"/>
          <p:cNvSpPr>
            <a:spLocks noChangeShapeType="1"/>
          </p:cNvSpPr>
          <p:nvPr/>
        </p:nvSpPr>
        <p:spPr bwMode="auto">
          <a:xfrm>
            <a:off x="944564" y="3618377"/>
            <a:ext cx="37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108"/>
          <p:cNvSpPr txBox="1">
            <a:spLocks noChangeArrowheads="1"/>
          </p:cNvSpPr>
          <p:nvPr/>
        </p:nvSpPr>
        <p:spPr bwMode="auto">
          <a:xfrm>
            <a:off x="788459" y="3251664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i="1" dirty="0" err="1"/>
              <a:t>i</a:t>
            </a:r>
            <a:r>
              <a:rPr lang="en-US" i="1" baseline="-25000" dirty="0" err="1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" name="物件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98339910"/>
              </p:ext>
            </p:extLst>
          </p:nvPr>
        </p:nvGraphicFramePr>
        <p:xfrm>
          <a:off x="6172200" y="5233601"/>
          <a:ext cx="2765438" cy="91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2" name="方程式" r:id="rId9" imgW="1765080" imgH="583920" progId="Equation.3">
                  <p:embed/>
                </p:oleObj>
              </mc:Choice>
              <mc:Fallback>
                <p:oleObj name="方程式" r:id="rId9" imgW="1765080" imgH="583920" progId="Equation.3">
                  <p:embed/>
                  <p:pic>
                    <p:nvPicPr>
                      <p:cNvPr id="0" name="Object 9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233601"/>
                        <a:ext cx="2765438" cy="914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381912"/>
              </p:ext>
            </p:extLst>
          </p:nvPr>
        </p:nvGraphicFramePr>
        <p:xfrm>
          <a:off x="6629400" y="1981200"/>
          <a:ext cx="19002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3" name="Equation" r:id="rId11" imgW="1257120" imgH="431640" progId="Equation.3">
                  <p:embed/>
                </p:oleObj>
              </mc:Choice>
              <mc:Fallback>
                <p:oleObj name="Equation" r:id="rId11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981200"/>
                        <a:ext cx="1900238" cy="665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71"/>
          <p:cNvGrpSpPr>
            <a:grpSpLocks/>
          </p:cNvGrpSpPr>
          <p:nvPr/>
        </p:nvGrpSpPr>
        <p:grpSpPr bwMode="auto">
          <a:xfrm>
            <a:off x="508798" y="5103632"/>
            <a:ext cx="2127248" cy="1643062"/>
            <a:chOff x="4" y="2255"/>
            <a:chExt cx="1340" cy="1035"/>
          </a:xfrm>
        </p:grpSpPr>
        <p:sp>
          <p:nvSpPr>
            <p:cNvPr id="41" name="Line 72"/>
            <p:cNvSpPr>
              <a:spLocks noChangeShapeType="1"/>
            </p:cNvSpPr>
            <p:nvPr/>
          </p:nvSpPr>
          <p:spPr bwMode="auto">
            <a:xfrm flipH="1" flipV="1">
              <a:off x="339" y="2304"/>
              <a:ext cx="2" cy="9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73"/>
            <p:cNvSpPr>
              <a:spLocks noChangeShapeType="1"/>
            </p:cNvSpPr>
            <p:nvPr/>
          </p:nvSpPr>
          <p:spPr bwMode="auto">
            <a:xfrm>
              <a:off x="147" y="3072"/>
              <a:ext cx="1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74"/>
            <p:cNvSpPr txBox="1">
              <a:spLocks noChangeArrowheads="1"/>
            </p:cNvSpPr>
            <p:nvPr/>
          </p:nvSpPr>
          <p:spPr bwMode="auto">
            <a:xfrm>
              <a:off x="1060" y="2832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Re</a:t>
              </a:r>
            </a:p>
          </p:txBody>
        </p:sp>
        <p:sp>
          <p:nvSpPr>
            <p:cNvPr id="44" name="Text Box 75"/>
            <p:cNvSpPr txBox="1">
              <a:spLocks noChangeArrowheads="1"/>
            </p:cNvSpPr>
            <p:nvPr/>
          </p:nvSpPr>
          <p:spPr bwMode="auto">
            <a:xfrm>
              <a:off x="379" y="2255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Im</a:t>
              </a:r>
            </a:p>
          </p:txBody>
        </p:sp>
        <p:sp>
          <p:nvSpPr>
            <p:cNvPr id="61" name="Line 76"/>
            <p:cNvSpPr>
              <a:spLocks noChangeShapeType="1"/>
            </p:cNvSpPr>
            <p:nvPr/>
          </p:nvSpPr>
          <p:spPr bwMode="auto">
            <a:xfrm flipV="1">
              <a:off x="339" y="2832"/>
              <a:ext cx="505" cy="240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77"/>
            <p:cNvSpPr txBox="1">
              <a:spLocks noChangeArrowheads="1"/>
            </p:cNvSpPr>
            <p:nvPr/>
          </p:nvSpPr>
          <p:spPr bwMode="auto">
            <a:xfrm>
              <a:off x="822" y="2680"/>
              <a:ext cx="2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V</a:t>
              </a:r>
              <a:r>
                <a:rPr lang="en-US" sz="1200" b="1" dirty="0"/>
                <a:t>R</a:t>
              </a:r>
            </a:p>
          </p:txBody>
        </p:sp>
        <p:sp>
          <p:nvSpPr>
            <p:cNvPr id="65" name="Text Box 78"/>
            <p:cNvSpPr txBox="1">
              <a:spLocks noChangeArrowheads="1"/>
            </p:cNvSpPr>
            <p:nvPr/>
          </p:nvSpPr>
          <p:spPr bwMode="auto">
            <a:xfrm>
              <a:off x="4" y="2412"/>
              <a:ext cx="2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I</a:t>
              </a:r>
              <a:r>
                <a:rPr lang="en-US" sz="1200" b="1" dirty="0"/>
                <a:t>C</a:t>
              </a:r>
            </a:p>
          </p:txBody>
        </p:sp>
        <p:sp>
          <p:nvSpPr>
            <p:cNvPr id="66" name="Line 81"/>
            <p:cNvSpPr>
              <a:spLocks noChangeShapeType="1"/>
            </p:cNvSpPr>
            <p:nvPr/>
          </p:nvSpPr>
          <p:spPr bwMode="auto">
            <a:xfrm flipV="1">
              <a:off x="339" y="2913"/>
              <a:ext cx="340" cy="150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rc 82"/>
            <p:cNvSpPr>
              <a:spLocks/>
            </p:cNvSpPr>
            <p:nvPr/>
          </p:nvSpPr>
          <p:spPr bwMode="auto">
            <a:xfrm rot="16200000" flipV="1">
              <a:off x="538" y="2985"/>
              <a:ext cx="83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" name="Text Box 102"/>
          <p:cNvSpPr txBox="1">
            <a:spLocks noChangeArrowheads="1"/>
          </p:cNvSpPr>
          <p:nvPr/>
        </p:nvSpPr>
        <p:spPr bwMode="auto">
          <a:xfrm>
            <a:off x="1110611" y="5778318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b="1" dirty="0" smtClean="0"/>
              <a:t>I</a:t>
            </a:r>
            <a:r>
              <a:rPr lang="en-US" sz="1200" b="1" dirty="0" smtClean="0"/>
              <a:t>R</a:t>
            </a:r>
            <a:endParaRPr lang="en-US" sz="1200" b="1" dirty="0"/>
          </a:p>
        </p:txBody>
      </p:sp>
      <p:sp>
        <p:nvSpPr>
          <p:cNvPr id="79" name="矩形 78"/>
          <p:cNvSpPr/>
          <p:nvPr/>
        </p:nvSpPr>
        <p:spPr>
          <a:xfrm>
            <a:off x="1457942" y="6082603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Ф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761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13231" y="6362282"/>
            <a:ext cx="10350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5E2F4EEF-5ACC-4C1D-8EA9-2B5D2FC41F91}" type="slidenum">
              <a:rPr lang="en-US"/>
              <a:pPr lvl="1"/>
              <a:t>17</a:t>
            </a:fld>
            <a:endParaRPr lang="en-US" dirty="0"/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/>
          </p:nvPr>
        </p:nvSpPr>
        <p:spPr>
          <a:xfrm>
            <a:off x="1246189" y="762000"/>
            <a:ext cx="7288211" cy="914400"/>
          </a:xfrm>
        </p:spPr>
        <p:txBody>
          <a:bodyPr/>
          <a:lstStyle/>
          <a:p>
            <a:r>
              <a:rPr lang="en-US" dirty="0" smtClean="0"/>
              <a:t>Impedance – Capacitor</a:t>
            </a:r>
          </a:p>
        </p:txBody>
      </p:sp>
      <p:sp>
        <p:nvSpPr>
          <p:cNvPr id="1536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74701"/>
            <a:ext cx="8128000" cy="11049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Monotype Sorts"/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Impedance of a Capacitor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373" name="Text Box 107"/>
          <p:cNvSpPr txBox="1">
            <a:spLocks noChangeArrowheads="1"/>
          </p:cNvSpPr>
          <p:nvPr/>
        </p:nvSpPr>
        <p:spPr bwMode="auto">
          <a:xfrm>
            <a:off x="6454060" y="2600196"/>
            <a:ext cx="1500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dirty="0" err="1" smtClean="0">
                <a:latin typeface="+mn-lt"/>
              </a:rPr>
              <a:t>Phasor</a:t>
            </a:r>
            <a:r>
              <a:rPr lang="en-US" dirty="0" smtClean="0">
                <a:latin typeface="+mn-lt"/>
              </a:rPr>
              <a:t> form:</a:t>
            </a:r>
            <a:endParaRPr lang="en-US" dirty="0">
              <a:latin typeface="+mn-lt"/>
            </a:endParaRPr>
          </a:p>
        </p:txBody>
      </p:sp>
      <p:graphicFrame>
        <p:nvGraphicFramePr>
          <p:cNvPr id="15364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404354"/>
              </p:ext>
            </p:extLst>
          </p:nvPr>
        </p:nvGraphicFramePr>
        <p:xfrm>
          <a:off x="3200400" y="5439242"/>
          <a:ext cx="2057400" cy="842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8" name="Equation" r:id="rId3" imgW="1054080" imgH="431640" progId="Equation.3">
                  <p:embed/>
                </p:oleObj>
              </mc:Choice>
              <mc:Fallback>
                <p:oleObj name="Equation" r:id="rId3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39242"/>
                        <a:ext cx="2057400" cy="842481"/>
                      </a:xfrm>
                      <a:prstGeom prst="rect">
                        <a:avLst/>
                      </a:prstGeom>
                      <a:solidFill>
                        <a:srgbClr val="ACA964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765652" y="3287335"/>
            <a:ext cx="1344613" cy="1046163"/>
            <a:chOff x="2936" y="2221"/>
            <a:chExt cx="847" cy="659"/>
          </a:xfrm>
        </p:grpSpPr>
        <p:grpSp>
          <p:nvGrpSpPr>
            <p:cNvPr id="34" name="Group 29"/>
            <p:cNvGrpSpPr>
              <a:grpSpLocks/>
            </p:cNvGrpSpPr>
            <p:nvPr/>
          </p:nvGrpSpPr>
          <p:grpSpPr bwMode="auto">
            <a:xfrm>
              <a:off x="3025" y="2221"/>
              <a:ext cx="79" cy="659"/>
              <a:chOff x="1152" y="3181"/>
              <a:chExt cx="79" cy="659"/>
            </a:xfrm>
          </p:grpSpPr>
          <p:sp>
            <p:nvSpPr>
              <p:cNvPr id="43" name="Oval 35"/>
              <p:cNvSpPr>
                <a:spLocks noChangeArrowheads="1"/>
              </p:cNvSpPr>
              <p:nvPr/>
            </p:nvSpPr>
            <p:spPr bwMode="auto">
              <a:xfrm rot="5400000">
                <a:off x="1149" y="318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4" name="Oval 36"/>
              <p:cNvSpPr>
                <a:spLocks noChangeArrowheads="1"/>
              </p:cNvSpPr>
              <p:nvPr/>
            </p:nvSpPr>
            <p:spPr bwMode="auto">
              <a:xfrm rot="5400000">
                <a:off x="1151" y="3760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cxnSp>
          <p:nvCxnSpPr>
            <p:cNvPr id="35" name="AutoShape 39"/>
            <p:cNvCxnSpPr>
              <a:cxnSpLocks noChangeShapeType="1"/>
              <a:stCxn id="43" idx="0"/>
              <a:endCxn id="41" idx="1"/>
            </p:cNvCxnSpPr>
            <p:nvPr/>
          </p:nvCxnSpPr>
          <p:spPr bwMode="auto">
            <a:xfrm>
              <a:off x="3104" y="2263"/>
              <a:ext cx="178" cy="24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40"/>
            <p:cNvCxnSpPr>
              <a:cxnSpLocks noChangeShapeType="1"/>
              <a:stCxn id="44" idx="0"/>
              <a:endCxn id="40" idx="1"/>
            </p:cNvCxnSpPr>
            <p:nvPr/>
          </p:nvCxnSpPr>
          <p:spPr bwMode="auto">
            <a:xfrm flipV="1">
              <a:off x="3106" y="2604"/>
              <a:ext cx="176" cy="235"/>
            </a:xfrm>
            <a:prstGeom prst="bentConnector4">
              <a:avLst>
                <a:gd name="adj1" fmla="val 7954"/>
                <a:gd name="adj2" fmla="val 297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2936" y="244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C</a:t>
              </a:r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3400" y="2255"/>
              <a:ext cx="38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dirty="0"/>
                <a:t>+</a:t>
              </a:r>
            </a:p>
            <a:p>
              <a:pPr algn="ctr" eaLnBrk="0" hangingPunct="0"/>
              <a:r>
                <a:rPr lang="en-US" i="1" dirty="0" err="1"/>
                <a:t>v</a:t>
              </a:r>
              <a:r>
                <a:rPr lang="en-US" i="1" baseline="-25000" dirty="0" err="1"/>
                <a:t>C</a:t>
              </a:r>
              <a:r>
                <a:rPr lang="en-US" dirty="0"/>
                <a:t>(</a:t>
              </a:r>
              <a:r>
                <a:rPr lang="en-US" i="1" dirty="0"/>
                <a:t>t</a:t>
              </a:r>
              <a:r>
                <a:rPr lang="en-US" dirty="0"/>
                <a:t>)</a:t>
              </a:r>
              <a:endParaRPr lang="en-US" baseline="-25000" dirty="0"/>
            </a:p>
            <a:p>
              <a:pPr algn="ctr" eaLnBrk="0" hangingPunct="0"/>
              <a:r>
                <a:rPr lang="en-US" dirty="0"/>
                <a:t>–</a:t>
              </a:r>
            </a:p>
          </p:txBody>
        </p:sp>
        <p:grpSp>
          <p:nvGrpSpPr>
            <p:cNvPr id="39" name="Group 43"/>
            <p:cNvGrpSpPr>
              <a:grpSpLocks/>
            </p:cNvGrpSpPr>
            <p:nvPr/>
          </p:nvGrpSpPr>
          <p:grpSpPr bwMode="auto">
            <a:xfrm>
              <a:off x="3138" y="2508"/>
              <a:ext cx="288" cy="97"/>
              <a:chOff x="4636" y="3245"/>
              <a:chExt cx="288" cy="97"/>
            </a:xfrm>
          </p:grpSpPr>
          <p:sp>
            <p:nvSpPr>
              <p:cNvPr id="40" name="Freeform 44"/>
              <p:cNvSpPr>
                <a:spLocks/>
              </p:cNvSpPr>
              <p:nvPr/>
            </p:nvSpPr>
            <p:spPr bwMode="auto">
              <a:xfrm>
                <a:off x="4636" y="3341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45"/>
              <p:cNvSpPr>
                <a:spLocks/>
              </p:cNvSpPr>
              <p:nvPr/>
            </p:nvSpPr>
            <p:spPr bwMode="auto">
              <a:xfrm>
                <a:off x="4636" y="3245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" name="Line 46"/>
          <p:cNvSpPr>
            <a:spLocks noChangeShapeType="1"/>
          </p:cNvSpPr>
          <p:nvPr/>
        </p:nvSpPr>
        <p:spPr bwMode="auto">
          <a:xfrm>
            <a:off x="530700" y="3252410"/>
            <a:ext cx="37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447966" y="2885697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i="1" dirty="0" err="1" smtClean="0"/>
              <a:t>i</a:t>
            </a:r>
            <a:r>
              <a:rPr lang="en-US" i="1" baseline="-25000" dirty="0" err="1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" name="物件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41565207"/>
              </p:ext>
            </p:extLst>
          </p:nvPr>
        </p:nvGraphicFramePr>
        <p:xfrm>
          <a:off x="2349374" y="3252410"/>
          <a:ext cx="3522663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9" name="Equation" r:id="rId5" imgW="2145960" imgH="888840" progId="Equation.3">
                  <p:embed/>
                </p:oleObj>
              </mc:Choice>
              <mc:Fallback>
                <p:oleObj name="Equation" r:id="rId5" imgW="2145960" imgH="888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374" y="3252410"/>
                        <a:ext cx="3522663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447551" y="4990456"/>
            <a:ext cx="2127248" cy="1643062"/>
            <a:chOff x="4" y="2255"/>
            <a:chExt cx="1340" cy="1035"/>
          </a:xfrm>
        </p:grpSpPr>
        <p:sp>
          <p:nvSpPr>
            <p:cNvPr id="45" name="Line 72"/>
            <p:cNvSpPr>
              <a:spLocks noChangeShapeType="1"/>
            </p:cNvSpPr>
            <p:nvPr/>
          </p:nvSpPr>
          <p:spPr bwMode="auto">
            <a:xfrm flipH="1" flipV="1">
              <a:off x="339" y="2304"/>
              <a:ext cx="2" cy="9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73"/>
            <p:cNvSpPr>
              <a:spLocks noChangeShapeType="1"/>
            </p:cNvSpPr>
            <p:nvPr/>
          </p:nvSpPr>
          <p:spPr bwMode="auto">
            <a:xfrm>
              <a:off x="147" y="3072"/>
              <a:ext cx="1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74"/>
            <p:cNvSpPr txBox="1">
              <a:spLocks noChangeArrowheads="1"/>
            </p:cNvSpPr>
            <p:nvPr/>
          </p:nvSpPr>
          <p:spPr bwMode="auto">
            <a:xfrm>
              <a:off x="1060" y="2832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Re</a:t>
              </a:r>
            </a:p>
          </p:txBody>
        </p:sp>
        <p:sp>
          <p:nvSpPr>
            <p:cNvPr id="48" name="Text Box 75"/>
            <p:cNvSpPr txBox="1">
              <a:spLocks noChangeArrowheads="1"/>
            </p:cNvSpPr>
            <p:nvPr/>
          </p:nvSpPr>
          <p:spPr bwMode="auto">
            <a:xfrm>
              <a:off x="379" y="2255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Im</a:t>
              </a:r>
            </a:p>
          </p:txBody>
        </p:sp>
        <p:sp>
          <p:nvSpPr>
            <p:cNvPr id="49" name="Line 76"/>
            <p:cNvSpPr>
              <a:spLocks noChangeShapeType="1"/>
            </p:cNvSpPr>
            <p:nvPr/>
          </p:nvSpPr>
          <p:spPr bwMode="auto">
            <a:xfrm flipV="1">
              <a:off x="339" y="2832"/>
              <a:ext cx="505" cy="240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77"/>
            <p:cNvSpPr txBox="1">
              <a:spLocks noChangeArrowheads="1"/>
            </p:cNvSpPr>
            <p:nvPr/>
          </p:nvSpPr>
          <p:spPr bwMode="auto">
            <a:xfrm>
              <a:off x="822" y="2680"/>
              <a:ext cx="2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V</a:t>
              </a:r>
              <a:r>
                <a:rPr lang="en-US" sz="1200" b="1" dirty="0"/>
                <a:t>C</a:t>
              </a:r>
            </a:p>
          </p:txBody>
        </p:sp>
        <p:sp>
          <p:nvSpPr>
            <p:cNvPr id="59" name="Text Box 78"/>
            <p:cNvSpPr txBox="1">
              <a:spLocks noChangeArrowheads="1"/>
            </p:cNvSpPr>
            <p:nvPr/>
          </p:nvSpPr>
          <p:spPr bwMode="auto">
            <a:xfrm>
              <a:off x="4" y="2412"/>
              <a:ext cx="2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I</a:t>
              </a:r>
              <a:r>
                <a:rPr lang="en-US" sz="1200" b="1" dirty="0"/>
                <a:t>C</a:t>
              </a:r>
            </a:p>
          </p:txBody>
        </p:sp>
        <p:sp>
          <p:nvSpPr>
            <p:cNvPr id="60" name="Line 81"/>
            <p:cNvSpPr>
              <a:spLocks noChangeShapeType="1"/>
            </p:cNvSpPr>
            <p:nvPr/>
          </p:nvSpPr>
          <p:spPr bwMode="auto">
            <a:xfrm flipH="1" flipV="1">
              <a:off x="151" y="2644"/>
              <a:ext cx="188" cy="419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Arc 82"/>
            <p:cNvSpPr>
              <a:spLocks/>
            </p:cNvSpPr>
            <p:nvPr/>
          </p:nvSpPr>
          <p:spPr bwMode="auto">
            <a:xfrm rot="16200000" flipV="1">
              <a:off x="538" y="2985"/>
              <a:ext cx="83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932276" y="5996313"/>
            <a:ext cx="228600" cy="228600"/>
            <a:chOff x="4953000" y="2362200"/>
            <a:chExt cx="228600" cy="228600"/>
          </a:xfrm>
          <a:scene3d>
            <a:camera prst="orthographicFront">
              <a:rot lat="0" lon="0" rev="1800000"/>
            </a:camera>
            <a:lightRig rig="threePt" dir="t"/>
          </a:scene3d>
        </p:grpSpPr>
        <p:cxnSp>
          <p:nvCxnSpPr>
            <p:cNvPr id="66" name="直線接點 65"/>
            <p:cNvCxnSpPr/>
            <p:nvPr/>
          </p:nvCxnSpPr>
          <p:spPr>
            <a:xfrm>
              <a:off x="4953000" y="2362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5181600" y="23622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 67"/>
          <p:cNvSpPr/>
          <p:nvPr/>
        </p:nvSpPr>
        <p:spPr>
          <a:xfrm>
            <a:off x="1435413" y="599295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Ф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895359" y="2057400"/>
                <a:ext cx="4123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/>
                        </a:rPr>
                        <m:t>𝑋</m:t>
                      </m:r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∠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90</m:t>
                          </m:r>
                        </m:e>
                        <m:sup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∘</m:t>
                          </m:r>
                        </m:sup>
                      </m:sSup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𝑋𝑐𝑜𝑠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HK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90</m:t>
                                  </m:r>
                                </m:e>
                                <m:sup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∘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HK" b="0" i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𝑗𝑋𝑠𝑖𝑛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90</m:t>
                              </m:r>
                            </m:e>
                            <m:sup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∘</m:t>
                              </m:r>
                            </m:sup>
                          </m:sSup>
                        </m:e>
                      </m:d>
                      <m:r>
                        <a:rPr lang="en-US" altLang="zh-HK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HK" i="1">
                          <a:latin typeface="Cambria Math"/>
                          <a:ea typeface="Cambria Math"/>
                        </a:rPr>
                        <m:t>𝑗𝑋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359" y="2057400"/>
                <a:ext cx="412305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6261460" y="3204155"/>
                <a:ext cx="2585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altLang="zh-HK" b="1" i="0" smtClean="0">
                              <a:latin typeface="Cambria Math"/>
                            </a:rPr>
                            <m:t>𝐂</m:t>
                          </m:r>
                        </m:sub>
                      </m:sSub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∠</m:t>
                      </m:r>
                      <m:r>
                        <a:rPr lang="zh-HK" altLang="en-US" b="0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HK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HK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</m:t>
                          </m:r>
                          <m:r>
                            <a:rPr lang="zh-HK" altLang="en-US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460" y="3204155"/>
                <a:ext cx="258538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299933" y="3708365"/>
                <a:ext cx="228460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altLang="zh-HK" b="1" i="0" smtClean="0">
                              <a:latin typeface="Cambria Math"/>
                            </a:rPr>
                            <m:t>𝐂</m:t>
                          </m:r>
                        </m:sub>
                      </m:sSub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HK" alt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altLang="zh-HK" b="0" i="1" smtClean="0">
                              <a:latin typeface="Cambria Math"/>
                            </a:rPr>
                            <m:t>𝐶𝑉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∠ </m:t>
                      </m:r>
                      <m:sSup>
                        <m:sSupPr>
                          <m:ctrlPr>
                            <a:rPr lang="en-US" altLang="zh-HK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90</m:t>
                          </m:r>
                        </m:e>
                        <m:sup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°</m:t>
                          </m:r>
                        </m:sup>
                      </m:sSup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zh-HK" altLang="en-US" i="1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933" y="3708365"/>
                <a:ext cx="2284600" cy="375552"/>
              </a:xfrm>
              <a:prstGeom prst="rect">
                <a:avLst/>
              </a:prstGeom>
              <a:blipFill rotWithShape="1">
                <a:blip r:embed="rId9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6512826" y="4453009"/>
                <a:ext cx="251902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𝐶𝑉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 </m:t>
                          </m:r>
                          <m:sSup>
                            <m:sSup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90</m:t>
                              </m:r>
                            </m:e>
                            <m:sup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1 </m:t>
                          </m:r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 </m:t>
                          </m:r>
                          <m:r>
                            <a:rPr lang="zh-HK" alt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826" y="4453009"/>
                <a:ext cx="2519023" cy="404983"/>
              </a:xfrm>
              <a:prstGeom prst="rect">
                <a:avLst/>
              </a:prstGeom>
              <a:blipFill rotWithShape="1">
                <a:blip r:embed="rId1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621935" y="5231652"/>
                <a:ext cx="3420136" cy="1522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𝐙</m:t>
                          </m:r>
                        </m:e>
                        <m:sub>
                          <m:r>
                            <a:rPr lang="en-US" altLang="zh-HK" b="1" i="0" smtClean="0">
                              <a:latin typeface="Cambria Math"/>
                            </a:rPr>
                            <m:t>𝐜</m:t>
                          </m:r>
                        </m:sub>
                      </m:sSub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K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1">
                                  <a:latin typeface="Cambria Math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/>
                                </a:rPr>
                                <m:t>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HK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1">
                                  <a:latin typeface="Cambria Math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/>
                                </a:rPr>
                                <m:t>𝐂</m:t>
                              </m:r>
                            </m:sub>
                          </m:sSub>
                        </m:den>
                      </m:f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∠</m:t>
                              </m:r>
                              <m:r>
                                <a:rPr lang="zh-HK" altLang="en-US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𝐶𝑉</m:t>
                                  </m:r>
                                </m:e>
                                <m:sub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∠ </m:t>
                              </m:r>
                              <m:sSup>
                                <m:sSupPr>
                                  <m:ctrlP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90</m:t>
                                  </m:r>
                                </m:e>
                                <m:sup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°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∠ </m:t>
                              </m:r>
                              <m:r>
                                <a:rPr lang="zh-HK" altLang="en-US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HK" dirty="0">
                              <a:ea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HK" b="0" i="1" dirty="0" smtClean="0">
                  <a:latin typeface="Cambria Math"/>
                </a:endParaRPr>
              </a:p>
              <a:p>
                <a:endParaRPr lang="en-US" altLang="zh-HK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K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HK" alt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𝐶𝑉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HK" i="1">
                              <a:latin typeface="Cambria Math"/>
                            </a:rPr>
                            <m:t>𝑗</m:t>
                          </m:r>
                          <m:r>
                            <a:rPr lang="zh-HK" altLang="en-US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HK" i="1">
                              <a:latin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35" y="5231652"/>
                <a:ext cx="3420136" cy="152259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309085" y="2686522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altLang="zh-HK" dirty="0" smtClean="0">
                <a:latin typeface="Symbol" panose="05050102010706020507" pitchFamily="18" charset="2"/>
                <a:cs typeface="Arial" panose="020B0604020202020204" pitchFamily="34" charset="0"/>
              </a:rPr>
              <a:t>w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Ф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are fixed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5340096" y="160962"/>
                <a:ext cx="3678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HK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K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zh-HK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 </m:t>
                          </m:r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HK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K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zh-HK" b="0" i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 </m:t>
                          </m:r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HK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HK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altLang="zh-HK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HK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HK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altLang="zh-HK" b="0" i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HK" i="1" smtClean="0">
                          <a:latin typeface="Cambria Math"/>
                          <a:ea typeface="Cambria Math"/>
                        </a:rPr>
                        <m:t>∠</m:t>
                      </m:r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 </m:t>
                          </m:r>
                          <m:r>
                            <a:rPr lang="zh-HK" alt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HK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HK" alt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96" y="160962"/>
                <a:ext cx="36783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25177"/>
              </p:ext>
            </p:extLst>
          </p:nvPr>
        </p:nvGraphicFramePr>
        <p:xfrm>
          <a:off x="7004031" y="585945"/>
          <a:ext cx="19002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0" name="Equation" r:id="rId13" imgW="1257120" imgH="431640" progId="Equation.3">
                  <p:embed/>
                </p:oleObj>
              </mc:Choice>
              <mc:Fallback>
                <p:oleObj name="Equation" r:id="rId13" imgW="125712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31" y="585945"/>
                        <a:ext cx="1900238" cy="665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454060" y="4077458"/>
                <a:ext cx="2636556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𝐶𝑉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HK" b="0" i="1" smtClean="0">
                          <a:latin typeface="Cambria Math"/>
                        </a:rPr>
                        <m:t>(1)</m:t>
                      </m:r>
                      <m:r>
                        <a:rPr lang="en-US" altLang="zh-HK" i="1">
                          <a:latin typeface="Cambria Math"/>
                          <a:ea typeface="Cambria Math"/>
                        </a:rPr>
                        <m:t>∠ </m:t>
                      </m:r>
                      <m:sSup>
                        <m:sSupPr>
                          <m:ctrlPr>
                            <a:rPr lang="en-US" altLang="zh-HK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90</m:t>
                          </m:r>
                        </m:e>
                        <m:sup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°</m:t>
                          </m:r>
                        </m:sup>
                      </m:sSup>
                      <m:r>
                        <a:rPr lang="en-US" altLang="zh-HK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zh-HK" altLang="en-US" i="1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 altLang="zh-HK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060" y="4077458"/>
                <a:ext cx="2636556" cy="375552"/>
              </a:xfrm>
              <a:prstGeom prst="rect">
                <a:avLst/>
              </a:prstGeom>
              <a:blipFill rotWithShape="1">
                <a:blip r:embed="rId1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Impedance – </a:t>
            </a:r>
            <a:r>
              <a:rPr lang="en-US" dirty="0" smtClean="0"/>
              <a:t>Capacitor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18</a:t>
            </a:fld>
            <a:endParaRPr lang="en-US" altLang="zh-H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30"/>
          <a:stretch/>
        </p:blipFill>
        <p:spPr>
          <a:xfrm>
            <a:off x="0" y="1964287"/>
            <a:ext cx="8742812" cy="3276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150938" y="2819400"/>
            <a:ext cx="1143000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96571759"/>
              </p:ext>
            </p:extLst>
          </p:nvPr>
        </p:nvGraphicFramePr>
        <p:xfrm>
          <a:off x="1962150" y="5414963"/>
          <a:ext cx="4779963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2" name="Equation" r:id="rId4" imgW="2666880" imgH="634680" progId="Equation.3">
                  <p:embed/>
                </p:oleObj>
              </mc:Choice>
              <mc:Fallback>
                <p:oleObj name="Equation" r:id="rId4" imgW="26668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5414963"/>
                        <a:ext cx="4779963" cy="1138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19800" y="5372930"/>
            <a:ext cx="323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Voltage by 90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0938" y="2861276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</a:t>
            </a:r>
            <a:r>
              <a:rPr lang="en-US" baseline="30000" dirty="0" smtClean="0"/>
              <a:t>o</a:t>
            </a:r>
            <a:r>
              <a:rPr lang="en-US" dirty="0" smtClean="0"/>
              <a:t> or t = </a:t>
            </a:r>
            <a:r>
              <a:rPr lang="en-US" dirty="0" smtClean="0">
                <a:latin typeface="Symbol" panose="05050102010706020507" pitchFamily="18" charset="2"/>
              </a:rPr>
              <a:t>p/2</a:t>
            </a:r>
            <a:endParaRPr lang="en-US" baseline="30000" dirty="0"/>
          </a:p>
        </p:txBody>
      </p:sp>
      <p:graphicFrame>
        <p:nvGraphicFramePr>
          <p:cNvPr id="12" name="物件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2755914"/>
              </p:ext>
            </p:extLst>
          </p:nvPr>
        </p:nvGraphicFramePr>
        <p:xfrm>
          <a:off x="7437872" y="304800"/>
          <a:ext cx="1475237" cy="194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3" name="Equation" r:id="rId6" imgW="965160" imgH="1269720" progId="Equation.3">
                  <p:embed/>
                </p:oleObj>
              </mc:Choice>
              <mc:Fallback>
                <p:oleObj name="Equation" r:id="rId6" imgW="965160" imgH="12697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872" y="304800"/>
                        <a:ext cx="1475237" cy="194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0480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 smtClean="0"/>
              <a:t>c</a:t>
            </a:r>
            <a:r>
              <a:rPr lang="en-US" altLang="zh-HK" dirty="0" smtClean="0"/>
              <a:t>(t)</a:t>
            </a:r>
            <a:endParaRPr lang="zh-HK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06170" y="35491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i</a:t>
            </a:r>
            <a:r>
              <a:rPr lang="en-US" altLang="zh-HK" baseline="-25000" dirty="0" smtClean="0"/>
              <a:t>c</a:t>
            </a:r>
            <a:r>
              <a:rPr lang="en-US" altLang="zh-HK" dirty="0" smtClean="0"/>
              <a:t>(t)</a:t>
            </a:r>
            <a:endParaRPr lang="zh-HK" altLang="en-US" dirty="0"/>
          </a:p>
        </p:txBody>
      </p: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345046" y="5557596"/>
            <a:ext cx="1344613" cy="1046163"/>
            <a:chOff x="2936" y="2221"/>
            <a:chExt cx="847" cy="659"/>
          </a:xfrm>
        </p:grpSpPr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3025" y="2221"/>
              <a:ext cx="79" cy="659"/>
              <a:chOff x="1152" y="3181"/>
              <a:chExt cx="79" cy="659"/>
            </a:xfrm>
          </p:grpSpPr>
          <p:sp>
            <p:nvSpPr>
              <p:cNvPr id="23" name="Oval 35"/>
              <p:cNvSpPr>
                <a:spLocks noChangeArrowheads="1"/>
              </p:cNvSpPr>
              <p:nvPr/>
            </p:nvSpPr>
            <p:spPr bwMode="auto">
              <a:xfrm rot="5400000">
                <a:off x="1149" y="318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4" name="Oval 36"/>
              <p:cNvSpPr>
                <a:spLocks noChangeArrowheads="1"/>
              </p:cNvSpPr>
              <p:nvPr/>
            </p:nvSpPr>
            <p:spPr bwMode="auto">
              <a:xfrm rot="5400000">
                <a:off x="1151" y="3760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cxnSp>
          <p:nvCxnSpPr>
            <p:cNvPr id="16" name="AutoShape 39"/>
            <p:cNvCxnSpPr>
              <a:cxnSpLocks noChangeShapeType="1"/>
              <a:stCxn id="23" idx="0"/>
              <a:endCxn id="22" idx="1"/>
            </p:cNvCxnSpPr>
            <p:nvPr/>
          </p:nvCxnSpPr>
          <p:spPr bwMode="auto">
            <a:xfrm>
              <a:off x="3104" y="2263"/>
              <a:ext cx="178" cy="24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0"/>
            <p:cNvCxnSpPr>
              <a:cxnSpLocks noChangeShapeType="1"/>
              <a:stCxn id="24" idx="0"/>
              <a:endCxn id="21" idx="1"/>
            </p:cNvCxnSpPr>
            <p:nvPr/>
          </p:nvCxnSpPr>
          <p:spPr bwMode="auto">
            <a:xfrm flipV="1">
              <a:off x="3106" y="2604"/>
              <a:ext cx="176" cy="235"/>
            </a:xfrm>
            <a:prstGeom prst="bentConnector4">
              <a:avLst>
                <a:gd name="adj1" fmla="val 7954"/>
                <a:gd name="adj2" fmla="val 2977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41"/>
            <p:cNvSpPr txBox="1">
              <a:spLocks noChangeArrowheads="1"/>
            </p:cNvSpPr>
            <p:nvPr/>
          </p:nvSpPr>
          <p:spPr bwMode="auto">
            <a:xfrm>
              <a:off x="2936" y="244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C</a:t>
              </a:r>
            </a:p>
          </p:txBody>
        </p:sp>
        <p:sp>
          <p:nvSpPr>
            <p:cNvPr id="19" name="Text Box 42"/>
            <p:cNvSpPr txBox="1">
              <a:spLocks noChangeArrowheads="1"/>
            </p:cNvSpPr>
            <p:nvPr/>
          </p:nvSpPr>
          <p:spPr bwMode="auto">
            <a:xfrm>
              <a:off x="3400" y="2255"/>
              <a:ext cx="38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dirty="0"/>
                <a:t>+</a:t>
              </a:r>
            </a:p>
            <a:p>
              <a:pPr algn="ctr" eaLnBrk="0" hangingPunct="0"/>
              <a:r>
                <a:rPr lang="en-US" i="1" dirty="0" err="1"/>
                <a:t>v</a:t>
              </a:r>
              <a:r>
                <a:rPr lang="en-US" i="1" baseline="-25000" dirty="0" err="1"/>
                <a:t>C</a:t>
              </a:r>
              <a:r>
                <a:rPr lang="en-US" dirty="0"/>
                <a:t>(</a:t>
              </a:r>
              <a:r>
                <a:rPr lang="en-US" i="1" dirty="0"/>
                <a:t>t</a:t>
              </a:r>
              <a:r>
                <a:rPr lang="en-US" dirty="0"/>
                <a:t>)</a:t>
              </a:r>
              <a:endParaRPr lang="en-US" baseline="-25000" dirty="0"/>
            </a:p>
            <a:p>
              <a:pPr algn="ctr" eaLnBrk="0" hangingPunct="0"/>
              <a:r>
                <a:rPr lang="en-US" dirty="0"/>
                <a:t>–</a:t>
              </a:r>
            </a:p>
          </p:txBody>
        </p:sp>
        <p:grpSp>
          <p:nvGrpSpPr>
            <p:cNvPr id="20" name="Group 43"/>
            <p:cNvGrpSpPr>
              <a:grpSpLocks/>
            </p:cNvGrpSpPr>
            <p:nvPr/>
          </p:nvGrpSpPr>
          <p:grpSpPr bwMode="auto">
            <a:xfrm>
              <a:off x="3138" y="2508"/>
              <a:ext cx="288" cy="97"/>
              <a:chOff x="4636" y="3245"/>
              <a:chExt cx="288" cy="97"/>
            </a:xfrm>
          </p:grpSpPr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>
                <a:off x="4636" y="3341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45"/>
              <p:cNvSpPr>
                <a:spLocks/>
              </p:cNvSpPr>
              <p:nvPr/>
            </p:nvSpPr>
            <p:spPr bwMode="auto">
              <a:xfrm>
                <a:off x="4636" y="3245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Line 46"/>
          <p:cNvSpPr>
            <a:spLocks noChangeShapeType="1"/>
          </p:cNvSpPr>
          <p:nvPr/>
        </p:nvSpPr>
        <p:spPr bwMode="auto">
          <a:xfrm>
            <a:off x="110094" y="5522671"/>
            <a:ext cx="37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47"/>
          <p:cNvSpPr txBox="1">
            <a:spLocks noChangeArrowheads="1"/>
          </p:cNvSpPr>
          <p:nvPr/>
        </p:nvSpPr>
        <p:spPr bwMode="auto">
          <a:xfrm>
            <a:off x="27360" y="5155958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i="1" dirty="0" err="1" smtClean="0"/>
              <a:t>i</a:t>
            </a:r>
            <a:r>
              <a:rPr lang="en-US" i="1" baseline="-25000" dirty="0" err="1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1150938" y="2209800"/>
            <a:ext cx="10830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38767" y="1793697"/>
            <a:ext cx="189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Shift L by </a:t>
            </a:r>
            <a:r>
              <a:rPr lang="en-US" altLang="zh-HK" dirty="0"/>
              <a:t>90</a:t>
            </a:r>
            <a:r>
              <a:rPr lang="en-US" altLang="zh-HK" baseline="30000" dirty="0"/>
              <a:t>o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106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172757" y="629340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r"/>
            <a:r>
              <a:rPr lang="en-US" dirty="0" smtClean="0"/>
              <a:t>                                                  </a:t>
            </a:r>
            <a:fld id="{5E2F4EEF-5ACC-4C1D-8EA9-2B5D2FC41F91}" type="slidenum">
              <a:rPr lang="en-US" smtClean="0"/>
              <a:pPr lvl="1" algn="r"/>
              <a:t>19</a:t>
            </a:fld>
            <a:endParaRPr lang="en-US" dirty="0"/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title"/>
          </p:nvPr>
        </p:nvSpPr>
        <p:spPr>
          <a:xfrm>
            <a:off x="1246189" y="762000"/>
            <a:ext cx="7440611" cy="914400"/>
          </a:xfrm>
        </p:spPr>
        <p:txBody>
          <a:bodyPr/>
          <a:lstStyle/>
          <a:p>
            <a:r>
              <a:rPr lang="en-US" dirty="0" smtClean="0"/>
              <a:t>Impedance – Inductor</a:t>
            </a:r>
          </a:p>
        </p:txBody>
      </p:sp>
      <p:sp>
        <p:nvSpPr>
          <p:cNvPr id="1536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1702" y="2081952"/>
            <a:ext cx="8128000" cy="11049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Monotype Sorts"/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Impedance of an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nductor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373" name="Text Box 107"/>
          <p:cNvSpPr txBox="1">
            <a:spLocks noChangeArrowheads="1"/>
          </p:cNvSpPr>
          <p:nvPr/>
        </p:nvSpPr>
        <p:spPr bwMode="auto">
          <a:xfrm>
            <a:off x="6271177" y="2731681"/>
            <a:ext cx="1500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Phasor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form: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364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69837"/>
              </p:ext>
            </p:extLst>
          </p:nvPr>
        </p:nvGraphicFramePr>
        <p:xfrm>
          <a:off x="3124200" y="5267222"/>
          <a:ext cx="1981200" cy="874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9" name="Equation" r:id="rId3" imgW="977760" imgH="431640" progId="Equation.3">
                  <p:embed/>
                </p:oleObj>
              </mc:Choice>
              <mc:Fallback>
                <p:oleObj name="Equation" r:id="rId3" imgW="977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267222"/>
                        <a:ext cx="1981200" cy="874608"/>
                      </a:xfrm>
                      <a:prstGeom prst="rect">
                        <a:avLst/>
                      </a:prstGeom>
                      <a:solidFill>
                        <a:srgbClr val="ACA964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Group 41"/>
          <p:cNvGrpSpPr>
            <a:grpSpLocks/>
          </p:cNvGrpSpPr>
          <p:nvPr/>
        </p:nvGrpSpPr>
        <p:grpSpPr bwMode="auto">
          <a:xfrm>
            <a:off x="982282" y="3279951"/>
            <a:ext cx="1068388" cy="1046163"/>
            <a:chOff x="4801" y="2227"/>
            <a:chExt cx="673" cy="659"/>
          </a:xfrm>
        </p:grpSpPr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5010" y="2443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0 h 936"/>
                <a:gd name="T20" fmla="*/ 0 w 528"/>
                <a:gd name="T21" fmla="*/ 0 h 936"/>
                <a:gd name="T22" fmla="*/ 0 w 528"/>
                <a:gd name="T23" fmla="*/ 0 h 936"/>
                <a:gd name="T24" fmla="*/ 0 w 528"/>
                <a:gd name="T25" fmla="*/ 0 h 936"/>
                <a:gd name="T26" fmla="*/ 0 w 528"/>
                <a:gd name="T27" fmla="*/ 0 h 936"/>
                <a:gd name="T28" fmla="*/ 0 w 528"/>
                <a:gd name="T29" fmla="*/ 0 h 936"/>
                <a:gd name="T30" fmla="*/ 0 w 528"/>
                <a:gd name="T31" fmla="*/ 0 h 936"/>
                <a:gd name="T32" fmla="*/ 0 w 528"/>
                <a:gd name="T33" fmla="*/ 0 h 936"/>
                <a:gd name="T34" fmla="*/ 0 w 528"/>
                <a:gd name="T35" fmla="*/ 0 h 936"/>
                <a:gd name="T36" fmla="*/ 0 w 528"/>
                <a:gd name="T37" fmla="*/ 0 h 936"/>
                <a:gd name="T38" fmla="*/ 0 w 528"/>
                <a:gd name="T39" fmla="*/ 0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" name="Group 43"/>
            <p:cNvGrpSpPr>
              <a:grpSpLocks/>
            </p:cNvGrpSpPr>
            <p:nvPr/>
          </p:nvGrpSpPr>
          <p:grpSpPr bwMode="auto">
            <a:xfrm>
              <a:off x="4801" y="2227"/>
              <a:ext cx="79" cy="659"/>
              <a:chOff x="1152" y="3181"/>
              <a:chExt cx="79" cy="659"/>
            </a:xfrm>
          </p:grpSpPr>
          <p:sp>
            <p:nvSpPr>
              <p:cNvPr id="81" name="Oval 49"/>
              <p:cNvSpPr>
                <a:spLocks noChangeArrowheads="1"/>
              </p:cNvSpPr>
              <p:nvPr/>
            </p:nvSpPr>
            <p:spPr bwMode="auto">
              <a:xfrm rot="5400000">
                <a:off x="1149" y="318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2" name="Oval 50"/>
              <p:cNvSpPr>
                <a:spLocks noChangeArrowheads="1"/>
              </p:cNvSpPr>
              <p:nvPr/>
            </p:nvSpPr>
            <p:spPr bwMode="auto">
              <a:xfrm rot="5400000">
                <a:off x="1151" y="3760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cxnSp>
          <p:nvCxnSpPr>
            <p:cNvPr id="76" name="AutoShape 53"/>
            <p:cNvCxnSpPr>
              <a:cxnSpLocks noChangeShapeType="1"/>
              <a:stCxn id="81" idx="0"/>
              <a:endCxn id="74" idx="0"/>
            </p:cNvCxnSpPr>
            <p:nvPr/>
          </p:nvCxnSpPr>
          <p:spPr bwMode="auto">
            <a:xfrm>
              <a:off x="4880" y="2269"/>
              <a:ext cx="179" cy="1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54"/>
            <p:cNvCxnSpPr>
              <a:cxnSpLocks noChangeShapeType="1"/>
              <a:stCxn id="82" idx="0"/>
              <a:endCxn id="74" idx="19"/>
            </p:cNvCxnSpPr>
            <p:nvPr/>
          </p:nvCxnSpPr>
          <p:spPr bwMode="auto">
            <a:xfrm flipV="1">
              <a:off x="4882" y="2731"/>
              <a:ext cx="176" cy="11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Text Box 55"/>
            <p:cNvSpPr txBox="1">
              <a:spLocks noChangeArrowheads="1"/>
            </p:cNvSpPr>
            <p:nvPr/>
          </p:nvSpPr>
          <p:spPr bwMode="auto">
            <a:xfrm>
              <a:off x="4828" y="245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/>
                <a:t>L</a:t>
              </a:r>
            </a:p>
          </p:txBody>
        </p:sp>
        <p:sp>
          <p:nvSpPr>
            <p:cNvPr id="79" name="Text Box 56"/>
            <p:cNvSpPr txBox="1">
              <a:spLocks noChangeArrowheads="1"/>
            </p:cNvSpPr>
            <p:nvPr/>
          </p:nvSpPr>
          <p:spPr bwMode="auto">
            <a:xfrm>
              <a:off x="5102" y="2261"/>
              <a:ext cx="37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dirty="0"/>
                <a:t>+</a:t>
              </a:r>
            </a:p>
            <a:p>
              <a:pPr algn="ctr" eaLnBrk="0" hangingPunct="0"/>
              <a:r>
                <a:rPr lang="en-US" i="1" dirty="0" err="1"/>
                <a:t>v</a:t>
              </a:r>
              <a:r>
                <a:rPr lang="en-US" i="1" baseline="-25000" dirty="0" err="1"/>
                <a:t>L</a:t>
              </a:r>
              <a:r>
                <a:rPr lang="en-US" dirty="0"/>
                <a:t>(</a:t>
              </a:r>
              <a:r>
                <a:rPr lang="en-US" i="1" dirty="0"/>
                <a:t>t</a:t>
              </a:r>
              <a:r>
                <a:rPr lang="en-US" dirty="0"/>
                <a:t>)</a:t>
              </a:r>
              <a:endParaRPr lang="en-US" baseline="-25000" dirty="0"/>
            </a:p>
            <a:p>
              <a:pPr algn="ctr" eaLnBrk="0" hangingPunct="0"/>
              <a:r>
                <a:rPr lang="en-US" dirty="0"/>
                <a:t>–</a:t>
              </a:r>
            </a:p>
          </p:txBody>
        </p:sp>
      </p:grpSp>
      <p:sp>
        <p:nvSpPr>
          <p:cNvPr id="72" name="Line 57"/>
          <p:cNvSpPr>
            <a:spLocks noChangeShapeType="1"/>
          </p:cNvSpPr>
          <p:nvPr/>
        </p:nvSpPr>
        <p:spPr bwMode="auto">
          <a:xfrm>
            <a:off x="556830" y="3265664"/>
            <a:ext cx="37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Text Box 58"/>
          <p:cNvSpPr txBox="1">
            <a:spLocks noChangeArrowheads="1"/>
          </p:cNvSpPr>
          <p:nvPr/>
        </p:nvSpPr>
        <p:spPr bwMode="auto">
          <a:xfrm>
            <a:off x="521359" y="2804441"/>
            <a:ext cx="561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i="1" dirty="0" err="1" smtClean="0"/>
              <a:t>i</a:t>
            </a:r>
            <a:r>
              <a:rPr lang="en-US" i="1" baseline="-25000" dirty="0" err="1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/>
              <a:t>)</a:t>
            </a:r>
            <a:endParaRPr lang="en-US" baseline="-25000" dirty="0"/>
          </a:p>
          <a:p>
            <a:pPr algn="ctr" eaLnBrk="0" hangingPunct="0"/>
            <a:endParaRPr lang="en-US" dirty="0"/>
          </a:p>
        </p:txBody>
      </p:sp>
      <p:grpSp>
        <p:nvGrpSpPr>
          <p:cNvPr id="89" name="Group 71"/>
          <p:cNvGrpSpPr>
            <a:grpSpLocks/>
          </p:cNvGrpSpPr>
          <p:nvPr/>
        </p:nvGrpSpPr>
        <p:grpSpPr bwMode="auto">
          <a:xfrm>
            <a:off x="376114" y="4990456"/>
            <a:ext cx="2198686" cy="1643062"/>
            <a:chOff x="-41" y="2255"/>
            <a:chExt cx="1385" cy="1035"/>
          </a:xfrm>
        </p:grpSpPr>
        <p:sp>
          <p:nvSpPr>
            <p:cNvPr id="90" name="Line 72"/>
            <p:cNvSpPr>
              <a:spLocks noChangeShapeType="1"/>
            </p:cNvSpPr>
            <p:nvPr/>
          </p:nvSpPr>
          <p:spPr bwMode="auto">
            <a:xfrm flipH="1" flipV="1">
              <a:off x="339" y="2304"/>
              <a:ext cx="2" cy="9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73"/>
            <p:cNvSpPr>
              <a:spLocks noChangeShapeType="1"/>
            </p:cNvSpPr>
            <p:nvPr/>
          </p:nvSpPr>
          <p:spPr bwMode="auto">
            <a:xfrm>
              <a:off x="147" y="3072"/>
              <a:ext cx="1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Text Box 74"/>
            <p:cNvSpPr txBox="1">
              <a:spLocks noChangeArrowheads="1"/>
            </p:cNvSpPr>
            <p:nvPr/>
          </p:nvSpPr>
          <p:spPr bwMode="auto">
            <a:xfrm>
              <a:off x="1060" y="2832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Re</a:t>
              </a:r>
            </a:p>
          </p:txBody>
        </p:sp>
        <p:sp>
          <p:nvSpPr>
            <p:cNvPr id="93" name="Text Box 75"/>
            <p:cNvSpPr txBox="1">
              <a:spLocks noChangeArrowheads="1"/>
            </p:cNvSpPr>
            <p:nvPr/>
          </p:nvSpPr>
          <p:spPr bwMode="auto">
            <a:xfrm>
              <a:off x="379" y="2255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Im</a:t>
              </a:r>
            </a:p>
          </p:txBody>
        </p:sp>
        <p:sp>
          <p:nvSpPr>
            <p:cNvPr id="94" name="Line 76"/>
            <p:cNvSpPr>
              <a:spLocks noChangeShapeType="1"/>
            </p:cNvSpPr>
            <p:nvPr/>
          </p:nvSpPr>
          <p:spPr bwMode="auto">
            <a:xfrm flipV="1">
              <a:off x="339" y="2832"/>
              <a:ext cx="505" cy="240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77"/>
            <p:cNvSpPr txBox="1">
              <a:spLocks noChangeArrowheads="1"/>
            </p:cNvSpPr>
            <p:nvPr/>
          </p:nvSpPr>
          <p:spPr bwMode="auto">
            <a:xfrm>
              <a:off x="837" y="2662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I</a:t>
              </a:r>
              <a:r>
                <a:rPr lang="en-US" sz="1200" b="1" dirty="0" smtClean="0"/>
                <a:t>L</a:t>
              </a:r>
              <a:endParaRPr lang="en-US" sz="1200" b="1" dirty="0"/>
            </a:p>
          </p:txBody>
        </p:sp>
        <p:sp>
          <p:nvSpPr>
            <p:cNvPr id="96" name="Text Box 78"/>
            <p:cNvSpPr txBox="1">
              <a:spLocks noChangeArrowheads="1"/>
            </p:cNvSpPr>
            <p:nvPr/>
          </p:nvSpPr>
          <p:spPr bwMode="auto">
            <a:xfrm>
              <a:off x="-41" y="2411"/>
              <a:ext cx="2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V</a:t>
              </a:r>
              <a:r>
                <a:rPr lang="en-US" sz="1200" b="1" dirty="0" smtClean="0"/>
                <a:t>L</a:t>
              </a:r>
              <a:endParaRPr lang="en-US" sz="1200" b="1" dirty="0"/>
            </a:p>
          </p:txBody>
        </p:sp>
        <p:sp>
          <p:nvSpPr>
            <p:cNvPr id="99" name="Line 81"/>
            <p:cNvSpPr>
              <a:spLocks noChangeShapeType="1"/>
            </p:cNvSpPr>
            <p:nvPr/>
          </p:nvSpPr>
          <p:spPr bwMode="auto">
            <a:xfrm flipH="1" flipV="1">
              <a:off x="151" y="2644"/>
              <a:ext cx="188" cy="419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rc 82"/>
            <p:cNvSpPr>
              <a:spLocks/>
            </p:cNvSpPr>
            <p:nvPr/>
          </p:nvSpPr>
          <p:spPr bwMode="auto">
            <a:xfrm rot="16200000" flipV="1">
              <a:off x="538" y="2985"/>
              <a:ext cx="83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" name="物件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2537951"/>
              </p:ext>
            </p:extLst>
          </p:nvPr>
        </p:nvGraphicFramePr>
        <p:xfrm>
          <a:off x="2349375" y="3305272"/>
          <a:ext cx="3443288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0" name="方程式" r:id="rId5" imgW="1993680" imgH="888840" progId="Equation.3">
                  <p:embed/>
                </p:oleObj>
              </mc:Choice>
              <mc:Fallback>
                <p:oleObj name="方程式" r:id="rId5" imgW="1993680" imgH="888840" progId="Equation.3">
                  <p:embed/>
                  <p:pic>
                    <p:nvPicPr>
                      <p:cNvPr id="0" name="Object 9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375" y="3305272"/>
                        <a:ext cx="3443288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932276" y="5996313"/>
            <a:ext cx="228600" cy="228600"/>
            <a:chOff x="4953000" y="2362200"/>
            <a:chExt cx="228600" cy="228600"/>
          </a:xfrm>
          <a:scene3d>
            <a:camera prst="orthographicFront">
              <a:rot lat="0" lon="0" rev="1800000"/>
            </a:camera>
            <a:lightRig rig="threePt" dir="t"/>
          </a:scene3d>
        </p:grpSpPr>
        <p:cxnSp>
          <p:nvCxnSpPr>
            <p:cNvPr id="7" name="直線接點 6"/>
            <p:cNvCxnSpPr/>
            <p:nvPr/>
          </p:nvCxnSpPr>
          <p:spPr>
            <a:xfrm>
              <a:off x="4953000" y="2362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5181600" y="23622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435413" y="599295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Ф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895359" y="2057400"/>
                <a:ext cx="4123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/>
                        </a:rPr>
                        <m:t>𝑋</m:t>
                      </m:r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∠</m:t>
                      </m:r>
                      <m:sSup>
                        <m:sSupPr>
                          <m:ctrlP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90</m:t>
                          </m:r>
                        </m:e>
                        <m:sup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∘</m:t>
                          </m:r>
                        </m:sup>
                      </m:sSup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𝑋𝑐𝑜𝑠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HK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90</m:t>
                                  </m:r>
                                </m:e>
                                <m:sup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∘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HK" b="0" i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𝑗𝑋𝑠𝑖𝑛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90</m:t>
                              </m:r>
                            </m:e>
                            <m:sup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∘</m:t>
                              </m:r>
                            </m:sup>
                          </m:sSup>
                        </m:e>
                      </m:d>
                      <m:r>
                        <a:rPr lang="en-US" altLang="zh-HK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HK" i="1">
                          <a:latin typeface="Cambria Math"/>
                          <a:ea typeface="Cambria Math"/>
                        </a:rPr>
                        <m:t>𝑗𝑋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359" y="2057400"/>
                <a:ext cx="412305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300287" y="3174936"/>
                <a:ext cx="248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altLang="zh-HK" b="1" i="0" smtClean="0">
                              <a:latin typeface="Cambria Math"/>
                            </a:rPr>
                            <m:t>𝐋</m:t>
                          </m:r>
                        </m:sub>
                      </m:sSub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∠</m:t>
                      </m:r>
                      <m:r>
                        <a:rPr lang="zh-HK" altLang="en-US" b="0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HK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HK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</m:t>
                          </m:r>
                          <m:r>
                            <a:rPr lang="zh-HK" altLang="en-US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287" y="3174936"/>
                <a:ext cx="248382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266896" y="3681352"/>
                <a:ext cx="229530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altLang="zh-HK" b="1" i="0" smtClean="0">
                              <a:latin typeface="Cambria Math"/>
                            </a:rPr>
                            <m:t>𝐋</m:t>
                          </m:r>
                        </m:sub>
                      </m:sSub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HK" alt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altLang="zh-HK" b="0" i="1" smtClean="0">
                              <a:latin typeface="Cambria Math"/>
                            </a:rPr>
                            <m:t>𝐿𝐼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∠</m:t>
                      </m:r>
                      <m:sSup>
                        <m:sSupPr>
                          <m:ctrlPr>
                            <a:rPr lang="en-US" altLang="zh-HK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90</m:t>
                          </m:r>
                        </m:e>
                        <m:sup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°</m:t>
                          </m:r>
                        </m:sup>
                      </m:sSup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zh-HK" altLang="en-US" b="0" i="1" smtClean="0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896" y="3681352"/>
                <a:ext cx="2295308" cy="375552"/>
              </a:xfrm>
              <a:prstGeom prst="rect">
                <a:avLst/>
              </a:prstGeom>
              <a:blipFill rotWithShape="1">
                <a:blip r:embed="rId9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518970" y="4561941"/>
                <a:ext cx="250459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𝐿𝐼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 </m:t>
                          </m:r>
                          <m:sSup>
                            <m:sSup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90</m:t>
                              </m:r>
                            </m:e>
                            <m:sup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°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1 </m:t>
                          </m:r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 </m:t>
                          </m:r>
                          <m:r>
                            <a:rPr lang="zh-HK" alt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70" y="4561941"/>
                <a:ext cx="2504595" cy="404983"/>
              </a:xfrm>
              <a:prstGeom prst="rect">
                <a:avLst/>
              </a:prstGeom>
              <a:blipFill rotWithShape="1">
                <a:blip r:embed="rId1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5404182" y="5302546"/>
                <a:ext cx="3614229" cy="1276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1" i="0" smtClean="0">
                              <a:latin typeface="Cambria Math"/>
                            </a:rPr>
                            <m:t>𝐙</m:t>
                          </m:r>
                        </m:e>
                        <m:sub>
                          <m:r>
                            <a:rPr lang="en-US" altLang="zh-HK" b="1" i="1" smtClean="0"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K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1">
                                  <a:latin typeface="Cambria Math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US" altLang="zh-HK" b="1">
                                  <a:latin typeface="Cambria Math"/>
                                </a:rPr>
                                <m:t>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HK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1">
                                  <a:latin typeface="Cambria Math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altLang="zh-HK" b="1">
                                  <a:latin typeface="Cambria Math"/>
                                </a:rPr>
                                <m:t>𝐋</m:t>
                              </m:r>
                            </m:sub>
                          </m:sSub>
                        </m:den>
                      </m:f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𝐿𝐼</m:t>
                                  </m:r>
                                </m:e>
                                <m:sub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∠ </m:t>
                              </m:r>
                              <m:sSup>
                                <m:sSupPr>
                                  <m:ctrlP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90</m:t>
                                  </m:r>
                                </m:e>
                                <m:sup>
                                  <m:r>
                                    <a:rPr lang="en-US" altLang="zh-HK" i="1">
                                      <a:latin typeface="Cambria Math"/>
                                      <a:ea typeface="Cambria Math"/>
                                    </a:rPr>
                                    <m:t>°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∠ </m:t>
                              </m:r>
                              <m:r>
                                <a:rPr lang="zh-HK" altLang="en-US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  <m:t>∠</m:t>
                              </m:r>
                              <m:r>
                                <a:rPr lang="zh-HK" altLang="en-US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HK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0" i="1" smtClean="0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𝐿𝐼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r>
                        <a:rPr lang="en-US" altLang="zh-HK" i="1">
                          <a:latin typeface="Cambria Math"/>
                        </a:rPr>
                        <m:t>𝑗</m:t>
                      </m:r>
                      <m:r>
                        <a:rPr lang="zh-HK" altLang="en-US" i="1">
                          <a:latin typeface="Cambria Math"/>
                        </a:rPr>
                        <m:t>𝜔</m:t>
                      </m:r>
                      <m:r>
                        <a:rPr lang="en-US" altLang="zh-HK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182" y="5302546"/>
                <a:ext cx="3614229" cy="127605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2357257" y="2730470"/>
            <a:ext cx="242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HK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altLang="zh-HK" dirty="0" smtClean="0">
                <a:latin typeface="Symbol" panose="05050102010706020507" pitchFamily="18" charset="2"/>
                <a:cs typeface="Arial" panose="020B0604020202020204" pitchFamily="34" charset="0"/>
              </a:rPr>
              <a:t>w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Ф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are fixed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5340096" y="160962"/>
                <a:ext cx="3678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HK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K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zh-HK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 </m:t>
                          </m:r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HK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K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zh-HK" b="0" i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 </m:t>
                          </m:r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HK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HK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altLang="zh-HK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HK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HK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altLang="zh-HK" b="0" i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HK" i="1" smtClean="0">
                          <a:latin typeface="Cambria Math"/>
                          <a:ea typeface="Cambria Math"/>
                        </a:rPr>
                        <m:t>∠</m:t>
                      </m:r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 </m:t>
                          </m:r>
                          <m:r>
                            <a:rPr lang="zh-HK" alt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HK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HK" alt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96" y="160962"/>
                <a:ext cx="36783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物件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079268"/>
              </p:ext>
            </p:extLst>
          </p:nvPr>
        </p:nvGraphicFramePr>
        <p:xfrm>
          <a:off x="7004031" y="585945"/>
          <a:ext cx="19002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1" name="Equation" r:id="rId13" imgW="1257120" imgH="431640" progId="Equation.3">
                  <p:embed/>
                </p:oleObj>
              </mc:Choice>
              <mc:Fallback>
                <p:oleObj name="Equation" r:id="rId13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31" y="585945"/>
                        <a:ext cx="1900238" cy="665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6518970" y="4107548"/>
                <a:ext cx="2546531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𝐿𝐼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HK" i="1">
                          <a:latin typeface="Cambria Math"/>
                          <a:ea typeface="Cambria Math"/>
                        </a:rPr>
                        <m:t>∠ </m:t>
                      </m:r>
                      <m:sSup>
                        <m:sSupPr>
                          <m:ctrlPr>
                            <a:rPr lang="en-US" altLang="zh-HK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90</m:t>
                          </m:r>
                        </m:e>
                        <m:sup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° </m:t>
                          </m:r>
                        </m:sup>
                      </m:sSup>
                      <m:r>
                        <a:rPr lang="en-US" altLang="zh-HK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zh-HK" altLang="en-US" i="1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70" y="4107548"/>
                <a:ext cx="2546531" cy="375552"/>
              </a:xfrm>
              <a:prstGeom prst="rect">
                <a:avLst/>
              </a:prstGeom>
              <a:blipFill rotWithShape="1">
                <a:blip r:embed="rId1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4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AC Sources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7356" y="2133600"/>
            <a:ext cx="8421688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 AC source is a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or current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source that generates a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time varying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chemeClr val="bg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</a:t>
            </a:r>
            <a:r>
              <a:rPr lang="en-US" altLang="zh-HK" sz="2000" dirty="0">
                <a:solidFill>
                  <a:schemeClr val="bg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or </a:t>
            </a:r>
            <a:r>
              <a:rPr lang="en-US" altLang="zh-HK" sz="2000" dirty="0" smtClean="0">
                <a:solidFill>
                  <a:schemeClr val="bg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the form of a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sine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or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cosine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function. </a:t>
            </a:r>
            <a:endParaRPr lang="en-US" altLang="zh-H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HK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HK" sz="200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HK" sz="2000" dirty="0" smtClean="0">
              <a:ea typeface="新細明體" pitchFamily="18" charset="-120"/>
            </a:endParaRP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</a:t>
            </a:fld>
            <a:endParaRPr lang="en-US" altLang="zh-HK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981655"/>
              </p:ext>
            </p:extLst>
          </p:nvPr>
        </p:nvGraphicFramePr>
        <p:xfrm>
          <a:off x="1698625" y="3763963"/>
          <a:ext cx="23939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" name="Equation" r:id="rId3" imgW="1244520" imgH="228600" progId="Equation.3">
                  <p:embed/>
                </p:oleObj>
              </mc:Choice>
              <mc:Fallback>
                <p:oleObj name="Equation" r:id="rId3" imgW="124452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763963"/>
                        <a:ext cx="2393950" cy="441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 descr="ale29559_0900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6"/>
          <a:stretch/>
        </p:blipFill>
        <p:spPr bwMode="auto">
          <a:xfrm>
            <a:off x="4579489" y="3111510"/>
            <a:ext cx="4323608" cy="305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33400" y="4942114"/>
            <a:ext cx="487680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baseline="-25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b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amplitude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AC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</a:t>
            </a:r>
            <a:endParaRPr lang="en-US" altLang="zh-HK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ω 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 the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angular frequency in radians/s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Ф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 = 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phase in degree or radians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HK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+Ф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means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shifted to left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Ф,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-Ф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means 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shifted to right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Ф.</a:t>
            </a:r>
            <a:endParaRPr lang="en-US" altLang="zh-HK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pSp>
        <p:nvGrpSpPr>
          <p:cNvPr id="8" name="群組 10"/>
          <p:cNvGrpSpPr/>
          <p:nvPr/>
        </p:nvGrpSpPr>
        <p:grpSpPr>
          <a:xfrm>
            <a:off x="823332" y="3269964"/>
            <a:ext cx="527050" cy="1380109"/>
            <a:chOff x="7107783" y="4174072"/>
            <a:chExt cx="527050" cy="1380109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7107783" y="4529145"/>
              <a:ext cx="527050" cy="646113"/>
              <a:chOff x="628" y="2544"/>
              <a:chExt cx="332" cy="407"/>
            </a:xfrm>
          </p:grpSpPr>
          <p:sp>
            <p:nvSpPr>
              <p:cNvPr id="12" name="Oval 23"/>
              <p:cNvSpPr>
                <a:spLocks noChangeArrowheads="1"/>
              </p:cNvSpPr>
              <p:nvPr/>
            </p:nvSpPr>
            <p:spPr bwMode="auto">
              <a:xfrm>
                <a:off x="628" y="2608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HK" altLang="zh-HK"/>
              </a:p>
            </p:txBody>
          </p:sp>
          <p:sp>
            <p:nvSpPr>
              <p:cNvPr id="13" name="Text Box 25"/>
              <p:cNvSpPr txBox="1">
                <a:spLocks noChangeArrowheads="1"/>
              </p:cNvSpPr>
              <p:nvPr/>
            </p:nvSpPr>
            <p:spPr bwMode="auto">
              <a:xfrm>
                <a:off x="628" y="2544"/>
                <a:ext cx="33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hangingPunct="0"/>
                <a:r>
                  <a:rPr lang="en-US" altLang="zh-HK" sz="3600" dirty="0">
                    <a:ea typeface="新細明體" pitchFamily="18" charset="-120"/>
                  </a:rPr>
                  <a:t>~</a:t>
                </a:r>
              </a:p>
            </p:txBody>
          </p:sp>
        </p:grpSp>
        <p:cxnSp>
          <p:nvCxnSpPr>
            <p:cNvPr id="10" name="直線接點 4"/>
            <p:cNvCxnSpPr/>
            <p:nvPr/>
          </p:nvCxnSpPr>
          <p:spPr>
            <a:xfrm flipV="1">
              <a:off x="7371308" y="4174072"/>
              <a:ext cx="0" cy="439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9"/>
            <p:cNvCxnSpPr/>
            <p:nvPr/>
          </p:nvCxnSpPr>
          <p:spPr>
            <a:xfrm>
              <a:off x="7371308" y="5136673"/>
              <a:ext cx="0" cy="417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2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Impedance – Inductor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20</a:t>
            </a:fld>
            <a:endParaRPr lang="en-US" altLang="zh-H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85"/>
          <a:stretch/>
        </p:blipFill>
        <p:spPr>
          <a:xfrm>
            <a:off x="11723" y="2312102"/>
            <a:ext cx="8699205" cy="3295833"/>
          </a:xfrm>
          <a:prstGeom prst="rect">
            <a:avLst/>
          </a:prstGeom>
        </p:spPr>
      </p:pic>
      <p:graphicFrame>
        <p:nvGraphicFramePr>
          <p:cNvPr id="6" name="Object 9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46797523"/>
              </p:ext>
            </p:extLst>
          </p:nvPr>
        </p:nvGraphicFramePr>
        <p:xfrm>
          <a:off x="2187244" y="5607934"/>
          <a:ext cx="434816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7" name="Equation" r:id="rId4" imgW="2705040" imgH="634680" progId="Equation.3">
                  <p:embed/>
                </p:oleObj>
              </mc:Choice>
              <mc:Fallback>
                <p:oleObj name="Equation" r:id="rId4" imgW="270504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244" y="5607934"/>
                        <a:ext cx="4348162" cy="1020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95800" y="2895600"/>
            <a:ext cx="1143000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5800" y="2959969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</a:t>
            </a:r>
            <a:r>
              <a:rPr lang="en-US" baseline="30000" dirty="0" smtClean="0"/>
              <a:t>o</a:t>
            </a:r>
            <a:r>
              <a:rPr lang="en-US" dirty="0" smtClean="0"/>
              <a:t> or t = </a:t>
            </a:r>
            <a:r>
              <a:rPr lang="en-US" dirty="0" smtClean="0">
                <a:latin typeface="Symbol" panose="05050102010706020507" pitchFamily="18" charset="2"/>
              </a:rPr>
              <a:t>p/2</a:t>
            </a:r>
            <a:endParaRPr 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5973271" y="5586009"/>
            <a:ext cx="31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Voltage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Current by 90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物件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35948451"/>
              </p:ext>
            </p:extLst>
          </p:nvPr>
        </p:nvGraphicFramePr>
        <p:xfrm>
          <a:off x="7315200" y="183518"/>
          <a:ext cx="1496296" cy="1943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8" name="Equation" r:id="rId6" imgW="977760" imgH="1269720" progId="Equation.3">
                  <p:embed/>
                </p:oleObj>
              </mc:Choice>
              <mc:Fallback>
                <p:oleObj name="Equation" r:id="rId6" imgW="977760" imgH="12697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83518"/>
                        <a:ext cx="1496296" cy="1943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576676" y="5607935"/>
            <a:ext cx="1068388" cy="1046163"/>
            <a:chOff x="4801" y="2227"/>
            <a:chExt cx="673" cy="659"/>
          </a:xfrm>
        </p:grpSpPr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5010" y="2443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0 h 936"/>
                <a:gd name="T20" fmla="*/ 0 w 528"/>
                <a:gd name="T21" fmla="*/ 0 h 936"/>
                <a:gd name="T22" fmla="*/ 0 w 528"/>
                <a:gd name="T23" fmla="*/ 0 h 936"/>
                <a:gd name="T24" fmla="*/ 0 w 528"/>
                <a:gd name="T25" fmla="*/ 0 h 936"/>
                <a:gd name="T26" fmla="*/ 0 w 528"/>
                <a:gd name="T27" fmla="*/ 0 h 936"/>
                <a:gd name="T28" fmla="*/ 0 w 528"/>
                <a:gd name="T29" fmla="*/ 0 h 936"/>
                <a:gd name="T30" fmla="*/ 0 w 528"/>
                <a:gd name="T31" fmla="*/ 0 h 936"/>
                <a:gd name="T32" fmla="*/ 0 w 528"/>
                <a:gd name="T33" fmla="*/ 0 h 936"/>
                <a:gd name="T34" fmla="*/ 0 w 528"/>
                <a:gd name="T35" fmla="*/ 0 h 936"/>
                <a:gd name="T36" fmla="*/ 0 w 528"/>
                <a:gd name="T37" fmla="*/ 0 h 936"/>
                <a:gd name="T38" fmla="*/ 0 w 528"/>
                <a:gd name="T39" fmla="*/ 0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4801" y="2227"/>
              <a:ext cx="79" cy="659"/>
              <a:chOff x="1152" y="3181"/>
              <a:chExt cx="79" cy="659"/>
            </a:xfrm>
          </p:grpSpPr>
          <p:sp>
            <p:nvSpPr>
              <p:cNvPr id="19" name="Oval 49"/>
              <p:cNvSpPr>
                <a:spLocks noChangeArrowheads="1"/>
              </p:cNvSpPr>
              <p:nvPr/>
            </p:nvSpPr>
            <p:spPr bwMode="auto">
              <a:xfrm rot="5400000">
                <a:off x="1149" y="318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0" name="Oval 50"/>
              <p:cNvSpPr>
                <a:spLocks noChangeArrowheads="1"/>
              </p:cNvSpPr>
              <p:nvPr/>
            </p:nvSpPr>
            <p:spPr bwMode="auto">
              <a:xfrm rot="5400000">
                <a:off x="1151" y="3760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cxnSp>
          <p:nvCxnSpPr>
            <p:cNvPr id="15" name="AutoShape 53"/>
            <p:cNvCxnSpPr>
              <a:cxnSpLocks noChangeShapeType="1"/>
              <a:stCxn id="19" idx="0"/>
              <a:endCxn id="13" idx="0"/>
            </p:cNvCxnSpPr>
            <p:nvPr/>
          </p:nvCxnSpPr>
          <p:spPr bwMode="auto">
            <a:xfrm>
              <a:off x="4880" y="2269"/>
              <a:ext cx="179" cy="1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54"/>
            <p:cNvCxnSpPr>
              <a:cxnSpLocks noChangeShapeType="1"/>
              <a:stCxn id="20" idx="0"/>
              <a:endCxn id="13" idx="19"/>
            </p:cNvCxnSpPr>
            <p:nvPr/>
          </p:nvCxnSpPr>
          <p:spPr bwMode="auto">
            <a:xfrm flipV="1">
              <a:off x="4882" y="2731"/>
              <a:ext cx="176" cy="11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55"/>
            <p:cNvSpPr txBox="1">
              <a:spLocks noChangeArrowheads="1"/>
            </p:cNvSpPr>
            <p:nvPr/>
          </p:nvSpPr>
          <p:spPr bwMode="auto">
            <a:xfrm>
              <a:off x="4828" y="245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/>
                <a:t>L</a:t>
              </a:r>
            </a:p>
          </p:txBody>
        </p:sp>
        <p:sp>
          <p:nvSpPr>
            <p:cNvPr id="18" name="Text Box 56"/>
            <p:cNvSpPr txBox="1">
              <a:spLocks noChangeArrowheads="1"/>
            </p:cNvSpPr>
            <p:nvPr/>
          </p:nvSpPr>
          <p:spPr bwMode="auto">
            <a:xfrm>
              <a:off x="5102" y="2261"/>
              <a:ext cx="37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dirty="0"/>
                <a:t>+</a:t>
              </a:r>
            </a:p>
            <a:p>
              <a:pPr algn="ctr" eaLnBrk="0" hangingPunct="0"/>
              <a:r>
                <a:rPr lang="en-US" i="1" dirty="0" err="1"/>
                <a:t>v</a:t>
              </a:r>
              <a:r>
                <a:rPr lang="en-US" i="1" baseline="-25000" dirty="0" err="1"/>
                <a:t>L</a:t>
              </a:r>
              <a:r>
                <a:rPr lang="en-US" dirty="0"/>
                <a:t>(</a:t>
              </a:r>
              <a:r>
                <a:rPr lang="en-US" i="1" dirty="0"/>
                <a:t>t</a:t>
              </a:r>
              <a:r>
                <a:rPr lang="en-US" dirty="0"/>
                <a:t>)</a:t>
              </a:r>
              <a:endParaRPr lang="en-US" baseline="-25000" dirty="0"/>
            </a:p>
            <a:p>
              <a:pPr algn="ctr" eaLnBrk="0" hangingPunct="0"/>
              <a:r>
                <a:rPr lang="en-US" dirty="0"/>
                <a:t>–</a:t>
              </a:r>
            </a:p>
          </p:txBody>
        </p:sp>
      </p:grpSp>
      <p:sp>
        <p:nvSpPr>
          <p:cNvPr id="21" name="Line 57"/>
          <p:cNvSpPr>
            <a:spLocks noChangeShapeType="1"/>
          </p:cNvSpPr>
          <p:nvPr/>
        </p:nvSpPr>
        <p:spPr bwMode="auto">
          <a:xfrm>
            <a:off x="151224" y="5593648"/>
            <a:ext cx="374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115753" y="5132425"/>
            <a:ext cx="561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i="1" dirty="0" err="1" smtClean="0"/>
              <a:t>i</a:t>
            </a:r>
            <a:r>
              <a:rPr lang="en-US" i="1" baseline="-25000" dirty="0" err="1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/>
              <a:t>)</a:t>
            </a:r>
            <a:endParaRPr lang="en-US" baseline="-25000" dirty="0"/>
          </a:p>
          <a:p>
            <a:pPr algn="ctr" eaLnBrk="0" hangingPunct="0"/>
            <a:endParaRPr 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4516997" y="2174697"/>
            <a:ext cx="10830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320789" y="1758594"/>
            <a:ext cx="189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Shift L by </a:t>
            </a:r>
            <a:r>
              <a:rPr lang="en-US" altLang="zh-HK" dirty="0"/>
              <a:t>90</a:t>
            </a:r>
            <a:r>
              <a:rPr lang="en-US" altLang="zh-HK" baseline="30000" dirty="0"/>
              <a:t>o</a:t>
            </a:r>
            <a:endParaRPr lang="zh-HK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058530" y="36575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/>
              <a:t>L</a:t>
            </a:r>
            <a:r>
              <a:rPr lang="en-US" altLang="zh-HK" dirty="0" smtClean="0"/>
              <a:t>(t)</a:t>
            </a:r>
            <a:endParaRPr lang="zh-HK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121145" y="34630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err="1" smtClean="0"/>
              <a:t>i</a:t>
            </a:r>
            <a:r>
              <a:rPr lang="en-US" altLang="zh-HK" baseline="-25000" dirty="0" err="1"/>
              <a:t>L</a:t>
            </a:r>
            <a:r>
              <a:rPr lang="en-US" altLang="zh-HK" dirty="0" smtClean="0"/>
              <a:t>(t)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143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082674" y="6248400"/>
            <a:ext cx="9588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C6F1AD75-8917-4DE5-A051-ADB83E497DDB}" type="slidenum">
              <a:rPr lang="en-US"/>
              <a:pPr lvl="1"/>
              <a:t>21</a:t>
            </a:fld>
            <a:endParaRPr lang="en-US" dirty="0"/>
          </a:p>
        </p:txBody>
      </p:sp>
      <p:sp>
        <p:nvSpPr>
          <p:cNvPr id="2048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8382000" cy="914400"/>
          </a:xfrm>
        </p:spPr>
        <p:txBody>
          <a:bodyPr/>
          <a:lstStyle/>
          <a:p>
            <a:r>
              <a:rPr lang="en-US" dirty="0" smtClean="0"/>
              <a:t>Impedance</a:t>
            </a:r>
          </a:p>
        </p:txBody>
      </p:sp>
      <p:graphicFrame>
        <p:nvGraphicFramePr>
          <p:cNvPr id="20482" name="Object 6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0063631"/>
              </p:ext>
            </p:extLst>
          </p:nvPr>
        </p:nvGraphicFramePr>
        <p:xfrm>
          <a:off x="6438096" y="4893555"/>
          <a:ext cx="12795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2" name="Equation" r:id="rId3" imgW="634680" imgH="215640" progId="Equation.3">
                  <p:embed/>
                </p:oleObj>
              </mc:Choice>
              <mc:Fallback>
                <p:oleObj name="Equation" r:id="rId3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096" y="4893555"/>
                        <a:ext cx="1279525" cy="434975"/>
                      </a:xfrm>
                      <a:prstGeom prst="rect">
                        <a:avLst/>
                      </a:prstGeom>
                      <a:solidFill>
                        <a:srgbClr val="ACA964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77961059"/>
              </p:ext>
            </p:extLst>
          </p:nvPr>
        </p:nvGraphicFramePr>
        <p:xfrm>
          <a:off x="1777318" y="4882540"/>
          <a:ext cx="9302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3" name="Equation" r:id="rId5" imgW="482400" imgH="215640" progId="Equation.3">
                  <p:embed/>
                </p:oleObj>
              </mc:Choice>
              <mc:Fallback>
                <p:oleObj name="Equation" r:id="rId5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318" y="4882540"/>
                        <a:ext cx="930275" cy="415925"/>
                      </a:xfrm>
                      <a:prstGeom prst="rect">
                        <a:avLst/>
                      </a:prstGeom>
                      <a:solidFill>
                        <a:srgbClr val="ACA964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9" name="Group 17"/>
          <p:cNvGrpSpPr>
            <a:grpSpLocks/>
          </p:cNvGrpSpPr>
          <p:nvPr/>
        </p:nvGrpSpPr>
        <p:grpSpPr bwMode="auto">
          <a:xfrm>
            <a:off x="6660346" y="3193341"/>
            <a:ext cx="468312" cy="1417638"/>
            <a:chOff x="2784" y="2755"/>
            <a:chExt cx="295" cy="893"/>
          </a:xfrm>
        </p:grpSpPr>
        <p:sp>
          <p:nvSpPr>
            <p:cNvPr id="20554" name="Freeform 18"/>
            <p:cNvSpPr>
              <a:spLocks/>
            </p:cNvSpPr>
            <p:nvPr/>
          </p:nvSpPr>
          <p:spPr bwMode="auto">
            <a:xfrm>
              <a:off x="2983" y="3061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0 h 936"/>
                <a:gd name="T20" fmla="*/ 0 w 528"/>
                <a:gd name="T21" fmla="*/ 0 h 936"/>
                <a:gd name="T22" fmla="*/ 0 w 528"/>
                <a:gd name="T23" fmla="*/ 0 h 936"/>
                <a:gd name="T24" fmla="*/ 0 w 528"/>
                <a:gd name="T25" fmla="*/ 0 h 936"/>
                <a:gd name="T26" fmla="*/ 0 w 528"/>
                <a:gd name="T27" fmla="*/ 0 h 936"/>
                <a:gd name="T28" fmla="*/ 0 w 528"/>
                <a:gd name="T29" fmla="*/ 0 h 936"/>
                <a:gd name="T30" fmla="*/ 0 w 528"/>
                <a:gd name="T31" fmla="*/ 0 h 936"/>
                <a:gd name="T32" fmla="*/ 0 w 528"/>
                <a:gd name="T33" fmla="*/ 0 h 936"/>
                <a:gd name="T34" fmla="*/ 0 w 528"/>
                <a:gd name="T35" fmla="*/ 0 h 936"/>
                <a:gd name="T36" fmla="*/ 0 w 528"/>
                <a:gd name="T37" fmla="*/ 0 h 936"/>
                <a:gd name="T38" fmla="*/ 0 w 528"/>
                <a:gd name="T39" fmla="*/ 0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5" name="Oval 19"/>
            <p:cNvSpPr>
              <a:spLocks noChangeArrowheads="1"/>
            </p:cNvSpPr>
            <p:nvPr/>
          </p:nvSpPr>
          <p:spPr bwMode="auto">
            <a:xfrm>
              <a:off x="2987" y="275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0556" name="Oval 20"/>
            <p:cNvSpPr>
              <a:spLocks noChangeArrowheads="1"/>
            </p:cNvSpPr>
            <p:nvPr/>
          </p:nvSpPr>
          <p:spPr bwMode="auto">
            <a:xfrm>
              <a:off x="2989" y="3571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0557" name="Text Box 21"/>
            <p:cNvSpPr txBox="1">
              <a:spLocks noChangeArrowheads="1"/>
            </p:cNvSpPr>
            <p:nvPr/>
          </p:nvSpPr>
          <p:spPr bwMode="auto">
            <a:xfrm>
              <a:off x="2784" y="2899"/>
              <a:ext cx="21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+</a:t>
              </a:r>
            </a:p>
            <a:p>
              <a:pPr algn="ctr" eaLnBrk="0" hangingPunct="0"/>
              <a:r>
                <a:rPr lang="en-US" b="1"/>
                <a:t>L</a:t>
              </a:r>
            </a:p>
            <a:p>
              <a:pPr algn="ctr" eaLnBrk="0" hangingPunct="0"/>
              <a:r>
                <a:rPr lang="en-US" b="1"/>
                <a:t>–</a:t>
              </a:r>
            </a:p>
          </p:txBody>
        </p:sp>
        <p:cxnSp>
          <p:nvCxnSpPr>
            <p:cNvPr id="20558" name="AutoShape 22"/>
            <p:cNvCxnSpPr>
              <a:cxnSpLocks noChangeShapeType="1"/>
              <a:stCxn id="20556" idx="0"/>
              <a:endCxn id="20554" idx="19"/>
            </p:cNvCxnSpPr>
            <p:nvPr/>
          </p:nvCxnSpPr>
          <p:spPr bwMode="auto">
            <a:xfrm flipV="1">
              <a:off x="3031" y="3349"/>
              <a:ext cx="0" cy="2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9" name="AutoShape 23"/>
            <p:cNvCxnSpPr>
              <a:cxnSpLocks noChangeShapeType="1"/>
              <a:stCxn id="20555" idx="4"/>
              <a:endCxn id="20554" idx="0"/>
            </p:cNvCxnSpPr>
            <p:nvPr/>
          </p:nvCxnSpPr>
          <p:spPr bwMode="auto">
            <a:xfrm>
              <a:off x="3029" y="2832"/>
              <a:ext cx="3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90" name="Group 24"/>
          <p:cNvGrpSpPr>
            <a:grpSpLocks/>
          </p:cNvGrpSpPr>
          <p:nvPr/>
        </p:nvGrpSpPr>
        <p:grpSpPr bwMode="auto">
          <a:xfrm>
            <a:off x="3937782" y="3168734"/>
            <a:ext cx="806450" cy="1387475"/>
            <a:chOff x="500" y="2755"/>
            <a:chExt cx="508" cy="874"/>
          </a:xfrm>
        </p:grpSpPr>
        <p:sp>
          <p:nvSpPr>
            <p:cNvPr id="20547" name="Freeform 25"/>
            <p:cNvSpPr>
              <a:spLocks/>
            </p:cNvSpPr>
            <p:nvPr/>
          </p:nvSpPr>
          <p:spPr bwMode="auto">
            <a:xfrm>
              <a:off x="720" y="3216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8" name="Oval 26"/>
            <p:cNvSpPr>
              <a:spLocks noChangeArrowheads="1"/>
            </p:cNvSpPr>
            <p:nvPr/>
          </p:nvSpPr>
          <p:spPr bwMode="auto">
            <a:xfrm>
              <a:off x="824" y="3552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0549" name="Oval 27"/>
            <p:cNvSpPr>
              <a:spLocks noChangeArrowheads="1"/>
            </p:cNvSpPr>
            <p:nvPr/>
          </p:nvSpPr>
          <p:spPr bwMode="auto">
            <a:xfrm>
              <a:off x="820" y="275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cxnSp>
          <p:nvCxnSpPr>
            <p:cNvPr id="20550" name="AutoShape 28"/>
            <p:cNvCxnSpPr>
              <a:cxnSpLocks noChangeShapeType="1"/>
              <a:stCxn id="20548" idx="0"/>
              <a:endCxn id="20547" idx="1"/>
            </p:cNvCxnSpPr>
            <p:nvPr/>
          </p:nvCxnSpPr>
          <p:spPr bwMode="auto">
            <a:xfrm flipH="1" flipV="1">
              <a:off x="864" y="3216"/>
              <a:ext cx="2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1" name="Freeform 29"/>
            <p:cNvSpPr>
              <a:spLocks/>
            </p:cNvSpPr>
            <p:nvPr/>
          </p:nvSpPr>
          <p:spPr bwMode="auto">
            <a:xfrm>
              <a:off x="720" y="3120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0552" name="AutoShape 30"/>
            <p:cNvCxnSpPr>
              <a:cxnSpLocks noChangeShapeType="1"/>
              <a:stCxn id="20549" idx="4"/>
              <a:endCxn id="20551" idx="1"/>
            </p:cNvCxnSpPr>
            <p:nvPr/>
          </p:nvCxnSpPr>
          <p:spPr bwMode="auto">
            <a:xfrm>
              <a:off x="862" y="2832"/>
              <a:ext cx="2" cy="2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3" name="Text Box 31"/>
            <p:cNvSpPr txBox="1">
              <a:spLocks noChangeArrowheads="1"/>
            </p:cNvSpPr>
            <p:nvPr/>
          </p:nvSpPr>
          <p:spPr bwMode="auto">
            <a:xfrm>
              <a:off x="500" y="2880"/>
              <a:ext cx="22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/>
                <a:t>+</a:t>
              </a:r>
            </a:p>
            <a:p>
              <a:pPr algn="ctr" eaLnBrk="0" hangingPunct="0"/>
              <a:r>
                <a:rPr lang="en-US" b="1"/>
                <a:t>C</a:t>
              </a:r>
            </a:p>
            <a:p>
              <a:pPr algn="ctr" eaLnBrk="0" hangingPunct="0"/>
              <a:r>
                <a:rPr lang="en-US" b="1"/>
                <a:t>–</a:t>
              </a:r>
            </a:p>
          </p:txBody>
        </p:sp>
      </p:grpSp>
      <p:grpSp>
        <p:nvGrpSpPr>
          <p:cNvPr id="20493" name="Group 61"/>
          <p:cNvGrpSpPr>
            <a:grpSpLocks/>
          </p:cNvGrpSpPr>
          <p:nvPr/>
        </p:nvGrpSpPr>
        <p:grpSpPr bwMode="auto">
          <a:xfrm>
            <a:off x="1953530" y="3166451"/>
            <a:ext cx="481013" cy="1417638"/>
            <a:chOff x="2400" y="2475"/>
            <a:chExt cx="303" cy="893"/>
          </a:xfrm>
        </p:grpSpPr>
        <p:grpSp>
          <p:nvGrpSpPr>
            <p:cNvPr id="20514" name="Group 46"/>
            <p:cNvGrpSpPr>
              <a:grpSpLocks/>
            </p:cNvGrpSpPr>
            <p:nvPr/>
          </p:nvGrpSpPr>
          <p:grpSpPr bwMode="auto">
            <a:xfrm>
              <a:off x="2592" y="2815"/>
              <a:ext cx="111" cy="216"/>
              <a:chOff x="1670" y="2765"/>
              <a:chExt cx="111" cy="216"/>
            </a:xfrm>
          </p:grpSpPr>
          <p:sp>
            <p:nvSpPr>
              <p:cNvPr id="20520" name="Line 47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1" name="Line 48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2" name="Line 49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3" name="Line 50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4" name="Line 51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5" name="Line 52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6" name="Line 53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5" name="Oval 56"/>
            <p:cNvSpPr>
              <a:spLocks noChangeArrowheads="1"/>
            </p:cNvSpPr>
            <p:nvPr/>
          </p:nvSpPr>
          <p:spPr bwMode="auto">
            <a:xfrm>
              <a:off x="2601" y="24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0516" name="Oval 57"/>
            <p:cNvSpPr>
              <a:spLocks noChangeArrowheads="1"/>
            </p:cNvSpPr>
            <p:nvPr/>
          </p:nvSpPr>
          <p:spPr bwMode="auto">
            <a:xfrm>
              <a:off x="2605" y="3291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0517" name="Text Box 58"/>
            <p:cNvSpPr txBox="1">
              <a:spLocks noChangeArrowheads="1"/>
            </p:cNvSpPr>
            <p:nvPr/>
          </p:nvSpPr>
          <p:spPr bwMode="auto">
            <a:xfrm>
              <a:off x="2400" y="2619"/>
              <a:ext cx="22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/>
                <a:t>+</a:t>
              </a:r>
            </a:p>
            <a:p>
              <a:pPr algn="ctr" eaLnBrk="0" hangingPunct="0"/>
              <a:r>
                <a:rPr lang="en-US" b="1" dirty="0"/>
                <a:t>R</a:t>
              </a:r>
            </a:p>
            <a:p>
              <a:pPr algn="ctr" eaLnBrk="0" hangingPunct="0"/>
              <a:r>
                <a:rPr lang="en-US" b="1" dirty="0"/>
                <a:t>–</a:t>
              </a:r>
            </a:p>
          </p:txBody>
        </p:sp>
        <p:cxnSp>
          <p:nvCxnSpPr>
            <p:cNvPr id="20518" name="AutoShape 59"/>
            <p:cNvCxnSpPr>
              <a:cxnSpLocks noChangeShapeType="1"/>
              <a:stCxn id="20516" idx="0"/>
              <a:endCxn id="20522" idx="1"/>
            </p:cNvCxnSpPr>
            <p:nvPr/>
          </p:nvCxnSpPr>
          <p:spPr bwMode="auto">
            <a:xfrm flipV="1">
              <a:off x="2647" y="3031"/>
              <a:ext cx="2" cy="2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9" name="AutoShape 60"/>
            <p:cNvCxnSpPr>
              <a:cxnSpLocks noChangeShapeType="1"/>
              <a:stCxn id="20515" idx="4"/>
              <a:endCxn id="20520" idx="0"/>
            </p:cNvCxnSpPr>
            <p:nvPr/>
          </p:nvCxnSpPr>
          <p:spPr bwMode="auto">
            <a:xfrm flipH="1">
              <a:off x="2640" y="2552"/>
              <a:ext cx="3" cy="2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0484" name="Object 6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99910345"/>
              </p:ext>
            </p:extLst>
          </p:nvPr>
        </p:nvGraphicFramePr>
        <p:xfrm>
          <a:off x="3948333" y="4737206"/>
          <a:ext cx="127112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4" name="Equation" r:id="rId7" imgW="698400" imgH="419040" progId="Equation.3">
                  <p:embed/>
                </p:oleObj>
              </mc:Choice>
              <mc:Fallback>
                <p:oleObj name="Equation" r:id="rId7" imgW="698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333" y="4737206"/>
                        <a:ext cx="1271124" cy="762000"/>
                      </a:xfrm>
                      <a:prstGeom prst="rect">
                        <a:avLst/>
                      </a:prstGeom>
                      <a:solidFill>
                        <a:srgbClr val="ACA964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Rectangle 87"/>
          <p:cNvSpPr>
            <a:spLocks noChangeArrowheads="1"/>
          </p:cNvSpPr>
          <p:nvPr/>
        </p:nvSpPr>
        <p:spPr bwMode="auto">
          <a:xfrm>
            <a:off x="514349" y="2133600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rgbClr val="ACA964"/>
              </a:buClr>
              <a:buFont typeface="Monotype Sorts"/>
              <a:buNone/>
            </a:pPr>
            <a:r>
              <a:rPr lang="en-US" sz="2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Impedance of resistors, </a:t>
            </a:r>
            <a:r>
              <a:rPr lang="en-US" sz="22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capacitors and inductors</a:t>
            </a:r>
            <a:endParaRPr lang="en-US" sz="2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70184" y="5943600"/>
            <a:ext cx="638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“larger” impedance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tends to allow </a:t>
            </a:r>
            <a:r>
              <a:rPr lang="en-US" altLang="zh-HK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AC current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flow in an elements for </a:t>
            </a:r>
            <a:r>
              <a:rPr lang="en-US" altLang="zh-HK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given AC voltage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7620000" y="507359"/>
                <a:ext cx="89319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1" i="0" smtClean="0">
                          <a:latin typeface="Cambria Math"/>
                        </a:rPr>
                        <m:t>𝐙</m:t>
                      </m:r>
                      <m:r>
                        <a:rPr lang="en-US" altLang="zh-HK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1" i="0" smtClean="0">
                              <a:latin typeface="Cambria Math"/>
                            </a:rPr>
                            <m:t>𝐕</m:t>
                          </m:r>
                        </m:num>
                        <m:den>
                          <m:r>
                            <a:rPr lang="en-US" altLang="zh-HK" b="1" i="0" smtClean="0">
                              <a:latin typeface="Cambria Math"/>
                            </a:rPr>
                            <m:t>𝐈</m:t>
                          </m:r>
                        </m:den>
                      </m:f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07359"/>
                <a:ext cx="893193" cy="6090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7682953" y="1355877"/>
                <a:ext cx="841897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1" i="0" smtClean="0">
                          <a:latin typeface="Cambria Math"/>
                        </a:rPr>
                        <m:t>𝐈</m:t>
                      </m:r>
                      <m:r>
                        <a:rPr lang="en-US" altLang="zh-HK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1" i="0" smtClean="0">
                              <a:latin typeface="Cambria Math"/>
                            </a:rPr>
                            <m:t>𝐕</m:t>
                          </m:r>
                        </m:num>
                        <m:den>
                          <m:r>
                            <a:rPr lang="en-US" altLang="zh-HK" b="1" i="0" smtClean="0">
                              <a:latin typeface="Cambria Math"/>
                            </a:rPr>
                            <m:t>𝐙</m:t>
                          </m:r>
                        </m:den>
                      </m:f>
                    </m:oMath>
                  </m:oMathPara>
                </a14:m>
                <a:endParaRPr lang="en-US" altLang="zh-HK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53" y="1355877"/>
                <a:ext cx="841897" cy="6090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123"/>
          <p:cNvGrpSpPr>
            <a:grpSpLocks/>
          </p:cNvGrpSpPr>
          <p:nvPr/>
        </p:nvGrpSpPr>
        <p:grpSpPr bwMode="auto">
          <a:xfrm>
            <a:off x="5772413" y="291991"/>
            <a:ext cx="952500" cy="1500188"/>
            <a:chOff x="2712" y="2978"/>
            <a:chExt cx="600" cy="945"/>
          </a:xfrm>
        </p:grpSpPr>
        <p:grpSp>
          <p:nvGrpSpPr>
            <p:cNvPr id="41" name="Group 85"/>
            <p:cNvGrpSpPr>
              <a:grpSpLocks/>
            </p:cNvGrpSpPr>
            <p:nvPr/>
          </p:nvGrpSpPr>
          <p:grpSpPr bwMode="auto">
            <a:xfrm>
              <a:off x="2712" y="3264"/>
              <a:ext cx="280" cy="659"/>
              <a:chOff x="951" y="3181"/>
              <a:chExt cx="280" cy="659"/>
            </a:xfrm>
          </p:grpSpPr>
          <p:sp>
            <p:nvSpPr>
              <p:cNvPr id="47" name="Text Box 87"/>
              <p:cNvSpPr txBox="1">
                <a:spLocks noChangeArrowheads="1"/>
              </p:cNvSpPr>
              <p:nvPr/>
            </p:nvSpPr>
            <p:spPr bwMode="auto">
              <a:xfrm>
                <a:off x="951" y="3362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hangingPunct="0"/>
                <a:r>
                  <a:rPr lang="en-US" sz="2000" b="1" dirty="0" smtClean="0"/>
                  <a:t>V</a:t>
                </a:r>
                <a:endParaRPr lang="en-US" sz="2000" b="1" dirty="0"/>
              </a:p>
            </p:txBody>
          </p:sp>
          <p:sp>
            <p:nvSpPr>
              <p:cNvPr id="48" name="Oval 91"/>
              <p:cNvSpPr>
                <a:spLocks noChangeArrowheads="1"/>
              </p:cNvSpPr>
              <p:nvPr/>
            </p:nvSpPr>
            <p:spPr bwMode="auto">
              <a:xfrm rot="5400000">
                <a:off x="1149" y="318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9" name="Oval 92"/>
              <p:cNvSpPr>
                <a:spLocks noChangeArrowheads="1"/>
              </p:cNvSpPr>
              <p:nvPr/>
            </p:nvSpPr>
            <p:spPr bwMode="auto">
              <a:xfrm rot="5400000">
                <a:off x="1151" y="3760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cxnSp>
          <p:nvCxnSpPr>
            <p:cNvPr id="42" name="AutoShape 103"/>
            <p:cNvCxnSpPr>
              <a:cxnSpLocks noChangeShapeType="1"/>
              <a:stCxn id="48" idx="0"/>
              <a:endCxn id="46" idx="0"/>
            </p:cNvCxnSpPr>
            <p:nvPr/>
          </p:nvCxnSpPr>
          <p:spPr bwMode="auto">
            <a:xfrm>
              <a:off x="2990" y="3306"/>
              <a:ext cx="213" cy="12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104"/>
            <p:cNvCxnSpPr>
              <a:cxnSpLocks noChangeShapeType="1"/>
              <a:stCxn id="49" idx="0"/>
              <a:endCxn id="46" idx="2"/>
            </p:cNvCxnSpPr>
            <p:nvPr/>
          </p:nvCxnSpPr>
          <p:spPr bwMode="auto">
            <a:xfrm flipV="1">
              <a:off x="2992" y="3738"/>
              <a:ext cx="211" cy="14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Line 114"/>
            <p:cNvSpPr>
              <a:spLocks noChangeShapeType="1"/>
            </p:cNvSpPr>
            <p:nvPr/>
          </p:nvSpPr>
          <p:spPr bwMode="auto">
            <a:xfrm>
              <a:off x="2833" y="3219"/>
              <a:ext cx="2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115"/>
            <p:cNvSpPr txBox="1">
              <a:spLocks noChangeArrowheads="1"/>
            </p:cNvSpPr>
            <p:nvPr/>
          </p:nvSpPr>
          <p:spPr bwMode="auto">
            <a:xfrm>
              <a:off x="2778" y="2978"/>
              <a:ext cx="1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I</a:t>
              </a:r>
              <a:endParaRPr lang="en-US" b="1" dirty="0"/>
            </a:p>
          </p:txBody>
        </p:sp>
        <p:sp>
          <p:nvSpPr>
            <p:cNvPr id="46" name="Rectangle 121"/>
            <p:cNvSpPr>
              <a:spLocks noChangeArrowheads="1"/>
            </p:cNvSpPr>
            <p:nvPr/>
          </p:nvSpPr>
          <p:spPr bwMode="auto">
            <a:xfrm>
              <a:off x="3095" y="3431"/>
              <a:ext cx="217" cy="307"/>
            </a:xfrm>
            <a:prstGeom prst="rect">
              <a:avLst/>
            </a:prstGeom>
            <a:solidFill>
              <a:srgbClr val="8495A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b="1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6862221" y="108232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HK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7222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Phasor</a:t>
            </a:r>
            <a:r>
              <a:rPr lang="en-US" altLang="zh-HK" dirty="0" smtClean="0"/>
              <a:t> form of KVL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2136531"/>
            <a:ext cx="8610600" cy="4114800"/>
          </a:xfrm>
        </p:spPr>
        <p:txBody>
          <a:bodyPr/>
          <a:lstStyle/>
          <a:p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zh-HK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sz="2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HK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sz="2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… , </a:t>
            </a:r>
            <a:r>
              <a:rPr lang="en-US" altLang="zh-HK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sz="2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be the AC voltages of electrical components around a closed loop, as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KVL holds for all time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we have</a:t>
            </a:r>
          </a:p>
          <a:p>
            <a:endParaRPr lang="en-US" altLang="zh-HK" sz="2000" dirty="0"/>
          </a:p>
          <a:p>
            <a:endParaRPr lang="en-US" altLang="zh-HK" sz="2000" dirty="0" smtClean="0"/>
          </a:p>
          <a:p>
            <a:pPr marL="0" indent="0">
              <a:buNone/>
            </a:pPr>
            <a:endParaRPr lang="en-US" altLang="zh-HK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is found that KVL also holds for </a:t>
            </a:r>
            <a:r>
              <a:rPr lang="en-US" altLang="zh-HK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phasors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zh-HK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22</a:t>
            </a:fld>
            <a:endParaRPr lang="en-US" altLang="zh-HK"/>
          </a:p>
        </p:txBody>
      </p:sp>
      <p:graphicFrame>
        <p:nvGraphicFramePr>
          <p:cNvPr id="5" name="物件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80740436"/>
              </p:ext>
            </p:extLst>
          </p:nvPr>
        </p:nvGraphicFramePr>
        <p:xfrm>
          <a:off x="2743200" y="2971800"/>
          <a:ext cx="3397688" cy="47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9" name="方程式" r:id="rId3" imgW="1638000" imgH="228600" progId="Equation.3">
                  <p:embed/>
                </p:oleObj>
              </mc:Choice>
              <mc:Fallback>
                <p:oleObj name="方程式" r:id="rId3" imgW="1638000" imgH="228600" progId="Equation.3">
                  <p:embed/>
                  <p:pic>
                    <p:nvPicPr>
                      <p:cNvPr id="0" name="物件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0"/>
                        <a:ext cx="3397688" cy="473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72505285"/>
              </p:ext>
            </p:extLst>
          </p:nvPr>
        </p:nvGraphicFramePr>
        <p:xfrm>
          <a:off x="3048000" y="4267200"/>
          <a:ext cx="2554901" cy="429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0" name="方程式" r:id="rId5" imgW="1282680" imgH="215640" progId="Equation.3">
                  <p:embed/>
                </p:oleObj>
              </mc:Choice>
              <mc:Fallback>
                <p:oleObj name="方程式" r:id="rId5" imgW="1282680" imgH="215640" progId="Equation.3">
                  <p:embed/>
                  <p:pic>
                    <p:nvPicPr>
                      <p:cNvPr id="0" name="物件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67200"/>
                        <a:ext cx="2554901" cy="429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6000" y="4267200"/>
            <a:ext cx="279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KVL in phasor version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3" descr="ale29559_0901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10391" r="10528"/>
          <a:stretch/>
        </p:blipFill>
        <p:spPr bwMode="auto">
          <a:xfrm>
            <a:off x="889905" y="4765493"/>
            <a:ext cx="2796443" cy="173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7"/>
          <p:cNvSpPr txBox="1"/>
          <p:nvPr/>
        </p:nvSpPr>
        <p:spPr>
          <a:xfrm>
            <a:off x="1643184" y="5301824"/>
            <a:ext cx="105403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+ v</a:t>
            </a:r>
            <a:r>
              <a:rPr lang="en-US" baseline="-25000" dirty="0" smtClean="0"/>
              <a:t>1</a:t>
            </a:r>
            <a:r>
              <a:rPr lang="en-US" dirty="0" smtClean="0"/>
              <a:t>(t) - </a:t>
            </a:r>
            <a:endParaRPr lang="en-US" dirty="0"/>
          </a:p>
        </p:txBody>
      </p:sp>
      <p:sp>
        <p:nvSpPr>
          <p:cNvPr id="14" name="TextBox 8"/>
          <p:cNvSpPr txBox="1"/>
          <p:nvPr/>
        </p:nvSpPr>
        <p:spPr>
          <a:xfrm>
            <a:off x="2423439" y="5560402"/>
            <a:ext cx="733028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+</a:t>
            </a:r>
          </a:p>
          <a:p>
            <a:pPr algn="r"/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</a:p>
          <a:p>
            <a:pPr algn="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TextBox 9"/>
          <p:cNvSpPr txBox="1"/>
          <p:nvPr/>
        </p:nvSpPr>
        <p:spPr>
          <a:xfrm>
            <a:off x="472307" y="5301824"/>
            <a:ext cx="68580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</a:t>
            </a:r>
            <a:endParaRPr lang="en-US" dirty="0" smtClean="0"/>
          </a:p>
          <a:p>
            <a:pPr algn="r"/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(t)</a:t>
            </a:r>
          </a:p>
          <a:p>
            <a:pPr algn="r"/>
            <a:r>
              <a:rPr lang="en-US" dirty="0"/>
              <a:t>+</a:t>
            </a:r>
          </a:p>
        </p:txBody>
      </p:sp>
      <p:pic>
        <p:nvPicPr>
          <p:cNvPr id="16" name="Picture 3" descr="ale29559_0901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10391" r="10528"/>
          <a:stretch/>
        </p:blipFill>
        <p:spPr bwMode="auto">
          <a:xfrm>
            <a:off x="5209384" y="4826878"/>
            <a:ext cx="2796443" cy="173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7"/>
          <p:cNvSpPr txBox="1"/>
          <p:nvPr/>
        </p:nvSpPr>
        <p:spPr>
          <a:xfrm>
            <a:off x="6096462" y="5375736"/>
            <a:ext cx="105403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+ </a:t>
            </a:r>
            <a:r>
              <a:rPr lang="en-US" b="1" dirty="0" smtClean="0"/>
              <a:t>V</a:t>
            </a:r>
            <a:r>
              <a:rPr lang="en-US" b="1" baseline="-25000" dirty="0" smtClean="0"/>
              <a:t>1</a:t>
            </a:r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18" name="TextBox 8"/>
          <p:cNvSpPr txBox="1"/>
          <p:nvPr/>
        </p:nvSpPr>
        <p:spPr>
          <a:xfrm>
            <a:off x="6742918" y="5621787"/>
            <a:ext cx="733028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+</a:t>
            </a:r>
          </a:p>
          <a:p>
            <a:pPr algn="r"/>
            <a:r>
              <a:rPr lang="en-US" b="1" dirty="0" smtClean="0"/>
              <a:t>V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algn="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TextBox 9"/>
          <p:cNvSpPr txBox="1"/>
          <p:nvPr/>
        </p:nvSpPr>
        <p:spPr>
          <a:xfrm>
            <a:off x="4791786" y="5363209"/>
            <a:ext cx="68580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</a:t>
            </a:r>
            <a:endParaRPr lang="en-US" dirty="0" smtClean="0"/>
          </a:p>
          <a:p>
            <a:pPr algn="r"/>
            <a:r>
              <a:rPr lang="en-US" b="1" dirty="0" smtClean="0"/>
              <a:t>V</a:t>
            </a:r>
            <a:r>
              <a:rPr lang="en-US" b="1" baseline="-25000" dirty="0" smtClean="0"/>
              <a:t>3</a:t>
            </a:r>
            <a:endParaRPr lang="en-US" b="1" dirty="0" smtClean="0"/>
          </a:p>
          <a:p>
            <a:pPr algn="r"/>
            <a:r>
              <a:rPr lang="en-US" dirty="0"/>
              <a:t>+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58107" y="650345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Time Domain Circuit</a:t>
            </a:r>
            <a:endParaRPr lang="zh-HK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506334" y="655421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Phasor Domain Circuit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967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Phasor</a:t>
            </a:r>
            <a:r>
              <a:rPr lang="en-US" altLang="zh-HK" dirty="0" smtClean="0"/>
              <a:t> form of KCL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3600"/>
            <a:ext cx="8269288" cy="4114800"/>
          </a:xfrm>
        </p:spPr>
        <p:txBody>
          <a:bodyPr/>
          <a:lstStyle/>
          <a:p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zh-HK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HK" sz="2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HK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HK" sz="2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… , </a:t>
            </a:r>
            <a:r>
              <a:rPr lang="en-US" altLang="zh-HK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HK" sz="2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be the AC currents entering a node in a circuit, as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KCL holds all the time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we have</a:t>
            </a:r>
          </a:p>
          <a:p>
            <a:endParaRPr lang="en-US" altLang="zh-H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is found that KCL also holds for </a:t>
            </a:r>
            <a:r>
              <a:rPr lang="en-US" altLang="zh-HK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phasors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zh-HK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23</a:t>
            </a:fld>
            <a:endParaRPr lang="en-US" altLang="zh-HK"/>
          </a:p>
        </p:txBody>
      </p:sp>
      <p:graphicFrame>
        <p:nvGraphicFramePr>
          <p:cNvPr id="5" name="物件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25332359"/>
              </p:ext>
            </p:extLst>
          </p:nvPr>
        </p:nvGraphicFramePr>
        <p:xfrm>
          <a:off x="3046786" y="2895600"/>
          <a:ext cx="3173181" cy="46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6" name="方程式" r:id="rId3" imgW="1549080" imgH="228600" progId="Equation.3">
                  <p:embed/>
                </p:oleObj>
              </mc:Choice>
              <mc:Fallback>
                <p:oleObj name="方程式" r:id="rId3" imgW="154908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786" y="2895600"/>
                        <a:ext cx="3173181" cy="467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72966430"/>
              </p:ext>
            </p:extLst>
          </p:nvPr>
        </p:nvGraphicFramePr>
        <p:xfrm>
          <a:off x="3429000" y="4114800"/>
          <a:ext cx="2281789" cy="45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7" name="方程式" r:id="rId5" imgW="1091880" imgH="215640" progId="Equation.3">
                  <p:embed/>
                </p:oleObj>
              </mc:Choice>
              <mc:Fallback>
                <p:oleObj name="方程式" r:id="rId5" imgW="1091880" imgH="215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14800"/>
                        <a:ext cx="2281789" cy="450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ale29559_0902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8985" r="4938"/>
          <a:stretch/>
        </p:blipFill>
        <p:spPr bwMode="auto">
          <a:xfrm>
            <a:off x="547981" y="4633409"/>
            <a:ext cx="3660898" cy="188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61183" y="4798485"/>
            <a:ext cx="7330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2696" y="4773840"/>
            <a:ext cx="7330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3</a:t>
            </a:r>
            <a:r>
              <a:rPr lang="en-US" dirty="0" smtClean="0"/>
              <a:t>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36" y="5389390"/>
            <a:ext cx="7330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</a:t>
            </a:r>
            <a:r>
              <a:rPr lang="en-US" baseline="-25000" dirty="0"/>
              <a:t>1</a:t>
            </a:r>
            <a:r>
              <a:rPr lang="en-US" dirty="0" smtClean="0"/>
              <a:t>(t)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5249" y="4730906"/>
            <a:ext cx="241132" cy="432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68754" y="4732461"/>
            <a:ext cx="183942" cy="431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33981" y="4794529"/>
            <a:ext cx="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63963" y="4794529"/>
            <a:ext cx="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04164" y="4794529"/>
            <a:ext cx="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39487" y="4926695"/>
            <a:ext cx="323389" cy="141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76664" y="4114800"/>
            <a:ext cx="279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KCL in phasor version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3" descr="ale29559_0902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8985" r="4938"/>
          <a:stretch/>
        </p:blipFill>
        <p:spPr bwMode="auto">
          <a:xfrm>
            <a:off x="5115732" y="4622356"/>
            <a:ext cx="3660898" cy="188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7"/>
          <p:cNvSpPr txBox="1"/>
          <p:nvPr/>
        </p:nvSpPr>
        <p:spPr>
          <a:xfrm>
            <a:off x="7328934" y="4787432"/>
            <a:ext cx="7330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Calibri" panose="020F0502020204030204" pitchFamily="34" charset="0"/>
              </a:rPr>
              <a:t>I</a:t>
            </a:r>
            <a:r>
              <a:rPr lang="en-US" b="1" baseline="-25000" dirty="0" smtClean="0">
                <a:latin typeface="Calibri" panose="020F0502020204030204" pitchFamily="34" charset="0"/>
              </a:rPr>
              <a:t>2</a:t>
            </a:r>
            <a:endParaRPr lang="en-US" b="1" dirty="0" smtClean="0">
              <a:latin typeface="Calibri" panose="020F0502020204030204" pitchFamily="34" charset="0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8410116" y="4999329"/>
            <a:ext cx="7330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I</a:t>
            </a:r>
            <a:r>
              <a:rPr lang="en-US" b="1" baseline="-25000" dirty="0" smtClean="0">
                <a:latin typeface="Calibri" panose="020F0502020204030204" pitchFamily="34" charset="0"/>
              </a:rPr>
              <a:t>3</a:t>
            </a:r>
            <a:endParaRPr lang="en-US" b="1" dirty="0" smtClean="0">
              <a:latin typeface="Calibri" panose="020F0502020204030204" pitchFamily="34" charset="0"/>
            </a:endParaRPr>
          </a:p>
        </p:txBody>
      </p:sp>
      <p:sp>
        <p:nvSpPr>
          <p:cNvPr id="22" name="TextBox 9"/>
          <p:cNvSpPr txBox="1"/>
          <p:nvPr/>
        </p:nvSpPr>
        <p:spPr>
          <a:xfrm>
            <a:off x="4638887" y="5378337"/>
            <a:ext cx="7330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Calibri" panose="020F0502020204030204" pitchFamily="34" charset="0"/>
              </a:rPr>
              <a:t>I</a:t>
            </a:r>
            <a:r>
              <a:rPr lang="en-US" b="1" baseline="-25000" dirty="0" smtClean="0">
                <a:latin typeface="Calibri" panose="020F0502020204030204" pitchFamily="34" charset="0"/>
              </a:rPr>
              <a:t>1</a:t>
            </a:r>
            <a:endParaRPr lang="en-US" b="1" dirty="0" smtClean="0">
              <a:latin typeface="Calibri" panose="020F0502020204030204" pitchFamily="34" charset="0"/>
            </a:endParaRPr>
          </a:p>
        </p:txBody>
      </p:sp>
      <p:sp>
        <p:nvSpPr>
          <p:cNvPr id="23" name="Rectangle 12"/>
          <p:cNvSpPr/>
          <p:nvPr/>
        </p:nvSpPr>
        <p:spPr>
          <a:xfrm>
            <a:off x="7313000" y="4719853"/>
            <a:ext cx="241132" cy="432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/>
          <p:cNvSpPr/>
          <p:nvPr/>
        </p:nvSpPr>
        <p:spPr>
          <a:xfrm>
            <a:off x="8336505" y="4721408"/>
            <a:ext cx="183942" cy="431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11"/>
          <p:cNvCxnSpPr/>
          <p:nvPr/>
        </p:nvCxnSpPr>
        <p:spPr>
          <a:xfrm flipV="1">
            <a:off x="7401732" y="4783476"/>
            <a:ext cx="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4"/>
          <p:cNvCxnSpPr/>
          <p:nvPr/>
        </p:nvCxnSpPr>
        <p:spPr>
          <a:xfrm flipV="1">
            <a:off x="8431714" y="4783476"/>
            <a:ext cx="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5"/>
          <p:cNvCxnSpPr/>
          <p:nvPr/>
        </p:nvCxnSpPr>
        <p:spPr>
          <a:xfrm flipV="1">
            <a:off x="5371915" y="4783476"/>
            <a:ext cx="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6"/>
          <p:cNvSpPr/>
          <p:nvPr/>
        </p:nvSpPr>
        <p:spPr>
          <a:xfrm>
            <a:off x="6207238" y="4915642"/>
            <a:ext cx="323389" cy="141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1158107" y="650345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Time Domain Circuit</a:t>
            </a:r>
            <a:endParaRPr lang="zh-HK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506334" y="655421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Phasor Domain Circuit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613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Combining Impedances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3068" y="2133600"/>
            <a:ext cx="84216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the N-series connected impedances. </a:t>
            </a:r>
          </a:p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current 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flows through the impedances, applying KVL around the loop gives: </a:t>
            </a:r>
            <a:endParaRPr lang="zh-HK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24</a:t>
            </a:fld>
            <a:endParaRPr lang="en-US" altLang="zh-HK"/>
          </a:p>
        </p:txBody>
      </p:sp>
      <p:pic>
        <p:nvPicPr>
          <p:cNvPr id="5" name="Picture 3" descr="ale29559_0901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04800" y="3657600"/>
            <a:ext cx="4329112" cy="216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物件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18270771"/>
              </p:ext>
            </p:extLst>
          </p:nvPr>
        </p:nvGraphicFramePr>
        <p:xfrm>
          <a:off x="5715000" y="3613233"/>
          <a:ext cx="2618741" cy="1296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9" name="Equation" r:id="rId4" imgW="1384200" imgH="685800" progId="Equation.3">
                  <p:embed/>
                </p:oleObj>
              </mc:Choice>
              <mc:Fallback>
                <p:oleObj name="Equation" r:id="rId4" imgW="1384200" imgH="685800" progId="Equation.3">
                  <p:embed/>
                  <p:pic>
                    <p:nvPicPr>
                      <p:cNvPr id="0" name="物件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613233"/>
                        <a:ext cx="2618741" cy="1296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73791190"/>
              </p:ext>
            </p:extLst>
          </p:nvPr>
        </p:nvGraphicFramePr>
        <p:xfrm>
          <a:off x="5410200" y="5257800"/>
          <a:ext cx="3289460" cy="74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0" name="方程式" r:id="rId6" imgW="1739880" imgH="393480" progId="Equation.3">
                  <p:embed/>
                </p:oleObj>
              </mc:Choice>
              <mc:Fallback>
                <p:oleObj name="方程式" r:id="rId6" imgW="1739880" imgH="393480" progId="Equation.3">
                  <p:embed/>
                  <p:pic>
                    <p:nvPicPr>
                      <p:cNvPr id="0" name="物件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257800"/>
                        <a:ext cx="3289460" cy="74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5334000" y="3048000"/>
                <a:ext cx="32197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sz="2000" b="1" i="0" smtClean="0">
                              <a:latin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altLang="zh-HK" sz="2000" b="1" i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HK" sz="2000" b="1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HK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sz="2000" b="1" i="0" smtClean="0">
                              <a:latin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altLang="zh-HK" sz="20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HK" sz="2000" b="1" i="0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altLang="zh-HK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sz="2000" b="1" i="0" smtClean="0">
                              <a:latin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altLang="zh-HK" sz="2000" b="1" i="0" smtClean="0">
                              <a:latin typeface="Cambria Math"/>
                            </a:rPr>
                            <m:t>𝐍</m:t>
                          </m:r>
                        </m:sub>
                      </m:sSub>
                      <m:r>
                        <a:rPr lang="en-US" altLang="zh-HK" sz="2000" b="1" i="0" smtClean="0">
                          <a:latin typeface="Cambria Math"/>
                        </a:rPr>
                        <m:t>−</m:t>
                      </m:r>
                      <m:r>
                        <a:rPr lang="en-US" altLang="zh-HK" sz="2000" b="1" i="0" smtClean="0">
                          <a:latin typeface="Cambria Math"/>
                        </a:rPr>
                        <m:t>𝐕</m:t>
                      </m:r>
                      <m:r>
                        <a:rPr lang="en-US" altLang="zh-HK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HK" altLang="en-US" sz="20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048000"/>
                <a:ext cx="3219792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123"/>
          <p:cNvGrpSpPr>
            <a:grpSpLocks/>
          </p:cNvGrpSpPr>
          <p:nvPr/>
        </p:nvGrpSpPr>
        <p:grpSpPr bwMode="auto">
          <a:xfrm>
            <a:off x="3100389" y="5543548"/>
            <a:ext cx="1100138" cy="1314450"/>
            <a:chOff x="2619" y="3095"/>
            <a:chExt cx="693" cy="828"/>
          </a:xfrm>
        </p:grpSpPr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2798" y="3264"/>
              <a:ext cx="233" cy="659"/>
              <a:chOff x="1037" y="3181"/>
              <a:chExt cx="233" cy="659"/>
            </a:xfrm>
          </p:grpSpPr>
          <p:sp>
            <p:nvSpPr>
              <p:cNvPr id="16" name="Text Box 87"/>
              <p:cNvSpPr txBox="1">
                <a:spLocks noChangeArrowheads="1"/>
              </p:cNvSpPr>
              <p:nvPr/>
            </p:nvSpPr>
            <p:spPr bwMode="auto">
              <a:xfrm>
                <a:off x="1037" y="3382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hangingPunct="0"/>
                <a:r>
                  <a:rPr lang="en-US" sz="2000" b="1" dirty="0" smtClean="0"/>
                  <a:t>V</a:t>
                </a:r>
                <a:endParaRPr lang="en-US" sz="2000" b="1" dirty="0"/>
              </a:p>
            </p:txBody>
          </p:sp>
          <p:sp>
            <p:nvSpPr>
              <p:cNvPr id="17" name="Oval 91"/>
              <p:cNvSpPr>
                <a:spLocks noChangeArrowheads="1"/>
              </p:cNvSpPr>
              <p:nvPr/>
            </p:nvSpPr>
            <p:spPr bwMode="auto">
              <a:xfrm rot="5400000">
                <a:off x="1149" y="318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8" name="Oval 92"/>
              <p:cNvSpPr>
                <a:spLocks noChangeArrowheads="1"/>
              </p:cNvSpPr>
              <p:nvPr/>
            </p:nvSpPr>
            <p:spPr bwMode="auto">
              <a:xfrm rot="5400000">
                <a:off x="1151" y="3760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cxnSp>
          <p:nvCxnSpPr>
            <p:cNvPr id="11" name="AutoShape 103"/>
            <p:cNvCxnSpPr>
              <a:cxnSpLocks noChangeShapeType="1"/>
              <a:stCxn id="17" idx="0"/>
              <a:endCxn id="15" idx="0"/>
            </p:cNvCxnSpPr>
            <p:nvPr/>
          </p:nvCxnSpPr>
          <p:spPr bwMode="auto">
            <a:xfrm>
              <a:off x="2992" y="3306"/>
              <a:ext cx="212" cy="131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4"/>
            <p:cNvCxnSpPr>
              <a:cxnSpLocks noChangeShapeType="1"/>
              <a:stCxn id="18" idx="0"/>
              <a:endCxn id="15" idx="2"/>
            </p:cNvCxnSpPr>
            <p:nvPr/>
          </p:nvCxnSpPr>
          <p:spPr bwMode="auto">
            <a:xfrm flipV="1">
              <a:off x="2994" y="3744"/>
              <a:ext cx="210" cy="13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Line 114"/>
            <p:cNvSpPr>
              <a:spLocks noChangeShapeType="1"/>
            </p:cNvSpPr>
            <p:nvPr/>
          </p:nvSpPr>
          <p:spPr bwMode="auto">
            <a:xfrm>
              <a:off x="2833" y="3219"/>
              <a:ext cx="2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15"/>
            <p:cNvSpPr txBox="1">
              <a:spLocks noChangeArrowheads="1"/>
            </p:cNvSpPr>
            <p:nvPr/>
          </p:nvSpPr>
          <p:spPr bwMode="auto">
            <a:xfrm>
              <a:off x="2619" y="3095"/>
              <a:ext cx="1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I</a:t>
              </a:r>
              <a:endParaRPr lang="en-US" b="1" dirty="0"/>
            </a:p>
          </p:txBody>
        </p:sp>
        <p:sp>
          <p:nvSpPr>
            <p:cNvPr id="15" name="Rectangle 121"/>
            <p:cNvSpPr>
              <a:spLocks noChangeArrowheads="1"/>
            </p:cNvSpPr>
            <p:nvPr/>
          </p:nvSpPr>
          <p:spPr bwMode="auto">
            <a:xfrm>
              <a:off x="3095" y="3437"/>
              <a:ext cx="217" cy="307"/>
            </a:xfrm>
            <a:prstGeom prst="rect">
              <a:avLst/>
            </a:prstGeom>
            <a:solidFill>
              <a:srgbClr val="8495A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145195" y="5994661"/>
                <a:ext cx="84914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HK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1" i="0" smtClean="0">
                              <a:latin typeface="Cambria Math"/>
                            </a:rPr>
                            <m:t>𝐕</m:t>
                          </m:r>
                        </m:num>
                        <m:den>
                          <m:r>
                            <a:rPr lang="en-US" altLang="zh-HK" b="1" i="0" smtClean="0">
                              <a:latin typeface="Cambria Math"/>
                            </a:rPr>
                            <m:t>𝐈</m:t>
                          </m:r>
                        </m:den>
                      </m:f>
                      <m:r>
                        <a:rPr lang="en-US" altLang="zh-HK" i="1" smtClean="0">
                          <a:latin typeface="Cambria Math"/>
                        </a:rPr>
                        <m:t>=</m:t>
                      </m:r>
                      <m:r>
                        <a:rPr lang="en-US" altLang="zh-HK" b="1" i="0" smtClean="0">
                          <a:latin typeface="Cambria Math"/>
                        </a:rPr>
                        <m:t>𝐙</m:t>
                      </m:r>
                    </m:oMath>
                  </m:oMathPara>
                </a14:m>
                <a:endParaRPr lang="zh-HK" altLang="en-US" b="1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195" y="5994661"/>
                <a:ext cx="849143" cy="6090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4253605" y="6146283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HK" b="1" dirty="0"/>
              <a:t>Z</a:t>
            </a:r>
            <a:endParaRPr lang="en-US" altLang="zh-HK" b="1" dirty="0"/>
          </a:p>
        </p:txBody>
      </p:sp>
    </p:spTree>
    <p:extLst>
      <p:ext uri="{BB962C8B-B14F-4D97-AF65-F5344CB8AC3E}">
        <p14:creationId xmlns:p14="http://schemas.microsoft.com/office/powerpoint/2010/main" val="7914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Combining Impedances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85706"/>
            <a:ext cx="84216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the N-parallel connected impedances. </a:t>
            </a:r>
          </a:p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voltage 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across the impedances, applying KCL at the top node gives: </a:t>
            </a:r>
            <a:endParaRPr lang="zh-HK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25</a:t>
            </a:fld>
            <a:endParaRPr lang="en-US" altLang="zh-HK"/>
          </a:p>
        </p:txBody>
      </p:sp>
      <p:graphicFrame>
        <p:nvGraphicFramePr>
          <p:cNvPr id="6" name="物件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3276749"/>
              </p:ext>
            </p:extLst>
          </p:nvPr>
        </p:nvGraphicFramePr>
        <p:xfrm>
          <a:off x="5638800" y="3200400"/>
          <a:ext cx="2704802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8" name="Equation" r:id="rId3" imgW="1536480" imgH="1155600" progId="Equation.3">
                  <p:embed/>
                </p:oleObj>
              </mc:Choice>
              <mc:Fallback>
                <p:oleObj name="Equation" r:id="rId3" imgW="1536480" imgH="1155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00400"/>
                        <a:ext cx="2704802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33910721"/>
              </p:ext>
            </p:extLst>
          </p:nvPr>
        </p:nvGraphicFramePr>
        <p:xfrm>
          <a:off x="5257800" y="5523023"/>
          <a:ext cx="3287712" cy="650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9" name="Equation" r:id="rId5" imgW="2184120" imgH="431640" progId="Equation.3">
                  <p:embed/>
                </p:oleObj>
              </mc:Choice>
              <mc:Fallback>
                <p:oleObj name="Equation" r:id="rId5" imgW="2184120" imgH="431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523023"/>
                        <a:ext cx="3287712" cy="650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 descr="ale29559_0902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1"/>
          <a:stretch/>
        </p:blipFill>
        <p:spPr bwMode="auto">
          <a:xfrm>
            <a:off x="210787" y="3294855"/>
            <a:ext cx="4778212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123"/>
          <p:cNvGrpSpPr>
            <a:grpSpLocks/>
          </p:cNvGrpSpPr>
          <p:nvPr/>
        </p:nvGrpSpPr>
        <p:grpSpPr bwMode="auto">
          <a:xfrm>
            <a:off x="3081339" y="5530849"/>
            <a:ext cx="1100138" cy="1314450"/>
            <a:chOff x="2619" y="3095"/>
            <a:chExt cx="693" cy="828"/>
          </a:xfrm>
        </p:grpSpPr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2798" y="3264"/>
              <a:ext cx="233" cy="659"/>
              <a:chOff x="1037" y="3181"/>
              <a:chExt cx="233" cy="659"/>
            </a:xfrm>
          </p:grpSpPr>
          <p:sp>
            <p:nvSpPr>
              <p:cNvPr id="16" name="Text Box 87"/>
              <p:cNvSpPr txBox="1">
                <a:spLocks noChangeArrowheads="1"/>
              </p:cNvSpPr>
              <p:nvPr/>
            </p:nvSpPr>
            <p:spPr bwMode="auto">
              <a:xfrm>
                <a:off x="1037" y="3382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hangingPunct="0"/>
                <a:r>
                  <a:rPr lang="en-US" sz="2000" b="1" dirty="0" smtClean="0"/>
                  <a:t>V</a:t>
                </a:r>
                <a:endParaRPr lang="en-US" sz="2000" b="1" dirty="0"/>
              </a:p>
            </p:txBody>
          </p:sp>
          <p:sp>
            <p:nvSpPr>
              <p:cNvPr id="17" name="Oval 91"/>
              <p:cNvSpPr>
                <a:spLocks noChangeArrowheads="1"/>
              </p:cNvSpPr>
              <p:nvPr/>
            </p:nvSpPr>
            <p:spPr bwMode="auto">
              <a:xfrm rot="5400000">
                <a:off x="1149" y="318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8" name="Oval 92"/>
              <p:cNvSpPr>
                <a:spLocks noChangeArrowheads="1"/>
              </p:cNvSpPr>
              <p:nvPr/>
            </p:nvSpPr>
            <p:spPr bwMode="auto">
              <a:xfrm rot="5400000">
                <a:off x="1151" y="3760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cxnSp>
          <p:nvCxnSpPr>
            <p:cNvPr id="11" name="AutoShape 103"/>
            <p:cNvCxnSpPr>
              <a:cxnSpLocks noChangeShapeType="1"/>
              <a:stCxn id="17" idx="0"/>
              <a:endCxn id="15" idx="0"/>
            </p:cNvCxnSpPr>
            <p:nvPr/>
          </p:nvCxnSpPr>
          <p:spPr bwMode="auto">
            <a:xfrm>
              <a:off x="2992" y="3306"/>
              <a:ext cx="212" cy="131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4"/>
            <p:cNvCxnSpPr>
              <a:cxnSpLocks noChangeShapeType="1"/>
              <a:stCxn id="18" idx="0"/>
              <a:endCxn id="15" idx="2"/>
            </p:cNvCxnSpPr>
            <p:nvPr/>
          </p:nvCxnSpPr>
          <p:spPr bwMode="auto">
            <a:xfrm flipV="1">
              <a:off x="2994" y="3744"/>
              <a:ext cx="210" cy="13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Line 114"/>
            <p:cNvSpPr>
              <a:spLocks noChangeShapeType="1"/>
            </p:cNvSpPr>
            <p:nvPr/>
          </p:nvSpPr>
          <p:spPr bwMode="auto">
            <a:xfrm>
              <a:off x="2833" y="3219"/>
              <a:ext cx="2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15"/>
            <p:cNvSpPr txBox="1">
              <a:spLocks noChangeArrowheads="1"/>
            </p:cNvSpPr>
            <p:nvPr/>
          </p:nvSpPr>
          <p:spPr bwMode="auto">
            <a:xfrm>
              <a:off x="2619" y="3095"/>
              <a:ext cx="1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I</a:t>
              </a:r>
              <a:endParaRPr lang="en-US" b="1" dirty="0"/>
            </a:p>
          </p:txBody>
        </p:sp>
        <p:sp>
          <p:nvSpPr>
            <p:cNvPr id="15" name="Rectangle 121"/>
            <p:cNvSpPr>
              <a:spLocks noChangeArrowheads="1"/>
            </p:cNvSpPr>
            <p:nvPr/>
          </p:nvSpPr>
          <p:spPr bwMode="auto">
            <a:xfrm>
              <a:off x="3095" y="3437"/>
              <a:ext cx="217" cy="307"/>
            </a:xfrm>
            <a:prstGeom prst="rect">
              <a:avLst/>
            </a:prstGeom>
            <a:solidFill>
              <a:srgbClr val="8495A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145195" y="5994661"/>
                <a:ext cx="84914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HK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1" i="0" smtClean="0">
                              <a:latin typeface="Cambria Math"/>
                            </a:rPr>
                            <m:t>𝐕</m:t>
                          </m:r>
                        </m:num>
                        <m:den>
                          <m:r>
                            <a:rPr lang="en-US" altLang="zh-HK" b="1" i="0" smtClean="0">
                              <a:latin typeface="Cambria Math"/>
                            </a:rPr>
                            <m:t>𝐈</m:t>
                          </m:r>
                        </m:den>
                      </m:f>
                      <m:r>
                        <a:rPr lang="en-US" altLang="zh-HK" i="1" smtClean="0">
                          <a:latin typeface="Cambria Math"/>
                        </a:rPr>
                        <m:t>=</m:t>
                      </m:r>
                      <m:r>
                        <a:rPr lang="en-US" altLang="zh-HK" b="1" i="0" smtClean="0">
                          <a:latin typeface="Cambria Math"/>
                        </a:rPr>
                        <m:t>𝐙</m:t>
                      </m:r>
                    </m:oMath>
                  </m:oMathPara>
                </a14:m>
                <a:endParaRPr lang="zh-HK" altLang="en-US" b="1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195" y="5994661"/>
                <a:ext cx="849143" cy="6090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243064" y="6148943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HK" b="1" dirty="0"/>
              <a:t>Z</a:t>
            </a:r>
            <a:endParaRPr lang="en-US" altLang="zh-HK" b="1" dirty="0"/>
          </a:p>
        </p:txBody>
      </p:sp>
    </p:spTree>
    <p:extLst>
      <p:ext uri="{BB962C8B-B14F-4D97-AF65-F5344CB8AC3E}">
        <p14:creationId xmlns:p14="http://schemas.microsoft.com/office/powerpoint/2010/main" val="37377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Combining Impedances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3600"/>
            <a:ext cx="83454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Find v(t) and </a:t>
            </a:r>
            <a:r>
              <a:rPr lang="en-US" altLang="zh-HK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(t) in the circuit </a:t>
            </a:r>
            <a:endParaRPr lang="zh-HK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26</a:t>
            </a:fld>
            <a:endParaRPr lang="en-US" altLang="zh-HK"/>
          </a:p>
        </p:txBody>
      </p:sp>
      <p:pic>
        <p:nvPicPr>
          <p:cNvPr id="5" name="Picture 3" descr="ale29559_090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" t="12997"/>
          <a:stretch/>
        </p:blipFill>
        <p:spPr bwMode="auto">
          <a:xfrm>
            <a:off x="228600" y="2934328"/>
            <a:ext cx="439519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物件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70658698"/>
              </p:ext>
            </p:extLst>
          </p:nvPr>
        </p:nvGraphicFramePr>
        <p:xfrm>
          <a:off x="5257800" y="2952565"/>
          <a:ext cx="3047010" cy="91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1" name="方程式" r:id="rId4" imgW="1612800" imgH="482400" progId="Equation.3">
                  <p:embed/>
                </p:oleObj>
              </mc:Choice>
              <mc:Fallback>
                <p:oleObj name="方程式" r:id="rId4" imgW="1612800" imgH="482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952565"/>
                        <a:ext cx="3047010" cy="910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70230842"/>
              </p:ext>
            </p:extLst>
          </p:nvPr>
        </p:nvGraphicFramePr>
        <p:xfrm>
          <a:off x="5258790" y="4106883"/>
          <a:ext cx="32512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2" name="方程式" r:id="rId6" imgW="1841400" imgH="685800" progId="Equation.3">
                  <p:embed/>
                </p:oleObj>
              </mc:Choice>
              <mc:Fallback>
                <p:oleObj name="方程式" r:id="rId6" imgW="1841400" imgH="685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790" y="4106883"/>
                        <a:ext cx="32512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18761990"/>
              </p:ext>
            </p:extLst>
          </p:nvPr>
        </p:nvGraphicFramePr>
        <p:xfrm>
          <a:off x="4191000" y="5638800"/>
          <a:ext cx="48418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3" name="方程式" r:id="rId8" imgW="2743200" imgH="444240" progId="Equation.3">
                  <p:embed/>
                </p:oleObj>
              </mc:Choice>
              <mc:Fallback>
                <p:oleObj name="方程式" r:id="rId8" imgW="2743200" imgH="4442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638800"/>
                        <a:ext cx="48418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23"/>
          <p:cNvGrpSpPr>
            <a:grpSpLocks/>
          </p:cNvGrpSpPr>
          <p:nvPr/>
        </p:nvGrpSpPr>
        <p:grpSpPr bwMode="auto">
          <a:xfrm>
            <a:off x="1463904" y="5273675"/>
            <a:ext cx="1100138" cy="1314450"/>
            <a:chOff x="2619" y="3095"/>
            <a:chExt cx="693" cy="828"/>
          </a:xfrm>
        </p:grpSpPr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798" y="3264"/>
              <a:ext cx="233" cy="659"/>
              <a:chOff x="1037" y="3181"/>
              <a:chExt cx="233" cy="659"/>
            </a:xfrm>
          </p:grpSpPr>
          <p:sp>
            <p:nvSpPr>
              <p:cNvPr id="17" name="Text Box 87"/>
              <p:cNvSpPr txBox="1">
                <a:spLocks noChangeArrowheads="1"/>
              </p:cNvSpPr>
              <p:nvPr/>
            </p:nvSpPr>
            <p:spPr bwMode="auto">
              <a:xfrm>
                <a:off x="1037" y="3382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hangingPunct="0"/>
                <a:r>
                  <a:rPr lang="en-US" sz="2000" b="1" dirty="0" smtClean="0"/>
                  <a:t>V</a:t>
                </a:r>
                <a:endParaRPr lang="en-US" sz="2000" b="1" dirty="0"/>
              </a:p>
            </p:txBody>
          </p:sp>
          <p:sp>
            <p:nvSpPr>
              <p:cNvPr id="18" name="Oval 91"/>
              <p:cNvSpPr>
                <a:spLocks noChangeArrowheads="1"/>
              </p:cNvSpPr>
              <p:nvPr/>
            </p:nvSpPr>
            <p:spPr bwMode="auto">
              <a:xfrm rot="5400000">
                <a:off x="1149" y="3184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" name="Oval 92"/>
              <p:cNvSpPr>
                <a:spLocks noChangeArrowheads="1"/>
              </p:cNvSpPr>
              <p:nvPr/>
            </p:nvSpPr>
            <p:spPr bwMode="auto">
              <a:xfrm rot="5400000">
                <a:off x="1151" y="3760"/>
                <a:ext cx="83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18" idx="0"/>
              <a:endCxn id="16" idx="0"/>
            </p:cNvCxnSpPr>
            <p:nvPr/>
          </p:nvCxnSpPr>
          <p:spPr bwMode="auto">
            <a:xfrm>
              <a:off x="2992" y="3306"/>
              <a:ext cx="212" cy="131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4"/>
            <p:cNvCxnSpPr>
              <a:cxnSpLocks noChangeShapeType="1"/>
              <a:stCxn id="19" idx="0"/>
              <a:endCxn id="16" idx="2"/>
            </p:cNvCxnSpPr>
            <p:nvPr/>
          </p:nvCxnSpPr>
          <p:spPr bwMode="auto">
            <a:xfrm flipV="1">
              <a:off x="2994" y="3744"/>
              <a:ext cx="210" cy="13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Line 114"/>
            <p:cNvSpPr>
              <a:spLocks noChangeShapeType="1"/>
            </p:cNvSpPr>
            <p:nvPr/>
          </p:nvSpPr>
          <p:spPr bwMode="auto">
            <a:xfrm>
              <a:off x="2833" y="3219"/>
              <a:ext cx="2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15"/>
            <p:cNvSpPr txBox="1">
              <a:spLocks noChangeArrowheads="1"/>
            </p:cNvSpPr>
            <p:nvPr/>
          </p:nvSpPr>
          <p:spPr bwMode="auto">
            <a:xfrm>
              <a:off x="2619" y="3095"/>
              <a:ext cx="1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b="1" dirty="0" smtClean="0"/>
                <a:t>I</a:t>
              </a:r>
              <a:endParaRPr lang="en-US" b="1" dirty="0"/>
            </a:p>
          </p:txBody>
        </p:sp>
        <p:sp>
          <p:nvSpPr>
            <p:cNvPr id="16" name="Rectangle 121"/>
            <p:cNvSpPr>
              <a:spLocks noChangeArrowheads="1"/>
            </p:cNvSpPr>
            <p:nvPr/>
          </p:nvSpPr>
          <p:spPr bwMode="auto">
            <a:xfrm>
              <a:off x="3095" y="3437"/>
              <a:ext cx="217" cy="307"/>
            </a:xfrm>
            <a:prstGeom prst="rect">
              <a:avLst/>
            </a:prstGeom>
            <a:solidFill>
              <a:srgbClr val="8495A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27760" y="5737487"/>
                <a:ext cx="84914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HK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1" i="0" smtClean="0">
                              <a:latin typeface="Cambria Math"/>
                            </a:rPr>
                            <m:t>𝐕</m:t>
                          </m:r>
                        </m:num>
                        <m:den>
                          <m:r>
                            <a:rPr lang="en-US" altLang="zh-HK" b="1" i="0" smtClean="0">
                              <a:latin typeface="Cambria Math"/>
                            </a:rPr>
                            <m:t>𝐈</m:t>
                          </m:r>
                        </m:den>
                      </m:f>
                      <m:r>
                        <a:rPr lang="en-US" altLang="zh-HK" i="1" smtClean="0">
                          <a:latin typeface="Cambria Math"/>
                        </a:rPr>
                        <m:t>=</m:t>
                      </m:r>
                      <m:r>
                        <a:rPr lang="en-US" altLang="zh-HK" b="1" i="0" smtClean="0">
                          <a:latin typeface="Cambria Math"/>
                        </a:rPr>
                        <m:t>𝐙</m:t>
                      </m:r>
                    </m:oMath>
                  </m:oMathPara>
                </a14:m>
                <a:endParaRPr lang="zh-HK" altLang="en-US" b="1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0" y="5737487"/>
                <a:ext cx="849143" cy="6090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667000" y="5875615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HK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8192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Combining Impedances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27</a:t>
            </a:fld>
            <a:endParaRPr lang="en-US" altLang="zh-HK"/>
          </a:p>
        </p:txBody>
      </p:sp>
      <p:pic>
        <p:nvPicPr>
          <p:cNvPr id="5" name="Picture 3" descr="ale29559_090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" t="12997"/>
          <a:stretch/>
        </p:blipFill>
        <p:spPr bwMode="auto">
          <a:xfrm>
            <a:off x="152399" y="2514600"/>
            <a:ext cx="439519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物件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6864006"/>
              </p:ext>
            </p:extLst>
          </p:nvPr>
        </p:nvGraphicFramePr>
        <p:xfrm>
          <a:off x="4720442" y="2744232"/>
          <a:ext cx="406082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4" name="Equation" r:id="rId4" imgW="2552400" imgH="1079280" progId="Equation.3">
                  <p:embed/>
                </p:oleObj>
              </mc:Choice>
              <mc:Fallback>
                <p:oleObj name="Equation" r:id="rId4" imgW="2552400" imgH="1079280" progId="Equation.3">
                  <p:embed/>
                  <p:pic>
                    <p:nvPicPr>
                      <p:cNvPr id="0" name="物件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442" y="2744232"/>
                        <a:ext cx="406082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335819" y="2286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The voltage across the capacitor is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22366" y="5068926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altLang="zh-HK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phasors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to their AC signals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物件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51021456"/>
              </p:ext>
            </p:extLst>
          </p:nvPr>
        </p:nvGraphicFramePr>
        <p:xfrm>
          <a:off x="2478892" y="5638800"/>
          <a:ext cx="44831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5" name="方程式" r:id="rId6" imgW="2819160" imgH="482400" progId="Equation.3">
                  <p:embed/>
                </p:oleObj>
              </mc:Choice>
              <mc:Fallback>
                <p:oleObj name="方程式" r:id="rId6" imgW="2819160" imgH="482400" progId="Equation.3">
                  <p:embed/>
                  <p:pic>
                    <p:nvPicPr>
                      <p:cNvPr id="0" name="物件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892" y="5638800"/>
                        <a:ext cx="44831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vs AC Voltage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3</a:t>
            </a:fld>
            <a:endParaRPr lang="en-US" altLang="zh-HK" dirty="0"/>
          </a:p>
        </p:txBody>
      </p:sp>
      <p:grpSp>
        <p:nvGrpSpPr>
          <p:cNvPr id="5" name="群組 81"/>
          <p:cNvGrpSpPr>
            <a:grpSpLocks/>
          </p:cNvGrpSpPr>
          <p:nvPr/>
        </p:nvGrpSpPr>
        <p:grpSpPr bwMode="auto">
          <a:xfrm>
            <a:off x="404687" y="3889667"/>
            <a:ext cx="3557712" cy="1919842"/>
            <a:chOff x="4997648" y="3563129"/>
            <a:chExt cx="3014534" cy="1447577"/>
          </a:xfrm>
        </p:grpSpPr>
        <p:cxnSp>
          <p:nvCxnSpPr>
            <p:cNvPr id="6" name="直線單箭頭接點 20"/>
            <p:cNvCxnSpPr/>
            <p:nvPr/>
          </p:nvCxnSpPr>
          <p:spPr>
            <a:xfrm>
              <a:off x="5119042" y="4826542"/>
              <a:ext cx="25120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21"/>
            <p:cNvCxnSpPr/>
            <p:nvPr/>
          </p:nvCxnSpPr>
          <p:spPr>
            <a:xfrm flipV="1">
              <a:off x="5271479" y="3948590"/>
              <a:ext cx="0" cy="1030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67"/>
            <p:cNvSpPr txBox="1">
              <a:spLocks noChangeArrowheads="1"/>
            </p:cNvSpPr>
            <p:nvPr/>
          </p:nvSpPr>
          <p:spPr bwMode="auto">
            <a:xfrm>
              <a:off x="4997648" y="3563129"/>
              <a:ext cx="860638" cy="23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 dirty="0" smtClean="0">
                  <a:ea typeface="新細明體" pitchFamily="18" charset="-120"/>
                </a:rPr>
                <a:t>V(t</a:t>
              </a:r>
              <a:r>
                <a:rPr lang="en-US" altLang="zh-HK" dirty="0">
                  <a:ea typeface="新細明體" pitchFamily="18" charset="-120"/>
                </a:rPr>
                <a:t>)</a:t>
              </a:r>
              <a:endParaRPr lang="zh-HK" altLang="en-US" dirty="0">
                <a:ea typeface="新細明體" pitchFamily="18" charset="-120"/>
              </a:endParaRPr>
            </a:p>
          </p:txBody>
        </p:sp>
        <p:sp>
          <p:nvSpPr>
            <p:cNvPr id="9" name="文字方塊 68"/>
            <p:cNvSpPr txBox="1">
              <a:spLocks noChangeArrowheads="1"/>
            </p:cNvSpPr>
            <p:nvPr/>
          </p:nvSpPr>
          <p:spPr bwMode="auto">
            <a:xfrm>
              <a:off x="7631182" y="4641374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ea typeface="新細明體" pitchFamily="18" charset="-120"/>
                </a:rPr>
                <a:t>t</a:t>
              </a:r>
              <a:endParaRPr lang="zh-HK" altLang="en-US">
                <a:ea typeface="新細明體" pitchFamily="18" charset="-120"/>
              </a:endParaRPr>
            </a:p>
          </p:txBody>
        </p:sp>
        <p:cxnSp>
          <p:nvCxnSpPr>
            <p:cNvPr id="10" name="直線接點 24"/>
            <p:cNvCxnSpPr/>
            <p:nvPr/>
          </p:nvCxnSpPr>
          <p:spPr>
            <a:xfrm>
              <a:off x="5271479" y="4323268"/>
              <a:ext cx="2032503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4"/>
          <p:cNvGrpSpPr/>
          <p:nvPr/>
        </p:nvGrpSpPr>
        <p:grpSpPr>
          <a:xfrm>
            <a:off x="4716623" y="3862809"/>
            <a:ext cx="4196872" cy="2054911"/>
            <a:chOff x="379804" y="2691411"/>
            <a:chExt cx="2957513" cy="1508125"/>
          </a:xfrm>
        </p:grpSpPr>
        <p:cxnSp>
          <p:nvCxnSpPr>
            <p:cNvPr id="12" name="直線單箭頭接點 5"/>
            <p:cNvCxnSpPr/>
            <p:nvPr/>
          </p:nvCxnSpPr>
          <p:spPr>
            <a:xfrm>
              <a:off x="443304" y="3939186"/>
              <a:ext cx="25130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群組 26"/>
            <p:cNvGrpSpPr>
              <a:grpSpLocks/>
            </p:cNvGrpSpPr>
            <p:nvPr/>
          </p:nvGrpSpPr>
          <p:grpSpPr bwMode="auto">
            <a:xfrm>
              <a:off x="609992" y="3677249"/>
              <a:ext cx="1890712" cy="522287"/>
              <a:chOff x="1013361" y="3738748"/>
              <a:chExt cx="2520540" cy="997528"/>
            </a:xfrm>
          </p:grpSpPr>
          <p:grpSp>
            <p:nvGrpSpPr>
              <p:cNvPr id="17" name="群組 14"/>
              <p:cNvGrpSpPr>
                <a:grpSpLocks/>
              </p:cNvGrpSpPr>
              <p:nvPr/>
            </p:nvGrpSpPr>
            <p:grpSpPr bwMode="auto">
              <a:xfrm>
                <a:off x="1013361" y="3738748"/>
                <a:ext cx="840180" cy="997528"/>
                <a:chOff x="1330036" y="3835730"/>
                <a:chExt cx="1876301" cy="997528"/>
              </a:xfrm>
            </p:grpSpPr>
            <p:sp>
              <p:nvSpPr>
                <p:cNvPr id="24" name="手繪多邊形 14"/>
                <p:cNvSpPr/>
                <p:nvPr/>
              </p:nvSpPr>
              <p:spPr>
                <a:xfrm>
                  <a:off x="1330036" y="3835730"/>
                  <a:ext cx="940513" cy="500280"/>
                </a:xfrm>
                <a:custGeom>
                  <a:avLst/>
                  <a:gdLst>
                    <a:gd name="connsiteX0" fmla="*/ 0 w 938151"/>
                    <a:gd name="connsiteY0" fmla="*/ 498764 h 498764"/>
                    <a:gd name="connsiteX1" fmla="*/ 475013 w 938151"/>
                    <a:gd name="connsiteY1" fmla="*/ 0 h 498764"/>
                    <a:gd name="connsiteX2" fmla="*/ 938151 w 938151"/>
                    <a:gd name="connsiteY2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8151" h="498764">
                      <a:moveTo>
                        <a:pt x="0" y="498764"/>
                      </a:moveTo>
                      <a:cubicBezTo>
                        <a:pt x="159327" y="249382"/>
                        <a:pt x="318655" y="0"/>
                        <a:pt x="475013" y="0"/>
                      </a:cubicBezTo>
                      <a:cubicBezTo>
                        <a:pt x="631371" y="0"/>
                        <a:pt x="784761" y="249382"/>
                        <a:pt x="938151" y="498764"/>
                      </a:cubicBez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手繪多邊形 15"/>
                <p:cNvSpPr/>
                <p:nvPr/>
              </p:nvSpPr>
              <p:spPr>
                <a:xfrm rot="10800000">
                  <a:off x="2265824" y="4336010"/>
                  <a:ext cx="940513" cy="497248"/>
                </a:xfrm>
                <a:custGeom>
                  <a:avLst/>
                  <a:gdLst>
                    <a:gd name="connsiteX0" fmla="*/ 0 w 938151"/>
                    <a:gd name="connsiteY0" fmla="*/ 498764 h 498764"/>
                    <a:gd name="connsiteX1" fmla="*/ 475013 w 938151"/>
                    <a:gd name="connsiteY1" fmla="*/ 0 h 498764"/>
                    <a:gd name="connsiteX2" fmla="*/ 938151 w 938151"/>
                    <a:gd name="connsiteY2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8151" h="498764">
                      <a:moveTo>
                        <a:pt x="0" y="498764"/>
                      </a:moveTo>
                      <a:cubicBezTo>
                        <a:pt x="159327" y="249382"/>
                        <a:pt x="318655" y="0"/>
                        <a:pt x="475013" y="0"/>
                      </a:cubicBezTo>
                      <a:cubicBezTo>
                        <a:pt x="631371" y="0"/>
                        <a:pt x="784761" y="249382"/>
                        <a:pt x="938151" y="498764"/>
                      </a:cubicBez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8" name="群組 20"/>
              <p:cNvGrpSpPr>
                <a:grpSpLocks/>
              </p:cNvGrpSpPr>
              <p:nvPr/>
            </p:nvGrpSpPr>
            <p:grpSpPr bwMode="auto">
              <a:xfrm>
                <a:off x="1853541" y="3738748"/>
                <a:ext cx="840180" cy="997528"/>
                <a:chOff x="1330036" y="3835730"/>
                <a:chExt cx="1876301" cy="997528"/>
              </a:xfrm>
            </p:grpSpPr>
            <p:sp>
              <p:nvSpPr>
                <p:cNvPr id="22" name="手繪多邊形 12"/>
                <p:cNvSpPr/>
                <p:nvPr/>
              </p:nvSpPr>
              <p:spPr>
                <a:xfrm>
                  <a:off x="1330036" y="3835730"/>
                  <a:ext cx="940516" cy="500280"/>
                </a:xfrm>
                <a:custGeom>
                  <a:avLst/>
                  <a:gdLst>
                    <a:gd name="connsiteX0" fmla="*/ 0 w 938151"/>
                    <a:gd name="connsiteY0" fmla="*/ 498764 h 498764"/>
                    <a:gd name="connsiteX1" fmla="*/ 475013 w 938151"/>
                    <a:gd name="connsiteY1" fmla="*/ 0 h 498764"/>
                    <a:gd name="connsiteX2" fmla="*/ 938151 w 938151"/>
                    <a:gd name="connsiteY2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8151" h="498764">
                      <a:moveTo>
                        <a:pt x="0" y="498764"/>
                      </a:moveTo>
                      <a:cubicBezTo>
                        <a:pt x="159327" y="249382"/>
                        <a:pt x="318655" y="0"/>
                        <a:pt x="475013" y="0"/>
                      </a:cubicBezTo>
                      <a:cubicBezTo>
                        <a:pt x="631371" y="0"/>
                        <a:pt x="784761" y="249382"/>
                        <a:pt x="938151" y="498764"/>
                      </a:cubicBez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手繪多邊形 13"/>
                <p:cNvSpPr/>
                <p:nvPr/>
              </p:nvSpPr>
              <p:spPr>
                <a:xfrm rot="10800000">
                  <a:off x="2265824" y="4336010"/>
                  <a:ext cx="940516" cy="497248"/>
                </a:xfrm>
                <a:custGeom>
                  <a:avLst/>
                  <a:gdLst>
                    <a:gd name="connsiteX0" fmla="*/ 0 w 938151"/>
                    <a:gd name="connsiteY0" fmla="*/ 498764 h 498764"/>
                    <a:gd name="connsiteX1" fmla="*/ 475013 w 938151"/>
                    <a:gd name="connsiteY1" fmla="*/ 0 h 498764"/>
                    <a:gd name="connsiteX2" fmla="*/ 938151 w 938151"/>
                    <a:gd name="connsiteY2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8151" h="498764">
                      <a:moveTo>
                        <a:pt x="0" y="498764"/>
                      </a:moveTo>
                      <a:cubicBezTo>
                        <a:pt x="159327" y="249382"/>
                        <a:pt x="318655" y="0"/>
                        <a:pt x="475013" y="0"/>
                      </a:cubicBezTo>
                      <a:cubicBezTo>
                        <a:pt x="631371" y="0"/>
                        <a:pt x="784761" y="249382"/>
                        <a:pt x="938151" y="498764"/>
                      </a:cubicBez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9" name="群組 23"/>
              <p:cNvGrpSpPr>
                <a:grpSpLocks/>
              </p:cNvGrpSpPr>
              <p:nvPr/>
            </p:nvGrpSpPr>
            <p:grpSpPr bwMode="auto">
              <a:xfrm>
                <a:off x="2693721" y="3738748"/>
                <a:ext cx="840180" cy="997528"/>
                <a:chOff x="1330036" y="3835730"/>
                <a:chExt cx="1876301" cy="997528"/>
              </a:xfrm>
            </p:grpSpPr>
            <p:sp>
              <p:nvSpPr>
                <p:cNvPr id="20" name="手繪多邊形 10"/>
                <p:cNvSpPr/>
                <p:nvPr/>
              </p:nvSpPr>
              <p:spPr>
                <a:xfrm>
                  <a:off x="1330036" y="3835730"/>
                  <a:ext cx="940513" cy="500280"/>
                </a:xfrm>
                <a:custGeom>
                  <a:avLst/>
                  <a:gdLst>
                    <a:gd name="connsiteX0" fmla="*/ 0 w 938151"/>
                    <a:gd name="connsiteY0" fmla="*/ 498764 h 498764"/>
                    <a:gd name="connsiteX1" fmla="*/ 475013 w 938151"/>
                    <a:gd name="connsiteY1" fmla="*/ 0 h 498764"/>
                    <a:gd name="connsiteX2" fmla="*/ 938151 w 938151"/>
                    <a:gd name="connsiteY2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8151" h="498764">
                      <a:moveTo>
                        <a:pt x="0" y="498764"/>
                      </a:moveTo>
                      <a:cubicBezTo>
                        <a:pt x="159327" y="249382"/>
                        <a:pt x="318655" y="0"/>
                        <a:pt x="475013" y="0"/>
                      </a:cubicBezTo>
                      <a:cubicBezTo>
                        <a:pt x="631371" y="0"/>
                        <a:pt x="784761" y="249382"/>
                        <a:pt x="938151" y="498764"/>
                      </a:cubicBez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" name="手繪多邊形 11"/>
                <p:cNvSpPr/>
                <p:nvPr/>
              </p:nvSpPr>
              <p:spPr>
                <a:xfrm rot="10800000">
                  <a:off x="2265824" y="4336010"/>
                  <a:ext cx="940513" cy="497248"/>
                </a:xfrm>
                <a:custGeom>
                  <a:avLst/>
                  <a:gdLst>
                    <a:gd name="connsiteX0" fmla="*/ 0 w 938151"/>
                    <a:gd name="connsiteY0" fmla="*/ 498764 h 498764"/>
                    <a:gd name="connsiteX1" fmla="*/ 475013 w 938151"/>
                    <a:gd name="connsiteY1" fmla="*/ 0 h 498764"/>
                    <a:gd name="connsiteX2" fmla="*/ 938151 w 938151"/>
                    <a:gd name="connsiteY2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8151" h="498764">
                      <a:moveTo>
                        <a:pt x="0" y="498764"/>
                      </a:moveTo>
                      <a:cubicBezTo>
                        <a:pt x="159327" y="249382"/>
                        <a:pt x="318655" y="0"/>
                        <a:pt x="475013" y="0"/>
                      </a:cubicBezTo>
                      <a:cubicBezTo>
                        <a:pt x="631371" y="0"/>
                        <a:pt x="784761" y="249382"/>
                        <a:pt x="938151" y="498764"/>
                      </a:cubicBez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14" name="直線單箭頭接點 16"/>
            <p:cNvCxnSpPr/>
            <p:nvPr/>
          </p:nvCxnSpPr>
          <p:spPr>
            <a:xfrm flipV="1">
              <a:off x="595704" y="3059711"/>
              <a:ext cx="0" cy="10318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32"/>
            <p:cNvSpPr txBox="1">
              <a:spLocks noChangeArrowheads="1"/>
            </p:cNvSpPr>
            <p:nvPr/>
          </p:nvSpPr>
          <p:spPr bwMode="auto">
            <a:xfrm>
              <a:off x="379804" y="2691411"/>
              <a:ext cx="630238" cy="27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 dirty="0">
                  <a:ea typeface="新細明體" pitchFamily="18" charset="-120"/>
                </a:rPr>
                <a:t>V</a:t>
              </a:r>
              <a:r>
                <a:rPr lang="en-US" altLang="zh-HK" dirty="0" smtClean="0">
                  <a:ea typeface="新細明體" pitchFamily="18" charset="-120"/>
                </a:rPr>
                <a:t>(t</a:t>
              </a:r>
              <a:r>
                <a:rPr lang="en-US" altLang="zh-HK" dirty="0">
                  <a:ea typeface="新細明體" pitchFamily="18" charset="-120"/>
                </a:rPr>
                <a:t>)</a:t>
              </a:r>
              <a:endParaRPr lang="zh-HK" altLang="en-US" dirty="0">
                <a:ea typeface="新細明體" pitchFamily="18" charset="-120"/>
              </a:endParaRPr>
            </a:p>
          </p:txBody>
        </p:sp>
        <p:sp>
          <p:nvSpPr>
            <p:cNvPr id="16" name="文字方塊 33"/>
            <p:cNvSpPr txBox="1">
              <a:spLocks noChangeArrowheads="1"/>
            </p:cNvSpPr>
            <p:nvPr/>
          </p:nvSpPr>
          <p:spPr bwMode="auto">
            <a:xfrm>
              <a:off x="2956317" y="3753449"/>
              <a:ext cx="381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ea typeface="新細明體" pitchFamily="18" charset="-120"/>
                </a:rPr>
                <a:t>t</a:t>
              </a:r>
              <a:endParaRPr lang="zh-HK" altLang="en-US">
                <a:ea typeface="新細明體" pitchFamily="18" charset="-12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38205" y="2357198"/>
            <a:ext cx="527050" cy="1469629"/>
            <a:chOff x="611560" y="3605986"/>
            <a:chExt cx="527050" cy="1469629"/>
          </a:xfrm>
        </p:grpSpPr>
        <p:grpSp>
          <p:nvGrpSpPr>
            <p:cNvPr id="34" name="Group 57"/>
            <p:cNvGrpSpPr>
              <a:grpSpLocks/>
            </p:cNvGrpSpPr>
            <p:nvPr/>
          </p:nvGrpSpPr>
          <p:grpSpPr bwMode="auto">
            <a:xfrm>
              <a:off x="611560" y="4027070"/>
              <a:ext cx="527050" cy="520700"/>
              <a:chOff x="3643" y="2176"/>
              <a:chExt cx="332" cy="328"/>
            </a:xfrm>
          </p:grpSpPr>
          <p:sp>
            <p:nvSpPr>
              <p:cNvPr id="37" name="Oval 59"/>
              <p:cNvSpPr>
                <a:spLocks noChangeArrowheads="1"/>
              </p:cNvSpPr>
              <p:nvPr/>
            </p:nvSpPr>
            <p:spPr bwMode="auto">
              <a:xfrm>
                <a:off x="3643" y="2194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dirty="0"/>
              </a:p>
            </p:txBody>
          </p:sp>
          <p:sp>
            <p:nvSpPr>
              <p:cNvPr id="38" name="Text Box 60"/>
              <p:cNvSpPr txBox="1">
                <a:spLocks noChangeArrowheads="1"/>
              </p:cNvSpPr>
              <p:nvPr/>
            </p:nvSpPr>
            <p:spPr bwMode="auto">
              <a:xfrm>
                <a:off x="3712" y="2176"/>
                <a:ext cx="197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dirty="0"/>
                  <a:t>+</a:t>
                </a:r>
              </a:p>
            </p:txBody>
          </p:sp>
          <p:sp>
            <p:nvSpPr>
              <p:cNvPr id="39" name="Text Box 61"/>
              <p:cNvSpPr txBox="1">
                <a:spLocks noChangeArrowheads="1"/>
              </p:cNvSpPr>
              <p:nvPr/>
            </p:nvSpPr>
            <p:spPr bwMode="auto">
              <a:xfrm>
                <a:off x="3713" y="2238"/>
                <a:ext cx="1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dirty="0"/>
                  <a:t>_</a:t>
                </a:r>
              </a:p>
            </p:txBody>
          </p:sp>
        </p:grpSp>
        <p:cxnSp>
          <p:nvCxnSpPr>
            <p:cNvPr id="35" name="直線接點 75"/>
            <p:cNvCxnSpPr>
              <a:stCxn id="37" idx="0"/>
            </p:cNvCxnSpPr>
            <p:nvPr/>
          </p:nvCxnSpPr>
          <p:spPr>
            <a:xfrm flipV="1">
              <a:off x="875085" y="3605986"/>
              <a:ext cx="2382" cy="4496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77"/>
            <p:cNvCxnSpPr>
              <a:stCxn id="37" idx="4"/>
            </p:cNvCxnSpPr>
            <p:nvPr/>
          </p:nvCxnSpPr>
          <p:spPr>
            <a:xfrm flipH="1">
              <a:off x="871910" y="4547770"/>
              <a:ext cx="3175" cy="5278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17"/>
          <p:cNvGrpSpPr/>
          <p:nvPr/>
        </p:nvGrpSpPr>
        <p:grpSpPr>
          <a:xfrm>
            <a:off x="1663664" y="3608861"/>
            <a:ext cx="457200" cy="407193"/>
            <a:chOff x="1243176" y="5478463"/>
            <a:chExt cx="457200" cy="407193"/>
          </a:xfrm>
        </p:grpSpPr>
        <p:grpSp>
          <p:nvGrpSpPr>
            <p:cNvPr id="41" name="Group 28"/>
            <p:cNvGrpSpPr>
              <a:grpSpLocks/>
            </p:cNvGrpSpPr>
            <p:nvPr/>
          </p:nvGrpSpPr>
          <p:grpSpPr bwMode="auto">
            <a:xfrm>
              <a:off x="1243176" y="5733256"/>
              <a:ext cx="457200" cy="152400"/>
              <a:chOff x="1392" y="3552"/>
              <a:chExt cx="288" cy="96"/>
            </a:xfrm>
          </p:grpSpPr>
          <p:sp>
            <p:nvSpPr>
              <p:cNvPr id="43" name="Line 29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" name="Line 30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Line 31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flipV="1">
              <a:off x="1476538" y="547846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07786" y="2350818"/>
            <a:ext cx="527050" cy="1687533"/>
            <a:chOff x="6807817" y="1285122"/>
            <a:chExt cx="527050" cy="1687533"/>
          </a:xfrm>
        </p:grpSpPr>
        <p:grpSp>
          <p:nvGrpSpPr>
            <p:cNvPr id="27" name="群組 10"/>
            <p:cNvGrpSpPr/>
            <p:nvPr/>
          </p:nvGrpSpPr>
          <p:grpSpPr>
            <a:xfrm>
              <a:off x="6807817" y="1285122"/>
              <a:ext cx="527050" cy="1380109"/>
              <a:chOff x="7107783" y="4174072"/>
              <a:chExt cx="527050" cy="1380109"/>
            </a:xfrm>
          </p:grpSpPr>
          <p:grpSp>
            <p:nvGrpSpPr>
              <p:cNvPr id="28" name="Group 21"/>
              <p:cNvGrpSpPr>
                <a:grpSpLocks/>
              </p:cNvGrpSpPr>
              <p:nvPr/>
            </p:nvGrpSpPr>
            <p:grpSpPr bwMode="auto">
              <a:xfrm>
                <a:off x="7107783" y="4495807"/>
                <a:ext cx="527050" cy="646113"/>
                <a:chOff x="628" y="2523"/>
                <a:chExt cx="332" cy="407"/>
              </a:xfrm>
            </p:grpSpPr>
            <p:sp>
              <p:nvSpPr>
                <p:cNvPr id="31" name="Oval 23"/>
                <p:cNvSpPr>
                  <a:spLocks noChangeArrowheads="1"/>
                </p:cNvSpPr>
                <p:nvPr/>
              </p:nvSpPr>
              <p:spPr bwMode="auto">
                <a:xfrm>
                  <a:off x="628" y="2608"/>
                  <a:ext cx="332" cy="31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HK" altLang="zh-HK"/>
                </a:p>
              </p:txBody>
            </p:sp>
            <p:sp>
              <p:nvSpPr>
                <p:cNvPr id="3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628" y="2523"/>
                  <a:ext cx="33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lg" len="lg"/>
                      <a:tailEnd type="none" w="lg" len="lg"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0" hangingPunct="0"/>
                  <a:r>
                    <a:rPr lang="en-US" altLang="zh-HK" sz="3600" dirty="0">
                      <a:ea typeface="新細明體" pitchFamily="18" charset="-120"/>
                    </a:rPr>
                    <a:t>~</a:t>
                  </a:r>
                </a:p>
              </p:txBody>
            </p:sp>
          </p:grpSp>
          <p:cxnSp>
            <p:nvCxnSpPr>
              <p:cNvPr id="29" name="直線接點 4"/>
              <p:cNvCxnSpPr/>
              <p:nvPr/>
            </p:nvCxnSpPr>
            <p:spPr>
              <a:xfrm flipV="1">
                <a:off x="7371308" y="4174072"/>
                <a:ext cx="0" cy="439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9"/>
              <p:cNvCxnSpPr/>
              <p:nvPr/>
            </p:nvCxnSpPr>
            <p:spPr>
              <a:xfrm>
                <a:off x="7371308" y="5136673"/>
                <a:ext cx="0" cy="4175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群組 317"/>
            <p:cNvGrpSpPr/>
            <p:nvPr/>
          </p:nvGrpSpPr>
          <p:grpSpPr>
            <a:xfrm>
              <a:off x="6842742" y="2565462"/>
              <a:ext cx="457200" cy="407193"/>
              <a:chOff x="1243176" y="5478463"/>
              <a:chExt cx="457200" cy="407193"/>
            </a:xfrm>
          </p:grpSpPr>
          <p:grpSp>
            <p:nvGrpSpPr>
              <p:cNvPr id="48" name="Group 28"/>
              <p:cNvGrpSpPr>
                <a:grpSpLocks/>
              </p:cNvGrpSpPr>
              <p:nvPr/>
            </p:nvGrpSpPr>
            <p:grpSpPr bwMode="auto">
              <a:xfrm>
                <a:off x="1243176" y="5733256"/>
                <a:ext cx="457200" cy="152400"/>
                <a:chOff x="1392" y="3552"/>
                <a:chExt cx="288" cy="96"/>
              </a:xfrm>
            </p:grpSpPr>
            <p:sp>
              <p:nvSpPr>
                <p:cNvPr id="50" name="Line 29"/>
                <p:cNvSpPr>
                  <a:spLocks noChangeShapeType="1"/>
                </p:cNvSpPr>
                <p:nvPr/>
              </p:nvSpPr>
              <p:spPr bwMode="auto">
                <a:xfrm>
                  <a:off x="1392" y="3552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" name="Line 30"/>
                <p:cNvSpPr>
                  <a:spLocks noChangeShapeType="1"/>
                </p:cNvSpPr>
                <p:nvPr/>
              </p:nvSpPr>
              <p:spPr bwMode="auto">
                <a:xfrm>
                  <a:off x="1434" y="3600"/>
                  <a:ext cx="19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" name="Line 31"/>
                <p:cNvSpPr>
                  <a:spLocks noChangeShapeType="1"/>
                </p:cNvSpPr>
                <p:nvPr/>
              </p:nvSpPr>
              <p:spPr bwMode="auto">
                <a:xfrm>
                  <a:off x="1482" y="3648"/>
                  <a:ext cx="1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49" name="Line 32"/>
              <p:cNvSpPr>
                <a:spLocks noChangeShapeType="1"/>
              </p:cNvSpPr>
              <p:nvPr/>
            </p:nvSpPr>
            <p:spPr bwMode="auto">
              <a:xfrm flipV="1">
                <a:off x="1476538" y="5478463"/>
                <a:ext cx="0" cy="2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55" name="文字方塊 67"/>
          <p:cNvSpPr txBox="1">
            <a:spLocks noChangeArrowheads="1"/>
          </p:cNvSpPr>
          <p:nvPr/>
        </p:nvSpPr>
        <p:spPr bwMode="auto">
          <a:xfrm>
            <a:off x="2395839" y="2163606"/>
            <a:ext cx="1015713" cy="31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 smtClean="0">
                <a:ea typeface="新細明體" pitchFamily="18" charset="-120"/>
              </a:rPr>
              <a:t>V(t</a:t>
            </a:r>
            <a:r>
              <a:rPr lang="en-US" altLang="zh-HK" dirty="0">
                <a:ea typeface="新細明體" pitchFamily="18" charset="-120"/>
              </a:rPr>
              <a:t>)</a:t>
            </a:r>
            <a:endParaRPr lang="zh-HK" altLang="en-US" dirty="0">
              <a:ea typeface="新細明體" pitchFamily="18" charset="-12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2173797" y="2356484"/>
            <a:ext cx="355058" cy="701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67"/>
          <p:cNvSpPr txBox="1">
            <a:spLocks noChangeArrowheads="1"/>
          </p:cNvSpPr>
          <p:nvPr/>
        </p:nvSpPr>
        <p:spPr bwMode="auto">
          <a:xfrm>
            <a:off x="7121953" y="2154963"/>
            <a:ext cx="1015713" cy="31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 smtClean="0">
                <a:ea typeface="新細明體" pitchFamily="18" charset="-120"/>
              </a:rPr>
              <a:t>V(t</a:t>
            </a:r>
            <a:r>
              <a:rPr lang="en-US" altLang="zh-HK" dirty="0">
                <a:ea typeface="新細明體" pitchFamily="18" charset="-120"/>
              </a:rPr>
              <a:t>)</a:t>
            </a:r>
            <a:endParaRPr lang="zh-HK" altLang="en-US" dirty="0">
              <a:ea typeface="新細明體" pitchFamily="18" charset="-12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6899911" y="2347841"/>
            <a:ext cx="355058" cy="701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02708" y="3678988"/>
            <a:ext cx="4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0V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012817" y="3681748"/>
            <a:ext cx="4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0V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57616" y="5977528"/>
            <a:ext cx="2926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DC source voltage gives a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 voltage.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26075" y="6030004"/>
            <a:ext cx="344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AC source voltage gives a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sinusoidal voltages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21532" y="2868253"/>
            <a:ext cx="5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Vs</a:t>
            </a:r>
            <a:endParaRPr lang="zh-HK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49087" y="4698304"/>
            <a:ext cx="5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Vs</a:t>
            </a:r>
            <a:endParaRPr lang="zh-HK" altLang="en-US" dirty="0"/>
          </a:p>
        </p:txBody>
      </p:sp>
      <p:sp>
        <p:nvSpPr>
          <p:cNvPr id="63" name="TextBox 39"/>
          <p:cNvSpPr txBox="1"/>
          <p:nvPr/>
        </p:nvSpPr>
        <p:spPr>
          <a:xfrm>
            <a:off x="7121135" y="2810943"/>
            <a:ext cx="186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(t) = V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sin(</a:t>
            </a:r>
            <a:r>
              <a:rPr lang="en-US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39"/>
          <p:cNvSpPr txBox="1"/>
          <p:nvPr/>
        </p:nvSpPr>
        <p:spPr>
          <a:xfrm>
            <a:off x="5416067" y="4692416"/>
            <a:ext cx="186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(t) = V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sin(</a:t>
            </a:r>
            <a:r>
              <a:rPr lang="en-US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AC </a:t>
            </a:r>
            <a:r>
              <a:rPr lang="en-US" altLang="zh-HK" dirty="0" smtClean="0">
                <a:ea typeface="新細明體" pitchFamily="18" charset="-120"/>
              </a:rPr>
              <a:t>signals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754" y="2128838"/>
            <a:ext cx="8512846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 AC voltage or current is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periodic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It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repeats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cycle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 every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sec., where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is the period of the AC signal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(i.e. time take to complete a cycle)</a:t>
            </a:r>
            <a:endParaRPr lang="zh-HK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4</a:t>
            </a:fld>
            <a:endParaRPr lang="en-US" altLang="zh-HK"/>
          </a:p>
        </p:txBody>
      </p:sp>
      <p:pic>
        <p:nvPicPr>
          <p:cNvPr id="5" name="Picture 3" descr="ale29559_090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8" t="11277" b="12346"/>
          <a:stretch/>
        </p:blipFill>
        <p:spPr bwMode="auto">
          <a:xfrm>
            <a:off x="4267200" y="3097923"/>
            <a:ext cx="4441234" cy="152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766119"/>
              </p:ext>
            </p:extLst>
          </p:nvPr>
        </p:nvGraphicFramePr>
        <p:xfrm>
          <a:off x="990600" y="3505200"/>
          <a:ext cx="2648188" cy="902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9" name="方程式" r:id="rId4" imgW="1346040" imgH="457200" progId="Equation.3">
                  <p:embed/>
                </p:oleObj>
              </mc:Choice>
              <mc:Fallback>
                <p:oleObj name="方程式" r:id="rId4" imgW="1346040" imgH="4572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2648188" cy="9023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684741"/>
              </p:ext>
            </p:extLst>
          </p:nvPr>
        </p:nvGraphicFramePr>
        <p:xfrm>
          <a:off x="1593850" y="4953000"/>
          <a:ext cx="1069832" cy="39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0" name="Equation" r:id="rId6" imgW="545626" imgH="203024" progId="Equation.3">
                  <p:embed/>
                </p:oleObj>
              </mc:Choice>
              <mc:Fallback>
                <p:oleObj name="Equation" r:id="rId6" imgW="545626" imgH="20302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4953000"/>
                        <a:ext cx="1069832" cy="392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49940" y="4948578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requency in Hz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2687112" y="5160854"/>
            <a:ext cx="562828" cy="3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579660"/>
              </p:ext>
            </p:extLst>
          </p:nvPr>
        </p:nvGraphicFramePr>
        <p:xfrm>
          <a:off x="2890371" y="6071523"/>
          <a:ext cx="71913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1" name="Equation" r:id="rId8" imgW="431640" imgH="419040" progId="Equation.3">
                  <p:embed/>
                </p:oleObj>
              </mc:Choice>
              <mc:Fallback>
                <p:oleObj name="Equation" r:id="rId8" imgW="431640" imgH="419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371" y="6071523"/>
                        <a:ext cx="71913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660909" y="6182287"/>
            <a:ext cx="88023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eriod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7"/>
          <p:cNvSpPr txBox="1"/>
          <p:nvPr/>
        </p:nvSpPr>
        <p:spPr>
          <a:xfrm>
            <a:off x="205915" y="4916032"/>
            <a:ext cx="130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Angular frequency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單箭頭接點 9"/>
          <p:cNvCxnSpPr/>
          <p:nvPr/>
        </p:nvCxnSpPr>
        <p:spPr>
          <a:xfrm>
            <a:off x="1175643" y="5139078"/>
            <a:ext cx="33246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71089" y="5535076"/>
            <a:ext cx="63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is the number of repeated cycles per second 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直線單箭頭接點 9"/>
          <p:cNvCxnSpPr/>
          <p:nvPr/>
        </p:nvCxnSpPr>
        <p:spPr>
          <a:xfrm>
            <a:off x="2497449" y="6372787"/>
            <a:ext cx="33246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736564" y="609600"/>
            <a:ext cx="363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AC voltages or AC currents</a:t>
            </a:r>
            <a:endParaRPr lang="zh-HK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822164" y="794266"/>
            <a:ext cx="914400" cy="36933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9"/>
          <p:cNvSpPr txBox="1"/>
          <p:nvPr/>
        </p:nvSpPr>
        <p:spPr>
          <a:xfrm>
            <a:off x="5392094" y="3276600"/>
            <a:ext cx="186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(t) = V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sin(</a:t>
            </a:r>
            <a:r>
              <a:rPr lang="en-US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AC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5</a:t>
            </a:fld>
            <a:endParaRPr lang="en-US" altLang="zh-HK"/>
          </a:p>
        </p:txBody>
      </p:sp>
      <p:grpSp>
        <p:nvGrpSpPr>
          <p:cNvPr id="6" name="群組 4"/>
          <p:cNvGrpSpPr/>
          <p:nvPr/>
        </p:nvGrpSpPr>
        <p:grpSpPr>
          <a:xfrm>
            <a:off x="940391" y="2092089"/>
            <a:ext cx="7654525" cy="3405305"/>
            <a:chOff x="-101652" y="2881356"/>
            <a:chExt cx="3454550" cy="1439453"/>
          </a:xfrm>
        </p:grpSpPr>
        <p:cxnSp>
          <p:nvCxnSpPr>
            <p:cNvPr id="7" name="直線單箭頭接點 5"/>
            <p:cNvCxnSpPr/>
            <p:nvPr/>
          </p:nvCxnSpPr>
          <p:spPr>
            <a:xfrm>
              <a:off x="-101652" y="3938392"/>
              <a:ext cx="3057969" cy="7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群組 26"/>
            <p:cNvGrpSpPr>
              <a:grpSpLocks/>
            </p:cNvGrpSpPr>
            <p:nvPr/>
          </p:nvGrpSpPr>
          <p:grpSpPr bwMode="auto">
            <a:xfrm>
              <a:off x="609992" y="3677249"/>
              <a:ext cx="1890712" cy="522287"/>
              <a:chOff x="1013361" y="3738748"/>
              <a:chExt cx="2520540" cy="997528"/>
            </a:xfrm>
          </p:grpSpPr>
          <p:grpSp>
            <p:nvGrpSpPr>
              <p:cNvPr id="12" name="群組 14"/>
              <p:cNvGrpSpPr>
                <a:grpSpLocks/>
              </p:cNvGrpSpPr>
              <p:nvPr/>
            </p:nvGrpSpPr>
            <p:grpSpPr bwMode="auto">
              <a:xfrm>
                <a:off x="1013361" y="3738748"/>
                <a:ext cx="840180" cy="997528"/>
                <a:chOff x="1330036" y="3835730"/>
                <a:chExt cx="1876301" cy="997528"/>
              </a:xfrm>
            </p:grpSpPr>
            <p:sp>
              <p:nvSpPr>
                <p:cNvPr id="19" name="手繪多邊形 14"/>
                <p:cNvSpPr/>
                <p:nvPr/>
              </p:nvSpPr>
              <p:spPr>
                <a:xfrm>
                  <a:off x="1330036" y="3835730"/>
                  <a:ext cx="940513" cy="500280"/>
                </a:xfrm>
                <a:custGeom>
                  <a:avLst/>
                  <a:gdLst>
                    <a:gd name="connsiteX0" fmla="*/ 0 w 938151"/>
                    <a:gd name="connsiteY0" fmla="*/ 498764 h 498764"/>
                    <a:gd name="connsiteX1" fmla="*/ 475013 w 938151"/>
                    <a:gd name="connsiteY1" fmla="*/ 0 h 498764"/>
                    <a:gd name="connsiteX2" fmla="*/ 938151 w 938151"/>
                    <a:gd name="connsiteY2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8151" h="498764">
                      <a:moveTo>
                        <a:pt x="0" y="498764"/>
                      </a:moveTo>
                      <a:cubicBezTo>
                        <a:pt x="159327" y="249382"/>
                        <a:pt x="318655" y="0"/>
                        <a:pt x="475013" y="0"/>
                      </a:cubicBezTo>
                      <a:cubicBezTo>
                        <a:pt x="631371" y="0"/>
                        <a:pt x="784761" y="249382"/>
                        <a:pt x="938151" y="498764"/>
                      </a:cubicBez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手繪多邊形 15"/>
                <p:cNvSpPr/>
                <p:nvPr/>
              </p:nvSpPr>
              <p:spPr>
                <a:xfrm rot="10800000">
                  <a:off x="2265824" y="4336010"/>
                  <a:ext cx="940513" cy="497248"/>
                </a:xfrm>
                <a:custGeom>
                  <a:avLst/>
                  <a:gdLst>
                    <a:gd name="connsiteX0" fmla="*/ 0 w 938151"/>
                    <a:gd name="connsiteY0" fmla="*/ 498764 h 498764"/>
                    <a:gd name="connsiteX1" fmla="*/ 475013 w 938151"/>
                    <a:gd name="connsiteY1" fmla="*/ 0 h 498764"/>
                    <a:gd name="connsiteX2" fmla="*/ 938151 w 938151"/>
                    <a:gd name="connsiteY2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8151" h="498764">
                      <a:moveTo>
                        <a:pt x="0" y="498764"/>
                      </a:moveTo>
                      <a:cubicBezTo>
                        <a:pt x="159327" y="249382"/>
                        <a:pt x="318655" y="0"/>
                        <a:pt x="475013" y="0"/>
                      </a:cubicBezTo>
                      <a:cubicBezTo>
                        <a:pt x="631371" y="0"/>
                        <a:pt x="784761" y="249382"/>
                        <a:pt x="938151" y="498764"/>
                      </a:cubicBez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3" name="群組 20"/>
              <p:cNvGrpSpPr>
                <a:grpSpLocks/>
              </p:cNvGrpSpPr>
              <p:nvPr/>
            </p:nvGrpSpPr>
            <p:grpSpPr bwMode="auto">
              <a:xfrm>
                <a:off x="1853541" y="3738748"/>
                <a:ext cx="840180" cy="997528"/>
                <a:chOff x="1330036" y="3835730"/>
                <a:chExt cx="1876301" cy="997528"/>
              </a:xfrm>
            </p:grpSpPr>
            <p:sp>
              <p:nvSpPr>
                <p:cNvPr id="17" name="手繪多邊形 12"/>
                <p:cNvSpPr/>
                <p:nvPr/>
              </p:nvSpPr>
              <p:spPr>
                <a:xfrm>
                  <a:off x="1330036" y="3835730"/>
                  <a:ext cx="940516" cy="500280"/>
                </a:xfrm>
                <a:custGeom>
                  <a:avLst/>
                  <a:gdLst>
                    <a:gd name="connsiteX0" fmla="*/ 0 w 938151"/>
                    <a:gd name="connsiteY0" fmla="*/ 498764 h 498764"/>
                    <a:gd name="connsiteX1" fmla="*/ 475013 w 938151"/>
                    <a:gd name="connsiteY1" fmla="*/ 0 h 498764"/>
                    <a:gd name="connsiteX2" fmla="*/ 938151 w 938151"/>
                    <a:gd name="connsiteY2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8151" h="498764">
                      <a:moveTo>
                        <a:pt x="0" y="498764"/>
                      </a:moveTo>
                      <a:cubicBezTo>
                        <a:pt x="159327" y="249382"/>
                        <a:pt x="318655" y="0"/>
                        <a:pt x="475013" y="0"/>
                      </a:cubicBezTo>
                      <a:cubicBezTo>
                        <a:pt x="631371" y="0"/>
                        <a:pt x="784761" y="249382"/>
                        <a:pt x="938151" y="498764"/>
                      </a:cubicBez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手繪多邊形 13"/>
                <p:cNvSpPr/>
                <p:nvPr/>
              </p:nvSpPr>
              <p:spPr>
                <a:xfrm rot="10800000">
                  <a:off x="2265824" y="4336010"/>
                  <a:ext cx="940516" cy="497248"/>
                </a:xfrm>
                <a:custGeom>
                  <a:avLst/>
                  <a:gdLst>
                    <a:gd name="connsiteX0" fmla="*/ 0 w 938151"/>
                    <a:gd name="connsiteY0" fmla="*/ 498764 h 498764"/>
                    <a:gd name="connsiteX1" fmla="*/ 475013 w 938151"/>
                    <a:gd name="connsiteY1" fmla="*/ 0 h 498764"/>
                    <a:gd name="connsiteX2" fmla="*/ 938151 w 938151"/>
                    <a:gd name="connsiteY2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8151" h="498764">
                      <a:moveTo>
                        <a:pt x="0" y="498764"/>
                      </a:moveTo>
                      <a:cubicBezTo>
                        <a:pt x="159327" y="249382"/>
                        <a:pt x="318655" y="0"/>
                        <a:pt x="475013" y="0"/>
                      </a:cubicBezTo>
                      <a:cubicBezTo>
                        <a:pt x="631371" y="0"/>
                        <a:pt x="784761" y="249382"/>
                        <a:pt x="938151" y="498764"/>
                      </a:cubicBez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4" name="群組 23"/>
              <p:cNvGrpSpPr>
                <a:grpSpLocks/>
              </p:cNvGrpSpPr>
              <p:nvPr/>
            </p:nvGrpSpPr>
            <p:grpSpPr bwMode="auto">
              <a:xfrm>
                <a:off x="2693721" y="3738748"/>
                <a:ext cx="840180" cy="997528"/>
                <a:chOff x="1330036" y="3835730"/>
                <a:chExt cx="1876301" cy="997528"/>
              </a:xfrm>
            </p:grpSpPr>
            <p:sp>
              <p:nvSpPr>
                <p:cNvPr id="15" name="手繪多邊形 10"/>
                <p:cNvSpPr/>
                <p:nvPr/>
              </p:nvSpPr>
              <p:spPr>
                <a:xfrm>
                  <a:off x="1330036" y="3835730"/>
                  <a:ext cx="940513" cy="500280"/>
                </a:xfrm>
                <a:custGeom>
                  <a:avLst/>
                  <a:gdLst>
                    <a:gd name="connsiteX0" fmla="*/ 0 w 938151"/>
                    <a:gd name="connsiteY0" fmla="*/ 498764 h 498764"/>
                    <a:gd name="connsiteX1" fmla="*/ 475013 w 938151"/>
                    <a:gd name="connsiteY1" fmla="*/ 0 h 498764"/>
                    <a:gd name="connsiteX2" fmla="*/ 938151 w 938151"/>
                    <a:gd name="connsiteY2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8151" h="498764">
                      <a:moveTo>
                        <a:pt x="0" y="498764"/>
                      </a:moveTo>
                      <a:cubicBezTo>
                        <a:pt x="159327" y="249382"/>
                        <a:pt x="318655" y="0"/>
                        <a:pt x="475013" y="0"/>
                      </a:cubicBezTo>
                      <a:cubicBezTo>
                        <a:pt x="631371" y="0"/>
                        <a:pt x="784761" y="249382"/>
                        <a:pt x="938151" y="498764"/>
                      </a:cubicBez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手繪多邊形 11"/>
                <p:cNvSpPr/>
                <p:nvPr/>
              </p:nvSpPr>
              <p:spPr>
                <a:xfrm rot="10800000">
                  <a:off x="2265824" y="4336010"/>
                  <a:ext cx="940513" cy="497248"/>
                </a:xfrm>
                <a:custGeom>
                  <a:avLst/>
                  <a:gdLst>
                    <a:gd name="connsiteX0" fmla="*/ 0 w 938151"/>
                    <a:gd name="connsiteY0" fmla="*/ 498764 h 498764"/>
                    <a:gd name="connsiteX1" fmla="*/ 475013 w 938151"/>
                    <a:gd name="connsiteY1" fmla="*/ 0 h 498764"/>
                    <a:gd name="connsiteX2" fmla="*/ 938151 w 938151"/>
                    <a:gd name="connsiteY2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8151" h="498764">
                      <a:moveTo>
                        <a:pt x="0" y="498764"/>
                      </a:moveTo>
                      <a:cubicBezTo>
                        <a:pt x="159327" y="249382"/>
                        <a:pt x="318655" y="0"/>
                        <a:pt x="475013" y="0"/>
                      </a:cubicBezTo>
                      <a:cubicBezTo>
                        <a:pt x="631371" y="0"/>
                        <a:pt x="784761" y="249382"/>
                        <a:pt x="938151" y="498764"/>
                      </a:cubicBez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HK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9" name="直線單箭頭接點 16"/>
            <p:cNvCxnSpPr/>
            <p:nvPr/>
          </p:nvCxnSpPr>
          <p:spPr>
            <a:xfrm flipV="1">
              <a:off x="608801" y="3063284"/>
              <a:ext cx="1191" cy="1257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32"/>
            <p:cNvSpPr txBox="1">
              <a:spLocks noChangeArrowheads="1"/>
            </p:cNvSpPr>
            <p:nvPr/>
          </p:nvSpPr>
          <p:spPr bwMode="auto">
            <a:xfrm>
              <a:off x="324975" y="2881356"/>
              <a:ext cx="630238" cy="27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 dirty="0">
                  <a:ea typeface="新細明體" pitchFamily="18" charset="-120"/>
                </a:rPr>
                <a:t>V</a:t>
              </a:r>
              <a:r>
                <a:rPr lang="en-US" altLang="zh-HK" dirty="0" smtClean="0">
                  <a:ea typeface="新細明體" pitchFamily="18" charset="-120"/>
                </a:rPr>
                <a:t>(t</a:t>
              </a:r>
              <a:r>
                <a:rPr lang="en-US" altLang="zh-HK" dirty="0">
                  <a:ea typeface="新細明體" pitchFamily="18" charset="-120"/>
                </a:rPr>
                <a:t>)</a:t>
              </a:r>
              <a:endParaRPr lang="zh-HK" altLang="en-US" dirty="0">
                <a:ea typeface="新細明體" pitchFamily="18" charset="-120"/>
              </a:endParaRPr>
            </a:p>
          </p:txBody>
        </p:sp>
        <p:sp>
          <p:nvSpPr>
            <p:cNvPr id="11" name="文字方塊 33"/>
            <p:cNvSpPr txBox="1">
              <a:spLocks noChangeArrowheads="1"/>
            </p:cNvSpPr>
            <p:nvPr/>
          </p:nvSpPr>
          <p:spPr bwMode="auto">
            <a:xfrm>
              <a:off x="2971898" y="3852608"/>
              <a:ext cx="381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t</a:t>
              </a:r>
              <a:endParaRPr lang="zh-HK" altLang="en-US">
                <a:ea typeface="新細明體" pitchFamily="18" charset="-12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531781" y="3859104"/>
            <a:ext cx="1398226" cy="1513757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51806" y="5497394"/>
            <a:ext cx="106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cycle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14600" y="3581400"/>
            <a:ext cx="4191162" cy="0"/>
          </a:xfrm>
          <a:prstGeom prst="straightConnector1">
            <a:avLst/>
          </a:prstGeom>
          <a:ln>
            <a:solidFill>
              <a:srgbClr val="FF0000"/>
            </a:solidFill>
            <a:headEnd type="triangl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9363" y="46456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52356" y="2174740"/>
            <a:ext cx="322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1/(1/3) = 3Hz (3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cycles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sec)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手繪多邊形 15"/>
          <p:cNvSpPr/>
          <p:nvPr/>
        </p:nvSpPr>
        <p:spPr bwMode="auto">
          <a:xfrm rot="10800000">
            <a:off x="1815487" y="4581856"/>
            <a:ext cx="699992" cy="615908"/>
          </a:xfrm>
          <a:custGeom>
            <a:avLst/>
            <a:gdLst>
              <a:gd name="connsiteX0" fmla="*/ 0 w 938151"/>
              <a:gd name="connsiteY0" fmla="*/ 498764 h 498764"/>
              <a:gd name="connsiteX1" fmla="*/ 475013 w 938151"/>
              <a:gd name="connsiteY1" fmla="*/ 0 h 498764"/>
              <a:gd name="connsiteX2" fmla="*/ 938151 w 938151"/>
              <a:gd name="connsiteY2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151" h="498764">
                <a:moveTo>
                  <a:pt x="0" y="498764"/>
                </a:moveTo>
                <a:cubicBezTo>
                  <a:pt x="159327" y="249382"/>
                  <a:pt x="318655" y="0"/>
                  <a:pt x="475013" y="0"/>
                </a:cubicBezTo>
                <a:cubicBezTo>
                  <a:pt x="631371" y="0"/>
                  <a:pt x="784761" y="249382"/>
                  <a:pt x="938151" y="498764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0000"/>
              </a:solidFill>
            </a:endParaRPr>
          </a:p>
        </p:txBody>
      </p:sp>
      <p:sp>
        <p:nvSpPr>
          <p:cNvPr id="28" name="手繪多邊形 14"/>
          <p:cNvSpPr/>
          <p:nvPr/>
        </p:nvSpPr>
        <p:spPr bwMode="auto">
          <a:xfrm>
            <a:off x="1120770" y="3996320"/>
            <a:ext cx="699992" cy="619663"/>
          </a:xfrm>
          <a:custGeom>
            <a:avLst/>
            <a:gdLst>
              <a:gd name="connsiteX0" fmla="*/ 0 w 938151"/>
              <a:gd name="connsiteY0" fmla="*/ 498764 h 498764"/>
              <a:gd name="connsiteX1" fmla="*/ 475013 w 938151"/>
              <a:gd name="connsiteY1" fmla="*/ 0 h 498764"/>
              <a:gd name="connsiteX2" fmla="*/ 938151 w 938151"/>
              <a:gd name="connsiteY2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151" h="498764">
                <a:moveTo>
                  <a:pt x="0" y="498764"/>
                </a:moveTo>
                <a:cubicBezTo>
                  <a:pt x="159327" y="249382"/>
                  <a:pt x="318655" y="0"/>
                  <a:pt x="475013" y="0"/>
                </a:cubicBezTo>
                <a:cubicBezTo>
                  <a:pt x="631371" y="0"/>
                  <a:pt x="784761" y="249382"/>
                  <a:pt x="938151" y="498764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142" y="412148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25580" y="407280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376096" y="3974928"/>
            <a:ext cx="27700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17343" y="3790261"/>
            <a:ext cx="51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373680" y="5210500"/>
            <a:ext cx="27700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46500" y="5154527"/>
            <a:ext cx="51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49133" y="6091773"/>
            <a:ext cx="5046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(t) = V</a:t>
            </a:r>
            <a:r>
              <a:rPr lang="en-US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 + </a:t>
            </a: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Ф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 = sin( 2</a:t>
            </a:r>
            <a:r>
              <a:rPr lang="en-US" sz="2200" dirty="0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(3)t 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22076" y="313267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1s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705762" y="4442138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30007" y="4429456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16273" y="4440312"/>
            <a:ext cx="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16290" y="464262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15609" y="461741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/3 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43548" y="1722757"/>
            <a:ext cx="184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Period T = 1/3 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2142" y="2092089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e.g.</a:t>
            </a:r>
            <a:endParaRPr lang="en-US" sz="2200" dirty="0"/>
          </a:p>
        </p:txBody>
      </p:sp>
      <p:graphicFrame>
        <p:nvGraphicFramePr>
          <p:cNvPr id="41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28310"/>
              </p:ext>
            </p:extLst>
          </p:nvPr>
        </p:nvGraphicFramePr>
        <p:xfrm>
          <a:off x="4868207" y="849036"/>
          <a:ext cx="23939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9" name="Equation" r:id="rId3" imgW="1244520" imgH="228600" progId="Equation.3">
                  <p:embed/>
                </p:oleObj>
              </mc:Choice>
              <mc:Fallback>
                <p:oleObj name="Equation" r:id="rId3" imgW="1244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207" y="849036"/>
                        <a:ext cx="2393950" cy="441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439579" y="552385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A basic unit of a sine function 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線單箭頭接點 28"/>
          <p:cNvCxnSpPr>
            <a:stCxn id="5" idx="1"/>
          </p:cNvCxnSpPr>
          <p:nvPr/>
        </p:nvCxnSpPr>
        <p:spPr>
          <a:xfrm flipH="1" flipV="1">
            <a:off x="4012270" y="5421895"/>
            <a:ext cx="427309" cy="2866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物件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879061"/>
              </p:ext>
            </p:extLst>
          </p:nvPr>
        </p:nvGraphicFramePr>
        <p:xfrm>
          <a:off x="8077200" y="1584556"/>
          <a:ext cx="606243" cy="59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0" name="Equation" r:id="rId5" imgW="431640" imgH="419040" progId="Equation.3">
                  <p:embed/>
                </p:oleObj>
              </mc:Choice>
              <mc:Fallback>
                <p:oleObj name="Equation" r:id="rId5" imgW="431640" imgH="419040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584556"/>
                        <a:ext cx="606243" cy="590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5988994" y="2832974"/>
            <a:ext cx="3187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Angular Freq. </a:t>
            </a:r>
            <a:r>
              <a:rPr lang="en-US" altLang="zh-HK" dirty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r>
              <a:rPr lang="en-US" altLang="zh-HK" dirty="0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HK" i="1" dirty="0" smtClean="0">
                <a:latin typeface="Arial" panose="020B0604020202020204" pitchFamily="34" charset="0"/>
                <a:cs typeface="Arial" panose="020B0604020202020204" pitchFamily="34" charset="0"/>
              </a:rPr>
              <a:t>f = 2</a:t>
            </a:r>
            <a:r>
              <a:rPr lang="en-US" altLang="zh-HK" dirty="0" smtClean="0">
                <a:latin typeface="Symbol" panose="05050102010706020507" pitchFamily="18" charset="2"/>
                <a:cs typeface="Arial" panose="020B0604020202020204" pitchFamily="34" charset="0"/>
              </a:rPr>
              <a:t>p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135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Important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6</a:t>
            </a:fld>
            <a:endParaRPr lang="en-US" altLang="zh-HK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133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Recalled the following relationships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548223"/>
              </p:ext>
            </p:extLst>
          </p:nvPr>
        </p:nvGraphicFramePr>
        <p:xfrm>
          <a:off x="3124200" y="2971800"/>
          <a:ext cx="29718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2" name="方程式" r:id="rId3" imgW="1320480" imgH="736560" progId="Equation.3">
                  <p:embed/>
                </p:oleObj>
              </mc:Choice>
              <mc:Fallback>
                <p:oleObj name="方程式" r:id="rId3" imgW="13204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71800"/>
                        <a:ext cx="297180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6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839313" y="152400"/>
            <a:ext cx="2133600" cy="457200"/>
          </a:xfrm>
        </p:spPr>
        <p:txBody>
          <a:bodyPr/>
          <a:lstStyle/>
          <a:p>
            <a:fld id="{9345430A-B9C1-4586-99B3-889D441F1E96}" type="slidenum">
              <a:rPr lang="en-US" altLang="zh-HK"/>
              <a:pPr/>
              <a:t>7</a:t>
            </a:fld>
            <a:endParaRPr lang="en-US" altLang="zh-HK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91330" y="2133600"/>
            <a:ext cx="7664884" cy="2589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</a:t>
            </a:r>
            <a:r>
              <a:rPr lang="en-US" altLang="zh-HK" sz="2000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phasor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is a </a:t>
            </a: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omplex </a:t>
            </a: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umber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that represents the </a:t>
            </a:r>
            <a:r>
              <a:rPr lang="en-US" altLang="zh-HK" sz="2000" b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mplitude </a:t>
            </a:r>
            <a:r>
              <a:rPr lang="en-US" altLang="zh-HK" sz="2000" b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and 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Phase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 AC signal. 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HK" sz="20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complex number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can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be represented in one of the following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forms: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0114" y="381000"/>
            <a:ext cx="6958222" cy="1314450"/>
          </a:xfrm>
        </p:spPr>
        <p:txBody>
          <a:bodyPr/>
          <a:lstStyle/>
          <a:p>
            <a:r>
              <a:rPr lang="en-US" altLang="zh-HK" dirty="0" err="1" smtClean="0">
                <a:ea typeface="新細明體" pitchFamily="18" charset="-120"/>
              </a:rPr>
              <a:t>Phasors</a:t>
            </a:r>
            <a:endParaRPr lang="en-US" altLang="zh-HK" dirty="0">
              <a:ea typeface="新細明體" pitchFamily="18" charset="-120"/>
            </a:endParaRP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-6096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48851" name="Text Box 19"/>
          <p:cNvSpPr txBox="1">
            <a:spLocks noChangeArrowheads="1"/>
          </p:cNvSpPr>
          <p:nvPr/>
        </p:nvSpPr>
        <p:spPr bwMode="auto">
          <a:xfrm>
            <a:off x="457200" y="4193475"/>
            <a:ext cx="2133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381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509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 typeface="Wingdings" pitchFamily="2" charset="2"/>
              <a:buAutoNum type="alphaLcPeriod"/>
            </a:pPr>
            <a:r>
              <a:rPr lang="en-US" altLang="zh-HK" sz="2000" dirty="0">
                <a:ea typeface="新細明體" pitchFamily="18" charset="-120"/>
                <a:cs typeface="Arial" panose="020B0604020202020204" pitchFamily="34" charset="0"/>
              </a:rPr>
              <a:t>Rectangular</a:t>
            </a:r>
          </a:p>
          <a:p>
            <a:pPr eaLnBrk="0" hangingPunct="0">
              <a:spcBef>
                <a:spcPct val="50000"/>
              </a:spcBef>
              <a:buFont typeface="Wingdings" pitchFamily="2" charset="2"/>
              <a:buAutoNum type="alphaLcPeriod"/>
            </a:pPr>
            <a:r>
              <a:rPr lang="en-US" altLang="zh-HK" sz="2000" dirty="0" smtClean="0">
                <a:ea typeface="新細明體" pitchFamily="18" charset="-120"/>
                <a:cs typeface="Arial" panose="020B0604020202020204" pitchFamily="34" charset="0"/>
              </a:rPr>
              <a:t>Polar</a:t>
            </a:r>
            <a:endParaRPr lang="en-US" altLang="zh-HK" sz="2000" dirty="0"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48853" name="Rectangle 21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pic>
        <p:nvPicPr>
          <p:cNvPr id="21" name="Picture 9" descr="Complex3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4" b="32635"/>
          <a:stretch/>
        </p:blipFill>
        <p:spPr bwMode="auto">
          <a:xfrm>
            <a:off x="5870214" y="3542625"/>
            <a:ext cx="2286000" cy="185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8862" name="Group 30"/>
          <p:cNvGrpSpPr>
            <a:grpSpLocks/>
          </p:cNvGrpSpPr>
          <p:nvPr/>
        </p:nvGrpSpPr>
        <p:grpSpPr bwMode="auto">
          <a:xfrm>
            <a:off x="5548752" y="5535253"/>
            <a:ext cx="2985648" cy="1168007"/>
            <a:chOff x="3264" y="3216"/>
            <a:chExt cx="1699" cy="864"/>
          </a:xfrm>
          <a:solidFill>
            <a:schemeClr val="bg1"/>
          </a:solidFill>
        </p:grpSpPr>
        <p:sp>
          <p:nvSpPr>
            <p:cNvPr id="248859" name="Rectangle 27"/>
            <p:cNvSpPr>
              <a:spLocks noChangeArrowheads="1"/>
            </p:cNvSpPr>
            <p:nvPr/>
          </p:nvSpPr>
          <p:spPr bwMode="auto">
            <a:xfrm>
              <a:off x="3264" y="3216"/>
              <a:ext cx="1699" cy="864"/>
            </a:xfrm>
            <a:prstGeom prst="rect">
              <a:avLst/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grpSp>
          <p:nvGrpSpPr>
            <p:cNvPr id="248860" name="Group 28"/>
            <p:cNvGrpSpPr>
              <a:grpSpLocks/>
            </p:cNvGrpSpPr>
            <p:nvPr/>
          </p:nvGrpSpPr>
          <p:grpSpPr bwMode="auto">
            <a:xfrm>
              <a:off x="3349" y="3286"/>
              <a:ext cx="1472" cy="766"/>
              <a:chOff x="3061" y="3286"/>
              <a:chExt cx="1472" cy="766"/>
            </a:xfrm>
            <a:grpFill/>
          </p:grpSpPr>
          <p:graphicFrame>
            <p:nvGraphicFramePr>
              <p:cNvPr id="248856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018269"/>
                  </p:ext>
                </p:extLst>
              </p:nvPr>
            </p:nvGraphicFramePr>
            <p:xfrm>
              <a:off x="3118" y="3668"/>
              <a:ext cx="1415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14" name="Equation" r:id="rId5" imgW="1447560" imgH="393480" progId="Equation.3">
                      <p:embed/>
                    </p:oleObj>
                  </mc:Choice>
                  <mc:Fallback>
                    <p:oleObj name="Equation" r:id="rId5" imgW="144756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8" y="3668"/>
                            <a:ext cx="1415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8858" name="Text Box 26"/>
              <p:cNvSpPr txBox="1">
                <a:spLocks noChangeArrowheads="1"/>
              </p:cNvSpPr>
              <p:nvPr/>
            </p:nvSpPr>
            <p:spPr bwMode="auto">
              <a:xfrm>
                <a:off x="3061" y="3331"/>
                <a:ext cx="624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HK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where</a:t>
                </a:r>
                <a:r>
                  <a:rPr lang="en-US" altLang="zh-HK" dirty="0">
                    <a:latin typeface="Verdana" pitchFamily="34" charset="0"/>
                    <a:ea typeface="新細明體" pitchFamily="18" charset="-120"/>
                  </a:rPr>
                  <a:t> </a:t>
                </a:r>
              </a:p>
            </p:txBody>
          </p:sp>
          <p:graphicFrame>
            <p:nvGraphicFramePr>
              <p:cNvPr id="248852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0876831"/>
                  </p:ext>
                </p:extLst>
              </p:nvPr>
            </p:nvGraphicFramePr>
            <p:xfrm>
              <a:off x="3628" y="3286"/>
              <a:ext cx="864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15" name="Equation" r:id="rId7" imgW="863225" imgH="279279" progId="Equation.3">
                      <p:embed/>
                    </p:oleObj>
                  </mc:Choice>
                  <mc:Fallback>
                    <p:oleObj name="Equation" r:id="rId7" imgW="863225" imgH="2792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8" y="3286"/>
                            <a:ext cx="864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667000" y="4193475"/>
                <a:ext cx="1297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/>
                        </a:rPr>
                        <m:t>𝑧</m:t>
                      </m:r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r>
                        <a:rPr lang="en-US" altLang="zh-HK" b="0" i="1" smtClean="0">
                          <a:latin typeface="Cambria Math"/>
                        </a:rPr>
                        <m:t>𝑥</m:t>
                      </m:r>
                      <m:r>
                        <a:rPr lang="en-US" altLang="zh-HK" b="0" i="1" smtClean="0">
                          <a:latin typeface="Cambria Math"/>
                        </a:rPr>
                        <m:t>+</m:t>
                      </m:r>
                      <m:r>
                        <a:rPr lang="en-US" altLang="zh-HK" b="0" i="1" smtClean="0">
                          <a:latin typeface="Cambria Math"/>
                        </a:rPr>
                        <m:t>𝑗𝑦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193475"/>
                <a:ext cx="129766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667000" y="4674918"/>
                <a:ext cx="2768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/>
                        </a:rPr>
                        <m:t>𝑧</m:t>
                      </m:r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r>
                        <a:rPr lang="en-US" altLang="zh-HK" b="0" i="1" smtClean="0">
                          <a:latin typeface="Cambria Math"/>
                        </a:rPr>
                        <m:t>𝑟</m:t>
                      </m:r>
                      <m:r>
                        <a:rPr lang="en-US" altLang="zh-HK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/>
                        </a:rPr>
                        <m:t>cos</m:t>
                      </m:r>
                      <m:r>
                        <a:rPr lang="en-US" altLang="zh-HK" b="0" i="1" smtClean="0">
                          <a:latin typeface="Cambria Math"/>
                        </a:rPr>
                        <m:t>⁡(</m:t>
                      </m:r>
                      <m:r>
                        <a:rPr lang="zh-HK" altLang="en-US" b="0" i="1" smtClean="0">
                          <a:latin typeface="Cambria Math"/>
                        </a:rPr>
                        <m:t>𝜙</m:t>
                      </m:r>
                      <m:r>
                        <a:rPr lang="en-US" altLang="zh-HK" b="0" i="1" smtClean="0">
                          <a:latin typeface="Cambria Math"/>
                        </a:rPr>
                        <m:t>)+</m:t>
                      </m:r>
                      <m:r>
                        <a:rPr lang="en-US" altLang="zh-HK" b="0" i="1" smtClean="0">
                          <a:latin typeface="Cambria Math"/>
                        </a:rPr>
                        <m:t>𝑗</m:t>
                      </m:r>
                      <m:r>
                        <a:rPr lang="en-US" altLang="zh-HK" b="0" i="1" smtClean="0">
                          <a:latin typeface="Cambria Math"/>
                        </a:rPr>
                        <m:t> </m:t>
                      </m:r>
                      <m:r>
                        <a:rPr lang="en-US" altLang="zh-HK" b="0" i="1" smtClean="0">
                          <a:latin typeface="Cambria Math"/>
                        </a:rPr>
                        <m:t>𝑟</m:t>
                      </m:r>
                      <m:r>
                        <a:rPr lang="en-US" altLang="zh-HK" b="0" i="1" smtClean="0">
                          <a:latin typeface="Cambria Math"/>
                        </a:rPr>
                        <m:t> </m:t>
                      </m:r>
                      <m:r>
                        <a:rPr lang="en-US" altLang="zh-HK" b="0" i="1" smtClean="0">
                          <a:latin typeface="Cambria Math"/>
                        </a:rPr>
                        <m:t>𝑠𝑖𝑛</m:t>
                      </m:r>
                      <m:r>
                        <a:rPr lang="en-US" altLang="zh-HK" i="1">
                          <a:latin typeface="Cambria Math"/>
                        </a:rPr>
                        <m:t>(</m:t>
                      </m:r>
                      <m:r>
                        <a:rPr lang="zh-HK" altLang="en-US" i="1">
                          <a:latin typeface="Cambria Math"/>
                        </a:rPr>
                        <m:t>𝜙</m:t>
                      </m:r>
                      <m:r>
                        <a:rPr lang="en-US" altLang="zh-HK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674918"/>
                <a:ext cx="276857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1268858" y="51952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Shorthand: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819400" y="5196650"/>
                <a:ext cx="1205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/>
                        </a:rPr>
                        <m:t>𝑧</m:t>
                      </m:r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r>
                        <a:rPr lang="en-US" altLang="zh-HK" b="0" i="1" smtClean="0">
                          <a:latin typeface="Cambria Math"/>
                        </a:rPr>
                        <m:t>𝑟</m:t>
                      </m:r>
                      <m:r>
                        <a:rPr lang="en-US" altLang="zh-HK" b="0" i="1" smtClean="0">
                          <a:latin typeface="Cambria Math"/>
                        </a:rPr>
                        <m:t> ∠ </m:t>
                      </m:r>
                      <m:r>
                        <a:rPr lang="zh-HK" altLang="en-US" i="1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196650"/>
                <a:ext cx="12053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050643" y="5846857"/>
                <a:ext cx="3537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/>
                      </a:rPr>
                      <m:t>𝑧</m:t>
                    </m:r>
                    <m:r>
                      <a:rPr lang="en-US" altLang="zh-HK" b="0" i="1" smtClean="0">
                        <a:latin typeface="Cambria Math"/>
                      </a:rPr>
                      <m:t>=</m:t>
                    </m:r>
                    <m:r>
                      <a:rPr lang="en-US" altLang="zh-HK" b="0" i="1" smtClean="0">
                        <a:latin typeface="Cambria Math"/>
                      </a:rPr>
                      <m:t>𝑟</m:t>
                    </m:r>
                    <m:func>
                      <m:func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HK" alt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altLang="zh-HK" b="0" i="1" smtClean="0">
                        <a:latin typeface="Cambria Math"/>
                      </a:rPr>
                      <m:t>+</m:t>
                    </m:r>
                    <m:r>
                      <a:rPr lang="en-US" altLang="zh-HK" b="0" i="1" smtClean="0">
                        <a:latin typeface="Cambria Math"/>
                      </a:rPr>
                      <m:t>𝑗</m:t>
                    </m:r>
                    <m:r>
                      <a:rPr lang="en-US" altLang="zh-HK" b="0" i="1" smtClean="0">
                        <a:latin typeface="Cambria Math"/>
                      </a:rPr>
                      <m:t> </m:t>
                    </m:r>
                    <m:r>
                      <a:rPr lang="en-US" altLang="zh-HK" b="0" i="1" smtClean="0">
                        <a:latin typeface="Cambria Math"/>
                      </a:rPr>
                      <m:t>𝑟</m:t>
                    </m:r>
                    <m:r>
                      <a:rPr lang="en-US" altLang="zh-HK" b="0" i="1" smtClean="0">
                        <a:latin typeface="Cambria Math"/>
                      </a:rPr>
                      <m:t> </m:t>
                    </m:r>
                    <m:r>
                      <a:rPr lang="en-US" altLang="zh-HK" b="0" i="1" smtClean="0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en-US" altLang="zh-HK" b="0" i="1">
                            <a:latin typeface="Cambria Math"/>
                          </a:rPr>
                        </m:ctrlPr>
                      </m:dPr>
                      <m:e>
                        <m:r>
                          <a:rPr lang="zh-HK" altLang="en-US" i="1">
                            <a:latin typeface="Cambria Math"/>
                          </a:rPr>
                          <m:t>𝜙</m:t>
                        </m:r>
                      </m:e>
                    </m:d>
                    <m:r>
                      <a:rPr lang="en-US" altLang="zh-HK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zh-HK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HK" i="1">
                        <a:latin typeface="Cambria Math"/>
                      </a:rPr>
                      <m:t>𝑟</m:t>
                    </m:r>
                    <m:r>
                      <a:rPr lang="en-US" altLang="zh-HK" i="1">
                        <a:latin typeface="Cambria Math"/>
                      </a:rPr>
                      <m:t> ∠ </m:t>
                    </m:r>
                    <m:r>
                      <a:rPr lang="zh-HK" altLang="en-US" i="1">
                        <a:latin typeface="Cambria Math"/>
                      </a:rPr>
                      <m:t>𝜙</m:t>
                    </m:r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3" y="5846857"/>
                <a:ext cx="3537513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6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78A0-65E7-49D8-BCCB-09C6FE930E5F}" type="slidenum">
              <a:rPr lang="en-US" altLang="zh-HK"/>
              <a:pPr/>
              <a:t>8</a:t>
            </a:fld>
            <a:endParaRPr lang="en-US" altLang="zh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906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49581" y="2192991"/>
                <a:ext cx="8001000" cy="3733800"/>
              </a:xfrm>
            </p:spPr>
            <p:txBody>
              <a:bodyPr/>
              <a:lstStyle/>
              <a:p>
                <a:pPr marL="465138" indent="-465138">
                  <a:lnSpc>
                    <a:spcPct val="90000"/>
                  </a:lnSpc>
                  <a:buNone/>
                </a:pPr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Given that  z</a:t>
                </a:r>
                <a:r>
                  <a:rPr lang="en-US" altLang="zh-TW" sz="2200" baseline="-250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= x</a:t>
                </a:r>
                <a:r>
                  <a:rPr lang="en-US" altLang="zh-TW" sz="2200" baseline="-250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+ jy</a:t>
                </a:r>
                <a:r>
                  <a:rPr lang="en-US" altLang="zh-TW" sz="2200" baseline="-250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HK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20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HK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HK" alt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HK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HK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HK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𝑗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HK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HK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HK" sz="200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sin</m:t>
                    </m:r>
                    <m:r>
                      <a:rPr lang="en-US" altLang="zh-HK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⁡(</m:t>
                    </m:r>
                    <m:sSub>
                      <m:sSubPr>
                        <m:ctrlPr>
                          <a:rPr lang="en-US" altLang="zh-HK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HK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HK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HK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HK" sz="2200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altLang="zh-HK" sz="2200" b="0" i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HK" sz="2200" i="1">
                        <a:latin typeface="Cambria Math"/>
                        <a:ea typeface="Cambria Math"/>
                      </a:rPr>
                      <m:t>∠ </m:t>
                    </m:r>
                    <m:sSub>
                      <m:sSubPr>
                        <m:ctrlPr>
                          <a:rPr lang="en-US" altLang="zh-HK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HK" altLang="en-US" sz="220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HK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</a:t>
                </a:r>
              </a:p>
              <a:p>
                <a:pPr marL="465138" indent="-465138">
                  <a:lnSpc>
                    <a:spcPct val="90000"/>
                  </a:lnSpc>
                  <a:buNone/>
                </a:pPr>
                <a:r>
                  <a:rPr lang="en-US" altLang="zh-TW" sz="22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         and z</a:t>
                </a:r>
                <a:r>
                  <a:rPr lang="en-US" altLang="zh-TW" sz="2200" baseline="-250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22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= </a:t>
                </a:r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x</a:t>
                </a:r>
                <a:r>
                  <a:rPr lang="en-US" altLang="zh-TW" sz="2200" baseline="-250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22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+ </a:t>
                </a:r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jy</a:t>
                </a:r>
                <a:r>
                  <a:rPr lang="en-US" altLang="zh-TW" sz="2200" baseline="-250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HK" sz="2000" b="0" i="0" smtClean="0">
                            <a:latin typeface="Cambria Math"/>
                            <a:ea typeface="Cambria Math"/>
                          </a:rPr>
                          <m:t> =</m:t>
                        </m:r>
                        <m:sSub>
                          <m:sSubPr>
                            <m:ctrlPr>
                              <a:rPr lang="en-US" altLang="zh-HK" sz="20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HK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HK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HK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HK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HK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H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HK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HK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HK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HK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HK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HK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HK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HK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HK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HK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H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HK" sz="20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HK" sz="20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altLang="zh-HK" sz="20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HK" sz="2000" i="1">
                        <a:latin typeface="Cambria Math"/>
                        <a:ea typeface="Cambria Math"/>
                      </a:rPr>
                      <m:t>∠ </m:t>
                    </m:r>
                    <m:sSub>
                      <m:sSubPr>
                        <m:ctrlPr>
                          <a:rPr lang="en-US" altLang="zh-HK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HK" altLang="en-US" sz="20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HK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200" dirty="0" smtClean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endParaRPr>
              </a:p>
              <a:p>
                <a:pPr marL="465138" indent="-465138">
                  <a:lnSpc>
                    <a:spcPct val="90000"/>
                  </a:lnSpc>
                  <a:buFontTx/>
                  <a:buNone/>
                </a:pPr>
                <a:endParaRPr lang="en-US" altLang="zh-TW" sz="2800" dirty="0" smtClean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endParaRPr>
              </a:p>
              <a:p>
                <a:pPr marL="465138" indent="-465138">
                  <a:lnSpc>
                    <a:spcPct val="90000"/>
                  </a:lnSpc>
                  <a:buFontTx/>
                  <a:buNone/>
                </a:pPr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The mathematic operations </a:t>
                </a:r>
                <a:r>
                  <a:rPr lang="en-US" altLang="zh-TW" sz="22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of complex </a:t>
                </a:r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numbers: </a:t>
                </a:r>
              </a:p>
              <a:p>
                <a:pPr marL="465138" indent="-465138">
                  <a:lnSpc>
                    <a:spcPct val="90000"/>
                  </a:lnSpc>
                  <a:buFontTx/>
                  <a:buNone/>
                </a:pPr>
                <a:r>
                  <a:rPr lang="en-US" altLang="zh-TW" sz="22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 </a:t>
                </a:r>
                <a:endParaRPr lang="en-US" altLang="zh-TW" sz="2200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Addition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Subtraction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Multiplication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zh-TW" sz="2000" dirty="0" smtClean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Division</a:t>
                </a:r>
                <a:r>
                  <a:rPr lang="en-US" altLang="zh-TW" sz="2400" dirty="0">
                    <a:ea typeface="新細明體" pitchFamily="18" charset="-120"/>
                  </a:rPr>
                  <a:t>	</a:t>
                </a:r>
                <a:endParaRPr lang="en-US" altLang="zh-HK" sz="2400" dirty="0"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2519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49581" y="2192991"/>
                <a:ext cx="8001000" cy="3733800"/>
              </a:xfrm>
              <a:blipFill rotWithShape="1">
                <a:blip r:embed="rId4"/>
                <a:stretch>
                  <a:fillRect l="-991" t="-1797" b="-1519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90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1" y="381000"/>
            <a:ext cx="7162800" cy="1314450"/>
          </a:xfrm>
        </p:spPr>
        <p:txBody>
          <a:bodyPr/>
          <a:lstStyle/>
          <a:p>
            <a:r>
              <a:rPr lang="en-US" altLang="zh-HK" dirty="0" err="1" smtClean="0">
                <a:ea typeface="新細明體" pitchFamily="18" charset="-120"/>
              </a:rPr>
              <a:t>Phasors</a:t>
            </a:r>
            <a:endParaRPr lang="en-US" altLang="zh-HK" dirty="0">
              <a:ea typeface="新細明體" pitchFamily="18" charset="-120"/>
            </a:endParaRP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17" name="Rectangle 13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20" name="Rectangle 16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28" name="Rectangle 2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graphicFrame>
        <p:nvGraphicFramePr>
          <p:cNvPr id="2519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747102"/>
              </p:ext>
            </p:extLst>
          </p:nvPr>
        </p:nvGraphicFramePr>
        <p:xfrm>
          <a:off x="3352797" y="4267200"/>
          <a:ext cx="3003173" cy="34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9" name="Equation" r:id="rId5" imgW="1916868" imgH="215806" progId="Equation.3">
                  <p:embed/>
                </p:oleObj>
              </mc:Choice>
              <mc:Fallback>
                <p:oleObj name="Equation" r:id="rId5" imgW="191686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797" y="4267200"/>
                        <a:ext cx="3003173" cy="3473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0" name="Rectangle 2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graphicFrame>
        <p:nvGraphicFramePr>
          <p:cNvPr id="2519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08540"/>
              </p:ext>
            </p:extLst>
          </p:nvPr>
        </p:nvGraphicFramePr>
        <p:xfrm>
          <a:off x="3403222" y="4823012"/>
          <a:ext cx="2902321" cy="34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0" name="Equation" r:id="rId7" imgW="1853396" imgH="215806" progId="Equation.3">
                  <p:embed/>
                </p:oleObj>
              </mc:Choice>
              <mc:Fallback>
                <p:oleObj name="Equation" r:id="rId7" imgW="185339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222" y="4823012"/>
                        <a:ext cx="2902321" cy="3473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2" name="Rectangle 2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34" name="Rectangle 30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38" name="Rectangle 3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40" name="Rectangle 3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sp>
        <p:nvSpPr>
          <p:cNvPr id="251942" name="Rectangle 38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428997" y="5410200"/>
                <a:ext cx="4395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HK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HK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>
                                <a:latin typeface="Cambria Math"/>
                                <a:ea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HK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>
                            <a:latin typeface="Cambria Math"/>
                            <a:ea typeface="Cambria Math"/>
                          </a:rPr>
                          <m:t>∠ 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HK" altLang="en-US" i="1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HK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>
                                <a:latin typeface="Cambria Math"/>
                                <a:ea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HK" b="0" i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>
                            <a:latin typeface="Cambria Math"/>
                            <a:ea typeface="Cambria Math"/>
                          </a:rPr>
                          <m:t>∠ 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HK" altLang="en-US" i="1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HK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HK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HK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altLang="zh-HK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HK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altLang="zh-HK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HK" i="1" smtClean="0">
                        <a:latin typeface="Cambria Math"/>
                        <a:ea typeface="Cambria Math"/>
                      </a:rPr>
                      <m:t>∠</m:t>
                    </m:r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/>
                          </a:rPr>
                          <m:t> </m:t>
                        </m:r>
                        <m:r>
                          <a:rPr lang="zh-HK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H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HK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zh-HK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7" y="5410200"/>
                <a:ext cx="4395755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505200" y="6019800"/>
                <a:ext cx="2757871" cy="530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HK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HK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>
                                <a:latin typeface="Cambria Math"/>
                                <a:ea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HK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>
                            <a:latin typeface="Cambria Math"/>
                            <a:ea typeface="Cambria Math"/>
                          </a:rPr>
                          <m:t>∠ 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HK" altLang="en-US" i="1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>
                                <a:latin typeface="Cambria Math"/>
                                <a:ea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HK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>
                            <a:latin typeface="Cambria Math"/>
                            <a:ea typeface="Cambria Math"/>
                          </a:rPr>
                          <m:t>∠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/>
                              </a:rPr>
                              <m:t> </m:t>
                            </m:r>
                            <m:r>
                              <a:rPr lang="zh-HK" altLang="en-US" i="1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HK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HK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HK" i="1" smtClean="0">
                        <a:latin typeface="Cambria Math"/>
                        <a:ea typeface="Cambria Math"/>
                      </a:rPr>
                      <m:t>∠</m:t>
                    </m:r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/>
                          </a:rPr>
                          <m:t> </m:t>
                        </m:r>
                        <m:r>
                          <a:rPr lang="zh-HK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H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HK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zh-HK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019800"/>
                <a:ext cx="2757871" cy="530786"/>
              </a:xfrm>
              <a:prstGeom prst="rect">
                <a:avLst/>
              </a:prstGeom>
              <a:blipFill rotWithShape="1">
                <a:blip r:embed="rId10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2838657" y="696291"/>
                <a:ext cx="4395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HK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HK" i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∠ </m:t>
                        </m:r>
                        <m:sSub>
                          <m:sSubPr>
                            <m:ctrlP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HK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HK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HK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∠ </m:t>
                        </m:r>
                        <m:sSub>
                          <m:sSubPr>
                            <m:ctrlPr>
                              <a:rPr lang="en-US" altLang="zh-HK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HK" alt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HK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HK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HK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HK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HK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HK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HK" i="1" smtClean="0">
                        <a:latin typeface="Cambria Math"/>
                        <a:ea typeface="Cambria Math"/>
                      </a:rPr>
                      <m:t>∠</m:t>
                    </m:r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/>
                          </a:rPr>
                          <m:t> </m:t>
                        </m:r>
                        <m:r>
                          <a:rPr lang="zh-HK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H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HK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zh-HK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HK" altLang="en-US" i="1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657" y="696291"/>
                <a:ext cx="4395755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66700" y="296182"/>
                <a:ext cx="887730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HK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HK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HK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HK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HK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HK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HK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HK" sz="16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HK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HK" alt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HK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HK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HK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HK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HK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HK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HK" sz="1600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HK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HK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HK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HK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d>
                        <m:dPr>
                          <m:ctrlPr>
                            <a:rPr lang="en-US" altLang="zh-HK" sz="16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HK" sz="16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HK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HK" sz="160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HK" sz="16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HK" altLang="en-US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HK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HK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HK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HK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HK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HK" sz="16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HK" sz="160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HK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HK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sz="16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HK" sz="16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HK" sz="1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altLang="zh-HK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HK" sz="16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HK" sz="16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HK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HK" sz="16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HK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HK" sz="16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HK" sz="1600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HK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6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zh-HK" altLang="en-US" sz="16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HK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HK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HK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sz="16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HK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HK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HK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HK" sz="16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altLang="zh-HK" sz="16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HK" sz="16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HK" sz="16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HK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HK" sz="16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HK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HK" sz="160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HK" sz="1600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HK" sz="1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16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zh-HK" altLang="en-US" sz="16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HK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HK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HK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HK" altLang="en-US" sz="16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HK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HK" altLang="en-US" sz="1600" dirty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296182"/>
                <a:ext cx="8877300" cy="61555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1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Phasors</a:t>
            </a:r>
            <a:endParaRPr lang="zh-HK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2252" y="2118884"/>
            <a:ext cx="81930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Given an AC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, </a:t>
            </a:r>
          </a:p>
          <a:p>
            <a:pPr marL="0" indent="0">
              <a:buNone/>
            </a:pPr>
            <a:endParaRPr lang="en-US" altLang="zh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HK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9</a:t>
            </a:fld>
            <a:endParaRPr lang="en-US" altLang="zh-HK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026557"/>
              </p:ext>
            </p:extLst>
          </p:nvPr>
        </p:nvGraphicFramePr>
        <p:xfrm>
          <a:off x="2895600" y="2133600"/>
          <a:ext cx="2265218" cy="40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9" name="方程式" r:id="rId3" imgW="1269720" imgH="228600" progId="Equation.3">
                  <p:embed/>
                </p:oleObj>
              </mc:Choice>
              <mc:Fallback>
                <p:oleObj name="方程式" r:id="rId3" imgW="1269720" imgH="2286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33600"/>
                        <a:ext cx="2265218" cy="4052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613024" y="5181600"/>
            <a:ext cx="693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latin typeface="+mn-lt"/>
                <a:cs typeface="Arial" panose="020B0604020202020204" pitchFamily="34" charset="0"/>
              </a:rPr>
              <a:t>V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is the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Phasor </a:t>
            </a:r>
            <a:r>
              <a:rPr lang="en-US" altLang="zh-HK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epresentation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of the AC signal v(t).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63" y="2627586"/>
                <a:ext cx="5929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HK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HK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HK" altLang="en-US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HK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zh-HK" alt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/>
                        </a:rPr>
                        <m:t>Re</m:t>
                      </m:r>
                      <m:r>
                        <a:rPr lang="en-US" altLang="zh-HK" b="0" i="0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HK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HK" i="1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HK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zh-HK" altLang="en-US" i="1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  <m:r>
                            <a:rPr lang="en-US" altLang="zh-HK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HK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HK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HK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HK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HK" altLang="en-US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zh-HK" altLang="en-US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lang="en-US" altLang="zh-HK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  <m:r>
                            <a:rPr lang="en-US" altLang="zh-HK" b="0" i="1" smtClean="0">
                              <a:latin typeface="Cambria Math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63" y="2627586"/>
                <a:ext cx="592957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62000" y="3059926"/>
                <a:ext cx="8509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HK" altLang="en-US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HK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HK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zh-HK" alt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altLang="zh-HK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HK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HK" i="1" smtClean="0">
                            <a:latin typeface="Cambria Math"/>
                            <a:ea typeface="Cambria Math"/>
                          </a:rPr>
                          <m:t>∠</m:t>
                        </m:r>
                        <m:d>
                          <m:dPr>
                            <m:ctrlPr>
                              <a:rPr lang="en-US" altLang="zh-HK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zh-HK" altLang="en-US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HK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HK" i="1">
                                <a:latin typeface="Cambria Math"/>
                              </a:rPr>
                              <m:t>+</m:t>
                            </m:r>
                            <m:r>
                              <a:rPr lang="zh-HK" altLang="en-US" i="1">
                                <a:latin typeface="Cambria Math"/>
                              </a:rPr>
                              <m:t>𝜙</m:t>
                            </m:r>
                          </m:e>
                        </m:d>
                        <m:r>
                          <a:rPr lang="en-US" altLang="zh-HK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altLang="zh-HK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>
                        <a:latin typeface="Cambria Math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altLang="zh-HK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HK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HK" i="1">
                            <a:latin typeface="Cambria Math"/>
                            <a:ea typeface="Cambria Math"/>
                          </a:rPr>
                          <m:t>∠</m:t>
                        </m:r>
                        <m:d>
                          <m:dPr>
                            <m:ctrlPr>
                              <a:rPr lang="en-US" altLang="zh-HK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zh-HK" altLang="en-US" i="1">
                                <a:latin typeface="Cambria Math"/>
                              </a:rPr>
                              <m:t>𝜙</m:t>
                            </m:r>
                            <m:r>
                              <a:rPr lang="en-US" altLang="zh-HK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zh-HK" altLang="en-US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HK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HK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HK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>
                        <a:latin typeface="Cambria Math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altLang="zh-HK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HK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HK" b="0" i="1" smtClean="0">
                            <a:latin typeface="Cambria Math"/>
                          </a:rPr>
                          <m:t>(1)</m:t>
                        </m:r>
                        <m:r>
                          <a:rPr lang="en-US" altLang="zh-HK" i="1">
                            <a:latin typeface="Cambria Math"/>
                            <a:ea typeface="Cambria Math"/>
                          </a:rPr>
                          <m:t>∠</m:t>
                        </m:r>
                        <m:d>
                          <m:dPr>
                            <m:ctrlPr>
                              <a:rPr lang="en-US" altLang="zh-HK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zh-HK" altLang="en-US" i="1">
                                <a:latin typeface="Cambria Math"/>
                              </a:rPr>
                              <m:t>𝜙</m:t>
                            </m:r>
                            <m:r>
                              <a:rPr lang="en-US" altLang="zh-HK" i="1">
                                <a:latin typeface="Cambria Math"/>
                              </a:rPr>
                              <m:t>+</m:t>
                            </m:r>
                            <m:r>
                              <a:rPr lang="zh-HK" altLang="en-US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HK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HK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059926"/>
                <a:ext cx="85091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22363" y="3505200"/>
                <a:ext cx="4315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HK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HK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HK" altLang="en-US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HK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zh-HK" alt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/>
                        </a:rPr>
                        <m:t>Re</m:t>
                      </m:r>
                      <m:r>
                        <a:rPr lang="en-US" altLang="zh-HK" b="0" i="0" smtClean="0">
                          <a:latin typeface="Cambria Math"/>
                        </a:rPr>
                        <m:t>{ 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</m:t>
                          </m:r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zh-HK" altLang="en-US" i="1">
                              <a:latin typeface="Cambria Math"/>
                            </a:rPr>
                            <m:t>𝜙</m:t>
                          </m:r>
                        </m:e>
                      </m:d>
                      <m:d>
                        <m:d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1 </m:t>
                          </m:r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</m:t>
                          </m:r>
                          <m:r>
                            <a:rPr lang="en-US" altLang="zh-HK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zh-HK" altLang="en-US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HK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 }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63" y="3505200"/>
                <a:ext cx="431522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88731" y="4038600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Let</a:t>
                </a:r>
                <a:r>
                  <a:rPr lang="en-US" altLang="zh-HK" dirty="0" smtClean="0"/>
                  <a:t>  </a:t>
                </a:r>
                <a:r>
                  <a:rPr lang="en-US" altLang="zh-HK" b="1" dirty="0" smtClean="0"/>
                  <a:t>V</a:t>
                </a:r>
                <a:r>
                  <a:rPr lang="en-US" altLang="zh-HK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/>
                          </a:rPr>
                          <m:t> </m:t>
                        </m:r>
                        <m:r>
                          <a:rPr lang="en-US" altLang="zh-HK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HK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HK" i="1">
                        <a:latin typeface="Cambria Math"/>
                        <a:ea typeface="Cambria Math"/>
                      </a:rPr>
                      <m:t>∠ </m:t>
                    </m:r>
                    <m:r>
                      <a:rPr lang="zh-HK" altLang="en-US" i="1">
                        <a:latin typeface="Cambria Math"/>
                      </a:rPr>
                      <m:t>𝜙</m:t>
                    </m:r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" y="4038600"/>
                <a:ext cx="20574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367" t="-8333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694133" y="4572000"/>
                <a:ext cx="6293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HK" altLang="en-US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HK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HK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zh-HK" alt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altLang="zh-HK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/>
                      </a:rPr>
                      <m:t>Re</m:t>
                    </m:r>
                    <m:r>
                      <a:rPr lang="en-US" altLang="zh-HK" b="0" i="0" smtClean="0">
                        <a:latin typeface="Cambria Math"/>
                      </a:rPr>
                      <m:t>{ </m:t>
                    </m:r>
                    <m:d>
                      <m:dPr>
                        <m:ctrlPr>
                          <a:rPr lang="en-US" altLang="zh-HK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HK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HK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HK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HK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∠</m:t>
                        </m:r>
                        <m:r>
                          <a:rPr lang="en-US" altLang="zh-HK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zh-HK" alt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𝝓</m:t>
                        </m:r>
                      </m:e>
                    </m:d>
                    <m:d>
                      <m:d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/>
                          </a:rPr>
                          <m:t>1 </m:t>
                        </m:r>
                        <m:r>
                          <a:rPr lang="en-US" altLang="zh-HK" i="1">
                            <a:latin typeface="Cambria Math"/>
                            <a:ea typeface="Cambria Math"/>
                          </a:rPr>
                          <m:t>∠</m:t>
                        </m:r>
                        <m:r>
                          <a:rPr lang="en-US" altLang="zh-HK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zh-HK" altLang="en-US" i="1">
                            <a:latin typeface="Cambria Math"/>
                          </a:rPr>
                          <m:t>𝜔</m:t>
                        </m:r>
                        <m:r>
                          <a:rPr lang="en-US" altLang="zh-HK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HK" b="0" i="1" smtClean="0">
                        <a:latin typeface="Cambria Math"/>
                        <a:ea typeface="Cambria Math"/>
                      </a:rPr>
                      <m:t> }</m:t>
                    </m:r>
                  </m:oMath>
                </a14:m>
                <a:r>
                  <a:rPr lang="zh-HK" altLang="en-US" dirty="0" smtClean="0"/>
                  <a:t> </a:t>
                </a:r>
                <a:r>
                  <a:rPr lang="en-US" altLang="zh-HK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>
                        <a:latin typeface="Cambria Math"/>
                      </a:rPr>
                      <m:t>Re</m:t>
                    </m:r>
                    <m:r>
                      <a:rPr lang="en-US" altLang="zh-HK">
                        <a:latin typeface="Cambria Math"/>
                      </a:rPr>
                      <m:t>{</m:t>
                    </m:r>
                    <m:r>
                      <m:rPr>
                        <m:nor/>
                      </m:rPr>
                      <a:rPr lang="en-US" altLang="zh-HK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HK" b="1" dirty="0" smtClean="0">
                        <a:solidFill>
                          <a:schemeClr val="tx1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en-US" altLang="zh-HK" b="1" i="0" dirty="0" smtClean="0"/>
                      <m:t> </m:t>
                    </m:r>
                    <m:d>
                      <m:dPr>
                        <m:ctrlPr>
                          <a:rPr lang="en-US" altLang="zh-HK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i="1">
                            <a:latin typeface="Cambria Math"/>
                          </a:rPr>
                          <m:t>1 </m:t>
                        </m:r>
                        <m:r>
                          <a:rPr lang="en-US" altLang="zh-HK" i="1">
                            <a:latin typeface="Cambria Math"/>
                            <a:ea typeface="Cambria Math"/>
                          </a:rPr>
                          <m:t>∠ </m:t>
                        </m:r>
                        <m:r>
                          <a:rPr lang="zh-HK" altLang="en-US" i="1">
                            <a:latin typeface="Cambria Math"/>
                          </a:rPr>
                          <m:t>𝜔</m:t>
                        </m:r>
                        <m:r>
                          <a:rPr lang="en-US" altLang="zh-HK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HK" i="1">
                        <a:latin typeface="Cambria Math"/>
                        <a:ea typeface="Cambria Math"/>
                      </a:rPr>
                      <m:t> }</m:t>
                    </m:r>
                  </m:oMath>
                </a14:m>
                <a:r>
                  <a:rPr lang="en-US" altLang="zh-HK" dirty="0" smtClean="0"/>
                  <a:t> 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133" y="4572000"/>
                <a:ext cx="629319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645559" y="5715000"/>
            <a:ext cx="788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latin typeface="+mn-lt"/>
                <a:cs typeface="Arial" panose="020B0604020202020204" pitchFamily="34" charset="0"/>
              </a:rPr>
              <a:t>V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summarizes 2 important information of the AC signal v(t):</a:t>
            </a:r>
          </a:p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lang="en-US" altLang="zh-HK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HK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Phrase Angle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f the AC signal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v(t).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776096" y="457200"/>
                <a:ext cx="2768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/>
                        </a:rPr>
                        <m:t>𝑧</m:t>
                      </m:r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r>
                        <a:rPr lang="en-US" altLang="zh-HK" b="0" i="1" smtClean="0">
                          <a:latin typeface="Cambria Math"/>
                        </a:rPr>
                        <m:t>𝑟</m:t>
                      </m:r>
                      <m:r>
                        <a:rPr lang="en-US" altLang="zh-HK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/>
                        </a:rPr>
                        <m:t>cos</m:t>
                      </m:r>
                      <m:r>
                        <a:rPr lang="en-US" altLang="zh-HK" b="0" i="1" smtClean="0">
                          <a:latin typeface="Cambria Math"/>
                        </a:rPr>
                        <m:t>⁡(</m:t>
                      </m:r>
                      <m:r>
                        <a:rPr lang="zh-HK" altLang="en-US" b="0" i="1" smtClean="0">
                          <a:latin typeface="Cambria Math"/>
                        </a:rPr>
                        <m:t>𝜙</m:t>
                      </m:r>
                      <m:r>
                        <a:rPr lang="en-US" altLang="zh-HK" b="0" i="1" smtClean="0">
                          <a:latin typeface="Cambria Math"/>
                        </a:rPr>
                        <m:t>)+</m:t>
                      </m:r>
                      <m:r>
                        <a:rPr lang="en-US" altLang="zh-HK" b="0" i="1" smtClean="0">
                          <a:latin typeface="Cambria Math"/>
                        </a:rPr>
                        <m:t>𝑗</m:t>
                      </m:r>
                      <m:r>
                        <a:rPr lang="en-US" altLang="zh-HK" b="0" i="1" smtClean="0">
                          <a:latin typeface="Cambria Math"/>
                        </a:rPr>
                        <m:t> </m:t>
                      </m:r>
                      <m:r>
                        <a:rPr lang="en-US" altLang="zh-HK" b="0" i="1" smtClean="0">
                          <a:latin typeface="Cambria Math"/>
                        </a:rPr>
                        <m:t>𝑟</m:t>
                      </m:r>
                      <m:r>
                        <a:rPr lang="en-US" altLang="zh-HK" b="0" i="1" smtClean="0">
                          <a:latin typeface="Cambria Math"/>
                        </a:rPr>
                        <m:t> </m:t>
                      </m:r>
                      <m:r>
                        <a:rPr lang="en-US" altLang="zh-HK" b="0" i="1" smtClean="0">
                          <a:latin typeface="Cambria Math"/>
                        </a:rPr>
                        <m:t>𝑠𝑖𝑛</m:t>
                      </m:r>
                      <m:r>
                        <a:rPr lang="en-US" altLang="zh-HK" i="1">
                          <a:latin typeface="Cambria Math"/>
                        </a:rPr>
                        <m:t>(</m:t>
                      </m:r>
                      <m:r>
                        <a:rPr lang="zh-HK" altLang="en-US" i="1">
                          <a:latin typeface="Cambria Math"/>
                        </a:rPr>
                        <m:t>𝜙</m:t>
                      </m:r>
                      <m:r>
                        <a:rPr lang="en-US" altLang="zh-HK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96" y="457200"/>
                <a:ext cx="276857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781233" y="829419"/>
                <a:ext cx="1205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/>
                        </a:rPr>
                        <m:t>𝑧</m:t>
                      </m:r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r>
                        <a:rPr lang="en-US" altLang="zh-HK" b="0" i="1" smtClean="0">
                          <a:latin typeface="Cambria Math"/>
                        </a:rPr>
                        <m:t>𝑟</m:t>
                      </m:r>
                      <m:r>
                        <a:rPr lang="en-US" altLang="zh-HK" b="0" i="1" smtClean="0">
                          <a:latin typeface="Cambria Math"/>
                        </a:rPr>
                        <m:t> ∠ </m:t>
                      </m:r>
                      <m:r>
                        <a:rPr lang="zh-HK" altLang="en-US" i="1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233" y="829419"/>
                <a:ext cx="12053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321227" y="1383417"/>
                <a:ext cx="3678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HK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K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zh-HK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 </m:t>
                          </m:r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HK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K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zh-HK" b="0" i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HK" i="1">
                              <a:latin typeface="Cambria Math"/>
                              <a:ea typeface="Cambria Math"/>
                            </a:rPr>
                            <m:t>∠ </m:t>
                          </m:r>
                          <m:sSub>
                            <m:sSubPr>
                              <m:ctrlPr>
                                <a:rPr lang="en-US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HK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HK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HK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HK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altLang="zh-HK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HK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HK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altLang="zh-HK" b="0" i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HK" i="1" smtClean="0">
                          <a:latin typeface="Cambria Math"/>
                          <a:ea typeface="Cambria Math"/>
                        </a:rPr>
                        <m:t>∠</m:t>
                      </m:r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 </m:t>
                          </m:r>
                          <m:r>
                            <a:rPr lang="zh-HK" alt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HK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HK" alt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227" y="1383417"/>
                <a:ext cx="36783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43470" y="678671"/>
                <a:ext cx="1745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HK" smtClean="0">
                          <a:latin typeface="Cambria Math"/>
                        </a:rPr>
                        <m:t>Re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HK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HK" b="0" i="1" smtClean="0">
                              <a:latin typeface="Cambria Math"/>
                            </a:rPr>
                            <m:t>𝑗𝑦</m:t>
                          </m:r>
                        </m:e>
                      </m:d>
                      <m:r>
                        <a:rPr lang="en-US" altLang="zh-HK" b="0" i="0" smtClean="0">
                          <a:latin typeface="Cambria Math"/>
                        </a:rPr>
                        <m:t>=</m:t>
                      </m:r>
                      <m:r>
                        <a:rPr lang="en-US" altLang="zh-HK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HK" altLang="en-US" i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70" y="678671"/>
                <a:ext cx="1745541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7987331" y="1905000"/>
            <a:ext cx="0" cy="109191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7151</TotalTime>
  <Words>2220</Words>
  <Application>Microsoft Office PowerPoint</Application>
  <PresentationFormat>如螢幕大小 (4:3)</PresentationFormat>
  <Paragraphs>359</Paragraphs>
  <Slides>27</Slides>
  <Notes>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Blends</vt:lpstr>
      <vt:lpstr>Equation</vt:lpstr>
      <vt:lpstr>方程式</vt:lpstr>
      <vt:lpstr>AST10401  Introduction to Electrical Engineering</vt:lpstr>
      <vt:lpstr>AC Sources</vt:lpstr>
      <vt:lpstr>DC vs AC Voltage</vt:lpstr>
      <vt:lpstr>AC signals</vt:lpstr>
      <vt:lpstr>AC signals</vt:lpstr>
      <vt:lpstr>Important Relationships</vt:lpstr>
      <vt:lpstr>Phasors</vt:lpstr>
      <vt:lpstr>Phasors</vt:lpstr>
      <vt:lpstr>Phasors</vt:lpstr>
      <vt:lpstr>Phasors</vt:lpstr>
      <vt:lpstr>Phasors</vt:lpstr>
      <vt:lpstr>Adding AC Signals</vt:lpstr>
      <vt:lpstr>Adding AC Signals in Phasors</vt:lpstr>
      <vt:lpstr>Comparing Signal and Phasor</vt:lpstr>
      <vt:lpstr>      Impedance</vt:lpstr>
      <vt:lpstr>Impedance – Resistors</vt:lpstr>
      <vt:lpstr>Impedance – Capacitor</vt:lpstr>
      <vt:lpstr>Impedance – Capacitor</vt:lpstr>
      <vt:lpstr>Impedance – Inductor</vt:lpstr>
      <vt:lpstr>Impedance – Inductor</vt:lpstr>
      <vt:lpstr>Impedance</vt:lpstr>
      <vt:lpstr>Phasor form of KVL</vt:lpstr>
      <vt:lpstr>Phasor form of KCL</vt:lpstr>
      <vt:lpstr>Combining Impedances</vt:lpstr>
      <vt:lpstr>Combining Impedances</vt:lpstr>
      <vt:lpstr>Combining Impedances</vt:lpstr>
      <vt:lpstr>Combining Impedances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</dc:creator>
  <cp:lastModifiedBy>Kwan</cp:lastModifiedBy>
  <cp:revision>737</cp:revision>
  <cp:lastPrinted>1601-01-01T00:00:00Z</cp:lastPrinted>
  <dcterms:created xsi:type="dcterms:W3CDTF">1601-01-01T00:00:00Z</dcterms:created>
  <dcterms:modified xsi:type="dcterms:W3CDTF">2018-11-14T08:20:41Z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