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89" r:id="rId6"/>
    <p:sldId id="287" r:id="rId7"/>
    <p:sldId id="288" r:id="rId8"/>
    <p:sldId id="260" r:id="rId9"/>
    <p:sldId id="261" r:id="rId10"/>
    <p:sldId id="267" r:id="rId11"/>
    <p:sldId id="268" r:id="rId12"/>
    <p:sldId id="269" r:id="rId13"/>
    <p:sldId id="290" r:id="rId14"/>
    <p:sldId id="271" r:id="rId15"/>
    <p:sldId id="270" r:id="rId16"/>
    <p:sldId id="273" r:id="rId17"/>
    <p:sldId id="277" r:id="rId18"/>
    <p:sldId id="272" r:id="rId19"/>
    <p:sldId id="274" r:id="rId20"/>
    <p:sldId id="276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3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CA6EA2-A53A-4525-802B-86298AB70A51}" type="datetimeFigureOut">
              <a:rPr lang="zh-HK" altLang="en-US"/>
              <a:pPr>
                <a:defRPr/>
              </a:pPr>
              <a:t>21/11/2018</a:t>
            </a:fld>
            <a:endParaRPr lang="zh-HK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HK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HK" altLang="en-US" noProof="0" smtClean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7142D3D-42B0-460D-A8B6-A96311C0F3A0}" type="slidenum">
              <a:rPr lang="zh-HK" altLang="en-US"/>
              <a:pPr>
                <a:defRPr/>
              </a:pPr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88191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zh-HK">
                  <a:ea typeface="新細明體" pitchFamily="18" charset="-12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zh-HK">
                  <a:ea typeface="新細明體" pitchFamily="18" charset="-12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zh-HK">
                  <a:ea typeface="新細明體" pitchFamily="18" charset="-12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zh-HK">
                  <a:ea typeface="新細明體" pitchFamily="18" charset="-12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zh-HK">
                <a:ea typeface="新細明體" pitchFamily="18" charset="-12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zh-HK">
                <a:ea typeface="新細明體" pitchFamily="18" charset="-12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zh-HK">
                <a:ea typeface="新細明體" pitchFamily="18" charset="-120"/>
              </a:endParaRPr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17B15CF-B5B9-4C67-887B-4ED21AD7BAD2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11837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728C9-6C89-476D-883C-39C97A8C2E59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89629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22B4C-3129-4A60-8A5C-3C691CDC3D05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970051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33500"/>
            <a:ext cx="4102100" cy="1409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333500"/>
            <a:ext cx="4102100" cy="628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2114550"/>
            <a:ext cx="4102100" cy="628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ECEN 301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Discussion #13 – Phasors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34D989A6-E8E1-4F39-B346-8D3CCF863DEC}" type="slidenum">
              <a:rPr lang="en-US" altLang="zh-HK"/>
              <a:pPr lvl="1"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44429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8A0B4-BF91-4605-8020-C83BD46B502C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77682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D04E5-E197-4950-A9FE-3E37DFA72469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62345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0D476-CF7A-48EF-8609-81E42271E679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44158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D6C2D-5EA0-4DD0-A5CE-0934C91D30F4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26714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510E6-DDBC-4041-B1E8-2FA4EF5CB225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52176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AD466-744B-4584-BA4B-00FB8A3A6463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68206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08552-AB66-4BFC-9D58-B2A7FC42884A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38059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F8D81-F085-4881-96C9-5B790B7185EB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74219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HK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HK" altLang="en-US" smtClean="0"/>
              <a:t>按一下以編輯母片</a:t>
            </a:r>
          </a:p>
          <a:p>
            <a:pPr lvl="1"/>
            <a:r>
              <a:rPr lang="zh-HK" altLang="en-US" smtClean="0"/>
              <a:t>第二層</a:t>
            </a:r>
          </a:p>
          <a:p>
            <a:pPr lvl="2"/>
            <a:r>
              <a:rPr lang="zh-HK" altLang="en-US" smtClean="0"/>
              <a:t>第三層</a:t>
            </a:r>
          </a:p>
          <a:p>
            <a:pPr lvl="3"/>
            <a:r>
              <a:rPr lang="zh-HK" altLang="en-US" smtClean="0"/>
              <a:t>第四層</a:t>
            </a:r>
          </a:p>
          <a:p>
            <a:pPr lvl="4"/>
            <a:r>
              <a:rPr lang="zh-HK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fld id="{5FB6257E-BA40-456C-9D03-1FEF0D605C98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30.jpeg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1.jpe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image" Target="../media/image27.jpeg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8.w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46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jpeg"/><Relationship Id="rId4" Type="http://schemas.openxmlformats.org/officeDocument/2006/relationships/image" Target="../media/image1.wmf"/><Relationship Id="rId9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46.jpeg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51.wmf"/><Relationship Id="rId3" Type="http://schemas.openxmlformats.org/officeDocument/2006/relationships/image" Target="../media/image27.jpeg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56.wmf"/><Relationship Id="rId3" Type="http://schemas.openxmlformats.org/officeDocument/2006/relationships/image" Target="../media/image27.jpeg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54.wmf"/><Relationship Id="rId1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27.jpeg"/><Relationship Id="rId7" Type="http://schemas.openxmlformats.org/officeDocument/2006/relationships/image" Target="../media/image59.wmf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0.bin"/><Relationship Id="rId11" Type="http://schemas.openxmlformats.org/officeDocument/2006/relationships/oleObject" Target="../embeddings/oleObject52.bin"/><Relationship Id="rId5" Type="http://schemas.openxmlformats.org/officeDocument/2006/relationships/image" Target="../media/image58.wmf"/><Relationship Id="rId10" Type="http://schemas.openxmlformats.org/officeDocument/2006/relationships/image" Target="../media/image60.wmf"/><Relationship Id="rId4" Type="http://schemas.openxmlformats.org/officeDocument/2006/relationships/oleObject" Target="../embeddings/oleObject49.bin"/><Relationship Id="rId9" Type="http://schemas.openxmlformats.org/officeDocument/2006/relationships/oleObject" Target="../embeddings/oleObject5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4.bin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Relationship Id="rId9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image" Target="../media/image6.wmf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9.wmf"/><Relationship Id="rId9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oleObject" Target="../embeddings/oleObject17.bin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11" Type="http://schemas.openxmlformats.org/officeDocument/2006/relationships/image" Target="../media/image22.png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1.png"/><Relationship Id="rId4" Type="http://schemas.openxmlformats.org/officeDocument/2006/relationships/image" Target="../media/image17.wmf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oleObject" Target="../embeddings/oleObject19.bin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11" Type="http://schemas.openxmlformats.org/officeDocument/2006/relationships/image" Target="../media/image28.png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7.png"/><Relationship Id="rId4" Type="http://schemas.openxmlformats.org/officeDocument/2006/relationships/image" Target="../media/image19.wmf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30.png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11" Type="http://schemas.openxmlformats.org/officeDocument/2006/relationships/image" Target="../media/image4.jpeg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HK" dirty="0" smtClean="0">
                <a:ea typeface="新細明體" pitchFamily="18" charset="-120"/>
              </a:rPr>
              <a:t>AST10401 </a:t>
            </a:r>
            <a:br>
              <a:rPr lang="en-US" altLang="zh-HK" dirty="0" smtClean="0">
                <a:ea typeface="新細明體" pitchFamily="18" charset="-120"/>
              </a:rPr>
            </a:br>
            <a:r>
              <a:rPr lang="en-US" altLang="zh-HK" dirty="0" smtClean="0">
                <a:ea typeface="新細明體" pitchFamily="18" charset="-120"/>
              </a:rPr>
              <a:t>Introduction to Electrical Engineering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HK" dirty="0">
                <a:ea typeface="新細明體" pitchFamily="18" charset="-120"/>
              </a:rPr>
              <a:t>8</a:t>
            </a:r>
            <a:r>
              <a:rPr lang="en-US" altLang="zh-HK" dirty="0" smtClean="0">
                <a:ea typeface="新細明體" pitchFamily="18" charset="-120"/>
              </a:rPr>
              <a:t>. AC power and Three-phase Circuits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7B15CF-B5B9-4C67-887B-4ED21AD7BAD2}" type="slidenum">
              <a:rPr lang="en-US" altLang="zh-HK" smtClean="0"/>
              <a:pPr>
                <a:defRPr/>
              </a:pPr>
              <a:t>1</a:t>
            </a:fld>
            <a:endParaRPr lang="en-US" altLang="zh-H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K" dirty="0">
                <a:ea typeface="新細明體" pitchFamily="18" charset="-120"/>
              </a:rPr>
              <a:t>Three-phase C</a:t>
            </a:r>
            <a:r>
              <a:rPr lang="en-US" altLang="zh-HK" dirty="0" smtClean="0">
                <a:ea typeface="新細明體" pitchFamily="18" charset="-120"/>
              </a:rPr>
              <a:t>ircuits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7B15CF-B5B9-4C67-887B-4ED21AD7BAD2}" type="slidenum">
              <a:rPr lang="en-US" altLang="zh-HK" smtClean="0"/>
              <a:pPr>
                <a:defRPr/>
              </a:pPr>
              <a:t>10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762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新細明體" pitchFamily="18" charset="-120"/>
              </a:rPr>
              <a:t>Three-phase C</a:t>
            </a:r>
            <a:r>
              <a:rPr lang="en-US" altLang="zh-HK" dirty="0" smtClean="0">
                <a:ea typeface="新細明體" pitchFamily="18" charset="-120"/>
              </a:rPr>
              <a:t>ircuits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091240"/>
            <a:ext cx="81534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 three-phase circuit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is a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circuit with </a:t>
            </a:r>
            <a:r>
              <a:rPr lang="en-US" altLang="zh-HK" sz="2000" b="1" u="sng" dirty="0" smtClean="0">
                <a:solidFill>
                  <a:srgbClr val="FF33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three AC </a:t>
            </a:r>
            <a:r>
              <a:rPr lang="en-US" altLang="zh-HK" sz="2000" b="1" u="sng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voltage</a:t>
            </a:r>
            <a:r>
              <a:rPr lang="en-US" altLang="zh-HK" sz="2000" b="1" u="sng" dirty="0" smtClean="0">
                <a:solidFill>
                  <a:srgbClr val="FF33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sources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having the </a:t>
            </a:r>
            <a:r>
              <a:rPr lang="en-US" altLang="zh-HK" sz="2000" dirty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same amplitude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and </a:t>
            </a:r>
            <a:r>
              <a:rPr lang="en-US" altLang="zh-HK" sz="2000" dirty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frequency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but </a:t>
            </a:r>
            <a:r>
              <a:rPr lang="en-US" altLang="zh-HK" sz="2000" b="1" u="sng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out of phase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with each other by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120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°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and each phase has a load.</a:t>
            </a:r>
          </a:p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209312" y="6400800"/>
            <a:ext cx="1905000" cy="457200"/>
          </a:xfrm>
        </p:spPr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11</a:t>
            </a:fld>
            <a:endParaRPr lang="en-US" altLang="zh-HK" dirty="0"/>
          </a:p>
        </p:txBody>
      </p:sp>
      <p:pic>
        <p:nvPicPr>
          <p:cNvPr id="16" name="Picture 3" descr="ale29559_120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5"/>
          <a:stretch/>
        </p:blipFill>
        <p:spPr bwMode="auto">
          <a:xfrm>
            <a:off x="3004457" y="3196894"/>
            <a:ext cx="4648200" cy="3602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群組 17"/>
          <p:cNvGrpSpPr/>
          <p:nvPr/>
        </p:nvGrpSpPr>
        <p:grpSpPr>
          <a:xfrm>
            <a:off x="658585" y="4086416"/>
            <a:ext cx="3429000" cy="1107996"/>
            <a:chOff x="461653" y="3638589"/>
            <a:chExt cx="3429000" cy="1107996"/>
          </a:xfrm>
        </p:grpSpPr>
        <p:sp>
          <p:nvSpPr>
            <p:cNvPr id="7" name="Rectangle 27"/>
            <p:cNvSpPr>
              <a:spLocks noChangeArrowheads="1"/>
            </p:cNvSpPr>
            <p:nvPr/>
          </p:nvSpPr>
          <p:spPr bwMode="auto">
            <a:xfrm>
              <a:off x="461653" y="3638589"/>
              <a:ext cx="1752600" cy="11079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HK" dirty="0">
                  <a:ea typeface="新細明體" pitchFamily="18" charset="-120"/>
                </a:rPr>
                <a:t>Three </a:t>
              </a:r>
              <a:r>
                <a:rPr lang="en-US" altLang="zh-HK" dirty="0" smtClean="0">
                  <a:ea typeface="新細明體" pitchFamily="18" charset="-120"/>
                </a:rPr>
                <a:t>AC sources </a:t>
              </a:r>
              <a:r>
                <a:rPr lang="en-US" altLang="zh-HK" dirty="0">
                  <a:ea typeface="新細明體" pitchFamily="18" charset="-120"/>
                </a:rPr>
                <a:t>with 120° out </a:t>
              </a:r>
            </a:p>
            <a:p>
              <a:pPr algn="ctr"/>
              <a:r>
                <a:rPr lang="en-US" altLang="zh-HK" dirty="0">
                  <a:ea typeface="新細明體" pitchFamily="18" charset="-120"/>
                </a:rPr>
                <a:t>of phase</a:t>
              </a:r>
            </a:p>
          </p:txBody>
        </p:sp>
        <p:sp>
          <p:nvSpPr>
            <p:cNvPr id="9" name="Line 29"/>
            <p:cNvSpPr>
              <a:spLocks noChangeShapeType="1"/>
            </p:cNvSpPr>
            <p:nvPr/>
          </p:nvSpPr>
          <p:spPr bwMode="auto">
            <a:xfrm flipV="1">
              <a:off x="2214252" y="3886197"/>
              <a:ext cx="838201" cy="30559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0" name="Line 30"/>
            <p:cNvSpPr>
              <a:spLocks noChangeShapeType="1"/>
            </p:cNvSpPr>
            <p:nvPr/>
          </p:nvSpPr>
          <p:spPr bwMode="auto">
            <a:xfrm>
              <a:off x="2214253" y="4191791"/>
              <a:ext cx="1676400" cy="49876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1" name="Line 31"/>
            <p:cNvSpPr>
              <a:spLocks noChangeShapeType="1"/>
            </p:cNvSpPr>
            <p:nvPr/>
          </p:nvSpPr>
          <p:spPr bwMode="auto">
            <a:xfrm>
              <a:off x="2225138" y="4232964"/>
              <a:ext cx="690749" cy="37634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cxnSp>
        <p:nvCxnSpPr>
          <p:cNvPr id="12" name="直線單箭頭接點 10"/>
          <p:cNvCxnSpPr/>
          <p:nvPr/>
        </p:nvCxnSpPr>
        <p:spPr>
          <a:xfrm flipH="1" flipV="1">
            <a:off x="6020279" y="4854531"/>
            <a:ext cx="1490862" cy="143721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4"/>
          <p:cNvSpPr txBox="1"/>
          <p:nvPr/>
        </p:nvSpPr>
        <p:spPr>
          <a:xfrm>
            <a:off x="7490855" y="4785984"/>
            <a:ext cx="178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neutral wire</a:t>
            </a:r>
            <a:endParaRPr lang="zh-HK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594010" y="228599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Phase difference between any 2 voltage sources is </a:t>
            </a:r>
            <a:r>
              <a:rPr lang="en-US" altLang="zh-HK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120°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52081" y="3210593"/>
            <a:ext cx="2008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Each Sub-circuit is called a </a:t>
            </a:r>
            <a:r>
              <a:rPr lang="en-US" altLang="zh-HK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Line 29"/>
          <p:cNvSpPr>
            <a:spLocks noChangeShapeType="1"/>
          </p:cNvSpPr>
          <p:nvPr/>
        </p:nvSpPr>
        <p:spPr bwMode="auto">
          <a:xfrm flipV="1">
            <a:off x="2422070" y="3196894"/>
            <a:ext cx="838201" cy="30559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71391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新細明體" pitchFamily="18" charset="-120"/>
              </a:rPr>
              <a:t>Three-phase </a:t>
            </a:r>
            <a:r>
              <a:rPr lang="en-US" altLang="zh-HK" dirty="0" smtClean="0">
                <a:ea typeface="新細明體" pitchFamily="18" charset="-120"/>
              </a:rPr>
              <a:t>Circuits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0574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Three-phase circuit sources</a:t>
            </a:r>
            <a:endParaRPr lang="zh-HK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12</a:t>
            </a:fld>
            <a:endParaRPr lang="en-US" altLang="zh-HK"/>
          </a:p>
        </p:txBody>
      </p:sp>
      <p:pic>
        <p:nvPicPr>
          <p:cNvPr id="8" name="Picture 3" descr="ale29559_1200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3" r="52060" b="10616"/>
          <a:stretch/>
        </p:blipFill>
        <p:spPr bwMode="auto">
          <a:xfrm>
            <a:off x="803932" y="2514600"/>
            <a:ext cx="2879725" cy="1882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 descr="ale29559_12007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9" t="1903" r="12511" b="54248"/>
          <a:stretch/>
        </p:blipFill>
        <p:spPr bwMode="auto">
          <a:xfrm>
            <a:off x="6947350" y="4545212"/>
            <a:ext cx="1968403" cy="195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511630"/>
              </p:ext>
            </p:extLst>
          </p:nvPr>
        </p:nvGraphicFramePr>
        <p:xfrm>
          <a:off x="4343400" y="4851512"/>
          <a:ext cx="2209800" cy="1216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89" name="方程式" r:id="rId5" imgW="1244520" imgH="685800" progId="Equation.3">
                  <p:embed/>
                </p:oleObj>
              </mc:Choice>
              <mc:Fallback>
                <p:oleObj name="方程式" r:id="rId5" imgW="1244520" imgH="685800" progId="Equation.3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851512"/>
                        <a:ext cx="2209800" cy="121623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735565"/>
              </p:ext>
            </p:extLst>
          </p:nvPr>
        </p:nvGraphicFramePr>
        <p:xfrm>
          <a:off x="4190010" y="2951159"/>
          <a:ext cx="2516579" cy="1139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90" name="方程式" r:id="rId7" imgW="1600200" imgH="685800" progId="Equation.3">
                  <p:embed/>
                </p:oleObj>
              </mc:Choice>
              <mc:Fallback>
                <p:oleObj name="方程式" r:id="rId7" imgW="1600200" imgH="685800" progId="Equation.3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0010" y="2951159"/>
                        <a:ext cx="2516579" cy="113990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21805"/>
            <a:ext cx="3137831" cy="233619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52400" y="25146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A common node</a:t>
            </a:r>
            <a:endParaRPr lang="zh-HK" altLang="en-US" dirty="0"/>
          </a:p>
        </p:txBody>
      </p:sp>
      <p:sp>
        <p:nvSpPr>
          <p:cNvPr id="12" name="Line 29"/>
          <p:cNvSpPr>
            <a:spLocks noChangeShapeType="1"/>
          </p:cNvSpPr>
          <p:nvPr/>
        </p:nvSpPr>
        <p:spPr bwMode="auto">
          <a:xfrm>
            <a:off x="838200" y="2990561"/>
            <a:ext cx="838201" cy="17036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" name="矩形 8"/>
          <p:cNvSpPr/>
          <p:nvPr/>
        </p:nvSpPr>
        <p:spPr>
          <a:xfrm>
            <a:off x="6706004" y="1672103"/>
            <a:ext cx="24510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Same </a:t>
            </a:r>
            <a:r>
              <a:rPr lang="en-US" altLang="zh-HK" dirty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amplitude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and </a:t>
            </a:r>
            <a:r>
              <a:rPr lang="en-US" altLang="zh-HK" dirty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frequency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but </a:t>
            </a:r>
            <a:r>
              <a:rPr lang="en-US" altLang="zh-HK" b="1" u="sng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out of phase</a:t>
            </a:r>
            <a:r>
              <a:rPr lang="en-US" altLang="zh-HK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with each other by </a:t>
            </a:r>
            <a:r>
              <a:rPr lang="en-US" altLang="zh-HK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120°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945888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新細明體" pitchFamily="18" charset="-120"/>
              </a:rPr>
              <a:t>Three-phase </a:t>
            </a:r>
            <a:r>
              <a:rPr lang="en-US" altLang="zh-HK" dirty="0" smtClean="0">
                <a:ea typeface="新細明體" pitchFamily="18" charset="-120"/>
              </a:rPr>
              <a:t>Circuits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13</a:t>
            </a:fld>
            <a:endParaRPr lang="en-US" altLang="zh-HK"/>
          </a:p>
        </p:txBody>
      </p:sp>
      <p:pic>
        <p:nvPicPr>
          <p:cNvPr id="6" name="Picture 3" descr="ale29559_1200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8" t="3897" r="8985" b="50000"/>
          <a:stretch/>
        </p:blipFill>
        <p:spPr bwMode="auto">
          <a:xfrm>
            <a:off x="2799708" y="2532423"/>
            <a:ext cx="2895600" cy="2274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2799708" y="490285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Three-phase circuit </a:t>
            </a:r>
            <a:r>
              <a:rPr lang="en-US" altLang="zh-HK" dirty="0" smtClean="0"/>
              <a:t>load</a:t>
            </a:r>
            <a:endParaRPr lang="zh-HK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117831" y="3817994"/>
            <a:ext cx="191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A common node</a:t>
            </a:r>
            <a:endParaRPr lang="zh-HK" altLang="en-US" dirty="0"/>
          </a:p>
        </p:txBody>
      </p:sp>
      <p:sp>
        <p:nvSpPr>
          <p:cNvPr id="12" name="Line 29"/>
          <p:cNvSpPr>
            <a:spLocks noChangeShapeType="1"/>
          </p:cNvSpPr>
          <p:nvPr/>
        </p:nvSpPr>
        <p:spPr bwMode="auto">
          <a:xfrm flipH="1" flipV="1">
            <a:off x="4876800" y="3669713"/>
            <a:ext cx="1123307" cy="28678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00262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新細明體" pitchFamily="18" charset="-120"/>
              </a:rPr>
              <a:t>Three-phase </a:t>
            </a:r>
            <a:r>
              <a:rPr lang="en-US" altLang="zh-HK" dirty="0" smtClean="0">
                <a:ea typeface="新細明體" pitchFamily="18" charset="-120"/>
              </a:rPr>
              <a:t>Circuits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14</a:t>
            </a:fld>
            <a:endParaRPr lang="en-US" altLang="zh-HK"/>
          </a:p>
        </p:txBody>
      </p:sp>
      <p:pic>
        <p:nvPicPr>
          <p:cNvPr id="5" name="Picture 3" descr="ale29559_1200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3" r="52060" b="10616"/>
          <a:stretch/>
        </p:blipFill>
        <p:spPr bwMode="auto">
          <a:xfrm>
            <a:off x="737260" y="2165330"/>
            <a:ext cx="3200400" cy="2091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 descr="ale29559_1200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8" t="3897" r="8985" b="50000"/>
          <a:stretch/>
        </p:blipFill>
        <p:spPr bwMode="auto">
          <a:xfrm>
            <a:off x="5334000" y="2145452"/>
            <a:ext cx="2895600" cy="2274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762000" y="451588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Three-phase circuit </a:t>
            </a:r>
            <a:r>
              <a:rPr lang="en-US" altLang="zh-HK" dirty="0" smtClean="0"/>
              <a:t>source</a:t>
            </a:r>
            <a:endParaRPr lang="zh-HK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334000" y="451588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Three-phase circuit </a:t>
            </a:r>
            <a:r>
              <a:rPr lang="en-US" altLang="zh-HK" dirty="0" smtClean="0"/>
              <a:t>load</a:t>
            </a:r>
            <a:endParaRPr lang="zh-HK" altLang="en-US" dirty="0"/>
          </a:p>
        </p:txBody>
      </p:sp>
      <p:sp>
        <p:nvSpPr>
          <p:cNvPr id="9" name="矩形 8"/>
          <p:cNvSpPr/>
          <p:nvPr/>
        </p:nvSpPr>
        <p:spPr>
          <a:xfrm>
            <a:off x="1600200" y="5883382"/>
            <a:ext cx="624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dirty="0"/>
              <a:t>A </a:t>
            </a:r>
            <a:r>
              <a:rPr lang="en-US" altLang="zh-HK" b="1" dirty="0"/>
              <a:t>balanced load </a:t>
            </a:r>
            <a:r>
              <a:rPr lang="en-US" altLang="zh-HK" dirty="0"/>
              <a:t>is one in which </a:t>
            </a:r>
            <a:r>
              <a:rPr lang="en-US" altLang="zh-HK" dirty="0" smtClean="0"/>
              <a:t>the all 3 </a:t>
            </a:r>
            <a:r>
              <a:rPr lang="en-US" altLang="zh-HK" dirty="0" smtClean="0">
                <a:solidFill>
                  <a:srgbClr val="FF0000"/>
                </a:solidFill>
              </a:rPr>
              <a:t>impedances are equal</a:t>
            </a:r>
            <a:r>
              <a:rPr lang="en-US" altLang="zh-HK" dirty="0" smtClean="0"/>
              <a:t> (i.e. </a:t>
            </a:r>
            <a:r>
              <a:rPr lang="en-US" altLang="zh-HK" b="1" dirty="0" smtClean="0"/>
              <a:t>Z</a:t>
            </a:r>
            <a:r>
              <a:rPr lang="en-US" altLang="zh-HK" b="1" baseline="-25000" dirty="0" smtClean="0"/>
              <a:t>1</a:t>
            </a:r>
            <a:r>
              <a:rPr lang="en-US" altLang="zh-HK" dirty="0" smtClean="0"/>
              <a:t> = </a:t>
            </a:r>
            <a:r>
              <a:rPr lang="en-US" altLang="zh-HK" b="1" dirty="0" smtClean="0"/>
              <a:t>Z</a:t>
            </a:r>
            <a:r>
              <a:rPr lang="en-US" altLang="zh-HK" b="1" baseline="-25000" dirty="0" smtClean="0"/>
              <a:t>2</a:t>
            </a:r>
            <a:r>
              <a:rPr lang="en-US" altLang="zh-HK" dirty="0" smtClean="0"/>
              <a:t> = </a:t>
            </a:r>
            <a:r>
              <a:rPr lang="en-US" altLang="zh-HK" b="1" dirty="0" smtClean="0"/>
              <a:t>Z</a:t>
            </a:r>
            <a:r>
              <a:rPr lang="en-US" altLang="zh-HK" b="1" baseline="-25000" dirty="0" smtClean="0"/>
              <a:t>3</a:t>
            </a:r>
            <a:r>
              <a:rPr lang="en-US" altLang="zh-HK" dirty="0" smtClean="0"/>
              <a:t>).</a:t>
            </a:r>
            <a:endParaRPr lang="en-US" altLang="zh-HK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295400" y="5147706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ea typeface="新細明體" pitchFamily="18" charset="-120"/>
              </a:rPr>
              <a:t>A </a:t>
            </a:r>
            <a:r>
              <a:rPr lang="en-US" altLang="zh-HK" b="1" dirty="0" smtClean="0">
                <a:ea typeface="新細明體" pitchFamily="18" charset="-120"/>
              </a:rPr>
              <a:t>balanced voltage source </a:t>
            </a:r>
            <a:r>
              <a:rPr lang="en-US" altLang="zh-HK" dirty="0" smtClean="0">
                <a:ea typeface="新細明體" pitchFamily="18" charset="-120"/>
              </a:rPr>
              <a:t>has three AC sources with </a:t>
            </a:r>
            <a:r>
              <a:rPr lang="en-US" altLang="zh-HK" dirty="0" smtClean="0">
                <a:solidFill>
                  <a:srgbClr val="FF3300"/>
                </a:solidFill>
                <a:ea typeface="新細明體" pitchFamily="18" charset="-120"/>
              </a:rPr>
              <a:t>equal amplitude </a:t>
            </a:r>
            <a:r>
              <a:rPr lang="en-US" altLang="zh-HK" dirty="0" smtClean="0">
                <a:ea typeface="新細明體" pitchFamily="18" charset="-120"/>
              </a:rPr>
              <a:t>but are </a:t>
            </a:r>
            <a:r>
              <a:rPr lang="en-US" altLang="zh-HK" dirty="0">
                <a:solidFill>
                  <a:srgbClr val="FF3300"/>
                </a:solidFill>
                <a:ea typeface="新細明體" pitchFamily="18" charset="-120"/>
              </a:rPr>
              <a:t>out of phase</a:t>
            </a:r>
            <a:r>
              <a:rPr lang="en-US" altLang="zh-HK" dirty="0">
                <a:ea typeface="新細明體" pitchFamily="18" charset="-120"/>
              </a:rPr>
              <a:t> with each other by 120</a:t>
            </a:r>
            <a:r>
              <a:rPr lang="en-US" altLang="zh-HK" dirty="0" smtClean="0">
                <a:ea typeface="新細明體" pitchFamily="18" charset="-120"/>
              </a:rPr>
              <a:t>°.</a:t>
            </a:r>
            <a:endParaRPr lang="en-US" altLang="zh-HK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1932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Balanced Three-phase </a:t>
            </a:r>
            <a:r>
              <a:rPr lang="en-US" altLang="zh-HK" dirty="0">
                <a:ea typeface="新細明體" pitchFamily="18" charset="-120"/>
              </a:rPr>
              <a:t>C</a:t>
            </a:r>
            <a:r>
              <a:rPr lang="en-US" altLang="zh-HK" dirty="0" smtClean="0">
                <a:ea typeface="新細明體" pitchFamily="18" charset="-120"/>
              </a:rPr>
              <a:t>ircuits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2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HK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balanced</a:t>
            </a:r>
            <a:r>
              <a:rPr lang="en-US" altLang="zh-HK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K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three-phase circuit </a:t>
            </a:r>
            <a:r>
              <a:rPr lang="en-US" altLang="zh-HK" sz="2200" dirty="0">
                <a:latin typeface="Arial" panose="020B0604020202020204" pitchFamily="34" charset="0"/>
                <a:cs typeface="Arial" panose="020B0604020202020204" pitchFamily="34" charset="0"/>
              </a:rPr>
              <a:t>is a three-phase system with a </a:t>
            </a:r>
            <a:r>
              <a:rPr lang="en-US" altLang="zh-HK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balanced </a:t>
            </a:r>
            <a:r>
              <a:rPr lang="en-US" altLang="zh-HK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voltage source </a:t>
            </a:r>
            <a:r>
              <a:rPr lang="en-US" altLang="zh-HK" sz="2200" dirty="0">
                <a:latin typeface="Arial" panose="020B0604020202020204" pitchFamily="34" charset="0"/>
                <a:cs typeface="Arial" panose="020B0604020202020204" pitchFamily="34" charset="0"/>
              </a:rPr>
              <a:t>and a </a:t>
            </a:r>
            <a:r>
              <a:rPr lang="en-US" altLang="zh-HK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balanced load</a:t>
            </a:r>
            <a:r>
              <a:rPr lang="en-US" altLang="zh-HK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15</a:t>
            </a:fld>
            <a:endParaRPr lang="en-US" altLang="zh-HK"/>
          </a:p>
        </p:txBody>
      </p:sp>
      <p:pic>
        <p:nvPicPr>
          <p:cNvPr id="5" name="Picture 3" descr="ale29559_120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2"/>
          <a:stretch/>
        </p:blipFill>
        <p:spPr bwMode="auto">
          <a:xfrm>
            <a:off x="2529444" y="2971799"/>
            <a:ext cx="4648200" cy="3629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669289"/>
              </p:ext>
            </p:extLst>
          </p:nvPr>
        </p:nvGraphicFramePr>
        <p:xfrm>
          <a:off x="7153275" y="4398963"/>
          <a:ext cx="18415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71" name="方程式" r:id="rId4" imgW="1168200" imgH="228600" progId="Equation.3">
                  <p:embed/>
                </p:oleObj>
              </mc:Choice>
              <mc:Fallback>
                <p:oleObj name="方程式" r:id="rId4" imgW="11682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3275" y="4398963"/>
                        <a:ext cx="1841500" cy="3603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44920"/>
              </p:ext>
            </p:extLst>
          </p:nvPr>
        </p:nvGraphicFramePr>
        <p:xfrm>
          <a:off x="217488" y="3962400"/>
          <a:ext cx="2079625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72" name="方程式" r:id="rId6" imgW="1244520" imgH="685800" progId="Equation.3">
                  <p:embed/>
                </p:oleObj>
              </mc:Choice>
              <mc:Fallback>
                <p:oleObj name="方程式" r:id="rId6" imgW="1244520" imgH="685800" progId="Equation.3">
                  <p:embed/>
                  <p:pic>
                    <p:nvPicPr>
                      <p:cNvPr id="0" name="物件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962400"/>
                        <a:ext cx="2079625" cy="11445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線單箭頭接點 10"/>
          <p:cNvCxnSpPr/>
          <p:nvPr/>
        </p:nvCxnSpPr>
        <p:spPr>
          <a:xfrm flipH="1">
            <a:off x="5562601" y="3733800"/>
            <a:ext cx="1455716" cy="766453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166758" y="3542805"/>
            <a:ext cx="196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t</a:t>
            </a:r>
            <a:r>
              <a:rPr lang="en-US" altLang="zh-HK" dirty="0" smtClean="0"/>
              <a:t>he neutral wire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697514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新細明體" pitchFamily="18" charset="-120"/>
              </a:rPr>
              <a:t>Balanced </a:t>
            </a:r>
            <a:r>
              <a:rPr lang="en-US" altLang="zh-HK" dirty="0" smtClean="0">
                <a:ea typeface="新細明體" pitchFamily="18" charset="-120"/>
              </a:rPr>
              <a:t>Three-phase </a:t>
            </a:r>
            <a:r>
              <a:rPr lang="en-US" altLang="zh-HK" dirty="0">
                <a:ea typeface="新細明體" pitchFamily="18" charset="-120"/>
              </a:rPr>
              <a:t>C</a:t>
            </a:r>
            <a:r>
              <a:rPr lang="en-US" altLang="zh-HK" dirty="0" smtClean="0">
                <a:ea typeface="新細明體" pitchFamily="18" charset="-120"/>
              </a:rPr>
              <a:t>ircuits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16</a:t>
            </a:fld>
            <a:endParaRPr lang="en-US" altLang="zh-HK"/>
          </a:p>
        </p:txBody>
      </p:sp>
      <p:pic>
        <p:nvPicPr>
          <p:cNvPr id="5" name="Picture 3" descr="ale29559_120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2"/>
          <a:stretch/>
        </p:blipFill>
        <p:spPr bwMode="auto">
          <a:xfrm>
            <a:off x="304800" y="2438400"/>
            <a:ext cx="4160269" cy="3248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201626"/>
              </p:ext>
            </p:extLst>
          </p:nvPr>
        </p:nvGraphicFramePr>
        <p:xfrm>
          <a:off x="5029200" y="3048000"/>
          <a:ext cx="3752850" cy="272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94" name="Equation" r:id="rId4" imgW="2514600" imgH="1841400" progId="Equation.3">
                  <p:embed/>
                </p:oleObj>
              </mc:Choice>
              <mc:Fallback>
                <p:oleObj name="Equation" r:id="rId4" imgW="2514600" imgH="1841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048000"/>
                        <a:ext cx="3752850" cy="272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969669" y="2217637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Assume that </a:t>
            </a:r>
            <a:endParaRPr lang="en-US" dirty="0"/>
          </a:p>
        </p:txBody>
      </p:sp>
      <p:graphicFrame>
        <p:nvGraphicFramePr>
          <p:cNvPr id="7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306588"/>
              </p:ext>
            </p:extLst>
          </p:nvPr>
        </p:nvGraphicFramePr>
        <p:xfrm>
          <a:off x="6400800" y="2278856"/>
          <a:ext cx="1136650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95" name="Equation" r:id="rId6" imgW="761760" imgH="215640" progId="Equation.3">
                  <p:embed/>
                </p:oleObj>
              </mc:Choice>
              <mc:Fallback>
                <p:oleObj name="Equation" r:id="rId6" imgW="761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278856"/>
                        <a:ext cx="1136650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14600" y="32766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</a:t>
            </a:r>
            <a:r>
              <a:rPr lang="en-US" sz="1400" baseline="30000" dirty="0" smtClean="0">
                <a:solidFill>
                  <a:srgbClr val="FF0000"/>
                </a:solidFill>
              </a:rPr>
              <a:t>st</a:t>
            </a:r>
            <a:r>
              <a:rPr lang="en-US" sz="1400" dirty="0" smtClean="0">
                <a:solidFill>
                  <a:srgbClr val="FF0000"/>
                </a:solidFill>
              </a:rPr>
              <a:t> phase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3621" y="4876800"/>
            <a:ext cx="1151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2</a:t>
            </a:r>
            <a:r>
              <a:rPr lang="en-US" sz="1400" baseline="30000" dirty="0" smtClean="0">
                <a:solidFill>
                  <a:srgbClr val="FF0000"/>
                </a:solidFill>
              </a:rPr>
              <a:t>nd</a:t>
            </a:r>
            <a:r>
              <a:rPr lang="en-US" sz="1400" dirty="0" smtClean="0">
                <a:solidFill>
                  <a:srgbClr val="FF0000"/>
                </a:solidFill>
              </a:rPr>
              <a:t> phase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73975" y="5379164"/>
            <a:ext cx="1151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3</a:t>
            </a:r>
            <a:r>
              <a:rPr lang="en-US" sz="1400" baseline="30000" dirty="0">
                <a:solidFill>
                  <a:srgbClr val="FF0000"/>
                </a:solidFill>
              </a:rPr>
              <a:t>r</a:t>
            </a:r>
            <a:r>
              <a:rPr lang="en-US" sz="1400" baseline="30000" dirty="0" smtClean="0">
                <a:solidFill>
                  <a:srgbClr val="FF0000"/>
                </a:solidFill>
              </a:rPr>
              <a:t>d</a:t>
            </a:r>
            <a:r>
              <a:rPr lang="en-US" sz="1400" dirty="0" smtClean="0">
                <a:solidFill>
                  <a:srgbClr val="FF0000"/>
                </a:solidFill>
              </a:rPr>
              <a:t> phase</a:t>
            </a:r>
            <a:endParaRPr 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11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700561"/>
              </p:ext>
            </p:extLst>
          </p:nvPr>
        </p:nvGraphicFramePr>
        <p:xfrm>
          <a:off x="998204" y="5760773"/>
          <a:ext cx="1796697" cy="988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96" name="方程式" r:id="rId8" imgW="1244520" imgH="685800" progId="Equation.3">
                  <p:embed/>
                </p:oleObj>
              </mc:Choice>
              <mc:Fallback>
                <p:oleObj name="方程式" r:id="rId8" imgW="124452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204" y="5760773"/>
                        <a:ext cx="1796697" cy="9888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109129268"/>
              </p:ext>
            </p:extLst>
          </p:nvPr>
        </p:nvGraphicFramePr>
        <p:xfrm>
          <a:off x="5791200" y="152400"/>
          <a:ext cx="2950264" cy="682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97" name="Equation" r:id="rId10" imgW="1866600" imgH="431640" progId="Equation.3">
                  <p:embed/>
                </p:oleObj>
              </mc:Choice>
              <mc:Fallback>
                <p:oleObj name="Equation" r:id="rId10" imgW="1866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52400"/>
                        <a:ext cx="2950264" cy="6820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655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新細明體" pitchFamily="18" charset="-120"/>
              </a:rPr>
              <a:t>Balanced </a:t>
            </a:r>
            <a:r>
              <a:rPr lang="en-US" altLang="zh-HK" dirty="0" smtClean="0">
                <a:ea typeface="新細明體" pitchFamily="18" charset="-120"/>
              </a:rPr>
              <a:t>Three-phase Circuits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5691" y="2103912"/>
            <a:ext cx="75438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2000" dirty="0" smtClean="0"/>
              <a:t>We can analyze a three-phase circuit on “</a:t>
            </a:r>
            <a:r>
              <a:rPr lang="en-US" altLang="zh-HK" sz="2000" dirty="0" smtClean="0">
                <a:solidFill>
                  <a:srgbClr val="FF0000"/>
                </a:solidFill>
              </a:rPr>
              <a:t>per phase</a:t>
            </a:r>
            <a:r>
              <a:rPr lang="en-US" altLang="zh-HK" sz="2000" dirty="0" smtClean="0"/>
              <a:t>”</a:t>
            </a:r>
            <a:r>
              <a:rPr lang="en-US" altLang="zh-HK" sz="2000" dirty="0" smtClean="0">
                <a:solidFill>
                  <a:srgbClr val="FF0000"/>
                </a:solidFill>
              </a:rPr>
              <a:t> </a:t>
            </a:r>
            <a:r>
              <a:rPr lang="en-US" altLang="zh-HK" sz="2000" dirty="0" smtClean="0"/>
              <a:t>basis: </a:t>
            </a:r>
            <a:endParaRPr lang="zh-HK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17</a:t>
            </a:fld>
            <a:endParaRPr lang="en-US" altLang="zh-HK"/>
          </a:p>
        </p:txBody>
      </p:sp>
      <p:pic>
        <p:nvPicPr>
          <p:cNvPr id="6" name="Picture 3" descr="ale29559_120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2"/>
          <a:stretch/>
        </p:blipFill>
        <p:spPr bwMode="auto">
          <a:xfrm>
            <a:off x="375062" y="3254789"/>
            <a:ext cx="3505200" cy="2737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群組 9"/>
          <p:cNvGrpSpPr/>
          <p:nvPr/>
        </p:nvGrpSpPr>
        <p:grpSpPr>
          <a:xfrm>
            <a:off x="4697186" y="2458193"/>
            <a:ext cx="3196441" cy="4349709"/>
            <a:chOff x="4697186" y="2458193"/>
            <a:chExt cx="3196441" cy="4349709"/>
          </a:xfrm>
        </p:grpSpPr>
        <p:pic>
          <p:nvPicPr>
            <p:cNvPr id="5" name="Picture 3" descr="ale29559_1201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6" t="11421" r="6288"/>
            <a:stretch/>
          </p:blipFill>
          <p:spPr bwMode="auto">
            <a:xfrm>
              <a:off x="5042065" y="2592788"/>
              <a:ext cx="2839192" cy="1331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3" descr="ale29559_1201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6" t="11421" r="6288"/>
            <a:stretch/>
          </p:blipFill>
          <p:spPr bwMode="auto">
            <a:xfrm>
              <a:off x="5029695" y="4041823"/>
              <a:ext cx="2863932" cy="13428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" descr="ale29559_1201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6" t="11421" r="6288"/>
            <a:stretch/>
          </p:blipFill>
          <p:spPr bwMode="auto">
            <a:xfrm>
              <a:off x="5062316" y="5495679"/>
              <a:ext cx="2798690" cy="1312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文字方塊 8"/>
            <p:cNvSpPr txBox="1"/>
            <p:nvPr/>
          </p:nvSpPr>
          <p:spPr>
            <a:xfrm>
              <a:off x="7010400" y="3976646"/>
              <a:ext cx="304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HK" dirty="0" smtClean="0"/>
                <a:t>B</a:t>
              </a:r>
              <a:endParaRPr lang="zh-HK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7010400" y="5447404"/>
              <a:ext cx="304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HK" dirty="0" smtClean="0"/>
                <a:t>C</a:t>
              </a:r>
              <a:endParaRPr lang="zh-HK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5743699" y="3985071"/>
              <a:ext cx="304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HK" dirty="0"/>
                <a:t>b</a:t>
              </a:r>
              <a:endParaRPr lang="zh-HK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5743699" y="5446744"/>
              <a:ext cx="304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HK" dirty="0"/>
                <a:t>c</a:t>
              </a:r>
              <a:endParaRPr lang="zh-HK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4697186" y="4528563"/>
              <a:ext cx="6650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b="1" dirty="0" smtClean="0"/>
                <a:t>V</a:t>
              </a:r>
              <a:r>
                <a:rPr lang="en-US" altLang="zh-HK" b="1" baseline="-25000" dirty="0" smtClean="0"/>
                <a:t>bn</a:t>
              </a:r>
              <a:endParaRPr lang="zh-HK" altLang="en-US" b="1" baseline="-2500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09556" y="6042448"/>
              <a:ext cx="6650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b="1" dirty="0" err="1" smtClean="0"/>
                <a:t>V</a:t>
              </a:r>
              <a:r>
                <a:rPr lang="en-US" altLang="zh-HK" b="1" baseline="-25000" dirty="0" err="1"/>
                <a:t>c</a:t>
              </a:r>
              <a:r>
                <a:rPr lang="en-US" altLang="zh-HK" b="1" baseline="-25000" dirty="0" err="1" smtClean="0"/>
                <a:t>n</a:t>
              </a:r>
              <a:endParaRPr lang="zh-HK" altLang="en-US" b="1" baseline="-2500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056416" y="2458193"/>
              <a:ext cx="6650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HK" b="1" dirty="0" err="1" smtClean="0"/>
                <a:t>I</a:t>
              </a:r>
              <a:r>
                <a:rPr lang="en-US" altLang="zh-HK" b="1" baseline="-25000" dirty="0" err="1" smtClean="0"/>
                <a:t>a</a:t>
              </a:r>
              <a:endParaRPr lang="zh-HK" altLang="en-US" b="1" baseline="-250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6116782" y="3886052"/>
              <a:ext cx="6650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HK" b="1" dirty="0" err="1" smtClean="0"/>
                <a:t>I</a:t>
              </a:r>
              <a:r>
                <a:rPr lang="en-US" altLang="zh-HK" b="1" baseline="-25000" dirty="0" err="1" smtClean="0"/>
                <a:t>b</a:t>
              </a:r>
              <a:endParaRPr lang="zh-HK" altLang="en-US" b="1" baseline="-250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116782" y="5311013"/>
              <a:ext cx="6650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HK" b="1" dirty="0" err="1" smtClean="0"/>
                <a:t>I</a:t>
              </a:r>
              <a:r>
                <a:rPr lang="en-US" altLang="zh-HK" b="1" baseline="-25000" dirty="0" err="1" smtClean="0"/>
                <a:t>c</a:t>
              </a:r>
              <a:endParaRPr lang="zh-HK" altLang="en-US" b="1" baseline="-25000" dirty="0"/>
            </a:p>
          </p:txBody>
        </p:sp>
      </p:grpSp>
      <p:cxnSp>
        <p:nvCxnSpPr>
          <p:cNvPr id="20" name="直線單箭頭接點 19"/>
          <p:cNvCxnSpPr/>
          <p:nvPr/>
        </p:nvCxnSpPr>
        <p:spPr>
          <a:xfrm flipV="1">
            <a:off x="3276600" y="3581400"/>
            <a:ext cx="1432956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3845626" y="4744927"/>
            <a:ext cx="863930" cy="4366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2743200" y="5816736"/>
            <a:ext cx="1752600" cy="3350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4709556" y="3073728"/>
            <a:ext cx="6650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HK" b="1" dirty="0" smtClean="0"/>
              <a:t>V</a:t>
            </a:r>
            <a:r>
              <a:rPr lang="en-US" altLang="zh-HK" b="1" baseline="-25000" dirty="0"/>
              <a:t>a</a:t>
            </a:r>
            <a:r>
              <a:rPr lang="en-US" altLang="zh-HK" b="1" baseline="-25000" dirty="0" smtClean="0"/>
              <a:t>n</a:t>
            </a:r>
            <a:endParaRPr lang="zh-HK" altLang="en-US" b="1" baseline="-25000" dirty="0"/>
          </a:p>
        </p:txBody>
      </p:sp>
    </p:spTree>
    <p:extLst>
      <p:ext uri="{BB962C8B-B14F-4D97-AF65-F5344CB8AC3E}">
        <p14:creationId xmlns:p14="http://schemas.microsoft.com/office/powerpoint/2010/main" val="148253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新細明體" pitchFamily="18" charset="-120"/>
              </a:rPr>
              <a:t>Balanced t</a:t>
            </a:r>
            <a:r>
              <a:rPr lang="en-US" altLang="zh-HK" dirty="0" smtClean="0">
                <a:ea typeface="新細明體" pitchFamily="18" charset="-120"/>
              </a:rPr>
              <a:t>hree-phase Circuits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18</a:t>
            </a:fld>
            <a:endParaRPr lang="en-US" altLang="zh-HK"/>
          </a:p>
        </p:txBody>
      </p:sp>
      <p:pic>
        <p:nvPicPr>
          <p:cNvPr id="5" name="Picture 3" descr="ale29559_120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2"/>
          <a:stretch/>
        </p:blipFill>
        <p:spPr bwMode="auto">
          <a:xfrm>
            <a:off x="0" y="2063530"/>
            <a:ext cx="3207667" cy="2504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3352800" y="2002326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000" dirty="0" smtClean="0"/>
              <a:t>Apply KCL at node N</a:t>
            </a:r>
            <a:endParaRPr lang="zh-HK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32314" y="6331506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 </a:t>
            </a:r>
            <a:r>
              <a:rPr lang="en-US" altLang="zh-HK" dirty="0" smtClean="0">
                <a:solidFill>
                  <a:srgbClr val="FF0000"/>
                </a:solidFill>
              </a:rPr>
              <a:t>The neutral wire current </a:t>
            </a:r>
            <a:r>
              <a:rPr lang="en-US" altLang="zh-HK" b="1" dirty="0" smtClean="0">
                <a:solidFill>
                  <a:srgbClr val="FF0000"/>
                </a:solidFill>
              </a:rPr>
              <a:t>I</a:t>
            </a:r>
            <a:r>
              <a:rPr lang="en-US" altLang="zh-HK" b="1" baseline="-25000" dirty="0" smtClean="0">
                <a:solidFill>
                  <a:srgbClr val="FF0000"/>
                </a:solidFill>
              </a:rPr>
              <a:t>n</a:t>
            </a:r>
            <a:r>
              <a:rPr lang="en-US" altLang="zh-HK" dirty="0" smtClean="0">
                <a:solidFill>
                  <a:srgbClr val="FF0000"/>
                </a:solidFill>
              </a:rPr>
              <a:t> = 0</a:t>
            </a:r>
            <a:endParaRPr lang="zh-HK" altLang="en-US" dirty="0">
              <a:solidFill>
                <a:srgbClr val="FF0000"/>
              </a:solidFill>
            </a:endParaRPr>
          </a:p>
        </p:txBody>
      </p:sp>
      <p:sp>
        <p:nvSpPr>
          <p:cNvPr id="11" name="投影片編號版面配置區 1"/>
          <p:cNvSpPr txBox="1">
            <a:spLocks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42AD466-744B-4584-BA4B-00FB8A3A6463}" type="slidenum">
              <a:rPr lang="en-US" altLang="zh-HK" smtClean="0"/>
              <a:pPr>
                <a:defRPr/>
              </a:pPr>
              <a:t>18</a:t>
            </a:fld>
            <a:endParaRPr lang="en-US" altLang="zh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349326" y="3027693"/>
                <a:ext cx="5209567" cy="576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HK" sz="140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HK" sz="14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HK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14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HK" sz="14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HK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14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zh-HK" sz="1400" i="1">
                                      <a:latin typeface="Cambria Math"/>
                                    </a:rPr>
                                    <m:t>𝑌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HK" sz="1400" i="1">
                              <a:latin typeface="Cambria Math"/>
                              <a:ea typeface="Cambria Math"/>
                            </a:rPr>
                            <m:t>∠−</m:t>
                          </m:r>
                          <m:r>
                            <a:rPr lang="zh-HK" altLang="en-US" sz="14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zh-HK" altLang="en-US" sz="1400" dirty="0"/>
                            <m:t> </m:t>
                          </m:r>
                        </m:e>
                      </m:d>
                      <m:r>
                        <a:rPr lang="en-US" altLang="zh-HK" sz="14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zh-HK" sz="1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HK" sz="14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HK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14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HK" sz="14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HK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14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zh-HK" sz="1400" i="1">
                                      <a:latin typeface="Cambria Math"/>
                                    </a:rPr>
                                    <m:t>𝑌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HK" sz="1400" i="1">
                              <a:latin typeface="Cambria Math"/>
                              <a:ea typeface="Cambria Math"/>
                            </a:rPr>
                            <m:t>∠</m:t>
                          </m:r>
                          <m:r>
                            <a:rPr lang="en-US" altLang="zh-HK" sz="1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HK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HK" sz="1400" b="0" i="1" smtClean="0">
                                  <a:latin typeface="Cambria Math"/>
                                  <a:ea typeface="Cambria Math"/>
                                </a:rPr>
                                <m:t>120</m:t>
                              </m:r>
                            </m:e>
                            <m:sup>
                              <m:r>
                                <a:rPr lang="en-US" altLang="zh-HK" sz="1400" b="0" i="1" smtClean="0">
                                  <a:latin typeface="Cambria Math"/>
                                  <a:ea typeface="Cambria Math"/>
                                </a:rPr>
                                <m:t>∘</m:t>
                              </m:r>
                            </m:sup>
                          </m:sSup>
                          <m:r>
                            <a:rPr lang="en-US" altLang="zh-HK" sz="14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zh-HK" altLang="en-US" sz="1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altLang="zh-HK" sz="14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zh-HK" sz="1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HK" sz="14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HK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14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HK" sz="14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HK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14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zh-HK" sz="1400" i="1">
                                      <a:latin typeface="Cambria Math"/>
                                    </a:rPr>
                                    <m:t>𝑌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HK" sz="1400" i="1">
                              <a:latin typeface="Cambria Math"/>
                              <a:ea typeface="Cambria Math"/>
                            </a:rPr>
                            <m:t>∠−</m:t>
                          </m:r>
                          <m:sSup>
                            <m:sSupPr>
                              <m:ctrlPr>
                                <a:rPr lang="en-US" altLang="zh-HK" sz="1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HK" sz="1400" b="0" i="1" smtClean="0">
                                  <a:latin typeface="Cambria Math"/>
                                  <a:ea typeface="Cambria Math"/>
                                </a:rPr>
                                <m:t>24</m:t>
                              </m:r>
                              <m:r>
                                <a:rPr lang="en-US" altLang="zh-HK" sz="1400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HK" sz="1400" i="1">
                                  <a:latin typeface="Cambria Math"/>
                                  <a:ea typeface="Cambria Math"/>
                                </a:rPr>
                                <m:t>∘</m:t>
                              </m:r>
                            </m:sup>
                          </m:sSup>
                          <m:r>
                            <a:rPr lang="en-US" altLang="zh-HK" sz="14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zh-HK" altLang="en-US" sz="1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altLang="zh-HK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HK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HK" sz="1400" b="1" i="0" smtClean="0">
                              <a:latin typeface="Cambria Math"/>
                            </a:rPr>
                            <m:t>𝐈</m:t>
                          </m:r>
                        </m:e>
                        <m:sub>
                          <m:r>
                            <a:rPr lang="en-US" altLang="zh-HK" sz="1400" b="1" i="0" smtClean="0">
                              <a:latin typeface="Cambria Math"/>
                            </a:rPr>
                            <m:t>𝐧</m:t>
                          </m:r>
                        </m:sub>
                      </m:sSub>
                      <m:r>
                        <a:rPr lang="en-US" altLang="zh-HK" sz="1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HK" altLang="en-US" sz="1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326" y="3027693"/>
                <a:ext cx="5209567" cy="57637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375122" y="3733800"/>
                <a:ext cx="5545364" cy="569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HK" sz="120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HK" sz="12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HK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12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HK" sz="12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HK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12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zh-HK" sz="1200" i="1">
                                      <a:latin typeface="Cambria Math"/>
                                    </a:rPr>
                                    <m:t>𝑌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HK" sz="1200" i="1">
                              <a:latin typeface="Cambria Math"/>
                              <a:ea typeface="Cambria Math"/>
                            </a:rPr>
                            <m:t>∠−</m:t>
                          </m:r>
                          <m:r>
                            <a:rPr lang="zh-HK" altLang="en-US" sz="12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zh-HK" altLang="en-US" sz="1200" dirty="0"/>
                            <m:t> </m:t>
                          </m:r>
                        </m:e>
                      </m:d>
                      <m:r>
                        <a:rPr lang="en-US" altLang="zh-HK" sz="12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zh-HK" sz="12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HK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HK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HK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sz="1200" i="1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HK" sz="1200" i="1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HK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sz="12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zh-HK" sz="1200" i="1">
                                          <a:latin typeface="Cambria Math"/>
                                        </a:rPr>
                                        <m:t>𝑌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HK" sz="1200" i="1">
                                  <a:latin typeface="Cambria Math"/>
                                  <a:ea typeface="Cambria Math"/>
                                </a:rPr>
                                <m:t>∠−</m:t>
                              </m:r>
                              <m:r>
                                <a:rPr lang="zh-HK" altLang="en-US" sz="12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HK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HK" sz="12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zh-HK" sz="1200" i="1">
                                  <a:latin typeface="Cambria Math"/>
                                  <a:ea typeface="Cambria Math"/>
                                </a:rPr>
                                <m:t>∠−</m:t>
                              </m:r>
                              <m:sSup>
                                <m:sSupPr>
                                  <m:ctrlPr>
                                    <a:rPr lang="en-US" altLang="zh-HK" sz="12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HK" sz="1200" i="1">
                                      <a:latin typeface="Cambria Math"/>
                                      <a:ea typeface="Cambria Math"/>
                                    </a:rPr>
                                    <m:t>120</m:t>
                                  </m:r>
                                </m:e>
                                <m:sup>
                                  <m:r>
                                    <a:rPr lang="en-US" altLang="zh-HK" sz="1200" i="1">
                                      <a:latin typeface="Cambria Math"/>
                                      <a:ea typeface="Cambria Math"/>
                                    </a:rPr>
                                    <m:t>∘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HK" sz="12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zh-HK" sz="12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HK" sz="12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HK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HK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sz="1200" i="1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HK" sz="1200" i="1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HK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sz="12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zh-HK" sz="1200" i="1">
                                          <a:latin typeface="Cambria Math"/>
                                        </a:rPr>
                                        <m:t>𝑌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HK" sz="1200" i="1">
                                  <a:latin typeface="Cambria Math"/>
                                  <a:ea typeface="Cambria Math"/>
                                </a:rPr>
                                <m:t>∠−</m:t>
                              </m:r>
                              <m:r>
                                <a:rPr lang="zh-HK" altLang="en-US" sz="12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HK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HK" sz="1200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zh-HK" sz="1200" i="1">
                                  <a:latin typeface="Cambria Math"/>
                                  <a:ea typeface="Cambria Math"/>
                                </a:rPr>
                                <m:t>∠−</m:t>
                              </m:r>
                              <m:sSup>
                                <m:sSupPr>
                                  <m:ctrlPr>
                                    <a:rPr lang="en-US" altLang="zh-HK" sz="12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HK" sz="1200" b="0" i="1" smtClean="0">
                                      <a:latin typeface="Cambria Math"/>
                                      <a:ea typeface="Cambria Math"/>
                                    </a:rPr>
                                    <m:t>24</m:t>
                                  </m:r>
                                  <m:r>
                                    <a:rPr lang="en-US" altLang="zh-HK" sz="1200" i="1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HK" sz="1200" i="1">
                                      <a:latin typeface="Cambria Math"/>
                                      <a:ea typeface="Cambria Math"/>
                                    </a:rPr>
                                    <m:t>∘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HK" sz="1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HK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HK" sz="1200" b="1" i="0" smtClean="0">
                              <a:latin typeface="Cambria Math"/>
                            </a:rPr>
                            <m:t>𝐈</m:t>
                          </m:r>
                        </m:e>
                        <m:sub>
                          <m:r>
                            <a:rPr lang="en-US" altLang="zh-HK" sz="1200" b="1" i="0" smtClean="0">
                              <a:latin typeface="Cambria Math"/>
                            </a:rPr>
                            <m:t>𝐧</m:t>
                          </m:r>
                        </m:sub>
                      </m:sSub>
                      <m:r>
                        <a:rPr lang="en-US" altLang="zh-HK" sz="12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HK" altLang="en-US" sz="12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122" y="3733800"/>
                <a:ext cx="5545364" cy="5696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338816" y="4373150"/>
                <a:ext cx="4480586" cy="576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HK" sz="140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HK" sz="14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HK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14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HK" sz="14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HK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14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zh-HK" sz="1400" i="1">
                                      <a:latin typeface="Cambria Math"/>
                                    </a:rPr>
                                    <m:t>𝑌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HK" sz="1400" i="1">
                              <a:latin typeface="Cambria Math"/>
                              <a:ea typeface="Cambria Math"/>
                            </a:rPr>
                            <m:t>∠−</m:t>
                          </m:r>
                          <m:r>
                            <a:rPr lang="zh-HK" altLang="en-US" sz="14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zh-HK" altLang="en-US" sz="1400" dirty="0"/>
                            <m:t> </m:t>
                          </m:r>
                        </m:e>
                      </m:d>
                      <m:d>
                        <m:dPr>
                          <m:ctrlPr>
                            <a:rPr lang="en-US" altLang="zh-HK" sz="1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HK" sz="1400" i="1">
                              <a:latin typeface="Cambria Math"/>
                            </a:rPr>
                            <m:t>1+</m:t>
                          </m:r>
                          <m:d>
                            <m:dPr>
                              <m:ctrlPr>
                                <a:rPr lang="en-US" altLang="zh-HK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HK" sz="1400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zh-HK" sz="1400" i="1">
                                  <a:latin typeface="Cambria Math"/>
                                  <a:ea typeface="Cambria Math"/>
                                </a:rPr>
                                <m:t>∠−</m:t>
                              </m:r>
                              <m:sSup>
                                <m:sSupPr>
                                  <m:ctrlPr>
                                    <a:rPr lang="en-US" altLang="zh-HK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HK" sz="1400" i="1">
                                      <a:latin typeface="Cambria Math"/>
                                      <a:ea typeface="Cambria Math"/>
                                    </a:rPr>
                                    <m:t>120</m:t>
                                  </m:r>
                                </m:e>
                                <m:sup>
                                  <m:r>
                                    <a:rPr lang="en-US" altLang="zh-HK" sz="1400" i="1">
                                      <a:latin typeface="Cambria Math"/>
                                      <a:ea typeface="Cambria Math"/>
                                    </a:rPr>
                                    <m:t>∘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HK" sz="1400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HK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HK" sz="1400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zh-HK" sz="1400" i="1">
                                  <a:latin typeface="Cambria Math"/>
                                  <a:ea typeface="Cambria Math"/>
                                </a:rPr>
                                <m:t>∠−</m:t>
                              </m:r>
                              <m:sSup>
                                <m:sSupPr>
                                  <m:ctrlPr>
                                    <a:rPr lang="en-US" altLang="zh-HK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HK" sz="1400" i="1">
                                      <a:latin typeface="Cambria Math"/>
                                      <a:ea typeface="Cambria Math"/>
                                    </a:rPr>
                                    <m:t>240</m:t>
                                  </m:r>
                                </m:e>
                                <m:sup>
                                  <m:r>
                                    <a:rPr lang="en-US" altLang="zh-HK" sz="1400" i="1">
                                      <a:latin typeface="Cambria Math"/>
                                      <a:ea typeface="Cambria Math"/>
                                    </a:rPr>
                                    <m:t>∘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HK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HK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HK" sz="1400" b="1" i="0" smtClean="0">
                              <a:latin typeface="Cambria Math"/>
                            </a:rPr>
                            <m:t>𝐈</m:t>
                          </m:r>
                        </m:e>
                        <m:sub>
                          <m:r>
                            <a:rPr lang="en-US" altLang="zh-HK" sz="1400" b="1" i="0" smtClean="0">
                              <a:latin typeface="Cambria Math"/>
                            </a:rPr>
                            <m:t>𝐧</m:t>
                          </m:r>
                        </m:sub>
                      </m:sSub>
                      <m:r>
                        <a:rPr lang="en-US" altLang="zh-HK" sz="1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HK" altLang="en-US" sz="1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816" y="4373150"/>
                <a:ext cx="4480586" cy="57637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485703" y="5045812"/>
                <a:ext cx="6711068" cy="576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HK" sz="140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HK" sz="14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HK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14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HK" sz="14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HK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14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zh-HK" sz="1400" i="1">
                                      <a:latin typeface="Cambria Math"/>
                                    </a:rPr>
                                    <m:t>𝑌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HK" sz="1400" i="1">
                              <a:latin typeface="Cambria Math"/>
                              <a:ea typeface="Cambria Math"/>
                            </a:rPr>
                            <m:t>∠−</m:t>
                          </m:r>
                          <m:r>
                            <a:rPr lang="zh-HK" altLang="en-US" sz="14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zh-HK" altLang="en-US" sz="1400" dirty="0"/>
                            <m:t> </m:t>
                          </m:r>
                        </m:e>
                      </m:d>
                      <m:d>
                        <m:dPr>
                          <m:ctrlPr>
                            <a:rPr lang="en-US" altLang="zh-HK" sz="1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HK" sz="1400" i="1">
                              <a:latin typeface="Cambria Math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altLang="zh-HK" sz="1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HK" sz="1400" b="0" i="0" smtClean="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HK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sz="1400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HK" sz="1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HK" sz="1400" i="1">
                                          <a:latin typeface="Cambria Math"/>
                                          <a:ea typeface="Cambria Math"/>
                                        </a:rPr>
                                        <m:t>120</m:t>
                                      </m:r>
                                    </m:e>
                                    <m:sup>
                                      <m:r>
                                        <a:rPr lang="en-US" altLang="zh-HK" sz="1400" i="1">
                                          <a:latin typeface="Cambria Math"/>
                                          <a:ea typeface="Cambria Math"/>
                                        </a:rPr>
                                        <m:t>∘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altLang="zh-HK" sz="1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altLang="zh-HK" sz="1400" b="0" i="1" smtClean="0">
                              <a:latin typeface="Cambria Math"/>
                              <a:ea typeface="Cambria Math"/>
                            </a:rPr>
                            <m:t>𝑗𝑠𝑖𝑛</m:t>
                          </m:r>
                          <m:r>
                            <a:rPr lang="en-US" altLang="zh-HK" sz="1400" b="0" i="1" smtClean="0">
                              <a:latin typeface="Cambria Math"/>
                              <a:ea typeface="Cambria Math"/>
                            </a:rPr>
                            <m:t>(−</m:t>
                          </m:r>
                          <m:sSup>
                            <m:sSupPr>
                              <m:ctrlPr>
                                <a:rPr lang="en-US" altLang="zh-HK" sz="1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HK" sz="1400" i="1">
                                  <a:latin typeface="Cambria Math"/>
                                  <a:ea typeface="Cambria Math"/>
                                </a:rPr>
                                <m:t>120</m:t>
                              </m:r>
                            </m:e>
                            <m:sup>
                              <m:r>
                                <a:rPr lang="en-US" altLang="zh-HK" sz="1400" i="1">
                                  <a:latin typeface="Cambria Math"/>
                                  <a:ea typeface="Cambria Math"/>
                                </a:rPr>
                                <m:t>∘</m:t>
                              </m:r>
                            </m:sup>
                          </m:sSup>
                          <m:r>
                            <a:rPr lang="en-US" altLang="zh-HK" sz="14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altLang="zh-HK" sz="1400" i="1"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HK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HK" sz="14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HK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sz="1400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HK" sz="1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HK" sz="14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  <m:r>
                                        <a:rPr lang="en-US" altLang="zh-HK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4</m:t>
                                      </m:r>
                                      <m:r>
                                        <a:rPr lang="en-US" altLang="zh-HK" sz="1400" i="1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lang="en-US" altLang="zh-HK" sz="1400" i="1">
                                          <a:latin typeface="Cambria Math"/>
                                          <a:ea typeface="Cambria Math"/>
                                        </a:rPr>
                                        <m:t>∘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altLang="zh-HK" sz="14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altLang="zh-HK" sz="1400" i="1">
                              <a:latin typeface="Cambria Math"/>
                              <a:ea typeface="Cambria Math"/>
                            </a:rPr>
                            <m:t>𝑗𝑠𝑖𝑛</m:t>
                          </m:r>
                          <m:r>
                            <a:rPr lang="en-US" altLang="zh-HK" sz="1400" i="1">
                              <a:latin typeface="Cambria Math"/>
                              <a:ea typeface="Cambria Math"/>
                            </a:rPr>
                            <m:t>(−</m:t>
                          </m:r>
                          <m:sSup>
                            <m:sSupPr>
                              <m:ctrlPr>
                                <a:rPr lang="en-US" altLang="zh-HK" sz="1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HK" sz="14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altLang="zh-HK" sz="1400" b="0" i="1" smtClean="0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  <m:r>
                                <a:rPr lang="en-US" altLang="zh-HK" sz="1400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HK" sz="1400" i="1">
                                  <a:latin typeface="Cambria Math"/>
                                  <a:ea typeface="Cambria Math"/>
                                </a:rPr>
                                <m:t>∘</m:t>
                              </m:r>
                            </m:sup>
                          </m:sSup>
                          <m:r>
                            <a:rPr lang="en-US" altLang="zh-HK" sz="140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d>
                      <m:r>
                        <a:rPr lang="en-US" altLang="zh-HK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HK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HK" sz="1400" b="1" i="0" smtClean="0">
                              <a:latin typeface="Cambria Math"/>
                            </a:rPr>
                            <m:t>𝐈</m:t>
                          </m:r>
                        </m:e>
                        <m:sub>
                          <m:r>
                            <a:rPr lang="en-US" altLang="zh-HK" sz="1400" b="1" i="0" smtClean="0">
                              <a:latin typeface="Cambria Math"/>
                            </a:rPr>
                            <m:t>𝐧</m:t>
                          </m:r>
                        </m:sub>
                      </m:sSub>
                      <m:r>
                        <a:rPr lang="en-US" altLang="zh-HK" sz="1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HK" altLang="en-US" sz="1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703" y="5045812"/>
                <a:ext cx="6711068" cy="57637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102474" y="5690910"/>
                <a:ext cx="5477525" cy="576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HK" sz="140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HK" sz="14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HK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14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HK" sz="14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HK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14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zh-HK" sz="1400" i="1">
                                      <a:latin typeface="Cambria Math"/>
                                    </a:rPr>
                                    <m:t>𝑌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HK" sz="1400" i="1">
                              <a:latin typeface="Cambria Math"/>
                              <a:ea typeface="Cambria Math"/>
                            </a:rPr>
                            <m:t>∠−</m:t>
                          </m:r>
                          <m:r>
                            <a:rPr lang="zh-HK" altLang="en-US" sz="14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zh-HK" altLang="en-US" sz="1400" dirty="0"/>
                            <m:t> </m:t>
                          </m:r>
                        </m:e>
                      </m:d>
                      <m:d>
                        <m:dPr>
                          <m:ctrlPr>
                            <a:rPr lang="en-US" altLang="zh-HK" sz="1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HK" sz="1400" i="1">
                              <a:latin typeface="Cambria Math"/>
                            </a:rPr>
                            <m:t>1+</m:t>
                          </m:r>
                          <m:d>
                            <m:dPr>
                              <m:ctrlPr>
                                <a:rPr lang="en-US" altLang="zh-HK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HK" sz="1400" b="0" i="1" smtClean="0">
                                  <a:latin typeface="Cambria Math"/>
                                </a:rPr>
                                <m:t>−0.5</m:t>
                              </m:r>
                            </m:e>
                          </m:d>
                          <m:r>
                            <a:rPr lang="en-US" altLang="zh-HK" sz="1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HK" sz="1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US" altLang="zh-HK" sz="1400" b="0" i="1" smtClean="0">
                              <a:latin typeface="Cambria Math"/>
                              <a:ea typeface="Cambria Math"/>
                            </a:rPr>
                            <m:t>(−0.866)+(−0.5)+</m:t>
                          </m:r>
                          <m:r>
                            <a:rPr lang="en-US" altLang="zh-HK" sz="1400" i="1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US" altLang="zh-HK" sz="1400" b="0" i="1" smtClean="0">
                              <a:latin typeface="Cambria Math"/>
                              <a:ea typeface="Cambria Math"/>
                            </a:rPr>
                            <m:t>(0.866)</m:t>
                          </m:r>
                        </m:e>
                      </m:d>
                      <m:r>
                        <a:rPr lang="en-US" altLang="zh-HK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HK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HK" sz="1400" b="1" i="0" smtClean="0">
                              <a:latin typeface="Cambria Math"/>
                            </a:rPr>
                            <m:t>𝐈</m:t>
                          </m:r>
                        </m:e>
                        <m:sub>
                          <m:r>
                            <a:rPr lang="en-US" altLang="zh-HK" sz="1400" b="1" i="0" smtClean="0">
                              <a:latin typeface="Cambria Math"/>
                            </a:rPr>
                            <m:t>𝐧</m:t>
                          </m:r>
                        </m:sub>
                      </m:sSub>
                      <m:r>
                        <a:rPr lang="en-US" altLang="zh-HK" sz="1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HK" altLang="en-US" sz="1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474" y="5690910"/>
                <a:ext cx="5477525" cy="57637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5860190" y="6307315"/>
                <a:ext cx="883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HK" b="1" i="0" smtClean="0">
                              <a:latin typeface="Cambria Math"/>
                            </a:rPr>
                            <m:t>𝐈</m:t>
                          </m:r>
                        </m:e>
                        <m:sub>
                          <m:r>
                            <a:rPr lang="en-US" altLang="zh-HK" b="1" i="0" smtClean="0">
                              <a:latin typeface="Cambria Math"/>
                            </a:rPr>
                            <m:t>𝐧</m:t>
                          </m:r>
                        </m:sub>
                      </m:sSub>
                      <m:r>
                        <a:rPr lang="en-US" altLang="zh-HK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HK" altLang="en-US" dirty="0"/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190" y="6307315"/>
                <a:ext cx="883511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375122" y="2590800"/>
                <a:ext cx="2284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HK" b="1" i="0" smtClean="0">
                              <a:latin typeface="Cambria Math"/>
                            </a:rPr>
                            <m:t>𝐈</m:t>
                          </m:r>
                        </m:e>
                        <m:sub>
                          <m:r>
                            <a:rPr lang="en-US" altLang="zh-HK" b="1" i="0" smtClean="0">
                              <a:latin typeface="Cambria Math"/>
                            </a:rPr>
                            <m:t>𝐚</m:t>
                          </m:r>
                        </m:sub>
                      </m:sSub>
                      <m:r>
                        <a:rPr lang="en-US" altLang="zh-HK" b="1" i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HK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HK" b="1" i="0" smtClean="0">
                              <a:latin typeface="Cambria Math"/>
                            </a:rPr>
                            <m:t>𝐈</m:t>
                          </m:r>
                        </m:e>
                        <m:sub>
                          <m:r>
                            <a:rPr lang="en-US" altLang="zh-HK" b="1" i="0" smtClean="0">
                              <a:latin typeface="Cambria Math"/>
                            </a:rPr>
                            <m:t>𝐛</m:t>
                          </m:r>
                        </m:sub>
                      </m:sSub>
                      <m:r>
                        <a:rPr lang="en-US" altLang="zh-HK" b="1" i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HK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HK" b="1" i="0" smtClean="0">
                              <a:latin typeface="Cambria Math"/>
                            </a:rPr>
                            <m:t>𝐈</m:t>
                          </m:r>
                        </m:e>
                        <m:sub>
                          <m:r>
                            <a:rPr lang="en-US" altLang="zh-HK" b="1" i="0" smtClean="0">
                              <a:latin typeface="Cambria Math"/>
                            </a:rPr>
                            <m:t>𝐂</m:t>
                          </m:r>
                        </m:sub>
                      </m:sSub>
                      <m:r>
                        <a:rPr lang="en-US" altLang="zh-HK" b="1" i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HK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HK" b="1" i="0" smtClean="0">
                              <a:latin typeface="Cambria Math"/>
                            </a:rPr>
                            <m:t>𝐈</m:t>
                          </m:r>
                        </m:e>
                        <m:sub>
                          <m:r>
                            <a:rPr lang="en-US" altLang="zh-HK" b="1" i="0" smtClean="0">
                              <a:latin typeface="Cambria Math"/>
                            </a:rPr>
                            <m:t>𝐧</m:t>
                          </m:r>
                        </m:sub>
                      </m:sSub>
                      <m:r>
                        <a:rPr lang="en-US" altLang="zh-HK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zh-HK" b="0" dirty="0" smtClean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122" y="2590800"/>
                <a:ext cx="2284343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207667" y="152400"/>
                <a:ext cx="4782911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HK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HK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HK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HK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HK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HK" b="0" i="1" smtClean="0">
                                  <a:latin typeface="Cambria Math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  <m:r>
                        <a:rPr lang="en-US" altLang="zh-HK" i="1">
                          <a:latin typeface="Cambria Math"/>
                          <a:ea typeface="Cambria Math"/>
                        </a:rPr>
                        <m:t>∠</m:t>
                      </m:r>
                      <m:r>
                        <a:rPr lang="en-US" altLang="zh-HK" b="0" i="0" smtClean="0"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zh-HK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HK" b="0" i="1" smtClean="0">
                              <a:latin typeface="Cambria Math"/>
                              <a:ea typeface="Cambria Math"/>
                            </a:rPr>
                            <m:t>12</m:t>
                          </m:r>
                          <m:r>
                            <a:rPr lang="en-US" altLang="zh-HK" i="1">
                              <a:latin typeface="Cambria Math"/>
                              <a:ea typeface="Cambria Math"/>
                            </a:rPr>
                            <m:t>0</m:t>
                          </m:r>
                        </m:e>
                        <m:sup>
                          <m:r>
                            <a:rPr lang="en-US" altLang="zh-HK" i="1">
                              <a:latin typeface="Cambria Math"/>
                              <a:ea typeface="Cambria Math"/>
                            </a:rPr>
                            <m:t>°</m:t>
                          </m:r>
                        </m:sup>
                      </m:sSup>
                      <m:r>
                        <a:rPr lang="en-US" altLang="zh-HK" b="0" i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altLang="zh-HK" b="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altLang="zh-HK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HK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HK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HK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HK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zh-HK" i="1">
                                      <a:latin typeface="Cambria Math"/>
                                    </a:rPr>
                                    <m:t>𝑌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HK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altLang="zh-HK" i="1">
                          <a:latin typeface="Cambria Math"/>
                          <a:ea typeface="Cambria Math"/>
                        </a:rPr>
                        <m:t>∠</m:t>
                      </m:r>
                      <m:d>
                        <m:dPr>
                          <m:ctrlPr>
                            <a:rPr lang="en-US" altLang="zh-HK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HK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altLang="zh-HK" i="1">
                              <a:latin typeface="Cambria Math"/>
                              <a:ea typeface="Cambria Math"/>
                            </a:rPr>
                            <m:t>θ</m:t>
                          </m:r>
                        </m:e>
                      </m:d>
                      <m:r>
                        <a:rPr lang="en-US" altLang="zh-HK" b="0" i="0" smtClean="0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zh-HK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HK">
                              <a:latin typeface="Cambria Math"/>
                              <a:ea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HK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HK" i="1">
                                  <a:latin typeface="Cambria Math"/>
                                  <a:ea typeface="Cambria Math"/>
                                </a:rPr>
                                <m:t>120</m:t>
                              </m:r>
                            </m:e>
                            <m:sup>
                              <m:r>
                                <a:rPr lang="en-US" altLang="zh-HK" i="1">
                                  <a:latin typeface="Cambria Math"/>
                                  <a:ea typeface="Cambria Math"/>
                                </a:rPr>
                                <m:t>°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HK" dirty="0">
                  <a:ea typeface="Cambria Math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667" y="152400"/>
                <a:ext cx="4782911" cy="71468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21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新細明體" pitchFamily="18" charset="-120"/>
              </a:rPr>
              <a:t>Balanced three-phase circuits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19</a:t>
            </a:fld>
            <a:endParaRPr lang="en-US" altLang="zh-HK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813" y="2567116"/>
            <a:ext cx="3429000" cy="2720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905000" y="5664537"/>
            <a:ext cx="586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As there is 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current in the neutral line 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for a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balanced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three-phase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circuit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HK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neutral line is usually removed 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in a </a:t>
            </a:r>
            <a:r>
              <a:rPr lang="en-US" altLang="zh-HK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balanced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three-phase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circuit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3" descr="ale29559_120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2"/>
          <a:stretch/>
        </p:blipFill>
        <p:spPr bwMode="auto">
          <a:xfrm>
            <a:off x="304800" y="2514600"/>
            <a:ext cx="3505200" cy="2737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向右箭號 8"/>
          <p:cNvSpPr/>
          <p:nvPr/>
        </p:nvSpPr>
        <p:spPr>
          <a:xfrm>
            <a:off x="4114800" y="36407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2947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Instantaneous power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2</a:t>
            </a:fld>
            <a:endParaRPr lang="en-US" altLang="zh-HK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187332"/>
              </p:ext>
            </p:extLst>
          </p:nvPr>
        </p:nvGraphicFramePr>
        <p:xfrm>
          <a:off x="2057400" y="5096708"/>
          <a:ext cx="5181600" cy="412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918" name="Equation" r:id="rId3" imgW="2882880" imgH="228600" progId="Equation.3">
                  <p:embed/>
                </p:oleObj>
              </mc:Choice>
              <mc:Fallback>
                <p:oleObj name="Equation" r:id="rId3" imgW="28828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096708"/>
                        <a:ext cx="5181600" cy="4123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3" descr="ale29559_1100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3"/>
          <a:stretch/>
        </p:blipFill>
        <p:spPr bwMode="auto">
          <a:xfrm>
            <a:off x="1524000" y="2633246"/>
            <a:ext cx="381839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4214239" y="3000886"/>
            <a:ext cx="106680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HK" sz="1400" dirty="0" smtClean="0"/>
              <a:t>A load</a:t>
            </a:r>
          </a:p>
          <a:p>
            <a:pPr algn="ctr"/>
            <a:r>
              <a:rPr lang="en-US" altLang="zh-HK" sz="1400" dirty="0" smtClean="0"/>
              <a:t>with </a:t>
            </a:r>
          </a:p>
          <a:p>
            <a:pPr algn="ctr"/>
            <a:r>
              <a:rPr lang="en-US" altLang="zh-HK" sz="1400" dirty="0"/>
              <a:t>i</a:t>
            </a:r>
            <a:r>
              <a:rPr lang="en-US" altLang="zh-HK" sz="1400" dirty="0" smtClean="0"/>
              <a:t>mpedance</a:t>
            </a:r>
          </a:p>
          <a:p>
            <a:pPr algn="ctr"/>
            <a:r>
              <a:rPr lang="en-US" altLang="zh-HK" sz="1400" b="1" dirty="0"/>
              <a:t>Z</a:t>
            </a:r>
            <a:endParaRPr lang="en-US" altLang="zh-HK" sz="1400" b="1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2598716" y="5889273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Where </a:t>
            </a:r>
            <a:endParaRPr lang="zh-HK" altLang="en-US" dirty="0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161915"/>
              </p:ext>
            </p:extLst>
          </p:nvPr>
        </p:nvGraphicFramePr>
        <p:xfrm>
          <a:off x="3733800" y="5745777"/>
          <a:ext cx="1787525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919" name="方程式" r:id="rId6" imgW="1015920" imgH="431640" progId="Equation.3">
                  <p:embed/>
                </p:oleObj>
              </mc:Choice>
              <mc:Fallback>
                <p:oleObj name="方程式" r:id="rId6" imgW="1015920" imgH="43164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745777"/>
                        <a:ext cx="1787525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413145" y="4419600"/>
            <a:ext cx="8229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000" dirty="0"/>
              <a:t>The instantaneous power p(t) of </a:t>
            </a:r>
            <a:r>
              <a:rPr lang="en-US" altLang="zh-HK" sz="2000" dirty="0" smtClean="0"/>
              <a:t>a load </a:t>
            </a:r>
            <a:r>
              <a:rPr lang="en-US" altLang="zh-HK" sz="2000" dirty="0"/>
              <a:t>with impedance </a:t>
            </a:r>
            <a:r>
              <a:rPr lang="en-US" altLang="zh-HK" sz="2000" b="1" dirty="0"/>
              <a:t>Z</a:t>
            </a:r>
            <a:r>
              <a:rPr lang="en-US" altLang="zh-HK" sz="2000" dirty="0"/>
              <a:t> is given by </a:t>
            </a:r>
          </a:p>
          <a:p>
            <a:endParaRPr lang="zh-HK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50750" y="2060369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000" dirty="0"/>
              <a:t>Suppose we have an AC circuit as follows</a:t>
            </a:r>
            <a:r>
              <a:rPr lang="en-US" altLang="zh-HK" dirty="0" smtClean="0"/>
              <a:t>:</a:t>
            </a:r>
            <a:endParaRPr lang="en-US" altLang="zh-HK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715683"/>
              </p:ext>
            </p:extLst>
          </p:nvPr>
        </p:nvGraphicFramePr>
        <p:xfrm>
          <a:off x="5562600" y="3000886"/>
          <a:ext cx="230346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920" name="Equation" r:id="rId8" imgW="1320480" imgH="457200" progId="Equation.3">
                  <p:embed/>
                </p:oleObj>
              </mc:Choice>
              <mc:Fallback>
                <p:oleObj name="Equation" r:id="rId8" imgW="132048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62600" y="3000886"/>
                        <a:ext cx="2303462" cy="7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347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新細明體" pitchFamily="18" charset="-120"/>
              </a:rPr>
              <a:t>Balanced three-phase circuits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057400"/>
            <a:ext cx="84582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marL="0" indent="0">
              <a:buNone/>
            </a:pP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Calculate the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currents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in the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balanced three-phase circuit shown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below:</a:t>
            </a:r>
          </a:p>
          <a:p>
            <a:pPr marL="0" indent="0">
              <a:buNone/>
            </a:pPr>
            <a:endParaRPr lang="zh-HK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20</a:t>
            </a:fld>
            <a:endParaRPr lang="en-US" altLang="zh-HK"/>
          </a:p>
        </p:txBody>
      </p:sp>
      <p:pic>
        <p:nvPicPr>
          <p:cNvPr id="7" name="Picture 3" descr="ale29559_1201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9"/>
          <a:stretch/>
        </p:blipFill>
        <p:spPr bwMode="auto">
          <a:xfrm>
            <a:off x="28699" y="3270271"/>
            <a:ext cx="4764562" cy="268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4953000" y="3032166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000" dirty="0" smtClean="0">
                <a:solidFill>
                  <a:srgbClr val="FF0000"/>
                </a:solidFill>
              </a:rPr>
              <a:t>Adopt “per-phase” approach</a:t>
            </a:r>
            <a:endParaRPr lang="zh-HK" alt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613416"/>
              </p:ext>
            </p:extLst>
          </p:nvPr>
        </p:nvGraphicFramePr>
        <p:xfrm>
          <a:off x="5029200" y="3657600"/>
          <a:ext cx="3908425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78" name="方程式" r:id="rId4" imgW="2793960" imgH="1854000" progId="Equation.3">
                  <p:embed/>
                </p:oleObj>
              </mc:Choice>
              <mc:Fallback>
                <p:oleObj name="方程式" r:id="rId4" imgW="2793960" imgH="1854000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657600"/>
                        <a:ext cx="3908425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098066"/>
              </p:ext>
            </p:extLst>
          </p:nvPr>
        </p:nvGraphicFramePr>
        <p:xfrm>
          <a:off x="4681186" y="1973283"/>
          <a:ext cx="10747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79" name="Equation" r:id="rId6" imgW="571320" imgH="203040" progId="Equation.3">
                  <p:embed/>
                </p:oleObj>
              </mc:Choice>
              <mc:Fallback>
                <p:oleObj name="Equation" r:id="rId6" imgW="571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186" y="1973283"/>
                        <a:ext cx="1074737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904334"/>
              </p:ext>
            </p:extLst>
          </p:nvPr>
        </p:nvGraphicFramePr>
        <p:xfrm>
          <a:off x="7407738" y="1858983"/>
          <a:ext cx="12223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80" name="Equation" r:id="rId8" imgW="711000" imgH="393480" progId="Equation.3">
                  <p:embed/>
                </p:oleObj>
              </mc:Choice>
              <mc:Fallback>
                <p:oleObj name="Equation" r:id="rId8" imgW="711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7738" y="1858983"/>
                        <a:ext cx="12223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443981"/>
              </p:ext>
            </p:extLst>
          </p:nvPr>
        </p:nvGraphicFramePr>
        <p:xfrm>
          <a:off x="5923587" y="1926431"/>
          <a:ext cx="145328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81" name="Equation" r:id="rId10" imgW="825480" imgH="279360" progId="Equation.3">
                  <p:embed/>
                </p:oleObj>
              </mc:Choice>
              <mc:Fallback>
                <p:oleObj name="Equation" r:id="rId10" imgW="8254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3587" y="1926431"/>
                        <a:ext cx="145328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330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Power in a Balanced Circuit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057400"/>
            <a:ext cx="83058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Consider the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otal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nstantaneous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ower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loads </a:t>
            </a:r>
            <a:r>
              <a:rPr lang="en-US" altLang="zh-HK" sz="2000" dirty="0">
                <a:latin typeface="Arial" panose="020B0604020202020204" pitchFamily="34" charset="0"/>
                <a:cs typeface="Arial" panose="020B0604020202020204" pitchFamily="34" charset="0"/>
              </a:rPr>
              <a:t>p(t) 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a </a:t>
            </a:r>
            <a:r>
              <a:rPr lang="en-US" altLang="zh-HK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balanced three-phase circuit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zh-HK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21</a:t>
            </a:fld>
            <a:endParaRPr lang="en-US" altLang="zh-HK"/>
          </a:p>
        </p:txBody>
      </p:sp>
      <p:pic>
        <p:nvPicPr>
          <p:cNvPr id="5" name="Picture 3" descr="ale29559_120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2"/>
          <a:stretch/>
        </p:blipFill>
        <p:spPr bwMode="auto">
          <a:xfrm>
            <a:off x="311727" y="3200400"/>
            <a:ext cx="3505200" cy="2737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355606"/>
              </p:ext>
            </p:extLst>
          </p:nvPr>
        </p:nvGraphicFramePr>
        <p:xfrm>
          <a:off x="4648200" y="2743200"/>
          <a:ext cx="2438400" cy="110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91" name="方程式" r:id="rId4" imgW="1600200" imgH="685800" progId="Equation.3">
                  <p:embed/>
                </p:oleObj>
              </mc:Choice>
              <mc:Fallback>
                <p:oleObj name="方程式" r:id="rId4" imgW="1600200" imgH="685800" progId="Equation.3">
                  <p:embed/>
                  <p:pic>
                    <p:nvPicPr>
                      <p:cNvPr id="0" name="物件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743200"/>
                        <a:ext cx="2438400" cy="110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150270"/>
              </p:ext>
            </p:extLst>
          </p:nvPr>
        </p:nvGraphicFramePr>
        <p:xfrm>
          <a:off x="4648200" y="4002088"/>
          <a:ext cx="3409950" cy="269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92" name="Equation" r:id="rId6" imgW="2438280" imgH="1828800" progId="Equation.3">
                  <p:embed/>
                </p:oleObj>
              </mc:Choice>
              <mc:Fallback>
                <p:oleObj name="Equation" r:id="rId6" imgW="2438280" imgH="1828800" progId="Equation.3">
                  <p:embed/>
                  <p:pic>
                    <p:nvPicPr>
                      <p:cNvPr id="0" name="物件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002088"/>
                        <a:ext cx="3409950" cy="269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559135"/>
              </p:ext>
            </p:extLst>
          </p:nvPr>
        </p:nvGraphicFramePr>
        <p:xfrm>
          <a:off x="8245033" y="4714876"/>
          <a:ext cx="763587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93" name="Equation" r:id="rId8" imgW="545760" imgH="431640" progId="Equation.3">
                  <p:embed/>
                </p:oleObj>
              </mc:Choice>
              <mc:Fallback>
                <p:oleObj name="Equation" r:id="rId8" imgW="545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5033" y="4714876"/>
                        <a:ext cx="763587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84473" y="476833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graphicFrame>
        <p:nvGraphicFramePr>
          <p:cNvPr id="8" name="物件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35559158"/>
              </p:ext>
            </p:extLst>
          </p:nvPr>
        </p:nvGraphicFramePr>
        <p:xfrm>
          <a:off x="6019800" y="152400"/>
          <a:ext cx="294957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94" name="Equation" r:id="rId10" imgW="1866600" imgH="431640" progId="Equation.3">
                  <p:embed/>
                </p:oleObj>
              </mc:Choice>
              <mc:Fallback>
                <p:oleObj name="Equation" r:id="rId10" imgW="1866600" imgH="431640" progId="Equation.3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52400"/>
                        <a:ext cx="2949575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921623"/>
              </p:ext>
            </p:extLst>
          </p:nvPr>
        </p:nvGraphicFramePr>
        <p:xfrm>
          <a:off x="1143000" y="304800"/>
          <a:ext cx="41719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95" name="方程式" r:id="rId12" imgW="2463480" imgH="228600" progId="Equation.3">
                  <p:embed/>
                </p:oleObj>
              </mc:Choice>
              <mc:Fallback>
                <p:oleObj name="方程式" r:id="rId12" imgW="2463480" imgH="228600" progId="Equation.3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04800"/>
                        <a:ext cx="41719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935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Power in a </a:t>
            </a:r>
            <a:r>
              <a:rPr lang="en-US" altLang="zh-HK" dirty="0" smtClean="0"/>
              <a:t>Balanced Circuit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22</a:t>
            </a:fld>
            <a:endParaRPr lang="en-US" altLang="zh-HK"/>
          </a:p>
        </p:txBody>
      </p:sp>
      <p:pic>
        <p:nvPicPr>
          <p:cNvPr id="5" name="Picture 3" descr="ale29559_120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2"/>
          <a:stretch/>
        </p:blipFill>
        <p:spPr bwMode="auto">
          <a:xfrm>
            <a:off x="313706" y="2819400"/>
            <a:ext cx="3505200" cy="2737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349083"/>
              </p:ext>
            </p:extLst>
          </p:nvPr>
        </p:nvGraphicFramePr>
        <p:xfrm>
          <a:off x="4572000" y="1752600"/>
          <a:ext cx="272732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97" name="方程式" r:id="rId4" imgW="1739880" imgH="685800" progId="Equation.3">
                  <p:embed/>
                </p:oleObj>
              </mc:Choice>
              <mc:Fallback>
                <p:oleObj name="方程式" r:id="rId4" imgW="1739880" imgH="685800" progId="Equation.3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52600"/>
                        <a:ext cx="272732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039431"/>
              </p:ext>
            </p:extLst>
          </p:nvPr>
        </p:nvGraphicFramePr>
        <p:xfrm>
          <a:off x="4426449" y="3640684"/>
          <a:ext cx="4170961" cy="386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98" name="方程式" r:id="rId6" imgW="2463480" imgH="228600" progId="Equation.3">
                  <p:embed/>
                </p:oleObj>
              </mc:Choice>
              <mc:Fallback>
                <p:oleObj name="方程式" r:id="rId6" imgW="2463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26449" y="3640684"/>
                        <a:ext cx="4170961" cy="3869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4310829" y="3111404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HK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instantaneous power 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is given by 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274869" y="4239607"/>
            <a:ext cx="422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By applying the trigonometry identity</a:t>
            </a:r>
            <a:endParaRPr lang="en-US" altLang="zh-H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7806"/>
              </p:ext>
            </p:extLst>
          </p:nvPr>
        </p:nvGraphicFramePr>
        <p:xfrm>
          <a:off x="4672838" y="4608939"/>
          <a:ext cx="38306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99" name="Equation" r:id="rId8" imgW="2654280" imgH="393480" progId="Equation.3">
                  <p:embed/>
                </p:oleObj>
              </mc:Choice>
              <mc:Fallback>
                <p:oleObj name="Equation" r:id="rId8" imgW="2654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838" y="4608939"/>
                        <a:ext cx="383063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005579"/>
              </p:ext>
            </p:extLst>
          </p:nvPr>
        </p:nvGraphicFramePr>
        <p:xfrm>
          <a:off x="5383448" y="6132426"/>
          <a:ext cx="212376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00" name="方程式" r:id="rId10" imgW="1218960" imgH="393480" progId="Equation.3">
                  <p:embed/>
                </p:oleObj>
              </mc:Choice>
              <mc:Fallback>
                <p:oleObj name="方程式" r:id="rId10" imgW="12189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83448" y="6132426"/>
                        <a:ext cx="2123768" cy="6858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4274869" y="5636791"/>
            <a:ext cx="422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HK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instantaneous 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becomes</a:t>
            </a:r>
            <a:endParaRPr lang="en-US" altLang="zh-H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62000" y="585969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It is 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constant 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which only depends on the </a:t>
            </a:r>
            <a:r>
              <a:rPr lang="en-US" altLang="zh-HK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different 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between voltage and current.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4327071" y="6513426"/>
            <a:ext cx="914400" cy="729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349305"/>
              </p:ext>
            </p:extLst>
          </p:nvPr>
        </p:nvGraphicFramePr>
        <p:xfrm>
          <a:off x="2606406" y="1828800"/>
          <a:ext cx="1668463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01" name="Equation" r:id="rId12" imgW="1193760" imgH="711000" progId="Equation.3">
                  <p:embed/>
                </p:oleObj>
              </mc:Choice>
              <mc:Fallback>
                <p:oleObj name="Equation" r:id="rId12" imgW="11937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406" y="1828800"/>
                        <a:ext cx="1668463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8355" name="Picture 83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438" y="5139635"/>
            <a:ext cx="3634174" cy="416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6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Advantages of </a:t>
            </a:r>
            <a:r>
              <a:rPr lang="en-US" altLang="zh-HK" dirty="0" smtClean="0">
                <a:ea typeface="新細明體" pitchFamily="18" charset="-120"/>
              </a:rPr>
              <a:t>Three-phase Circuits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4805" y="2130515"/>
            <a:ext cx="8497888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total instantaneous </a:t>
            </a:r>
            <a:r>
              <a:rPr lang="en-US" altLang="zh-HK" sz="2200" dirty="0">
                <a:latin typeface="Arial" panose="020B0604020202020204" pitchFamily="34" charset="0"/>
                <a:cs typeface="Arial" panose="020B0604020202020204" pitchFamily="34" charset="0"/>
              </a:rPr>
              <a:t>power </a:t>
            </a:r>
            <a:r>
              <a:rPr lang="en-US" altLang="zh-HK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of the loads in </a:t>
            </a:r>
            <a:r>
              <a:rPr lang="en-US" altLang="zh-HK" sz="2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HK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balanced three-phase </a:t>
            </a:r>
            <a:r>
              <a:rPr lang="en-US" altLang="zh-HK" sz="2200" dirty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en-US" altLang="zh-HK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altLang="zh-HK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constant</a:t>
            </a:r>
            <a:r>
              <a:rPr lang="en-US" altLang="zh-HK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23</a:t>
            </a:fld>
            <a:endParaRPr lang="en-US" altLang="zh-HK"/>
          </a:p>
        </p:txBody>
      </p:sp>
      <p:pic>
        <p:nvPicPr>
          <p:cNvPr id="5" name="Picture 3" descr="ale29559_120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2"/>
          <a:stretch/>
        </p:blipFill>
        <p:spPr bwMode="auto">
          <a:xfrm>
            <a:off x="457200" y="2977969"/>
            <a:ext cx="3505200" cy="2737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663882"/>
              </p:ext>
            </p:extLst>
          </p:nvPr>
        </p:nvGraphicFramePr>
        <p:xfrm>
          <a:off x="1147762" y="5952530"/>
          <a:ext cx="21240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01" name="方程式" r:id="rId4" imgW="1218960" imgH="393480" progId="Equation.3">
                  <p:embed/>
                </p:oleObj>
              </mc:Choice>
              <mc:Fallback>
                <p:oleObj name="方程式" r:id="rId4" imgW="1218960" imgH="393480" progId="Equation.3">
                  <p:embed/>
                  <p:pic>
                    <p:nvPicPr>
                      <p:cNvPr id="0" name="物件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2" y="5952530"/>
                        <a:ext cx="2124075" cy="685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287393"/>
              </p:ext>
            </p:extLst>
          </p:nvPr>
        </p:nvGraphicFramePr>
        <p:xfrm>
          <a:off x="4487863" y="5111750"/>
          <a:ext cx="44370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02" name="方程式" r:id="rId6" imgW="3213000" imgH="393480" progId="Equation.3">
                  <p:embed/>
                </p:oleObj>
              </mc:Choice>
              <mc:Fallback>
                <p:oleObj name="方程式" r:id="rId6" imgW="3213000" imgH="393480" progId="Equation.3">
                  <p:embed/>
                  <p:pic>
                    <p:nvPicPr>
                      <p:cNvPr id="0" name="物件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7863" y="5111750"/>
                        <a:ext cx="443706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3" descr="ale29559_1201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6" t="11421" r="6288"/>
          <a:stretch/>
        </p:blipFill>
        <p:spPr bwMode="auto">
          <a:xfrm>
            <a:off x="5029695" y="3583977"/>
            <a:ext cx="2863932" cy="134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7010400" y="3518800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HK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743699" y="3527225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HK" dirty="0"/>
              <a:t>b</a:t>
            </a:r>
            <a:endParaRPr lang="zh-HK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697186" y="4070717"/>
            <a:ext cx="6650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HK" dirty="0" err="1" smtClean="0"/>
              <a:t>V</a:t>
            </a:r>
            <a:r>
              <a:rPr lang="en-US" altLang="zh-HK" baseline="-25000" dirty="0" err="1"/>
              <a:t>m</a:t>
            </a:r>
            <a:endParaRPr lang="zh-HK" altLang="en-US" baseline="-25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090521" y="3428206"/>
            <a:ext cx="6650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HK" dirty="0" err="1" smtClean="0"/>
              <a:t>I</a:t>
            </a:r>
            <a:r>
              <a:rPr lang="en-US" altLang="zh-HK" baseline="-25000" dirty="0" err="1"/>
              <a:t>m</a:t>
            </a:r>
            <a:endParaRPr lang="zh-HK" altLang="en-US" baseline="-25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939148" y="4742124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HK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773846" y="4742124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HK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743699" y="3518800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HK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029695" y="5715000"/>
            <a:ext cx="2988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In a single phase system, the instantaneous power of the load is 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time-varying.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物件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22262"/>
              </p:ext>
            </p:extLst>
          </p:nvPr>
        </p:nvGraphicFramePr>
        <p:xfrm>
          <a:off x="4584459" y="4174717"/>
          <a:ext cx="777745" cy="399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03" name="方程式" r:id="rId9" imgW="444240" imgH="228600" progId="Equation.3">
                  <p:embed/>
                </p:oleObj>
              </mc:Choice>
              <mc:Fallback>
                <p:oleObj name="方程式" r:id="rId9" imgW="4442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84459" y="4174717"/>
                        <a:ext cx="777745" cy="39998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物件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681404"/>
              </p:ext>
            </p:extLst>
          </p:nvPr>
        </p:nvGraphicFramePr>
        <p:xfrm>
          <a:off x="5926246" y="3435927"/>
          <a:ext cx="668038" cy="364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04" name="方程式" r:id="rId11" imgW="419040" imgH="228600" progId="Equation.3">
                  <p:embed/>
                </p:oleObj>
              </mc:Choice>
              <mc:Fallback>
                <p:oleObj name="方程式" r:id="rId11" imgW="4190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26246" y="3435927"/>
                        <a:ext cx="668038" cy="36438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98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Advantages of </a:t>
            </a:r>
            <a:r>
              <a:rPr lang="en-US" altLang="zh-HK" dirty="0" smtClean="0">
                <a:ea typeface="新細明體" pitchFamily="18" charset="-120"/>
              </a:rPr>
              <a:t>Three-phase Circuits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126673"/>
            <a:ext cx="8269288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2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HK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altLang="zh-HK" sz="2200" dirty="0">
                <a:latin typeface="Arial" panose="020B0604020202020204" pitchFamily="34" charset="0"/>
                <a:cs typeface="Arial" panose="020B0604020202020204" pitchFamily="34" charset="0"/>
              </a:rPr>
              <a:t>amount of </a:t>
            </a:r>
            <a:r>
              <a:rPr lang="en-US" altLang="zh-HK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power cable </a:t>
            </a:r>
            <a:r>
              <a:rPr lang="en-US" altLang="zh-HK" sz="2200" dirty="0">
                <a:latin typeface="Arial" panose="020B0604020202020204" pitchFamily="34" charset="0"/>
                <a:cs typeface="Arial" panose="020B0604020202020204" pitchFamily="34" charset="0"/>
              </a:rPr>
              <a:t>required for a </a:t>
            </a:r>
            <a:r>
              <a:rPr lang="en-US" altLang="zh-HK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balanced three-phase circuit to connect to the loads is </a:t>
            </a:r>
            <a:r>
              <a:rPr lang="en-US" altLang="zh-HK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than </a:t>
            </a:r>
            <a:r>
              <a:rPr lang="en-US" altLang="zh-HK" sz="2200" dirty="0">
                <a:latin typeface="Arial" panose="020B0604020202020204" pitchFamily="34" charset="0"/>
                <a:cs typeface="Arial" panose="020B0604020202020204" pitchFamily="34" charset="0"/>
              </a:rPr>
              <a:t>that required for an equivalent single-phase system.</a:t>
            </a:r>
          </a:p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24</a:t>
            </a:fld>
            <a:endParaRPr lang="en-US" altLang="zh-HK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481" y="3321131"/>
            <a:ext cx="3429000" cy="2720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3110733" y="6248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Need only 3 power cables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591248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Advantages of </a:t>
            </a:r>
            <a:r>
              <a:rPr lang="en-US" altLang="zh-HK" dirty="0" smtClean="0">
                <a:ea typeface="新細明體" pitchFamily="18" charset="-120"/>
              </a:rPr>
              <a:t>Three-phase </a:t>
            </a:r>
            <a:r>
              <a:rPr lang="en-US" altLang="zh-HK" dirty="0">
                <a:ea typeface="新細明體" pitchFamily="18" charset="-120"/>
              </a:rPr>
              <a:t>C</a:t>
            </a:r>
            <a:r>
              <a:rPr lang="en-US" altLang="zh-HK" dirty="0" smtClean="0">
                <a:ea typeface="新細明體" pitchFamily="18" charset="-120"/>
              </a:rPr>
              <a:t>ircuits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25</a:t>
            </a:fld>
            <a:endParaRPr lang="en-US" altLang="zh-HK"/>
          </a:p>
        </p:txBody>
      </p:sp>
      <p:sp>
        <p:nvSpPr>
          <p:cNvPr id="18" name="文字方塊 17"/>
          <p:cNvSpPr txBox="1"/>
          <p:nvPr/>
        </p:nvSpPr>
        <p:spPr>
          <a:xfrm>
            <a:off x="1096718" y="6324600"/>
            <a:ext cx="682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The equivalent </a:t>
            </a:r>
            <a:r>
              <a:rPr lang="en-US" altLang="zh-HK" dirty="0"/>
              <a:t>single-phase </a:t>
            </a:r>
            <a:r>
              <a:rPr lang="en-US" altLang="zh-HK" dirty="0" smtClean="0"/>
              <a:t>system totally needs 6 power cables!</a:t>
            </a:r>
            <a:endParaRPr lang="zh-HK" altLang="en-US" dirty="0"/>
          </a:p>
        </p:txBody>
      </p:sp>
      <p:pic>
        <p:nvPicPr>
          <p:cNvPr id="36" name="Picture 3" descr="ale29559_120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2"/>
          <a:stretch/>
        </p:blipFill>
        <p:spPr bwMode="auto">
          <a:xfrm>
            <a:off x="173676" y="2678499"/>
            <a:ext cx="3505200" cy="2737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群組 36"/>
          <p:cNvGrpSpPr/>
          <p:nvPr/>
        </p:nvGrpSpPr>
        <p:grpSpPr>
          <a:xfrm>
            <a:off x="4508170" y="1810216"/>
            <a:ext cx="3196441" cy="4349709"/>
            <a:chOff x="4697186" y="2458193"/>
            <a:chExt cx="3196441" cy="4349709"/>
          </a:xfrm>
        </p:grpSpPr>
        <p:pic>
          <p:nvPicPr>
            <p:cNvPr id="38" name="Picture 3" descr="ale29559_1201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6" t="11421" r="6288"/>
            <a:stretch/>
          </p:blipFill>
          <p:spPr bwMode="auto">
            <a:xfrm>
              <a:off x="5042065" y="2592788"/>
              <a:ext cx="2839192" cy="1331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3" descr="ale29559_1201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6" t="11421" r="6288"/>
            <a:stretch/>
          </p:blipFill>
          <p:spPr bwMode="auto">
            <a:xfrm>
              <a:off x="5029695" y="4041823"/>
              <a:ext cx="2863932" cy="13428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3" descr="ale29559_1201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6" t="11421" r="6288"/>
            <a:stretch/>
          </p:blipFill>
          <p:spPr bwMode="auto">
            <a:xfrm>
              <a:off x="5062316" y="5495679"/>
              <a:ext cx="2798690" cy="1312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文字方塊 40"/>
            <p:cNvSpPr txBox="1"/>
            <p:nvPr/>
          </p:nvSpPr>
          <p:spPr>
            <a:xfrm>
              <a:off x="7010400" y="3976646"/>
              <a:ext cx="304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HK" dirty="0" smtClean="0"/>
                <a:t>B</a:t>
              </a:r>
              <a:endParaRPr lang="zh-HK" altLang="en-US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7010400" y="5447404"/>
              <a:ext cx="304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HK" dirty="0" smtClean="0"/>
                <a:t>C</a:t>
              </a:r>
              <a:endParaRPr lang="zh-HK" altLang="en-US" dirty="0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5743699" y="3985071"/>
              <a:ext cx="304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HK" dirty="0"/>
                <a:t>b</a:t>
              </a:r>
              <a:endParaRPr lang="zh-HK" altLang="en-US" dirty="0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5743699" y="5447404"/>
              <a:ext cx="304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HK" dirty="0"/>
                <a:t>c</a:t>
              </a:r>
              <a:endParaRPr lang="zh-HK" altLang="en-US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4697186" y="4528563"/>
              <a:ext cx="6650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b="1" dirty="0" smtClean="0"/>
                <a:t>V</a:t>
              </a:r>
              <a:r>
                <a:rPr lang="en-US" altLang="zh-HK" b="1" baseline="-25000" dirty="0" smtClean="0"/>
                <a:t>bn</a:t>
              </a:r>
              <a:endParaRPr lang="zh-HK" altLang="en-US" b="1" baseline="-25000" dirty="0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4709556" y="6042448"/>
              <a:ext cx="6650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b="1" dirty="0" err="1" smtClean="0"/>
                <a:t>V</a:t>
              </a:r>
              <a:r>
                <a:rPr lang="en-US" altLang="zh-HK" b="1" baseline="-25000" dirty="0" err="1"/>
                <a:t>c</a:t>
              </a:r>
              <a:r>
                <a:rPr lang="en-US" altLang="zh-HK" b="1" baseline="-25000" dirty="0" err="1" smtClean="0"/>
                <a:t>n</a:t>
              </a:r>
              <a:endParaRPr lang="zh-HK" altLang="en-US" b="1" baseline="-25000" dirty="0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6056416" y="2458193"/>
              <a:ext cx="6650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HK" b="1" dirty="0" err="1" smtClean="0"/>
                <a:t>I</a:t>
              </a:r>
              <a:r>
                <a:rPr lang="en-US" altLang="zh-HK" b="1" baseline="-25000" dirty="0" err="1" smtClean="0"/>
                <a:t>a</a:t>
              </a:r>
              <a:endParaRPr lang="zh-HK" altLang="en-US" b="1" baseline="-25000" dirty="0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6090521" y="3886052"/>
              <a:ext cx="6650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HK" b="1" dirty="0" err="1" smtClean="0"/>
                <a:t>I</a:t>
              </a:r>
              <a:r>
                <a:rPr lang="en-US" altLang="zh-HK" b="1" baseline="-25000" dirty="0" err="1" smtClean="0"/>
                <a:t>b</a:t>
              </a:r>
              <a:endParaRPr lang="zh-HK" altLang="en-US" b="1" baseline="-25000" dirty="0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6054437" y="5351753"/>
              <a:ext cx="6650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HK" b="1" dirty="0" err="1" smtClean="0"/>
                <a:t>I</a:t>
              </a:r>
              <a:r>
                <a:rPr lang="en-US" altLang="zh-HK" b="1" baseline="-25000" dirty="0" err="1" smtClean="0"/>
                <a:t>c</a:t>
              </a:r>
              <a:endParaRPr lang="zh-HK" altLang="en-US" b="1" baseline="-25000" dirty="0"/>
            </a:p>
          </p:txBody>
        </p:sp>
      </p:grpSp>
      <p:sp>
        <p:nvSpPr>
          <p:cNvPr id="54" name="向右箭號 53"/>
          <p:cNvSpPr/>
          <p:nvPr/>
        </p:nvSpPr>
        <p:spPr>
          <a:xfrm rot="19660245">
            <a:off x="3625121" y="309477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5" name="向右箭號 54"/>
          <p:cNvSpPr/>
          <p:nvPr/>
        </p:nvSpPr>
        <p:spPr>
          <a:xfrm>
            <a:off x="3733747" y="382293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向右箭號 55"/>
          <p:cNvSpPr/>
          <p:nvPr/>
        </p:nvSpPr>
        <p:spPr>
          <a:xfrm rot="1513233">
            <a:off x="3733747" y="449877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4540791" y="2425751"/>
            <a:ext cx="6650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HK" b="1" dirty="0" smtClean="0"/>
              <a:t>V</a:t>
            </a:r>
            <a:r>
              <a:rPr lang="en-US" altLang="zh-HK" b="1" baseline="-25000" dirty="0"/>
              <a:t>a</a:t>
            </a:r>
            <a:r>
              <a:rPr lang="en-US" altLang="zh-HK" b="1" baseline="-25000" dirty="0" smtClean="0"/>
              <a:t>n</a:t>
            </a:r>
            <a:endParaRPr lang="zh-HK" altLang="en-US" b="1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1003447" y="5717115"/>
            <a:ext cx="219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Needs 4 cables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0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Instantaneous power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3</a:t>
            </a:fld>
            <a:endParaRPr lang="en-US" altLang="zh-HK"/>
          </a:p>
        </p:txBody>
      </p:sp>
      <p:sp>
        <p:nvSpPr>
          <p:cNvPr id="5" name="文字方塊 4"/>
          <p:cNvSpPr txBox="1"/>
          <p:nvPr/>
        </p:nvSpPr>
        <p:spPr>
          <a:xfrm>
            <a:off x="457200" y="213360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000" dirty="0" smtClean="0"/>
              <a:t>We apply the </a:t>
            </a:r>
            <a:r>
              <a:rPr lang="en-US" altLang="zh-HK" sz="2000" dirty="0"/>
              <a:t>P</a:t>
            </a:r>
            <a:r>
              <a:rPr lang="en-US" altLang="zh-HK" sz="2000" dirty="0" smtClean="0"/>
              <a:t>roduct to Sum formula:</a:t>
            </a:r>
            <a:endParaRPr lang="en-US" altLang="zh-HK" sz="2000" dirty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207203"/>
              </p:ext>
            </p:extLst>
          </p:nvPr>
        </p:nvGraphicFramePr>
        <p:xfrm>
          <a:off x="2264701" y="2533710"/>
          <a:ext cx="44735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7" name="方程式" r:id="rId3" imgW="2489040" imgH="393480" progId="Equation.3">
                  <p:embed/>
                </p:oleObj>
              </mc:Choice>
              <mc:Fallback>
                <p:oleObj name="方程式" r:id="rId3" imgW="2489040" imgH="39348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4701" y="2533710"/>
                        <a:ext cx="447357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57200" y="3320534"/>
            <a:ext cx="7700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000" dirty="0"/>
              <a:t>The </a:t>
            </a:r>
            <a:r>
              <a:rPr lang="en-US" altLang="zh-HK" sz="2000" dirty="0">
                <a:solidFill>
                  <a:srgbClr val="FF0000"/>
                </a:solidFill>
              </a:rPr>
              <a:t>instantaneous power</a:t>
            </a:r>
            <a:r>
              <a:rPr lang="en-US" altLang="zh-HK" sz="2000" i="1" dirty="0">
                <a:solidFill>
                  <a:srgbClr val="FF0000"/>
                </a:solidFill>
              </a:rPr>
              <a:t> </a:t>
            </a:r>
            <a:r>
              <a:rPr lang="en-US" altLang="zh-HK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HK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HK" sz="2000" dirty="0"/>
              <a:t> of </a:t>
            </a:r>
            <a:r>
              <a:rPr lang="en-US" altLang="zh-HK" sz="2000" dirty="0" smtClean="0"/>
              <a:t>the load becomes</a:t>
            </a:r>
            <a:endParaRPr lang="en-US" altLang="zh-HK" sz="2000" dirty="0"/>
          </a:p>
        </p:txBody>
      </p:sp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139926"/>
              </p:ext>
            </p:extLst>
          </p:nvPr>
        </p:nvGraphicFramePr>
        <p:xfrm>
          <a:off x="1402298" y="3817380"/>
          <a:ext cx="59880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8" name="方程式" r:id="rId5" imgW="3213000" imgH="393480" progId="Equation.3">
                  <p:embed/>
                </p:oleObj>
              </mc:Choice>
              <mc:Fallback>
                <p:oleObj name="方程式" r:id="rId5" imgW="3213000" imgH="393480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2298" y="3817380"/>
                        <a:ext cx="598805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1035803" y="5214215"/>
            <a:ext cx="180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</a:t>
            </a:r>
            <a:r>
              <a:rPr lang="en-US" altLang="zh-HK" dirty="0" smtClean="0"/>
              <a:t> </a:t>
            </a:r>
            <a:endParaRPr lang="zh-HK" altLang="en-US" dirty="0"/>
          </a:p>
        </p:txBody>
      </p:sp>
      <p:cxnSp>
        <p:nvCxnSpPr>
          <p:cNvPr id="13" name="直線單箭頭接點 12"/>
          <p:cNvCxnSpPr>
            <a:stCxn id="11" idx="0"/>
          </p:cNvCxnSpPr>
          <p:nvPr/>
        </p:nvCxnSpPr>
        <p:spPr>
          <a:xfrm flipV="1">
            <a:off x="1940184" y="4644356"/>
            <a:ext cx="904380" cy="5698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6974369" y="4854444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Cosine function</a:t>
            </a:r>
          </a:p>
          <a:p>
            <a:r>
              <a:rPr lang="en-US" altLang="zh-HK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(time-varying</a:t>
            </a:r>
            <a:r>
              <a:rPr lang="en-US" altLang="zh-HK" dirty="0" smtClean="0"/>
              <a:t>)</a:t>
            </a:r>
            <a:endParaRPr lang="zh-HK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 flipH="1" flipV="1">
            <a:off x="6290211" y="4336370"/>
            <a:ext cx="761999" cy="52576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 descr="11-00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47079" y="5031452"/>
            <a:ext cx="4181104" cy="1642892"/>
          </a:xfrm>
          <a:prstGeom prst="rect">
            <a:avLst/>
          </a:prstGeom>
          <a:ln/>
        </p:spPr>
      </p:pic>
      <p:sp>
        <p:nvSpPr>
          <p:cNvPr id="19" name="矩形 18"/>
          <p:cNvSpPr/>
          <p:nvPr/>
        </p:nvSpPr>
        <p:spPr>
          <a:xfrm>
            <a:off x="2171845" y="3811769"/>
            <a:ext cx="2136817" cy="716811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0" name="矩形 19"/>
          <p:cNvSpPr/>
          <p:nvPr/>
        </p:nvSpPr>
        <p:spPr>
          <a:xfrm>
            <a:off x="4501489" y="3811769"/>
            <a:ext cx="2855521" cy="716811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18344"/>
              </p:ext>
            </p:extLst>
          </p:nvPr>
        </p:nvGraphicFramePr>
        <p:xfrm>
          <a:off x="3621069" y="228600"/>
          <a:ext cx="51816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9" name="Equation" r:id="rId8" imgW="2882880" imgH="228600" progId="Equation.3">
                  <p:embed/>
                </p:oleObj>
              </mc:Choice>
              <mc:Fallback>
                <p:oleObj name="Equation" r:id="rId8" imgW="2882880" imgH="2286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069" y="228600"/>
                        <a:ext cx="51816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大括弧 7"/>
          <p:cNvSpPr/>
          <p:nvPr/>
        </p:nvSpPr>
        <p:spPr>
          <a:xfrm rot="5400000">
            <a:off x="6578241" y="449585"/>
            <a:ext cx="297381" cy="65226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rgbClr val="FF0000"/>
              </a:solidFill>
            </a:endParaRPr>
          </a:p>
        </p:txBody>
      </p:sp>
      <p:sp>
        <p:nvSpPr>
          <p:cNvPr id="17" name="右大括弧 16"/>
          <p:cNvSpPr/>
          <p:nvPr/>
        </p:nvSpPr>
        <p:spPr>
          <a:xfrm rot="5400000">
            <a:off x="8178443" y="453294"/>
            <a:ext cx="297381" cy="65226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553200" y="946954"/>
            <a:ext cx="49901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A</a:t>
            </a:r>
            <a:endParaRPr lang="zh-HK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195030" y="946954"/>
            <a:ext cx="49901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B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64628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Average </a:t>
            </a:r>
            <a:r>
              <a:rPr lang="en-US" altLang="zh-HK" dirty="0"/>
              <a:t>P</a:t>
            </a:r>
            <a:r>
              <a:rPr lang="en-US" altLang="zh-HK" dirty="0" smtClean="0"/>
              <a:t>ower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4</a:t>
            </a:fld>
            <a:endParaRPr lang="en-US" altLang="zh-HK"/>
          </a:p>
        </p:txBody>
      </p:sp>
      <p:sp>
        <p:nvSpPr>
          <p:cNvPr id="5" name="文字方塊 4"/>
          <p:cNvSpPr txBox="1"/>
          <p:nvPr/>
        </p:nvSpPr>
        <p:spPr>
          <a:xfrm>
            <a:off x="553369" y="5211229"/>
            <a:ext cx="7700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000" dirty="0" smtClean="0"/>
              <a:t>The </a:t>
            </a:r>
            <a:r>
              <a:rPr lang="en-US" altLang="zh-HK" sz="2000" dirty="0">
                <a:solidFill>
                  <a:srgbClr val="FF0000"/>
                </a:solidFill>
              </a:rPr>
              <a:t>A</a:t>
            </a:r>
            <a:r>
              <a:rPr lang="en-US" altLang="zh-HK" sz="2000" dirty="0" smtClean="0">
                <a:solidFill>
                  <a:srgbClr val="FF0000"/>
                </a:solidFill>
              </a:rPr>
              <a:t>verage </a:t>
            </a:r>
            <a:r>
              <a:rPr lang="en-US" altLang="zh-HK" sz="2000" dirty="0">
                <a:solidFill>
                  <a:srgbClr val="FF0000"/>
                </a:solidFill>
              </a:rPr>
              <a:t>P</a:t>
            </a:r>
            <a:r>
              <a:rPr lang="en-US" altLang="zh-HK" sz="2000" dirty="0" smtClean="0">
                <a:solidFill>
                  <a:srgbClr val="FF0000"/>
                </a:solidFill>
              </a:rPr>
              <a:t>ower </a:t>
            </a:r>
            <a:r>
              <a:rPr lang="en-US" altLang="zh-HK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HK" sz="2000" dirty="0" smtClean="0">
                <a:solidFill>
                  <a:srgbClr val="FF0000"/>
                </a:solidFill>
              </a:rPr>
              <a:t> </a:t>
            </a:r>
            <a:r>
              <a:rPr lang="en-US" altLang="zh-HK" sz="2000" dirty="0"/>
              <a:t>of the </a:t>
            </a:r>
            <a:r>
              <a:rPr lang="en-US" altLang="zh-HK" sz="2000" dirty="0" smtClean="0"/>
              <a:t>load with impedance </a:t>
            </a:r>
            <a:r>
              <a:rPr lang="en-US" altLang="zh-HK" sz="2000" b="1" dirty="0" smtClean="0"/>
              <a:t>Z</a:t>
            </a:r>
            <a:r>
              <a:rPr lang="en-US" altLang="zh-HK" sz="2000" dirty="0" smtClean="0"/>
              <a:t> is </a:t>
            </a:r>
            <a:r>
              <a:rPr lang="en-US" altLang="zh-HK" sz="2000" dirty="0"/>
              <a:t>given by </a:t>
            </a: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576440"/>
              </p:ext>
            </p:extLst>
          </p:nvPr>
        </p:nvGraphicFramePr>
        <p:xfrm>
          <a:off x="854555" y="5761038"/>
          <a:ext cx="25558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67" name="Equation" r:id="rId3" imgW="1422360" imgH="393480" progId="Equation.3">
                  <p:embed/>
                </p:oleObj>
              </mc:Choice>
              <mc:Fallback>
                <p:oleObj name="Equation" r:id="rId3" imgW="1422360" imgH="393480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555" y="5761038"/>
                        <a:ext cx="255587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3914408" y="5772361"/>
            <a:ext cx="4339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The Average Power depends on </a:t>
            </a:r>
            <a:r>
              <a:rPr lang="en-US" altLang="zh-HK" dirty="0" smtClean="0">
                <a:solidFill>
                  <a:srgbClr val="FF0000"/>
                </a:solidFill>
              </a:rPr>
              <a:t>the </a:t>
            </a:r>
            <a:r>
              <a:rPr lang="en-US" altLang="zh-HK" b="1" u="sng" dirty="0" smtClean="0">
                <a:solidFill>
                  <a:srgbClr val="FF0000"/>
                </a:solidFill>
              </a:rPr>
              <a:t>Phase </a:t>
            </a:r>
            <a:r>
              <a:rPr lang="en-US" altLang="zh-HK" b="1" u="sng" dirty="0">
                <a:solidFill>
                  <a:srgbClr val="FF0000"/>
                </a:solidFill>
              </a:rPr>
              <a:t>D</a:t>
            </a:r>
            <a:r>
              <a:rPr lang="en-US" altLang="zh-HK" b="1" u="sng" dirty="0" smtClean="0">
                <a:solidFill>
                  <a:srgbClr val="FF0000"/>
                </a:solidFill>
              </a:rPr>
              <a:t>ifference </a:t>
            </a:r>
            <a:r>
              <a:rPr lang="en-US" altLang="zh-HK" dirty="0" smtClean="0">
                <a:solidFill>
                  <a:srgbClr val="FF0000"/>
                </a:solidFill>
              </a:rPr>
              <a:t>between voltage and current.</a:t>
            </a:r>
            <a:endParaRPr lang="zh-HK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485198"/>
              </p:ext>
            </p:extLst>
          </p:nvPr>
        </p:nvGraphicFramePr>
        <p:xfrm>
          <a:off x="2024042" y="2101028"/>
          <a:ext cx="21780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68" name="Equation" r:id="rId5" imgW="1168200" imgH="393480" progId="Equation.3">
                  <p:embed/>
                </p:oleObj>
              </mc:Choice>
              <mc:Fallback>
                <p:oleObj name="Equation" r:id="rId5" imgW="1168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42" y="2101028"/>
                        <a:ext cx="217805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61390" y="2241185"/>
            <a:ext cx="82778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Note that                             is a constant, so its </a:t>
            </a:r>
            <a:r>
              <a:rPr lang="en-US" sz="2200" b="1" dirty="0" smtClean="0">
                <a:solidFill>
                  <a:srgbClr val="0070C0"/>
                </a:solidFill>
              </a:rPr>
              <a:t>Time </a:t>
            </a:r>
            <a:r>
              <a:rPr lang="en-US" sz="2200" b="1" dirty="0">
                <a:solidFill>
                  <a:srgbClr val="0070C0"/>
                </a:solidFill>
              </a:rPr>
              <a:t>A</a:t>
            </a:r>
            <a:r>
              <a:rPr lang="en-US" sz="2200" b="1" dirty="0" smtClean="0">
                <a:solidFill>
                  <a:srgbClr val="0070C0"/>
                </a:solidFill>
              </a:rPr>
              <a:t>verage value</a:t>
            </a:r>
            <a:r>
              <a:rPr lang="en-US" sz="2200" dirty="0" smtClean="0"/>
              <a:t> is         </a:t>
            </a:r>
            <a:endParaRPr lang="en-US" sz="2200" dirty="0"/>
          </a:p>
        </p:txBody>
      </p:sp>
      <p:graphicFrame>
        <p:nvGraphicFramePr>
          <p:cNvPr id="11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527279"/>
              </p:ext>
            </p:extLst>
          </p:nvPr>
        </p:nvGraphicFramePr>
        <p:xfrm>
          <a:off x="2020031" y="2952385"/>
          <a:ext cx="21780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69" name="Equation" r:id="rId7" imgW="1168200" imgH="393480" progId="Equation.3">
                  <p:embed/>
                </p:oleObj>
              </mc:Choice>
              <mc:Fallback>
                <p:oleObj name="Equation" r:id="rId7" imgW="1168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031" y="2952385"/>
                        <a:ext cx="217805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526249"/>
              </p:ext>
            </p:extLst>
          </p:nvPr>
        </p:nvGraphicFramePr>
        <p:xfrm>
          <a:off x="228600" y="3777694"/>
          <a:ext cx="28638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70" name="Equation" r:id="rId8" imgW="1536480" imgH="393480" progId="Equation.3">
                  <p:embed/>
                </p:oleObj>
              </mc:Choice>
              <mc:Fallback>
                <p:oleObj name="Equation" r:id="rId8" imgW="1536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777694"/>
                        <a:ext cx="286385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42882" y="3916060"/>
            <a:ext cx="9220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                                  is a cosine function. The </a:t>
            </a:r>
            <a:r>
              <a:rPr lang="en-US" sz="2200" b="1" dirty="0" smtClean="0">
                <a:solidFill>
                  <a:srgbClr val="0070C0"/>
                </a:solidFill>
              </a:rPr>
              <a:t>Time Average </a:t>
            </a:r>
            <a:r>
              <a:rPr lang="en-US" sz="2200" b="1" dirty="0">
                <a:solidFill>
                  <a:srgbClr val="0070C0"/>
                </a:solidFill>
              </a:rPr>
              <a:t>V</a:t>
            </a:r>
            <a:r>
              <a:rPr lang="en-US" sz="2200" b="1" dirty="0" smtClean="0">
                <a:solidFill>
                  <a:srgbClr val="0070C0"/>
                </a:solidFill>
              </a:rPr>
              <a:t>alue </a:t>
            </a:r>
          </a:p>
          <a:p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 smtClean="0"/>
              <a:t>of it is </a:t>
            </a:r>
            <a:r>
              <a:rPr lang="en-US" sz="2200" dirty="0" smtClean="0">
                <a:solidFill>
                  <a:srgbClr val="FF0000"/>
                </a:solidFill>
              </a:rPr>
              <a:t>zero</a:t>
            </a:r>
            <a:r>
              <a:rPr lang="en-US" sz="2200" dirty="0" smtClean="0"/>
              <a:t>! </a:t>
            </a:r>
            <a:endParaRPr lang="en-US" sz="2200" dirty="0"/>
          </a:p>
        </p:txBody>
      </p:sp>
      <p:graphicFrame>
        <p:nvGraphicFramePr>
          <p:cNvPr id="18" name="物件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957866"/>
              </p:ext>
            </p:extLst>
          </p:nvPr>
        </p:nvGraphicFramePr>
        <p:xfrm>
          <a:off x="2886129" y="81811"/>
          <a:ext cx="59880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71" name="方程式" r:id="rId10" imgW="3213000" imgH="393480" progId="Equation.3">
                  <p:embed/>
                </p:oleObj>
              </mc:Choice>
              <mc:Fallback>
                <p:oleObj name="方程式" r:id="rId10" imgW="3213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129" y="81811"/>
                        <a:ext cx="598805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4752982" y="793011"/>
            <a:ext cx="180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</a:t>
            </a:r>
            <a:r>
              <a:rPr lang="en-US" altLang="zh-HK" dirty="0" smtClean="0"/>
              <a:t> </a:t>
            </a:r>
            <a:endParaRPr lang="zh-HK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429008" y="839177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Cosine function</a:t>
            </a:r>
          </a:p>
          <a:p>
            <a:r>
              <a:rPr lang="en-US" altLang="zh-HK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(time-varying</a:t>
            </a:r>
            <a:r>
              <a:rPr lang="en-US" altLang="zh-HK" dirty="0" smtClean="0"/>
              <a:t>)</a:t>
            </a:r>
            <a:endParaRPr lang="zh-HK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655676" y="76200"/>
            <a:ext cx="2136817" cy="716811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4" name="矩形 23"/>
          <p:cNvSpPr/>
          <p:nvPr/>
        </p:nvSpPr>
        <p:spPr>
          <a:xfrm>
            <a:off x="5985320" y="76200"/>
            <a:ext cx="2855521" cy="716811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982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algn="r"/>
            <a:fld id="{5E2F4EEF-5ACC-4C1D-8EA9-2B5D2FC41F91}" type="slidenum">
              <a:rPr lang="en-US"/>
              <a:pPr lvl="1" algn="r"/>
              <a:t>5</a:t>
            </a:fld>
            <a:endParaRPr lang="en-US" dirty="0"/>
          </a:p>
        </p:txBody>
      </p:sp>
      <p:sp>
        <p:nvSpPr>
          <p:cNvPr id="15368" name="Rectangle 3"/>
          <p:cNvSpPr>
            <a:spLocks noGrp="1" noChangeArrowheads="1"/>
          </p:cNvSpPr>
          <p:nvPr>
            <p:ph type="title"/>
          </p:nvPr>
        </p:nvSpPr>
        <p:spPr>
          <a:xfrm>
            <a:off x="1246189" y="762000"/>
            <a:ext cx="7212011" cy="914400"/>
          </a:xfrm>
        </p:spPr>
        <p:txBody>
          <a:bodyPr/>
          <a:lstStyle/>
          <a:p>
            <a:r>
              <a:rPr lang="en-US" dirty="0" smtClean="0"/>
              <a:t>Impedance – Resistors</a:t>
            </a:r>
          </a:p>
        </p:txBody>
      </p:sp>
      <p:sp>
        <p:nvSpPr>
          <p:cNvPr id="1536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109159"/>
            <a:ext cx="8128000" cy="1104900"/>
          </a:xfr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Monotype Sorts"/>
              <a:buNone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Impedance of a Resistor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Monotype Sorts"/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Consider Ohm’s Law in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phasor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form:</a:t>
            </a:r>
          </a:p>
        </p:txBody>
      </p:sp>
      <p:graphicFrame>
        <p:nvGraphicFramePr>
          <p:cNvPr id="15362" name="Object 91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191592401"/>
              </p:ext>
            </p:extLst>
          </p:nvPr>
        </p:nvGraphicFramePr>
        <p:xfrm>
          <a:off x="6875463" y="3660775"/>
          <a:ext cx="1539875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30" name="Equation" r:id="rId3" imgW="787320" imgH="634680" progId="Equation.3">
                  <p:embed/>
                </p:oleObj>
              </mc:Choice>
              <mc:Fallback>
                <p:oleObj name="Equation" r:id="rId3" imgW="78732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63" y="3660775"/>
                        <a:ext cx="1539875" cy="12414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93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002096611"/>
              </p:ext>
            </p:extLst>
          </p:nvPr>
        </p:nvGraphicFramePr>
        <p:xfrm>
          <a:off x="3276600" y="3355975"/>
          <a:ext cx="2362200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31" name="Equation" r:id="rId5" imgW="1396800" imgH="1041120" progId="Equation.3">
                  <p:embed/>
                </p:oleObj>
              </mc:Choice>
              <mc:Fallback>
                <p:oleObj name="Equation" r:id="rId5" imgW="139680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355975"/>
                        <a:ext cx="2362200" cy="17605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Text Box 107"/>
          <p:cNvSpPr txBox="1">
            <a:spLocks noChangeArrowheads="1"/>
          </p:cNvSpPr>
          <p:nvPr/>
        </p:nvSpPr>
        <p:spPr bwMode="auto">
          <a:xfrm>
            <a:off x="6477000" y="3087987"/>
            <a:ext cx="14824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/>
            <a:r>
              <a:rPr lang="en-US" dirty="0" err="1" smtClean="0">
                <a:latin typeface="+mn-lt"/>
              </a:rPr>
              <a:t>Phasor</a:t>
            </a:r>
            <a:r>
              <a:rPr lang="en-US" dirty="0" smtClean="0">
                <a:latin typeface="+mn-lt"/>
              </a:rPr>
              <a:t> form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15364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271882"/>
              </p:ext>
            </p:extLst>
          </p:nvPr>
        </p:nvGraphicFramePr>
        <p:xfrm>
          <a:off x="3810000" y="5649755"/>
          <a:ext cx="1676400" cy="85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32" name="Equation" r:id="rId7" imgW="850680" imgH="431640" progId="Equation.3">
                  <p:embed/>
                </p:oleObj>
              </mc:Choice>
              <mc:Fallback>
                <p:oleObj name="Equation" r:id="rId7" imgW="850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649755"/>
                        <a:ext cx="1676400" cy="850517"/>
                      </a:xfrm>
                      <a:prstGeom prst="rect">
                        <a:avLst/>
                      </a:prstGeom>
                      <a:solidFill>
                        <a:srgbClr val="ACA964">
                          <a:alpha val="20000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Group 48"/>
          <p:cNvGrpSpPr>
            <a:grpSpLocks/>
          </p:cNvGrpSpPr>
          <p:nvPr/>
        </p:nvGrpSpPr>
        <p:grpSpPr bwMode="auto">
          <a:xfrm>
            <a:off x="1312865" y="3639014"/>
            <a:ext cx="1087438" cy="1046163"/>
            <a:chOff x="1336" y="2221"/>
            <a:chExt cx="685" cy="659"/>
          </a:xfrm>
        </p:grpSpPr>
        <p:grpSp>
          <p:nvGrpSpPr>
            <p:cNvPr id="48" name="Group 4"/>
            <p:cNvGrpSpPr>
              <a:grpSpLocks/>
            </p:cNvGrpSpPr>
            <p:nvPr/>
          </p:nvGrpSpPr>
          <p:grpSpPr bwMode="auto">
            <a:xfrm>
              <a:off x="1336" y="2221"/>
              <a:ext cx="79" cy="659"/>
              <a:chOff x="1152" y="3181"/>
              <a:chExt cx="79" cy="659"/>
            </a:xfrm>
          </p:grpSpPr>
          <p:sp>
            <p:nvSpPr>
              <p:cNvPr id="62" name="Oval 10"/>
              <p:cNvSpPr>
                <a:spLocks noChangeArrowheads="1"/>
              </p:cNvSpPr>
              <p:nvPr/>
            </p:nvSpPr>
            <p:spPr bwMode="auto">
              <a:xfrm rot="5400000">
                <a:off x="1149" y="3184"/>
                <a:ext cx="83" cy="7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63" name="Oval 11"/>
              <p:cNvSpPr>
                <a:spLocks noChangeArrowheads="1"/>
              </p:cNvSpPr>
              <p:nvPr/>
            </p:nvSpPr>
            <p:spPr bwMode="auto">
              <a:xfrm rot="5400000">
                <a:off x="1151" y="3760"/>
                <a:ext cx="83" cy="7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grpSp>
          <p:nvGrpSpPr>
            <p:cNvPr id="49" name="Group 14"/>
            <p:cNvGrpSpPr>
              <a:grpSpLocks/>
            </p:cNvGrpSpPr>
            <p:nvPr/>
          </p:nvGrpSpPr>
          <p:grpSpPr bwMode="auto">
            <a:xfrm>
              <a:off x="1536" y="2443"/>
              <a:ext cx="111" cy="216"/>
              <a:chOff x="1670" y="2765"/>
              <a:chExt cx="111" cy="216"/>
            </a:xfrm>
          </p:grpSpPr>
          <p:sp>
            <p:nvSpPr>
              <p:cNvPr id="54" name="Line 15"/>
              <p:cNvSpPr>
                <a:spLocks noChangeShapeType="1"/>
              </p:cNvSpPr>
              <p:nvPr/>
            </p:nvSpPr>
            <p:spPr bwMode="auto">
              <a:xfrm>
                <a:off x="1718" y="2765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16"/>
              <p:cNvSpPr>
                <a:spLocks noChangeShapeType="1"/>
              </p:cNvSpPr>
              <p:nvPr/>
            </p:nvSpPr>
            <p:spPr bwMode="auto">
              <a:xfrm flipH="1">
                <a:off x="1670" y="2786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17"/>
              <p:cNvSpPr>
                <a:spLocks noChangeShapeType="1"/>
              </p:cNvSpPr>
              <p:nvPr/>
            </p:nvSpPr>
            <p:spPr bwMode="auto">
              <a:xfrm>
                <a:off x="1670" y="2957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18"/>
              <p:cNvSpPr>
                <a:spLocks noChangeShapeType="1"/>
              </p:cNvSpPr>
              <p:nvPr/>
            </p:nvSpPr>
            <p:spPr bwMode="auto">
              <a:xfrm>
                <a:off x="1673" y="2807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19"/>
              <p:cNvSpPr>
                <a:spLocks noChangeShapeType="1"/>
              </p:cNvSpPr>
              <p:nvPr/>
            </p:nvSpPr>
            <p:spPr bwMode="auto">
              <a:xfrm flipH="1">
                <a:off x="1673" y="2852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20"/>
              <p:cNvSpPr>
                <a:spLocks noChangeShapeType="1"/>
              </p:cNvSpPr>
              <p:nvPr/>
            </p:nvSpPr>
            <p:spPr bwMode="auto">
              <a:xfrm>
                <a:off x="1673" y="2879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21"/>
              <p:cNvSpPr>
                <a:spLocks noChangeShapeType="1"/>
              </p:cNvSpPr>
              <p:nvPr/>
            </p:nvSpPr>
            <p:spPr bwMode="auto">
              <a:xfrm flipH="1">
                <a:off x="1673" y="2924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50" name="AutoShape 22"/>
            <p:cNvCxnSpPr>
              <a:cxnSpLocks noChangeShapeType="1"/>
              <a:stCxn id="62" idx="0"/>
              <a:endCxn id="54" idx="0"/>
            </p:cNvCxnSpPr>
            <p:nvPr/>
          </p:nvCxnSpPr>
          <p:spPr bwMode="auto">
            <a:xfrm>
              <a:off x="1415" y="2263"/>
              <a:ext cx="169" cy="18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23"/>
            <p:cNvCxnSpPr>
              <a:cxnSpLocks noChangeShapeType="1"/>
              <a:stCxn id="63" idx="0"/>
              <a:endCxn id="56" idx="1"/>
            </p:cNvCxnSpPr>
            <p:nvPr/>
          </p:nvCxnSpPr>
          <p:spPr bwMode="auto">
            <a:xfrm flipV="1">
              <a:off x="1417" y="2659"/>
              <a:ext cx="176" cy="18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1340" y="2409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b="1"/>
                <a:t>R</a:t>
              </a:r>
            </a:p>
          </p:txBody>
        </p:sp>
        <p:sp>
          <p:nvSpPr>
            <p:cNvPr id="53" name="Text Box 25"/>
            <p:cNvSpPr txBox="1">
              <a:spLocks noChangeArrowheads="1"/>
            </p:cNvSpPr>
            <p:nvPr/>
          </p:nvSpPr>
          <p:spPr bwMode="auto">
            <a:xfrm>
              <a:off x="1643" y="2255"/>
              <a:ext cx="378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dirty="0"/>
                <a:t>+</a:t>
              </a:r>
            </a:p>
            <a:p>
              <a:pPr algn="ctr" eaLnBrk="0" hangingPunct="0"/>
              <a:r>
                <a:rPr lang="en-US" i="1" dirty="0" err="1"/>
                <a:t>v</a:t>
              </a:r>
              <a:r>
                <a:rPr lang="en-US" i="1" baseline="-25000" dirty="0" err="1"/>
                <a:t>R</a:t>
              </a:r>
              <a:r>
                <a:rPr lang="en-US" dirty="0"/>
                <a:t>(</a:t>
              </a:r>
              <a:r>
                <a:rPr lang="en-US" i="1" dirty="0"/>
                <a:t>t</a:t>
              </a:r>
              <a:r>
                <a:rPr lang="en-US" dirty="0"/>
                <a:t>)</a:t>
              </a:r>
              <a:endParaRPr lang="en-US" baseline="-25000" dirty="0"/>
            </a:p>
            <a:p>
              <a:pPr algn="ctr" eaLnBrk="0" hangingPunct="0"/>
              <a:r>
                <a:rPr lang="en-US" dirty="0"/>
                <a:t>–</a:t>
              </a:r>
            </a:p>
          </p:txBody>
        </p:sp>
      </p:grpSp>
      <p:sp>
        <p:nvSpPr>
          <p:cNvPr id="46" name="Line 107"/>
          <p:cNvSpPr>
            <a:spLocks noChangeShapeType="1"/>
          </p:cNvSpPr>
          <p:nvPr/>
        </p:nvSpPr>
        <p:spPr bwMode="auto">
          <a:xfrm>
            <a:off x="944564" y="3618377"/>
            <a:ext cx="374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Text Box 108"/>
          <p:cNvSpPr txBox="1">
            <a:spLocks noChangeArrowheads="1"/>
          </p:cNvSpPr>
          <p:nvPr/>
        </p:nvSpPr>
        <p:spPr bwMode="auto">
          <a:xfrm>
            <a:off x="788459" y="3251664"/>
            <a:ext cx="569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/>
            <a:r>
              <a:rPr lang="en-US" i="1" dirty="0" err="1"/>
              <a:t>i</a:t>
            </a:r>
            <a:r>
              <a:rPr lang="en-US" i="1" baseline="-25000" dirty="0" err="1" smtClean="0"/>
              <a:t>R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2" name="物件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81317499"/>
              </p:ext>
            </p:extLst>
          </p:nvPr>
        </p:nvGraphicFramePr>
        <p:xfrm>
          <a:off x="6019800" y="5179807"/>
          <a:ext cx="2765438" cy="914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33" name="方程式" r:id="rId9" imgW="1765080" imgH="583920" progId="Equation.3">
                  <p:embed/>
                </p:oleObj>
              </mc:Choice>
              <mc:Fallback>
                <p:oleObj name="方程式" r:id="rId9" imgW="1765080" imgH="58392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79807"/>
                        <a:ext cx="2765438" cy="9146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560451"/>
              </p:ext>
            </p:extLst>
          </p:nvPr>
        </p:nvGraphicFramePr>
        <p:xfrm>
          <a:off x="6629400" y="1981200"/>
          <a:ext cx="1900238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34" name="Equation" r:id="rId11" imgW="1257120" imgH="431640" progId="Equation.3">
                  <p:embed/>
                </p:oleObj>
              </mc:Choice>
              <mc:Fallback>
                <p:oleObj name="Equation" r:id="rId11" imgW="1257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981200"/>
                        <a:ext cx="1900238" cy="6651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Group 71"/>
          <p:cNvGrpSpPr>
            <a:grpSpLocks/>
          </p:cNvGrpSpPr>
          <p:nvPr/>
        </p:nvGrpSpPr>
        <p:grpSpPr bwMode="auto">
          <a:xfrm>
            <a:off x="508798" y="5103632"/>
            <a:ext cx="2127248" cy="1643062"/>
            <a:chOff x="4" y="2255"/>
            <a:chExt cx="1340" cy="1035"/>
          </a:xfrm>
        </p:grpSpPr>
        <p:sp>
          <p:nvSpPr>
            <p:cNvPr id="41" name="Line 72"/>
            <p:cNvSpPr>
              <a:spLocks noChangeShapeType="1"/>
            </p:cNvSpPr>
            <p:nvPr/>
          </p:nvSpPr>
          <p:spPr bwMode="auto">
            <a:xfrm flipH="1" flipV="1">
              <a:off x="339" y="2304"/>
              <a:ext cx="2" cy="9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73"/>
            <p:cNvSpPr>
              <a:spLocks noChangeShapeType="1"/>
            </p:cNvSpPr>
            <p:nvPr/>
          </p:nvSpPr>
          <p:spPr bwMode="auto">
            <a:xfrm>
              <a:off x="147" y="3072"/>
              <a:ext cx="10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 Box 74"/>
            <p:cNvSpPr txBox="1">
              <a:spLocks noChangeArrowheads="1"/>
            </p:cNvSpPr>
            <p:nvPr/>
          </p:nvSpPr>
          <p:spPr bwMode="auto">
            <a:xfrm>
              <a:off x="1060" y="2832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b="1"/>
                <a:t>Re</a:t>
              </a:r>
            </a:p>
          </p:txBody>
        </p:sp>
        <p:sp>
          <p:nvSpPr>
            <p:cNvPr id="44" name="Text Box 75"/>
            <p:cNvSpPr txBox="1">
              <a:spLocks noChangeArrowheads="1"/>
            </p:cNvSpPr>
            <p:nvPr/>
          </p:nvSpPr>
          <p:spPr bwMode="auto">
            <a:xfrm>
              <a:off x="379" y="2255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b="1"/>
                <a:t>Im</a:t>
              </a:r>
            </a:p>
          </p:txBody>
        </p:sp>
        <p:sp>
          <p:nvSpPr>
            <p:cNvPr id="61" name="Line 76"/>
            <p:cNvSpPr>
              <a:spLocks noChangeShapeType="1"/>
            </p:cNvSpPr>
            <p:nvPr/>
          </p:nvSpPr>
          <p:spPr bwMode="auto">
            <a:xfrm flipV="1">
              <a:off x="339" y="2832"/>
              <a:ext cx="505" cy="240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Text Box 77"/>
            <p:cNvSpPr txBox="1">
              <a:spLocks noChangeArrowheads="1"/>
            </p:cNvSpPr>
            <p:nvPr/>
          </p:nvSpPr>
          <p:spPr bwMode="auto">
            <a:xfrm>
              <a:off x="822" y="2680"/>
              <a:ext cx="29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b="1" dirty="0" smtClean="0"/>
                <a:t>V</a:t>
              </a:r>
              <a:r>
                <a:rPr lang="en-US" sz="1200" b="1" dirty="0"/>
                <a:t>R</a:t>
              </a:r>
            </a:p>
          </p:txBody>
        </p:sp>
        <p:sp>
          <p:nvSpPr>
            <p:cNvPr id="65" name="Text Box 78"/>
            <p:cNvSpPr txBox="1">
              <a:spLocks noChangeArrowheads="1"/>
            </p:cNvSpPr>
            <p:nvPr/>
          </p:nvSpPr>
          <p:spPr bwMode="auto">
            <a:xfrm>
              <a:off x="4" y="2412"/>
              <a:ext cx="24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b="1" dirty="0" smtClean="0"/>
                <a:t>I</a:t>
              </a:r>
              <a:r>
                <a:rPr lang="en-US" sz="1200" b="1" dirty="0"/>
                <a:t>C</a:t>
              </a:r>
            </a:p>
          </p:txBody>
        </p:sp>
        <p:sp>
          <p:nvSpPr>
            <p:cNvPr id="66" name="Line 81"/>
            <p:cNvSpPr>
              <a:spLocks noChangeShapeType="1"/>
            </p:cNvSpPr>
            <p:nvPr/>
          </p:nvSpPr>
          <p:spPr bwMode="auto">
            <a:xfrm flipV="1">
              <a:off x="339" y="2913"/>
              <a:ext cx="340" cy="150"/>
            </a:xfrm>
            <a:prstGeom prst="line">
              <a:avLst/>
            </a:prstGeom>
            <a:noFill/>
            <a:ln w="38100">
              <a:solidFill>
                <a:srgbClr val="333333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Arc 82"/>
            <p:cNvSpPr>
              <a:spLocks/>
            </p:cNvSpPr>
            <p:nvPr/>
          </p:nvSpPr>
          <p:spPr bwMode="auto">
            <a:xfrm rot="16200000" flipV="1">
              <a:off x="538" y="2985"/>
              <a:ext cx="83" cy="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" name="Text Box 102"/>
          <p:cNvSpPr txBox="1">
            <a:spLocks noChangeArrowheads="1"/>
          </p:cNvSpPr>
          <p:nvPr/>
        </p:nvSpPr>
        <p:spPr bwMode="auto">
          <a:xfrm>
            <a:off x="1110611" y="5778318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/>
            <a:r>
              <a:rPr lang="en-US" b="1" dirty="0" smtClean="0"/>
              <a:t>I</a:t>
            </a:r>
            <a:r>
              <a:rPr lang="en-US" sz="1200" b="1" dirty="0" smtClean="0"/>
              <a:t>R</a:t>
            </a:r>
            <a:endParaRPr lang="en-US" sz="1200" b="1" dirty="0"/>
          </a:p>
        </p:txBody>
      </p:sp>
      <p:sp>
        <p:nvSpPr>
          <p:cNvPr id="79" name="矩形 78"/>
          <p:cNvSpPr/>
          <p:nvPr/>
        </p:nvSpPr>
        <p:spPr>
          <a:xfrm>
            <a:off x="1457942" y="6082603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Ф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78417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003121" y="152400"/>
            <a:ext cx="10350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5E2F4EEF-5ACC-4C1D-8EA9-2B5D2FC41F91}" type="slidenum">
              <a:rPr lang="en-US"/>
              <a:pPr lvl="1"/>
              <a:t>6</a:t>
            </a:fld>
            <a:endParaRPr lang="en-US" dirty="0"/>
          </a:p>
        </p:txBody>
      </p:sp>
      <p:sp>
        <p:nvSpPr>
          <p:cNvPr id="15368" name="Rectangle 3"/>
          <p:cNvSpPr>
            <a:spLocks noGrp="1" noChangeArrowheads="1"/>
          </p:cNvSpPr>
          <p:nvPr>
            <p:ph type="title"/>
          </p:nvPr>
        </p:nvSpPr>
        <p:spPr>
          <a:xfrm>
            <a:off x="1246189" y="762000"/>
            <a:ext cx="7288211" cy="914400"/>
          </a:xfrm>
        </p:spPr>
        <p:txBody>
          <a:bodyPr/>
          <a:lstStyle/>
          <a:p>
            <a:r>
              <a:rPr lang="en-US" dirty="0" smtClean="0"/>
              <a:t>Impedance – Capacitor</a:t>
            </a:r>
          </a:p>
        </p:txBody>
      </p:sp>
      <p:sp>
        <p:nvSpPr>
          <p:cNvPr id="1536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074701"/>
            <a:ext cx="8128000" cy="1104900"/>
          </a:xfr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Monotype Sorts"/>
              <a:buNone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Impedance of a Capacitor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373" name="Text Box 107"/>
          <p:cNvSpPr txBox="1">
            <a:spLocks noChangeArrowheads="1"/>
          </p:cNvSpPr>
          <p:nvPr/>
        </p:nvSpPr>
        <p:spPr bwMode="auto">
          <a:xfrm>
            <a:off x="6454060" y="2600196"/>
            <a:ext cx="15000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/>
            <a:r>
              <a:rPr lang="en-US" dirty="0" err="1" smtClean="0">
                <a:latin typeface="+mn-lt"/>
              </a:rPr>
              <a:t>Phasor</a:t>
            </a:r>
            <a:r>
              <a:rPr lang="en-US" dirty="0" smtClean="0">
                <a:latin typeface="+mn-lt"/>
              </a:rPr>
              <a:t> form:</a:t>
            </a:r>
            <a:endParaRPr lang="en-US" dirty="0">
              <a:latin typeface="+mn-lt"/>
            </a:endParaRPr>
          </a:p>
        </p:txBody>
      </p:sp>
      <p:graphicFrame>
        <p:nvGraphicFramePr>
          <p:cNvPr id="15364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176490"/>
              </p:ext>
            </p:extLst>
          </p:nvPr>
        </p:nvGraphicFramePr>
        <p:xfrm>
          <a:off x="3523137" y="5387337"/>
          <a:ext cx="2057400" cy="842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10" name="Equation" r:id="rId3" imgW="1054080" imgH="431640" progId="Equation.3">
                  <p:embed/>
                </p:oleObj>
              </mc:Choice>
              <mc:Fallback>
                <p:oleObj name="Equation" r:id="rId3" imgW="1054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3137" y="5387337"/>
                        <a:ext cx="2057400" cy="842481"/>
                      </a:xfrm>
                      <a:prstGeom prst="rect">
                        <a:avLst/>
                      </a:prstGeom>
                      <a:solidFill>
                        <a:srgbClr val="ACA964">
                          <a:alpha val="20000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765652" y="3287335"/>
            <a:ext cx="1344613" cy="1046163"/>
            <a:chOff x="2936" y="2221"/>
            <a:chExt cx="847" cy="659"/>
          </a:xfrm>
        </p:grpSpPr>
        <p:grpSp>
          <p:nvGrpSpPr>
            <p:cNvPr id="34" name="Group 29"/>
            <p:cNvGrpSpPr>
              <a:grpSpLocks/>
            </p:cNvGrpSpPr>
            <p:nvPr/>
          </p:nvGrpSpPr>
          <p:grpSpPr bwMode="auto">
            <a:xfrm>
              <a:off x="3025" y="2221"/>
              <a:ext cx="79" cy="659"/>
              <a:chOff x="1152" y="3181"/>
              <a:chExt cx="79" cy="659"/>
            </a:xfrm>
          </p:grpSpPr>
          <p:sp>
            <p:nvSpPr>
              <p:cNvPr id="43" name="Oval 35"/>
              <p:cNvSpPr>
                <a:spLocks noChangeArrowheads="1"/>
              </p:cNvSpPr>
              <p:nvPr/>
            </p:nvSpPr>
            <p:spPr bwMode="auto">
              <a:xfrm rot="5400000">
                <a:off x="1149" y="3184"/>
                <a:ext cx="83" cy="7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4" name="Oval 36"/>
              <p:cNvSpPr>
                <a:spLocks noChangeArrowheads="1"/>
              </p:cNvSpPr>
              <p:nvPr/>
            </p:nvSpPr>
            <p:spPr bwMode="auto">
              <a:xfrm rot="5400000">
                <a:off x="1151" y="3760"/>
                <a:ext cx="83" cy="7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cxnSp>
          <p:nvCxnSpPr>
            <p:cNvPr id="35" name="AutoShape 39"/>
            <p:cNvCxnSpPr>
              <a:cxnSpLocks noChangeShapeType="1"/>
              <a:stCxn id="43" idx="0"/>
              <a:endCxn id="41" idx="1"/>
            </p:cNvCxnSpPr>
            <p:nvPr/>
          </p:nvCxnSpPr>
          <p:spPr bwMode="auto">
            <a:xfrm>
              <a:off x="3104" y="2263"/>
              <a:ext cx="178" cy="245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40"/>
            <p:cNvCxnSpPr>
              <a:cxnSpLocks noChangeShapeType="1"/>
              <a:stCxn id="44" idx="0"/>
              <a:endCxn id="40" idx="1"/>
            </p:cNvCxnSpPr>
            <p:nvPr/>
          </p:nvCxnSpPr>
          <p:spPr bwMode="auto">
            <a:xfrm flipV="1">
              <a:off x="3106" y="2604"/>
              <a:ext cx="176" cy="235"/>
            </a:xfrm>
            <a:prstGeom prst="bentConnector4">
              <a:avLst>
                <a:gd name="adj1" fmla="val 7954"/>
                <a:gd name="adj2" fmla="val 2977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Text Box 41"/>
            <p:cNvSpPr txBox="1">
              <a:spLocks noChangeArrowheads="1"/>
            </p:cNvSpPr>
            <p:nvPr/>
          </p:nvSpPr>
          <p:spPr bwMode="auto">
            <a:xfrm>
              <a:off x="2936" y="2448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b="1"/>
                <a:t>C</a:t>
              </a:r>
            </a:p>
          </p:txBody>
        </p:sp>
        <p:sp>
          <p:nvSpPr>
            <p:cNvPr id="38" name="Text Box 42"/>
            <p:cNvSpPr txBox="1">
              <a:spLocks noChangeArrowheads="1"/>
            </p:cNvSpPr>
            <p:nvPr/>
          </p:nvSpPr>
          <p:spPr bwMode="auto">
            <a:xfrm>
              <a:off x="3400" y="2255"/>
              <a:ext cx="383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dirty="0"/>
                <a:t>+</a:t>
              </a:r>
            </a:p>
            <a:p>
              <a:pPr algn="ctr" eaLnBrk="0" hangingPunct="0"/>
              <a:r>
                <a:rPr lang="en-US" i="1" dirty="0" err="1"/>
                <a:t>v</a:t>
              </a:r>
              <a:r>
                <a:rPr lang="en-US" i="1" baseline="-25000" dirty="0" err="1"/>
                <a:t>C</a:t>
              </a:r>
              <a:r>
                <a:rPr lang="en-US" dirty="0"/>
                <a:t>(</a:t>
              </a:r>
              <a:r>
                <a:rPr lang="en-US" i="1" dirty="0"/>
                <a:t>t</a:t>
              </a:r>
              <a:r>
                <a:rPr lang="en-US" dirty="0"/>
                <a:t>)</a:t>
              </a:r>
              <a:endParaRPr lang="en-US" baseline="-25000" dirty="0"/>
            </a:p>
            <a:p>
              <a:pPr algn="ctr" eaLnBrk="0" hangingPunct="0"/>
              <a:r>
                <a:rPr lang="en-US" dirty="0"/>
                <a:t>–</a:t>
              </a:r>
            </a:p>
          </p:txBody>
        </p:sp>
        <p:grpSp>
          <p:nvGrpSpPr>
            <p:cNvPr id="39" name="Group 43"/>
            <p:cNvGrpSpPr>
              <a:grpSpLocks/>
            </p:cNvGrpSpPr>
            <p:nvPr/>
          </p:nvGrpSpPr>
          <p:grpSpPr bwMode="auto">
            <a:xfrm>
              <a:off x="3138" y="2508"/>
              <a:ext cx="288" cy="97"/>
              <a:chOff x="4636" y="3245"/>
              <a:chExt cx="288" cy="97"/>
            </a:xfrm>
          </p:grpSpPr>
          <p:sp>
            <p:nvSpPr>
              <p:cNvPr id="40" name="Freeform 44"/>
              <p:cNvSpPr>
                <a:spLocks/>
              </p:cNvSpPr>
              <p:nvPr/>
            </p:nvSpPr>
            <p:spPr bwMode="auto">
              <a:xfrm>
                <a:off x="4636" y="3341"/>
                <a:ext cx="288" cy="1"/>
              </a:xfrm>
              <a:custGeom>
                <a:avLst/>
                <a:gdLst>
                  <a:gd name="T0" fmla="*/ 0 w 288"/>
                  <a:gd name="T1" fmla="*/ 0 h 1"/>
                  <a:gd name="T2" fmla="*/ 144 w 288"/>
                  <a:gd name="T3" fmla="*/ 0 h 1"/>
                  <a:gd name="T4" fmla="*/ 288 w 28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"/>
                  <a:gd name="T11" fmla="*/ 288 w 28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">
                    <a:moveTo>
                      <a:pt x="0" y="0"/>
                    </a:moveTo>
                    <a:lnTo>
                      <a:pt x="144" y="0"/>
                    </a:lnTo>
                    <a:lnTo>
                      <a:pt x="2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45"/>
              <p:cNvSpPr>
                <a:spLocks/>
              </p:cNvSpPr>
              <p:nvPr/>
            </p:nvSpPr>
            <p:spPr bwMode="auto">
              <a:xfrm>
                <a:off x="4636" y="3245"/>
                <a:ext cx="288" cy="1"/>
              </a:xfrm>
              <a:custGeom>
                <a:avLst/>
                <a:gdLst>
                  <a:gd name="T0" fmla="*/ 0 w 288"/>
                  <a:gd name="T1" fmla="*/ 0 h 1"/>
                  <a:gd name="T2" fmla="*/ 144 w 288"/>
                  <a:gd name="T3" fmla="*/ 0 h 1"/>
                  <a:gd name="T4" fmla="*/ 288 w 28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"/>
                  <a:gd name="T11" fmla="*/ 288 w 28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">
                    <a:moveTo>
                      <a:pt x="0" y="0"/>
                    </a:moveTo>
                    <a:lnTo>
                      <a:pt x="144" y="0"/>
                    </a:lnTo>
                    <a:lnTo>
                      <a:pt x="2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2" name="Line 46"/>
          <p:cNvSpPr>
            <a:spLocks noChangeShapeType="1"/>
          </p:cNvSpPr>
          <p:nvPr/>
        </p:nvSpPr>
        <p:spPr bwMode="auto">
          <a:xfrm>
            <a:off x="530700" y="3252410"/>
            <a:ext cx="374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47"/>
          <p:cNvSpPr txBox="1">
            <a:spLocks noChangeArrowheads="1"/>
          </p:cNvSpPr>
          <p:nvPr/>
        </p:nvSpPr>
        <p:spPr bwMode="auto">
          <a:xfrm>
            <a:off x="447966" y="2885697"/>
            <a:ext cx="569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/>
            <a:r>
              <a:rPr lang="en-US" i="1" dirty="0" err="1" smtClean="0"/>
              <a:t>i</a:t>
            </a:r>
            <a:r>
              <a:rPr lang="en-US" i="1" baseline="-25000" dirty="0" err="1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2" name="物件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99562960"/>
              </p:ext>
            </p:extLst>
          </p:nvPr>
        </p:nvGraphicFramePr>
        <p:xfrm>
          <a:off x="2615088" y="3156644"/>
          <a:ext cx="3522663" cy="145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11" name="Equation" r:id="rId5" imgW="2145960" imgH="888840" progId="Equation.3">
                  <p:embed/>
                </p:oleObj>
              </mc:Choice>
              <mc:Fallback>
                <p:oleObj name="Equation" r:id="rId5" imgW="2145960" imgH="8888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5088" y="3156644"/>
                        <a:ext cx="3522663" cy="1458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Group 71"/>
          <p:cNvGrpSpPr>
            <a:grpSpLocks/>
          </p:cNvGrpSpPr>
          <p:nvPr/>
        </p:nvGrpSpPr>
        <p:grpSpPr bwMode="auto">
          <a:xfrm>
            <a:off x="447551" y="4990456"/>
            <a:ext cx="2127248" cy="1643062"/>
            <a:chOff x="4" y="2255"/>
            <a:chExt cx="1340" cy="1035"/>
          </a:xfrm>
        </p:grpSpPr>
        <p:sp>
          <p:nvSpPr>
            <p:cNvPr id="45" name="Line 72"/>
            <p:cNvSpPr>
              <a:spLocks noChangeShapeType="1"/>
            </p:cNvSpPr>
            <p:nvPr/>
          </p:nvSpPr>
          <p:spPr bwMode="auto">
            <a:xfrm flipH="1" flipV="1">
              <a:off x="339" y="2304"/>
              <a:ext cx="2" cy="9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73"/>
            <p:cNvSpPr>
              <a:spLocks noChangeShapeType="1"/>
            </p:cNvSpPr>
            <p:nvPr/>
          </p:nvSpPr>
          <p:spPr bwMode="auto">
            <a:xfrm>
              <a:off x="147" y="3072"/>
              <a:ext cx="10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Text Box 74"/>
            <p:cNvSpPr txBox="1">
              <a:spLocks noChangeArrowheads="1"/>
            </p:cNvSpPr>
            <p:nvPr/>
          </p:nvSpPr>
          <p:spPr bwMode="auto">
            <a:xfrm>
              <a:off x="1060" y="2832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b="1"/>
                <a:t>Re</a:t>
              </a:r>
            </a:p>
          </p:txBody>
        </p:sp>
        <p:sp>
          <p:nvSpPr>
            <p:cNvPr id="48" name="Text Box 75"/>
            <p:cNvSpPr txBox="1">
              <a:spLocks noChangeArrowheads="1"/>
            </p:cNvSpPr>
            <p:nvPr/>
          </p:nvSpPr>
          <p:spPr bwMode="auto">
            <a:xfrm>
              <a:off x="379" y="2255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b="1"/>
                <a:t>Im</a:t>
              </a:r>
            </a:p>
          </p:txBody>
        </p:sp>
        <p:sp>
          <p:nvSpPr>
            <p:cNvPr id="49" name="Line 76"/>
            <p:cNvSpPr>
              <a:spLocks noChangeShapeType="1"/>
            </p:cNvSpPr>
            <p:nvPr/>
          </p:nvSpPr>
          <p:spPr bwMode="auto">
            <a:xfrm flipV="1">
              <a:off x="339" y="2832"/>
              <a:ext cx="505" cy="240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Text Box 77"/>
            <p:cNvSpPr txBox="1">
              <a:spLocks noChangeArrowheads="1"/>
            </p:cNvSpPr>
            <p:nvPr/>
          </p:nvSpPr>
          <p:spPr bwMode="auto">
            <a:xfrm>
              <a:off x="822" y="2680"/>
              <a:ext cx="29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b="1" dirty="0" smtClean="0"/>
                <a:t>V</a:t>
              </a:r>
              <a:r>
                <a:rPr lang="en-US" sz="1200" b="1" dirty="0"/>
                <a:t>C</a:t>
              </a:r>
            </a:p>
          </p:txBody>
        </p:sp>
        <p:sp>
          <p:nvSpPr>
            <p:cNvPr id="59" name="Text Box 78"/>
            <p:cNvSpPr txBox="1">
              <a:spLocks noChangeArrowheads="1"/>
            </p:cNvSpPr>
            <p:nvPr/>
          </p:nvSpPr>
          <p:spPr bwMode="auto">
            <a:xfrm>
              <a:off x="4" y="2412"/>
              <a:ext cx="24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b="1" dirty="0" smtClean="0"/>
                <a:t>I</a:t>
              </a:r>
              <a:r>
                <a:rPr lang="en-US" sz="1200" b="1" dirty="0"/>
                <a:t>C</a:t>
              </a:r>
            </a:p>
          </p:txBody>
        </p:sp>
        <p:sp>
          <p:nvSpPr>
            <p:cNvPr id="60" name="Line 81"/>
            <p:cNvSpPr>
              <a:spLocks noChangeShapeType="1"/>
            </p:cNvSpPr>
            <p:nvPr/>
          </p:nvSpPr>
          <p:spPr bwMode="auto">
            <a:xfrm flipH="1" flipV="1">
              <a:off x="151" y="2644"/>
              <a:ext cx="188" cy="419"/>
            </a:xfrm>
            <a:prstGeom prst="line">
              <a:avLst/>
            </a:prstGeom>
            <a:noFill/>
            <a:ln w="38100">
              <a:solidFill>
                <a:srgbClr val="333333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Arc 82"/>
            <p:cNvSpPr>
              <a:spLocks/>
            </p:cNvSpPr>
            <p:nvPr/>
          </p:nvSpPr>
          <p:spPr bwMode="auto">
            <a:xfrm rot="16200000" flipV="1">
              <a:off x="538" y="2985"/>
              <a:ext cx="83" cy="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932276" y="5996313"/>
            <a:ext cx="228600" cy="228600"/>
            <a:chOff x="4953000" y="2362200"/>
            <a:chExt cx="228600" cy="228600"/>
          </a:xfrm>
          <a:scene3d>
            <a:camera prst="orthographicFront">
              <a:rot lat="0" lon="0" rev="1800000"/>
            </a:camera>
            <a:lightRig rig="threePt" dir="t"/>
          </a:scene3d>
        </p:grpSpPr>
        <p:cxnSp>
          <p:nvCxnSpPr>
            <p:cNvPr id="66" name="直線接點 65"/>
            <p:cNvCxnSpPr/>
            <p:nvPr/>
          </p:nvCxnSpPr>
          <p:spPr>
            <a:xfrm>
              <a:off x="4953000" y="23622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5181600" y="2362200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矩形 67"/>
          <p:cNvSpPr/>
          <p:nvPr/>
        </p:nvSpPr>
        <p:spPr>
          <a:xfrm>
            <a:off x="1435413" y="5992950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Ф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4895359" y="2057400"/>
                <a:ext cx="4123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0" i="1" smtClean="0">
                          <a:latin typeface="Cambria Math"/>
                        </a:rPr>
                        <m:t>𝑋</m:t>
                      </m:r>
                      <m:r>
                        <a:rPr lang="en-US" altLang="zh-HK" b="0" i="1" smtClean="0">
                          <a:latin typeface="Cambria Math"/>
                          <a:ea typeface="Cambria Math"/>
                        </a:rPr>
                        <m:t>∠</m:t>
                      </m:r>
                      <m:sSup>
                        <m:sSupPr>
                          <m:ctrlPr>
                            <a:rPr lang="en-US" altLang="zh-HK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HK" b="0" i="1" smtClean="0">
                              <a:latin typeface="Cambria Math"/>
                              <a:ea typeface="Cambria Math"/>
                            </a:rPr>
                            <m:t>90</m:t>
                          </m:r>
                        </m:e>
                        <m:sup>
                          <m:r>
                            <a:rPr lang="en-US" altLang="zh-HK" b="0" i="1" smtClean="0">
                              <a:latin typeface="Cambria Math"/>
                              <a:ea typeface="Cambria Math"/>
                            </a:rPr>
                            <m:t>∘</m:t>
                          </m:r>
                        </m:sup>
                      </m:sSup>
                      <m:r>
                        <a:rPr lang="en-US" altLang="zh-HK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HK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altLang="zh-HK" b="0" i="1" smtClean="0">
                              <a:latin typeface="Cambria Math"/>
                              <a:ea typeface="Cambria Math"/>
                            </a:rPr>
                            <m:t>𝑋𝑐𝑜𝑠</m:t>
                          </m:r>
                        </m:fName>
                        <m:e>
                          <m:d>
                            <m:dPr>
                              <m:ctrlPr>
                                <a:rPr lang="en-US" altLang="zh-HK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HK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HK" i="1">
                                      <a:latin typeface="Cambria Math"/>
                                      <a:ea typeface="Cambria Math"/>
                                    </a:rPr>
                                    <m:t>90</m:t>
                                  </m:r>
                                </m:e>
                                <m:sup>
                                  <m:r>
                                    <a:rPr lang="en-US" altLang="zh-HK" i="1">
                                      <a:latin typeface="Cambria Math"/>
                                      <a:ea typeface="Cambria Math"/>
                                    </a:rPr>
                                    <m:t>∘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HK" b="0" i="0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zh-HK" b="0" i="1" smtClean="0">
                          <a:latin typeface="Cambria Math"/>
                          <a:ea typeface="Cambria Math"/>
                        </a:rPr>
                        <m:t>𝑗𝑋𝑠𝑖𝑛</m:t>
                      </m:r>
                      <m:d>
                        <m:dPr>
                          <m:ctrlPr>
                            <a:rPr lang="en-US" altLang="zh-HK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HK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HK" i="1">
                                  <a:latin typeface="Cambria Math"/>
                                  <a:ea typeface="Cambria Math"/>
                                </a:rPr>
                                <m:t>90</m:t>
                              </m:r>
                            </m:e>
                            <m:sup>
                              <m:r>
                                <a:rPr lang="en-US" altLang="zh-HK" i="1">
                                  <a:latin typeface="Cambria Math"/>
                                  <a:ea typeface="Cambria Math"/>
                                </a:rPr>
                                <m:t>∘</m:t>
                              </m:r>
                            </m:sup>
                          </m:sSup>
                        </m:e>
                      </m:d>
                      <m:r>
                        <a:rPr lang="en-US" altLang="zh-HK" b="0" i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HK" i="1">
                          <a:latin typeface="Cambria Math"/>
                          <a:ea typeface="Cambria Math"/>
                        </a:rPr>
                        <m:t>𝑗𝑋</m:t>
                      </m:r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359" y="2057400"/>
                <a:ext cx="412305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6452402" y="3204156"/>
                <a:ext cx="2585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HK" b="1" i="0" smtClean="0">
                              <a:latin typeface="Cambria Math"/>
                            </a:rPr>
                            <m:t>𝐕</m:t>
                          </m:r>
                        </m:e>
                        <m:sub>
                          <m:r>
                            <a:rPr lang="en-US" altLang="zh-HK" b="1" i="0" smtClean="0">
                              <a:latin typeface="Cambria Math"/>
                            </a:rPr>
                            <m:t>𝐂</m:t>
                          </m:r>
                        </m:sub>
                      </m:sSub>
                      <m:r>
                        <a:rPr lang="en-US" altLang="zh-HK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HK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zh-HK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zh-HK" b="0" i="1" smtClean="0">
                          <a:latin typeface="Cambria Math"/>
                          <a:ea typeface="Cambria Math"/>
                        </a:rPr>
                        <m:t>∠</m:t>
                      </m:r>
                      <m:r>
                        <a:rPr lang="zh-HK" altLang="en-US" b="0" i="1" smtClean="0">
                          <a:latin typeface="Cambria Math"/>
                          <a:ea typeface="Cambria Math"/>
                        </a:rPr>
                        <m:t>𝜙</m:t>
                      </m:r>
                      <m:r>
                        <a:rPr lang="en-US" altLang="zh-HK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HK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HK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zh-HK" i="1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HK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HK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altLang="zh-HK" i="1">
                              <a:latin typeface="Cambria Math"/>
                              <a:ea typeface="Cambria Math"/>
                            </a:rPr>
                            <m:t>∠</m:t>
                          </m:r>
                          <m:r>
                            <a:rPr lang="zh-HK" altLang="en-US" i="1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402" y="3204156"/>
                <a:ext cx="2585388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6490875" y="3708366"/>
                <a:ext cx="2284600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HK" b="1" i="0" smtClean="0">
                              <a:latin typeface="Cambria Math"/>
                            </a:rPr>
                            <m:t>𝐈</m:t>
                          </m:r>
                        </m:e>
                        <m:sub>
                          <m:r>
                            <a:rPr lang="en-US" altLang="zh-HK" b="1" i="0" smtClean="0">
                              <a:latin typeface="Cambria Math"/>
                            </a:rPr>
                            <m:t>𝐂</m:t>
                          </m:r>
                        </m:sub>
                      </m:sSub>
                      <m:r>
                        <a:rPr lang="en-US" altLang="zh-HK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HK" alt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altLang="zh-HK" b="0" i="1" smtClean="0">
                              <a:latin typeface="Cambria Math"/>
                            </a:rPr>
                            <m:t>𝐶𝑉</m:t>
                          </m:r>
                        </m:e>
                        <m:sub>
                          <m:r>
                            <a:rPr lang="en-US" altLang="zh-HK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zh-HK" b="0" i="1" smtClean="0">
                          <a:latin typeface="Cambria Math"/>
                          <a:ea typeface="Cambria Math"/>
                        </a:rPr>
                        <m:t>∠ </m:t>
                      </m:r>
                      <m:sSup>
                        <m:sSupPr>
                          <m:ctrlPr>
                            <a:rPr lang="en-US" altLang="zh-HK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HK" i="1">
                              <a:latin typeface="Cambria Math"/>
                              <a:ea typeface="Cambria Math"/>
                            </a:rPr>
                            <m:t>90</m:t>
                          </m:r>
                        </m:e>
                        <m:sup>
                          <m:r>
                            <a:rPr lang="en-US" altLang="zh-HK" i="1">
                              <a:latin typeface="Cambria Math"/>
                              <a:ea typeface="Cambria Math"/>
                            </a:rPr>
                            <m:t>°</m:t>
                          </m:r>
                        </m:sup>
                      </m:sSup>
                      <m:r>
                        <a:rPr lang="en-US" altLang="zh-HK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zh-HK" altLang="en-US" i="1">
                          <a:latin typeface="Cambria Math"/>
                          <a:ea typeface="Cambria Math"/>
                        </a:rPr>
                        <m:t>𝜙</m:t>
                      </m:r>
                    </m:oMath>
                  </m:oMathPara>
                </a14:m>
                <a:endParaRPr lang="en-US" altLang="zh-HK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875" y="3708366"/>
                <a:ext cx="2284600" cy="375552"/>
              </a:xfrm>
              <a:prstGeom prst="rect">
                <a:avLst/>
              </a:prstGeom>
              <a:blipFill rotWithShape="1">
                <a:blip r:embed="rId9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6694639" y="4183088"/>
                <a:ext cx="2519023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HK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HK" altLang="en-US" i="1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zh-HK" b="0" i="1" smtClean="0">
                                  <a:latin typeface="Cambria Math"/>
                                </a:rPr>
                                <m:t>𝐶𝑉</m:t>
                              </m:r>
                            </m:e>
                            <m:sub>
                              <m:r>
                                <a:rPr lang="en-US" altLang="zh-HK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HK" i="1">
                              <a:latin typeface="Cambria Math"/>
                              <a:ea typeface="Cambria Math"/>
                            </a:rPr>
                            <m:t>∠ </m:t>
                          </m:r>
                          <m:sSup>
                            <m:sSupPr>
                              <m:ctrlPr>
                                <a:rPr lang="en-US" altLang="zh-HK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HK" i="1">
                                  <a:latin typeface="Cambria Math"/>
                                  <a:ea typeface="Cambria Math"/>
                                </a:rPr>
                                <m:t>90</m:t>
                              </m:r>
                            </m:e>
                            <m:sup>
                              <m:r>
                                <a:rPr lang="en-US" altLang="zh-HK" i="1">
                                  <a:latin typeface="Cambria Math"/>
                                  <a:ea typeface="Cambria Math"/>
                                </a:rPr>
                                <m:t>°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HK" b="0" i="1" smtClean="0">
                              <a:latin typeface="Cambria Math"/>
                            </a:rPr>
                            <m:t>1 </m:t>
                          </m:r>
                          <m:r>
                            <a:rPr lang="en-US" altLang="zh-HK" i="1">
                              <a:latin typeface="Cambria Math"/>
                              <a:ea typeface="Cambria Math"/>
                            </a:rPr>
                            <m:t>∠ </m:t>
                          </m:r>
                          <m:r>
                            <a:rPr lang="zh-HK" altLang="en-US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en-US" altLang="zh-HK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639" y="4183088"/>
                <a:ext cx="2519023" cy="404983"/>
              </a:xfrm>
              <a:prstGeom prst="rect">
                <a:avLst/>
              </a:prstGeom>
              <a:blipFill rotWithShape="1">
                <a:blip r:embed="rId10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6028664" y="5006641"/>
                <a:ext cx="3171299" cy="1546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HK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HK" b="1">
                                  <a:latin typeface="Cambria Math"/>
                                </a:rPr>
                                <m:t>𝐕</m:t>
                              </m:r>
                            </m:e>
                            <m:sub>
                              <m:r>
                                <a:rPr lang="en-US" altLang="zh-HK" b="1" i="0" smtClean="0">
                                  <a:latin typeface="Cambria Math"/>
                                </a:rPr>
                                <m:t>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HK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HK" b="1">
                                  <a:latin typeface="Cambria Math"/>
                                </a:rPr>
                                <m:t>𝐈</m:t>
                              </m:r>
                            </m:e>
                            <m:sub>
                              <m:r>
                                <a:rPr lang="en-US" altLang="zh-HK" b="1" i="0" smtClean="0">
                                  <a:latin typeface="Cambria Math"/>
                                </a:rPr>
                                <m:t>𝐂</m:t>
                              </m:r>
                            </m:sub>
                          </m:sSub>
                        </m:den>
                      </m:f>
                      <m:r>
                        <a:rPr lang="en-US" altLang="zh-HK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HK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HK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HK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HK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HK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zh-HK" i="1">
                                  <a:latin typeface="Cambria Math"/>
                                  <a:ea typeface="Cambria Math"/>
                                </a:rPr>
                                <m:t>∠</m:t>
                              </m:r>
                              <m:r>
                                <a:rPr lang="zh-HK" altLang="en-US" i="1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HK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HK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HK" altLang="en-US" i="1">
                                      <a:latin typeface="Cambria Math"/>
                                    </a:rPr>
                                    <m:t>𝜔</m:t>
                                  </m:r>
                                  <m:r>
                                    <a:rPr lang="en-US" altLang="zh-HK" i="1">
                                      <a:latin typeface="Cambria Math"/>
                                    </a:rPr>
                                    <m:t>𝐶𝑉</m:t>
                                  </m:r>
                                </m:e>
                                <m:sub>
                                  <m:r>
                                    <a:rPr lang="en-US" altLang="zh-HK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HK" i="1">
                                  <a:latin typeface="Cambria Math"/>
                                  <a:ea typeface="Cambria Math"/>
                                </a:rPr>
                                <m:t>∠ </m:t>
                              </m:r>
                              <m:sSup>
                                <m:sSupPr>
                                  <m:ctrlPr>
                                    <a:rPr lang="en-US" altLang="zh-HK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HK" i="1">
                                      <a:latin typeface="Cambria Math"/>
                                      <a:ea typeface="Cambria Math"/>
                                    </a:rPr>
                                    <m:t>90</m:t>
                                  </m:r>
                                </m:e>
                                <m:sup>
                                  <m:r>
                                    <a:rPr lang="en-US" altLang="zh-HK" i="1">
                                      <a:latin typeface="Cambria Math"/>
                                      <a:ea typeface="Cambria Math"/>
                                    </a:rPr>
                                    <m:t>°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altLang="zh-HK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HK" i="1">
                                  <a:latin typeface="Cambria Math"/>
                                </a:rPr>
                                <m:t>1 </m:t>
                              </m:r>
                              <m:r>
                                <a:rPr lang="en-US" altLang="zh-HK" i="1">
                                  <a:latin typeface="Cambria Math"/>
                                  <a:ea typeface="Cambria Math"/>
                                </a:rPr>
                                <m:t>∠ </m:t>
                              </m:r>
                              <m:r>
                                <a:rPr lang="zh-HK" altLang="en-US" i="1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altLang="zh-HK" dirty="0">
                              <a:ea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zh-HK" b="0" i="1" dirty="0" smtClean="0">
                  <a:latin typeface="Cambria Math"/>
                </a:endParaRPr>
              </a:p>
              <a:p>
                <a:endParaRPr lang="en-US" altLang="zh-HK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HK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HK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HK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HK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HK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zh-HK" altLang="en-US" i="1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zh-HK" i="1">
                                  <a:latin typeface="Cambria Math"/>
                                </a:rPr>
                                <m:t>𝐶𝑉</m:t>
                              </m:r>
                            </m:e>
                            <m:sub>
                              <m:r>
                                <a:rPr lang="en-US" altLang="zh-HK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altLang="zh-HK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HK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HK" i="1">
                              <a:latin typeface="Cambria Math"/>
                            </a:rPr>
                            <m:t>𝑗</m:t>
                          </m:r>
                          <m:r>
                            <a:rPr lang="zh-HK" altLang="en-US" i="1">
                              <a:latin typeface="Cambria Math"/>
                            </a:rPr>
                            <m:t>𝜔</m:t>
                          </m:r>
                          <m:r>
                            <a:rPr lang="en-US" altLang="zh-HK" i="1">
                              <a:latin typeface="Cambria Math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altLang="zh-HK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664" y="5006641"/>
                <a:ext cx="3171299" cy="154644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17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160219" y="762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algn="r"/>
            <a:r>
              <a:rPr lang="en-US" dirty="0" smtClean="0"/>
              <a:t>                                                  </a:t>
            </a:r>
            <a:fld id="{5E2F4EEF-5ACC-4C1D-8EA9-2B5D2FC41F91}" type="slidenum">
              <a:rPr lang="en-US" smtClean="0"/>
              <a:pPr lvl="1" algn="r"/>
              <a:t>7</a:t>
            </a:fld>
            <a:endParaRPr lang="en-US" dirty="0"/>
          </a:p>
        </p:txBody>
      </p:sp>
      <p:sp>
        <p:nvSpPr>
          <p:cNvPr id="15368" name="Rectangle 3"/>
          <p:cNvSpPr>
            <a:spLocks noGrp="1" noChangeArrowheads="1"/>
          </p:cNvSpPr>
          <p:nvPr>
            <p:ph type="title"/>
          </p:nvPr>
        </p:nvSpPr>
        <p:spPr>
          <a:xfrm>
            <a:off x="1246189" y="762000"/>
            <a:ext cx="7440611" cy="914400"/>
          </a:xfrm>
        </p:spPr>
        <p:txBody>
          <a:bodyPr/>
          <a:lstStyle/>
          <a:p>
            <a:r>
              <a:rPr lang="en-US" dirty="0" smtClean="0"/>
              <a:t>Impedance – Inductor</a:t>
            </a:r>
          </a:p>
        </p:txBody>
      </p:sp>
      <p:sp>
        <p:nvSpPr>
          <p:cNvPr id="1536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1702" y="2081952"/>
            <a:ext cx="8128000" cy="1104900"/>
          </a:xfr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Monotype Sorts"/>
              <a:buNone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Impedance of an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nductor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373" name="Text Box 107"/>
          <p:cNvSpPr txBox="1">
            <a:spLocks noChangeArrowheads="1"/>
          </p:cNvSpPr>
          <p:nvPr/>
        </p:nvSpPr>
        <p:spPr bwMode="auto">
          <a:xfrm>
            <a:off x="6324600" y="2747756"/>
            <a:ext cx="15000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Phasor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form: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364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112646"/>
              </p:ext>
            </p:extLst>
          </p:nvPr>
        </p:nvGraphicFramePr>
        <p:xfrm>
          <a:off x="3429000" y="5503270"/>
          <a:ext cx="1981200" cy="874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34" name="Equation" r:id="rId3" imgW="977760" imgH="431640" progId="Equation.3">
                  <p:embed/>
                </p:oleObj>
              </mc:Choice>
              <mc:Fallback>
                <p:oleObj name="Equation" r:id="rId3" imgW="977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503270"/>
                        <a:ext cx="1981200" cy="874608"/>
                      </a:xfrm>
                      <a:prstGeom prst="rect">
                        <a:avLst/>
                      </a:prstGeom>
                      <a:solidFill>
                        <a:srgbClr val="ACA964">
                          <a:alpha val="20000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" name="Group 41"/>
          <p:cNvGrpSpPr>
            <a:grpSpLocks/>
          </p:cNvGrpSpPr>
          <p:nvPr/>
        </p:nvGrpSpPr>
        <p:grpSpPr bwMode="auto">
          <a:xfrm>
            <a:off x="982282" y="3279951"/>
            <a:ext cx="1068388" cy="1046163"/>
            <a:chOff x="4801" y="2227"/>
            <a:chExt cx="673" cy="659"/>
          </a:xfrm>
        </p:grpSpPr>
        <p:sp>
          <p:nvSpPr>
            <p:cNvPr id="74" name="Freeform 42"/>
            <p:cNvSpPr>
              <a:spLocks/>
            </p:cNvSpPr>
            <p:nvPr/>
          </p:nvSpPr>
          <p:spPr bwMode="auto">
            <a:xfrm>
              <a:off x="5010" y="2443"/>
              <a:ext cx="96" cy="288"/>
            </a:xfrm>
            <a:custGeom>
              <a:avLst/>
              <a:gdLst>
                <a:gd name="T0" fmla="*/ 0 w 528"/>
                <a:gd name="T1" fmla="*/ 0 h 936"/>
                <a:gd name="T2" fmla="*/ 0 w 528"/>
                <a:gd name="T3" fmla="*/ 0 h 936"/>
                <a:gd name="T4" fmla="*/ 0 w 528"/>
                <a:gd name="T5" fmla="*/ 0 h 936"/>
                <a:gd name="T6" fmla="*/ 0 w 528"/>
                <a:gd name="T7" fmla="*/ 0 h 936"/>
                <a:gd name="T8" fmla="*/ 0 w 528"/>
                <a:gd name="T9" fmla="*/ 0 h 936"/>
                <a:gd name="T10" fmla="*/ 0 w 528"/>
                <a:gd name="T11" fmla="*/ 0 h 936"/>
                <a:gd name="T12" fmla="*/ 0 w 528"/>
                <a:gd name="T13" fmla="*/ 0 h 936"/>
                <a:gd name="T14" fmla="*/ 0 w 528"/>
                <a:gd name="T15" fmla="*/ 0 h 936"/>
                <a:gd name="T16" fmla="*/ 0 w 528"/>
                <a:gd name="T17" fmla="*/ 0 h 936"/>
                <a:gd name="T18" fmla="*/ 0 w 528"/>
                <a:gd name="T19" fmla="*/ 0 h 936"/>
                <a:gd name="T20" fmla="*/ 0 w 528"/>
                <a:gd name="T21" fmla="*/ 0 h 936"/>
                <a:gd name="T22" fmla="*/ 0 w 528"/>
                <a:gd name="T23" fmla="*/ 0 h 936"/>
                <a:gd name="T24" fmla="*/ 0 w 528"/>
                <a:gd name="T25" fmla="*/ 0 h 936"/>
                <a:gd name="T26" fmla="*/ 0 w 528"/>
                <a:gd name="T27" fmla="*/ 0 h 936"/>
                <a:gd name="T28" fmla="*/ 0 w 528"/>
                <a:gd name="T29" fmla="*/ 0 h 936"/>
                <a:gd name="T30" fmla="*/ 0 w 528"/>
                <a:gd name="T31" fmla="*/ 0 h 936"/>
                <a:gd name="T32" fmla="*/ 0 w 528"/>
                <a:gd name="T33" fmla="*/ 0 h 936"/>
                <a:gd name="T34" fmla="*/ 0 w 528"/>
                <a:gd name="T35" fmla="*/ 0 h 936"/>
                <a:gd name="T36" fmla="*/ 0 w 528"/>
                <a:gd name="T37" fmla="*/ 0 h 936"/>
                <a:gd name="T38" fmla="*/ 0 w 528"/>
                <a:gd name="T39" fmla="*/ 0 h 9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8"/>
                <a:gd name="T61" fmla="*/ 0 h 936"/>
                <a:gd name="T62" fmla="*/ 528 w 528"/>
                <a:gd name="T63" fmla="*/ 936 h 9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8" h="936">
                  <a:moveTo>
                    <a:pt x="267" y="0"/>
                  </a:moveTo>
                  <a:cubicBezTo>
                    <a:pt x="239" y="7"/>
                    <a:pt x="138" y="23"/>
                    <a:pt x="93" y="42"/>
                  </a:cubicBezTo>
                  <a:cubicBezTo>
                    <a:pt x="48" y="61"/>
                    <a:pt x="0" y="90"/>
                    <a:pt x="0" y="114"/>
                  </a:cubicBezTo>
                  <a:cubicBezTo>
                    <a:pt x="0" y="138"/>
                    <a:pt x="16" y="162"/>
                    <a:pt x="93" y="186"/>
                  </a:cubicBezTo>
                  <a:cubicBezTo>
                    <a:pt x="171" y="210"/>
                    <a:pt x="404" y="264"/>
                    <a:pt x="466" y="258"/>
                  </a:cubicBezTo>
                  <a:cubicBezTo>
                    <a:pt x="528" y="252"/>
                    <a:pt x="528" y="150"/>
                    <a:pt x="466" y="150"/>
                  </a:cubicBezTo>
                  <a:cubicBezTo>
                    <a:pt x="404" y="150"/>
                    <a:pt x="171" y="228"/>
                    <a:pt x="93" y="258"/>
                  </a:cubicBezTo>
                  <a:cubicBezTo>
                    <a:pt x="16" y="288"/>
                    <a:pt x="0" y="306"/>
                    <a:pt x="0" y="330"/>
                  </a:cubicBezTo>
                  <a:cubicBezTo>
                    <a:pt x="0" y="354"/>
                    <a:pt x="16" y="372"/>
                    <a:pt x="93" y="402"/>
                  </a:cubicBezTo>
                  <a:cubicBezTo>
                    <a:pt x="171" y="432"/>
                    <a:pt x="404" y="510"/>
                    <a:pt x="466" y="510"/>
                  </a:cubicBezTo>
                  <a:cubicBezTo>
                    <a:pt x="528" y="510"/>
                    <a:pt x="528" y="402"/>
                    <a:pt x="466" y="402"/>
                  </a:cubicBezTo>
                  <a:cubicBezTo>
                    <a:pt x="404" y="402"/>
                    <a:pt x="171" y="480"/>
                    <a:pt x="93" y="510"/>
                  </a:cubicBezTo>
                  <a:cubicBezTo>
                    <a:pt x="16" y="540"/>
                    <a:pt x="0" y="558"/>
                    <a:pt x="0" y="582"/>
                  </a:cubicBezTo>
                  <a:cubicBezTo>
                    <a:pt x="0" y="606"/>
                    <a:pt x="16" y="624"/>
                    <a:pt x="93" y="654"/>
                  </a:cubicBezTo>
                  <a:cubicBezTo>
                    <a:pt x="171" y="684"/>
                    <a:pt x="404" y="762"/>
                    <a:pt x="466" y="762"/>
                  </a:cubicBezTo>
                  <a:cubicBezTo>
                    <a:pt x="528" y="762"/>
                    <a:pt x="528" y="654"/>
                    <a:pt x="466" y="654"/>
                  </a:cubicBezTo>
                  <a:cubicBezTo>
                    <a:pt x="404" y="654"/>
                    <a:pt x="171" y="732"/>
                    <a:pt x="93" y="762"/>
                  </a:cubicBezTo>
                  <a:cubicBezTo>
                    <a:pt x="16" y="792"/>
                    <a:pt x="0" y="810"/>
                    <a:pt x="0" y="834"/>
                  </a:cubicBezTo>
                  <a:cubicBezTo>
                    <a:pt x="0" y="858"/>
                    <a:pt x="49" y="889"/>
                    <a:pt x="93" y="906"/>
                  </a:cubicBezTo>
                  <a:cubicBezTo>
                    <a:pt x="137" y="923"/>
                    <a:pt x="229" y="930"/>
                    <a:pt x="264" y="93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5" name="Group 43"/>
            <p:cNvGrpSpPr>
              <a:grpSpLocks/>
            </p:cNvGrpSpPr>
            <p:nvPr/>
          </p:nvGrpSpPr>
          <p:grpSpPr bwMode="auto">
            <a:xfrm>
              <a:off x="4801" y="2227"/>
              <a:ext cx="79" cy="659"/>
              <a:chOff x="1152" y="3181"/>
              <a:chExt cx="79" cy="659"/>
            </a:xfrm>
          </p:grpSpPr>
          <p:sp>
            <p:nvSpPr>
              <p:cNvPr id="81" name="Oval 49"/>
              <p:cNvSpPr>
                <a:spLocks noChangeArrowheads="1"/>
              </p:cNvSpPr>
              <p:nvPr/>
            </p:nvSpPr>
            <p:spPr bwMode="auto">
              <a:xfrm rot="5400000">
                <a:off x="1149" y="3184"/>
                <a:ext cx="83" cy="7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82" name="Oval 50"/>
              <p:cNvSpPr>
                <a:spLocks noChangeArrowheads="1"/>
              </p:cNvSpPr>
              <p:nvPr/>
            </p:nvSpPr>
            <p:spPr bwMode="auto">
              <a:xfrm rot="5400000">
                <a:off x="1151" y="3760"/>
                <a:ext cx="83" cy="7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cxnSp>
          <p:nvCxnSpPr>
            <p:cNvPr id="76" name="AutoShape 53"/>
            <p:cNvCxnSpPr>
              <a:cxnSpLocks noChangeShapeType="1"/>
              <a:stCxn id="81" idx="0"/>
              <a:endCxn id="74" idx="0"/>
            </p:cNvCxnSpPr>
            <p:nvPr/>
          </p:nvCxnSpPr>
          <p:spPr bwMode="auto">
            <a:xfrm>
              <a:off x="4880" y="2269"/>
              <a:ext cx="179" cy="174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AutoShape 54"/>
            <p:cNvCxnSpPr>
              <a:cxnSpLocks noChangeShapeType="1"/>
              <a:stCxn id="82" idx="0"/>
              <a:endCxn id="74" idx="19"/>
            </p:cNvCxnSpPr>
            <p:nvPr/>
          </p:nvCxnSpPr>
          <p:spPr bwMode="auto">
            <a:xfrm flipV="1">
              <a:off x="4882" y="2731"/>
              <a:ext cx="176" cy="114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8" name="Text Box 55"/>
            <p:cNvSpPr txBox="1">
              <a:spLocks noChangeArrowheads="1"/>
            </p:cNvSpPr>
            <p:nvPr/>
          </p:nvSpPr>
          <p:spPr bwMode="auto">
            <a:xfrm>
              <a:off x="4828" y="245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b="1" dirty="0"/>
                <a:t>L</a:t>
              </a:r>
            </a:p>
          </p:txBody>
        </p:sp>
        <p:sp>
          <p:nvSpPr>
            <p:cNvPr id="79" name="Text Box 56"/>
            <p:cNvSpPr txBox="1">
              <a:spLocks noChangeArrowheads="1"/>
            </p:cNvSpPr>
            <p:nvPr/>
          </p:nvSpPr>
          <p:spPr bwMode="auto">
            <a:xfrm>
              <a:off x="5102" y="2261"/>
              <a:ext cx="372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dirty="0"/>
                <a:t>+</a:t>
              </a:r>
            </a:p>
            <a:p>
              <a:pPr algn="ctr" eaLnBrk="0" hangingPunct="0"/>
              <a:r>
                <a:rPr lang="en-US" i="1" dirty="0" err="1"/>
                <a:t>v</a:t>
              </a:r>
              <a:r>
                <a:rPr lang="en-US" i="1" baseline="-25000" dirty="0" err="1"/>
                <a:t>L</a:t>
              </a:r>
              <a:r>
                <a:rPr lang="en-US" dirty="0"/>
                <a:t>(</a:t>
              </a:r>
              <a:r>
                <a:rPr lang="en-US" i="1" dirty="0"/>
                <a:t>t</a:t>
              </a:r>
              <a:r>
                <a:rPr lang="en-US" dirty="0"/>
                <a:t>)</a:t>
              </a:r>
              <a:endParaRPr lang="en-US" baseline="-25000" dirty="0"/>
            </a:p>
            <a:p>
              <a:pPr algn="ctr" eaLnBrk="0" hangingPunct="0"/>
              <a:r>
                <a:rPr lang="en-US" dirty="0"/>
                <a:t>–</a:t>
              </a:r>
            </a:p>
          </p:txBody>
        </p:sp>
      </p:grpSp>
      <p:sp>
        <p:nvSpPr>
          <p:cNvPr id="72" name="Line 57"/>
          <p:cNvSpPr>
            <a:spLocks noChangeShapeType="1"/>
          </p:cNvSpPr>
          <p:nvPr/>
        </p:nvSpPr>
        <p:spPr bwMode="auto">
          <a:xfrm>
            <a:off x="556830" y="3265664"/>
            <a:ext cx="374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Text Box 58"/>
          <p:cNvSpPr txBox="1">
            <a:spLocks noChangeArrowheads="1"/>
          </p:cNvSpPr>
          <p:nvPr/>
        </p:nvSpPr>
        <p:spPr bwMode="auto">
          <a:xfrm>
            <a:off x="521359" y="2804441"/>
            <a:ext cx="561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/>
            <a:r>
              <a:rPr lang="en-US" i="1" dirty="0" err="1" smtClean="0"/>
              <a:t>i</a:t>
            </a:r>
            <a:r>
              <a:rPr lang="en-US" i="1" baseline="-25000" dirty="0" err="1" smtClean="0"/>
              <a:t>L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/>
              <a:t>)</a:t>
            </a:r>
            <a:endParaRPr lang="en-US" baseline="-25000" dirty="0"/>
          </a:p>
          <a:p>
            <a:pPr algn="ctr" eaLnBrk="0" hangingPunct="0"/>
            <a:endParaRPr lang="en-US" dirty="0"/>
          </a:p>
        </p:txBody>
      </p:sp>
      <p:grpSp>
        <p:nvGrpSpPr>
          <p:cNvPr id="89" name="Group 71"/>
          <p:cNvGrpSpPr>
            <a:grpSpLocks/>
          </p:cNvGrpSpPr>
          <p:nvPr/>
        </p:nvGrpSpPr>
        <p:grpSpPr bwMode="auto">
          <a:xfrm>
            <a:off x="376114" y="4990456"/>
            <a:ext cx="2198686" cy="1643062"/>
            <a:chOff x="-41" y="2255"/>
            <a:chExt cx="1385" cy="1035"/>
          </a:xfrm>
        </p:grpSpPr>
        <p:sp>
          <p:nvSpPr>
            <p:cNvPr id="90" name="Line 72"/>
            <p:cNvSpPr>
              <a:spLocks noChangeShapeType="1"/>
            </p:cNvSpPr>
            <p:nvPr/>
          </p:nvSpPr>
          <p:spPr bwMode="auto">
            <a:xfrm flipH="1" flipV="1">
              <a:off x="339" y="2304"/>
              <a:ext cx="2" cy="9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73"/>
            <p:cNvSpPr>
              <a:spLocks noChangeShapeType="1"/>
            </p:cNvSpPr>
            <p:nvPr/>
          </p:nvSpPr>
          <p:spPr bwMode="auto">
            <a:xfrm>
              <a:off x="147" y="3072"/>
              <a:ext cx="10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Text Box 74"/>
            <p:cNvSpPr txBox="1">
              <a:spLocks noChangeArrowheads="1"/>
            </p:cNvSpPr>
            <p:nvPr/>
          </p:nvSpPr>
          <p:spPr bwMode="auto">
            <a:xfrm>
              <a:off x="1060" y="2832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b="1"/>
                <a:t>Re</a:t>
              </a:r>
            </a:p>
          </p:txBody>
        </p:sp>
        <p:sp>
          <p:nvSpPr>
            <p:cNvPr id="93" name="Text Box 75"/>
            <p:cNvSpPr txBox="1">
              <a:spLocks noChangeArrowheads="1"/>
            </p:cNvSpPr>
            <p:nvPr/>
          </p:nvSpPr>
          <p:spPr bwMode="auto">
            <a:xfrm>
              <a:off x="379" y="2255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b="1"/>
                <a:t>Im</a:t>
              </a:r>
            </a:p>
          </p:txBody>
        </p:sp>
        <p:sp>
          <p:nvSpPr>
            <p:cNvPr id="94" name="Line 76"/>
            <p:cNvSpPr>
              <a:spLocks noChangeShapeType="1"/>
            </p:cNvSpPr>
            <p:nvPr/>
          </p:nvSpPr>
          <p:spPr bwMode="auto">
            <a:xfrm flipV="1">
              <a:off x="339" y="2832"/>
              <a:ext cx="505" cy="240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Text Box 77"/>
            <p:cNvSpPr txBox="1">
              <a:spLocks noChangeArrowheads="1"/>
            </p:cNvSpPr>
            <p:nvPr/>
          </p:nvSpPr>
          <p:spPr bwMode="auto">
            <a:xfrm>
              <a:off x="837" y="2662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b="1" dirty="0" smtClean="0"/>
                <a:t>I</a:t>
              </a:r>
              <a:r>
                <a:rPr lang="en-US" sz="1200" b="1" dirty="0" smtClean="0"/>
                <a:t>L</a:t>
              </a:r>
              <a:endParaRPr lang="en-US" sz="1200" b="1" dirty="0"/>
            </a:p>
          </p:txBody>
        </p:sp>
        <p:sp>
          <p:nvSpPr>
            <p:cNvPr id="96" name="Text Box 78"/>
            <p:cNvSpPr txBox="1">
              <a:spLocks noChangeArrowheads="1"/>
            </p:cNvSpPr>
            <p:nvPr/>
          </p:nvSpPr>
          <p:spPr bwMode="auto">
            <a:xfrm>
              <a:off x="-41" y="2411"/>
              <a:ext cx="28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b="1" dirty="0" smtClean="0"/>
                <a:t>V</a:t>
              </a:r>
              <a:r>
                <a:rPr lang="en-US" sz="1200" b="1" dirty="0" smtClean="0"/>
                <a:t>L</a:t>
              </a:r>
              <a:endParaRPr lang="en-US" sz="1200" b="1" dirty="0"/>
            </a:p>
          </p:txBody>
        </p:sp>
        <p:sp>
          <p:nvSpPr>
            <p:cNvPr id="99" name="Line 81"/>
            <p:cNvSpPr>
              <a:spLocks noChangeShapeType="1"/>
            </p:cNvSpPr>
            <p:nvPr/>
          </p:nvSpPr>
          <p:spPr bwMode="auto">
            <a:xfrm flipH="1" flipV="1">
              <a:off x="151" y="2644"/>
              <a:ext cx="188" cy="419"/>
            </a:xfrm>
            <a:prstGeom prst="line">
              <a:avLst/>
            </a:prstGeom>
            <a:noFill/>
            <a:ln w="38100">
              <a:solidFill>
                <a:srgbClr val="333333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Arc 82"/>
            <p:cNvSpPr>
              <a:spLocks/>
            </p:cNvSpPr>
            <p:nvPr/>
          </p:nvSpPr>
          <p:spPr bwMode="auto">
            <a:xfrm rot="16200000" flipV="1">
              <a:off x="538" y="2985"/>
              <a:ext cx="83" cy="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" name="物件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44039815"/>
              </p:ext>
            </p:extLst>
          </p:nvPr>
        </p:nvGraphicFramePr>
        <p:xfrm>
          <a:off x="2566917" y="3194577"/>
          <a:ext cx="3443288" cy="153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35" name="方程式" r:id="rId5" imgW="1993680" imgH="888840" progId="Equation.3">
                  <p:embed/>
                </p:oleObj>
              </mc:Choice>
              <mc:Fallback>
                <p:oleObj name="方程式" r:id="rId5" imgW="1993680" imgH="8888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17" y="3194577"/>
                        <a:ext cx="3443288" cy="153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群組 11"/>
          <p:cNvGrpSpPr/>
          <p:nvPr/>
        </p:nvGrpSpPr>
        <p:grpSpPr>
          <a:xfrm>
            <a:off x="932276" y="5996313"/>
            <a:ext cx="228600" cy="228600"/>
            <a:chOff x="4953000" y="2362200"/>
            <a:chExt cx="228600" cy="228600"/>
          </a:xfrm>
          <a:scene3d>
            <a:camera prst="orthographicFront">
              <a:rot lat="0" lon="0" rev="1800000"/>
            </a:camera>
            <a:lightRig rig="threePt" dir="t"/>
          </a:scene3d>
        </p:grpSpPr>
        <p:cxnSp>
          <p:nvCxnSpPr>
            <p:cNvPr id="7" name="直線接點 6"/>
            <p:cNvCxnSpPr/>
            <p:nvPr/>
          </p:nvCxnSpPr>
          <p:spPr>
            <a:xfrm>
              <a:off x="4953000" y="23622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>
              <a:off x="5181600" y="2362200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1435413" y="5992950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Ф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895359" y="2057400"/>
                <a:ext cx="4123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0" i="1" smtClean="0">
                          <a:latin typeface="Cambria Math"/>
                        </a:rPr>
                        <m:t>𝑋</m:t>
                      </m:r>
                      <m:r>
                        <a:rPr lang="en-US" altLang="zh-HK" b="0" i="1" smtClean="0">
                          <a:latin typeface="Cambria Math"/>
                          <a:ea typeface="Cambria Math"/>
                        </a:rPr>
                        <m:t>∠</m:t>
                      </m:r>
                      <m:sSup>
                        <m:sSupPr>
                          <m:ctrlPr>
                            <a:rPr lang="en-US" altLang="zh-HK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HK" b="0" i="1" smtClean="0">
                              <a:latin typeface="Cambria Math"/>
                              <a:ea typeface="Cambria Math"/>
                            </a:rPr>
                            <m:t>90</m:t>
                          </m:r>
                        </m:e>
                        <m:sup>
                          <m:r>
                            <a:rPr lang="en-US" altLang="zh-HK" b="0" i="1" smtClean="0">
                              <a:latin typeface="Cambria Math"/>
                              <a:ea typeface="Cambria Math"/>
                            </a:rPr>
                            <m:t>∘</m:t>
                          </m:r>
                        </m:sup>
                      </m:sSup>
                      <m:r>
                        <a:rPr lang="en-US" altLang="zh-HK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HK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altLang="zh-HK" b="0" i="1" smtClean="0">
                              <a:latin typeface="Cambria Math"/>
                              <a:ea typeface="Cambria Math"/>
                            </a:rPr>
                            <m:t>𝑋𝑐𝑜𝑠</m:t>
                          </m:r>
                        </m:fName>
                        <m:e>
                          <m:d>
                            <m:dPr>
                              <m:ctrlPr>
                                <a:rPr lang="en-US" altLang="zh-HK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HK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HK" i="1">
                                      <a:latin typeface="Cambria Math"/>
                                      <a:ea typeface="Cambria Math"/>
                                    </a:rPr>
                                    <m:t>90</m:t>
                                  </m:r>
                                </m:e>
                                <m:sup>
                                  <m:r>
                                    <a:rPr lang="en-US" altLang="zh-HK" i="1">
                                      <a:latin typeface="Cambria Math"/>
                                      <a:ea typeface="Cambria Math"/>
                                    </a:rPr>
                                    <m:t>∘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HK" b="0" i="0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zh-HK" b="0" i="1" smtClean="0">
                          <a:latin typeface="Cambria Math"/>
                          <a:ea typeface="Cambria Math"/>
                        </a:rPr>
                        <m:t>𝑗𝑋𝑠𝑖𝑛</m:t>
                      </m:r>
                      <m:d>
                        <m:dPr>
                          <m:ctrlPr>
                            <a:rPr lang="en-US" altLang="zh-HK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HK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HK" i="1">
                                  <a:latin typeface="Cambria Math"/>
                                  <a:ea typeface="Cambria Math"/>
                                </a:rPr>
                                <m:t>90</m:t>
                              </m:r>
                            </m:e>
                            <m:sup>
                              <m:r>
                                <a:rPr lang="en-US" altLang="zh-HK" i="1">
                                  <a:latin typeface="Cambria Math"/>
                                  <a:ea typeface="Cambria Math"/>
                                </a:rPr>
                                <m:t>∘</m:t>
                              </m:r>
                            </m:sup>
                          </m:sSup>
                        </m:e>
                      </m:d>
                      <m:r>
                        <a:rPr lang="en-US" altLang="zh-HK" b="0" i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HK" i="1">
                          <a:latin typeface="Cambria Math"/>
                          <a:ea typeface="Cambria Math"/>
                        </a:rPr>
                        <m:t>𝑗𝑋</m:t>
                      </m:r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359" y="2057400"/>
                <a:ext cx="412305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6353710" y="3191011"/>
                <a:ext cx="2483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HK" b="1" i="0" smtClean="0">
                              <a:latin typeface="Cambria Math"/>
                            </a:rPr>
                            <m:t>𝐈</m:t>
                          </m:r>
                        </m:e>
                        <m:sub>
                          <m:r>
                            <a:rPr lang="en-US" altLang="zh-HK" b="1" i="0" smtClean="0">
                              <a:latin typeface="Cambria Math"/>
                            </a:rPr>
                            <m:t>𝐋</m:t>
                          </m:r>
                        </m:sub>
                      </m:sSub>
                      <m:r>
                        <a:rPr lang="en-US" altLang="zh-HK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HK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zh-HK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zh-HK" b="0" i="1" smtClean="0">
                          <a:latin typeface="Cambria Math"/>
                          <a:ea typeface="Cambria Math"/>
                        </a:rPr>
                        <m:t>∠</m:t>
                      </m:r>
                      <m:r>
                        <a:rPr lang="zh-HK" altLang="en-US" b="0" i="1" smtClean="0">
                          <a:latin typeface="Cambria Math"/>
                          <a:ea typeface="Cambria Math"/>
                        </a:rPr>
                        <m:t>𝜙</m:t>
                      </m:r>
                      <m:r>
                        <a:rPr lang="en-US" altLang="zh-HK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HK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HK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zh-HK" i="1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HK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HK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altLang="zh-HK" i="1">
                              <a:latin typeface="Cambria Math"/>
                              <a:ea typeface="Cambria Math"/>
                            </a:rPr>
                            <m:t>∠</m:t>
                          </m:r>
                          <m:r>
                            <a:rPr lang="zh-HK" altLang="en-US" i="1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710" y="3191011"/>
                <a:ext cx="2483821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6320319" y="3697427"/>
                <a:ext cx="2295308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HK" b="1" i="0" smtClean="0">
                              <a:latin typeface="Cambria Math"/>
                            </a:rPr>
                            <m:t>𝐕</m:t>
                          </m:r>
                        </m:e>
                        <m:sub>
                          <m:r>
                            <a:rPr lang="en-US" altLang="zh-HK" b="1" i="0" smtClean="0">
                              <a:latin typeface="Cambria Math"/>
                            </a:rPr>
                            <m:t>𝐋</m:t>
                          </m:r>
                        </m:sub>
                      </m:sSub>
                      <m:r>
                        <a:rPr lang="en-US" altLang="zh-HK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HK" alt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altLang="zh-HK" b="0" i="1" smtClean="0">
                              <a:latin typeface="Cambria Math"/>
                            </a:rPr>
                            <m:t>𝐿𝐼</m:t>
                          </m:r>
                        </m:e>
                        <m:sub>
                          <m:r>
                            <a:rPr lang="en-US" altLang="zh-HK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zh-HK" b="0" i="1" smtClean="0">
                          <a:latin typeface="Cambria Math"/>
                          <a:ea typeface="Cambria Math"/>
                        </a:rPr>
                        <m:t>∠</m:t>
                      </m:r>
                      <m:sSup>
                        <m:sSupPr>
                          <m:ctrlPr>
                            <a:rPr lang="en-US" altLang="zh-HK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HK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altLang="zh-HK" i="1">
                              <a:latin typeface="Cambria Math"/>
                              <a:ea typeface="Cambria Math"/>
                            </a:rPr>
                            <m:t>90</m:t>
                          </m:r>
                        </m:e>
                        <m:sup>
                          <m:r>
                            <a:rPr lang="en-US" altLang="zh-HK" i="1">
                              <a:latin typeface="Cambria Math"/>
                              <a:ea typeface="Cambria Math"/>
                            </a:rPr>
                            <m:t>°</m:t>
                          </m:r>
                        </m:sup>
                      </m:sSup>
                      <m:r>
                        <a:rPr lang="en-US" altLang="zh-HK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zh-HK" altLang="en-US" b="0" i="1" smtClean="0">
                          <a:latin typeface="Cambria Math"/>
                          <a:ea typeface="Cambria Math"/>
                        </a:rPr>
                        <m:t>𝜙</m:t>
                      </m:r>
                    </m:oMath>
                  </m:oMathPara>
                </a14:m>
                <a:endParaRPr lang="en-US" altLang="zh-HK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319" y="3697427"/>
                <a:ext cx="2295308" cy="375552"/>
              </a:xfrm>
              <a:prstGeom prst="rect">
                <a:avLst/>
              </a:prstGeom>
              <a:blipFill rotWithShape="1"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6631699" y="4173033"/>
                <a:ext cx="2504595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HK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HK" altLang="en-US" i="1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zh-HK" i="1">
                                  <a:latin typeface="Cambria Math"/>
                                </a:rPr>
                                <m:t>𝐿𝐼</m:t>
                              </m:r>
                            </m:e>
                            <m:sub>
                              <m:r>
                                <a:rPr lang="en-US" altLang="zh-HK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HK" i="1">
                              <a:latin typeface="Cambria Math"/>
                              <a:ea typeface="Cambria Math"/>
                            </a:rPr>
                            <m:t>∠ </m:t>
                          </m:r>
                          <m:sSup>
                            <m:sSupPr>
                              <m:ctrlPr>
                                <a:rPr lang="en-US" altLang="zh-HK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HK" i="1">
                                  <a:latin typeface="Cambria Math"/>
                                  <a:ea typeface="Cambria Math"/>
                                </a:rPr>
                                <m:t>90</m:t>
                              </m:r>
                            </m:e>
                            <m:sup>
                              <m:r>
                                <a:rPr lang="en-US" altLang="zh-HK" i="1">
                                  <a:latin typeface="Cambria Math"/>
                                  <a:ea typeface="Cambria Math"/>
                                </a:rPr>
                                <m:t>°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HK" b="0" i="1" smtClean="0">
                              <a:latin typeface="Cambria Math"/>
                            </a:rPr>
                            <m:t>1 </m:t>
                          </m:r>
                          <m:r>
                            <a:rPr lang="en-US" altLang="zh-HK" i="1">
                              <a:latin typeface="Cambria Math"/>
                              <a:ea typeface="Cambria Math"/>
                            </a:rPr>
                            <m:t>∠ </m:t>
                          </m:r>
                          <m:r>
                            <a:rPr lang="zh-HK" altLang="en-US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en-US" altLang="zh-HK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699" y="4173033"/>
                <a:ext cx="2504595" cy="404983"/>
              </a:xfrm>
              <a:prstGeom prst="rect">
                <a:avLst/>
              </a:prstGeom>
              <a:blipFill rotWithShape="1"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6166810" y="4864545"/>
                <a:ext cx="2857619" cy="1276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HK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HK" b="1">
                                  <a:latin typeface="Cambria Math"/>
                                </a:rPr>
                                <m:t>𝐕</m:t>
                              </m:r>
                            </m:e>
                            <m:sub>
                              <m:r>
                                <a:rPr lang="en-US" altLang="zh-HK" b="1">
                                  <a:latin typeface="Cambria Math"/>
                                </a:rPr>
                                <m:t>𝐋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HK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HK" b="1">
                                  <a:latin typeface="Cambria Math"/>
                                </a:rPr>
                                <m:t>𝐈</m:t>
                              </m:r>
                            </m:e>
                            <m:sub>
                              <m:r>
                                <a:rPr lang="en-US" altLang="zh-HK" b="1">
                                  <a:latin typeface="Cambria Math"/>
                                </a:rPr>
                                <m:t>𝐋</m:t>
                              </m:r>
                            </m:sub>
                          </m:sSub>
                        </m:den>
                      </m:f>
                      <m:r>
                        <a:rPr lang="en-US" altLang="zh-HK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HK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HK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HK" altLang="en-US" i="1">
                                      <a:latin typeface="Cambria Math"/>
                                    </a:rPr>
                                    <m:t>𝜔</m:t>
                                  </m:r>
                                  <m:r>
                                    <a:rPr lang="en-US" altLang="zh-HK" i="1">
                                      <a:latin typeface="Cambria Math"/>
                                    </a:rPr>
                                    <m:t>𝐿𝐼</m:t>
                                  </m:r>
                                </m:e>
                                <m:sub>
                                  <m:r>
                                    <a:rPr lang="en-US" altLang="zh-HK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HK" i="1">
                                  <a:latin typeface="Cambria Math"/>
                                  <a:ea typeface="Cambria Math"/>
                                </a:rPr>
                                <m:t>∠ </m:t>
                              </m:r>
                              <m:sSup>
                                <m:sSupPr>
                                  <m:ctrlPr>
                                    <a:rPr lang="en-US" altLang="zh-HK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HK" i="1">
                                      <a:latin typeface="Cambria Math"/>
                                      <a:ea typeface="Cambria Math"/>
                                    </a:rPr>
                                    <m:t>90</m:t>
                                  </m:r>
                                </m:e>
                                <m:sup>
                                  <m:r>
                                    <a:rPr lang="en-US" altLang="zh-HK" i="1">
                                      <a:latin typeface="Cambria Math"/>
                                      <a:ea typeface="Cambria Math"/>
                                    </a:rPr>
                                    <m:t>°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altLang="zh-HK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HK" i="1">
                                  <a:latin typeface="Cambria Math"/>
                                </a:rPr>
                                <m:t>1 </m:t>
                              </m:r>
                              <m:r>
                                <a:rPr lang="en-US" altLang="zh-HK" i="1">
                                  <a:latin typeface="Cambria Math"/>
                                  <a:ea typeface="Cambria Math"/>
                                </a:rPr>
                                <m:t>∠ </m:t>
                              </m:r>
                              <m:r>
                                <a:rPr lang="zh-HK" altLang="en-US" i="1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HK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HK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HK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HK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HK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zh-HK" i="1">
                                  <a:latin typeface="Cambria Math"/>
                                  <a:ea typeface="Cambria Math"/>
                                </a:rPr>
                                <m:t>∠</m:t>
                              </m:r>
                              <m:r>
                                <a:rPr lang="zh-HK" altLang="en-US" i="1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HK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HK" b="0" i="1" smtClean="0">
                              <a:latin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HK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HK" altLang="en-US" i="1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zh-HK" i="1">
                                  <a:latin typeface="Cambria Math"/>
                                </a:rPr>
                                <m:t>𝐿𝐼</m:t>
                              </m:r>
                            </m:e>
                            <m:sub>
                              <m:r>
                                <a:rPr lang="en-US" altLang="zh-HK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HK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HK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HK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altLang="zh-HK" b="0" i="1" smtClean="0">
                          <a:latin typeface="Cambria Math"/>
                        </a:rPr>
                        <m:t>=</m:t>
                      </m:r>
                      <m:r>
                        <a:rPr lang="en-US" altLang="zh-HK" i="1">
                          <a:latin typeface="Cambria Math"/>
                        </a:rPr>
                        <m:t>𝑗</m:t>
                      </m:r>
                      <m:r>
                        <a:rPr lang="zh-HK" altLang="en-US" i="1">
                          <a:latin typeface="Cambria Math"/>
                        </a:rPr>
                        <m:t>𝜔</m:t>
                      </m:r>
                      <m:r>
                        <a:rPr lang="en-US" altLang="zh-HK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US" altLang="zh-HK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810" y="4864545"/>
                <a:ext cx="2857619" cy="127605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49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93037" cy="1462087"/>
          </a:xfrm>
        </p:spPr>
        <p:txBody>
          <a:bodyPr/>
          <a:lstStyle/>
          <a:p>
            <a:r>
              <a:rPr lang="en-US" altLang="zh-HK" dirty="0"/>
              <a:t>Average </a:t>
            </a:r>
            <a:r>
              <a:rPr lang="en-US" altLang="zh-HK" dirty="0" smtClean="0"/>
              <a:t>Power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050974" y="6249263"/>
            <a:ext cx="1905000" cy="457200"/>
          </a:xfrm>
        </p:spPr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8</a:t>
            </a:fld>
            <a:endParaRPr lang="en-US" altLang="zh-HK" dirty="0"/>
          </a:p>
        </p:txBody>
      </p:sp>
      <p:sp>
        <p:nvSpPr>
          <p:cNvPr id="5" name="文字方塊 4"/>
          <p:cNvSpPr txBox="1"/>
          <p:nvPr/>
        </p:nvSpPr>
        <p:spPr>
          <a:xfrm>
            <a:off x="503556" y="216664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If the load is </a:t>
            </a:r>
            <a:r>
              <a:rPr lang="en-US" altLang="zh-HK" dirty="0" smtClean="0">
                <a:solidFill>
                  <a:srgbClr val="FF0000"/>
                </a:solidFill>
              </a:rPr>
              <a:t>a resistor</a:t>
            </a:r>
            <a:r>
              <a:rPr lang="en-US" altLang="zh-HK" dirty="0" smtClean="0"/>
              <a:t>, </a:t>
            </a:r>
            <a:endParaRPr lang="zh-HK" altLang="en-US" dirty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568045"/>
              </p:ext>
            </p:extLst>
          </p:nvPr>
        </p:nvGraphicFramePr>
        <p:xfrm>
          <a:off x="3094356" y="2166644"/>
          <a:ext cx="77628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72" name="方程式" r:id="rId3" imgW="431640" imgH="228600" progId="Equation.3">
                  <p:embed/>
                </p:oleObj>
              </mc:Choice>
              <mc:Fallback>
                <p:oleObj name="方程式" r:id="rId3" imgW="431640" imgH="228600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356" y="2166644"/>
                        <a:ext cx="776288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334421"/>
              </p:ext>
            </p:extLst>
          </p:nvPr>
        </p:nvGraphicFramePr>
        <p:xfrm>
          <a:off x="2466728" y="2589081"/>
          <a:ext cx="3463814" cy="67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73" name="方程式" r:id="rId5" imgW="2031840" imgH="393480" progId="Equation.3">
                  <p:embed/>
                </p:oleObj>
              </mc:Choice>
              <mc:Fallback>
                <p:oleObj name="方程式" r:id="rId5" imgW="20318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66728" y="2589081"/>
                        <a:ext cx="3463814" cy="67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488712" y="3519861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If the load is </a:t>
            </a:r>
            <a:r>
              <a:rPr lang="en-US" altLang="zh-HK" dirty="0" smtClean="0">
                <a:solidFill>
                  <a:srgbClr val="FF0000"/>
                </a:solidFill>
              </a:rPr>
              <a:t>a capacitor</a:t>
            </a:r>
            <a:r>
              <a:rPr lang="en-US" altLang="zh-HK" dirty="0" smtClean="0"/>
              <a:t>, </a:t>
            </a:r>
            <a:endParaRPr lang="zh-HK" altLang="en-US" dirty="0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43018"/>
              </p:ext>
            </p:extLst>
          </p:nvPr>
        </p:nvGraphicFramePr>
        <p:xfrm>
          <a:off x="3170556" y="3519861"/>
          <a:ext cx="139223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74" name="方程式" r:id="rId7" imgW="774360" imgH="241200" progId="Equation.3">
                  <p:embed/>
                </p:oleObj>
              </mc:Choice>
              <mc:Fallback>
                <p:oleObj name="方程式" r:id="rId7" imgW="774360" imgH="241200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556" y="3519861"/>
                        <a:ext cx="1392237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502567" y="4966252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If the load is </a:t>
            </a:r>
            <a:r>
              <a:rPr lang="en-US" altLang="zh-HK" dirty="0" smtClean="0">
                <a:solidFill>
                  <a:srgbClr val="FF0000"/>
                </a:solidFill>
              </a:rPr>
              <a:t>an inductor</a:t>
            </a:r>
            <a:r>
              <a:rPr lang="en-US" altLang="zh-HK" dirty="0" smtClean="0"/>
              <a:t>, </a:t>
            </a:r>
            <a:endParaRPr lang="zh-HK" altLang="en-US" dirty="0"/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799142"/>
              </p:ext>
            </p:extLst>
          </p:nvPr>
        </p:nvGraphicFramePr>
        <p:xfrm>
          <a:off x="3246756" y="4966252"/>
          <a:ext cx="139223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75" name="方程式" r:id="rId9" imgW="774360" imgH="241200" progId="Equation.3">
                  <p:embed/>
                </p:oleObj>
              </mc:Choice>
              <mc:Fallback>
                <p:oleObj name="方程式" r:id="rId9" imgW="774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756" y="4966252"/>
                        <a:ext cx="1392237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6629401" y="4711400"/>
            <a:ext cx="2483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b="1" u="sng" dirty="0" smtClean="0">
                <a:solidFill>
                  <a:srgbClr val="0070C0"/>
                </a:solidFill>
              </a:rPr>
              <a:t>On Average</a:t>
            </a:r>
            <a:r>
              <a:rPr lang="en-US" altLang="zh-HK" dirty="0" smtClean="0"/>
              <a:t>, a capacitor and inductor </a:t>
            </a:r>
            <a:r>
              <a:rPr lang="en-US" altLang="zh-HK" b="1" u="sng" dirty="0" smtClean="0">
                <a:solidFill>
                  <a:srgbClr val="FF0000"/>
                </a:solidFill>
              </a:rPr>
              <a:t>DO NOT</a:t>
            </a:r>
            <a:r>
              <a:rPr lang="en-US" altLang="zh-HK" dirty="0" smtClean="0">
                <a:solidFill>
                  <a:srgbClr val="FF0000"/>
                </a:solidFill>
              </a:rPr>
              <a:t> </a:t>
            </a:r>
            <a:r>
              <a:rPr lang="en-US" altLang="zh-HK" dirty="0"/>
              <a:t>A</a:t>
            </a:r>
            <a:r>
              <a:rPr lang="en-US" altLang="zh-HK" dirty="0" smtClean="0"/>
              <a:t>bsorb or Supply power.</a:t>
            </a:r>
            <a:endParaRPr lang="zh-HK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 flipH="1" flipV="1">
            <a:off x="6076306" y="4426125"/>
            <a:ext cx="553095" cy="4506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5662490" y="5604124"/>
            <a:ext cx="966911" cy="6978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050973" y="2249917"/>
            <a:ext cx="2061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On Average, a resistor always </a:t>
            </a:r>
            <a:r>
              <a:rPr lang="en-US" altLang="zh-HK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absorbs</a:t>
            </a:r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power.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直線單箭頭接點 19"/>
          <p:cNvCxnSpPr>
            <a:stCxn id="19" idx="1"/>
          </p:cNvCxnSpPr>
          <p:nvPr/>
        </p:nvCxnSpPr>
        <p:spPr>
          <a:xfrm flipH="1">
            <a:off x="6470569" y="2711582"/>
            <a:ext cx="580404" cy="2128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8200" y="5419458"/>
            <a:ext cx="509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(Inductor voltage </a:t>
            </a:r>
            <a:r>
              <a:rPr lang="en-US" dirty="0" smtClean="0">
                <a:solidFill>
                  <a:srgbClr val="FF0000"/>
                </a:solidFill>
              </a:rPr>
              <a:t>leads</a:t>
            </a:r>
            <a:r>
              <a:rPr lang="en-US" dirty="0" smtClean="0"/>
              <a:t> inductor current by 90</a:t>
            </a:r>
            <a:r>
              <a:rPr lang="en-US" baseline="30000" dirty="0" smtClean="0"/>
              <a:t>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38993" y="3544118"/>
            <a:ext cx="431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(Cap current </a:t>
            </a:r>
            <a:r>
              <a:rPr lang="en-US" dirty="0" smtClean="0">
                <a:solidFill>
                  <a:srgbClr val="FF0000"/>
                </a:solidFill>
              </a:rPr>
              <a:t>leads</a:t>
            </a:r>
            <a:r>
              <a:rPr lang="en-US" dirty="0" smtClean="0"/>
              <a:t> Cap voltage by 90</a:t>
            </a:r>
            <a:r>
              <a:rPr lang="en-US" baseline="30000" dirty="0" smtClean="0"/>
              <a:t>o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4" name="Picture 3" descr="ale29559_11001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3"/>
          <a:stretch/>
        </p:blipFill>
        <p:spPr bwMode="auto">
          <a:xfrm>
            <a:off x="5137579" y="0"/>
            <a:ext cx="381839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文字方塊 24"/>
          <p:cNvSpPr txBox="1"/>
          <p:nvPr/>
        </p:nvSpPr>
        <p:spPr>
          <a:xfrm>
            <a:off x="7827818" y="367640"/>
            <a:ext cx="106680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HK" sz="1400" dirty="0" smtClean="0"/>
              <a:t>A load</a:t>
            </a:r>
          </a:p>
          <a:p>
            <a:pPr algn="ctr"/>
            <a:r>
              <a:rPr lang="en-US" altLang="zh-HK" sz="1400" dirty="0" smtClean="0"/>
              <a:t>with </a:t>
            </a:r>
          </a:p>
          <a:p>
            <a:pPr algn="ctr"/>
            <a:r>
              <a:rPr lang="en-US" altLang="zh-HK" sz="1400" dirty="0"/>
              <a:t>i</a:t>
            </a:r>
            <a:r>
              <a:rPr lang="en-US" altLang="zh-HK" sz="1400" dirty="0" smtClean="0"/>
              <a:t>mpedance</a:t>
            </a:r>
          </a:p>
          <a:p>
            <a:pPr algn="ctr"/>
            <a:r>
              <a:rPr lang="en-US" altLang="zh-HK" sz="1400" b="1" dirty="0"/>
              <a:t>Z</a:t>
            </a:r>
            <a:endParaRPr lang="en-US" altLang="zh-HK" sz="14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1143000" y="4120656"/>
                <a:ext cx="5020029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HK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HK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altLang="zh-HK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HK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HK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HK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HK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zh-HK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HK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zh-HK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zh-HK" b="0" i="1" smtClean="0">
                          <a:latin typeface="Cambria Math"/>
                        </a:rPr>
                        <m:t>𝑐𝑜𝑠</m:t>
                      </m:r>
                      <m:d>
                        <m:d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HK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HK" altLang="en-US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HK" b="0" i="1" smtClean="0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zh-HK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HK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HK" altLang="en-US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HK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HK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HK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HK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HK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HK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HK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zh-HK" i="1">
                              <a:latin typeface="Cambria Math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zh-HK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HK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zh-HK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zh-HK" i="1">
                          <a:latin typeface="Cambria Math"/>
                        </a:rPr>
                        <m:t>𝑐𝑜𝑠</m:t>
                      </m:r>
                      <m:d>
                        <m:dPr>
                          <m:ctrlPr>
                            <a:rPr lang="en-US" altLang="zh-HK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HK" b="0" i="1" smtClean="0">
                              <a:latin typeface="Cambria Math"/>
                            </a:rPr>
                            <m:t>−90</m:t>
                          </m:r>
                        </m:e>
                      </m:d>
                      <m:r>
                        <a:rPr lang="en-US" altLang="zh-HK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120656"/>
                <a:ext cx="5020029" cy="610936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503556" y="6096000"/>
                <a:ext cx="4872744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HK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HK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altLang="zh-HK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HK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HK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HK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HK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zh-HK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HK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zh-HK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zh-HK" b="0" i="1" smtClean="0">
                          <a:latin typeface="Cambria Math"/>
                        </a:rPr>
                        <m:t>𝑐𝑜𝑠</m:t>
                      </m:r>
                      <m:d>
                        <m:d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HK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HK" altLang="en-US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HK" b="0" i="1" smtClean="0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zh-HK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HK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HK" altLang="en-US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HK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HK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HK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HK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HK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HK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HK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zh-HK" i="1">
                              <a:latin typeface="Cambria Math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zh-HK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HK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zh-HK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zh-HK" i="1">
                          <a:latin typeface="Cambria Math"/>
                        </a:rPr>
                        <m:t>𝑐𝑜𝑠</m:t>
                      </m:r>
                      <m:d>
                        <m:dPr>
                          <m:ctrlPr>
                            <a:rPr lang="en-US" altLang="zh-HK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HK" b="0" i="1" smtClean="0">
                              <a:latin typeface="Cambria Math"/>
                            </a:rPr>
                            <m:t>90</m:t>
                          </m:r>
                        </m:e>
                      </m:d>
                      <m:r>
                        <a:rPr lang="en-US" altLang="zh-HK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56" y="6096000"/>
                <a:ext cx="4872744" cy="61093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45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Power Factor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9</a:t>
            </a:fld>
            <a:endParaRPr lang="en-US" altLang="zh-HK"/>
          </a:p>
        </p:txBody>
      </p:sp>
      <p:sp>
        <p:nvSpPr>
          <p:cNvPr id="5" name="矩形 4"/>
          <p:cNvSpPr/>
          <p:nvPr/>
        </p:nvSpPr>
        <p:spPr>
          <a:xfrm>
            <a:off x="457200" y="2133600"/>
            <a:ext cx="77813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2000" dirty="0"/>
              <a:t>The average power </a:t>
            </a:r>
            <a:r>
              <a:rPr lang="en-US" altLang="zh-HK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HK" sz="2000" dirty="0"/>
              <a:t> of a</a:t>
            </a:r>
            <a:r>
              <a:rPr lang="en-US" altLang="zh-HK" sz="2000" dirty="0" smtClean="0"/>
              <a:t> general load with </a:t>
            </a:r>
            <a:r>
              <a:rPr lang="en-US" altLang="zh-HK" sz="2000" dirty="0"/>
              <a:t>impedance </a:t>
            </a:r>
            <a:r>
              <a:rPr lang="en-US" altLang="zh-HK" sz="2000" b="1" dirty="0"/>
              <a:t>Z</a:t>
            </a:r>
            <a:r>
              <a:rPr lang="en-US" altLang="zh-HK" sz="2000" dirty="0"/>
              <a:t> is given by </a:t>
            </a: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279209"/>
              </p:ext>
            </p:extLst>
          </p:nvPr>
        </p:nvGraphicFramePr>
        <p:xfrm>
          <a:off x="3276600" y="2667000"/>
          <a:ext cx="25558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42" name="方程式" r:id="rId3" imgW="1422360" imgH="393480" progId="Equation.3">
                  <p:embed/>
                </p:oleObj>
              </mc:Choice>
              <mc:Fallback>
                <p:oleObj name="方程式" r:id="rId3" imgW="1422360" imgH="393480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667000"/>
                        <a:ext cx="255587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72611" y="3505200"/>
            <a:ext cx="838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2000" dirty="0" smtClean="0"/>
              <a:t>Based on this expression, we define a number called the </a:t>
            </a:r>
            <a:r>
              <a:rPr lang="en-US" altLang="zh-HK" sz="2000" b="1" dirty="0" smtClean="0">
                <a:solidFill>
                  <a:srgbClr val="0070C0"/>
                </a:solidFill>
              </a:rPr>
              <a:t>Power </a:t>
            </a:r>
            <a:r>
              <a:rPr lang="en-US" altLang="zh-HK" sz="2000" b="1" dirty="0">
                <a:solidFill>
                  <a:srgbClr val="0070C0"/>
                </a:solidFill>
              </a:rPr>
              <a:t>F</a:t>
            </a:r>
            <a:r>
              <a:rPr lang="en-US" altLang="zh-HK" sz="2000" b="1" dirty="0" smtClean="0">
                <a:solidFill>
                  <a:srgbClr val="0070C0"/>
                </a:solidFill>
              </a:rPr>
              <a:t>actor </a:t>
            </a:r>
            <a:r>
              <a:rPr lang="en-US" altLang="zh-HK" sz="2000" dirty="0" smtClean="0"/>
              <a:t>of a </a:t>
            </a:r>
            <a:r>
              <a:rPr lang="en-US" altLang="zh-HK" sz="2000" dirty="0"/>
              <a:t>load with impedance </a:t>
            </a:r>
            <a:r>
              <a:rPr lang="en-US" altLang="zh-HK" sz="2000" b="1" dirty="0" smtClean="0"/>
              <a:t>Z.</a:t>
            </a:r>
            <a:r>
              <a:rPr lang="en-US" altLang="zh-HK" sz="2000" dirty="0" smtClean="0"/>
              <a:t> </a:t>
            </a:r>
          </a:p>
          <a:p>
            <a:endParaRPr lang="en-US" altLang="zh-HK" sz="1600" dirty="0" smtClean="0"/>
          </a:p>
          <a:p>
            <a:r>
              <a:rPr lang="en-US" altLang="zh-HK" sz="2000" dirty="0" smtClean="0"/>
              <a:t>Power Factor (PF) of a </a:t>
            </a:r>
            <a:r>
              <a:rPr lang="en-US" altLang="zh-HK" sz="2000" dirty="0"/>
              <a:t>load with impedance </a:t>
            </a:r>
            <a:r>
              <a:rPr lang="en-US" altLang="zh-HK" sz="2000" b="1" dirty="0" smtClean="0"/>
              <a:t>Z </a:t>
            </a:r>
            <a:r>
              <a:rPr lang="en-US" altLang="zh-HK" sz="2000" dirty="0" smtClean="0"/>
              <a:t>is</a:t>
            </a:r>
            <a:r>
              <a:rPr lang="en-US" altLang="zh-HK" sz="2000" dirty="0" smtClean="0">
                <a:solidFill>
                  <a:srgbClr val="FF0000"/>
                </a:solidFill>
              </a:rPr>
              <a:t> the cosine of phase difference between voltage and current</a:t>
            </a:r>
            <a:r>
              <a:rPr lang="en-US" altLang="zh-HK" sz="2000" dirty="0"/>
              <a:t> </a:t>
            </a:r>
            <a:r>
              <a:rPr lang="en-US" altLang="zh-HK" sz="2000" dirty="0" smtClean="0"/>
              <a:t>of the load. </a:t>
            </a:r>
            <a:endParaRPr lang="en-US" altLang="zh-HK" sz="2000" dirty="0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775432"/>
              </p:ext>
            </p:extLst>
          </p:nvPr>
        </p:nvGraphicFramePr>
        <p:xfrm>
          <a:off x="3505200" y="5257800"/>
          <a:ext cx="19605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43" name="方程式" r:id="rId5" imgW="1091880" imgH="228600" progId="Equation.3">
                  <p:embed/>
                </p:oleObj>
              </mc:Choice>
              <mc:Fallback>
                <p:oleObj name="方程式" r:id="rId5" imgW="1091880" imgH="228600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257800"/>
                        <a:ext cx="1960563" cy="4127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457200" y="5885913"/>
            <a:ext cx="68807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000" dirty="0" smtClean="0"/>
              <a:t>If </a:t>
            </a:r>
            <a:r>
              <a:rPr lang="en-US" altLang="zh-HK" sz="2000" dirty="0"/>
              <a:t>the </a:t>
            </a:r>
            <a:r>
              <a:rPr lang="en-US" altLang="zh-HK" sz="2000" dirty="0" smtClean="0"/>
              <a:t>load </a:t>
            </a:r>
            <a:r>
              <a:rPr lang="en-US" altLang="zh-HK" sz="2000" dirty="0"/>
              <a:t>is </a:t>
            </a:r>
            <a:r>
              <a:rPr lang="en-US" altLang="zh-HK" sz="2000" dirty="0">
                <a:solidFill>
                  <a:srgbClr val="FF0000"/>
                </a:solidFill>
              </a:rPr>
              <a:t>a resistor</a:t>
            </a:r>
            <a:r>
              <a:rPr lang="en-US" altLang="zh-HK" sz="2000" dirty="0"/>
              <a:t>, </a:t>
            </a:r>
            <a:r>
              <a:rPr lang="en-US" altLang="zh-HK" sz="2000" dirty="0" smtClean="0">
                <a:solidFill>
                  <a:srgbClr val="FF0000"/>
                </a:solidFill>
              </a:rPr>
              <a:t>PF = 1 </a:t>
            </a:r>
          </a:p>
          <a:p>
            <a:endParaRPr lang="en-US" altLang="zh-HK" sz="1600" dirty="0" smtClean="0">
              <a:solidFill>
                <a:srgbClr val="FF0000"/>
              </a:solidFill>
            </a:endParaRPr>
          </a:p>
          <a:p>
            <a:r>
              <a:rPr lang="en-US" altLang="zh-HK" sz="2000" dirty="0" smtClean="0"/>
              <a:t>If </a:t>
            </a:r>
            <a:r>
              <a:rPr lang="en-US" altLang="zh-HK" sz="2000" dirty="0"/>
              <a:t>the </a:t>
            </a:r>
            <a:r>
              <a:rPr lang="en-US" altLang="zh-HK" sz="2000" dirty="0" smtClean="0"/>
              <a:t>load </a:t>
            </a:r>
            <a:r>
              <a:rPr lang="en-US" altLang="zh-HK" sz="2000" dirty="0"/>
              <a:t>is </a:t>
            </a:r>
            <a:r>
              <a:rPr lang="en-US" altLang="zh-HK" sz="2000" dirty="0">
                <a:solidFill>
                  <a:srgbClr val="0070C0"/>
                </a:solidFill>
              </a:rPr>
              <a:t>a </a:t>
            </a:r>
            <a:r>
              <a:rPr lang="en-US" altLang="zh-HK" sz="2000" dirty="0" smtClean="0">
                <a:solidFill>
                  <a:srgbClr val="0070C0"/>
                </a:solidFill>
              </a:rPr>
              <a:t>capacitor or inductor</a:t>
            </a:r>
            <a:r>
              <a:rPr lang="en-US" altLang="zh-HK" sz="2000" dirty="0" smtClean="0"/>
              <a:t>,  </a:t>
            </a:r>
            <a:r>
              <a:rPr lang="en-US" altLang="zh-HK" sz="2000" dirty="0" smtClean="0">
                <a:solidFill>
                  <a:srgbClr val="0070C0"/>
                </a:solidFill>
              </a:rPr>
              <a:t>PF </a:t>
            </a:r>
            <a:r>
              <a:rPr lang="en-US" altLang="zh-HK" sz="2000" dirty="0">
                <a:solidFill>
                  <a:srgbClr val="0070C0"/>
                </a:solidFill>
              </a:rPr>
              <a:t>= </a:t>
            </a:r>
            <a:r>
              <a:rPr lang="en-US" altLang="zh-HK" sz="2000" dirty="0" smtClean="0">
                <a:solidFill>
                  <a:srgbClr val="0070C0"/>
                </a:solidFill>
              </a:rPr>
              <a:t>0 </a:t>
            </a:r>
          </a:p>
        </p:txBody>
      </p:sp>
    </p:spTree>
    <p:extLst>
      <p:ext uri="{BB962C8B-B14F-4D97-AF65-F5344CB8AC3E}">
        <p14:creationId xmlns:p14="http://schemas.microsoft.com/office/powerpoint/2010/main" val="276149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4565</TotalTime>
  <Words>1445</Words>
  <Application>Microsoft Office PowerPoint</Application>
  <PresentationFormat>如螢幕大小 (4:3)</PresentationFormat>
  <Paragraphs>217</Paragraphs>
  <Slides>25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25</vt:i4>
      </vt:variant>
    </vt:vector>
  </HeadingPairs>
  <TitlesOfParts>
    <vt:vector size="28" baseType="lpstr">
      <vt:lpstr>Blends</vt:lpstr>
      <vt:lpstr>Equation</vt:lpstr>
      <vt:lpstr>方程式</vt:lpstr>
      <vt:lpstr>AST10401  Introduction to Electrical Engineering</vt:lpstr>
      <vt:lpstr>Instantaneous power</vt:lpstr>
      <vt:lpstr>Instantaneous power</vt:lpstr>
      <vt:lpstr>Average Power</vt:lpstr>
      <vt:lpstr>Impedance – Resistors</vt:lpstr>
      <vt:lpstr>Impedance – Capacitor</vt:lpstr>
      <vt:lpstr>Impedance – Inductor</vt:lpstr>
      <vt:lpstr>Average Power</vt:lpstr>
      <vt:lpstr>Power Factor</vt:lpstr>
      <vt:lpstr>PowerPoint 簡報</vt:lpstr>
      <vt:lpstr>Three-phase Circuits</vt:lpstr>
      <vt:lpstr>Three-phase Circuits</vt:lpstr>
      <vt:lpstr>Three-phase Circuits</vt:lpstr>
      <vt:lpstr>Three-phase Circuits</vt:lpstr>
      <vt:lpstr>Balanced Three-phase Circuits</vt:lpstr>
      <vt:lpstr>Balanced Three-phase Circuits</vt:lpstr>
      <vt:lpstr>Balanced Three-phase Circuits</vt:lpstr>
      <vt:lpstr>Balanced three-phase Circuits</vt:lpstr>
      <vt:lpstr>Balanced three-phase circuits</vt:lpstr>
      <vt:lpstr>Balanced three-phase circuits</vt:lpstr>
      <vt:lpstr>Power in a Balanced Circuit</vt:lpstr>
      <vt:lpstr>Power in a Balanced Circuit</vt:lpstr>
      <vt:lpstr>Advantages of Three-phase Circuits</vt:lpstr>
      <vt:lpstr>Advantages of Three-phase Circuits</vt:lpstr>
      <vt:lpstr>Advantages of Three-phase Circuits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kwan</dc:creator>
  <cp:lastModifiedBy>Kwan</cp:lastModifiedBy>
  <cp:revision>574</cp:revision>
  <cp:lastPrinted>1601-01-01T00:00:00Z</cp:lastPrinted>
  <dcterms:created xsi:type="dcterms:W3CDTF">1601-01-01T00:00:00Z</dcterms:created>
  <dcterms:modified xsi:type="dcterms:W3CDTF">2018-11-21T09:56:04Z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