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3" r:id="rId15"/>
    <p:sldId id="275" r:id="rId16"/>
    <p:sldId id="278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11" r:id="rId27"/>
    <p:sldId id="312" r:id="rId28"/>
    <p:sldId id="313" r:id="rId29"/>
    <p:sldId id="314" r:id="rId30"/>
    <p:sldId id="31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304" r:id="rId42"/>
    <p:sldId id="305" r:id="rId43"/>
    <p:sldId id="306" r:id="rId44"/>
    <p:sldId id="307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2D73-8473-4774-8D36-7815A1214425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DB373-AD50-4B9B-9B88-98533424A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9E09-8534-4DBD-A0B6-4EB4FBCBBA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3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95305-B124-4C21-95E7-4F2694B3ED44}" type="datetime1">
              <a:rPr lang="zh-CN" altLang="en-US"/>
              <a:pPr>
                <a:defRPr/>
              </a:pPr>
              <a:t>2021/11/26</a:t>
            </a:fld>
            <a:endParaRPr lang="en-US" altLang="zh-CN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B66D0-A3B1-405F-AB4C-CF79ED959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23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EFD6C-9CD6-4CF8-BB4D-7FFEA26EF4BF}" type="datetime1">
              <a:rPr lang="zh-CN" altLang="en-US"/>
              <a:pPr>
                <a:defRPr/>
              </a:pPr>
              <a:t>2021/11/26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43AB-B873-42C2-A633-F1EDE3CE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33C7-D9D3-4DA8-80E3-A9F79F3BB97C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</p:spTree>
    <p:extLst>
      <p:ext uri="{BB962C8B-B14F-4D97-AF65-F5344CB8AC3E}">
        <p14:creationId xmlns:p14="http://schemas.microsoft.com/office/powerpoint/2010/main" val="10571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u,k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 rotWithShape="1"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87624" y="1938536"/>
            <a:ext cx="155448" cy="91440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131840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Single-Source Shortest Paths</a:t>
            </a:r>
            <a:br>
              <a:rPr lang="en-US" altLang="zh-CN" dirty="0">
                <a:solidFill>
                  <a:schemeClr val="accent2"/>
                </a:solidFill>
              </a:rPr>
            </a:b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124200"/>
          </a:xfrm>
        </p:spPr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Shortest paths and Relaxation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algorithm (a greedy algorithm)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7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0</a:t>
                </a: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17" r="-522" b="-6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]</a:t>
                </a: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486" t="-2278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>
                <a:solidFill>
                  <a:srgbClr val="FF0000"/>
                </a:solidFill>
              </a:rPr>
              <a:t>relaxation step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544763" y="5897563"/>
            <a:ext cx="2164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/>
              <a:t>Implicit </a:t>
            </a:r>
            <a:r>
              <a:rPr lang="en-US" sz="1600" dirty="0"/>
              <a:t>DECREASE-KEY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 flipH="1" flipV="1">
            <a:off x="4419600" y="56769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35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3024CB-8E79-4580-87B0-441F6D81172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657225"/>
            <a:ext cx="730885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4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981964-3038-45B2-990D-120EFE92EE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Merge-Sort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Merge-sort on an input sequence </a:t>
            </a:r>
            <a:r>
              <a:rPr lang="en-US" altLang="en-US" sz="2400" b="1" i="1">
                <a:latin typeface="Times New Roman" pitchFamily="18" charset="0"/>
              </a:rPr>
              <a:t>S</a:t>
            </a:r>
            <a:r>
              <a:rPr lang="en-US" altLang="en-US" sz="2400"/>
              <a:t> with </a:t>
            </a:r>
            <a:r>
              <a:rPr lang="en-US" altLang="en-US" sz="2400" b="1" i="1">
                <a:latin typeface="Times New Roman" pitchFamily="18" charset="0"/>
              </a:rPr>
              <a:t>n</a:t>
            </a:r>
            <a:r>
              <a:rPr lang="en-US" altLang="en-US" sz="2400"/>
              <a:t> elements consists of three steps: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Divide:</a:t>
            </a:r>
            <a:r>
              <a:rPr lang="en-US" altLang="en-US" sz="2000"/>
              <a:t> partition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/>
              <a:t> into two sequences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  <a:r>
              <a:rPr lang="en-US" altLang="en-US" sz="2000"/>
              <a:t> of about </a:t>
            </a:r>
            <a:r>
              <a:rPr lang="en-US" altLang="en-US" sz="2000" b="1" i="1">
                <a:latin typeface="Times New Roman" pitchFamily="18" charset="0"/>
              </a:rPr>
              <a:t>n</a:t>
            </a:r>
            <a:r>
              <a:rPr lang="en-US" altLang="en-US" sz="2000">
                <a:latin typeface="Symbol" pitchFamily="18" charset="2"/>
              </a:rPr>
              <a:t>/</a:t>
            </a:r>
            <a:r>
              <a:rPr lang="en-US" altLang="en-US" sz="2000">
                <a:latin typeface="Times New Roman" pitchFamily="18" charset="0"/>
              </a:rPr>
              <a:t>2</a:t>
            </a:r>
            <a:r>
              <a:rPr lang="en-US" altLang="en-US" sz="2000"/>
              <a:t> elements each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Recur</a:t>
            </a:r>
            <a:r>
              <a:rPr lang="en-US" altLang="en-US" sz="2000"/>
              <a:t>: recursively sort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Conquer</a:t>
            </a:r>
            <a:r>
              <a:rPr lang="en-US" altLang="en-US" sz="2000"/>
              <a:t>: merge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 </a:t>
            </a:r>
            <a:r>
              <a:rPr lang="en-US" altLang="en-US" sz="2000"/>
              <a:t>into a unique sorted sequence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724400" y="2141538"/>
            <a:ext cx="4038600" cy="301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defTabSz="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628650" indent="-228600" defTabSz="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with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					elements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           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S.size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() </a:t>
            </a: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partition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/2)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n-US" sz="2000" b="1" i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83894A-CE11-47EF-9784-738DF7F48C8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" y="836613"/>
            <a:ext cx="7740650" cy="5289550"/>
          </a:xfrm>
        </p:spPr>
      </p:pic>
    </p:spTree>
    <p:extLst>
      <p:ext uri="{BB962C8B-B14F-4D97-AF65-F5344CB8AC3E}">
        <p14:creationId xmlns:p14="http://schemas.microsoft.com/office/powerpoint/2010/main" val="20258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1AD4A-5A85-42F6-BAF7-99E7D2483F9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913" y="620713"/>
            <a:ext cx="6986587" cy="5505450"/>
          </a:xfrm>
        </p:spPr>
      </p:pic>
    </p:spTree>
    <p:extLst>
      <p:ext uri="{BB962C8B-B14F-4D97-AF65-F5344CB8AC3E}">
        <p14:creationId xmlns:p14="http://schemas.microsoft.com/office/powerpoint/2010/main" val="133230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1694E7-FCE6-449D-B0BB-3550B58DFBF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584200"/>
            <a:ext cx="7564437" cy="5541963"/>
          </a:xfrm>
        </p:spPr>
      </p:pic>
    </p:spTree>
    <p:extLst>
      <p:ext uri="{BB962C8B-B14F-4D97-AF65-F5344CB8AC3E}">
        <p14:creationId xmlns:p14="http://schemas.microsoft.com/office/powerpoint/2010/main" val="19696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887663"/>
            <a:ext cx="7772400" cy="1143000"/>
          </a:xfrm>
        </p:spPr>
        <p:txBody>
          <a:bodyPr/>
          <a:lstStyle/>
          <a:p>
            <a:r>
              <a:rPr lang="en-US" altLang="en-US" sz="4800">
                <a:ea typeface="ＭＳ Ｐゴシック" pitchFamily="34" charset="-128"/>
              </a:rPr>
              <a:t>Dynamic Programming</a:t>
            </a:r>
          </a:p>
        </p:txBody>
      </p:sp>
      <p:sp>
        <p:nvSpPr>
          <p:cNvPr id="5123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2B0FCE74-EFAC-4F80-948B-49402DDC5D49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4F788DFA-D18E-492C-AA9E-1FB86BC9DCB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25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408" y="788841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fld id="{018A5E13-F773-4A57-8F40-AF395212C65E}" type="slidenum">
              <a:rPr lang="en-US" altLang="en-US" sz="800" smtClean="0"/>
              <a:pPr/>
              <a:t>19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Weighted Interval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187152"/>
            <a:ext cx="784860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600" dirty="0">
                <a:ea typeface="ＭＳ Ｐゴシック" pitchFamily="34" charset="-128"/>
              </a:rPr>
              <a:t>Weighted interval scheduling problem.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Job j starts at </a:t>
            </a:r>
            <a:r>
              <a:rPr lang="en-US" altLang="en-US" sz="1600" dirty="0" err="1">
                <a:ea typeface="ＭＳ Ｐゴシック" pitchFamily="34" charset="-128"/>
              </a:rPr>
              <a:t>s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finishes at </a:t>
            </a:r>
            <a:r>
              <a:rPr lang="en-US" altLang="en-US" sz="1600" dirty="0" err="1">
                <a:ea typeface="ＭＳ Ｐゴシック" pitchFamily="34" charset="-128"/>
              </a:rPr>
              <a:t>f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and has weight or value </a:t>
            </a:r>
            <a:r>
              <a:rPr lang="en-US" altLang="en-US" sz="1600" dirty="0" err="1">
                <a:ea typeface="ＭＳ Ｐゴシック" pitchFamily="34" charset="-128"/>
              </a:rPr>
              <a:t>v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 . 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Two jobs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itchFamily="34" charset="-128"/>
              </a:rPr>
              <a:t>compatible </a:t>
            </a:r>
            <a:r>
              <a:rPr lang="en-US" altLang="en-US" sz="1600" dirty="0">
                <a:ea typeface="ＭＳ Ｐゴシック" pitchFamily="34" charset="-128"/>
              </a:rPr>
              <a:t>if they don't overlap.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Goal:  find a subset of pairwise compatible (</a:t>
            </a:r>
            <a:r>
              <a:rPr lang="en-US" altLang="en-US" sz="1600" dirty="0" err="1">
                <a:ea typeface="ＭＳ Ｐゴシック" pitchFamily="34" charset="-128"/>
              </a:rPr>
              <a:t>nonoverlapping</a:t>
            </a:r>
            <a:r>
              <a:rPr lang="en-US" altLang="en-US" sz="1600" dirty="0">
                <a:ea typeface="ＭＳ Ｐゴシック" pitchFamily="34" charset="-128"/>
              </a:rPr>
              <a:t>) jobs with maximal total value.</a:t>
            </a:r>
          </a:p>
        </p:txBody>
      </p:sp>
      <p:sp>
        <p:nvSpPr>
          <p:cNvPr id="8197" name="Line 67"/>
          <p:cNvSpPr>
            <a:spLocks noChangeShapeType="1"/>
          </p:cNvSpPr>
          <p:nvPr/>
        </p:nvSpPr>
        <p:spPr bwMode="auto">
          <a:xfrm>
            <a:off x="1600721" y="59594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198" name="Text Box 68"/>
          <p:cNvSpPr txBox="1">
            <a:spLocks noChangeArrowheads="1"/>
          </p:cNvSpPr>
          <p:nvPr/>
        </p:nvSpPr>
        <p:spPr bwMode="auto">
          <a:xfrm>
            <a:off x="4023246" y="6040388"/>
            <a:ext cx="159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8199" name="Text Box 69"/>
          <p:cNvSpPr txBox="1">
            <a:spLocks noChangeArrowheads="1"/>
          </p:cNvSpPr>
          <p:nvPr/>
        </p:nvSpPr>
        <p:spPr bwMode="auto">
          <a:xfrm>
            <a:off x="7482408" y="5751463"/>
            <a:ext cx="762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8200" name="Line 70"/>
          <p:cNvSpPr>
            <a:spLocks noChangeShapeType="1"/>
          </p:cNvSpPr>
          <p:nvPr/>
        </p:nvSpPr>
        <p:spPr bwMode="auto">
          <a:xfrm>
            <a:off x="6721996" y="59594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1" name="Text Box 71"/>
          <p:cNvSpPr txBox="1">
            <a:spLocks noChangeArrowheads="1"/>
          </p:cNvSpPr>
          <p:nvPr/>
        </p:nvSpPr>
        <p:spPr bwMode="auto">
          <a:xfrm>
            <a:off x="14626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8202" name="Line 72"/>
          <p:cNvSpPr>
            <a:spLocks noChangeShapeType="1"/>
          </p:cNvSpPr>
          <p:nvPr/>
        </p:nvSpPr>
        <p:spPr bwMode="auto">
          <a:xfrm rot="-5400000">
            <a:off x="4926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3" name="Line 73"/>
          <p:cNvSpPr>
            <a:spLocks noChangeShapeType="1"/>
          </p:cNvSpPr>
          <p:nvPr/>
        </p:nvSpPr>
        <p:spPr bwMode="auto">
          <a:xfrm rot="-5400000">
            <a:off x="84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4" name="Line 74"/>
          <p:cNvSpPr>
            <a:spLocks noChangeShapeType="1"/>
          </p:cNvSpPr>
          <p:nvPr/>
        </p:nvSpPr>
        <p:spPr bwMode="auto">
          <a:xfrm rot="-5400000">
            <a:off x="14626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5" name="Line 75"/>
          <p:cNvSpPr>
            <a:spLocks noChangeShapeType="1"/>
          </p:cNvSpPr>
          <p:nvPr/>
        </p:nvSpPr>
        <p:spPr bwMode="auto">
          <a:xfrm rot="-5400000">
            <a:off x="9768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6" name="Line 76"/>
          <p:cNvSpPr>
            <a:spLocks noChangeShapeType="1"/>
          </p:cNvSpPr>
          <p:nvPr/>
        </p:nvSpPr>
        <p:spPr bwMode="auto">
          <a:xfrm rot="-5400000">
            <a:off x="19467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7" name="Line 77"/>
          <p:cNvSpPr>
            <a:spLocks noChangeShapeType="1"/>
          </p:cNvSpPr>
          <p:nvPr/>
        </p:nvSpPr>
        <p:spPr bwMode="auto">
          <a:xfrm rot="-5400000">
            <a:off x="33993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8" name="Line 78"/>
          <p:cNvSpPr>
            <a:spLocks noChangeShapeType="1"/>
          </p:cNvSpPr>
          <p:nvPr/>
        </p:nvSpPr>
        <p:spPr bwMode="auto">
          <a:xfrm rot="-5400000">
            <a:off x="2915170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9" name="Line 79"/>
          <p:cNvSpPr>
            <a:spLocks noChangeShapeType="1"/>
          </p:cNvSpPr>
          <p:nvPr/>
        </p:nvSpPr>
        <p:spPr bwMode="auto">
          <a:xfrm rot="-5400000">
            <a:off x="43677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0" name="Line 80"/>
          <p:cNvSpPr>
            <a:spLocks noChangeShapeType="1"/>
          </p:cNvSpPr>
          <p:nvPr/>
        </p:nvSpPr>
        <p:spPr bwMode="auto">
          <a:xfrm rot="-5400000">
            <a:off x="38835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1" name="Line 81"/>
          <p:cNvSpPr>
            <a:spLocks noChangeShapeType="1"/>
          </p:cNvSpPr>
          <p:nvPr/>
        </p:nvSpPr>
        <p:spPr bwMode="auto">
          <a:xfrm rot="-5400000">
            <a:off x="53376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2" name="Line 82"/>
          <p:cNvSpPr>
            <a:spLocks noChangeShapeType="1"/>
          </p:cNvSpPr>
          <p:nvPr/>
        </p:nvSpPr>
        <p:spPr bwMode="auto">
          <a:xfrm rot="-5400000">
            <a:off x="48535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3" name="Text Box 83"/>
          <p:cNvSpPr txBox="1">
            <a:spLocks noChangeArrowheads="1"/>
          </p:cNvSpPr>
          <p:nvPr/>
        </p:nvSpPr>
        <p:spPr bwMode="auto">
          <a:xfrm>
            <a:off x="19467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8214" name="Text Box 84"/>
          <p:cNvSpPr txBox="1">
            <a:spLocks noChangeArrowheads="1"/>
          </p:cNvSpPr>
          <p:nvPr/>
        </p:nvSpPr>
        <p:spPr bwMode="auto">
          <a:xfrm>
            <a:off x="24309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8215" name="Text Box 85"/>
          <p:cNvSpPr txBox="1">
            <a:spLocks noChangeArrowheads="1"/>
          </p:cNvSpPr>
          <p:nvPr/>
        </p:nvSpPr>
        <p:spPr bwMode="auto">
          <a:xfrm>
            <a:off x="2915171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8216" name="Text Box 86"/>
          <p:cNvSpPr txBox="1">
            <a:spLocks noChangeArrowheads="1"/>
          </p:cNvSpPr>
          <p:nvPr/>
        </p:nvSpPr>
        <p:spPr bwMode="auto">
          <a:xfrm>
            <a:off x="34009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8217" name="Text Box 87"/>
          <p:cNvSpPr txBox="1">
            <a:spLocks noChangeArrowheads="1"/>
          </p:cNvSpPr>
          <p:nvPr/>
        </p:nvSpPr>
        <p:spPr bwMode="auto">
          <a:xfrm>
            <a:off x="3885133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8218" name="Text Box 88"/>
          <p:cNvSpPr txBox="1">
            <a:spLocks noChangeArrowheads="1"/>
          </p:cNvSpPr>
          <p:nvPr/>
        </p:nvSpPr>
        <p:spPr bwMode="auto">
          <a:xfrm>
            <a:off x="4369321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8219" name="Text Box 89"/>
          <p:cNvSpPr txBox="1">
            <a:spLocks noChangeArrowheads="1"/>
          </p:cNvSpPr>
          <p:nvPr/>
        </p:nvSpPr>
        <p:spPr bwMode="auto">
          <a:xfrm>
            <a:off x="48535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8220" name="Text Box 90"/>
          <p:cNvSpPr txBox="1">
            <a:spLocks noChangeArrowheads="1"/>
          </p:cNvSpPr>
          <p:nvPr/>
        </p:nvSpPr>
        <p:spPr bwMode="auto">
          <a:xfrm>
            <a:off x="53376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8221" name="Text Box 91"/>
          <p:cNvSpPr txBox="1">
            <a:spLocks noChangeArrowheads="1"/>
          </p:cNvSpPr>
          <p:nvPr/>
        </p:nvSpPr>
        <p:spPr bwMode="auto">
          <a:xfrm>
            <a:off x="58218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8222" name="Text Box 92"/>
          <p:cNvSpPr txBox="1">
            <a:spLocks noChangeArrowheads="1"/>
          </p:cNvSpPr>
          <p:nvPr/>
        </p:nvSpPr>
        <p:spPr bwMode="auto">
          <a:xfrm>
            <a:off x="6237808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8223" name="Text Box 93"/>
          <p:cNvSpPr txBox="1">
            <a:spLocks noChangeArrowheads="1"/>
          </p:cNvSpPr>
          <p:nvPr/>
        </p:nvSpPr>
        <p:spPr bwMode="auto">
          <a:xfrm>
            <a:off x="67918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8224" name="Rectangle 94"/>
          <p:cNvSpPr>
            <a:spLocks noChangeArrowheads="1"/>
          </p:cNvSpPr>
          <p:nvPr/>
        </p:nvSpPr>
        <p:spPr bwMode="auto">
          <a:xfrm>
            <a:off x="4023246" y="48513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8225" name="Rectangle 95"/>
          <p:cNvSpPr>
            <a:spLocks noChangeArrowheads="1"/>
          </p:cNvSpPr>
          <p:nvPr/>
        </p:nvSpPr>
        <p:spPr bwMode="auto">
          <a:xfrm>
            <a:off x="4507433" y="52672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8226" name="Line 96"/>
          <p:cNvSpPr>
            <a:spLocks noChangeShapeType="1"/>
          </p:cNvSpPr>
          <p:nvPr/>
        </p:nvSpPr>
        <p:spPr bwMode="auto">
          <a:xfrm rot="-5400000">
            <a:off x="243098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27" name="Rectangle 97"/>
          <p:cNvSpPr>
            <a:spLocks noChangeArrowheads="1"/>
          </p:cNvSpPr>
          <p:nvPr/>
        </p:nvSpPr>
        <p:spPr bwMode="auto">
          <a:xfrm>
            <a:off x="5475808" y="56800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8228" name="Rectangle 98"/>
          <p:cNvSpPr>
            <a:spLocks noChangeArrowheads="1"/>
          </p:cNvSpPr>
          <p:nvPr/>
        </p:nvSpPr>
        <p:spPr bwMode="auto">
          <a:xfrm>
            <a:off x="3539058" y="44354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8229" name="Rectangle 99"/>
          <p:cNvSpPr>
            <a:spLocks noChangeArrowheads="1"/>
          </p:cNvSpPr>
          <p:nvPr/>
        </p:nvSpPr>
        <p:spPr bwMode="auto">
          <a:xfrm>
            <a:off x="1600721" y="27749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230" name="Rectangle 100"/>
          <p:cNvSpPr>
            <a:spLocks noChangeArrowheads="1"/>
          </p:cNvSpPr>
          <p:nvPr/>
        </p:nvSpPr>
        <p:spPr bwMode="auto">
          <a:xfrm>
            <a:off x="2084908" y="31908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8231" name="Rectangle 101"/>
          <p:cNvSpPr>
            <a:spLocks noChangeArrowheads="1"/>
          </p:cNvSpPr>
          <p:nvPr/>
        </p:nvSpPr>
        <p:spPr bwMode="auto">
          <a:xfrm>
            <a:off x="3054871" y="36051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8232" name="Rectangle 102"/>
          <p:cNvSpPr>
            <a:spLocks noChangeArrowheads="1"/>
          </p:cNvSpPr>
          <p:nvPr/>
        </p:nvSpPr>
        <p:spPr bwMode="auto">
          <a:xfrm>
            <a:off x="3054871" y="40210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8233" name="TextBox 1"/>
          <p:cNvSpPr txBox="1">
            <a:spLocks noChangeArrowheads="1"/>
          </p:cNvSpPr>
          <p:nvPr/>
        </p:nvSpPr>
        <p:spPr bwMode="auto">
          <a:xfrm>
            <a:off x="3123133" y="24208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34" name="TextBox 41"/>
          <p:cNvSpPr txBox="1">
            <a:spLocks noChangeArrowheads="1"/>
          </p:cNvSpPr>
          <p:nvPr/>
        </p:nvSpPr>
        <p:spPr bwMode="auto">
          <a:xfrm>
            <a:off x="3275533" y="29923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235" name="TextBox 42"/>
          <p:cNvSpPr txBox="1">
            <a:spLocks noChangeArrowheads="1"/>
          </p:cNvSpPr>
          <p:nvPr/>
        </p:nvSpPr>
        <p:spPr bwMode="auto">
          <a:xfrm>
            <a:off x="3512071" y="3335288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36" name="TextBox 43"/>
          <p:cNvSpPr txBox="1">
            <a:spLocks noChangeArrowheads="1"/>
          </p:cNvSpPr>
          <p:nvPr/>
        </p:nvSpPr>
        <p:spPr bwMode="auto">
          <a:xfrm>
            <a:off x="4380433" y="37401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7" name="TextBox 44"/>
          <p:cNvSpPr txBox="1">
            <a:spLocks noChangeArrowheads="1"/>
          </p:cNvSpPr>
          <p:nvPr/>
        </p:nvSpPr>
        <p:spPr bwMode="auto">
          <a:xfrm>
            <a:off x="4532833" y="42354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8238" name="TextBox 45"/>
          <p:cNvSpPr txBox="1">
            <a:spLocks noChangeArrowheads="1"/>
          </p:cNvSpPr>
          <p:nvPr/>
        </p:nvSpPr>
        <p:spPr bwMode="auto">
          <a:xfrm>
            <a:off x="4586808" y="46465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9" name="TextBox 46"/>
          <p:cNvSpPr txBox="1">
            <a:spLocks noChangeArrowheads="1"/>
          </p:cNvSpPr>
          <p:nvPr/>
        </p:nvSpPr>
        <p:spPr bwMode="auto">
          <a:xfrm>
            <a:off x="4837633" y="50799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8240" name="TextBox 47"/>
          <p:cNvSpPr txBox="1">
            <a:spLocks noChangeArrowheads="1"/>
          </p:cNvSpPr>
          <p:nvPr/>
        </p:nvSpPr>
        <p:spPr bwMode="auto">
          <a:xfrm>
            <a:off x="5629796" y="5514925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97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92362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F5B9DF2-92B1-43E9-B172-93F5179D52F3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B4788EA-8095-4225-93DC-15AACBA22DF3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609600"/>
            <a:ext cx="7591425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20369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705EE82-14E4-4FA6-BF13-C489DDE31CDE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68F5EB4F-953D-4F83-8F8F-4924586611C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Weighted Interval Scheduling: Bottom-Up</a:t>
            </a:r>
            <a:r>
              <a:rPr lang="en-US" altLang="zh-CN" sz="4000" b="1">
                <a:ea typeface="ＭＳ Ｐゴシック" pitchFamily="34" charset="-128"/>
              </a:rPr>
              <a:t>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848600" cy="695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Input: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 jobs  by finish times so that  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 … 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Compute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p(1), p(2) , …,  p(n)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M[0]=0;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j = 1 to n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M[j]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max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{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+M[p(j)], M[j-1]}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(M[j] == M[j-1])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B[j]=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B[j]=1 /*for backtracking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m=n;  /*** Backtracking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while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( m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≠0) {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(B[m]==1)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print job m; m=p(m)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     m=m-1 }    </a:t>
            </a:r>
            <a:endParaRPr lang="en-US" altLang="zh-TW" sz="2000" i="1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i="1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506913" y="4373563"/>
            <a:ext cx="4792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B[j]=0 indicating job j is not selected.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B[j]=1 indicating job j is selected.</a:t>
            </a:r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4270375" y="2286000"/>
            <a:ext cx="4792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/* Memoization </a:t>
            </a:r>
          </a:p>
        </p:txBody>
      </p:sp>
    </p:spTree>
    <p:extLst>
      <p:ext uri="{BB962C8B-B14F-4D97-AF65-F5344CB8AC3E}">
        <p14:creationId xmlns:p14="http://schemas.microsoft.com/office/powerpoint/2010/main" val="34451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5D768D6E-94BF-483B-A39D-4F26B55FE1CA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474E69-302C-426E-9457-156A6503FB35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7125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>
                <a:ea typeface="ＭＳ Ｐゴシック" pitchFamily="34" charset="-128"/>
              </a:rPr>
              <a:t>Time complexity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2079625"/>
            <a:ext cx="78486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Sorting the jobs:  O(n log 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Computing p():    O(n) time after sorting all the jobs based on the starting times  ( O (n log n) ) 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The whole loop  O(n)  (each pass:  O(1) 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The backtracking   O(n)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Time complexity: 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O(n log n)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including sorting</a:t>
            </a:r>
            <a:r>
              <a:rPr lang="en-US" altLang="zh-TW" sz="24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33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938" y="495300"/>
            <a:ext cx="8686800" cy="1066800"/>
          </a:xfrm>
        </p:spPr>
        <p:txBody>
          <a:bodyPr rIns="132080"/>
          <a:lstStyle/>
          <a:p>
            <a:r>
              <a:rPr lang="en-US" altLang="en-US" sz="3200">
                <a:ea typeface="ＭＳ Ｐゴシック" pitchFamily="34" charset="-128"/>
              </a:rPr>
              <a:t>Manhattan Tourist Problem: Formulation</a:t>
            </a:r>
          </a:p>
        </p:txBody>
      </p:sp>
      <p:sp>
        <p:nvSpPr>
          <p:cNvPr id="22531" name="Rectangle 2"/>
          <p:cNvSpPr>
            <a:spLocks/>
          </p:cNvSpPr>
          <p:nvPr/>
        </p:nvSpPr>
        <p:spPr bwMode="auto">
          <a:xfrm>
            <a:off x="130175" y="1579563"/>
            <a:ext cx="8175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Goal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Find the longest path in a weighted grid 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weighted grid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with two distinct vertices, one labeled “source” and the other labeled “sink”</a:t>
            </a:r>
            <a:endParaRPr lang="en-US" altLang="en-US" sz="2800" u="sng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longest path in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from “source” to “sink”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endParaRPr lang="en-US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  <a:buFontTx/>
              <a:buNone/>
            </a:pPr>
            <a:endParaRPr lang="en-US" altLang="en-US" sz="3000">
              <a:solidFill>
                <a:schemeClr val="tx1"/>
              </a:solidFill>
              <a:latin typeface="Lucida Grande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553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17525" y="114300"/>
            <a:ext cx="8077200" cy="1066800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An Example</a:t>
            </a: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2598738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9873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3827463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2598738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3827463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505618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3827463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rot="10800000" flipH="1" flipV="1">
            <a:off x="5056188" y="2824163"/>
            <a:ext cx="1152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50292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2598738" y="4052888"/>
            <a:ext cx="1228725" cy="1231900"/>
            <a:chOff x="0" y="0"/>
            <a:chExt cx="774" cy="776"/>
          </a:xfrm>
        </p:grpSpPr>
        <p:sp>
          <p:nvSpPr>
            <p:cNvPr id="23669" name="Line 1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Line 13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Line 14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Line 15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6"/>
          <p:cNvGrpSpPr>
            <a:grpSpLocks/>
          </p:cNvGrpSpPr>
          <p:nvPr/>
        </p:nvGrpSpPr>
        <p:grpSpPr bwMode="auto">
          <a:xfrm>
            <a:off x="3827463" y="4052888"/>
            <a:ext cx="1228725" cy="1231900"/>
            <a:chOff x="0" y="0"/>
            <a:chExt cx="774" cy="776"/>
          </a:xfrm>
        </p:grpSpPr>
        <p:sp>
          <p:nvSpPr>
            <p:cNvPr id="23665" name="Line 1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Line 19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Line 20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2598738" y="5283200"/>
            <a:ext cx="1230312" cy="1228725"/>
            <a:chOff x="0" y="0"/>
            <a:chExt cx="775" cy="774"/>
          </a:xfrm>
        </p:grpSpPr>
        <p:sp>
          <p:nvSpPr>
            <p:cNvPr id="23661" name="Line 2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Line 2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Line 24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Line 25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7" name="Group 26"/>
          <p:cNvGrpSpPr>
            <a:grpSpLocks/>
          </p:cNvGrpSpPr>
          <p:nvPr/>
        </p:nvGrpSpPr>
        <p:grpSpPr bwMode="auto">
          <a:xfrm>
            <a:off x="3827463" y="5283200"/>
            <a:ext cx="1230312" cy="1228725"/>
            <a:chOff x="0" y="0"/>
            <a:chExt cx="775" cy="774"/>
          </a:xfrm>
        </p:grpSpPr>
        <p:sp>
          <p:nvSpPr>
            <p:cNvPr id="23657" name="Line 2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28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29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30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8" name="Group 31"/>
          <p:cNvGrpSpPr>
            <a:grpSpLocks/>
          </p:cNvGrpSpPr>
          <p:nvPr/>
        </p:nvGrpSpPr>
        <p:grpSpPr bwMode="auto">
          <a:xfrm>
            <a:off x="5056188" y="5283200"/>
            <a:ext cx="1228725" cy="1228725"/>
            <a:chOff x="0" y="0"/>
            <a:chExt cx="774" cy="774"/>
          </a:xfrm>
        </p:grpSpPr>
        <p:sp>
          <p:nvSpPr>
            <p:cNvPr id="23653" name="Line 32"/>
            <p:cNvSpPr>
              <a:spLocks noChangeShapeType="1"/>
            </p:cNvSpPr>
            <p:nvPr/>
          </p:nvSpPr>
          <p:spPr bwMode="auto">
            <a:xfrm>
              <a:off x="0" y="0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Line 3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34"/>
            <p:cNvSpPr>
              <a:spLocks noChangeShapeType="1"/>
            </p:cNvSpPr>
            <p:nvPr/>
          </p:nvSpPr>
          <p:spPr bwMode="auto">
            <a:xfrm>
              <a:off x="773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35"/>
            <p:cNvSpPr>
              <a:spLocks noChangeShapeType="1"/>
            </p:cNvSpPr>
            <p:nvPr/>
          </p:nvSpPr>
          <p:spPr bwMode="auto">
            <a:xfrm>
              <a:off x="0" y="773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9" name="Rectangle 36"/>
          <p:cNvSpPr>
            <a:spLocks/>
          </p:cNvSpPr>
          <p:nvPr/>
        </p:nvSpPr>
        <p:spPr bwMode="auto">
          <a:xfrm>
            <a:off x="3041650" y="2530475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0" name="Rectangle 37"/>
          <p:cNvSpPr>
            <a:spLocks/>
          </p:cNvSpPr>
          <p:nvPr/>
        </p:nvSpPr>
        <p:spPr bwMode="auto">
          <a:xfrm>
            <a:off x="4294188" y="253047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71" name="Rectangle 38"/>
          <p:cNvSpPr>
            <a:spLocks/>
          </p:cNvSpPr>
          <p:nvPr/>
        </p:nvSpPr>
        <p:spPr bwMode="auto">
          <a:xfrm>
            <a:off x="5486400" y="2530475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72" name="Rectangle 39"/>
          <p:cNvSpPr>
            <a:spLocks/>
          </p:cNvSpPr>
          <p:nvPr/>
        </p:nvSpPr>
        <p:spPr bwMode="auto">
          <a:xfrm>
            <a:off x="2971800" y="3733800"/>
            <a:ext cx="444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3" name="Rectangle 40"/>
          <p:cNvSpPr>
            <a:spLocks/>
          </p:cNvSpPr>
          <p:nvPr/>
        </p:nvSpPr>
        <p:spPr bwMode="auto">
          <a:xfrm>
            <a:off x="4267200" y="3733800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7</a:t>
            </a:r>
          </a:p>
        </p:txBody>
      </p:sp>
      <p:sp>
        <p:nvSpPr>
          <p:cNvPr id="23574" name="Rectangle 41"/>
          <p:cNvSpPr>
            <a:spLocks/>
          </p:cNvSpPr>
          <p:nvPr/>
        </p:nvSpPr>
        <p:spPr bwMode="auto">
          <a:xfrm>
            <a:off x="5410200" y="3733800"/>
            <a:ext cx="431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5" name="Rectangle 42"/>
          <p:cNvSpPr>
            <a:spLocks/>
          </p:cNvSpPr>
          <p:nvPr/>
        </p:nvSpPr>
        <p:spPr bwMode="auto">
          <a:xfrm>
            <a:off x="3048000" y="4962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6" name="Rectangle 43"/>
          <p:cNvSpPr>
            <a:spLocks/>
          </p:cNvSpPr>
          <p:nvPr/>
        </p:nvSpPr>
        <p:spPr bwMode="auto">
          <a:xfrm>
            <a:off x="4294188" y="496252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7" name="Rectangle 44"/>
          <p:cNvSpPr>
            <a:spLocks/>
          </p:cNvSpPr>
          <p:nvPr/>
        </p:nvSpPr>
        <p:spPr bwMode="auto">
          <a:xfrm>
            <a:off x="54864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8" name="Rectangle 45"/>
          <p:cNvSpPr>
            <a:spLocks/>
          </p:cNvSpPr>
          <p:nvPr/>
        </p:nvSpPr>
        <p:spPr bwMode="auto">
          <a:xfrm>
            <a:off x="3041650" y="6215063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579" name="Rectangle 46"/>
          <p:cNvSpPr>
            <a:spLocks/>
          </p:cNvSpPr>
          <p:nvPr/>
        </p:nvSpPr>
        <p:spPr bwMode="auto">
          <a:xfrm>
            <a:off x="4294188" y="6215063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80" name="Rectangle 47"/>
          <p:cNvSpPr>
            <a:spLocks/>
          </p:cNvSpPr>
          <p:nvPr/>
        </p:nvSpPr>
        <p:spPr bwMode="auto">
          <a:xfrm>
            <a:off x="5548313" y="6215063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81" name="Rectangle 48"/>
          <p:cNvSpPr>
            <a:spLocks/>
          </p:cNvSpPr>
          <p:nvPr/>
        </p:nvSpPr>
        <p:spPr bwMode="auto">
          <a:xfrm>
            <a:off x="2286000" y="32766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2" name="Rectangle 49"/>
          <p:cNvSpPr>
            <a:spLocks/>
          </p:cNvSpPr>
          <p:nvPr/>
        </p:nvSpPr>
        <p:spPr bwMode="auto">
          <a:xfrm>
            <a:off x="2286000" y="44958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3" name="Rectangle 50"/>
          <p:cNvSpPr>
            <a:spLocks/>
          </p:cNvSpPr>
          <p:nvPr/>
        </p:nvSpPr>
        <p:spPr bwMode="auto">
          <a:xfrm>
            <a:off x="2286000" y="5791200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4" name="Rectangle 51"/>
          <p:cNvSpPr>
            <a:spLocks/>
          </p:cNvSpPr>
          <p:nvPr/>
        </p:nvSpPr>
        <p:spPr bwMode="auto">
          <a:xfrm>
            <a:off x="3557588" y="3267075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5" name="Rectangle 52"/>
          <p:cNvSpPr>
            <a:spLocks/>
          </p:cNvSpPr>
          <p:nvPr/>
        </p:nvSpPr>
        <p:spPr bwMode="auto">
          <a:xfrm>
            <a:off x="3581400" y="452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6" name="Rectangle 53"/>
          <p:cNvSpPr>
            <a:spLocks/>
          </p:cNvSpPr>
          <p:nvPr/>
        </p:nvSpPr>
        <p:spPr bwMode="auto">
          <a:xfrm>
            <a:off x="3581400" y="579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7" name="Rectangle 54"/>
          <p:cNvSpPr>
            <a:spLocks/>
          </p:cNvSpPr>
          <p:nvPr/>
        </p:nvSpPr>
        <p:spPr bwMode="auto">
          <a:xfrm>
            <a:off x="4664075" y="3267075"/>
            <a:ext cx="584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8" name="Rectangle 55"/>
          <p:cNvSpPr>
            <a:spLocks/>
          </p:cNvSpPr>
          <p:nvPr/>
        </p:nvSpPr>
        <p:spPr bwMode="auto">
          <a:xfrm>
            <a:off x="4724400" y="44958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9" name="Rectangle 56"/>
          <p:cNvSpPr>
            <a:spLocks/>
          </p:cNvSpPr>
          <p:nvPr/>
        </p:nvSpPr>
        <p:spPr bwMode="auto">
          <a:xfrm>
            <a:off x="4724400" y="5773738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8</a:t>
            </a:r>
          </a:p>
        </p:txBody>
      </p:sp>
      <p:sp>
        <p:nvSpPr>
          <p:cNvPr id="23590" name="Rectangle 57"/>
          <p:cNvSpPr>
            <a:spLocks/>
          </p:cNvSpPr>
          <p:nvPr/>
        </p:nvSpPr>
        <p:spPr bwMode="auto">
          <a:xfrm>
            <a:off x="5943600" y="32766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1" name="Rectangle 58"/>
          <p:cNvSpPr>
            <a:spLocks/>
          </p:cNvSpPr>
          <p:nvPr/>
        </p:nvSpPr>
        <p:spPr bwMode="auto">
          <a:xfrm>
            <a:off x="6019800" y="44958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2" name="Rectangle 59"/>
          <p:cNvSpPr>
            <a:spLocks/>
          </p:cNvSpPr>
          <p:nvPr/>
        </p:nvSpPr>
        <p:spPr bwMode="auto">
          <a:xfrm>
            <a:off x="6019800" y="579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 rot="10800000" flipH="1">
            <a:off x="62484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 rot="10800000" flipH="1">
            <a:off x="2590800" y="1295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2"/>
          <p:cNvSpPr>
            <a:spLocks noChangeShapeType="1"/>
          </p:cNvSpPr>
          <p:nvPr/>
        </p:nvSpPr>
        <p:spPr bwMode="auto">
          <a:xfrm rot="10800000">
            <a:off x="1905000" y="28194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3"/>
          <p:cNvSpPr>
            <a:spLocks noChangeShapeType="1"/>
          </p:cNvSpPr>
          <p:nvPr/>
        </p:nvSpPr>
        <p:spPr bwMode="auto">
          <a:xfrm rot="10800000">
            <a:off x="1905000" y="40386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4"/>
          <p:cNvSpPr>
            <a:spLocks noChangeShapeType="1"/>
          </p:cNvSpPr>
          <p:nvPr/>
        </p:nvSpPr>
        <p:spPr bwMode="auto">
          <a:xfrm rot="10800000">
            <a:off x="1828800" y="52578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Rectangle 65"/>
          <p:cNvSpPr>
            <a:spLocks/>
          </p:cNvSpPr>
          <p:nvPr/>
        </p:nvSpPr>
        <p:spPr bwMode="auto">
          <a:xfrm>
            <a:off x="2438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99" name="Rectangle 66"/>
          <p:cNvSpPr>
            <a:spLocks/>
          </p:cNvSpPr>
          <p:nvPr/>
        </p:nvSpPr>
        <p:spPr bwMode="auto">
          <a:xfrm>
            <a:off x="36576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0" name="Rectangle 67"/>
          <p:cNvSpPr>
            <a:spLocks/>
          </p:cNvSpPr>
          <p:nvPr/>
        </p:nvSpPr>
        <p:spPr bwMode="auto">
          <a:xfrm>
            <a:off x="48768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1" name="Rectangle 68"/>
          <p:cNvSpPr>
            <a:spLocks/>
          </p:cNvSpPr>
          <p:nvPr/>
        </p:nvSpPr>
        <p:spPr bwMode="auto">
          <a:xfrm>
            <a:off x="60960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2" name="Rectangle 69"/>
          <p:cNvSpPr>
            <a:spLocks/>
          </p:cNvSpPr>
          <p:nvPr/>
        </p:nvSpPr>
        <p:spPr bwMode="auto">
          <a:xfrm>
            <a:off x="1600200" y="1600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03" name="Rectangle 70"/>
          <p:cNvSpPr>
            <a:spLocks/>
          </p:cNvSpPr>
          <p:nvPr/>
        </p:nvSpPr>
        <p:spPr bwMode="auto">
          <a:xfrm>
            <a:off x="1600200" y="26670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4" name="Rectangle 71"/>
          <p:cNvSpPr>
            <a:spLocks/>
          </p:cNvSpPr>
          <p:nvPr/>
        </p:nvSpPr>
        <p:spPr bwMode="auto">
          <a:xfrm>
            <a:off x="1600200" y="3886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5" name="Rectangle 72"/>
          <p:cNvSpPr>
            <a:spLocks/>
          </p:cNvSpPr>
          <p:nvPr/>
        </p:nvSpPr>
        <p:spPr bwMode="auto">
          <a:xfrm>
            <a:off x="1600200" y="51054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6" name="Rectangle 73"/>
          <p:cNvSpPr>
            <a:spLocks/>
          </p:cNvSpPr>
          <p:nvPr/>
        </p:nvSpPr>
        <p:spPr bwMode="auto">
          <a:xfrm>
            <a:off x="7696200" y="114300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33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j coordinates</a:t>
            </a:r>
          </a:p>
        </p:txBody>
      </p:sp>
      <p:sp>
        <p:nvSpPr>
          <p:cNvPr id="23607" name="Rectangle 74"/>
          <p:cNvSpPr>
            <a:spLocks/>
          </p:cNvSpPr>
          <p:nvPr/>
        </p:nvSpPr>
        <p:spPr bwMode="auto">
          <a:xfrm rot="-5400000">
            <a:off x="488950" y="3932238"/>
            <a:ext cx="1663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i coordinates</a:t>
            </a:r>
          </a:p>
        </p:txBody>
      </p:sp>
      <p:sp>
        <p:nvSpPr>
          <p:cNvPr id="23608" name="Rectangle 78"/>
          <p:cNvSpPr>
            <a:spLocks/>
          </p:cNvSpPr>
          <p:nvPr/>
        </p:nvSpPr>
        <p:spPr bwMode="auto">
          <a:xfrm>
            <a:off x="1295400" y="1219200"/>
            <a:ext cx="1016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source</a:t>
            </a:r>
          </a:p>
        </p:txBody>
      </p:sp>
      <p:sp>
        <p:nvSpPr>
          <p:cNvPr id="23609" name="Rectangle 79"/>
          <p:cNvSpPr>
            <a:spLocks/>
          </p:cNvSpPr>
          <p:nvPr/>
        </p:nvSpPr>
        <p:spPr bwMode="auto">
          <a:xfrm>
            <a:off x="7924800" y="61722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sink</a:t>
            </a:r>
          </a:p>
        </p:txBody>
      </p:sp>
      <p:sp>
        <p:nvSpPr>
          <p:cNvPr id="23610" name="Line 80"/>
          <p:cNvSpPr>
            <a:spLocks noChangeShapeType="1"/>
          </p:cNvSpPr>
          <p:nvPr/>
        </p:nvSpPr>
        <p:spPr bwMode="auto">
          <a:xfrm>
            <a:off x="20574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Line 81"/>
          <p:cNvSpPr>
            <a:spLocks noChangeShapeType="1"/>
          </p:cNvSpPr>
          <p:nvPr/>
        </p:nvSpPr>
        <p:spPr bwMode="auto">
          <a:xfrm rot="10800000" flipH="1">
            <a:off x="38100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Line 82"/>
          <p:cNvSpPr>
            <a:spLocks noChangeShapeType="1"/>
          </p:cNvSpPr>
          <p:nvPr/>
        </p:nvSpPr>
        <p:spPr bwMode="auto">
          <a:xfrm flipV="1">
            <a:off x="6313488" y="2820988"/>
            <a:ext cx="12382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Line 83"/>
          <p:cNvSpPr>
            <a:spLocks noChangeShapeType="1"/>
          </p:cNvSpPr>
          <p:nvPr/>
        </p:nvSpPr>
        <p:spPr bwMode="auto">
          <a:xfrm>
            <a:off x="6477000" y="4038600"/>
            <a:ext cx="1074738" cy="158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Line 84"/>
          <p:cNvSpPr>
            <a:spLocks noChangeShapeType="1"/>
          </p:cNvSpPr>
          <p:nvPr/>
        </p:nvSpPr>
        <p:spPr bwMode="auto">
          <a:xfrm>
            <a:off x="6324600" y="5257800"/>
            <a:ext cx="1227138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85"/>
          <p:cNvSpPr>
            <a:spLocks noChangeShapeType="1"/>
          </p:cNvSpPr>
          <p:nvPr/>
        </p:nvSpPr>
        <p:spPr bwMode="auto">
          <a:xfrm>
            <a:off x="6324600" y="6477000"/>
            <a:ext cx="1227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Line 86"/>
          <p:cNvSpPr>
            <a:spLocks noChangeShapeType="1"/>
          </p:cNvSpPr>
          <p:nvPr/>
        </p:nvSpPr>
        <p:spPr bwMode="auto">
          <a:xfrm>
            <a:off x="75438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87"/>
          <p:cNvSpPr>
            <a:spLocks noChangeShapeType="1"/>
          </p:cNvSpPr>
          <p:nvPr/>
        </p:nvSpPr>
        <p:spPr bwMode="auto">
          <a:xfrm>
            <a:off x="7521575" y="4267200"/>
            <a:ext cx="1588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19" name="Line 88"/>
          <p:cNvSpPr>
            <a:spLocks noChangeShapeType="1"/>
          </p:cNvSpPr>
          <p:nvPr/>
        </p:nvSpPr>
        <p:spPr bwMode="auto">
          <a:xfrm flipH="1">
            <a:off x="7504113" y="5356225"/>
            <a:ext cx="39687" cy="10826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9"/>
          <p:cNvSpPr>
            <a:spLocks noChangeShapeType="1"/>
          </p:cNvSpPr>
          <p:nvPr/>
        </p:nvSpPr>
        <p:spPr bwMode="auto">
          <a:xfrm rot="10800000" flipH="1">
            <a:off x="7543800" y="1295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Rectangle 90"/>
          <p:cNvSpPr>
            <a:spLocks/>
          </p:cNvSpPr>
          <p:nvPr/>
        </p:nvSpPr>
        <p:spPr bwMode="auto">
          <a:xfrm>
            <a:off x="7391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21" name="Line 91"/>
          <p:cNvSpPr>
            <a:spLocks noChangeShapeType="1"/>
          </p:cNvSpPr>
          <p:nvPr/>
        </p:nvSpPr>
        <p:spPr bwMode="auto">
          <a:xfrm flipH="1">
            <a:off x="2592388" y="1752600"/>
            <a:ext cx="63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2" name="Line 92"/>
          <p:cNvSpPr>
            <a:spLocks noChangeShapeType="1"/>
          </p:cNvSpPr>
          <p:nvPr/>
        </p:nvSpPr>
        <p:spPr bwMode="auto">
          <a:xfrm>
            <a:off x="3810000" y="1701800"/>
            <a:ext cx="158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" name="Line 93"/>
          <p:cNvSpPr>
            <a:spLocks noChangeShapeType="1"/>
          </p:cNvSpPr>
          <p:nvPr/>
        </p:nvSpPr>
        <p:spPr bwMode="auto">
          <a:xfrm>
            <a:off x="7543800" y="1600200"/>
            <a:ext cx="1588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" name="Line 94"/>
          <p:cNvSpPr>
            <a:spLocks noChangeShapeType="1"/>
          </p:cNvSpPr>
          <p:nvPr/>
        </p:nvSpPr>
        <p:spPr bwMode="auto">
          <a:xfrm>
            <a:off x="5029200" y="19050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6" name="Line 95"/>
          <p:cNvSpPr>
            <a:spLocks noChangeShapeType="1"/>
          </p:cNvSpPr>
          <p:nvPr/>
        </p:nvSpPr>
        <p:spPr bwMode="auto">
          <a:xfrm>
            <a:off x="2590800" y="1676400"/>
            <a:ext cx="11795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27" name="Line 96"/>
          <p:cNvSpPr>
            <a:spLocks noChangeShapeType="1"/>
          </p:cNvSpPr>
          <p:nvPr/>
        </p:nvSpPr>
        <p:spPr bwMode="auto">
          <a:xfrm>
            <a:off x="3810000" y="1676400"/>
            <a:ext cx="1246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6477000" y="1676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Line 99"/>
          <p:cNvSpPr>
            <a:spLocks noChangeShapeType="1"/>
          </p:cNvSpPr>
          <p:nvPr/>
        </p:nvSpPr>
        <p:spPr bwMode="auto">
          <a:xfrm rot="10800000" flipH="1">
            <a:off x="7772400" y="640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Rectangle 100"/>
          <p:cNvSpPr>
            <a:spLocks/>
          </p:cNvSpPr>
          <p:nvPr/>
        </p:nvSpPr>
        <p:spPr bwMode="auto">
          <a:xfrm>
            <a:off x="30480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0" name="Rectangle 101"/>
          <p:cNvSpPr>
            <a:spLocks/>
          </p:cNvSpPr>
          <p:nvPr/>
        </p:nvSpPr>
        <p:spPr bwMode="auto">
          <a:xfrm>
            <a:off x="43434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1" name="Rectangle 102"/>
          <p:cNvSpPr>
            <a:spLocks/>
          </p:cNvSpPr>
          <p:nvPr/>
        </p:nvSpPr>
        <p:spPr bwMode="auto">
          <a:xfrm>
            <a:off x="5562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2" name="Rectangle 103"/>
          <p:cNvSpPr>
            <a:spLocks/>
          </p:cNvSpPr>
          <p:nvPr/>
        </p:nvSpPr>
        <p:spPr bwMode="auto">
          <a:xfrm>
            <a:off x="6705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3" name="Rectangle 104"/>
          <p:cNvSpPr>
            <a:spLocks/>
          </p:cNvSpPr>
          <p:nvPr/>
        </p:nvSpPr>
        <p:spPr bwMode="auto">
          <a:xfrm>
            <a:off x="2362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34" name="Rectangle 105"/>
          <p:cNvSpPr>
            <a:spLocks/>
          </p:cNvSpPr>
          <p:nvPr/>
        </p:nvSpPr>
        <p:spPr bwMode="auto">
          <a:xfrm>
            <a:off x="35814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5" name="Rectangle 106"/>
          <p:cNvSpPr>
            <a:spLocks/>
          </p:cNvSpPr>
          <p:nvPr/>
        </p:nvSpPr>
        <p:spPr bwMode="auto">
          <a:xfrm>
            <a:off x="4800600" y="20574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6" name="Rectangle 107"/>
          <p:cNvSpPr>
            <a:spLocks/>
          </p:cNvSpPr>
          <p:nvPr/>
        </p:nvSpPr>
        <p:spPr bwMode="auto">
          <a:xfrm>
            <a:off x="60198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7" name="Rectangle 108"/>
          <p:cNvSpPr>
            <a:spLocks/>
          </p:cNvSpPr>
          <p:nvPr/>
        </p:nvSpPr>
        <p:spPr bwMode="auto">
          <a:xfrm>
            <a:off x="7315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8" name="Rectangle 109"/>
          <p:cNvSpPr>
            <a:spLocks/>
          </p:cNvSpPr>
          <p:nvPr/>
        </p:nvSpPr>
        <p:spPr bwMode="auto">
          <a:xfrm>
            <a:off x="7543800" y="5715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9" name="Rectangle 110"/>
          <p:cNvSpPr>
            <a:spLocks/>
          </p:cNvSpPr>
          <p:nvPr/>
        </p:nvSpPr>
        <p:spPr bwMode="auto">
          <a:xfrm>
            <a:off x="7551738" y="31242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0" name="Rectangle 111"/>
          <p:cNvSpPr>
            <a:spLocks/>
          </p:cNvSpPr>
          <p:nvPr/>
        </p:nvSpPr>
        <p:spPr bwMode="auto">
          <a:xfrm>
            <a:off x="7612063" y="45720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1" name="Rectangle 112"/>
          <p:cNvSpPr>
            <a:spLocks/>
          </p:cNvSpPr>
          <p:nvPr/>
        </p:nvSpPr>
        <p:spPr bwMode="auto">
          <a:xfrm>
            <a:off x="6781800" y="6172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2" name="Rectangle 113"/>
          <p:cNvSpPr>
            <a:spLocks/>
          </p:cNvSpPr>
          <p:nvPr/>
        </p:nvSpPr>
        <p:spPr bwMode="auto">
          <a:xfrm>
            <a:off x="67818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3" name="Rectangle 114"/>
          <p:cNvSpPr>
            <a:spLocks/>
          </p:cNvSpPr>
          <p:nvPr/>
        </p:nvSpPr>
        <p:spPr bwMode="auto">
          <a:xfrm>
            <a:off x="6781800" y="2514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4" name="Rectangle 115"/>
          <p:cNvSpPr>
            <a:spLocks/>
          </p:cNvSpPr>
          <p:nvPr/>
        </p:nvSpPr>
        <p:spPr bwMode="auto">
          <a:xfrm>
            <a:off x="6781800" y="3733800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5" name="Line 140"/>
          <p:cNvSpPr>
            <a:spLocks noChangeShapeType="1"/>
          </p:cNvSpPr>
          <p:nvPr/>
        </p:nvSpPr>
        <p:spPr bwMode="auto">
          <a:xfrm>
            <a:off x="6248400" y="1828800"/>
            <a:ext cx="0" cy="1016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56" name="Line 141"/>
          <p:cNvSpPr>
            <a:spLocks noChangeShapeType="1"/>
          </p:cNvSpPr>
          <p:nvPr/>
        </p:nvSpPr>
        <p:spPr bwMode="auto">
          <a:xfrm>
            <a:off x="6248400" y="3048000"/>
            <a:ext cx="0" cy="10620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47" name="Line 142"/>
          <p:cNvSpPr>
            <a:spLocks noChangeShapeType="1"/>
          </p:cNvSpPr>
          <p:nvPr/>
        </p:nvSpPr>
        <p:spPr bwMode="auto">
          <a:xfrm>
            <a:off x="5105400" y="4038600"/>
            <a:ext cx="9318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8" name="Line 143"/>
          <p:cNvSpPr>
            <a:spLocks noChangeShapeType="1"/>
          </p:cNvSpPr>
          <p:nvPr/>
        </p:nvSpPr>
        <p:spPr bwMode="auto">
          <a:xfrm>
            <a:off x="6248400" y="42672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9" name="Line 144"/>
          <p:cNvSpPr>
            <a:spLocks noChangeShapeType="1"/>
          </p:cNvSpPr>
          <p:nvPr/>
        </p:nvSpPr>
        <p:spPr bwMode="auto">
          <a:xfrm rot="10800000">
            <a:off x="1828800" y="64770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0" name="Rectangle 145"/>
          <p:cNvSpPr>
            <a:spLocks/>
          </p:cNvSpPr>
          <p:nvPr/>
        </p:nvSpPr>
        <p:spPr bwMode="auto">
          <a:xfrm>
            <a:off x="1600200" y="63246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1" name="Line 146"/>
          <p:cNvSpPr>
            <a:spLocks noChangeShapeType="1"/>
          </p:cNvSpPr>
          <p:nvPr/>
        </p:nvSpPr>
        <p:spPr bwMode="auto">
          <a:xfrm flipH="1">
            <a:off x="2117725" y="1706563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6"/>
          <p:cNvSpPr>
            <a:spLocks noChangeShapeType="1"/>
          </p:cNvSpPr>
          <p:nvPr/>
        </p:nvSpPr>
        <p:spPr bwMode="auto">
          <a:xfrm>
            <a:off x="5097463" y="1692275"/>
            <a:ext cx="1246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042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Simple Recursive Program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457200" y="1779588"/>
            <a:ext cx="8229600" cy="4392612"/>
            <a:chOff x="0" y="0"/>
            <a:chExt cx="5184" cy="2767"/>
          </a:xfrm>
        </p:grpSpPr>
        <p:sp>
          <p:nvSpPr>
            <p:cNvPr id="26629" name="Rectangle 3"/>
            <p:cNvSpPr>
              <a:spLocks/>
            </p:cNvSpPr>
            <p:nvPr/>
          </p:nvSpPr>
          <p:spPr bwMode="auto">
            <a:xfrm>
              <a:off x="0" y="0"/>
              <a:ext cx="5184" cy="276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30" name="Rectangle 4"/>
            <p:cNvSpPr>
              <a:spLocks/>
            </p:cNvSpPr>
            <p:nvPr/>
          </p:nvSpPr>
          <p:spPr bwMode="auto">
            <a:xfrm>
              <a:off x="0" y="0"/>
              <a:ext cx="5184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534988" indent="-495300"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 b="1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MT</a:t>
              </a:r>
              <a:r>
                <a:rPr lang="en-US" altLang="en-US" sz="2400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x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MT(n-1,m)+length of the edge from (n- 1,m)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y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MT(n,m-1)+length of the edge from (n,m-1)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return max{x,y}</a:t>
              </a:r>
            </a:p>
          </p:txBody>
        </p:sp>
      </p:grp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46138" y="4891088"/>
            <a:ext cx="634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en-US" b="1">
                <a:solidFill>
                  <a:srgbClr val="FF0000"/>
                </a:solidFill>
                <a:latin typeface="Lucida Grande"/>
                <a:ea typeface="宋体" pitchFamily="2" charset="-122"/>
              </a:rPr>
              <a:t>MT</a:t>
            </a:r>
            <a:r>
              <a:rPr lang="en-US" altLang="en-US">
                <a:solidFill>
                  <a:srgbClr val="FF0000"/>
                </a:solidFill>
                <a:latin typeface="Lucida Grande"/>
                <a:ea typeface="宋体" pitchFamily="2" charset="-122"/>
              </a:rPr>
              <a:t>(n,m): the length of the optimal path from (0,0) to (n,m) </a:t>
            </a:r>
          </a:p>
        </p:txBody>
      </p:sp>
    </p:spTree>
    <p:extLst>
      <p:ext uri="{BB962C8B-B14F-4D97-AF65-F5344CB8AC3E}">
        <p14:creationId xmlns:p14="http://schemas.microsoft.com/office/powerpoint/2010/main" val="107973013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6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27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257800" y="685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19906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28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493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7831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29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03275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839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1" y="1196753"/>
            <a:ext cx="8229600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433514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3856038" y="6313490"/>
            <a:ext cx="15922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315200" y="6024564"/>
            <a:ext cx="762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2954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3254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1587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2954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8096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7795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23215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74796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2005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7163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1704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6863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7795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2637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747964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2337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717925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202114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6863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1704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6546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70600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6246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3856039" y="5124452"/>
            <a:ext cx="19367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340225" y="5540377"/>
            <a:ext cx="1938338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26377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308600" y="5943602"/>
            <a:ext cx="1454150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371850" y="4708527"/>
            <a:ext cx="1452563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433514" y="3048002"/>
            <a:ext cx="2906712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1917700" y="3463927"/>
            <a:ext cx="14541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2887664" y="3878263"/>
            <a:ext cx="968375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2887664" y="4294190"/>
            <a:ext cx="2420937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820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3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ＭＳ Ｐゴシック" pitchFamily="34" charset="-128"/>
              </a:rPr>
              <a:t> 3.  Longest common subsequence (LCS)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4819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11D5D028-9CC7-4CFF-A573-779149EADC1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45920D1-C7BE-4641-AF17-561EA746716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003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9A8F84A2-5E1F-46D5-8FDC-BA091DA9B1F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91F81B-F397-4937-BA28-FBCB58CC348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Longest common subsequence problem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Input:</a:t>
            </a:r>
            <a:r>
              <a:rPr lang="en-US" altLang="zh-CN" sz="2800">
                <a:ea typeface="ＭＳ Ｐゴシック" pitchFamily="34" charset="-128"/>
              </a:rPr>
              <a:t>    Two sequences  X=x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x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...x</a:t>
            </a:r>
            <a:r>
              <a:rPr lang="en-US" altLang="zh-CN" sz="2800" baseline="-25000">
                <a:ea typeface="ＭＳ Ｐゴシック" pitchFamily="34" charset="-128"/>
              </a:rPr>
              <a:t>m</a:t>
            </a:r>
            <a:r>
              <a:rPr lang="en-US" altLang="zh-CN" sz="2800">
                <a:ea typeface="ＭＳ Ｐゴシック" pitchFamily="34" charset="-128"/>
              </a:rPr>
              <a:t>,   and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                   Y=y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y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...y</a:t>
            </a:r>
            <a:r>
              <a:rPr lang="en-US" altLang="zh-CN" sz="2800" baseline="-25000">
                <a:ea typeface="ＭＳ Ｐゴシック" pitchFamily="34" charset="-128"/>
              </a:rPr>
              <a:t>n</a:t>
            </a:r>
            <a:r>
              <a:rPr lang="en-US" altLang="zh-CN" sz="2800">
                <a:ea typeface="ＭＳ Ｐゴシック" pitchFamily="34" charset="-128"/>
              </a:rPr>
              <a:t>.    </a:t>
            </a:r>
            <a:endParaRPr lang="en-US" altLang="zh-CN" sz="28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Output:</a:t>
            </a:r>
            <a:r>
              <a:rPr lang="en-US" altLang="zh-CN" sz="2800">
                <a:ea typeface="ＭＳ Ｐゴシック" pitchFamily="34" charset="-128"/>
              </a:rPr>
              <a:t> </a:t>
            </a:r>
            <a:r>
              <a:rPr lang="en-US" altLang="zh-CN" sz="2400">
                <a:ea typeface="ＭＳ Ｐゴシック" pitchFamily="34" charset="-128"/>
              </a:rPr>
              <a:t>a longest common subsequence of X and Y.</a:t>
            </a: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A brute-force approach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	</a:t>
            </a:r>
            <a:r>
              <a:rPr lang="en-US" altLang="zh-CN" sz="2000">
                <a:ea typeface="ＭＳ Ｐゴシック" pitchFamily="34" charset="-128"/>
              </a:rPr>
              <a:t>Suppose that m</a:t>
            </a:r>
            <a:r>
              <a:rPr lang="en-US" altLang="zh-CN" sz="20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zh-CN" sz="2000">
                <a:ea typeface="ＭＳ Ｐゴシック" pitchFamily="34" charset="-128"/>
              </a:rPr>
              <a:t>n. Try all subsequence of X (There are 2</a:t>
            </a:r>
            <a:r>
              <a:rPr lang="en-US" altLang="zh-CN" sz="2000" baseline="30000">
                <a:ea typeface="ＭＳ Ｐゴシック" pitchFamily="34" charset="-128"/>
              </a:rPr>
              <a:t>m</a:t>
            </a:r>
            <a:r>
              <a:rPr lang="en-US" altLang="zh-CN" sz="2000">
                <a:ea typeface="ＭＳ Ｐゴシック" pitchFamily="34" charset="-128"/>
              </a:rPr>
              <a:t> subsequence of X),  test if such a subsequence is also a subsequence of Y, and select the one with the longest length. </a:t>
            </a:r>
          </a:p>
        </p:txBody>
      </p:sp>
    </p:spTree>
    <p:extLst>
      <p:ext uri="{BB962C8B-B14F-4D97-AF65-F5344CB8AC3E}">
        <p14:creationId xmlns:p14="http://schemas.microsoft.com/office/powerpoint/2010/main" val="169933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DB177252-D72B-4341-9FA6-8E200F520D6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05B6654-2854-4BDB-B812-C6759C71739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ＭＳ Ｐゴシック" pitchFamily="34" charset="-128"/>
              </a:rPr>
              <a:t>The recursive equation</a:t>
            </a:r>
            <a:r>
              <a:rPr lang="en-US" altLang="zh-CN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75184"/>
            <a:ext cx="9913938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LCS of X[1...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0                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or j=0,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zh-CN" sz="20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max{c[i,j-1],c[i-1,j]}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Computing the length of an LCS</a:t>
            </a: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There are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]’s. So we can compute them 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a specific order.</a:t>
            </a:r>
            <a:r>
              <a:rPr lang="en-US" altLang="zh-CN" sz="20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9" name="Left Brace 1"/>
          <p:cNvSpPr>
            <a:spLocks/>
          </p:cNvSpPr>
          <p:nvPr/>
        </p:nvSpPr>
        <p:spPr bwMode="auto">
          <a:xfrm>
            <a:off x="1660525" y="2403153"/>
            <a:ext cx="244475" cy="1385887"/>
          </a:xfrm>
          <a:prstGeom prst="leftBrace">
            <a:avLst>
              <a:gd name="adj1" fmla="val 8293"/>
              <a:gd name="adj2" fmla="val 50000"/>
            </a:avLst>
          </a:prstGeom>
          <a:noFill/>
          <a:ln w="34925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5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0BC462A-26E3-459F-B924-5AA863C27EA5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73F6524-0E75-4139-AE51-411F7F3E3850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34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The algorithm to compute an LCS</a:t>
            </a:r>
            <a:r>
              <a:rPr lang="en-US" altLang="zh-CN">
                <a:ea typeface="ＭＳ Ｐゴシック" pitchFamily="34" charset="-128"/>
              </a:rPr>
              <a:t>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 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2.          c[i,0]=0;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3.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j=0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4.          c[0,j]=0;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5.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6.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j=1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7.      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8.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x[i] ==y[j]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then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9.                  c[i,j]=c[i-1,j-1]+1;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10                  b[i,j]=1;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11.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  else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c[i-1,j]&gt;=c[i,j-1]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then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12.                           c[i,j]=c[i-1,j]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13.                           b[i,j]=2;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14.       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else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c[i,j]=c[i,j-1]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15.                           b[i,j]=3;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       } </a:t>
            </a:r>
          </a:p>
        </p:txBody>
      </p:sp>
    </p:spTree>
    <p:extLst>
      <p:ext uri="{BB962C8B-B14F-4D97-AF65-F5344CB8AC3E}">
        <p14:creationId xmlns:p14="http://schemas.microsoft.com/office/powerpoint/2010/main" val="90744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4. Shortest common super</a:t>
            </a:r>
            <a:r>
              <a:rPr lang="en-US" altLang="zh-CN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-</a:t>
            </a:r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sequence</a:t>
            </a:r>
            <a:b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360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7DC9CA67-6C07-4A85-8BEE-C5A55F855A04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35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8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EA2A12D1-D285-4ECB-808E-FD4EF013424D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Recursive Equation</a:t>
            </a:r>
            <a:r>
              <a:rPr lang="en-US" altLang="en-US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:</a:t>
            </a: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SCS of X[1...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  <a:b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</a:b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j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j=0,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en-US" sz="24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en-US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  <a:endParaRPr lang="en-US" altLang="zh-CN" sz="24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min{c[i,j-1]+1,c[i-1,j]+1}  </a:t>
            </a:r>
            <a:r>
              <a:rPr lang="en-US" altLang="zh-CN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r>
              <a:rPr lang="en-US" altLang="zh-CN" sz="2400" dirty="0">
                <a:ea typeface="ＭＳ Ｐゴシック" pitchFamily="34" charset="-128"/>
              </a:rPr>
              <a:t> 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6084" name="Left Brace 1"/>
          <p:cNvSpPr>
            <a:spLocks/>
          </p:cNvSpPr>
          <p:nvPr/>
        </p:nvSpPr>
        <p:spPr bwMode="auto">
          <a:xfrm>
            <a:off x="1456160" y="3789040"/>
            <a:ext cx="163512" cy="1303338"/>
          </a:xfrm>
          <a:prstGeom prst="leftBrace">
            <a:avLst>
              <a:gd name="adj1" fmla="val 8303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33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8620D3F-8C87-4EC9-BC68-24FC74641E0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1EBC0A0-A147-4740-8F7C-590BD02CD84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258888" y="1035050"/>
          <a:ext cx="6265862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5114286" imgH="3696216" progId="Paint.Picture">
                  <p:embed/>
                </p:oleObj>
              </mc:Choice>
              <mc:Fallback>
                <p:oleObj name="Bitmap Image" r:id="rId3" imgW="5114286" imgH="36962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35050"/>
                        <a:ext cx="6265862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64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9F989C4-A6D2-4402-802C-3A5A2C8D56BD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2021/11/26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8376D93-7624-4B07-94F4-CEDA6493075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ＭＳ Ｐゴシック" pitchFamily="34" charset="-128"/>
              </a:rPr>
              <a:t>The pseudo-codes </a:t>
            </a:r>
            <a:endParaRPr lang="en-US" altLang="en-US" sz="4000">
              <a:ea typeface="ＭＳ Ｐゴシック" pitchFamily="34" charset="-128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58088" cy="501332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i=0 to n do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c[i, 0]=i;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j=0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c[0,j]=j;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i=1 to n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for j=1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if (xi == yj)  c[i ,j]= c[i-1, j-1]+1;  b[i.j]=1;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else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c[i,j]=min{c[i-1,j]+1, c[i,j-1]+1}.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if (c[i,j]=c[i-1,j]+1 then b[i,j]=2;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else b[i,j]=3;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p=n, q=m;  / backtracking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while (p</a:t>
            </a: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≠0 or q≠0)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{ if (b[p,q]==1) then {print x[p]; p=p-1;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(b[p,q]==2) then {print x[p]; p=p-1}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(b[p,q]==3) then {print y[q];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300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Shortest Paths </a:t>
            </a:r>
            <a:br>
              <a:rPr lang="en-US" altLang="en-US" dirty="0"/>
            </a:br>
            <a:r>
              <a:rPr lang="en-US" altLang="en-US" dirty="0"/>
              <a:t>with Negative weighted edges</a:t>
            </a:r>
            <a:br>
              <a:rPr lang="en-US" altLang="en-US" dirty="0"/>
            </a:br>
            <a:r>
              <a:rPr lang="en-US" altLang="en-US" sz="3600" dirty="0"/>
              <a:t>(</a:t>
            </a:r>
            <a:r>
              <a:rPr lang="en-US" altLang="en-US" sz="3600" b="1" i="1" dirty="0">
                <a:solidFill>
                  <a:schemeClr val="accent2"/>
                </a:solidFill>
              </a:rPr>
              <a:t>Bellman-Ford algorithm</a:t>
            </a:r>
            <a:r>
              <a:rPr lang="en-US" altLang="en-US" sz="3600" dirty="0"/>
              <a:t>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7641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143000" y="1924958"/>
            <a:ext cx="7019472" cy="215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615915" y="2308230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419226" y="2566046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Scheduling: 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234521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Def. OPT(</a:t>
                </a:r>
                <a:r>
                  <a:rPr lang="en-US" altLang="zh-CN" sz="1800" dirty="0" err="1"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latin typeface="Comic Sans MS" pitchFamily="66" charset="0"/>
                  </a:rPr>
                  <a:t>, v)=length of shortest s-v path P using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1: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i-1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OPT(</a:t>
                </a:r>
                <a:r>
                  <a:rPr lang="en-US" altLang="zh-CN" sz="1600" dirty="0" err="1">
                    <a:latin typeface="Comic Sans MS" pitchFamily="66" charset="0"/>
                  </a:rPr>
                  <a:t>i</a:t>
                </a:r>
                <a:r>
                  <a:rPr lang="en-US" altLang="zh-CN" sz="1600" dirty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2: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exactly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18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If (w, v) is the last edge, then OPT  use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the best s-w path using at most i-1 edges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edge  (w, v).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 </a:t>
                </a:r>
                <a:endParaRPr lang="en-US" altLang="zh-CN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b="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𝐼𝑓</m:t>
                    </m:r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en-US" altLang="zh-CN" sz="1600" b="0" i="1" smtClean="0">
                        <a:latin typeface="Cambria Math"/>
                        <a:ea typeface="Cambria Math"/>
                      </a:rPr>
                      <m:t>≥1, </m:t>
                    </m:r>
                    <m:r>
                      <a:rPr lang="en-US" altLang="zh-CN" sz="1600" b="0" i="1" smtClean="0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𝑂𝑃𝑇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−1, 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1600" b="0" dirty="0">
                  <a:latin typeface="Comic Sans MS" pitchFamily="66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𝑂𝑝𝑡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0, </m:t>
                          </m:r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=0 </m:t>
                      </m:r>
                    </m:oMath>
                  </m:oMathPara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/>
                      </a:rPr>
                      <m:t>𝑖</m:t>
                    </m:r>
                    <m:r>
                      <a:rPr lang="en-US" altLang="zh-CN" sz="16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1600" i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 </m:t>
                    </m:r>
                    <m:r>
                      <a:rPr lang="en-US" altLang="zh-CN" sz="1600" i="1">
                        <a:latin typeface="Cambria Math"/>
                      </a:rPr>
                      <m:t>𝑣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1600" i="1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latin typeface="Cambria Math"/>
                      </a:rPr>
                      <m:t>=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endParaRPr lang="en-US" altLang="zh-CN" sz="1600" i="1" dirty="0">
                  <a:latin typeface="Cambria Math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>
                    <a:latin typeface="Comic Sans MS" pitchFamily="66" charset="0"/>
                  </a:rPr>
                  <a:t>, v)=length of shortest s-v path.                                    </a:t>
                </a: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  <a:blipFill rotWithShape="1">
                <a:blip r:embed="rId2"/>
                <a:stretch>
                  <a:fillRect l="-220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39596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11B52-0438-4002-B390-BBB2889A37E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/>
            </a:br>
            <a:r>
              <a:rPr lang="en-US" altLang="zh-CN" sz="4800" b="1">
                <a:solidFill>
                  <a:schemeClr val="tx1"/>
                </a:solidFill>
              </a:rPr>
              <a:t>Maximum Flow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Maximum Flow Problem</a:t>
            </a:r>
          </a:p>
          <a:p>
            <a:pPr eaLnBrk="1" hangingPunct="1"/>
            <a:r>
              <a:rPr lang="en-US" altLang="zh-CN" sz="2400"/>
              <a:t>The Ford-Fulkerson method</a:t>
            </a:r>
          </a:p>
          <a:p>
            <a:pPr eaLnBrk="1" hangingPunct="1"/>
            <a:r>
              <a:rPr lang="en-US" altLang="zh-CN" sz="2400"/>
              <a:t>Maximum  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2377789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1143000"/>
          </a:xfrm>
          <a:noFill/>
        </p:spPr>
        <p:txBody>
          <a:bodyPr/>
          <a:lstStyle/>
          <a:p>
            <a:r>
              <a:rPr lang="de-DE" altLang="en-US" sz="4000" b="1"/>
              <a:t>The basic Ford Fulkerson algorithm</a:t>
            </a:r>
            <a:br>
              <a:rPr lang="de-DE" altLang="en-US" sz="3600"/>
            </a:br>
            <a:r>
              <a:rPr lang="de-DE" altLang="en-US" sz="2400"/>
              <a:t>example of an execution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04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733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447800" y="2173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1447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590800" y="21351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v3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590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v4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866900" y="2363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866900" y="3887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93713" y="2438400"/>
            <a:ext cx="989012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95300" y="32781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5621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17145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7813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90700" y="25161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933700" y="24399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3009900" y="32781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 rot="-5348452">
            <a:off x="1002507" y="2772568"/>
            <a:ext cx="84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/10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 rot="1671448">
            <a:off x="528638" y="3614738"/>
            <a:ext cx="1260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/13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865313" y="1976438"/>
            <a:ext cx="1103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/12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 rot="-1613086">
            <a:off x="541338" y="2298700"/>
            <a:ext cx="10461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/16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 rot="-5348452">
            <a:off x="1462088" y="2625725"/>
            <a:ext cx="839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 rot="-2120564">
            <a:off x="3141663" y="3398838"/>
            <a:ext cx="7921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712913" y="3810000"/>
            <a:ext cx="1260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 0</a:t>
            </a:r>
            <a:r>
              <a:rPr lang="de-DE" altLang="en-US" sz="2400"/>
              <a:t>/14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 rot="1953558">
            <a:off x="3146425" y="2432050"/>
            <a:ext cx="88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/20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 rot="-5348452">
            <a:off x="2474119" y="2609057"/>
            <a:ext cx="952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/7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 rot="-3155862">
            <a:off x="2149475" y="29956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/9</a:t>
            </a:r>
          </a:p>
        </p:txBody>
      </p:sp>
      <p:graphicFrame>
        <p:nvGraphicFramePr>
          <p:cNvPr id="22557" name="Object 31"/>
          <p:cNvGraphicFramePr>
            <a:graphicFrameLocks noChangeAspect="1"/>
          </p:cNvGraphicFramePr>
          <p:nvPr/>
        </p:nvGraphicFramePr>
        <p:xfrm>
          <a:off x="4092575" y="1719263"/>
          <a:ext cx="4776788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719263"/>
                        <a:ext cx="4776788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10F3F-7092-497E-8A01-E743BD16D00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16872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9DB5A8-3A48-4BCC-8950-162550B9AE4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The Edmonds-Karp algorithm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Find the augment path using breadth-first search.</a:t>
            </a:r>
          </a:p>
          <a:p>
            <a:pPr eaLnBrk="1" hangingPunct="1"/>
            <a:r>
              <a:rPr lang="en-US" altLang="zh-CN" sz="2800"/>
              <a:t>Breadth-first search gives the shortest path for graphs </a:t>
            </a:r>
            <a:r>
              <a:rPr lang="en-US" altLang="zh-CN" sz="2800">
                <a:solidFill>
                  <a:schemeClr val="accent2"/>
                </a:solidFill>
              </a:rPr>
              <a:t>(Assuming the length of each edge is 1.)</a:t>
            </a:r>
          </a:p>
          <a:p>
            <a:pPr eaLnBrk="1" hangingPunct="1"/>
            <a:r>
              <a:rPr lang="en-US" altLang="zh-CN" sz="2800"/>
              <a:t>Time complexity of Edmonds-Karp algorithm is O(V*E</a:t>
            </a:r>
            <a:r>
              <a:rPr lang="en-US" altLang="zh-CN" sz="2800" baseline="30000"/>
              <a:t>2</a:t>
            </a:r>
            <a:r>
              <a:rPr lang="en-US" altLang="zh-CN" sz="2800"/>
              <a:t>).</a:t>
            </a:r>
          </a:p>
          <a:p>
            <a:pPr eaLnBrk="1" hangingPunct="1"/>
            <a:r>
              <a:rPr lang="en-US" altLang="zh-CN" sz="2800"/>
              <a:t>The proof  is very hard and is not required here.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59529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842A90-CC54-4B97-B53E-25471F5C69F5}" type="slidenum">
              <a:rPr lang="zh-TW" altLang="en-US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697788" cy="762000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itchFamily="18" charset="-120"/>
              </a:rPr>
              <a:t>Class P and Class NP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8153400" cy="51816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P </a:t>
            </a:r>
            <a:r>
              <a:rPr lang="en-US" altLang="zh-TW" sz="2800">
                <a:ea typeface="新細明體" pitchFamily="18" charset="-120"/>
              </a:rPr>
              <a:t>contains problems which are </a:t>
            </a: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solvable</a:t>
            </a:r>
            <a:r>
              <a:rPr lang="en-US" altLang="zh-TW" sz="2800">
                <a:ea typeface="新細明體" pitchFamily="18" charset="-120"/>
              </a:rPr>
              <a:t> in  polynomial time. 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The problems have algorithms in </a:t>
            </a:r>
            <a:r>
              <a:rPr lang="en-US" altLang="zh-TW" sz="2400" i="1">
                <a:ea typeface="新細明體" pitchFamily="18" charset="-120"/>
              </a:rPr>
              <a:t>O(n</a:t>
            </a:r>
            <a:r>
              <a:rPr lang="en-US" altLang="zh-TW" sz="2400" i="1" baseline="30000">
                <a:ea typeface="新細明體" pitchFamily="18" charset="-120"/>
              </a:rPr>
              <a:t>k</a:t>
            </a:r>
            <a:r>
              <a:rPr lang="en-US" altLang="zh-TW" sz="2400" i="1">
                <a:ea typeface="新細明體" pitchFamily="18" charset="-120"/>
              </a:rPr>
              <a:t>)</a:t>
            </a:r>
            <a:r>
              <a:rPr lang="en-US" altLang="zh-TW" sz="2400">
                <a:ea typeface="新細明體" pitchFamily="18" charset="-120"/>
              </a:rPr>
              <a:t> time, where 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>
                <a:ea typeface="新細明體" pitchFamily="18" charset="-120"/>
              </a:rPr>
              <a:t> is the input size and </a:t>
            </a:r>
            <a:r>
              <a:rPr lang="en-US" altLang="zh-TW" sz="2400" i="1">
                <a:ea typeface="新細明體" pitchFamily="18" charset="-120"/>
              </a:rPr>
              <a:t>k</a:t>
            </a:r>
            <a:r>
              <a:rPr lang="en-US" altLang="zh-TW" sz="2400">
                <a:ea typeface="新細明體" pitchFamily="18" charset="-120"/>
              </a:rPr>
              <a:t> is a constant.</a:t>
            </a:r>
          </a:p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NP (nondeterministic polynomial) </a:t>
            </a:r>
            <a:r>
              <a:rPr lang="en-US" altLang="zh-TW" sz="2800">
                <a:ea typeface="新細明體" pitchFamily="18" charset="-120"/>
              </a:rPr>
              <a:t>consists of those problems that are </a:t>
            </a:r>
            <a:r>
              <a:rPr lang="en-US" altLang="zh-TW" sz="2800" i="1">
                <a:solidFill>
                  <a:srgbClr val="00B050"/>
                </a:solidFill>
                <a:ea typeface="新細明體" pitchFamily="18" charset="-120"/>
              </a:rPr>
              <a:t>verifiable</a:t>
            </a:r>
            <a:r>
              <a:rPr lang="en-US" altLang="zh-TW" sz="2800">
                <a:ea typeface="新細明體" pitchFamily="18" charset="-120"/>
              </a:rPr>
              <a:t> in polynomial time.</a:t>
            </a:r>
          </a:p>
          <a:p>
            <a:pPr lvl="1" algn="l" eaLnBrk="1" hangingPunct="1"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we can verify that the solution is correct in time polynomial in the input </a:t>
            </a:r>
            <a:r>
              <a:rPr lang="en-US" altLang="zh-CN" sz="2000">
                <a:ea typeface="新細明體" pitchFamily="18" charset="-120"/>
              </a:rPr>
              <a:t>size </a:t>
            </a:r>
            <a:r>
              <a:rPr lang="en-US" altLang="zh-TW" sz="2000">
                <a:ea typeface="新細明體" pitchFamily="18" charset="-120"/>
              </a:rPr>
              <a:t>to the problem.</a:t>
            </a:r>
            <a:r>
              <a:rPr lang="en-US" altLang="zh-TW" sz="2400">
                <a:ea typeface="新細明體" pitchFamily="18" charset="-120"/>
              </a:rPr>
              <a:t> </a:t>
            </a:r>
          </a:p>
          <a:p>
            <a:pPr algn="l" eaLnBrk="1" hangingPunct="1"/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  <a:p>
            <a:pPr algn="l" eaLnBrk="1" hangingPunct="1"/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Example: Hamilton Circuit: given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an order of the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distinct vertices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2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…,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),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we can test if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 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i+1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for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i=1, 2, …, n-1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and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in time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O(n)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(polynomial in the input size).</a:t>
            </a:r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575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D4BAC80-9BA0-4528-8E29-2506D70343F6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Some basic NP-complete problems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3-Satisfiability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 : 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Each clause contains at most three variables or their negations.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Vertex Cover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Given a graph G=(V, E), find a subset V’ of V such that for each edge (u, v) in E, at least one of u and v is in V’ and the size of V’ is minimized.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Hamilton Circuit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(definition was given before)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History:  Satisfiability</a:t>
            </a: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3-Satisfiabilityvertex coverHamilton circuit.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Those proofs are very hard. </a:t>
            </a:r>
          </a:p>
        </p:txBody>
      </p:sp>
    </p:spTree>
    <p:extLst>
      <p:ext uri="{BB962C8B-B14F-4D97-AF65-F5344CB8AC3E}">
        <p14:creationId xmlns:p14="http://schemas.microsoft.com/office/powerpoint/2010/main" val="21323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5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914400"/>
            <a:ext cx="7848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4" y="6211890"/>
            <a:ext cx="136842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9" y="6227765"/>
            <a:ext cx="65563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87884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44196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83781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78192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521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200518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903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024430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15285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79533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43960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38371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1" y="5554665"/>
            <a:ext cx="1244600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1" y="4244975"/>
            <a:ext cx="250507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9" y="4752975"/>
            <a:ext cx="1246187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1" y="5567363"/>
            <a:ext cx="125571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88510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52758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010834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405246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7692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764704"/>
            <a:ext cx="7848600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180999" y="1848594"/>
            <a:ext cx="6383062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377822" y="2143248"/>
            <a:ext cx="21780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045370" y="2348880"/>
            <a:ext cx="3771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2400" dirty="0">
                <a:ea typeface="新細明體" pitchFamily="18" charset="-120"/>
              </a:rPr>
              <a:t>:  A subgraph T of a undirected and connected graph G=(V, E)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contains all the vertices (nodes) of G.  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75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39552" y="5373216"/>
            <a:ext cx="5904656" cy="432048"/>
          </a:xfrm>
          <a:prstGeom prst="roundRect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33056"/>
            <a:ext cx="7772400" cy="20161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This property is called 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A is always part of a minimum spanning tree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GENERIC_MST(G, w)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A:={}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safe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  <p:extLst>
      <p:ext uri="{BB962C8B-B14F-4D97-AF65-F5344CB8AC3E}">
        <p14:creationId xmlns:p14="http://schemas.microsoft.com/office/powerpoint/2010/main" val="21697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7338"/>
            <a:ext cx="8424936" cy="45386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6942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3010</Words>
  <PresentationFormat>On-screen Show (4:3)</PresentationFormat>
  <Paragraphs>507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SimSun</vt:lpstr>
      <vt:lpstr>Arial</vt:lpstr>
      <vt:lpstr>Calibri</vt:lpstr>
      <vt:lpstr>Cambria Math</vt:lpstr>
      <vt:lpstr>Comic Sans MS</vt:lpstr>
      <vt:lpstr>Courier New</vt:lpstr>
      <vt:lpstr>Lucida Grande</vt:lpstr>
      <vt:lpstr>Monotype Sorts</vt:lpstr>
      <vt:lpstr>Symbol</vt:lpstr>
      <vt:lpstr>Times New Roman</vt:lpstr>
      <vt:lpstr>Wingdings</vt:lpstr>
      <vt:lpstr>Office Theme</vt:lpstr>
      <vt:lpstr>Bitmap Image</vt:lpstr>
      <vt:lpstr>Dokument</vt:lpstr>
      <vt:lpstr>Revision </vt:lpstr>
      <vt:lpstr>Greedy Algorithm</vt:lpstr>
      <vt:lpstr>Interval Scheduling</vt:lpstr>
      <vt:lpstr>Interval Scheduling:  Greedy Algorithm</vt:lpstr>
      <vt:lpstr>Interval Partitioning</vt:lpstr>
      <vt:lpstr>Interval Partitioning:  Greedy Algorithm</vt:lpstr>
      <vt:lpstr>Definition of MST</vt:lpstr>
      <vt:lpstr>Growing a MST(Generic Algorithm)</vt:lpstr>
      <vt:lpstr>Kruskal's algorithm</vt:lpstr>
      <vt:lpstr>Prim's algorithm</vt:lpstr>
      <vt:lpstr>Single-Source Shortest Paths </vt:lpstr>
      <vt:lpstr>Dijkstra’s algorithm</vt:lpstr>
      <vt:lpstr>PowerPoint Presentation</vt:lpstr>
      <vt:lpstr>Merge-Sort</vt:lpstr>
      <vt:lpstr>PowerPoint Presentation</vt:lpstr>
      <vt:lpstr>PowerPoint Presentation</vt:lpstr>
      <vt:lpstr>PowerPoint Presentation</vt:lpstr>
      <vt:lpstr>Dynamic Programming</vt:lpstr>
      <vt:lpstr>Weighted Interval Scheduling</vt:lpstr>
      <vt:lpstr>PowerPoint Presentation</vt:lpstr>
      <vt:lpstr>Weighted Interval Scheduling: Bottom-Up </vt:lpstr>
      <vt:lpstr>Time complexity</vt:lpstr>
      <vt:lpstr>Manhattan Tourist Problem: Formulation</vt:lpstr>
      <vt:lpstr>MTP: An Example</vt:lpstr>
      <vt:lpstr>MTP: Simple Recursive Program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 3.  Longest common subsequence (LCS) </vt:lpstr>
      <vt:lpstr>Longest common subsequence problem</vt:lpstr>
      <vt:lpstr>The recursive equation </vt:lpstr>
      <vt:lpstr>The algorithm to compute an LCS </vt:lpstr>
      <vt:lpstr>  4. Shortest common super-sequence </vt:lpstr>
      <vt:lpstr>PowerPoint Presentation</vt:lpstr>
      <vt:lpstr>PowerPoint Presentation</vt:lpstr>
      <vt:lpstr>The pseudo-codes </vt:lpstr>
      <vt:lpstr> Shortest Paths  with Negative weighted edges (Bellman-Ford algorithm)</vt:lpstr>
      <vt:lpstr>Shortest Paths: Dynamic Programming</vt:lpstr>
      <vt:lpstr> Maximum Flow</vt:lpstr>
      <vt:lpstr>The basic Ford Fulkerson algorithm example of an execution</vt:lpstr>
      <vt:lpstr>The Edmonds-Karp algorithm</vt:lpstr>
      <vt:lpstr>Class P and Class NP</vt:lpstr>
      <vt:lpstr>Some basic NP-complete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2014-11-25T01:27:30Z</dcterms:created>
  <dcterms:modified xsi:type="dcterms:W3CDTF">2021-11-26T05:32:55Z</dcterms:modified>
</cp:coreProperties>
</file>