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04" r:id="rId2"/>
    <p:sldId id="303" r:id="rId3"/>
    <p:sldId id="305" r:id="rId4"/>
    <p:sldId id="306" r:id="rId5"/>
    <p:sldId id="268" r:id="rId6"/>
    <p:sldId id="269" r:id="rId7"/>
    <p:sldId id="270" r:id="rId8"/>
    <p:sldId id="330" r:id="rId9"/>
    <p:sldId id="332" r:id="rId10"/>
    <p:sldId id="333" r:id="rId11"/>
    <p:sldId id="334" r:id="rId12"/>
    <p:sldId id="335" r:id="rId13"/>
    <p:sldId id="336" r:id="rId14"/>
    <p:sldId id="338" r:id="rId15"/>
    <p:sldId id="337" r:id="rId16"/>
    <p:sldId id="324" r:id="rId17"/>
    <p:sldId id="271" r:id="rId18"/>
    <p:sldId id="320" r:id="rId19"/>
    <p:sldId id="331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313" r:id="rId31"/>
    <p:sldId id="307" r:id="rId32"/>
    <p:sldId id="309" r:id="rId33"/>
    <p:sldId id="310" r:id="rId34"/>
    <p:sldId id="311" r:id="rId35"/>
    <p:sldId id="312" r:id="rId36"/>
    <p:sldId id="339" r:id="rId37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 autoAdjust="0"/>
    <p:restoredTop sz="94653" autoAdjust="0"/>
  </p:normalViewPr>
  <p:slideViewPr>
    <p:cSldViewPr>
      <p:cViewPr varScale="1">
        <p:scale>
          <a:sx n="118" d="100"/>
          <a:sy n="118" d="100"/>
        </p:scale>
        <p:origin x="1502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86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9199"/>
    </p:cViewPr>
  </p:sorterViewPr>
  <p:notesViewPr>
    <p:cSldViewPr>
      <p:cViewPr varScale="1">
        <p:scale>
          <a:sx n="77" d="100"/>
          <a:sy n="77" d="100"/>
        </p:scale>
        <p:origin x="2940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7B58F-A234-48CF-B28F-14BE44F3E43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531FA-8553-4A0A-A0B9-7AE7FB52F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94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0449634-93C0-4DB5-BD52-D6DF310701A6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0AA42B-E2E0-456B-821F-32929594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93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AA42B-E2E0-456B-821F-3292959470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81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AA42B-E2E0-456B-821F-32929594709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82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0F5AC7-8BA1-4F8D-B539-3FF5978D2C15}" type="datetime1">
              <a:rPr lang="zh-CN" altLang="en-US" smtClean="0"/>
              <a:t>2021/11/4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chapter25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C1DFD-CF29-4A44-A6BB-9B65ABC7CA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542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23AD5A-239E-4CB1-8C85-3B7D72A4DB1F}" type="datetime1">
              <a:rPr lang="zh-CN" altLang="en-US" smtClean="0"/>
              <a:t>2021/11/4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chapter25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E7E31C-472B-4BB6-8BFD-332A229538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722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E596FC-F8CF-46F1-96E6-BC8BF2169D4B}" type="datetime1">
              <a:rPr lang="zh-CN" altLang="en-US" smtClean="0"/>
              <a:t>2021/11/4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chapter25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8AB7D7-A1F3-44BD-AC9C-9549D28A40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24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23F3061-2F22-4C36-84B6-E72A50A6CAF2}" type="datetime1">
              <a:rPr lang="zh-TW" altLang="en-US"/>
              <a:pPr/>
              <a:t>2021/11/4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0AB7446-708E-465C-A20E-84CEA54D123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359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FF2D9E-F926-4C3C-9E23-37BE15D56F01}" type="datetime1">
              <a:rPr lang="zh-CN" altLang="en-US" smtClean="0"/>
              <a:t>2021/11/4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chapter25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516839-8B83-4CB2-A74C-72237355AB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50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50AB05-36F8-4B15-A414-21A9F0DF2737}" type="datetime1">
              <a:rPr lang="zh-CN" altLang="en-US" smtClean="0"/>
              <a:t>2021/11/4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chapter25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08002-66FC-4231-81F7-BAE5EA58F2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174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01D69C-36CA-4F6D-A425-14616C9B4D0F}" type="datetime1">
              <a:rPr lang="zh-CN" altLang="en-US" smtClean="0"/>
              <a:t>2021/11/4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chapter25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226A9-4531-4AE1-8B78-120C879693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75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E6F497-A83B-480F-B827-2EDCA5343922}" type="datetime1">
              <a:rPr lang="zh-CN" altLang="en-US" smtClean="0"/>
              <a:t>2021/11/4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chapter25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5580FE-7299-43F4-B667-A82D38DDEF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37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E87B38-BDAF-4C91-93AB-FA9EF117ED51}" type="datetime1">
              <a:rPr lang="zh-CN" altLang="en-US" smtClean="0"/>
              <a:t>2021/11/4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chapter25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92041C-DB28-45AA-9E1B-3B7A2EA441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315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991458-5455-465C-B4AE-345D5D5711EA}" type="datetime1">
              <a:rPr lang="zh-CN" altLang="en-US" smtClean="0"/>
              <a:t>2021/11/4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chapter25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9DAEA8-5F73-49DE-BE45-D406BD60BE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56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A762E2-1F33-47E5-9425-D2E695B72587}" type="datetime1">
              <a:rPr lang="zh-CN" altLang="en-US" smtClean="0"/>
              <a:t>2021/11/4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chapter25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ACA17F-C6F3-4EDD-BA38-3C3AD4A322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674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BCA2C2-2F7A-4DDB-8381-99D6376512A6}" type="datetime1">
              <a:rPr lang="zh-CN" altLang="en-US" smtClean="0"/>
              <a:t>2021/11/4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chapter25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CE4808-48D7-4F07-812F-02D8DE91BA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212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864BCF8A-E8FA-43A9-91F7-DADE98629825}" type="datetime1">
              <a:rPr lang="zh-CN" altLang="en-US" smtClean="0"/>
              <a:t>2021/11/4</a:t>
            </a:fld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en-US" smtClean="0"/>
              <a:t>chapter25</a:t>
            </a: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3E7C112-7465-4E2A-AC9E-DE39868B46B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1143000"/>
          </a:xfrm>
        </p:spPr>
        <p:txBody>
          <a:bodyPr/>
          <a:lstStyle/>
          <a:p>
            <a:pPr algn="l"/>
            <a:r>
              <a:rPr lang="en-US" altLang="zh-CN"/>
              <a:t>Problem Definition: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" y="1447800"/>
            <a:ext cx="8686800" cy="4114800"/>
          </a:xfrm>
        </p:spPr>
        <p:txBody>
          <a:bodyPr/>
          <a:lstStyle/>
          <a:p>
            <a:pPr marL="457200" indent="-457200" algn="just"/>
            <a:r>
              <a:rPr lang="en-US" altLang="zh-CN" sz="3600" dirty="0" smtClean="0"/>
              <a:t>Given </a:t>
            </a:r>
            <a:r>
              <a:rPr lang="en-US" altLang="zh-CN" sz="3600" dirty="0"/>
              <a:t>a </a:t>
            </a:r>
            <a:r>
              <a:rPr lang="en-US" altLang="zh-CN" sz="3600" dirty="0">
                <a:solidFill>
                  <a:srgbClr val="FF0000"/>
                </a:solidFill>
              </a:rPr>
              <a:t>directed</a:t>
            </a:r>
            <a:r>
              <a:rPr lang="en-US" altLang="zh-CN" sz="3600" dirty="0"/>
              <a:t> graph </a:t>
            </a:r>
            <a:r>
              <a:rPr lang="en-US" altLang="zh-CN" sz="3600" dirty="0">
                <a:solidFill>
                  <a:srgbClr val="FF0000"/>
                </a:solidFill>
              </a:rPr>
              <a:t>G=(V, E, W)</a:t>
            </a:r>
            <a:r>
              <a:rPr lang="en-US" altLang="zh-CN" sz="3600" dirty="0"/>
              <a:t>, where each edge has a </a:t>
            </a:r>
            <a:r>
              <a:rPr lang="en-US" altLang="zh-CN" sz="3600" dirty="0" smtClean="0"/>
              <a:t>weight (length, cost), </a:t>
            </a:r>
            <a:endParaRPr lang="en-US" altLang="zh-CN" sz="3600" dirty="0"/>
          </a:p>
          <a:p>
            <a:pPr marL="457200" indent="-457200" algn="just"/>
            <a:r>
              <a:rPr lang="en-US" altLang="zh-CN" sz="3600" dirty="0" smtClean="0"/>
              <a:t>Find </a:t>
            </a:r>
            <a:r>
              <a:rPr lang="en-US" altLang="zh-CN" sz="3600" dirty="0"/>
              <a:t>a shortest path from s to </a:t>
            </a:r>
            <a:r>
              <a:rPr lang="en-US" altLang="zh-CN" sz="3600" dirty="0" smtClean="0"/>
              <a:t>v. </a:t>
            </a:r>
            <a:endParaRPr lang="en-US" altLang="zh-CN" sz="3600" dirty="0"/>
          </a:p>
          <a:p>
            <a:pPr lvl="1" algn="just"/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dirty="0"/>
              <a:t>—</a:t>
            </a:r>
            <a:r>
              <a:rPr lang="en-US" altLang="zh-CN" dirty="0">
                <a:solidFill>
                  <a:srgbClr val="FF0000"/>
                </a:solidFill>
              </a:rPr>
              <a:t>source</a:t>
            </a:r>
          </a:p>
          <a:p>
            <a:pPr lvl="1" algn="just"/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en-US" altLang="zh-CN" dirty="0"/>
              <a:t>—</a:t>
            </a:r>
            <a:r>
              <a:rPr lang="en-US" altLang="zh-CN" dirty="0">
                <a:solidFill>
                  <a:srgbClr val="FF0000"/>
                </a:solidFill>
              </a:rPr>
              <a:t>destination</a:t>
            </a:r>
            <a:r>
              <a:rPr lang="en-US" altLang="zh-CN" dirty="0"/>
              <a:t>. 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92800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826A0E6-5F5A-483B-A949-301851137035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52400" y="76200"/>
            <a:ext cx="5867400" cy="4038599"/>
            <a:chOff x="762000" y="762000"/>
            <a:chExt cx="6629400" cy="5105400"/>
          </a:xfrm>
        </p:grpSpPr>
        <p:sp>
          <p:nvSpPr>
            <p:cNvPr id="7173" name="Line 2"/>
            <p:cNvSpPr>
              <a:spLocks noChangeShapeType="1"/>
            </p:cNvSpPr>
            <p:nvPr/>
          </p:nvSpPr>
          <p:spPr bwMode="auto">
            <a:xfrm flipH="1" flipV="1">
              <a:off x="1981200" y="3276600"/>
              <a:ext cx="3810000" cy="1219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4" name="Line 3"/>
            <p:cNvSpPr>
              <a:spLocks noChangeShapeType="1"/>
            </p:cNvSpPr>
            <p:nvPr/>
          </p:nvSpPr>
          <p:spPr bwMode="auto">
            <a:xfrm flipH="1" flipV="1">
              <a:off x="3657600" y="1752600"/>
              <a:ext cx="2286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" name="Line 4"/>
            <p:cNvSpPr>
              <a:spLocks noChangeShapeType="1"/>
            </p:cNvSpPr>
            <p:nvPr/>
          </p:nvSpPr>
          <p:spPr bwMode="auto">
            <a:xfrm>
              <a:off x="5638800" y="1524000"/>
              <a:ext cx="1524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Oval 5"/>
            <p:cNvSpPr>
              <a:spLocks noChangeArrowheads="1"/>
            </p:cNvSpPr>
            <p:nvPr/>
          </p:nvSpPr>
          <p:spPr bwMode="auto">
            <a:xfrm>
              <a:off x="1447800" y="29718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7177" name="Oval 6"/>
            <p:cNvSpPr>
              <a:spLocks noChangeArrowheads="1"/>
            </p:cNvSpPr>
            <p:nvPr/>
          </p:nvSpPr>
          <p:spPr bwMode="auto">
            <a:xfrm>
              <a:off x="5791200" y="43434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178" name="Oval 7"/>
            <p:cNvSpPr>
              <a:spLocks noChangeArrowheads="1"/>
            </p:cNvSpPr>
            <p:nvPr/>
          </p:nvSpPr>
          <p:spPr bwMode="auto">
            <a:xfrm>
              <a:off x="5791200" y="14478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179" name="Oval 8"/>
            <p:cNvSpPr>
              <a:spLocks noChangeArrowheads="1"/>
            </p:cNvSpPr>
            <p:nvPr/>
          </p:nvSpPr>
          <p:spPr bwMode="auto">
            <a:xfrm>
              <a:off x="3124200" y="43434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180" name="Oval 9"/>
            <p:cNvSpPr>
              <a:spLocks noChangeArrowheads="1"/>
            </p:cNvSpPr>
            <p:nvPr/>
          </p:nvSpPr>
          <p:spPr bwMode="auto">
            <a:xfrm>
              <a:off x="3124200" y="14478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181" name="Line 10"/>
            <p:cNvSpPr>
              <a:spLocks noChangeShapeType="1"/>
            </p:cNvSpPr>
            <p:nvPr/>
          </p:nvSpPr>
          <p:spPr bwMode="auto">
            <a:xfrm flipV="1">
              <a:off x="1828800" y="1905000"/>
              <a:ext cx="1371600" cy="10668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Text Box 11"/>
            <p:cNvSpPr txBox="1">
              <a:spLocks noChangeArrowheads="1"/>
            </p:cNvSpPr>
            <p:nvPr/>
          </p:nvSpPr>
          <p:spPr bwMode="auto">
            <a:xfrm>
              <a:off x="1905000" y="21336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6</a:t>
              </a:r>
            </a:p>
          </p:txBody>
        </p:sp>
        <p:sp>
          <p:nvSpPr>
            <p:cNvPr id="7183" name="Line 12"/>
            <p:cNvSpPr>
              <a:spLocks noChangeShapeType="1"/>
            </p:cNvSpPr>
            <p:nvPr/>
          </p:nvSpPr>
          <p:spPr bwMode="auto">
            <a:xfrm>
              <a:off x="1905000" y="3429000"/>
              <a:ext cx="1219200" cy="10668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Text Box 13"/>
            <p:cNvSpPr txBox="1">
              <a:spLocks noChangeArrowheads="1"/>
            </p:cNvSpPr>
            <p:nvPr/>
          </p:nvSpPr>
          <p:spPr bwMode="auto">
            <a:xfrm>
              <a:off x="2133600" y="40386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7</a:t>
              </a:r>
            </a:p>
          </p:txBody>
        </p:sp>
        <p:sp>
          <p:nvSpPr>
            <p:cNvPr id="7185" name="Line 14"/>
            <p:cNvSpPr>
              <a:spLocks noChangeShapeType="1"/>
            </p:cNvSpPr>
            <p:nvPr/>
          </p:nvSpPr>
          <p:spPr bwMode="auto">
            <a:xfrm>
              <a:off x="3657600" y="4648200"/>
              <a:ext cx="213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Text Box 15"/>
            <p:cNvSpPr txBox="1">
              <a:spLocks noChangeArrowheads="1"/>
            </p:cNvSpPr>
            <p:nvPr/>
          </p:nvSpPr>
          <p:spPr bwMode="auto">
            <a:xfrm>
              <a:off x="4648200" y="47244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9</a:t>
              </a:r>
            </a:p>
          </p:txBody>
        </p:sp>
        <p:sp>
          <p:nvSpPr>
            <p:cNvPr id="7187" name="Line 16"/>
            <p:cNvSpPr>
              <a:spLocks noChangeShapeType="1"/>
            </p:cNvSpPr>
            <p:nvPr/>
          </p:nvSpPr>
          <p:spPr bwMode="auto">
            <a:xfrm flipV="1">
              <a:off x="3581400" y="1905000"/>
              <a:ext cx="2209800" cy="2514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Text Box 17"/>
            <p:cNvSpPr txBox="1">
              <a:spLocks noChangeArrowheads="1"/>
            </p:cNvSpPr>
            <p:nvPr/>
          </p:nvSpPr>
          <p:spPr bwMode="auto">
            <a:xfrm>
              <a:off x="4876800" y="38100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  <p:sp>
          <p:nvSpPr>
            <p:cNvPr id="7189" name="Line 18"/>
            <p:cNvSpPr>
              <a:spLocks noChangeShapeType="1"/>
            </p:cNvSpPr>
            <p:nvPr/>
          </p:nvSpPr>
          <p:spPr bwMode="auto">
            <a:xfrm>
              <a:off x="3352800" y="1981200"/>
              <a:ext cx="0" cy="2362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Line 19"/>
            <p:cNvSpPr>
              <a:spLocks noChangeShapeType="1"/>
            </p:cNvSpPr>
            <p:nvPr/>
          </p:nvSpPr>
          <p:spPr bwMode="auto">
            <a:xfrm flipH="1" flipV="1">
              <a:off x="6096000" y="1981200"/>
              <a:ext cx="0" cy="2362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Line 20"/>
            <p:cNvSpPr>
              <a:spLocks noChangeShapeType="1"/>
            </p:cNvSpPr>
            <p:nvPr/>
          </p:nvSpPr>
          <p:spPr bwMode="auto">
            <a:xfrm>
              <a:off x="3581400" y="1905000"/>
              <a:ext cx="2362200" cy="2514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Freeform 21"/>
            <p:cNvSpPr>
              <a:spLocks/>
            </p:cNvSpPr>
            <p:nvPr/>
          </p:nvSpPr>
          <p:spPr bwMode="auto">
            <a:xfrm>
              <a:off x="3886200" y="1752600"/>
              <a:ext cx="1930400" cy="165100"/>
            </a:xfrm>
            <a:custGeom>
              <a:avLst/>
              <a:gdLst>
                <a:gd name="T0" fmla="*/ 2147483647 w 1216"/>
                <a:gd name="T1" fmla="*/ 0 h 104"/>
                <a:gd name="T2" fmla="*/ 2147483647 w 1216"/>
                <a:gd name="T3" fmla="*/ 2147483647 h 104"/>
                <a:gd name="T4" fmla="*/ 2147483647 w 1216"/>
                <a:gd name="T5" fmla="*/ 2147483647 h 104"/>
                <a:gd name="T6" fmla="*/ 2147483647 w 1216"/>
                <a:gd name="T7" fmla="*/ 2147483647 h 104"/>
                <a:gd name="T8" fmla="*/ 0 w 1216"/>
                <a:gd name="T9" fmla="*/ 2147483647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6" h="104">
                  <a:moveTo>
                    <a:pt x="1200" y="0"/>
                  </a:moveTo>
                  <a:cubicBezTo>
                    <a:pt x="1208" y="16"/>
                    <a:pt x="1216" y="32"/>
                    <a:pt x="1152" y="48"/>
                  </a:cubicBezTo>
                  <a:cubicBezTo>
                    <a:pt x="1088" y="64"/>
                    <a:pt x="952" y="88"/>
                    <a:pt x="816" y="96"/>
                  </a:cubicBezTo>
                  <a:cubicBezTo>
                    <a:pt x="680" y="104"/>
                    <a:pt x="472" y="104"/>
                    <a:pt x="336" y="96"/>
                  </a:cubicBezTo>
                  <a:cubicBezTo>
                    <a:pt x="200" y="88"/>
                    <a:pt x="100" y="68"/>
                    <a:pt x="0" y="48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Freeform 22"/>
            <p:cNvSpPr>
              <a:spLocks/>
            </p:cNvSpPr>
            <p:nvPr/>
          </p:nvSpPr>
          <p:spPr bwMode="auto">
            <a:xfrm>
              <a:off x="3581400" y="1435100"/>
              <a:ext cx="2057400" cy="88900"/>
            </a:xfrm>
            <a:custGeom>
              <a:avLst/>
              <a:gdLst>
                <a:gd name="T0" fmla="*/ 0 w 1296"/>
                <a:gd name="T1" fmla="*/ 2147483647 h 56"/>
                <a:gd name="T2" fmla="*/ 2147483647 w 1296"/>
                <a:gd name="T3" fmla="*/ 2147483647 h 56"/>
                <a:gd name="T4" fmla="*/ 2147483647 w 1296"/>
                <a:gd name="T5" fmla="*/ 2147483647 h 56"/>
                <a:gd name="T6" fmla="*/ 2147483647 w 1296"/>
                <a:gd name="T7" fmla="*/ 2147483647 h 56"/>
                <a:gd name="T8" fmla="*/ 2147483647 w 1296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96" h="56">
                  <a:moveTo>
                    <a:pt x="0" y="56"/>
                  </a:moveTo>
                  <a:cubicBezTo>
                    <a:pt x="176" y="36"/>
                    <a:pt x="352" y="16"/>
                    <a:pt x="432" y="8"/>
                  </a:cubicBezTo>
                  <a:cubicBezTo>
                    <a:pt x="512" y="0"/>
                    <a:pt x="384" y="8"/>
                    <a:pt x="480" y="8"/>
                  </a:cubicBezTo>
                  <a:cubicBezTo>
                    <a:pt x="576" y="8"/>
                    <a:pt x="872" y="0"/>
                    <a:pt x="1008" y="8"/>
                  </a:cubicBezTo>
                  <a:cubicBezTo>
                    <a:pt x="1144" y="16"/>
                    <a:pt x="1248" y="48"/>
                    <a:pt x="1296" y="5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4" name="Text Box 23"/>
            <p:cNvSpPr txBox="1">
              <a:spLocks noChangeArrowheads="1"/>
            </p:cNvSpPr>
            <p:nvPr/>
          </p:nvSpPr>
          <p:spPr bwMode="auto">
            <a:xfrm>
              <a:off x="4419600" y="914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5</a:t>
              </a:r>
              <a:endParaRPr lang="en-US" altLang="zh-CN" sz="2400" b="1"/>
            </a:p>
          </p:txBody>
        </p:sp>
        <p:sp>
          <p:nvSpPr>
            <p:cNvPr id="7195" name="Text Box 24"/>
            <p:cNvSpPr txBox="1">
              <a:spLocks noChangeArrowheads="1"/>
            </p:cNvSpPr>
            <p:nvPr/>
          </p:nvSpPr>
          <p:spPr bwMode="auto">
            <a:xfrm>
              <a:off x="4352925" y="19812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-2</a:t>
              </a:r>
              <a:endParaRPr lang="en-US" altLang="zh-CN" sz="2400" b="1"/>
            </a:p>
          </p:txBody>
        </p:sp>
        <p:sp>
          <p:nvSpPr>
            <p:cNvPr id="7196" name="Text Box 25"/>
            <p:cNvSpPr txBox="1">
              <a:spLocks noChangeArrowheads="1"/>
            </p:cNvSpPr>
            <p:nvPr/>
          </p:nvSpPr>
          <p:spPr bwMode="auto">
            <a:xfrm>
              <a:off x="2879725" y="2819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8</a:t>
              </a:r>
              <a:endParaRPr lang="en-US" altLang="zh-CN" sz="2400" b="1"/>
            </a:p>
          </p:txBody>
        </p:sp>
        <p:sp>
          <p:nvSpPr>
            <p:cNvPr id="7197" name="Text Box 26"/>
            <p:cNvSpPr txBox="1">
              <a:spLocks noChangeArrowheads="1"/>
            </p:cNvSpPr>
            <p:nvPr/>
          </p:nvSpPr>
          <p:spPr bwMode="auto">
            <a:xfrm>
              <a:off x="6232525" y="29718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7</a:t>
              </a:r>
              <a:endParaRPr lang="en-US" altLang="zh-CN" sz="2400" b="1"/>
            </a:p>
          </p:txBody>
        </p:sp>
        <p:sp>
          <p:nvSpPr>
            <p:cNvPr id="7198" name="Text Box 27"/>
            <p:cNvSpPr txBox="1">
              <a:spLocks noChangeArrowheads="1"/>
            </p:cNvSpPr>
            <p:nvPr/>
          </p:nvSpPr>
          <p:spPr bwMode="auto">
            <a:xfrm>
              <a:off x="5267325" y="23622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-3</a:t>
              </a:r>
            </a:p>
          </p:txBody>
        </p:sp>
        <p:sp>
          <p:nvSpPr>
            <p:cNvPr id="7199" name="Text Box 28"/>
            <p:cNvSpPr txBox="1">
              <a:spLocks noChangeArrowheads="1"/>
            </p:cNvSpPr>
            <p:nvPr/>
          </p:nvSpPr>
          <p:spPr bwMode="auto">
            <a:xfrm>
              <a:off x="5267325" y="33528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-4</a:t>
              </a:r>
              <a:endParaRPr lang="en-US" altLang="zh-CN" sz="2400" b="1"/>
            </a:p>
          </p:txBody>
        </p:sp>
        <p:sp>
          <p:nvSpPr>
            <p:cNvPr id="7200" name="Text Box 29"/>
            <p:cNvSpPr txBox="1">
              <a:spLocks noChangeArrowheads="1"/>
            </p:cNvSpPr>
            <p:nvPr/>
          </p:nvSpPr>
          <p:spPr bwMode="auto">
            <a:xfrm>
              <a:off x="3259138" y="1506538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6</a:t>
              </a:r>
            </a:p>
          </p:txBody>
        </p:sp>
        <p:sp>
          <p:nvSpPr>
            <p:cNvPr id="7201" name="Text Box 30"/>
            <p:cNvSpPr txBox="1">
              <a:spLocks noChangeArrowheads="1"/>
            </p:cNvSpPr>
            <p:nvPr/>
          </p:nvSpPr>
          <p:spPr bwMode="auto">
            <a:xfrm rot="5400000">
              <a:off x="5927725" y="15240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8</a:t>
              </a:r>
            </a:p>
          </p:txBody>
        </p:sp>
        <p:sp>
          <p:nvSpPr>
            <p:cNvPr id="7202" name="Text Box 31"/>
            <p:cNvSpPr txBox="1">
              <a:spLocks noChangeArrowheads="1"/>
            </p:cNvSpPr>
            <p:nvPr/>
          </p:nvSpPr>
          <p:spPr bwMode="auto">
            <a:xfrm>
              <a:off x="3260725" y="4419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7</a:t>
              </a:r>
            </a:p>
          </p:txBody>
        </p:sp>
        <p:sp>
          <p:nvSpPr>
            <p:cNvPr id="7203" name="Text Box 32"/>
            <p:cNvSpPr txBox="1">
              <a:spLocks noChangeArrowheads="1"/>
            </p:cNvSpPr>
            <p:nvPr/>
          </p:nvSpPr>
          <p:spPr bwMode="auto">
            <a:xfrm rot="5400000">
              <a:off x="5927725" y="4419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8</a:t>
              </a:r>
            </a:p>
          </p:txBody>
        </p:sp>
        <p:sp>
          <p:nvSpPr>
            <p:cNvPr id="7204" name="Text Box 33"/>
            <p:cNvSpPr txBox="1">
              <a:spLocks noChangeArrowheads="1"/>
            </p:cNvSpPr>
            <p:nvPr/>
          </p:nvSpPr>
          <p:spPr bwMode="auto">
            <a:xfrm>
              <a:off x="998538" y="3048000"/>
              <a:ext cx="3032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s</a:t>
              </a:r>
              <a:endParaRPr lang="en-US" altLang="zh-CN" sz="2400" b="1"/>
            </a:p>
          </p:txBody>
        </p:sp>
        <p:sp>
          <p:nvSpPr>
            <p:cNvPr id="7205" name="Text Box 34"/>
            <p:cNvSpPr txBox="1">
              <a:spLocks noChangeArrowheads="1"/>
            </p:cNvSpPr>
            <p:nvPr/>
          </p:nvSpPr>
          <p:spPr bwMode="auto">
            <a:xfrm>
              <a:off x="3200400" y="914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u</a:t>
              </a:r>
              <a:endParaRPr lang="en-US" altLang="zh-CN" sz="2400" b="1"/>
            </a:p>
          </p:txBody>
        </p:sp>
        <p:sp>
          <p:nvSpPr>
            <p:cNvPr id="7206" name="Text Box 35"/>
            <p:cNvSpPr txBox="1">
              <a:spLocks noChangeArrowheads="1"/>
            </p:cNvSpPr>
            <p:nvPr/>
          </p:nvSpPr>
          <p:spPr bwMode="auto">
            <a:xfrm>
              <a:off x="5927725" y="914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v</a:t>
              </a:r>
              <a:endParaRPr lang="en-US" altLang="zh-CN" sz="2400" b="1"/>
            </a:p>
          </p:txBody>
        </p:sp>
        <p:sp>
          <p:nvSpPr>
            <p:cNvPr id="7207" name="Text Box 36"/>
            <p:cNvSpPr txBox="1">
              <a:spLocks noChangeArrowheads="1"/>
            </p:cNvSpPr>
            <p:nvPr/>
          </p:nvSpPr>
          <p:spPr bwMode="auto">
            <a:xfrm>
              <a:off x="3260725" y="50292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x</a:t>
              </a:r>
            </a:p>
          </p:txBody>
        </p:sp>
        <p:sp>
          <p:nvSpPr>
            <p:cNvPr id="7208" name="Text Box 37"/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y</a:t>
              </a:r>
              <a:endParaRPr lang="en-US" altLang="zh-CN" sz="2400" b="1"/>
            </a:p>
          </p:txBody>
        </p:sp>
        <p:grpSp>
          <p:nvGrpSpPr>
            <p:cNvPr id="7209" name="Group 38"/>
            <p:cNvGrpSpPr>
              <a:grpSpLocks/>
            </p:cNvGrpSpPr>
            <p:nvPr/>
          </p:nvGrpSpPr>
          <p:grpSpPr bwMode="auto">
            <a:xfrm>
              <a:off x="762000" y="762000"/>
              <a:ext cx="6629400" cy="5105400"/>
              <a:chOff x="480" y="480"/>
              <a:chExt cx="4176" cy="3216"/>
            </a:xfrm>
          </p:grpSpPr>
          <p:sp>
            <p:nvSpPr>
              <p:cNvPr id="7211" name="Line 39"/>
              <p:cNvSpPr>
                <a:spLocks noChangeShapeType="1"/>
              </p:cNvSpPr>
              <p:nvPr/>
            </p:nvSpPr>
            <p:spPr bwMode="auto">
              <a:xfrm>
                <a:off x="480" y="480"/>
                <a:ext cx="0" cy="321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2" name="Line 40"/>
              <p:cNvSpPr>
                <a:spLocks noChangeShapeType="1"/>
              </p:cNvSpPr>
              <p:nvPr/>
            </p:nvSpPr>
            <p:spPr bwMode="auto">
              <a:xfrm>
                <a:off x="480" y="3696"/>
                <a:ext cx="417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3" name="Line 41"/>
              <p:cNvSpPr>
                <a:spLocks noChangeShapeType="1"/>
              </p:cNvSpPr>
              <p:nvPr/>
            </p:nvSpPr>
            <p:spPr bwMode="auto">
              <a:xfrm>
                <a:off x="480" y="480"/>
                <a:ext cx="417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4" name="Line 42"/>
              <p:cNvSpPr>
                <a:spLocks noChangeShapeType="1"/>
              </p:cNvSpPr>
              <p:nvPr/>
            </p:nvSpPr>
            <p:spPr bwMode="auto">
              <a:xfrm>
                <a:off x="4656" y="480"/>
                <a:ext cx="0" cy="321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210" name="Text Box 43"/>
            <p:cNvSpPr txBox="1">
              <a:spLocks noChangeArrowheads="1"/>
            </p:cNvSpPr>
            <p:nvPr/>
          </p:nvSpPr>
          <p:spPr bwMode="auto">
            <a:xfrm>
              <a:off x="3581400" y="5410200"/>
              <a:ext cx="539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(b)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 Box 44"/>
              <p:cNvSpPr txBox="1">
                <a:spLocks noChangeArrowheads="1"/>
              </p:cNvSpPr>
              <p:nvPr/>
            </p:nvSpPr>
            <p:spPr bwMode="auto">
              <a:xfrm>
                <a:off x="759372" y="5530777"/>
                <a:ext cx="7162800" cy="1282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 dirty="0" smtClean="0"/>
                  <a:t>    </a:t>
                </a:r>
                <a:r>
                  <a:rPr lang="en-US" altLang="en-US" sz="1800" dirty="0"/>
                  <a:t>vertex:</a:t>
                </a:r>
                <a:r>
                  <a:rPr lang="en-US" altLang="en-US" sz="2400" dirty="0"/>
                  <a:t>   </a:t>
                </a:r>
                <a:r>
                  <a:rPr lang="en-US" altLang="en-US" sz="1800" dirty="0"/>
                  <a:t>s   u   v   x   y   </a:t>
                </a:r>
                <a:r>
                  <a:rPr lang="en-US" altLang="en-US" sz="1800" dirty="0" smtClean="0"/>
                  <a:t>       </a:t>
                </a:r>
                <a:r>
                  <a:rPr lang="en-US" altLang="en-US" sz="1800" dirty="0" err="1" smtClean="0"/>
                  <a:t>i</a:t>
                </a:r>
                <a:r>
                  <a:rPr lang="en-US" altLang="en-US" sz="1800" dirty="0" smtClean="0"/>
                  <a:t>=1</a:t>
                </a:r>
                <a:endParaRPr lang="en-US" altLang="en-US" sz="1800" dirty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 dirty="0"/>
                  <a:t>             d:    0   </a:t>
                </a:r>
                <a:r>
                  <a:rPr lang="en-US" altLang="en-US" sz="1800" dirty="0" smtClean="0"/>
                  <a:t>6  </a:t>
                </a:r>
                <a:r>
                  <a:rPr lang="en-US" altLang="en-US" sz="1800" dirty="0" smtClean="0">
                    <a:sym typeface="Symbol"/>
                  </a:rPr>
                  <a:t>   </a:t>
                </a:r>
                <a:r>
                  <a:rPr lang="en-US" altLang="en-US" sz="1800" dirty="0" smtClean="0"/>
                  <a:t>7   </a:t>
                </a:r>
                <a:r>
                  <a:rPr lang="en-US" altLang="en-US" sz="1800" dirty="0" smtClean="0">
                    <a:sym typeface="Symbol"/>
                  </a:rPr>
                  <a:t></a:t>
                </a:r>
                <a:endParaRPr lang="en-US" altLang="en-US" sz="1800" dirty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en-US" sz="1800" dirty="0"/>
                  <a:t>:   s   </a:t>
                </a:r>
                <a:r>
                  <a:rPr lang="en-US" altLang="en-US" sz="1800" dirty="0" smtClean="0"/>
                  <a:t> </a:t>
                </a:r>
                <a:r>
                  <a:rPr lang="en-US" altLang="en-US" sz="1800" dirty="0" err="1" smtClean="0"/>
                  <a:t>s</a:t>
                </a:r>
                <a:r>
                  <a:rPr lang="en-US" altLang="en-US" sz="1800" dirty="0" smtClean="0"/>
                  <a:t>   -    s    -  </a:t>
                </a:r>
                <a:endParaRPr lang="en-US" altLang="en-US" sz="1800" dirty="0"/>
              </a:p>
            </p:txBody>
          </p:sp>
        </mc:Choice>
        <mc:Fallback xmlns="">
          <p:sp>
            <p:nvSpPr>
              <p:cNvPr id="46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9372" y="5530777"/>
                <a:ext cx="7162800" cy="1282700"/>
              </a:xfrm>
              <a:prstGeom prst="rect">
                <a:avLst/>
              </a:prstGeom>
              <a:blipFill>
                <a:blip r:embed="rId2"/>
                <a:stretch>
                  <a:fillRect b="-71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52399" y="4324270"/>
                <a:ext cx="8510795" cy="11344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1600" dirty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=0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=0,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𝑂𝑃𝑇</m:t>
                                </m:r>
                                <m:d>
                                  <m:d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−1, 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unc>
                                  <m:func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d>
                                          <m:d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𝑂𝑃𝑇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−1,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𝑤𝑣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4324270"/>
                <a:ext cx="8510795" cy="11344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2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43FB341-E755-4B8C-AD28-C8980997D24A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76200" y="0"/>
            <a:ext cx="5715000" cy="4144169"/>
            <a:chOff x="762000" y="762000"/>
            <a:chExt cx="6629400" cy="5105400"/>
          </a:xfrm>
        </p:grpSpPr>
        <p:sp>
          <p:nvSpPr>
            <p:cNvPr id="8197" name="Line 2"/>
            <p:cNvSpPr>
              <a:spLocks noChangeShapeType="1"/>
            </p:cNvSpPr>
            <p:nvPr/>
          </p:nvSpPr>
          <p:spPr bwMode="auto">
            <a:xfrm flipH="1" flipV="1">
              <a:off x="1981200" y="3276600"/>
              <a:ext cx="3810000" cy="1219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8" name="Line 3"/>
            <p:cNvSpPr>
              <a:spLocks noChangeShapeType="1"/>
            </p:cNvSpPr>
            <p:nvPr/>
          </p:nvSpPr>
          <p:spPr bwMode="auto">
            <a:xfrm flipH="1" flipV="1">
              <a:off x="3657600" y="1752600"/>
              <a:ext cx="2286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" name="Line 4"/>
            <p:cNvSpPr>
              <a:spLocks noChangeShapeType="1"/>
            </p:cNvSpPr>
            <p:nvPr/>
          </p:nvSpPr>
          <p:spPr bwMode="auto">
            <a:xfrm>
              <a:off x="5638800" y="1524000"/>
              <a:ext cx="1524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Oval 5"/>
            <p:cNvSpPr>
              <a:spLocks noChangeArrowheads="1"/>
            </p:cNvSpPr>
            <p:nvPr/>
          </p:nvSpPr>
          <p:spPr bwMode="auto">
            <a:xfrm>
              <a:off x="1447800" y="29718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8201" name="Oval 6"/>
            <p:cNvSpPr>
              <a:spLocks noChangeArrowheads="1"/>
            </p:cNvSpPr>
            <p:nvPr/>
          </p:nvSpPr>
          <p:spPr bwMode="auto">
            <a:xfrm>
              <a:off x="5791200" y="43434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8202" name="Oval 7"/>
            <p:cNvSpPr>
              <a:spLocks noChangeArrowheads="1"/>
            </p:cNvSpPr>
            <p:nvPr/>
          </p:nvSpPr>
          <p:spPr bwMode="auto">
            <a:xfrm>
              <a:off x="5791200" y="14478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8203" name="Oval 8"/>
            <p:cNvSpPr>
              <a:spLocks noChangeArrowheads="1"/>
            </p:cNvSpPr>
            <p:nvPr/>
          </p:nvSpPr>
          <p:spPr bwMode="auto">
            <a:xfrm>
              <a:off x="3124200" y="43434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8204" name="Oval 9"/>
            <p:cNvSpPr>
              <a:spLocks noChangeArrowheads="1"/>
            </p:cNvSpPr>
            <p:nvPr/>
          </p:nvSpPr>
          <p:spPr bwMode="auto">
            <a:xfrm>
              <a:off x="3124200" y="14478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8205" name="Line 10"/>
            <p:cNvSpPr>
              <a:spLocks noChangeShapeType="1"/>
            </p:cNvSpPr>
            <p:nvPr/>
          </p:nvSpPr>
          <p:spPr bwMode="auto">
            <a:xfrm flipV="1">
              <a:off x="1828800" y="1905000"/>
              <a:ext cx="1371600" cy="10668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" name="Text Box 11"/>
            <p:cNvSpPr txBox="1">
              <a:spLocks noChangeArrowheads="1"/>
            </p:cNvSpPr>
            <p:nvPr/>
          </p:nvSpPr>
          <p:spPr bwMode="auto">
            <a:xfrm>
              <a:off x="1905000" y="21336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6</a:t>
              </a:r>
            </a:p>
          </p:txBody>
        </p:sp>
        <p:sp>
          <p:nvSpPr>
            <p:cNvPr id="8207" name="Line 12"/>
            <p:cNvSpPr>
              <a:spLocks noChangeShapeType="1"/>
            </p:cNvSpPr>
            <p:nvPr/>
          </p:nvSpPr>
          <p:spPr bwMode="auto">
            <a:xfrm>
              <a:off x="1905000" y="3429000"/>
              <a:ext cx="1219200" cy="10668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Text Box 13"/>
            <p:cNvSpPr txBox="1">
              <a:spLocks noChangeArrowheads="1"/>
            </p:cNvSpPr>
            <p:nvPr/>
          </p:nvSpPr>
          <p:spPr bwMode="auto">
            <a:xfrm>
              <a:off x="2133600" y="40386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7</a:t>
              </a:r>
            </a:p>
          </p:txBody>
        </p:sp>
        <p:sp>
          <p:nvSpPr>
            <p:cNvPr id="8209" name="Line 14"/>
            <p:cNvSpPr>
              <a:spLocks noChangeShapeType="1"/>
            </p:cNvSpPr>
            <p:nvPr/>
          </p:nvSpPr>
          <p:spPr bwMode="auto">
            <a:xfrm>
              <a:off x="3657600" y="4648200"/>
              <a:ext cx="213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0" name="Text Box 15"/>
            <p:cNvSpPr txBox="1">
              <a:spLocks noChangeArrowheads="1"/>
            </p:cNvSpPr>
            <p:nvPr/>
          </p:nvSpPr>
          <p:spPr bwMode="auto">
            <a:xfrm>
              <a:off x="4648200" y="47244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9</a:t>
              </a:r>
            </a:p>
          </p:txBody>
        </p:sp>
        <p:sp>
          <p:nvSpPr>
            <p:cNvPr id="8211" name="Line 16"/>
            <p:cNvSpPr>
              <a:spLocks noChangeShapeType="1"/>
            </p:cNvSpPr>
            <p:nvPr/>
          </p:nvSpPr>
          <p:spPr bwMode="auto">
            <a:xfrm flipV="1">
              <a:off x="3581400" y="1905000"/>
              <a:ext cx="2209800" cy="25146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Text Box 17"/>
            <p:cNvSpPr txBox="1">
              <a:spLocks noChangeArrowheads="1"/>
            </p:cNvSpPr>
            <p:nvPr/>
          </p:nvSpPr>
          <p:spPr bwMode="auto">
            <a:xfrm>
              <a:off x="4876800" y="38100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  <p:sp>
          <p:nvSpPr>
            <p:cNvPr id="8213" name="Line 18"/>
            <p:cNvSpPr>
              <a:spLocks noChangeShapeType="1"/>
            </p:cNvSpPr>
            <p:nvPr/>
          </p:nvSpPr>
          <p:spPr bwMode="auto">
            <a:xfrm>
              <a:off x="3352800" y="1981200"/>
              <a:ext cx="0" cy="2362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Line 19"/>
            <p:cNvSpPr>
              <a:spLocks noChangeShapeType="1"/>
            </p:cNvSpPr>
            <p:nvPr/>
          </p:nvSpPr>
          <p:spPr bwMode="auto">
            <a:xfrm flipH="1" flipV="1">
              <a:off x="6096000" y="1981200"/>
              <a:ext cx="0" cy="2362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5" name="Line 20"/>
            <p:cNvSpPr>
              <a:spLocks noChangeShapeType="1"/>
            </p:cNvSpPr>
            <p:nvPr/>
          </p:nvSpPr>
          <p:spPr bwMode="auto">
            <a:xfrm>
              <a:off x="3581400" y="1905000"/>
              <a:ext cx="2362200" cy="25146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6" name="Freeform 21"/>
            <p:cNvSpPr>
              <a:spLocks/>
            </p:cNvSpPr>
            <p:nvPr/>
          </p:nvSpPr>
          <p:spPr bwMode="auto">
            <a:xfrm>
              <a:off x="3886200" y="1752600"/>
              <a:ext cx="1930400" cy="165100"/>
            </a:xfrm>
            <a:custGeom>
              <a:avLst/>
              <a:gdLst>
                <a:gd name="T0" fmla="*/ 2147483647 w 1216"/>
                <a:gd name="T1" fmla="*/ 0 h 104"/>
                <a:gd name="T2" fmla="*/ 2147483647 w 1216"/>
                <a:gd name="T3" fmla="*/ 2147483647 h 104"/>
                <a:gd name="T4" fmla="*/ 2147483647 w 1216"/>
                <a:gd name="T5" fmla="*/ 2147483647 h 104"/>
                <a:gd name="T6" fmla="*/ 2147483647 w 1216"/>
                <a:gd name="T7" fmla="*/ 2147483647 h 104"/>
                <a:gd name="T8" fmla="*/ 0 w 1216"/>
                <a:gd name="T9" fmla="*/ 2147483647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6" h="104">
                  <a:moveTo>
                    <a:pt x="1200" y="0"/>
                  </a:moveTo>
                  <a:cubicBezTo>
                    <a:pt x="1208" y="16"/>
                    <a:pt x="1216" y="32"/>
                    <a:pt x="1152" y="48"/>
                  </a:cubicBezTo>
                  <a:cubicBezTo>
                    <a:pt x="1088" y="64"/>
                    <a:pt x="952" y="88"/>
                    <a:pt x="816" y="96"/>
                  </a:cubicBezTo>
                  <a:cubicBezTo>
                    <a:pt x="680" y="104"/>
                    <a:pt x="472" y="104"/>
                    <a:pt x="336" y="96"/>
                  </a:cubicBezTo>
                  <a:cubicBezTo>
                    <a:pt x="200" y="88"/>
                    <a:pt x="100" y="68"/>
                    <a:pt x="0" y="48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7" name="Freeform 22"/>
            <p:cNvSpPr>
              <a:spLocks/>
            </p:cNvSpPr>
            <p:nvPr/>
          </p:nvSpPr>
          <p:spPr bwMode="auto">
            <a:xfrm>
              <a:off x="3581400" y="1435100"/>
              <a:ext cx="2057400" cy="88900"/>
            </a:xfrm>
            <a:custGeom>
              <a:avLst/>
              <a:gdLst>
                <a:gd name="T0" fmla="*/ 0 w 1296"/>
                <a:gd name="T1" fmla="*/ 2147483647 h 56"/>
                <a:gd name="T2" fmla="*/ 2147483647 w 1296"/>
                <a:gd name="T3" fmla="*/ 2147483647 h 56"/>
                <a:gd name="T4" fmla="*/ 2147483647 w 1296"/>
                <a:gd name="T5" fmla="*/ 2147483647 h 56"/>
                <a:gd name="T6" fmla="*/ 2147483647 w 1296"/>
                <a:gd name="T7" fmla="*/ 2147483647 h 56"/>
                <a:gd name="T8" fmla="*/ 2147483647 w 1296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96" h="56">
                  <a:moveTo>
                    <a:pt x="0" y="56"/>
                  </a:moveTo>
                  <a:cubicBezTo>
                    <a:pt x="176" y="36"/>
                    <a:pt x="352" y="16"/>
                    <a:pt x="432" y="8"/>
                  </a:cubicBezTo>
                  <a:cubicBezTo>
                    <a:pt x="512" y="0"/>
                    <a:pt x="384" y="8"/>
                    <a:pt x="480" y="8"/>
                  </a:cubicBezTo>
                  <a:cubicBezTo>
                    <a:pt x="576" y="8"/>
                    <a:pt x="872" y="0"/>
                    <a:pt x="1008" y="8"/>
                  </a:cubicBezTo>
                  <a:cubicBezTo>
                    <a:pt x="1144" y="16"/>
                    <a:pt x="1248" y="48"/>
                    <a:pt x="1296" y="5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8" name="Text Box 23"/>
            <p:cNvSpPr txBox="1">
              <a:spLocks noChangeArrowheads="1"/>
            </p:cNvSpPr>
            <p:nvPr/>
          </p:nvSpPr>
          <p:spPr bwMode="auto">
            <a:xfrm>
              <a:off x="4419600" y="914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5</a:t>
              </a:r>
              <a:endParaRPr lang="en-US" altLang="zh-CN" sz="2400" b="1"/>
            </a:p>
          </p:txBody>
        </p:sp>
        <p:sp>
          <p:nvSpPr>
            <p:cNvPr id="8219" name="Text Box 24"/>
            <p:cNvSpPr txBox="1">
              <a:spLocks noChangeArrowheads="1"/>
            </p:cNvSpPr>
            <p:nvPr/>
          </p:nvSpPr>
          <p:spPr bwMode="auto">
            <a:xfrm>
              <a:off x="4352925" y="19812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-2</a:t>
              </a:r>
              <a:endParaRPr lang="en-US" altLang="zh-CN" sz="2400" b="1"/>
            </a:p>
          </p:txBody>
        </p:sp>
        <p:sp>
          <p:nvSpPr>
            <p:cNvPr id="8220" name="Text Box 25"/>
            <p:cNvSpPr txBox="1">
              <a:spLocks noChangeArrowheads="1"/>
            </p:cNvSpPr>
            <p:nvPr/>
          </p:nvSpPr>
          <p:spPr bwMode="auto">
            <a:xfrm>
              <a:off x="2879725" y="2819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8</a:t>
              </a:r>
              <a:endParaRPr lang="en-US" altLang="zh-CN" sz="2400" b="1"/>
            </a:p>
          </p:txBody>
        </p:sp>
        <p:sp>
          <p:nvSpPr>
            <p:cNvPr id="8221" name="Text Box 26"/>
            <p:cNvSpPr txBox="1">
              <a:spLocks noChangeArrowheads="1"/>
            </p:cNvSpPr>
            <p:nvPr/>
          </p:nvSpPr>
          <p:spPr bwMode="auto">
            <a:xfrm>
              <a:off x="6232525" y="29718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7</a:t>
              </a:r>
              <a:endParaRPr lang="en-US" altLang="zh-CN" sz="2400" b="1"/>
            </a:p>
          </p:txBody>
        </p:sp>
        <p:sp>
          <p:nvSpPr>
            <p:cNvPr id="8222" name="Text Box 27"/>
            <p:cNvSpPr txBox="1">
              <a:spLocks noChangeArrowheads="1"/>
            </p:cNvSpPr>
            <p:nvPr/>
          </p:nvSpPr>
          <p:spPr bwMode="auto">
            <a:xfrm>
              <a:off x="5267325" y="23622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-3</a:t>
              </a:r>
            </a:p>
          </p:txBody>
        </p:sp>
        <p:sp>
          <p:nvSpPr>
            <p:cNvPr id="8223" name="Text Box 28"/>
            <p:cNvSpPr txBox="1">
              <a:spLocks noChangeArrowheads="1"/>
            </p:cNvSpPr>
            <p:nvPr/>
          </p:nvSpPr>
          <p:spPr bwMode="auto">
            <a:xfrm>
              <a:off x="5267325" y="33528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-4</a:t>
              </a:r>
              <a:endParaRPr lang="en-US" altLang="zh-CN" sz="2400" b="1"/>
            </a:p>
          </p:txBody>
        </p:sp>
        <p:sp>
          <p:nvSpPr>
            <p:cNvPr id="8224" name="Text Box 29"/>
            <p:cNvSpPr txBox="1">
              <a:spLocks noChangeArrowheads="1"/>
            </p:cNvSpPr>
            <p:nvPr/>
          </p:nvSpPr>
          <p:spPr bwMode="auto">
            <a:xfrm>
              <a:off x="3259138" y="147955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6</a:t>
              </a:r>
            </a:p>
          </p:txBody>
        </p:sp>
        <p:sp>
          <p:nvSpPr>
            <p:cNvPr id="8225" name="Text Box 30"/>
            <p:cNvSpPr txBox="1">
              <a:spLocks noChangeArrowheads="1"/>
            </p:cNvSpPr>
            <p:nvPr/>
          </p:nvSpPr>
          <p:spPr bwMode="auto">
            <a:xfrm>
              <a:off x="5926138" y="1522413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4</a:t>
              </a:r>
            </a:p>
          </p:txBody>
        </p:sp>
        <p:sp>
          <p:nvSpPr>
            <p:cNvPr id="8226" name="Text Box 31"/>
            <p:cNvSpPr txBox="1">
              <a:spLocks noChangeArrowheads="1"/>
            </p:cNvSpPr>
            <p:nvPr/>
          </p:nvSpPr>
          <p:spPr bwMode="auto">
            <a:xfrm>
              <a:off x="3259138" y="4418013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7</a:t>
              </a:r>
            </a:p>
          </p:txBody>
        </p:sp>
        <p:sp>
          <p:nvSpPr>
            <p:cNvPr id="8227" name="Text Box 32"/>
            <p:cNvSpPr txBox="1">
              <a:spLocks noChangeArrowheads="1"/>
            </p:cNvSpPr>
            <p:nvPr/>
          </p:nvSpPr>
          <p:spPr bwMode="auto">
            <a:xfrm>
              <a:off x="5926138" y="4418013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2</a:t>
              </a:r>
            </a:p>
          </p:txBody>
        </p:sp>
        <p:sp>
          <p:nvSpPr>
            <p:cNvPr id="8228" name="Text Box 33"/>
            <p:cNvSpPr txBox="1">
              <a:spLocks noChangeArrowheads="1"/>
            </p:cNvSpPr>
            <p:nvPr/>
          </p:nvSpPr>
          <p:spPr bwMode="auto">
            <a:xfrm>
              <a:off x="998538" y="3048000"/>
              <a:ext cx="3032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s</a:t>
              </a:r>
              <a:endParaRPr lang="en-US" altLang="zh-CN" sz="2400" b="1"/>
            </a:p>
          </p:txBody>
        </p:sp>
        <p:sp>
          <p:nvSpPr>
            <p:cNvPr id="8229" name="Text Box 34"/>
            <p:cNvSpPr txBox="1">
              <a:spLocks noChangeArrowheads="1"/>
            </p:cNvSpPr>
            <p:nvPr/>
          </p:nvSpPr>
          <p:spPr bwMode="auto">
            <a:xfrm>
              <a:off x="3200400" y="914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u</a:t>
              </a:r>
              <a:endParaRPr lang="en-US" altLang="zh-CN" sz="2400" b="1"/>
            </a:p>
          </p:txBody>
        </p:sp>
        <p:sp>
          <p:nvSpPr>
            <p:cNvPr id="8230" name="Text Box 35"/>
            <p:cNvSpPr txBox="1">
              <a:spLocks noChangeArrowheads="1"/>
            </p:cNvSpPr>
            <p:nvPr/>
          </p:nvSpPr>
          <p:spPr bwMode="auto">
            <a:xfrm>
              <a:off x="5927725" y="914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v</a:t>
              </a:r>
              <a:endParaRPr lang="en-US" altLang="zh-CN" sz="2400" b="1"/>
            </a:p>
          </p:txBody>
        </p:sp>
        <p:sp>
          <p:nvSpPr>
            <p:cNvPr id="8231" name="Text Box 36"/>
            <p:cNvSpPr txBox="1">
              <a:spLocks noChangeArrowheads="1"/>
            </p:cNvSpPr>
            <p:nvPr/>
          </p:nvSpPr>
          <p:spPr bwMode="auto">
            <a:xfrm>
              <a:off x="3260725" y="50292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x</a:t>
              </a:r>
            </a:p>
          </p:txBody>
        </p:sp>
        <p:sp>
          <p:nvSpPr>
            <p:cNvPr id="8232" name="Text Box 37"/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y</a:t>
              </a:r>
              <a:endParaRPr lang="en-US" altLang="zh-CN" sz="2400" b="1"/>
            </a:p>
          </p:txBody>
        </p:sp>
        <p:grpSp>
          <p:nvGrpSpPr>
            <p:cNvPr id="8233" name="Group 38"/>
            <p:cNvGrpSpPr>
              <a:grpSpLocks/>
            </p:cNvGrpSpPr>
            <p:nvPr/>
          </p:nvGrpSpPr>
          <p:grpSpPr bwMode="auto">
            <a:xfrm>
              <a:off x="762000" y="762000"/>
              <a:ext cx="6629400" cy="5105400"/>
              <a:chOff x="480" y="480"/>
              <a:chExt cx="4176" cy="3216"/>
            </a:xfrm>
          </p:grpSpPr>
          <p:sp>
            <p:nvSpPr>
              <p:cNvPr id="8235" name="Line 39"/>
              <p:cNvSpPr>
                <a:spLocks noChangeShapeType="1"/>
              </p:cNvSpPr>
              <p:nvPr/>
            </p:nvSpPr>
            <p:spPr bwMode="auto">
              <a:xfrm>
                <a:off x="480" y="480"/>
                <a:ext cx="0" cy="321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6" name="Line 40"/>
              <p:cNvSpPr>
                <a:spLocks noChangeShapeType="1"/>
              </p:cNvSpPr>
              <p:nvPr/>
            </p:nvSpPr>
            <p:spPr bwMode="auto">
              <a:xfrm>
                <a:off x="480" y="3696"/>
                <a:ext cx="417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7" name="Line 41"/>
              <p:cNvSpPr>
                <a:spLocks noChangeShapeType="1"/>
              </p:cNvSpPr>
              <p:nvPr/>
            </p:nvSpPr>
            <p:spPr bwMode="auto">
              <a:xfrm>
                <a:off x="480" y="480"/>
                <a:ext cx="417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8" name="Line 42"/>
              <p:cNvSpPr>
                <a:spLocks noChangeShapeType="1"/>
              </p:cNvSpPr>
              <p:nvPr/>
            </p:nvSpPr>
            <p:spPr bwMode="auto">
              <a:xfrm>
                <a:off x="4656" y="480"/>
                <a:ext cx="0" cy="321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34" name="Text Box 43"/>
            <p:cNvSpPr txBox="1">
              <a:spLocks noChangeArrowheads="1"/>
            </p:cNvSpPr>
            <p:nvPr/>
          </p:nvSpPr>
          <p:spPr bwMode="auto">
            <a:xfrm>
              <a:off x="3581400" y="5410200"/>
              <a:ext cx="5222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(c)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 Box 44"/>
              <p:cNvSpPr txBox="1">
                <a:spLocks noChangeArrowheads="1"/>
              </p:cNvSpPr>
              <p:nvPr/>
            </p:nvSpPr>
            <p:spPr bwMode="auto">
              <a:xfrm>
                <a:off x="897321" y="5603875"/>
                <a:ext cx="7162800" cy="1282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 dirty="0" smtClean="0"/>
                  <a:t>    </a:t>
                </a:r>
                <a:r>
                  <a:rPr lang="en-US" altLang="en-US" sz="1800" dirty="0"/>
                  <a:t>vertex:</a:t>
                </a:r>
                <a:r>
                  <a:rPr lang="en-US" altLang="en-US" sz="2400" dirty="0"/>
                  <a:t>   </a:t>
                </a:r>
                <a:r>
                  <a:rPr lang="en-US" altLang="en-US" sz="1800" dirty="0"/>
                  <a:t>s   u   v   x   y  </a:t>
                </a:r>
                <a:r>
                  <a:rPr lang="en-US" altLang="en-US" sz="1800" dirty="0" smtClean="0"/>
                  <a:t>      </a:t>
                </a:r>
                <a:r>
                  <a:rPr lang="en-US" altLang="en-US" sz="1800" dirty="0" err="1" smtClean="0"/>
                  <a:t>i</a:t>
                </a:r>
                <a:r>
                  <a:rPr lang="en-US" altLang="en-US" sz="1800" dirty="0" smtClean="0"/>
                  <a:t>=2 </a:t>
                </a:r>
                <a:endParaRPr lang="en-US" altLang="en-US" sz="1800" dirty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 dirty="0"/>
                  <a:t>             d:    0   </a:t>
                </a:r>
                <a:r>
                  <a:rPr lang="en-US" altLang="en-US" sz="1800" dirty="0" smtClean="0"/>
                  <a:t>6  4   </a:t>
                </a:r>
                <a:r>
                  <a:rPr lang="en-US" altLang="en-US" sz="1800" dirty="0"/>
                  <a:t>7   </a:t>
                </a:r>
                <a:r>
                  <a:rPr lang="en-US" altLang="en-US" sz="1800" dirty="0" smtClean="0"/>
                  <a:t>2</a:t>
                </a:r>
                <a:endParaRPr lang="en-US" altLang="en-US" sz="1800" dirty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US" altLang="en-US" sz="1800" dirty="0"/>
                  <a:t>s   </a:t>
                </a:r>
                <a:r>
                  <a:rPr lang="en-US" altLang="en-US" sz="1800" dirty="0" err="1" smtClean="0"/>
                  <a:t>s</a:t>
                </a:r>
                <a:r>
                  <a:rPr lang="en-US" altLang="en-US" sz="1800" dirty="0" smtClean="0"/>
                  <a:t>   </a:t>
                </a:r>
                <a:r>
                  <a:rPr lang="en-US" altLang="en-US" sz="1800" dirty="0"/>
                  <a:t>x   s   u</a:t>
                </a:r>
              </a:p>
            </p:txBody>
          </p:sp>
        </mc:Choice>
        <mc:Fallback xmlns="">
          <p:sp>
            <p:nvSpPr>
              <p:cNvPr id="46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7321" y="5603875"/>
                <a:ext cx="7162800" cy="1282700"/>
              </a:xfrm>
              <a:prstGeom prst="rect">
                <a:avLst/>
              </a:prstGeom>
              <a:blipFill>
                <a:blip r:embed="rId2"/>
                <a:stretch>
                  <a:fillRect b="-71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52399" y="4324270"/>
                <a:ext cx="8510795" cy="11344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1600" dirty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=0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=0,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𝑂𝑃𝑇</m:t>
                                </m:r>
                                <m:d>
                                  <m:d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−1, 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unc>
                                  <m:func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d>
                                          <m:d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𝑂𝑃𝑇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−1,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𝑤𝑣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4324270"/>
                <a:ext cx="8510795" cy="11344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45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FFA2DE9-C8C1-4EDC-99B2-F361A9F0517F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-7310" y="12853"/>
            <a:ext cx="5791200" cy="4113213"/>
            <a:chOff x="762000" y="762000"/>
            <a:chExt cx="6629400" cy="5105400"/>
          </a:xfrm>
        </p:grpSpPr>
        <p:sp>
          <p:nvSpPr>
            <p:cNvPr id="9221" name="Line 2"/>
            <p:cNvSpPr>
              <a:spLocks noChangeShapeType="1"/>
            </p:cNvSpPr>
            <p:nvPr/>
          </p:nvSpPr>
          <p:spPr bwMode="auto">
            <a:xfrm flipH="1" flipV="1">
              <a:off x="1981200" y="3276600"/>
              <a:ext cx="3810000" cy="1219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2" name="Line 3"/>
            <p:cNvSpPr>
              <a:spLocks noChangeShapeType="1"/>
            </p:cNvSpPr>
            <p:nvPr/>
          </p:nvSpPr>
          <p:spPr bwMode="auto">
            <a:xfrm flipH="1" flipV="1">
              <a:off x="3657600" y="1752600"/>
              <a:ext cx="228600" cy="762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3" name="Line 4"/>
            <p:cNvSpPr>
              <a:spLocks noChangeShapeType="1"/>
            </p:cNvSpPr>
            <p:nvPr/>
          </p:nvSpPr>
          <p:spPr bwMode="auto">
            <a:xfrm>
              <a:off x="5638800" y="1524000"/>
              <a:ext cx="1524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Oval 5"/>
            <p:cNvSpPr>
              <a:spLocks noChangeArrowheads="1"/>
            </p:cNvSpPr>
            <p:nvPr/>
          </p:nvSpPr>
          <p:spPr bwMode="auto">
            <a:xfrm>
              <a:off x="1447800" y="29718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9225" name="Oval 6"/>
            <p:cNvSpPr>
              <a:spLocks noChangeArrowheads="1"/>
            </p:cNvSpPr>
            <p:nvPr/>
          </p:nvSpPr>
          <p:spPr bwMode="auto">
            <a:xfrm>
              <a:off x="5791200" y="43434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226" name="Oval 7"/>
            <p:cNvSpPr>
              <a:spLocks noChangeArrowheads="1"/>
            </p:cNvSpPr>
            <p:nvPr/>
          </p:nvSpPr>
          <p:spPr bwMode="auto">
            <a:xfrm>
              <a:off x="5791200" y="14478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227" name="Oval 8"/>
            <p:cNvSpPr>
              <a:spLocks noChangeArrowheads="1"/>
            </p:cNvSpPr>
            <p:nvPr/>
          </p:nvSpPr>
          <p:spPr bwMode="auto">
            <a:xfrm>
              <a:off x="3124200" y="43434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228" name="Oval 9"/>
            <p:cNvSpPr>
              <a:spLocks noChangeArrowheads="1"/>
            </p:cNvSpPr>
            <p:nvPr/>
          </p:nvSpPr>
          <p:spPr bwMode="auto">
            <a:xfrm>
              <a:off x="3124200" y="14478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229" name="Line 10"/>
            <p:cNvSpPr>
              <a:spLocks noChangeShapeType="1"/>
            </p:cNvSpPr>
            <p:nvPr/>
          </p:nvSpPr>
          <p:spPr bwMode="auto">
            <a:xfrm flipV="1">
              <a:off x="1828800" y="1905000"/>
              <a:ext cx="1371600" cy="1066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" name="Text Box 11"/>
            <p:cNvSpPr txBox="1">
              <a:spLocks noChangeArrowheads="1"/>
            </p:cNvSpPr>
            <p:nvPr/>
          </p:nvSpPr>
          <p:spPr bwMode="auto">
            <a:xfrm>
              <a:off x="1905000" y="21336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6</a:t>
              </a:r>
            </a:p>
          </p:txBody>
        </p:sp>
        <p:sp>
          <p:nvSpPr>
            <p:cNvPr id="9231" name="Line 12"/>
            <p:cNvSpPr>
              <a:spLocks noChangeShapeType="1"/>
            </p:cNvSpPr>
            <p:nvPr/>
          </p:nvSpPr>
          <p:spPr bwMode="auto">
            <a:xfrm>
              <a:off x="1905000" y="3429000"/>
              <a:ext cx="1219200" cy="10668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Text Box 13"/>
            <p:cNvSpPr txBox="1">
              <a:spLocks noChangeArrowheads="1"/>
            </p:cNvSpPr>
            <p:nvPr/>
          </p:nvSpPr>
          <p:spPr bwMode="auto">
            <a:xfrm>
              <a:off x="2133600" y="40386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7</a:t>
              </a:r>
            </a:p>
          </p:txBody>
        </p:sp>
        <p:sp>
          <p:nvSpPr>
            <p:cNvPr id="9233" name="Line 14"/>
            <p:cNvSpPr>
              <a:spLocks noChangeShapeType="1"/>
            </p:cNvSpPr>
            <p:nvPr/>
          </p:nvSpPr>
          <p:spPr bwMode="auto">
            <a:xfrm>
              <a:off x="3657600" y="4648200"/>
              <a:ext cx="213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" name="Text Box 15"/>
            <p:cNvSpPr txBox="1">
              <a:spLocks noChangeArrowheads="1"/>
            </p:cNvSpPr>
            <p:nvPr/>
          </p:nvSpPr>
          <p:spPr bwMode="auto">
            <a:xfrm>
              <a:off x="4648200" y="47244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9</a:t>
              </a:r>
            </a:p>
          </p:txBody>
        </p:sp>
        <p:sp>
          <p:nvSpPr>
            <p:cNvPr id="9235" name="Line 16"/>
            <p:cNvSpPr>
              <a:spLocks noChangeShapeType="1"/>
            </p:cNvSpPr>
            <p:nvPr/>
          </p:nvSpPr>
          <p:spPr bwMode="auto">
            <a:xfrm flipV="1">
              <a:off x="3581400" y="1905000"/>
              <a:ext cx="2209800" cy="25146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Text Box 17"/>
            <p:cNvSpPr txBox="1">
              <a:spLocks noChangeArrowheads="1"/>
            </p:cNvSpPr>
            <p:nvPr/>
          </p:nvSpPr>
          <p:spPr bwMode="auto">
            <a:xfrm>
              <a:off x="4876800" y="38100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  <p:sp>
          <p:nvSpPr>
            <p:cNvPr id="9237" name="Line 18"/>
            <p:cNvSpPr>
              <a:spLocks noChangeShapeType="1"/>
            </p:cNvSpPr>
            <p:nvPr/>
          </p:nvSpPr>
          <p:spPr bwMode="auto">
            <a:xfrm>
              <a:off x="3352800" y="1981200"/>
              <a:ext cx="0" cy="2362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Line 19"/>
            <p:cNvSpPr>
              <a:spLocks noChangeShapeType="1"/>
            </p:cNvSpPr>
            <p:nvPr/>
          </p:nvSpPr>
          <p:spPr bwMode="auto">
            <a:xfrm flipH="1" flipV="1">
              <a:off x="6096000" y="1981200"/>
              <a:ext cx="0" cy="2362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9" name="Line 20"/>
            <p:cNvSpPr>
              <a:spLocks noChangeShapeType="1"/>
            </p:cNvSpPr>
            <p:nvPr/>
          </p:nvSpPr>
          <p:spPr bwMode="auto">
            <a:xfrm>
              <a:off x="3581400" y="1905000"/>
              <a:ext cx="2362200" cy="25146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0" name="Freeform 21"/>
            <p:cNvSpPr>
              <a:spLocks/>
            </p:cNvSpPr>
            <p:nvPr/>
          </p:nvSpPr>
          <p:spPr bwMode="auto">
            <a:xfrm>
              <a:off x="3886200" y="1752600"/>
              <a:ext cx="1930400" cy="165100"/>
            </a:xfrm>
            <a:custGeom>
              <a:avLst/>
              <a:gdLst>
                <a:gd name="T0" fmla="*/ 2147483647 w 1216"/>
                <a:gd name="T1" fmla="*/ 0 h 104"/>
                <a:gd name="T2" fmla="*/ 2147483647 w 1216"/>
                <a:gd name="T3" fmla="*/ 2147483647 h 104"/>
                <a:gd name="T4" fmla="*/ 2147483647 w 1216"/>
                <a:gd name="T5" fmla="*/ 2147483647 h 104"/>
                <a:gd name="T6" fmla="*/ 2147483647 w 1216"/>
                <a:gd name="T7" fmla="*/ 2147483647 h 104"/>
                <a:gd name="T8" fmla="*/ 0 w 1216"/>
                <a:gd name="T9" fmla="*/ 2147483647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6" h="104">
                  <a:moveTo>
                    <a:pt x="1200" y="0"/>
                  </a:moveTo>
                  <a:cubicBezTo>
                    <a:pt x="1208" y="16"/>
                    <a:pt x="1216" y="32"/>
                    <a:pt x="1152" y="48"/>
                  </a:cubicBezTo>
                  <a:cubicBezTo>
                    <a:pt x="1088" y="64"/>
                    <a:pt x="952" y="88"/>
                    <a:pt x="816" y="96"/>
                  </a:cubicBezTo>
                  <a:cubicBezTo>
                    <a:pt x="680" y="104"/>
                    <a:pt x="472" y="104"/>
                    <a:pt x="336" y="96"/>
                  </a:cubicBezTo>
                  <a:cubicBezTo>
                    <a:pt x="200" y="88"/>
                    <a:pt x="100" y="68"/>
                    <a:pt x="0" y="48"/>
                  </a:cubicBezTo>
                </a:path>
              </a:pathLst>
            </a:custGeom>
            <a:noFill/>
            <a:ln w="63500" cap="flat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1" name="Freeform 22"/>
            <p:cNvSpPr>
              <a:spLocks/>
            </p:cNvSpPr>
            <p:nvPr/>
          </p:nvSpPr>
          <p:spPr bwMode="auto">
            <a:xfrm>
              <a:off x="3581400" y="1435100"/>
              <a:ext cx="2057400" cy="88900"/>
            </a:xfrm>
            <a:custGeom>
              <a:avLst/>
              <a:gdLst>
                <a:gd name="T0" fmla="*/ 0 w 1296"/>
                <a:gd name="T1" fmla="*/ 2147483647 h 56"/>
                <a:gd name="T2" fmla="*/ 2147483647 w 1296"/>
                <a:gd name="T3" fmla="*/ 2147483647 h 56"/>
                <a:gd name="T4" fmla="*/ 2147483647 w 1296"/>
                <a:gd name="T5" fmla="*/ 2147483647 h 56"/>
                <a:gd name="T6" fmla="*/ 2147483647 w 1296"/>
                <a:gd name="T7" fmla="*/ 2147483647 h 56"/>
                <a:gd name="T8" fmla="*/ 2147483647 w 1296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96" h="56">
                  <a:moveTo>
                    <a:pt x="0" y="56"/>
                  </a:moveTo>
                  <a:cubicBezTo>
                    <a:pt x="176" y="36"/>
                    <a:pt x="352" y="16"/>
                    <a:pt x="432" y="8"/>
                  </a:cubicBezTo>
                  <a:cubicBezTo>
                    <a:pt x="512" y="0"/>
                    <a:pt x="384" y="8"/>
                    <a:pt x="480" y="8"/>
                  </a:cubicBezTo>
                  <a:cubicBezTo>
                    <a:pt x="576" y="8"/>
                    <a:pt x="872" y="0"/>
                    <a:pt x="1008" y="8"/>
                  </a:cubicBezTo>
                  <a:cubicBezTo>
                    <a:pt x="1144" y="16"/>
                    <a:pt x="1248" y="48"/>
                    <a:pt x="1296" y="5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2" name="Text Box 23"/>
            <p:cNvSpPr txBox="1">
              <a:spLocks noChangeArrowheads="1"/>
            </p:cNvSpPr>
            <p:nvPr/>
          </p:nvSpPr>
          <p:spPr bwMode="auto">
            <a:xfrm>
              <a:off x="4419600" y="914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5</a:t>
              </a:r>
              <a:endParaRPr lang="en-US" altLang="zh-CN" sz="2400" b="1"/>
            </a:p>
          </p:txBody>
        </p:sp>
        <p:sp>
          <p:nvSpPr>
            <p:cNvPr id="9243" name="Text Box 24"/>
            <p:cNvSpPr txBox="1">
              <a:spLocks noChangeArrowheads="1"/>
            </p:cNvSpPr>
            <p:nvPr/>
          </p:nvSpPr>
          <p:spPr bwMode="auto">
            <a:xfrm>
              <a:off x="4352925" y="19812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-2</a:t>
              </a:r>
              <a:endParaRPr lang="en-US" altLang="zh-CN" sz="2400" b="1"/>
            </a:p>
          </p:txBody>
        </p:sp>
        <p:sp>
          <p:nvSpPr>
            <p:cNvPr id="9244" name="Text Box 25"/>
            <p:cNvSpPr txBox="1">
              <a:spLocks noChangeArrowheads="1"/>
            </p:cNvSpPr>
            <p:nvPr/>
          </p:nvSpPr>
          <p:spPr bwMode="auto">
            <a:xfrm>
              <a:off x="2879725" y="2819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8</a:t>
              </a:r>
              <a:endParaRPr lang="en-US" altLang="zh-CN" sz="2400" b="1"/>
            </a:p>
          </p:txBody>
        </p:sp>
        <p:sp>
          <p:nvSpPr>
            <p:cNvPr id="9245" name="Text Box 26"/>
            <p:cNvSpPr txBox="1">
              <a:spLocks noChangeArrowheads="1"/>
            </p:cNvSpPr>
            <p:nvPr/>
          </p:nvSpPr>
          <p:spPr bwMode="auto">
            <a:xfrm>
              <a:off x="6232525" y="29718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7</a:t>
              </a:r>
              <a:endParaRPr lang="en-US" altLang="zh-CN" sz="2400" b="1"/>
            </a:p>
          </p:txBody>
        </p:sp>
        <p:sp>
          <p:nvSpPr>
            <p:cNvPr id="9246" name="Text Box 27"/>
            <p:cNvSpPr txBox="1">
              <a:spLocks noChangeArrowheads="1"/>
            </p:cNvSpPr>
            <p:nvPr/>
          </p:nvSpPr>
          <p:spPr bwMode="auto">
            <a:xfrm>
              <a:off x="5267325" y="23622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-3</a:t>
              </a:r>
            </a:p>
          </p:txBody>
        </p:sp>
        <p:sp>
          <p:nvSpPr>
            <p:cNvPr id="9247" name="Text Box 28"/>
            <p:cNvSpPr txBox="1">
              <a:spLocks noChangeArrowheads="1"/>
            </p:cNvSpPr>
            <p:nvPr/>
          </p:nvSpPr>
          <p:spPr bwMode="auto">
            <a:xfrm>
              <a:off x="5267325" y="33528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-4</a:t>
              </a:r>
              <a:endParaRPr lang="en-US" altLang="zh-CN" sz="2400" b="1"/>
            </a:p>
          </p:txBody>
        </p:sp>
        <p:sp>
          <p:nvSpPr>
            <p:cNvPr id="9248" name="Text Box 29"/>
            <p:cNvSpPr txBox="1">
              <a:spLocks noChangeArrowheads="1"/>
            </p:cNvSpPr>
            <p:nvPr/>
          </p:nvSpPr>
          <p:spPr bwMode="auto">
            <a:xfrm>
              <a:off x="3259138" y="1506538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  <p:sp>
          <p:nvSpPr>
            <p:cNvPr id="9249" name="Text Box 30"/>
            <p:cNvSpPr txBox="1">
              <a:spLocks noChangeArrowheads="1"/>
            </p:cNvSpPr>
            <p:nvPr/>
          </p:nvSpPr>
          <p:spPr bwMode="auto">
            <a:xfrm>
              <a:off x="5927725" y="15240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4</a:t>
              </a:r>
            </a:p>
          </p:txBody>
        </p:sp>
        <p:sp>
          <p:nvSpPr>
            <p:cNvPr id="9250" name="Text Box 31"/>
            <p:cNvSpPr txBox="1">
              <a:spLocks noChangeArrowheads="1"/>
            </p:cNvSpPr>
            <p:nvPr/>
          </p:nvSpPr>
          <p:spPr bwMode="auto">
            <a:xfrm>
              <a:off x="3260725" y="4419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7</a:t>
              </a:r>
            </a:p>
          </p:txBody>
        </p:sp>
        <p:sp>
          <p:nvSpPr>
            <p:cNvPr id="9251" name="Text Box 32"/>
            <p:cNvSpPr txBox="1">
              <a:spLocks noChangeArrowheads="1"/>
            </p:cNvSpPr>
            <p:nvPr/>
          </p:nvSpPr>
          <p:spPr bwMode="auto">
            <a:xfrm>
              <a:off x="5926138" y="4418013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  <p:sp>
          <p:nvSpPr>
            <p:cNvPr id="9252" name="Text Box 33"/>
            <p:cNvSpPr txBox="1">
              <a:spLocks noChangeArrowheads="1"/>
            </p:cNvSpPr>
            <p:nvPr/>
          </p:nvSpPr>
          <p:spPr bwMode="auto">
            <a:xfrm>
              <a:off x="998538" y="3048000"/>
              <a:ext cx="3032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s</a:t>
              </a:r>
              <a:endParaRPr lang="en-US" altLang="zh-CN" sz="2400" b="1"/>
            </a:p>
          </p:txBody>
        </p:sp>
        <p:sp>
          <p:nvSpPr>
            <p:cNvPr id="9253" name="Text Box 34"/>
            <p:cNvSpPr txBox="1">
              <a:spLocks noChangeArrowheads="1"/>
            </p:cNvSpPr>
            <p:nvPr/>
          </p:nvSpPr>
          <p:spPr bwMode="auto">
            <a:xfrm>
              <a:off x="3200400" y="914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u</a:t>
              </a:r>
              <a:endParaRPr lang="en-US" altLang="zh-CN" sz="2400" b="1"/>
            </a:p>
          </p:txBody>
        </p:sp>
        <p:sp>
          <p:nvSpPr>
            <p:cNvPr id="9254" name="Text Box 35"/>
            <p:cNvSpPr txBox="1">
              <a:spLocks noChangeArrowheads="1"/>
            </p:cNvSpPr>
            <p:nvPr/>
          </p:nvSpPr>
          <p:spPr bwMode="auto">
            <a:xfrm>
              <a:off x="5927725" y="914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v</a:t>
              </a:r>
              <a:endParaRPr lang="en-US" altLang="zh-CN" sz="2400" b="1"/>
            </a:p>
          </p:txBody>
        </p:sp>
        <p:sp>
          <p:nvSpPr>
            <p:cNvPr id="9255" name="Text Box 36"/>
            <p:cNvSpPr txBox="1">
              <a:spLocks noChangeArrowheads="1"/>
            </p:cNvSpPr>
            <p:nvPr/>
          </p:nvSpPr>
          <p:spPr bwMode="auto">
            <a:xfrm>
              <a:off x="3260725" y="50292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x</a:t>
              </a:r>
            </a:p>
          </p:txBody>
        </p:sp>
        <p:sp>
          <p:nvSpPr>
            <p:cNvPr id="9256" name="Text Box 37"/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y</a:t>
              </a:r>
              <a:endParaRPr lang="en-US" altLang="zh-CN" sz="2400" b="1"/>
            </a:p>
          </p:txBody>
        </p:sp>
        <p:grpSp>
          <p:nvGrpSpPr>
            <p:cNvPr id="9257" name="Group 38"/>
            <p:cNvGrpSpPr>
              <a:grpSpLocks/>
            </p:cNvGrpSpPr>
            <p:nvPr/>
          </p:nvGrpSpPr>
          <p:grpSpPr bwMode="auto">
            <a:xfrm>
              <a:off x="762000" y="762000"/>
              <a:ext cx="6629400" cy="5105400"/>
              <a:chOff x="480" y="480"/>
              <a:chExt cx="4176" cy="3216"/>
            </a:xfrm>
          </p:grpSpPr>
          <p:sp>
            <p:nvSpPr>
              <p:cNvPr id="9259" name="Line 39"/>
              <p:cNvSpPr>
                <a:spLocks noChangeShapeType="1"/>
              </p:cNvSpPr>
              <p:nvPr/>
            </p:nvSpPr>
            <p:spPr bwMode="auto">
              <a:xfrm>
                <a:off x="480" y="480"/>
                <a:ext cx="0" cy="321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60" name="Line 40"/>
              <p:cNvSpPr>
                <a:spLocks noChangeShapeType="1"/>
              </p:cNvSpPr>
              <p:nvPr/>
            </p:nvSpPr>
            <p:spPr bwMode="auto">
              <a:xfrm>
                <a:off x="480" y="3696"/>
                <a:ext cx="417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61" name="Line 41"/>
              <p:cNvSpPr>
                <a:spLocks noChangeShapeType="1"/>
              </p:cNvSpPr>
              <p:nvPr/>
            </p:nvSpPr>
            <p:spPr bwMode="auto">
              <a:xfrm>
                <a:off x="480" y="480"/>
                <a:ext cx="417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62" name="Line 42"/>
              <p:cNvSpPr>
                <a:spLocks noChangeShapeType="1"/>
              </p:cNvSpPr>
              <p:nvPr/>
            </p:nvSpPr>
            <p:spPr bwMode="auto">
              <a:xfrm>
                <a:off x="4656" y="480"/>
                <a:ext cx="0" cy="321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58" name="Text Box 43"/>
            <p:cNvSpPr txBox="1">
              <a:spLocks noChangeArrowheads="1"/>
            </p:cNvSpPr>
            <p:nvPr/>
          </p:nvSpPr>
          <p:spPr bwMode="auto">
            <a:xfrm>
              <a:off x="3692525" y="5410200"/>
              <a:ext cx="539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(d)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 Box 44"/>
              <p:cNvSpPr txBox="1">
                <a:spLocks noChangeArrowheads="1"/>
              </p:cNvSpPr>
              <p:nvPr/>
            </p:nvSpPr>
            <p:spPr bwMode="auto">
              <a:xfrm>
                <a:off x="1084744" y="5461326"/>
                <a:ext cx="7162800" cy="1328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 dirty="0" smtClean="0"/>
                  <a:t>    </a:t>
                </a:r>
                <a:r>
                  <a:rPr lang="en-US" altLang="en-US" sz="1800" dirty="0"/>
                  <a:t>vertex:</a:t>
                </a:r>
                <a:r>
                  <a:rPr lang="en-US" altLang="en-US" sz="2400" dirty="0"/>
                  <a:t>   </a:t>
                </a:r>
                <a:r>
                  <a:rPr lang="en-US" altLang="en-US" sz="1800" dirty="0"/>
                  <a:t>s   u   v   x   </a:t>
                </a:r>
                <a:r>
                  <a:rPr lang="en-US" altLang="en-US" sz="1800" dirty="0" smtClean="0"/>
                  <a:t>y                 </a:t>
                </a:r>
                <a:r>
                  <a:rPr lang="en-US" altLang="en-US" sz="1800" dirty="0" err="1" smtClean="0"/>
                  <a:t>i</a:t>
                </a:r>
                <a:r>
                  <a:rPr lang="en-US" altLang="en-US" sz="1800" dirty="0" smtClean="0"/>
                  <a:t>=3   </a:t>
                </a:r>
                <a:endParaRPr lang="en-US" altLang="en-US" sz="1800" dirty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 dirty="0"/>
                  <a:t>             d:    0   2  4   7   </a:t>
                </a:r>
                <a:r>
                  <a:rPr lang="en-US" altLang="en-US" sz="1800" dirty="0" smtClean="0"/>
                  <a:t>2</a:t>
                </a:r>
                <a:endParaRPr lang="en-US" altLang="en-US" sz="1800" dirty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 dirty="0"/>
                  <a:t> </a:t>
                </a:r>
                <a:r>
                  <a:rPr lang="en-US" altLang="en-US" sz="18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en-US" sz="1800" dirty="0" smtClean="0"/>
                  <a:t>:   </a:t>
                </a:r>
                <a:r>
                  <a:rPr lang="en-US" altLang="en-US" sz="1800" dirty="0"/>
                  <a:t>s   v   x   s   u</a:t>
                </a:r>
              </a:p>
            </p:txBody>
          </p:sp>
        </mc:Choice>
        <mc:Fallback xmlns="">
          <p:sp>
            <p:nvSpPr>
              <p:cNvPr id="46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4744" y="5461326"/>
                <a:ext cx="7162800" cy="1328184"/>
              </a:xfrm>
              <a:prstGeom prst="rect">
                <a:avLst/>
              </a:prstGeom>
              <a:blipFill>
                <a:blip r:embed="rId2"/>
                <a:stretch>
                  <a:fillRect b="-36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99321" y="4124787"/>
                <a:ext cx="8510795" cy="11344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1600" dirty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=0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=0,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𝑂𝑃𝑇</m:t>
                                </m:r>
                                <m:d>
                                  <m:d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−1, 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unc>
                                  <m:func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d>
                                          <m:d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𝑂𝑃𝑇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−1,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𝑤𝑣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21" y="4124787"/>
                <a:ext cx="8510795" cy="11344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16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319B834-86C0-490D-B437-CCC38F901E10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685800" y="304800"/>
            <a:ext cx="6172200" cy="4783138"/>
            <a:chOff x="914400" y="304800"/>
            <a:chExt cx="6477000" cy="5240338"/>
          </a:xfrm>
        </p:grpSpPr>
        <p:sp>
          <p:nvSpPr>
            <p:cNvPr id="10245" name="Line 2"/>
            <p:cNvSpPr>
              <a:spLocks noChangeShapeType="1"/>
            </p:cNvSpPr>
            <p:nvPr/>
          </p:nvSpPr>
          <p:spPr bwMode="auto">
            <a:xfrm flipH="1" flipV="1">
              <a:off x="1981200" y="3276600"/>
              <a:ext cx="3810000" cy="1219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6" name="Line 3"/>
            <p:cNvSpPr>
              <a:spLocks noChangeShapeType="1"/>
            </p:cNvSpPr>
            <p:nvPr/>
          </p:nvSpPr>
          <p:spPr bwMode="auto">
            <a:xfrm flipH="1" flipV="1">
              <a:off x="3657600" y="1752600"/>
              <a:ext cx="228600" cy="762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7" name="Line 4"/>
            <p:cNvSpPr>
              <a:spLocks noChangeShapeType="1"/>
            </p:cNvSpPr>
            <p:nvPr/>
          </p:nvSpPr>
          <p:spPr bwMode="auto">
            <a:xfrm>
              <a:off x="5638800" y="1524000"/>
              <a:ext cx="1524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8" name="Oval 5"/>
            <p:cNvSpPr>
              <a:spLocks noChangeArrowheads="1"/>
            </p:cNvSpPr>
            <p:nvPr/>
          </p:nvSpPr>
          <p:spPr bwMode="auto">
            <a:xfrm>
              <a:off x="1447800" y="29718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10249" name="Oval 6"/>
            <p:cNvSpPr>
              <a:spLocks noChangeArrowheads="1"/>
            </p:cNvSpPr>
            <p:nvPr/>
          </p:nvSpPr>
          <p:spPr bwMode="auto">
            <a:xfrm>
              <a:off x="5791200" y="43434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50" name="Oval 7"/>
            <p:cNvSpPr>
              <a:spLocks noChangeArrowheads="1"/>
            </p:cNvSpPr>
            <p:nvPr/>
          </p:nvSpPr>
          <p:spPr bwMode="auto">
            <a:xfrm>
              <a:off x="5791200" y="14478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51" name="Oval 8"/>
            <p:cNvSpPr>
              <a:spLocks noChangeArrowheads="1"/>
            </p:cNvSpPr>
            <p:nvPr/>
          </p:nvSpPr>
          <p:spPr bwMode="auto">
            <a:xfrm>
              <a:off x="3124200" y="43434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52" name="Oval 9"/>
            <p:cNvSpPr>
              <a:spLocks noChangeArrowheads="1"/>
            </p:cNvSpPr>
            <p:nvPr/>
          </p:nvSpPr>
          <p:spPr bwMode="auto">
            <a:xfrm>
              <a:off x="3124200" y="14478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53" name="Line 10"/>
            <p:cNvSpPr>
              <a:spLocks noChangeShapeType="1"/>
            </p:cNvSpPr>
            <p:nvPr/>
          </p:nvSpPr>
          <p:spPr bwMode="auto">
            <a:xfrm flipV="1">
              <a:off x="1828800" y="1905000"/>
              <a:ext cx="1371600" cy="1066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4" name="Text Box 11"/>
            <p:cNvSpPr txBox="1">
              <a:spLocks noChangeArrowheads="1"/>
            </p:cNvSpPr>
            <p:nvPr/>
          </p:nvSpPr>
          <p:spPr bwMode="auto">
            <a:xfrm>
              <a:off x="1905000" y="21336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6</a:t>
              </a:r>
            </a:p>
          </p:txBody>
        </p:sp>
        <p:sp>
          <p:nvSpPr>
            <p:cNvPr id="10255" name="Line 12"/>
            <p:cNvSpPr>
              <a:spLocks noChangeShapeType="1"/>
            </p:cNvSpPr>
            <p:nvPr/>
          </p:nvSpPr>
          <p:spPr bwMode="auto">
            <a:xfrm>
              <a:off x="1905000" y="3429000"/>
              <a:ext cx="1219200" cy="10668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Text Box 13"/>
            <p:cNvSpPr txBox="1">
              <a:spLocks noChangeArrowheads="1"/>
            </p:cNvSpPr>
            <p:nvPr/>
          </p:nvSpPr>
          <p:spPr bwMode="auto">
            <a:xfrm>
              <a:off x="2133600" y="40386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7</a:t>
              </a:r>
            </a:p>
          </p:txBody>
        </p:sp>
        <p:sp>
          <p:nvSpPr>
            <p:cNvPr id="10257" name="Line 14"/>
            <p:cNvSpPr>
              <a:spLocks noChangeShapeType="1"/>
            </p:cNvSpPr>
            <p:nvPr/>
          </p:nvSpPr>
          <p:spPr bwMode="auto">
            <a:xfrm>
              <a:off x="3657600" y="4648200"/>
              <a:ext cx="213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8" name="Text Box 15"/>
            <p:cNvSpPr txBox="1">
              <a:spLocks noChangeArrowheads="1"/>
            </p:cNvSpPr>
            <p:nvPr/>
          </p:nvSpPr>
          <p:spPr bwMode="auto">
            <a:xfrm>
              <a:off x="4648200" y="47244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9</a:t>
              </a:r>
            </a:p>
          </p:txBody>
        </p:sp>
        <p:sp>
          <p:nvSpPr>
            <p:cNvPr id="10259" name="Line 16"/>
            <p:cNvSpPr>
              <a:spLocks noChangeShapeType="1"/>
            </p:cNvSpPr>
            <p:nvPr/>
          </p:nvSpPr>
          <p:spPr bwMode="auto">
            <a:xfrm flipV="1">
              <a:off x="3581400" y="1905000"/>
              <a:ext cx="2209800" cy="25146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0" name="Text Box 17"/>
            <p:cNvSpPr txBox="1">
              <a:spLocks noChangeArrowheads="1"/>
            </p:cNvSpPr>
            <p:nvPr/>
          </p:nvSpPr>
          <p:spPr bwMode="auto">
            <a:xfrm>
              <a:off x="4876800" y="38100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  <p:sp>
          <p:nvSpPr>
            <p:cNvPr id="10261" name="Line 18"/>
            <p:cNvSpPr>
              <a:spLocks noChangeShapeType="1"/>
            </p:cNvSpPr>
            <p:nvPr/>
          </p:nvSpPr>
          <p:spPr bwMode="auto">
            <a:xfrm>
              <a:off x="3352800" y="1981200"/>
              <a:ext cx="0" cy="2362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Line 19"/>
            <p:cNvSpPr>
              <a:spLocks noChangeShapeType="1"/>
            </p:cNvSpPr>
            <p:nvPr/>
          </p:nvSpPr>
          <p:spPr bwMode="auto">
            <a:xfrm flipH="1" flipV="1">
              <a:off x="6096000" y="1981200"/>
              <a:ext cx="0" cy="2362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Line 20"/>
            <p:cNvSpPr>
              <a:spLocks noChangeShapeType="1"/>
            </p:cNvSpPr>
            <p:nvPr/>
          </p:nvSpPr>
          <p:spPr bwMode="auto">
            <a:xfrm>
              <a:off x="3581400" y="1905000"/>
              <a:ext cx="2362200" cy="25146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4" name="Freeform 21"/>
            <p:cNvSpPr>
              <a:spLocks/>
            </p:cNvSpPr>
            <p:nvPr/>
          </p:nvSpPr>
          <p:spPr bwMode="auto">
            <a:xfrm>
              <a:off x="3886200" y="1752600"/>
              <a:ext cx="1930400" cy="165100"/>
            </a:xfrm>
            <a:custGeom>
              <a:avLst/>
              <a:gdLst>
                <a:gd name="T0" fmla="*/ 2147483647 w 1216"/>
                <a:gd name="T1" fmla="*/ 0 h 104"/>
                <a:gd name="T2" fmla="*/ 2147483647 w 1216"/>
                <a:gd name="T3" fmla="*/ 2147483647 h 104"/>
                <a:gd name="T4" fmla="*/ 2147483647 w 1216"/>
                <a:gd name="T5" fmla="*/ 2147483647 h 104"/>
                <a:gd name="T6" fmla="*/ 2147483647 w 1216"/>
                <a:gd name="T7" fmla="*/ 2147483647 h 104"/>
                <a:gd name="T8" fmla="*/ 0 w 1216"/>
                <a:gd name="T9" fmla="*/ 2147483647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6" h="104">
                  <a:moveTo>
                    <a:pt x="1200" y="0"/>
                  </a:moveTo>
                  <a:cubicBezTo>
                    <a:pt x="1208" y="16"/>
                    <a:pt x="1216" y="32"/>
                    <a:pt x="1152" y="48"/>
                  </a:cubicBezTo>
                  <a:cubicBezTo>
                    <a:pt x="1088" y="64"/>
                    <a:pt x="952" y="88"/>
                    <a:pt x="816" y="96"/>
                  </a:cubicBezTo>
                  <a:cubicBezTo>
                    <a:pt x="680" y="104"/>
                    <a:pt x="472" y="104"/>
                    <a:pt x="336" y="96"/>
                  </a:cubicBezTo>
                  <a:cubicBezTo>
                    <a:pt x="200" y="88"/>
                    <a:pt x="100" y="68"/>
                    <a:pt x="0" y="48"/>
                  </a:cubicBezTo>
                </a:path>
              </a:pathLst>
            </a:custGeom>
            <a:noFill/>
            <a:ln w="63500" cap="flat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5" name="Freeform 22"/>
            <p:cNvSpPr>
              <a:spLocks/>
            </p:cNvSpPr>
            <p:nvPr/>
          </p:nvSpPr>
          <p:spPr bwMode="auto">
            <a:xfrm>
              <a:off x="3581400" y="1435100"/>
              <a:ext cx="2057400" cy="88900"/>
            </a:xfrm>
            <a:custGeom>
              <a:avLst/>
              <a:gdLst>
                <a:gd name="T0" fmla="*/ 0 w 1296"/>
                <a:gd name="T1" fmla="*/ 2147483647 h 56"/>
                <a:gd name="T2" fmla="*/ 2147483647 w 1296"/>
                <a:gd name="T3" fmla="*/ 2147483647 h 56"/>
                <a:gd name="T4" fmla="*/ 2147483647 w 1296"/>
                <a:gd name="T5" fmla="*/ 2147483647 h 56"/>
                <a:gd name="T6" fmla="*/ 2147483647 w 1296"/>
                <a:gd name="T7" fmla="*/ 2147483647 h 56"/>
                <a:gd name="T8" fmla="*/ 2147483647 w 1296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96" h="56">
                  <a:moveTo>
                    <a:pt x="0" y="56"/>
                  </a:moveTo>
                  <a:cubicBezTo>
                    <a:pt x="176" y="36"/>
                    <a:pt x="352" y="16"/>
                    <a:pt x="432" y="8"/>
                  </a:cubicBezTo>
                  <a:cubicBezTo>
                    <a:pt x="512" y="0"/>
                    <a:pt x="384" y="8"/>
                    <a:pt x="480" y="8"/>
                  </a:cubicBezTo>
                  <a:cubicBezTo>
                    <a:pt x="576" y="8"/>
                    <a:pt x="872" y="0"/>
                    <a:pt x="1008" y="8"/>
                  </a:cubicBezTo>
                  <a:cubicBezTo>
                    <a:pt x="1144" y="16"/>
                    <a:pt x="1248" y="48"/>
                    <a:pt x="1296" y="5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6" name="Text Box 23"/>
            <p:cNvSpPr txBox="1">
              <a:spLocks noChangeArrowheads="1"/>
            </p:cNvSpPr>
            <p:nvPr/>
          </p:nvSpPr>
          <p:spPr bwMode="auto">
            <a:xfrm>
              <a:off x="4419600" y="914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5</a:t>
              </a:r>
              <a:endParaRPr lang="en-US" altLang="zh-CN" sz="2400" b="1"/>
            </a:p>
          </p:txBody>
        </p:sp>
        <p:sp>
          <p:nvSpPr>
            <p:cNvPr id="10267" name="Text Box 24"/>
            <p:cNvSpPr txBox="1">
              <a:spLocks noChangeArrowheads="1"/>
            </p:cNvSpPr>
            <p:nvPr/>
          </p:nvSpPr>
          <p:spPr bwMode="auto">
            <a:xfrm>
              <a:off x="4352925" y="19812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-2</a:t>
              </a:r>
              <a:endParaRPr lang="en-US" altLang="zh-CN" sz="2400" b="1"/>
            </a:p>
          </p:txBody>
        </p:sp>
        <p:sp>
          <p:nvSpPr>
            <p:cNvPr id="10268" name="Text Box 25"/>
            <p:cNvSpPr txBox="1">
              <a:spLocks noChangeArrowheads="1"/>
            </p:cNvSpPr>
            <p:nvPr/>
          </p:nvSpPr>
          <p:spPr bwMode="auto">
            <a:xfrm>
              <a:off x="2879725" y="2819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8</a:t>
              </a:r>
              <a:endParaRPr lang="en-US" altLang="zh-CN" sz="2400" b="1"/>
            </a:p>
          </p:txBody>
        </p:sp>
        <p:sp>
          <p:nvSpPr>
            <p:cNvPr id="10269" name="Text Box 26"/>
            <p:cNvSpPr txBox="1">
              <a:spLocks noChangeArrowheads="1"/>
            </p:cNvSpPr>
            <p:nvPr/>
          </p:nvSpPr>
          <p:spPr bwMode="auto">
            <a:xfrm>
              <a:off x="6232525" y="29718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7</a:t>
              </a:r>
              <a:endParaRPr lang="en-US" altLang="zh-CN" sz="2400" b="1"/>
            </a:p>
          </p:txBody>
        </p:sp>
        <p:sp>
          <p:nvSpPr>
            <p:cNvPr id="10270" name="Text Box 27"/>
            <p:cNvSpPr txBox="1">
              <a:spLocks noChangeArrowheads="1"/>
            </p:cNvSpPr>
            <p:nvPr/>
          </p:nvSpPr>
          <p:spPr bwMode="auto">
            <a:xfrm>
              <a:off x="5267325" y="23622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-3</a:t>
              </a:r>
            </a:p>
          </p:txBody>
        </p:sp>
        <p:sp>
          <p:nvSpPr>
            <p:cNvPr id="10271" name="Text Box 28"/>
            <p:cNvSpPr txBox="1">
              <a:spLocks noChangeArrowheads="1"/>
            </p:cNvSpPr>
            <p:nvPr/>
          </p:nvSpPr>
          <p:spPr bwMode="auto">
            <a:xfrm>
              <a:off x="5267325" y="33528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-4</a:t>
              </a:r>
              <a:endParaRPr lang="en-US" altLang="zh-CN" sz="2400" b="1"/>
            </a:p>
          </p:txBody>
        </p:sp>
        <p:sp>
          <p:nvSpPr>
            <p:cNvPr id="10272" name="Text Box 29"/>
            <p:cNvSpPr txBox="1">
              <a:spLocks noChangeArrowheads="1"/>
            </p:cNvSpPr>
            <p:nvPr/>
          </p:nvSpPr>
          <p:spPr bwMode="auto">
            <a:xfrm>
              <a:off x="3259138" y="1506538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  <p:sp>
          <p:nvSpPr>
            <p:cNvPr id="10273" name="Text Box 30"/>
            <p:cNvSpPr txBox="1">
              <a:spLocks noChangeArrowheads="1"/>
            </p:cNvSpPr>
            <p:nvPr/>
          </p:nvSpPr>
          <p:spPr bwMode="auto">
            <a:xfrm>
              <a:off x="5927725" y="15240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4</a:t>
              </a:r>
            </a:p>
          </p:txBody>
        </p:sp>
        <p:sp>
          <p:nvSpPr>
            <p:cNvPr id="10274" name="Text Box 31"/>
            <p:cNvSpPr txBox="1">
              <a:spLocks noChangeArrowheads="1"/>
            </p:cNvSpPr>
            <p:nvPr/>
          </p:nvSpPr>
          <p:spPr bwMode="auto">
            <a:xfrm>
              <a:off x="3260725" y="4419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7</a:t>
              </a:r>
            </a:p>
          </p:txBody>
        </p:sp>
        <p:sp>
          <p:nvSpPr>
            <p:cNvPr id="10275" name="Text Box 32"/>
            <p:cNvSpPr txBox="1">
              <a:spLocks noChangeArrowheads="1"/>
            </p:cNvSpPr>
            <p:nvPr/>
          </p:nvSpPr>
          <p:spPr bwMode="auto">
            <a:xfrm>
              <a:off x="5810250" y="44196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-2</a:t>
              </a:r>
            </a:p>
          </p:txBody>
        </p:sp>
        <p:sp>
          <p:nvSpPr>
            <p:cNvPr id="10276" name="Text Box 33"/>
            <p:cNvSpPr txBox="1">
              <a:spLocks noChangeArrowheads="1"/>
            </p:cNvSpPr>
            <p:nvPr/>
          </p:nvSpPr>
          <p:spPr bwMode="auto">
            <a:xfrm>
              <a:off x="998538" y="3048000"/>
              <a:ext cx="3032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s</a:t>
              </a:r>
              <a:endParaRPr lang="en-US" altLang="zh-CN" sz="2400" b="1"/>
            </a:p>
          </p:txBody>
        </p:sp>
        <p:sp>
          <p:nvSpPr>
            <p:cNvPr id="10277" name="Text Box 34"/>
            <p:cNvSpPr txBox="1">
              <a:spLocks noChangeArrowheads="1"/>
            </p:cNvSpPr>
            <p:nvPr/>
          </p:nvSpPr>
          <p:spPr bwMode="auto">
            <a:xfrm>
              <a:off x="3200400" y="914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u</a:t>
              </a:r>
              <a:endParaRPr lang="en-US" altLang="zh-CN" sz="2400" b="1"/>
            </a:p>
          </p:txBody>
        </p:sp>
        <p:sp>
          <p:nvSpPr>
            <p:cNvPr id="10278" name="Text Box 35"/>
            <p:cNvSpPr txBox="1">
              <a:spLocks noChangeArrowheads="1"/>
            </p:cNvSpPr>
            <p:nvPr/>
          </p:nvSpPr>
          <p:spPr bwMode="auto">
            <a:xfrm>
              <a:off x="5927725" y="914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v</a:t>
              </a:r>
              <a:endParaRPr lang="en-US" altLang="zh-CN" sz="2400" b="1"/>
            </a:p>
          </p:txBody>
        </p:sp>
        <p:sp>
          <p:nvSpPr>
            <p:cNvPr id="10279" name="Text Box 36"/>
            <p:cNvSpPr txBox="1">
              <a:spLocks noChangeArrowheads="1"/>
            </p:cNvSpPr>
            <p:nvPr/>
          </p:nvSpPr>
          <p:spPr bwMode="auto">
            <a:xfrm>
              <a:off x="2667000" y="44958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x</a:t>
              </a:r>
            </a:p>
          </p:txBody>
        </p:sp>
        <p:sp>
          <p:nvSpPr>
            <p:cNvPr id="10280" name="Text Box 37"/>
            <p:cNvSpPr txBox="1">
              <a:spLocks noChangeArrowheads="1"/>
            </p:cNvSpPr>
            <p:nvPr/>
          </p:nvSpPr>
          <p:spPr bwMode="auto">
            <a:xfrm>
              <a:off x="6477000" y="4419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y</a:t>
              </a:r>
              <a:endParaRPr lang="en-US" altLang="zh-CN" sz="2400" b="1"/>
            </a:p>
          </p:txBody>
        </p:sp>
        <p:grpSp>
          <p:nvGrpSpPr>
            <p:cNvPr id="10281" name="Group 38"/>
            <p:cNvGrpSpPr>
              <a:grpSpLocks/>
            </p:cNvGrpSpPr>
            <p:nvPr/>
          </p:nvGrpSpPr>
          <p:grpSpPr bwMode="auto">
            <a:xfrm>
              <a:off x="914400" y="304800"/>
              <a:ext cx="6477000" cy="4724400"/>
              <a:chOff x="480" y="480"/>
              <a:chExt cx="4176" cy="3216"/>
            </a:xfrm>
          </p:grpSpPr>
          <p:sp>
            <p:nvSpPr>
              <p:cNvPr id="10284" name="Line 39"/>
              <p:cNvSpPr>
                <a:spLocks noChangeShapeType="1"/>
              </p:cNvSpPr>
              <p:nvPr/>
            </p:nvSpPr>
            <p:spPr bwMode="auto">
              <a:xfrm>
                <a:off x="480" y="480"/>
                <a:ext cx="0" cy="321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5" name="Line 40"/>
              <p:cNvSpPr>
                <a:spLocks noChangeShapeType="1"/>
              </p:cNvSpPr>
              <p:nvPr/>
            </p:nvSpPr>
            <p:spPr bwMode="auto">
              <a:xfrm>
                <a:off x="480" y="3696"/>
                <a:ext cx="417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6" name="Line 41"/>
              <p:cNvSpPr>
                <a:spLocks noChangeShapeType="1"/>
              </p:cNvSpPr>
              <p:nvPr/>
            </p:nvSpPr>
            <p:spPr bwMode="auto">
              <a:xfrm>
                <a:off x="480" y="480"/>
                <a:ext cx="417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7" name="Line 42"/>
              <p:cNvSpPr>
                <a:spLocks noChangeShapeType="1"/>
              </p:cNvSpPr>
              <p:nvPr/>
            </p:nvSpPr>
            <p:spPr bwMode="auto">
              <a:xfrm>
                <a:off x="4656" y="480"/>
                <a:ext cx="0" cy="321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82" name="Text Box 43"/>
            <p:cNvSpPr txBox="1">
              <a:spLocks noChangeArrowheads="1"/>
            </p:cNvSpPr>
            <p:nvPr/>
          </p:nvSpPr>
          <p:spPr bwMode="auto">
            <a:xfrm>
              <a:off x="4049713" y="5087938"/>
              <a:ext cx="5222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(e)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83" name="Text Box 44"/>
              <p:cNvSpPr txBox="1">
                <a:spLocks noChangeArrowheads="1"/>
              </p:cNvSpPr>
              <p:nvPr/>
            </p:nvSpPr>
            <p:spPr bwMode="auto">
              <a:xfrm>
                <a:off x="914400" y="5087938"/>
                <a:ext cx="7162800" cy="1282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 dirty="0" smtClean="0"/>
                  <a:t>    </a:t>
                </a:r>
                <a:r>
                  <a:rPr lang="en-US" altLang="en-US" sz="1800" dirty="0"/>
                  <a:t>vertex:</a:t>
                </a:r>
                <a:r>
                  <a:rPr lang="en-US" altLang="en-US" sz="2400" dirty="0"/>
                  <a:t>   </a:t>
                </a:r>
                <a:r>
                  <a:rPr lang="en-US" altLang="en-US" sz="1800" dirty="0"/>
                  <a:t>s   u   v   x   y  </a:t>
                </a:r>
                <a:r>
                  <a:rPr lang="en-US" altLang="en-US" sz="1800" dirty="0" smtClean="0"/>
                  <a:t>    </a:t>
                </a:r>
                <a:r>
                  <a:rPr lang="en-US" altLang="en-US" sz="1800" dirty="0" err="1" smtClean="0"/>
                  <a:t>i</a:t>
                </a:r>
                <a:r>
                  <a:rPr lang="en-US" altLang="en-US" sz="1800" dirty="0" smtClean="0"/>
                  <a:t>=4 </a:t>
                </a:r>
                <a:endParaRPr lang="en-US" altLang="en-US" sz="1800" dirty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 dirty="0"/>
                  <a:t>             d:    0   2  4   7  -2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 dirty="0" smtClean="0"/>
                  <a:t>             </a:t>
                </a:r>
                <a14:m>
                  <m:oMath xmlns:m="http://schemas.openxmlformats.org/officeDocument/2006/math">
                    <m:r>
                      <a:rPr lang="el-GR" altLang="en-US" sz="18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:    </m:t>
                    </m:r>
                  </m:oMath>
                </a14:m>
                <a:r>
                  <a:rPr lang="en-US" altLang="en-US" sz="1800" dirty="0" smtClean="0"/>
                  <a:t>s   </a:t>
                </a:r>
                <a:r>
                  <a:rPr lang="en-US" altLang="en-US" sz="1800" dirty="0"/>
                  <a:t>v   x   s   u</a:t>
                </a:r>
              </a:p>
            </p:txBody>
          </p:sp>
        </mc:Choice>
        <mc:Fallback xmlns="">
          <p:sp>
            <p:nvSpPr>
              <p:cNvPr id="10283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5087938"/>
                <a:ext cx="7162800" cy="1282700"/>
              </a:xfrm>
              <a:prstGeom prst="rect">
                <a:avLst/>
              </a:prstGeom>
              <a:blipFill rotWithShape="0">
                <a:blip r:embed="rId2"/>
                <a:stretch>
                  <a:fillRect b="-76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43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319B834-86C0-490D-B437-CCC38F901E10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-23870" y="0"/>
            <a:ext cx="6172200" cy="4783138"/>
            <a:chOff x="914400" y="304800"/>
            <a:chExt cx="6477000" cy="5240338"/>
          </a:xfrm>
        </p:grpSpPr>
        <p:sp>
          <p:nvSpPr>
            <p:cNvPr id="10245" name="Line 2"/>
            <p:cNvSpPr>
              <a:spLocks noChangeShapeType="1"/>
            </p:cNvSpPr>
            <p:nvPr/>
          </p:nvSpPr>
          <p:spPr bwMode="auto">
            <a:xfrm flipH="1" flipV="1">
              <a:off x="1981200" y="3276600"/>
              <a:ext cx="3810000" cy="1219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6" name="Line 3"/>
            <p:cNvSpPr>
              <a:spLocks noChangeShapeType="1"/>
            </p:cNvSpPr>
            <p:nvPr/>
          </p:nvSpPr>
          <p:spPr bwMode="auto">
            <a:xfrm flipH="1" flipV="1">
              <a:off x="3657600" y="1752600"/>
              <a:ext cx="228600" cy="762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7" name="Line 4"/>
            <p:cNvSpPr>
              <a:spLocks noChangeShapeType="1"/>
            </p:cNvSpPr>
            <p:nvPr/>
          </p:nvSpPr>
          <p:spPr bwMode="auto">
            <a:xfrm>
              <a:off x="5638800" y="1524000"/>
              <a:ext cx="1524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8" name="Oval 5"/>
            <p:cNvSpPr>
              <a:spLocks noChangeArrowheads="1"/>
            </p:cNvSpPr>
            <p:nvPr/>
          </p:nvSpPr>
          <p:spPr bwMode="auto">
            <a:xfrm>
              <a:off x="1447800" y="29718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10249" name="Oval 6"/>
            <p:cNvSpPr>
              <a:spLocks noChangeArrowheads="1"/>
            </p:cNvSpPr>
            <p:nvPr/>
          </p:nvSpPr>
          <p:spPr bwMode="auto">
            <a:xfrm>
              <a:off x="5791200" y="43434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50" name="Oval 7"/>
            <p:cNvSpPr>
              <a:spLocks noChangeArrowheads="1"/>
            </p:cNvSpPr>
            <p:nvPr/>
          </p:nvSpPr>
          <p:spPr bwMode="auto">
            <a:xfrm>
              <a:off x="5791200" y="14478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51" name="Oval 8"/>
            <p:cNvSpPr>
              <a:spLocks noChangeArrowheads="1"/>
            </p:cNvSpPr>
            <p:nvPr/>
          </p:nvSpPr>
          <p:spPr bwMode="auto">
            <a:xfrm>
              <a:off x="3124200" y="43434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52" name="Oval 9"/>
            <p:cNvSpPr>
              <a:spLocks noChangeArrowheads="1"/>
            </p:cNvSpPr>
            <p:nvPr/>
          </p:nvSpPr>
          <p:spPr bwMode="auto">
            <a:xfrm>
              <a:off x="3124200" y="14478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53" name="Line 10"/>
            <p:cNvSpPr>
              <a:spLocks noChangeShapeType="1"/>
            </p:cNvSpPr>
            <p:nvPr/>
          </p:nvSpPr>
          <p:spPr bwMode="auto">
            <a:xfrm flipV="1">
              <a:off x="1828800" y="1905000"/>
              <a:ext cx="1371600" cy="1066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4" name="Text Box 11"/>
            <p:cNvSpPr txBox="1">
              <a:spLocks noChangeArrowheads="1"/>
            </p:cNvSpPr>
            <p:nvPr/>
          </p:nvSpPr>
          <p:spPr bwMode="auto">
            <a:xfrm>
              <a:off x="1905000" y="21336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6</a:t>
              </a:r>
            </a:p>
          </p:txBody>
        </p:sp>
        <p:sp>
          <p:nvSpPr>
            <p:cNvPr id="10255" name="Line 12"/>
            <p:cNvSpPr>
              <a:spLocks noChangeShapeType="1"/>
            </p:cNvSpPr>
            <p:nvPr/>
          </p:nvSpPr>
          <p:spPr bwMode="auto">
            <a:xfrm>
              <a:off x="1905000" y="3429000"/>
              <a:ext cx="1219200" cy="10668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Text Box 13"/>
            <p:cNvSpPr txBox="1">
              <a:spLocks noChangeArrowheads="1"/>
            </p:cNvSpPr>
            <p:nvPr/>
          </p:nvSpPr>
          <p:spPr bwMode="auto">
            <a:xfrm>
              <a:off x="2133600" y="40386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7</a:t>
              </a:r>
            </a:p>
          </p:txBody>
        </p:sp>
        <p:sp>
          <p:nvSpPr>
            <p:cNvPr id="10257" name="Line 14"/>
            <p:cNvSpPr>
              <a:spLocks noChangeShapeType="1"/>
            </p:cNvSpPr>
            <p:nvPr/>
          </p:nvSpPr>
          <p:spPr bwMode="auto">
            <a:xfrm>
              <a:off x="3657600" y="4648200"/>
              <a:ext cx="213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8" name="Text Box 15"/>
            <p:cNvSpPr txBox="1">
              <a:spLocks noChangeArrowheads="1"/>
            </p:cNvSpPr>
            <p:nvPr/>
          </p:nvSpPr>
          <p:spPr bwMode="auto">
            <a:xfrm>
              <a:off x="4648200" y="47244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9</a:t>
              </a:r>
            </a:p>
          </p:txBody>
        </p:sp>
        <p:sp>
          <p:nvSpPr>
            <p:cNvPr id="10259" name="Line 16"/>
            <p:cNvSpPr>
              <a:spLocks noChangeShapeType="1"/>
            </p:cNvSpPr>
            <p:nvPr/>
          </p:nvSpPr>
          <p:spPr bwMode="auto">
            <a:xfrm flipV="1">
              <a:off x="3581400" y="1905000"/>
              <a:ext cx="2209800" cy="25146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0" name="Text Box 17"/>
            <p:cNvSpPr txBox="1">
              <a:spLocks noChangeArrowheads="1"/>
            </p:cNvSpPr>
            <p:nvPr/>
          </p:nvSpPr>
          <p:spPr bwMode="auto">
            <a:xfrm>
              <a:off x="4876800" y="38100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  <p:sp>
          <p:nvSpPr>
            <p:cNvPr id="10261" name="Line 18"/>
            <p:cNvSpPr>
              <a:spLocks noChangeShapeType="1"/>
            </p:cNvSpPr>
            <p:nvPr/>
          </p:nvSpPr>
          <p:spPr bwMode="auto">
            <a:xfrm>
              <a:off x="3352800" y="1981200"/>
              <a:ext cx="0" cy="2362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Line 19"/>
            <p:cNvSpPr>
              <a:spLocks noChangeShapeType="1"/>
            </p:cNvSpPr>
            <p:nvPr/>
          </p:nvSpPr>
          <p:spPr bwMode="auto">
            <a:xfrm flipH="1" flipV="1">
              <a:off x="6096000" y="1981200"/>
              <a:ext cx="0" cy="2362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Line 20"/>
            <p:cNvSpPr>
              <a:spLocks noChangeShapeType="1"/>
            </p:cNvSpPr>
            <p:nvPr/>
          </p:nvSpPr>
          <p:spPr bwMode="auto">
            <a:xfrm>
              <a:off x="3581400" y="1905000"/>
              <a:ext cx="2362200" cy="25146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4" name="Freeform 21"/>
            <p:cNvSpPr>
              <a:spLocks/>
            </p:cNvSpPr>
            <p:nvPr/>
          </p:nvSpPr>
          <p:spPr bwMode="auto">
            <a:xfrm>
              <a:off x="3886200" y="1752600"/>
              <a:ext cx="1930400" cy="165100"/>
            </a:xfrm>
            <a:custGeom>
              <a:avLst/>
              <a:gdLst>
                <a:gd name="T0" fmla="*/ 2147483647 w 1216"/>
                <a:gd name="T1" fmla="*/ 0 h 104"/>
                <a:gd name="T2" fmla="*/ 2147483647 w 1216"/>
                <a:gd name="T3" fmla="*/ 2147483647 h 104"/>
                <a:gd name="T4" fmla="*/ 2147483647 w 1216"/>
                <a:gd name="T5" fmla="*/ 2147483647 h 104"/>
                <a:gd name="T6" fmla="*/ 2147483647 w 1216"/>
                <a:gd name="T7" fmla="*/ 2147483647 h 104"/>
                <a:gd name="T8" fmla="*/ 0 w 1216"/>
                <a:gd name="T9" fmla="*/ 2147483647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6" h="104">
                  <a:moveTo>
                    <a:pt x="1200" y="0"/>
                  </a:moveTo>
                  <a:cubicBezTo>
                    <a:pt x="1208" y="16"/>
                    <a:pt x="1216" y="32"/>
                    <a:pt x="1152" y="48"/>
                  </a:cubicBezTo>
                  <a:cubicBezTo>
                    <a:pt x="1088" y="64"/>
                    <a:pt x="952" y="88"/>
                    <a:pt x="816" y="96"/>
                  </a:cubicBezTo>
                  <a:cubicBezTo>
                    <a:pt x="680" y="104"/>
                    <a:pt x="472" y="104"/>
                    <a:pt x="336" y="96"/>
                  </a:cubicBezTo>
                  <a:cubicBezTo>
                    <a:pt x="200" y="88"/>
                    <a:pt x="100" y="68"/>
                    <a:pt x="0" y="48"/>
                  </a:cubicBezTo>
                </a:path>
              </a:pathLst>
            </a:custGeom>
            <a:noFill/>
            <a:ln w="63500" cap="flat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5" name="Freeform 22"/>
            <p:cNvSpPr>
              <a:spLocks/>
            </p:cNvSpPr>
            <p:nvPr/>
          </p:nvSpPr>
          <p:spPr bwMode="auto">
            <a:xfrm>
              <a:off x="3581400" y="1435100"/>
              <a:ext cx="2057400" cy="88900"/>
            </a:xfrm>
            <a:custGeom>
              <a:avLst/>
              <a:gdLst>
                <a:gd name="T0" fmla="*/ 0 w 1296"/>
                <a:gd name="T1" fmla="*/ 2147483647 h 56"/>
                <a:gd name="T2" fmla="*/ 2147483647 w 1296"/>
                <a:gd name="T3" fmla="*/ 2147483647 h 56"/>
                <a:gd name="T4" fmla="*/ 2147483647 w 1296"/>
                <a:gd name="T5" fmla="*/ 2147483647 h 56"/>
                <a:gd name="T6" fmla="*/ 2147483647 w 1296"/>
                <a:gd name="T7" fmla="*/ 2147483647 h 56"/>
                <a:gd name="T8" fmla="*/ 2147483647 w 1296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96" h="56">
                  <a:moveTo>
                    <a:pt x="0" y="56"/>
                  </a:moveTo>
                  <a:cubicBezTo>
                    <a:pt x="176" y="36"/>
                    <a:pt x="352" y="16"/>
                    <a:pt x="432" y="8"/>
                  </a:cubicBezTo>
                  <a:cubicBezTo>
                    <a:pt x="512" y="0"/>
                    <a:pt x="384" y="8"/>
                    <a:pt x="480" y="8"/>
                  </a:cubicBezTo>
                  <a:cubicBezTo>
                    <a:pt x="576" y="8"/>
                    <a:pt x="872" y="0"/>
                    <a:pt x="1008" y="8"/>
                  </a:cubicBezTo>
                  <a:cubicBezTo>
                    <a:pt x="1144" y="16"/>
                    <a:pt x="1248" y="48"/>
                    <a:pt x="1296" y="5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6" name="Text Box 23"/>
            <p:cNvSpPr txBox="1">
              <a:spLocks noChangeArrowheads="1"/>
            </p:cNvSpPr>
            <p:nvPr/>
          </p:nvSpPr>
          <p:spPr bwMode="auto">
            <a:xfrm>
              <a:off x="4419600" y="914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5</a:t>
              </a:r>
              <a:endParaRPr lang="en-US" altLang="zh-CN" sz="2400" b="1"/>
            </a:p>
          </p:txBody>
        </p:sp>
        <p:sp>
          <p:nvSpPr>
            <p:cNvPr id="10267" name="Text Box 24"/>
            <p:cNvSpPr txBox="1">
              <a:spLocks noChangeArrowheads="1"/>
            </p:cNvSpPr>
            <p:nvPr/>
          </p:nvSpPr>
          <p:spPr bwMode="auto">
            <a:xfrm>
              <a:off x="4352925" y="19812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-2</a:t>
              </a:r>
              <a:endParaRPr lang="en-US" altLang="zh-CN" sz="2400" b="1"/>
            </a:p>
          </p:txBody>
        </p:sp>
        <p:sp>
          <p:nvSpPr>
            <p:cNvPr id="10268" name="Text Box 25"/>
            <p:cNvSpPr txBox="1">
              <a:spLocks noChangeArrowheads="1"/>
            </p:cNvSpPr>
            <p:nvPr/>
          </p:nvSpPr>
          <p:spPr bwMode="auto">
            <a:xfrm>
              <a:off x="2879725" y="2819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8</a:t>
              </a:r>
              <a:endParaRPr lang="en-US" altLang="zh-CN" sz="2400" b="1"/>
            </a:p>
          </p:txBody>
        </p:sp>
        <p:sp>
          <p:nvSpPr>
            <p:cNvPr id="10269" name="Text Box 26"/>
            <p:cNvSpPr txBox="1">
              <a:spLocks noChangeArrowheads="1"/>
            </p:cNvSpPr>
            <p:nvPr/>
          </p:nvSpPr>
          <p:spPr bwMode="auto">
            <a:xfrm>
              <a:off x="6232525" y="29718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7</a:t>
              </a:r>
              <a:endParaRPr lang="en-US" altLang="zh-CN" sz="2400" b="1"/>
            </a:p>
          </p:txBody>
        </p:sp>
        <p:sp>
          <p:nvSpPr>
            <p:cNvPr id="10270" name="Text Box 27"/>
            <p:cNvSpPr txBox="1">
              <a:spLocks noChangeArrowheads="1"/>
            </p:cNvSpPr>
            <p:nvPr/>
          </p:nvSpPr>
          <p:spPr bwMode="auto">
            <a:xfrm>
              <a:off x="5267325" y="23622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-3</a:t>
              </a:r>
            </a:p>
          </p:txBody>
        </p:sp>
        <p:sp>
          <p:nvSpPr>
            <p:cNvPr id="10271" name="Text Box 28"/>
            <p:cNvSpPr txBox="1">
              <a:spLocks noChangeArrowheads="1"/>
            </p:cNvSpPr>
            <p:nvPr/>
          </p:nvSpPr>
          <p:spPr bwMode="auto">
            <a:xfrm>
              <a:off x="5267325" y="33528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-4</a:t>
              </a:r>
              <a:endParaRPr lang="en-US" altLang="zh-CN" sz="2400" b="1"/>
            </a:p>
          </p:txBody>
        </p:sp>
        <p:sp>
          <p:nvSpPr>
            <p:cNvPr id="10272" name="Text Box 29"/>
            <p:cNvSpPr txBox="1">
              <a:spLocks noChangeArrowheads="1"/>
            </p:cNvSpPr>
            <p:nvPr/>
          </p:nvSpPr>
          <p:spPr bwMode="auto">
            <a:xfrm>
              <a:off x="3259138" y="1506538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  <p:sp>
          <p:nvSpPr>
            <p:cNvPr id="10273" name="Text Box 30"/>
            <p:cNvSpPr txBox="1">
              <a:spLocks noChangeArrowheads="1"/>
            </p:cNvSpPr>
            <p:nvPr/>
          </p:nvSpPr>
          <p:spPr bwMode="auto">
            <a:xfrm>
              <a:off x="5927725" y="15240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4</a:t>
              </a:r>
            </a:p>
          </p:txBody>
        </p:sp>
        <p:sp>
          <p:nvSpPr>
            <p:cNvPr id="10274" name="Text Box 31"/>
            <p:cNvSpPr txBox="1">
              <a:spLocks noChangeArrowheads="1"/>
            </p:cNvSpPr>
            <p:nvPr/>
          </p:nvSpPr>
          <p:spPr bwMode="auto">
            <a:xfrm>
              <a:off x="3260725" y="4419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7</a:t>
              </a:r>
            </a:p>
          </p:txBody>
        </p:sp>
        <p:sp>
          <p:nvSpPr>
            <p:cNvPr id="10275" name="Text Box 32"/>
            <p:cNvSpPr txBox="1">
              <a:spLocks noChangeArrowheads="1"/>
            </p:cNvSpPr>
            <p:nvPr/>
          </p:nvSpPr>
          <p:spPr bwMode="auto">
            <a:xfrm>
              <a:off x="5810250" y="44196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-2</a:t>
              </a:r>
            </a:p>
          </p:txBody>
        </p:sp>
        <p:sp>
          <p:nvSpPr>
            <p:cNvPr id="10276" name="Text Box 33"/>
            <p:cNvSpPr txBox="1">
              <a:spLocks noChangeArrowheads="1"/>
            </p:cNvSpPr>
            <p:nvPr/>
          </p:nvSpPr>
          <p:spPr bwMode="auto">
            <a:xfrm>
              <a:off x="998538" y="3048000"/>
              <a:ext cx="3032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s</a:t>
              </a:r>
              <a:endParaRPr lang="en-US" altLang="zh-CN" sz="2400" b="1"/>
            </a:p>
          </p:txBody>
        </p:sp>
        <p:sp>
          <p:nvSpPr>
            <p:cNvPr id="10277" name="Text Box 34"/>
            <p:cNvSpPr txBox="1">
              <a:spLocks noChangeArrowheads="1"/>
            </p:cNvSpPr>
            <p:nvPr/>
          </p:nvSpPr>
          <p:spPr bwMode="auto">
            <a:xfrm>
              <a:off x="3200400" y="914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u</a:t>
              </a:r>
              <a:endParaRPr lang="en-US" altLang="zh-CN" sz="2400" b="1"/>
            </a:p>
          </p:txBody>
        </p:sp>
        <p:sp>
          <p:nvSpPr>
            <p:cNvPr id="10278" name="Text Box 35"/>
            <p:cNvSpPr txBox="1">
              <a:spLocks noChangeArrowheads="1"/>
            </p:cNvSpPr>
            <p:nvPr/>
          </p:nvSpPr>
          <p:spPr bwMode="auto">
            <a:xfrm>
              <a:off x="5927725" y="914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v</a:t>
              </a:r>
              <a:endParaRPr lang="en-US" altLang="zh-CN" sz="2400" b="1"/>
            </a:p>
          </p:txBody>
        </p:sp>
        <p:sp>
          <p:nvSpPr>
            <p:cNvPr id="10279" name="Text Box 36"/>
            <p:cNvSpPr txBox="1">
              <a:spLocks noChangeArrowheads="1"/>
            </p:cNvSpPr>
            <p:nvPr/>
          </p:nvSpPr>
          <p:spPr bwMode="auto">
            <a:xfrm>
              <a:off x="2667000" y="44958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x</a:t>
              </a:r>
            </a:p>
          </p:txBody>
        </p:sp>
        <p:sp>
          <p:nvSpPr>
            <p:cNvPr id="10280" name="Text Box 37"/>
            <p:cNvSpPr txBox="1">
              <a:spLocks noChangeArrowheads="1"/>
            </p:cNvSpPr>
            <p:nvPr/>
          </p:nvSpPr>
          <p:spPr bwMode="auto">
            <a:xfrm>
              <a:off x="6477000" y="4419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y</a:t>
              </a:r>
              <a:endParaRPr lang="en-US" altLang="zh-CN" sz="2400" b="1"/>
            </a:p>
          </p:txBody>
        </p:sp>
        <p:grpSp>
          <p:nvGrpSpPr>
            <p:cNvPr id="10281" name="Group 38"/>
            <p:cNvGrpSpPr>
              <a:grpSpLocks/>
            </p:cNvGrpSpPr>
            <p:nvPr/>
          </p:nvGrpSpPr>
          <p:grpSpPr bwMode="auto">
            <a:xfrm>
              <a:off x="914400" y="304800"/>
              <a:ext cx="6477000" cy="4724400"/>
              <a:chOff x="480" y="480"/>
              <a:chExt cx="4176" cy="3216"/>
            </a:xfrm>
          </p:grpSpPr>
          <p:sp>
            <p:nvSpPr>
              <p:cNvPr id="10284" name="Line 39"/>
              <p:cNvSpPr>
                <a:spLocks noChangeShapeType="1"/>
              </p:cNvSpPr>
              <p:nvPr/>
            </p:nvSpPr>
            <p:spPr bwMode="auto">
              <a:xfrm>
                <a:off x="480" y="480"/>
                <a:ext cx="0" cy="321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5" name="Line 40"/>
              <p:cNvSpPr>
                <a:spLocks noChangeShapeType="1"/>
              </p:cNvSpPr>
              <p:nvPr/>
            </p:nvSpPr>
            <p:spPr bwMode="auto">
              <a:xfrm>
                <a:off x="480" y="3696"/>
                <a:ext cx="417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6" name="Line 41"/>
              <p:cNvSpPr>
                <a:spLocks noChangeShapeType="1"/>
              </p:cNvSpPr>
              <p:nvPr/>
            </p:nvSpPr>
            <p:spPr bwMode="auto">
              <a:xfrm>
                <a:off x="480" y="480"/>
                <a:ext cx="417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7" name="Line 42"/>
              <p:cNvSpPr>
                <a:spLocks noChangeShapeType="1"/>
              </p:cNvSpPr>
              <p:nvPr/>
            </p:nvSpPr>
            <p:spPr bwMode="auto">
              <a:xfrm>
                <a:off x="4656" y="480"/>
                <a:ext cx="0" cy="321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82" name="Text Box 43"/>
            <p:cNvSpPr txBox="1">
              <a:spLocks noChangeArrowheads="1"/>
            </p:cNvSpPr>
            <p:nvPr/>
          </p:nvSpPr>
          <p:spPr bwMode="auto">
            <a:xfrm>
              <a:off x="4049713" y="5087938"/>
              <a:ext cx="5222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(e)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83" name="Text Box 44"/>
              <p:cNvSpPr txBox="1">
                <a:spLocks noChangeArrowheads="1"/>
              </p:cNvSpPr>
              <p:nvPr/>
            </p:nvSpPr>
            <p:spPr bwMode="auto">
              <a:xfrm>
                <a:off x="685800" y="5638388"/>
                <a:ext cx="7162800" cy="1282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 dirty="0" smtClean="0"/>
                  <a:t>    </a:t>
                </a:r>
                <a:r>
                  <a:rPr lang="en-US" altLang="en-US" sz="1800" dirty="0"/>
                  <a:t>vertex:</a:t>
                </a:r>
                <a:r>
                  <a:rPr lang="en-US" altLang="en-US" sz="2400" dirty="0"/>
                  <a:t>   </a:t>
                </a:r>
                <a:r>
                  <a:rPr lang="en-US" altLang="en-US" sz="1800" dirty="0"/>
                  <a:t>s   u   v   x   y  </a:t>
                </a:r>
                <a:r>
                  <a:rPr lang="en-US" altLang="en-US" sz="1800" dirty="0" smtClean="0"/>
                  <a:t>    </a:t>
                </a:r>
                <a:r>
                  <a:rPr lang="en-US" altLang="en-US" sz="1800" dirty="0" err="1" smtClean="0"/>
                  <a:t>i</a:t>
                </a:r>
                <a:r>
                  <a:rPr lang="en-US" altLang="en-US" sz="1800" dirty="0" smtClean="0"/>
                  <a:t>=5 </a:t>
                </a:r>
                <a:endParaRPr lang="en-US" altLang="en-US" sz="1800" dirty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 dirty="0"/>
                  <a:t>             d:    0   2  4   7  -2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 dirty="0" smtClean="0"/>
                  <a:t>             </a:t>
                </a:r>
                <a14:m>
                  <m:oMath xmlns:m="http://schemas.openxmlformats.org/officeDocument/2006/math">
                    <m:r>
                      <a:rPr lang="el-GR" altLang="en-US" sz="18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:    </m:t>
                    </m:r>
                  </m:oMath>
                </a14:m>
                <a:r>
                  <a:rPr lang="en-US" altLang="en-US" sz="1800" dirty="0" smtClean="0"/>
                  <a:t>s   </a:t>
                </a:r>
                <a:r>
                  <a:rPr lang="en-US" altLang="en-US" sz="1800" dirty="0"/>
                  <a:t>v   x   s   u</a:t>
                </a:r>
              </a:p>
            </p:txBody>
          </p:sp>
        </mc:Choice>
        <mc:Fallback xmlns="">
          <p:sp>
            <p:nvSpPr>
              <p:cNvPr id="10283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5638388"/>
                <a:ext cx="7162800" cy="1282700"/>
              </a:xfrm>
              <a:prstGeom prst="rect">
                <a:avLst/>
              </a:prstGeom>
              <a:blipFill>
                <a:blip r:embed="rId2"/>
                <a:stretch>
                  <a:fillRect b="-76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-228600" y="4625249"/>
                <a:ext cx="8510795" cy="11344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1600" dirty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=0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=0,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𝑂𝑃𝑇</m:t>
                                </m:r>
                                <m:d>
                                  <m:d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−1, 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unc>
                                  <m:func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d>
                                          <m:d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𝑂𝑃𝑇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−1,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𝑤𝑣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600" y="4625249"/>
                <a:ext cx="8510795" cy="11344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6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8462604-3839-4A5D-B4CD-A27BB7F4B27C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438400" y="1676400"/>
                <a:ext cx="4343400" cy="5638800"/>
              </a:xfrm>
            </p:spPr>
            <p:txBody>
              <a:bodyPr/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000" dirty="0" smtClean="0"/>
                  <a:t>      </a:t>
                </a:r>
                <a:r>
                  <a:rPr lang="en-US" altLang="en-US" sz="1600" dirty="0" smtClean="0"/>
                  <a:t>vertex</a:t>
                </a:r>
                <a:r>
                  <a:rPr lang="en-US" altLang="en-US" sz="1600" dirty="0"/>
                  <a:t>:   s   u   v   x   y   </a:t>
                </a:r>
                <a:r>
                  <a:rPr lang="en-US" altLang="en-US" sz="1600" dirty="0" smtClean="0"/>
                  <a:t> 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600" dirty="0" smtClean="0"/>
                  <a:t>             </a:t>
                </a:r>
                <a:r>
                  <a:rPr lang="en-US" altLang="en-US" sz="1600" dirty="0"/>
                  <a:t>d:    </a:t>
                </a:r>
                <a:r>
                  <a:rPr lang="en-US" altLang="en-US" sz="1600" dirty="0">
                    <a:sym typeface="Symbol"/>
                  </a:rPr>
                  <a:t>        </a:t>
                </a:r>
                <a:r>
                  <a:rPr lang="en-US" altLang="en-US" sz="1600" dirty="0" smtClean="0">
                    <a:sym typeface="Symbol"/>
                  </a:rPr>
                  <a:t>   </a:t>
                </a:r>
                <a:r>
                  <a:rPr lang="en-US" altLang="en-US" sz="1600" dirty="0">
                    <a:sym typeface="Symbol"/>
                  </a:rPr>
                  <a:t> </a:t>
                </a:r>
                <a:r>
                  <a:rPr lang="en-US" altLang="en-US" sz="1600" dirty="0" smtClean="0">
                    <a:sym typeface="Symbol"/>
                  </a:rPr>
                  <a:t>   </a:t>
                </a:r>
                <a:r>
                  <a:rPr lang="en-US" altLang="en-US" sz="1600" dirty="0" err="1" smtClean="0">
                    <a:sym typeface="Symbol"/>
                  </a:rPr>
                  <a:t>i</a:t>
                </a:r>
                <a:r>
                  <a:rPr lang="en-US" altLang="en-US" sz="1600" dirty="0" smtClean="0">
                    <a:sym typeface="Symbol"/>
                  </a:rPr>
                  <a:t>=0</a:t>
                </a:r>
                <a:endParaRPr lang="en-US" altLang="en-US" sz="1600" dirty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600" dirty="0"/>
                  <a:t> </a:t>
                </a:r>
                <a:r>
                  <a:rPr lang="en-US" altLang="en-US" sz="160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en-US" sz="1600" dirty="0" smtClean="0"/>
                  <a:t>:   </a:t>
                </a:r>
                <a:r>
                  <a:rPr lang="en-US" altLang="en-US" sz="1600" dirty="0"/>
                  <a:t>s     -  -   -    -</a:t>
                </a:r>
                <a:endParaRPr lang="en-US" altLang="en-US" sz="1600" dirty="0" smtClean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600" dirty="0" smtClean="0"/>
                  <a:t>             </a:t>
                </a:r>
                <a:r>
                  <a:rPr lang="en-US" altLang="en-US" sz="1600" dirty="0"/>
                  <a:t>d:    0   6  </a:t>
                </a:r>
                <a:r>
                  <a:rPr lang="en-US" altLang="en-US" sz="1600" dirty="0">
                    <a:sym typeface="Symbol"/>
                  </a:rPr>
                  <a:t>   </a:t>
                </a:r>
                <a:r>
                  <a:rPr lang="en-US" altLang="en-US" sz="1600" dirty="0"/>
                  <a:t>7   </a:t>
                </a:r>
                <a:r>
                  <a:rPr lang="en-US" altLang="en-US" sz="1600" dirty="0" smtClean="0">
                    <a:sym typeface="Symbol"/>
                  </a:rPr>
                  <a:t>      </a:t>
                </a:r>
                <a:r>
                  <a:rPr lang="en-US" altLang="en-US" sz="1600" dirty="0" err="1" smtClean="0">
                    <a:sym typeface="Symbol"/>
                  </a:rPr>
                  <a:t>i</a:t>
                </a:r>
                <a:r>
                  <a:rPr lang="en-US" altLang="en-US" sz="1600" dirty="0" smtClean="0">
                    <a:sym typeface="Symbol"/>
                  </a:rPr>
                  <a:t>=1</a:t>
                </a:r>
                <a:endParaRPr lang="en-US" altLang="en-US" sz="1600" dirty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altLang="en-US" sz="16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600" dirty="0"/>
                  <a:t>:   s    </a:t>
                </a:r>
                <a:r>
                  <a:rPr lang="en-US" altLang="en-US" sz="1600" dirty="0" err="1"/>
                  <a:t>s</a:t>
                </a:r>
                <a:r>
                  <a:rPr lang="en-US" altLang="en-US" sz="1600" dirty="0"/>
                  <a:t>    -     s  - </a:t>
                </a:r>
                <a:endParaRPr lang="en-US" altLang="en-US" sz="1600" dirty="0" smtClean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600" dirty="0" smtClean="0"/>
                  <a:t>             </a:t>
                </a:r>
                <a:r>
                  <a:rPr lang="en-US" altLang="en-US" sz="1600" dirty="0"/>
                  <a:t>d:    0   6  4   7   </a:t>
                </a:r>
                <a:r>
                  <a:rPr lang="en-US" altLang="en-US" sz="1600" dirty="0" smtClean="0"/>
                  <a:t>2       </a:t>
                </a:r>
                <a:r>
                  <a:rPr lang="en-US" altLang="en-US" sz="1600" dirty="0" err="1" smtClean="0"/>
                  <a:t>i</a:t>
                </a:r>
                <a:r>
                  <a:rPr lang="en-US" altLang="en-US" sz="1600" dirty="0" smtClean="0"/>
                  <a:t>=2</a:t>
                </a:r>
                <a:endParaRPr lang="en-US" altLang="en-US" sz="1600" dirty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en-US" altLang="en-US" sz="16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600" dirty="0" smtClean="0"/>
                  <a:t>   s   </a:t>
                </a:r>
                <a:r>
                  <a:rPr lang="en-US" altLang="en-US" sz="1600" dirty="0" err="1"/>
                  <a:t>s</a:t>
                </a:r>
                <a:r>
                  <a:rPr lang="en-US" altLang="en-US" sz="1600" dirty="0"/>
                  <a:t>   x   s   u</a:t>
                </a:r>
                <a:endParaRPr lang="en-US" altLang="en-US" sz="1600" dirty="0" smtClean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600" dirty="0" smtClean="0"/>
                  <a:t>             d</a:t>
                </a:r>
                <a:r>
                  <a:rPr lang="en-US" altLang="en-US" sz="1600" dirty="0"/>
                  <a:t>:    0   2  4   7   </a:t>
                </a:r>
                <a:r>
                  <a:rPr lang="en-US" altLang="en-US" sz="1600" dirty="0" smtClean="0"/>
                  <a:t>2        </a:t>
                </a:r>
                <a:r>
                  <a:rPr lang="en-US" altLang="en-US" sz="1600" dirty="0" err="1" smtClean="0"/>
                  <a:t>i</a:t>
                </a:r>
                <a:r>
                  <a:rPr lang="en-US" altLang="en-US" sz="1600" dirty="0" smtClean="0"/>
                  <a:t>=3</a:t>
                </a:r>
                <a:endParaRPr lang="en-US" altLang="en-US" sz="1600" dirty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en-US" altLang="en-US" sz="16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600" dirty="0"/>
                  <a:t>:   s   v   x   s   u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600" dirty="0"/>
                  <a:t>             d:    0   2  4   7  -</a:t>
                </a:r>
                <a:r>
                  <a:rPr lang="en-US" altLang="en-US" sz="1600" dirty="0" smtClean="0"/>
                  <a:t>2       </a:t>
                </a:r>
                <a:r>
                  <a:rPr lang="en-US" altLang="en-US" sz="1600" dirty="0" err="1" smtClean="0"/>
                  <a:t>i</a:t>
                </a:r>
                <a:r>
                  <a:rPr lang="en-US" altLang="en-US" sz="1600" dirty="0" smtClean="0"/>
                  <a:t>=4</a:t>
                </a:r>
                <a:endParaRPr lang="en-US" altLang="en-US" sz="1600" dirty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altLang="en-US" sz="16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600" dirty="0"/>
                  <a:t>:   s   v   x   s   u </a:t>
                </a:r>
                <a:endParaRPr lang="en-US" altLang="en-US" sz="1600" dirty="0" smtClean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600" dirty="0" smtClean="0"/>
                  <a:t>             d</a:t>
                </a:r>
                <a:r>
                  <a:rPr lang="en-US" altLang="en-US" sz="1600" dirty="0"/>
                  <a:t>:    </a:t>
                </a:r>
                <a:r>
                  <a:rPr lang="en-US" altLang="en-US" sz="1600" dirty="0" smtClean="0"/>
                  <a:t>0   </a:t>
                </a:r>
                <a:r>
                  <a:rPr lang="en-US" altLang="en-US" sz="1600" dirty="0"/>
                  <a:t>2  4   7  -2       </a:t>
                </a:r>
                <a:r>
                  <a:rPr lang="en-US" altLang="en-US" sz="1600" dirty="0" err="1" smtClean="0"/>
                  <a:t>i</a:t>
                </a:r>
                <a:r>
                  <a:rPr lang="en-US" altLang="en-US" sz="1600" dirty="0" smtClean="0"/>
                  <a:t>=5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altLang="en-US" sz="16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600" dirty="0"/>
                  <a:t>:   s   v   x   s   u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600" dirty="0" smtClean="0"/>
                  <a:t>So,  no negative cycle. </a:t>
                </a:r>
              </a:p>
            </p:txBody>
          </p:sp>
        </mc:Choice>
        <mc:Fallback xmlns="">
          <p:sp>
            <p:nvSpPr>
              <p:cNvPr id="112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38400" y="1676400"/>
                <a:ext cx="4343400" cy="5638800"/>
              </a:xfrm>
              <a:blipFill>
                <a:blip r:embed="rId3"/>
                <a:stretch>
                  <a:fillRect l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2400" y="152400"/>
                <a:ext cx="8510795" cy="11344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1600" dirty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=0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=0,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𝑂𝑃𝑇</m:t>
                                </m:r>
                                <m:d>
                                  <m:d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−1, 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unc>
                                  <m:func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d>
                                          <m:d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𝑂𝑃𝑇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−1,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𝑤𝑣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52400"/>
                <a:ext cx="8510795" cy="11344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54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Bellman-Ford</a:t>
            </a:r>
            <a:r>
              <a:rPr lang="en-US" altLang="zh-CN" dirty="0" smtClean="0"/>
              <a:t> algorithm is more efficient.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6839-8B83-4CB2-A74C-72237355AB5B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472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Bellman-Ford algorithm</a:t>
            </a: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495300" y="1295400"/>
            <a:ext cx="31369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en-US" sz="2800" i="1">
                <a:solidFill>
                  <a:srgbClr val="008A87"/>
                </a:solidFill>
              </a:rPr>
              <a:t>d</a:t>
            </a:r>
            <a:r>
              <a:rPr lang="en-US" altLang="en-US" sz="2800">
                <a:solidFill>
                  <a:srgbClr val="008A87"/>
                </a:solidFill>
              </a:rPr>
              <a:t>[</a:t>
            </a:r>
            <a:r>
              <a:rPr lang="en-US" altLang="en-US" sz="2800" i="1">
                <a:solidFill>
                  <a:srgbClr val="008A87"/>
                </a:solidFill>
              </a:rPr>
              <a:t>s</a:t>
            </a:r>
            <a:r>
              <a:rPr lang="en-US" altLang="en-US" sz="2800">
                <a:solidFill>
                  <a:srgbClr val="008A87"/>
                </a:solidFill>
              </a:rPr>
              <a:t>] </a:t>
            </a:r>
            <a:r>
              <a:rPr lang="en-US" altLang="en-US" sz="2800">
                <a:solidFill>
                  <a:srgbClr val="008A87"/>
                </a:solidFill>
                <a:sym typeface="Symbol" pitchFamily="18" charset="2"/>
              </a:rPr>
              <a:t> 0</a:t>
            </a:r>
          </a:p>
          <a:p>
            <a:pPr algn="l" eaLnBrk="1" hangingPunct="1"/>
            <a:r>
              <a:rPr lang="en-US" altLang="en-US" sz="2800" b="1">
                <a:sym typeface="Symbol" pitchFamily="18" charset="2"/>
              </a:rPr>
              <a:t>for</a:t>
            </a:r>
            <a:r>
              <a:rPr lang="en-US" altLang="en-US" sz="2800">
                <a:sym typeface="Symbol" pitchFamily="18" charset="2"/>
              </a:rPr>
              <a:t> each </a:t>
            </a:r>
            <a:r>
              <a:rPr lang="en-US" altLang="en-US" sz="2800" i="1">
                <a:solidFill>
                  <a:srgbClr val="008A87"/>
                </a:solidFill>
                <a:sym typeface="Symbol" pitchFamily="18" charset="2"/>
              </a:rPr>
              <a:t>v</a:t>
            </a:r>
            <a:r>
              <a:rPr lang="en-US" altLang="en-US" sz="2800">
                <a:solidFill>
                  <a:srgbClr val="008A87"/>
                </a:solidFill>
                <a:sym typeface="Symbol" pitchFamily="18" charset="2"/>
              </a:rPr>
              <a:t> </a:t>
            </a:r>
            <a:r>
              <a:rPr lang="en-US" altLang="en-US" sz="2800">
                <a:solidFill>
                  <a:srgbClr val="008A87"/>
                </a:solidFill>
                <a:latin typeface="Symbol" pitchFamily="18" charset="2"/>
                <a:sym typeface="Symbol" pitchFamily="18" charset="2"/>
              </a:rPr>
              <a:t>Î</a:t>
            </a:r>
            <a:r>
              <a:rPr lang="en-US" altLang="en-US" sz="2800">
                <a:solidFill>
                  <a:srgbClr val="008A87"/>
                </a:solidFill>
                <a:sym typeface="Symbol" pitchFamily="18" charset="2"/>
              </a:rPr>
              <a:t> </a:t>
            </a:r>
            <a:r>
              <a:rPr lang="en-US" altLang="en-US" sz="2800" i="1">
                <a:solidFill>
                  <a:srgbClr val="008A87"/>
                </a:solidFill>
                <a:sym typeface="Symbol" pitchFamily="18" charset="2"/>
              </a:rPr>
              <a:t>V</a:t>
            </a:r>
            <a:r>
              <a:rPr lang="en-US" altLang="en-US" sz="2800">
                <a:solidFill>
                  <a:srgbClr val="008A87"/>
                </a:solidFill>
                <a:sym typeface="Symbol" pitchFamily="18" charset="2"/>
              </a:rPr>
              <a:t> – {</a:t>
            </a:r>
            <a:r>
              <a:rPr lang="en-US" altLang="en-US" sz="2800" i="1">
                <a:solidFill>
                  <a:srgbClr val="008A87"/>
                </a:solidFill>
                <a:sym typeface="Symbol" pitchFamily="18" charset="2"/>
              </a:rPr>
              <a:t>s</a:t>
            </a:r>
            <a:r>
              <a:rPr lang="en-US" altLang="en-US" sz="2800">
                <a:solidFill>
                  <a:srgbClr val="008A87"/>
                </a:solidFill>
                <a:sym typeface="Symbol" pitchFamily="18" charset="2"/>
              </a:rPr>
              <a:t>}</a:t>
            </a:r>
          </a:p>
          <a:p>
            <a:pPr lvl="1" algn="l" eaLnBrk="1" hangingPunct="1"/>
            <a:r>
              <a:rPr lang="en-US" altLang="en-US" sz="2800" b="1"/>
              <a:t>do</a:t>
            </a:r>
            <a:r>
              <a:rPr lang="en-US" altLang="en-US" sz="2800"/>
              <a:t> </a:t>
            </a:r>
            <a:r>
              <a:rPr lang="en-US" altLang="en-US" sz="2800" i="1">
                <a:solidFill>
                  <a:srgbClr val="008A87"/>
                </a:solidFill>
              </a:rPr>
              <a:t>d</a:t>
            </a:r>
            <a:r>
              <a:rPr lang="en-US" altLang="en-US" sz="2800">
                <a:solidFill>
                  <a:srgbClr val="008A87"/>
                </a:solidFill>
              </a:rPr>
              <a:t>[</a:t>
            </a:r>
            <a:r>
              <a:rPr lang="en-US" altLang="en-US" sz="2800" i="1">
                <a:solidFill>
                  <a:srgbClr val="008A87"/>
                </a:solidFill>
              </a:rPr>
              <a:t>v</a:t>
            </a:r>
            <a:r>
              <a:rPr lang="en-US" altLang="en-US" sz="2800">
                <a:solidFill>
                  <a:srgbClr val="008A87"/>
                </a:solidFill>
              </a:rPr>
              <a:t>] </a:t>
            </a:r>
            <a:r>
              <a:rPr lang="en-US" altLang="en-US" sz="2800">
                <a:solidFill>
                  <a:srgbClr val="008A87"/>
                </a:solidFill>
                <a:sym typeface="Symbol" pitchFamily="18" charset="2"/>
              </a:rPr>
              <a:t> </a:t>
            </a:r>
            <a:r>
              <a:rPr lang="en-US" altLang="en-US" sz="2800">
                <a:solidFill>
                  <a:srgbClr val="008A87"/>
                </a:solidFill>
                <a:latin typeface="Symbol" pitchFamily="18" charset="2"/>
                <a:sym typeface="Symbol" pitchFamily="18" charset="2"/>
              </a:rPr>
              <a:t>¥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495300" y="2603500"/>
            <a:ext cx="590550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28917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tabLst>
                <a:tab pos="228917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eaLnBrk="0" hangingPunct="0">
              <a:tabLst>
                <a:tab pos="228917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tabLst>
                <a:tab pos="228917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eaLnBrk="0" hangingPunct="0">
              <a:tabLst>
                <a:tab pos="228917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917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917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917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917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en-US" sz="2800" b="1" dirty="0">
                <a:sym typeface="Symbol" pitchFamily="18" charset="2"/>
              </a:rPr>
              <a:t>for</a:t>
            </a:r>
            <a:r>
              <a:rPr lang="en-US" altLang="en-US" sz="2800" dirty="0">
                <a:sym typeface="Symbol" pitchFamily="18" charset="2"/>
              </a:rPr>
              <a:t> </a:t>
            </a:r>
            <a:r>
              <a:rPr lang="en-US" altLang="en-US" sz="2800" i="1" dirty="0" err="1">
                <a:solidFill>
                  <a:srgbClr val="008A87"/>
                </a:solidFill>
                <a:sym typeface="Symbol" pitchFamily="18" charset="2"/>
              </a:rPr>
              <a:t>i</a:t>
            </a:r>
            <a:r>
              <a:rPr lang="en-US" altLang="en-US" sz="2800" dirty="0">
                <a:sym typeface="Symbol" pitchFamily="18" charset="2"/>
              </a:rPr>
              <a:t> </a:t>
            </a:r>
            <a:r>
              <a:rPr lang="en-US" altLang="en-US" sz="2800" dirty="0">
                <a:solidFill>
                  <a:srgbClr val="008A87"/>
                </a:solidFill>
                <a:sym typeface="Symbol" pitchFamily="18" charset="2"/>
              </a:rPr>
              <a:t> 1 </a:t>
            </a:r>
            <a:r>
              <a:rPr lang="en-US" altLang="en-US" sz="2800" b="1" dirty="0">
                <a:sym typeface="Symbol" pitchFamily="18" charset="2"/>
              </a:rPr>
              <a:t>to</a:t>
            </a:r>
            <a:r>
              <a:rPr lang="en-US" altLang="en-US" sz="2800" dirty="0">
                <a:solidFill>
                  <a:srgbClr val="008A87"/>
                </a:solidFill>
                <a:sym typeface="Symbol" pitchFamily="18" charset="2"/>
              </a:rPr>
              <a:t> </a:t>
            </a:r>
            <a:r>
              <a:rPr lang="en-US" altLang="en-US" sz="3600" b="1" dirty="0">
                <a:solidFill>
                  <a:srgbClr val="008A87"/>
                </a:solidFill>
                <a:sym typeface="Symbol" pitchFamily="18" charset="2"/>
              </a:rPr>
              <a:t>|</a:t>
            </a:r>
            <a:r>
              <a:rPr lang="en-US" altLang="en-US" sz="500" dirty="0">
                <a:solidFill>
                  <a:srgbClr val="008A87"/>
                </a:solidFill>
                <a:sym typeface="Symbol" pitchFamily="18" charset="2"/>
              </a:rPr>
              <a:t> </a:t>
            </a:r>
            <a:r>
              <a:rPr lang="en-US" altLang="en-US" sz="2800" i="1" dirty="0">
                <a:solidFill>
                  <a:srgbClr val="008A87"/>
                </a:solidFill>
                <a:sym typeface="Symbol" pitchFamily="18" charset="2"/>
              </a:rPr>
              <a:t>V</a:t>
            </a:r>
            <a:r>
              <a:rPr lang="en-US" altLang="en-US" sz="500" dirty="0">
                <a:solidFill>
                  <a:srgbClr val="008A87"/>
                </a:solidFill>
                <a:sym typeface="Symbol" pitchFamily="18" charset="2"/>
              </a:rPr>
              <a:t> </a:t>
            </a:r>
            <a:r>
              <a:rPr lang="en-US" altLang="en-US" sz="3600" b="1" dirty="0">
                <a:solidFill>
                  <a:srgbClr val="008A87"/>
                </a:solidFill>
                <a:sym typeface="Symbol" pitchFamily="18" charset="2"/>
              </a:rPr>
              <a:t>|</a:t>
            </a:r>
            <a:r>
              <a:rPr lang="en-US" altLang="en-US" sz="2800" dirty="0">
                <a:solidFill>
                  <a:srgbClr val="008A87"/>
                </a:solidFill>
                <a:sym typeface="Symbol" pitchFamily="18" charset="2"/>
              </a:rPr>
              <a:t> – 1</a:t>
            </a:r>
          </a:p>
          <a:p>
            <a:pPr lvl="1" algn="l" eaLnBrk="1" hangingPunct="1"/>
            <a:r>
              <a:rPr lang="en-US" altLang="en-US" sz="2800" b="1" dirty="0"/>
              <a:t>do</a:t>
            </a:r>
            <a:r>
              <a:rPr lang="en-US" altLang="en-US" sz="2800" dirty="0"/>
              <a:t> </a:t>
            </a:r>
            <a:r>
              <a:rPr lang="en-US" altLang="en-US" sz="2800" b="1" dirty="0"/>
              <a:t>for</a:t>
            </a:r>
            <a:r>
              <a:rPr lang="en-US" altLang="en-US" sz="2800" dirty="0"/>
              <a:t> </a:t>
            </a:r>
            <a:r>
              <a:rPr lang="en-US" altLang="en-US" sz="2800" b="1" dirty="0">
                <a:solidFill>
                  <a:srgbClr val="FF0000"/>
                </a:solidFill>
              </a:rPr>
              <a:t>each edge (</a:t>
            </a:r>
            <a:r>
              <a:rPr lang="en-US" altLang="en-US" sz="2800" b="1" i="1" dirty="0">
                <a:solidFill>
                  <a:srgbClr val="FF0000"/>
                </a:solidFill>
              </a:rPr>
              <a:t>u</a:t>
            </a:r>
            <a:r>
              <a:rPr lang="en-US" altLang="en-US" sz="2800" b="1" dirty="0">
                <a:solidFill>
                  <a:srgbClr val="FF0000"/>
                </a:solidFill>
              </a:rPr>
              <a:t>, </a:t>
            </a:r>
            <a:r>
              <a:rPr lang="en-US" altLang="en-US" sz="2800" b="1" i="1" dirty="0">
                <a:solidFill>
                  <a:srgbClr val="FF0000"/>
                </a:solidFill>
              </a:rPr>
              <a:t>v</a:t>
            </a:r>
            <a:r>
              <a:rPr lang="en-US" altLang="en-US" sz="2800" b="1" dirty="0">
                <a:solidFill>
                  <a:srgbClr val="FF0000"/>
                </a:solidFill>
              </a:rPr>
              <a:t>) </a:t>
            </a:r>
            <a:r>
              <a:rPr lang="en-US" altLang="en-US" sz="2800" b="1" dirty="0">
                <a:solidFill>
                  <a:srgbClr val="FF0000"/>
                </a:solidFill>
                <a:latin typeface="Symbol" pitchFamily="18" charset="2"/>
              </a:rPr>
              <a:t>Î</a:t>
            </a:r>
            <a:r>
              <a:rPr lang="en-US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en-US" sz="2800" b="1" i="1" dirty="0">
                <a:solidFill>
                  <a:srgbClr val="FF0000"/>
                </a:solidFill>
              </a:rPr>
              <a:t>E</a:t>
            </a:r>
          </a:p>
          <a:p>
            <a:pPr lvl="2" algn="l" eaLnBrk="1" hangingPunct="1"/>
            <a:r>
              <a:rPr lang="en-US" altLang="en-US" sz="2800" b="1" dirty="0">
                <a:sym typeface="Symbol" pitchFamily="18" charset="2"/>
              </a:rPr>
              <a:t>do if</a:t>
            </a:r>
            <a:r>
              <a:rPr lang="en-US" altLang="en-US" sz="2800" i="1" dirty="0">
                <a:solidFill>
                  <a:srgbClr val="008A87"/>
                </a:solidFill>
              </a:rPr>
              <a:t> d</a:t>
            </a:r>
            <a:r>
              <a:rPr lang="en-US" altLang="en-US" sz="2800" dirty="0">
                <a:solidFill>
                  <a:srgbClr val="008A87"/>
                </a:solidFill>
              </a:rPr>
              <a:t>[</a:t>
            </a:r>
            <a:r>
              <a:rPr lang="en-US" altLang="en-US" sz="2800" i="1" dirty="0">
                <a:solidFill>
                  <a:srgbClr val="008A87"/>
                </a:solidFill>
              </a:rPr>
              <a:t>v</a:t>
            </a:r>
            <a:r>
              <a:rPr lang="en-US" altLang="en-US" sz="2800" dirty="0">
                <a:solidFill>
                  <a:srgbClr val="008A87"/>
                </a:solidFill>
              </a:rPr>
              <a:t>] </a:t>
            </a:r>
            <a:r>
              <a:rPr lang="en-US" altLang="en-US" sz="2800" dirty="0">
                <a:solidFill>
                  <a:srgbClr val="008A87"/>
                </a:solidFill>
                <a:sym typeface="Symbol" pitchFamily="18" charset="2"/>
              </a:rPr>
              <a:t>&gt; </a:t>
            </a:r>
            <a:r>
              <a:rPr lang="en-US" altLang="en-US" sz="2800" i="1" dirty="0">
                <a:solidFill>
                  <a:srgbClr val="008A87"/>
                </a:solidFill>
              </a:rPr>
              <a:t>d</a:t>
            </a:r>
            <a:r>
              <a:rPr lang="en-US" altLang="en-US" sz="2800" dirty="0">
                <a:solidFill>
                  <a:srgbClr val="008A87"/>
                </a:solidFill>
              </a:rPr>
              <a:t>[</a:t>
            </a:r>
            <a:r>
              <a:rPr lang="en-US" altLang="en-US" sz="2800" i="1" dirty="0">
                <a:solidFill>
                  <a:srgbClr val="008A87"/>
                </a:solidFill>
              </a:rPr>
              <a:t>u</a:t>
            </a:r>
            <a:r>
              <a:rPr lang="en-US" altLang="en-US" sz="2800" dirty="0">
                <a:solidFill>
                  <a:srgbClr val="008A87"/>
                </a:solidFill>
              </a:rPr>
              <a:t>] + </a:t>
            </a:r>
            <a:r>
              <a:rPr lang="en-US" altLang="en-US" sz="2800" i="1" dirty="0">
                <a:solidFill>
                  <a:srgbClr val="008A87"/>
                </a:solidFill>
              </a:rPr>
              <a:t>w</a:t>
            </a:r>
            <a:r>
              <a:rPr lang="en-US" altLang="en-US" sz="2800" dirty="0">
                <a:solidFill>
                  <a:srgbClr val="008A87"/>
                </a:solidFill>
              </a:rPr>
              <a:t>(</a:t>
            </a:r>
            <a:r>
              <a:rPr lang="en-US" altLang="en-US" sz="2800" i="1" dirty="0">
                <a:solidFill>
                  <a:srgbClr val="008A87"/>
                </a:solidFill>
              </a:rPr>
              <a:t>u</a:t>
            </a:r>
            <a:r>
              <a:rPr lang="en-US" altLang="en-US" sz="2800" dirty="0">
                <a:solidFill>
                  <a:srgbClr val="008A87"/>
                </a:solidFill>
              </a:rPr>
              <a:t>, </a:t>
            </a:r>
            <a:r>
              <a:rPr lang="en-US" altLang="en-US" sz="2800" i="1" dirty="0">
                <a:solidFill>
                  <a:srgbClr val="008A87"/>
                </a:solidFill>
              </a:rPr>
              <a:t>v</a:t>
            </a:r>
            <a:r>
              <a:rPr lang="en-US" altLang="en-US" sz="2800" dirty="0">
                <a:solidFill>
                  <a:srgbClr val="008A87"/>
                </a:solidFill>
              </a:rPr>
              <a:t>)</a:t>
            </a:r>
          </a:p>
          <a:p>
            <a:pPr lvl="4" algn="l" eaLnBrk="1" hangingPunct="1"/>
            <a:r>
              <a:rPr lang="en-US" altLang="en-US" sz="2800" b="1" dirty="0">
                <a:sym typeface="Symbol" pitchFamily="18" charset="2"/>
              </a:rPr>
              <a:t>then </a:t>
            </a:r>
            <a:r>
              <a:rPr lang="en-US" altLang="en-US" sz="2800" i="1" dirty="0">
                <a:solidFill>
                  <a:srgbClr val="008A87"/>
                </a:solidFill>
              </a:rPr>
              <a:t>d</a:t>
            </a:r>
            <a:r>
              <a:rPr lang="en-US" altLang="en-US" sz="2800" dirty="0">
                <a:solidFill>
                  <a:srgbClr val="008A87"/>
                </a:solidFill>
              </a:rPr>
              <a:t>[</a:t>
            </a:r>
            <a:r>
              <a:rPr lang="en-US" altLang="en-US" sz="2800" i="1" dirty="0">
                <a:solidFill>
                  <a:srgbClr val="008A87"/>
                </a:solidFill>
              </a:rPr>
              <a:t>v</a:t>
            </a:r>
            <a:r>
              <a:rPr lang="en-US" altLang="en-US" sz="2800" dirty="0">
                <a:solidFill>
                  <a:srgbClr val="008A87"/>
                </a:solidFill>
              </a:rPr>
              <a:t>] </a:t>
            </a:r>
            <a:r>
              <a:rPr lang="en-US" altLang="en-US" sz="2800" dirty="0">
                <a:solidFill>
                  <a:srgbClr val="008A87"/>
                </a:solidFill>
                <a:sym typeface="Symbol" pitchFamily="18" charset="2"/>
              </a:rPr>
              <a:t> </a:t>
            </a:r>
            <a:r>
              <a:rPr lang="en-US" altLang="en-US" sz="2800" i="1" dirty="0">
                <a:solidFill>
                  <a:srgbClr val="008A87"/>
                </a:solidFill>
              </a:rPr>
              <a:t>d</a:t>
            </a:r>
            <a:r>
              <a:rPr lang="en-US" altLang="en-US" sz="2800" dirty="0">
                <a:solidFill>
                  <a:srgbClr val="008A87"/>
                </a:solidFill>
              </a:rPr>
              <a:t>[</a:t>
            </a:r>
            <a:r>
              <a:rPr lang="en-US" altLang="en-US" sz="2800" i="1" dirty="0">
                <a:solidFill>
                  <a:srgbClr val="008A87"/>
                </a:solidFill>
              </a:rPr>
              <a:t>u</a:t>
            </a:r>
            <a:r>
              <a:rPr lang="en-US" altLang="en-US" sz="2800" dirty="0">
                <a:solidFill>
                  <a:srgbClr val="008A87"/>
                </a:solidFill>
              </a:rPr>
              <a:t>] + </a:t>
            </a:r>
            <a:r>
              <a:rPr lang="en-US" altLang="en-US" sz="2800" i="1" dirty="0">
                <a:solidFill>
                  <a:srgbClr val="008A87"/>
                </a:solidFill>
              </a:rPr>
              <a:t>w</a:t>
            </a:r>
            <a:r>
              <a:rPr lang="en-US" altLang="en-US" sz="2800" dirty="0">
                <a:solidFill>
                  <a:srgbClr val="008A87"/>
                </a:solidFill>
              </a:rPr>
              <a:t>(</a:t>
            </a:r>
            <a:r>
              <a:rPr lang="en-US" altLang="en-US" sz="2800" i="1" dirty="0">
                <a:solidFill>
                  <a:srgbClr val="008A87"/>
                </a:solidFill>
              </a:rPr>
              <a:t>u</a:t>
            </a:r>
            <a:r>
              <a:rPr lang="en-US" altLang="en-US" sz="2800" dirty="0">
                <a:solidFill>
                  <a:srgbClr val="008A87"/>
                </a:solidFill>
              </a:rPr>
              <a:t>, </a:t>
            </a:r>
            <a:r>
              <a:rPr lang="en-US" altLang="en-US" sz="2800" i="1" dirty="0">
                <a:solidFill>
                  <a:srgbClr val="008A87"/>
                </a:solidFill>
              </a:rPr>
              <a:t>v</a:t>
            </a:r>
            <a:r>
              <a:rPr lang="en-US" altLang="en-US" sz="2800" dirty="0">
                <a:solidFill>
                  <a:srgbClr val="008A87"/>
                </a:solidFill>
              </a:rPr>
              <a:t>)</a:t>
            </a:r>
          </a:p>
        </p:txBody>
      </p:sp>
      <p:sp>
        <p:nvSpPr>
          <p:cNvPr id="5125" name="Rectangle 7"/>
          <p:cNvSpPr>
            <a:spLocks noChangeArrowheads="1"/>
          </p:cNvSpPr>
          <p:nvPr/>
        </p:nvSpPr>
        <p:spPr bwMode="auto">
          <a:xfrm>
            <a:off x="495300" y="4405313"/>
            <a:ext cx="81534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en-US" sz="2800" b="1" dirty="0"/>
              <a:t>for</a:t>
            </a:r>
            <a:r>
              <a:rPr lang="en-US" altLang="en-US" sz="2800" dirty="0"/>
              <a:t> each edge </a:t>
            </a:r>
            <a:r>
              <a:rPr lang="en-US" altLang="en-US" sz="2800" dirty="0">
                <a:solidFill>
                  <a:srgbClr val="008A87"/>
                </a:solidFill>
              </a:rPr>
              <a:t>(</a:t>
            </a:r>
            <a:r>
              <a:rPr lang="en-US" altLang="en-US" sz="2800" i="1" dirty="0">
                <a:solidFill>
                  <a:srgbClr val="008A87"/>
                </a:solidFill>
              </a:rPr>
              <a:t>u</a:t>
            </a:r>
            <a:r>
              <a:rPr lang="en-US" altLang="en-US" sz="2800" dirty="0">
                <a:solidFill>
                  <a:srgbClr val="008A87"/>
                </a:solidFill>
              </a:rPr>
              <a:t>, </a:t>
            </a:r>
            <a:r>
              <a:rPr lang="en-US" altLang="en-US" sz="2800" i="1" dirty="0">
                <a:solidFill>
                  <a:srgbClr val="008A87"/>
                </a:solidFill>
              </a:rPr>
              <a:t>v</a:t>
            </a:r>
            <a:r>
              <a:rPr lang="en-US" altLang="en-US" sz="2800" dirty="0">
                <a:solidFill>
                  <a:srgbClr val="008A87"/>
                </a:solidFill>
              </a:rPr>
              <a:t>) </a:t>
            </a:r>
            <a:r>
              <a:rPr lang="en-US" altLang="en-US" sz="2800" dirty="0">
                <a:solidFill>
                  <a:srgbClr val="008A87"/>
                </a:solidFill>
                <a:latin typeface="Symbol" pitchFamily="18" charset="2"/>
              </a:rPr>
              <a:t>Î</a:t>
            </a:r>
            <a:r>
              <a:rPr lang="en-US" altLang="en-US" sz="2800" dirty="0">
                <a:solidFill>
                  <a:srgbClr val="008A87"/>
                </a:solidFill>
              </a:rPr>
              <a:t> </a:t>
            </a:r>
            <a:r>
              <a:rPr lang="en-US" altLang="en-US" sz="2800" i="1" dirty="0">
                <a:solidFill>
                  <a:srgbClr val="008A87"/>
                </a:solidFill>
              </a:rPr>
              <a:t>E</a:t>
            </a:r>
            <a:endParaRPr lang="en-US" altLang="en-US" sz="2800" i="1" dirty="0"/>
          </a:p>
          <a:p>
            <a:pPr lvl="1" algn="l" eaLnBrk="1" hangingPunct="1"/>
            <a:r>
              <a:rPr lang="en-US" altLang="en-US" sz="2800" b="1" dirty="0">
                <a:sym typeface="Symbol" pitchFamily="18" charset="2"/>
              </a:rPr>
              <a:t>do if</a:t>
            </a:r>
            <a:r>
              <a:rPr lang="en-US" altLang="en-US" sz="2800" i="1" dirty="0">
                <a:solidFill>
                  <a:srgbClr val="008A87"/>
                </a:solidFill>
              </a:rPr>
              <a:t> d</a:t>
            </a:r>
            <a:r>
              <a:rPr lang="en-US" altLang="en-US" sz="2800" dirty="0">
                <a:solidFill>
                  <a:srgbClr val="008A87"/>
                </a:solidFill>
              </a:rPr>
              <a:t>[</a:t>
            </a:r>
            <a:r>
              <a:rPr lang="en-US" altLang="en-US" sz="2800" i="1" dirty="0">
                <a:solidFill>
                  <a:srgbClr val="008A87"/>
                </a:solidFill>
              </a:rPr>
              <a:t>v</a:t>
            </a:r>
            <a:r>
              <a:rPr lang="en-US" altLang="en-US" sz="2800" dirty="0">
                <a:solidFill>
                  <a:srgbClr val="008A87"/>
                </a:solidFill>
              </a:rPr>
              <a:t>] </a:t>
            </a:r>
            <a:r>
              <a:rPr lang="en-US" altLang="en-US" sz="2800" dirty="0">
                <a:solidFill>
                  <a:srgbClr val="008A87"/>
                </a:solidFill>
                <a:sym typeface="Symbol" pitchFamily="18" charset="2"/>
              </a:rPr>
              <a:t>&gt; </a:t>
            </a:r>
            <a:r>
              <a:rPr lang="en-US" altLang="en-US" sz="2800" i="1" dirty="0">
                <a:solidFill>
                  <a:srgbClr val="008A87"/>
                </a:solidFill>
              </a:rPr>
              <a:t>d</a:t>
            </a:r>
            <a:r>
              <a:rPr lang="en-US" altLang="en-US" sz="2800" dirty="0">
                <a:solidFill>
                  <a:srgbClr val="008A87"/>
                </a:solidFill>
              </a:rPr>
              <a:t>[</a:t>
            </a:r>
            <a:r>
              <a:rPr lang="en-US" altLang="en-US" sz="2800" i="1" dirty="0">
                <a:solidFill>
                  <a:srgbClr val="008A87"/>
                </a:solidFill>
              </a:rPr>
              <a:t>u</a:t>
            </a:r>
            <a:r>
              <a:rPr lang="en-US" altLang="en-US" sz="2800" dirty="0">
                <a:solidFill>
                  <a:srgbClr val="008A87"/>
                </a:solidFill>
              </a:rPr>
              <a:t>] + </a:t>
            </a:r>
            <a:r>
              <a:rPr lang="en-US" altLang="en-US" sz="2800" i="1" dirty="0">
                <a:solidFill>
                  <a:srgbClr val="008A87"/>
                </a:solidFill>
              </a:rPr>
              <a:t>w</a:t>
            </a:r>
            <a:r>
              <a:rPr lang="en-US" altLang="en-US" sz="2800" dirty="0">
                <a:solidFill>
                  <a:srgbClr val="008A87"/>
                </a:solidFill>
              </a:rPr>
              <a:t>(</a:t>
            </a:r>
            <a:r>
              <a:rPr lang="en-US" altLang="en-US" sz="2800" i="1" dirty="0">
                <a:solidFill>
                  <a:srgbClr val="008A87"/>
                </a:solidFill>
              </a:rPr>
              <a:t>u</a:t>
            </a:r>
            <a:r>
              <a:rPr lang="en-US" altLang="en-US" sz="2800" dirty="0">
                <a:solidFill>
                  <a:srgbClr val="008A87"/>
                </a:solidFill>
              </a:rPr>
              <a:t>, </a:t>
            </a:r>
            <a:r>
              <a:rPr lang="en-US" altLang="en-US" sz="2800" i="1" dirty="0">
                <a:solidFill>
                  <a:srgbClr val="008A87"/>
                </a:solidFill>
              </a:rPr>
              <a:t>v</a:t>
            </a:r>
            <a:r>
              <a:rPr lang="en-US" altLang="en-US" sz="2800" dirty="0">
                <a:solidFill>
                  <a:srgbClr val="008A87"/>
                </a:solidFill>
              </a:rPr>
              <a:t>)</a:t>
            </a:r>
          </a:p>
          <a:p>
            <a:pPr lvl="3" algn="l" eaLnBrk="1" hangingPunct="1"/>
            <a:r>
              <a:rPr lang="en-US" altLang="en-US" sz="2800" b="1" dirty="0">
                <a:sym typeface="Symbol" pitchFamily="18" charset="2"/>
              </a:rPr>
              <a:t>then </a:t>
            </a:r>
            <a:r>
              <a:rPr lang="en-US" altLang="en-US" sz="2800" dirty="0">
                <a:sym typeface="Symbol" pitchFamily="18" charset="2"/>
              </a:rPr>
              <a:t>report that a negative-weight cycle exists</a:t>
            </a:r>
            <a:endParaRPr lang="en-US" altLang="en-US" sz="2800" dirty="0">
              <a:solidFill>
                <a:srgbClr val="008A87"/>
              </a:solidFill>
            </a:endParaRPr>
          </a:p>
        </p:txBody>
      </p:sp>
      <p:sp>
        <p:nvSpPr>
          <p:cNvPr id="5126" name="AutoShape 8"/>
          <p:cNvSpPr>
            <a:spLocks/>
          </p:cNvSpPr>
          <p:nvPr/>
        </p:nvSpPr>
        <p:spPr bwMode="auto">
          <a:xfrm>
            <a:off x="3657600" y="1346200"/>
            <a:ext cx="228600" cy="1143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7" name="Text Box 9"/>
          <p:cNvSpPr txBox="1">
            <a:spLocks noChangeArrowheads="1"/>
          </p:cNvSpPr>
          <p:nvPr/>
        </p:nvSpPr>
        <p:spPr bwMode="auto">
          <a:xfrm>
            <a:off x="4098925" y="1652588"/>
            <a:ext cx="22383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/>
              <a:t>initialization</a:t>
            </a:r>
          </a:p>
        </p:txBody>
      </p:sp>
      <p:sp>
        <p:nvSpPr>
          <p:cNvPr id="588810" name="Text Box 10"/>
          <p:cNvSpPr txBox="1">
            <a:spLocks noChangeArrowheads="1"/>
          </p:cNvSpPr>
          <p:nvPr/>
        </p:nvSpPr>
        <p:spPr bwMode="auto">
          <a:xfrm>
            <a:off x="495300" y="5943600"/>
            <a:ext cx="6667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en-US" dirty="0"/>
              <a:t>At the end,</a:t>
            </a:r>
            <a:r>
              <a:rPr lang="en-US" altLang="en-US" i="1" dirty="0"/>
              <a:t> </a:t>
            </a:r>
            <a:r>
              <a:rPr lang="en-US" altLang="en-US" i="1" dirty="0">
                <a:solidFill>
                  <a:srgbClr val="008A87"/>
                </a:solidFill>
              </a:rPr>
              <a:t>d</a:t>
            </a:r>
            <a:r>
              <a:rPr lang="en-US" altLang="en-US" dirty="0">
                <a:solidFill>
                  <a:srgbClr val="008A87"/>
                </a:solidFill>
              </a:rPr>
              <a:t>[</a:t>
            </a:r>
            <a:r>
              <a:rPr lang="en-US" altLang="en-US" i="1" dirty="0">
                <a:solidFill>
                  <a:srgbClr val="008A87"/>
                </a:solidFill>
              </a:rPr>
              <a:t>v</a:t>
            </a:r>
            <a:r>
              <a:rPr lang="en-US" altLang="en-US" dirty="0">
                <a:solidFill>
                  <a:srgbClr val="008A87"/>
                </a:solidFill>
              </a:rPr>
              <a:t>] = </a:t>
            </a:r>
            <a:r>
              <a:rPr lang="en-US" altLang="en-US" dirty="0">
                <a:solidFill>
                  <a:srgbClr val="008A87"/>
                </a:solidFill>
                <a:latin typeface="Symbol" pitchFamily="18" charset="2"/>
              </a:rPr>
              <a:t>d</a:t>
            </a:r>
            <a:r>
              <a:rPr lang="en-US" altLang="en-US" dirty="0">
                <a:solidFill>
                  <a:srgbClr val="008A87"/>
                </a:solidFill>
              </a:rPr>
              <a:t>(</a:t>
            </a:r>
            <a:r>
              <a:rPr lang="en-US" altLang="en-US" i="1" dirty="0">
                <a:solidFill>
                  <a:srgbClr val="008A87"/>
                </a:solidFill>
              </a:rPr>
              <a:t>s</a:t>
            </a:r>
            <a:r>
              <a:rPr lang="en-US" altLang="en-US" dirty="0">
                <a:solidFill>
                  <a:srgbClr val="008A87"/>
                </a:solidFill>
              </a:rPr>
              <a:t>, </a:t>
            </a:r>
            <a:r>
              <a:rPr lang="en-US" altLang="en-US" i="1" dirty="0">
                <a:solidFill>
                  <a:srgbClr val="008A87"/>
                </a:solidFill>
              </a:rPr>
              <a:t>v</a:t>
            </a:r>
            <a:r>
              <a:rPr lang="en-US" altLang="en-US" dirty="0">
                <a:solidFill>
                  <a:srgbClr val="008A87"/>
                </a:solidFill>
              </a:rPr>
              <a:t>)</a:t>
            </a:r>
            <a:r>
              <a:rPr lang="en-US" altLang="en-US" dirty="0"/>
              <a:t>.  Time </a:t>
            </a:r>
            <a:r>
              <a:rPr lang="en-US" altLang="en-US" dirty="0">
                <a:solidFill>
                  <a:srgbClr val="008A87"/>
                </a:solidFill>
              </a:rPr>
              <a:t>= </a:t>
            </a:r>
            <a:r>
              <a:rPr lang="en-US" altLang="en-US" i="1" dirty="0">
                <a:solidFill>
                  <a:srgbClr val="008A87"/>
                </a:solidFill>
              </a:rPr>
              <a:t>O</a:t>
            </a:r>
            <a:r>
              <a:rPr lang="en-US" altLang="en-US" dirty="0" smtClean="0">
                <a:solidFill>
                  <a:srgbClr val="008A87"/>
                </a:solidFill>
              </a:rPr>
              <a:t>(|</a:t>
            </a:r>
            <a:r>
              <a:rPr lang="en-US" altLang="en-US" i="1" dirty="0" smtClean="0">
                <a:solidFill>
                  <a:srgbClr val="008A87"/>
                </a:solidFill>
              </a:rPr>
              <a:t>V|</a:t>
            </a:r>
            <a:r>
              <a:rPr lang="en-US" altLang="en-US" sz="1200" dirty="0" smtClean="0">
                <a:solidFill>
                  <a:srgbClr val="008A87"/>
                </a:solidFill>
              </a:rPr>
              <a:t> </a:t>
            </a:r>
            <a:r>
              <a:rPr lang="en-US" altLang="en-US" i="1" dirty="0" smtClean="0">
                <a:solidFill>
                  <a:srgbClr val="008A87"/>
                </a:solidFill>
              </a:rPr>
              <a:t>|E|</a:t>
            </a:r>
            <a:r>
              <a:rPr lang="en-US" altLang="en-US" dirty="0" smtClean="0">
                <a:solidFill>
                  <a:srgbClr val="008A87"/>
                </a:solidFill>
              </a:rPr>
              <a:t>)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5129" name="AutoShape 11"/>
          <p:cNvSpPr>
            <a:spLocks/>
          </p:cNvSpPr>
          <p:nvPr/>
        </p:nvSpPr>
        <p:spPr bwMode="auto">
          <a:xfrm>
            <a:off x="6324600" y="3678398"/>
            <a:ext cx="228600" cy="762000"/>
          </a:xfrm>
          <a:prstGeom prst="rightBrace">
            <a:avLst>
              <a:gd name="adj1" fmla="val 27778"/>
              <a:gd name="adj2" fmla="val 50000"/>
            </a:avLst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0" name="Text Box 12"/>
          <p:cNvSpPr txBox="1">
            <a:spLocks noChangeArrowheads="1"/>
          </p:cNvSpPr>
          <p:nvPr/>
        </p:nvSpPr>
        <p:spPr bwMode="auto">
          <a:xfrm>
            <a:off x="6765925" y="3429000"/>
            <a:ext cx="207327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b="1" i="1">
                <a:solidFill>
                  <a:schemeClr val="accent2"/>
                </a:solidFill>
              </a:rPr>
              <a:t>relaxation step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041C-DB28-45AA-9E1B-3B7A2EA4416F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266700" y="2709897"/>
            <a:ext cx="8610600" cy="1816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8600" y="4495800"/>
            <a:ext cx="8610600" cy="1262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59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1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57950"/>
            <a:ext cx="2133600" cy="476250"/>
          </a:xfrm>
        </p:spPr>
        <p:txBody>
          <a:bodyPr/>
          <a:lstStyle/>
          <a:p>
            <a:fld id="{D7516839-8B83-4CB2-A74C-72237355AB5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-76200" y="0"/>
            <a:ext cx="3810000" cy="3874532"/>
            <a:chOff x="304800" y="1383268"/>
            <a:chExt cx="3810000" cy="3874532"/>
          </a:xfrm>
        </p:grpSpPr>
        <p:sp>
          <p:nvSpPr>
            <p:cNvPr id="3076" name="Oval 4"/>
            <p:cNvSpPr>
              <a:spLocks noChangeArrowheads="1"/>
            </p:cNvSpPr>
            <p:nvPr/>
          </p:nvSpPr>
          <p:spPr bwMode="auto">
            <a:xfrm>
              <a:off x="473075" y="15240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A</a:t>
              </a:r>
            </a:p>
          </p:txBody>
        </p:sp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682875" y="31242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3429000" y="16002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473075" y="45720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3081" name="Line 9"/>
            <p:cNvSpPr>
              <a:spLocks noChangeShapeType="1"/>
            </p:cNvSpPr>
            <p:nvPr/>
          </p:nvSpPr>
          <p:spPr bwMode="auto">
            <a:xfrm flipH="1" flipV="1">
              <a:off x="1158875" y="1752600"/>
              <a:ext cx="2270125" cy="396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Line 10"/>
            <p:cNvSpPr>
              <a:spLocks noChangeShapeType="1"/>
            </p:cNvSpPr>
            <p:nvPr/>
          </p:nvSpPr>
          <p:spPr bwMode="auto">
            <a:xfrm flipH="1" flipV="1">
              <a:off x="1158875" y="1981199"/>
              <a:ext cx="2270125" cy="22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Line 13"/>
            <p:cNvSpPr>
              <a:spLocks noChangeShapeType="1"/>
            </p:cNvSpPr>
            <p:nvPr/>
          </p:nvSpPr>
          <p:spPr bwMode="auto">
            <a:xfrm>
              <a:off x="701675" y="2209800"/>
              <a:ext cx="0" cy="2362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7" name="Line 15"/>
            <p:cNvSpPr>
              <a:spLocks noChangeShapeType="1"/>
            </p:cNvSpPr>
            <p:nvPr/>
          </p:nvSpPr>
          <p:spPr bwMode="auto">
            <a:xfrm>
              <a:off x="1006475" y="2133600"/>
              <a:ext cx="1676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" name="Line 16"/>
            <p:cNvSpPr>
              <a:spLocks noChangeShapeType="1"/>
            </p:cNvSpPr>
            <p:nvPr/>
          </p:nvSpPr>
          <p:spPr bwMode="auto">
            <a:xfrm flipH="1">
              <a:off x="3292475" y="2325686"/>
              <a:ext cx="497367" cy="8747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" name="Line 17"/>
            <p:cNvSpPr>
              <a:spLocks noChangeShapeType="1"/>
            </p:cNvSpPr>
            <p:nvPr/>
          </p:nvSpPr>
          <p:spPr bwMode="auto">
            <a:xfrm flipH="1">
              <a:off x="1006475" y="3581400"/>
              <a:ext cx="1676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 flipV="1">
              <a:off x="1082675" y="3733800"/>
              <a:ext cx="1676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1" name="Text Box 29"/>
            <p:cNvSpPr txBox="1">
              <a:spLocks noChangeArrowheads="1"/>
            </p:cNvSpPr>
            <p:nvPr/>
          </p:nvSpPr>
          <p:spPr bwMode="auto">
            <a:xfrm>
              <a:off x="2895600" y="1408113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3102" name="Text Box 30"/>
            <p:cNvSpPr txBox="1">
              <a:spLocks noChangeArrowheads="1"/>
            </p:cNvSpPr>
            <p:nvPr/>
          </p:nvSpPr>
          <p:spPr bwMode="auto">
            <a:xfrm>
              <a:off x="2895600" y="1941513"/>
              <a:ext cx="3873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-1</a:t>
              </a:r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304800" y="3160713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3105" name="Text Box 33"/>
            <p:cNvSpPr txBox="1">
              <a:spLocks noChangeArrowheads="1"/>
            </p:cNvSpPr>
            <p:nvPr/>
          </p:nvSpPr>
          <p:spPr bwMode="auto">
            <a:xfrm>
              <a:off x="1524000" y="2627313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3106" name="Text Box 34"/>
            <p:cNvSpPr txBox="1">
              <a:spLocks noChangeArrowheads="1"/>
            </p:cNvSpPr>
            <p:nvPr/>
          </p:nvSpPr>
          <p:spPr bwMode="auto">
            <a:xfrm>
              <a:off x="3422650" y="275748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 smtClean="0"/>
                <a:t>1</a:t>
              </a:r>
              <a:endParaRPr lang="en-US" altLang="en-US" dirty="0"/>
            </a:p>
          </p:txBody>
        </p:sp>
        <p:sp>
          <p:nvSpPr>
            <p:cNvPr id="3107" name="Text Box 35"/>
            <p:cNvSpPr txBox="1">
              <a:spLocks noChangeArrowheads="1"/>
            </p:cNvSpPr>
            <p:nvPr/>
          </p:nvSpPr>
          <p:spPr bwMode="auto">
            <a:xfrm>
              <a:off x="1524000" y="3770313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3109" name="Text Box 37"/>
            <p:cNvSpPr txBox="1">
              <a:spLocks noChangeArrowheads="1"/>
            </p:cNvSpPr>
            <p:nvPr/>
          </p:nvSpPr>
          <p:spPr bwMode="auto">
            <a:xfrm>
              <a:off x="1981200" y="4151313"/>
              <a:ext cx="3873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 smtClean="0"/>
                <a:t>-3</a:t>
              </a:r>
              <a:endParaRPr lang="en-US" altLang="en-US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78042" y="1383268"/>
              <a:ext cx="3136039" cy="2954298"/>
              <a:chOff x="2209967" y="1383268"/>
              <a:chExt cx="3136039" cy="2954298"/>
            </a:xfrm>
          </p:grpSpPr>
          <p:sp>
            <p:nvSpPr>
              <p:cNvPr id="3" name="TextBox 2"/>
              <p:cNvSpPr txBox="1"/>
              <p:nvPr/>
            </p:nvSpPr>
            <p:spPr>
              <a:xfrm flipH="1">
                <a:off x="2209967" y="2819399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h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014619" y="1383268"/>
                <a:ext cx="2487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f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033100" y="240613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e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597000" y="18669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a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476936" y="257440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d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346598" y="354913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794494" y="396823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b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4305300"/>
                  </p:ext>
                </p:extLst>
              </p:nvPr>
            </p:nvGraphicFramePr>
            <p:xfrm>
              <a:off x="2362200" y="2514600"/>
              <a:ext cx="6485105" cy="40482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9702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702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70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702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702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61804">
                    <a:tc>
                      <a:txBody>
                        <a:bodyPr/>
                        <a:lstStyle/>
                        <a:p>
                          <a:endParaRPr lang="en-US" altLang="zh-CN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B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C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D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i</a:t>
                          </a:r>
                          <a:r>
                            <a:rPr lang="en-US" altLang="zh-CN" dirty="0" smtClean="0"/>
                            <a:t>=0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i="0" dirty="0" smtClean="0">
                              <a:latin typeface="+mn-lt"/>
                            </a:rPr>
                            <a:t>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𝑁𝐼𝐿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𝑁𝐼𝐿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𝑁𝐼𝐿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𝑁𝐼𝐿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i</a:t>
                          </a:r>
                          <a:r>
                            <a:rPr lang="en-US" altLang="zh-CN" dirty="0" smtClean="0"/>
                            <a:t>=1  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-1/A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</a:t>
                          </a:r>
                          <a:r>
                            <a:rPr lang="en-US" altLang="zh-CN" baseline="0" dirty="0" smtClean="0"/>
                            <a:t>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baseline="0" dirty="0" smtClean="0"/>
                            <a:t>       b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X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c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X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d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     2/A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23613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     0/B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altLang="zh-CN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42147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X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altLang="zh-CN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h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4/A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0/NIL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-1/A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aseline="0" dirty="0" smtClean="0"/>
                            <a:t>    0/B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4/A</a:t>
                          </a:r>
                          <a:r>
                            <a:rPr lang="en-US" altLang="zh-CN" baseline="0" dirty="0" smtClean="0"/>
                            <a:t> </a:t>
                          </a:r>
                          <a:endParaRPr lang="en-US" altLang="zh-CN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4305300"/>
                  </p:ext>
                </p:extLst>
              </p:nvPr>
            </p:nvGraphicFramePr>
            <p:xfrm>
              <a:off x="2362200" y="2514600"/>
              <a:ext cx="6485105" cy="40482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97021"/>
                    <a:gridCol w="1297021"/>
                    <a:gridCol w="1297021"/>
                    <a:gridCol w="1297021"/>
                    <a:gridCol w="1297021"/>
                  </a:tblGrid>
                  <a:tr h="461804">
                    <a:tc>
                      <a:txBody>
                        <a:bodyPr/>
                        <a:lstStyle/>
                        <a:p>
                          <a:endParaRPr lang="en-US" altLang="zh-CN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B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C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D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i</a:t>
                          </a:r>
                          <a:r>
                            <a:rPr lang="en-US" altLang="zh-CN" dirty="0" smtClean="0"/>
                            <a:t>=0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69" t="-77143" r="-300939" b="-4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469" t="-77143" r="-200939" b="-4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469" t="-77143" r="-100939" b="-4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0469" t="-77143" r="-939" b="-4761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i</a:t>
                          </a:r>
                          <a:r>
                            <a:rPr lang="en-US" altLang="zh-CN" dirty="0" smtClean="0"/>
                            <a:t>=1  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-1/A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</a:t>
                          </a:r>
                          <a:r>
                            <a:rPr lang="en-US" altLang="zh-CN" baseline="0" dirty="0" smtClean="0"/>
                            <a:t>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baseline="0" dirty="0" smtClean="0"/>
                            <a:t>       b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</a:t>
                          </a:r>
                          <a:r>
                            <a:rPr lang="en-US" altLang="zh-CN" dirty="0" smtClean="0"/>
                            <a:t>  </a:t>
                          </a:r>
                          <a:r>
                            <a:rPr lang="en-US" altLang="zh-CN" dirty="0" smtClean="0"/>
                            <a:t>X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c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X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d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   </a:t>
                          </a:r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  </a:t>
                          </a:r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2/A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     0/B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altLang="zh-CN" dirty="0" smtClean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X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altLang="zh-CN" dirty="0" smtClean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h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4/A</a:t>
                          </a: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0/NIL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-1/A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aseline="0" dirty="0" smtClean="0"/>
                            <a:t>    </a:t>
                          </a:r>
                          <a:r>
                            <a:rPr lang="en-US" altLang="zh-CN" baseline="0" dirty="0" smtClean="0"/>
                            <a:t>0/B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4/A</a:t>
                          </a:r>
                          <a:r>
                            <a:rPr lang="en-US" altLang="zh-CN" baseline="0" dirty="0" smtClean="0"/>
                            <a:t> </a:t>
                          </a:r>
                          <a:endParaRPr lang="en-US" altLang="zh-CN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5664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57950"/>
            <a:ext cx="2133600" cy="476250"/>
          </a:xfrm>
        </p:spPr>
        <p:txBody>
          <a:bodyPr/>
          <a:lstStyle/>
          <a:p>
            <a:fld id="{D7516839-8B83-4CB2-A74C-72237355AB5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-76200" y="0"/>
            <a:ext cx="3810000" cy="3874532"/>
            <a:chOff x="304800" y="1383268"/>
            <a:chExt cx="3810000" cy="3874532"/>
          </a:xfrm>
        </p:grpSpPr>
        <p:sp>
          <p:nvSpPr>
            <p:cNvPr id="3076" name="Oval 4"/>
            <p:cNvSpPr>
              <a:spLocks noChangeArrowheads="1"/>
            </p:cNvSpPr>
            <p:nvPr/>
          </p:nvSpPr>
          <p:spPr bwMode="auto">
            <a:xfrm>
              <a:off x="473075" y="15240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A</a:t>
              </a:r>
            </a:p>
          </p:txBody>
        </p:sp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682875" y="31242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3429000" y="16002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473075" y="45720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3081" name="Line 9"/>
            <p:cNvSpPr>
              <a:spLocks noChangeShapeType="1"/>
            </p:cNvSpPr>
            <p:nvPr/>
          </p:nvSpPr>
          <p:spPr bwMode="auto">
            <a:xfrm flipH="1" flipV="1">
              <a:off x="1158875" y="1752600"/>
              <a:ext cx="2270125" cy="396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Line 10"/>
            <p:cNvSpPr>
              <a:spLocks noChangeShapeType="1"/>
            </p:cNvSpPr>
            <p:nvPr/>
          </p:nvSpPr>
          <p:spPr bwMode="auto">
            <a:xfrm flipH="1" flipV="1">
              <a:off x="1158875" y="1981199"/>
              <a:ext cx="2270125" cy="22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Line 13"/>
            <p:cNvSpPr>
              <a:spLocks noChangeShapeType="1"/>
            </p:cNvSpPr>
            <p:nvPr/>
          </p:nvSpPr>
          <p:spPr bwMode="auto">
            <a:xfrm>
              <a:off x="701675" y="2209800"/>
              <a:ext cx="0" cy="2362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7" name="Line 15"/>
            <p:cNvSpPr>
              <a:spLocks noChangeShapeType="1"/>
            </p:cNvSpPr>
            <p:nvPr/>
          </p:nvSpPr>
          <p:spPr bwMode="auto">
            <a:xfrm>
              <a:off x="1006475" y="2133600"/>
              <a:ext cx="1676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" name="Line 16"/>
            <p:cNvSpPr>
              <a:spLocks noChangeShapeType="1"/>
            </p:cNvSpPr>
            <p:nvPr/>
          </p:nvSpPr>
          <p:spPr bwMode="auto">
            <a:xfrm flipH="1">
              <a:off x="3292475" y="2325686"/>
              <a:ext cx="497367" cy="8747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" name="Line 17"/>
            <p:cNvSpPr>
              <a:spLocks noChangeShapeType="1"/>
            </p:cNvSpPr>
            <p:nvPr/>
          </p:nvSpPr>
          <p:spPr bwMode="auto">
            <a:xfrm flipH="1">
              <a:off x="1006475" y="3581400"/>
              <a:ext cx="1676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 flipV="1">
              <a:off x="1082675" y="3733800"/>
              <a:ext cx="1676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1" name="Text Box 29"/>
            <p:cNvSpPr txBox="1">
              <a:spLocks noChangeArrowheads="1"/>
            </p:cNvSpPr>
            <p:nvPr/>
          </p:nvSpPr>
          <p:spPr bwMode="auto">
            <a:xfrm>
              <a:off x="2895600" y="1408113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3102" name="Text Box 30"/>
            <p:cNvSpPr txBox="1">
              <a:spLocks noChangeArrowheads="1"/>
            </p:cNvSpPr>
            <p:nvPr/>
          </p:nvSpPr>
          <p:spPr bwMode="auto">
            <a:xfrm>
              <a:off x="2895600" y="1941513"/>
              <a:ext cx="3873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-1</a:t>
              </a:r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304800" y="3160713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3105" name="Text Box 33"/>
            <p:cNvSpPr txBox="1">
              <a:spLocks noChangeArrowheads="1"/>
            </p:cNvSpPr>
            <p:nvPr/>
          </p:nvSpPr>
          <p:spPr bwMode="auto">
            <a:xfrm>
              <a:off x="1524000" y="2627313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3106" name="Text Box 34"/>
            <p:cNvSpPr txBox="1">
              <a:spLocks noChangeArrowheads="1"/>
            </p:cNvSpPr>
            <p:nvPr/>
          </p:nvSpPr>
          <p:spPr bwMode="auto">
            <a:xfrm>
              <a:off x="3422650" y="275748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 smtClean="0"/>
                <a:t>1</a:t>
              </a:r>
              <a:endParaRPr lang="en-US" altLang="en-US" dirty="0"/>
            </a:p>
          </p:txBody>
        </p:sp>
        <p:sp>
          <p:nvSpPr>
            <p:cNvPr id="3107" name="Text Box 35"/>
            <p:cNvSpPr txBox="1">
              <a:spLocks noChangeArrowheads="1"/>
            </p:cNvSpPr>
            <p:nvPr/>
          </p:nvSpPr>
          <p:spPr bwMode="auto">
            <a:xfrm>
              <a:off x="1524000" y="3770313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3109" name="Text Box 37"/>
            <p:cNvSpPr txBox="1">
              <a:spLocks noChangeArrowheads="1"/>
            </p:cNvSpPr>
            <p:nvPr/>
          </p:nvSpPr>
          <p:spPr bwMode="auto">
            <a:xfrm>
              <a:off x="1981200" y="4151313"/>
              <a:ext cx="3873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 smtClean="0"/>
                <a:t>-3</a:t>
              </a:r>
              <a:endParaRPr lang="en-US" altLang="en-US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78042" y="1383268"/>
              <a:ext cx="3136039" cy="2954298"/>
              <a:chOff x="2209967" y="1383268"/>
              <a:chExt cx="3136039" cy="2954298"/>
            </a:xfrm>
          </p:grpSpPr>
          <p:sp>
            <p:nvSpPr>
              <p:cNvPr id="3" name="TextBox 2"/>
              <p:cNvSpPr txBox="1"/>
              <p:nvPr/>
            </p:nvSpPr>
            <p:spPr>
              <a:xfrm flipH="1">
                <a:off x="2209967" y="2819399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h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014619" y="1383268"/>
                <a:ext cx="2487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f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033100" y="240613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e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597000" y="18669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a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476936" y="257440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d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346598" y="354913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794494" y="396823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b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459191"/>
              </p:ext>
            </p:extLst>
          </p:nvPr>
        </p:nvGraphicFramePr>
        <p:xfrm>
          <a:off x="2590800" y="2057400"/>
          <a:ext cx="6485105" cy="3779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7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7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7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7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1804"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</a:t>
                      </a:r>
                      <a:r>
                        <a:rPr lang="en-US" altLang="zh-CN" dirty="0" smtClean="0"/>
                        <a:t>=1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0/NIL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-1/A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   0/B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4/A</a:t>
                      </a:r>
                      <a:r>
                        <a:rPr lang="en-US" altLang="zh-CN" baseline="0" dirty="0" smtClean="0"/>
                        <a:t> 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</a:t>
                      </a:r>
                      <a:r>
                        <a:rPr lang="en-US" altLang="zh-CN" dirty="0" smtClean="0"/>
                        <a:t>=2  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-1/A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</a:t>
                      </a:r>
                      <a:r>
                        <a:rPr lang="en-US" altLang="zh-CN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      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c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d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     X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     X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0/NIL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-1/A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   0/B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4/A</a:t>
                      </a:r>
                      <a:r>
                        <a:rPr lang="en-US" altLang="zh-CN" baseline="0" dirty="0" smtClean="0"/>
                        <a:t> 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33384" y="5867400"/>
            <a:ext cx="5320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result 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=2 is the same as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=1, so are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=3, 4.</a:t>
            </a:r>
          </a:p>
          <a:p>
            <a:r>
              <a:rPr lang="en-US" altLang="zh-CN" dirty="0" smtClean="0"/>
              <a:t>Conclusion:  no negative cycle.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42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219200" y="4463028"/>
            <a:ext cx="7391400" cy="1404372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9651" name="Text Box 3"/>
              <p:cNvSpPr txBox="1">
                <a:spLocks noChangeArrowheads="1"/>
              </p:cNvSpPr>
              <p:nvPr/>
            </p:nvSpPr>
            <p:spPr bwMode="auto">
              <a:xfrm>
                <a:off x="539486" y="990600"/>
                <a:ext cx="6555000" cy="22467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buClrTx/>
                </a:pPr>
                <a:r>
                  <a:rPr lang="en-US" sz="2800" i="1" dirty="0" smtClean="0">
                    <a:solidFill>
                      <a:srgbClr val="008A87"/>
                    </a:solidFill>
                  </a:rPr>
                  <a:t>d</a:t>
                </a:r>
                <a:r>
                  <a:rPr lang="en-US" sz="2800" dirty="0">
                    <a:solidFill>
                      <a:srgbClr val="008A87"/>
                    </a:solidFill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s</a:t>
                </a:r>
                <a:r>
                  <a:rPr lang="en-US" sz="2800" dirty="0">
                    <a:solidFill>
                      <a:srgbClr val="008A87"/>
                    </a:solidFill>
                  </a:rPr>
                  <a:t>] 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 </a:t>
                </a:r>
                <a:r>
                  <a:rPr lang="en-US" sz="2800" dirty="0" smtClean="0">
                    <a:solidFill>
                      <a:srgbClr val="008A87"/>
                    </a:solidFill>
                    <a:sym typeface="Symbol" pitchFamily="18" charset="2"/>
                  </a:rPr>
                  <a:t>0 </a:t>
                </a:r>
                <a:endParaRPr lang="en-US" sz="2800" dirty="0">
                  <a:solidFill>
                    <a:srgbClr val="008A87"/>
                  </a:solidFill>
                  <a:sym typeface="Symbol" pitchFamily="18" charset="2"/>
                </a:endParaRPr>
              </a:p>
              <a:p>
                <a:pPr algn="l">
                  <a:buClrTx/>
                </a:pPr>
                <a:r>
                  <a:rPr lang="en-US" sz="2800" b="1" dirty="0">
                    <a:sym typeface="Symbol" pitchFamily="18" charset="2"/>
                  </a:rPr>
                  <a:t>for</a:t>
                </a:r>
                <a:r>
                  <a:rPr lang="en-US" sz="2800" dirty="0">
                    <a:sym typeface="Symbol" pitchFamily="18" charset="2"/>
                  </a:rPr>
                  <a:t> each 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</a:t>
                </a:r>
                <a:r>
                  <a:rPr lang="en-US" sz="2800" dirty="0">
                    <a:solidFill>
                      <a:srgbClr val="008A87"/>
                    </a:solidFill>
                    <a:latin typeface="Symbol" pitchFamily="18" charset="2"/>
                    <a:sym typeface="Symbol" pitchFamily="18" charset="2"/>
                  </a:rPr>
                  <a:t>Î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</a:t>
                </a:r>
                <a:r>
                  <a:rPr lang="en-US" sz="2800" dirty="0" smtClean="0">
                    <a:solidFill>
                      <a:srgbClr val="008A87"/>
                    </a:solidFill>
                    <a:sym typeface="Symbol" pitchFamily="18" charset="2"/>
                  </a:rPr>
                  <a:t>\{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s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}</a:t>
                </a:r>
              </a:p>
              <a:p>
                <a:pPr lvl="1" algn="l">
                  <a:buClrTx/>
                </a:pPr>
                <a:r>
                  <a:rPr lang="en-US" sz="2800" b="1" dirty="0"/>
                  <a:t>do</a:t>
                </a:r>
                <a:r>
                  <a:rPr lang="en-US" sz="2800" dirty="0"/>
                  <a:t>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d</a:t>
                </a:r>
                <a:r>
                  <a:rPr lang="en-US" sz="2800" dirty="0">
                    <a:solidFill>
                      <a:srgbClr val="008A87"/>
                    </a:solidFill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</a:rPr>
                  <a:t>] 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 </a:t>
                </a:r>
                <a:r>
                  <a:rPr lang="en-US" sz="2800" dirty="0" smtClean="0">
                    <a:solidFill>
                      <a:srgbClr val="008A87"/>
                    </a:solidFill>
                    <a:latin typeface="Symbol" pitchFamily="18" charset="2"/>
                    <a:sym typeface="Symbol" pitchFamily="18" charset="2"/>
                  </a:rPr>
                  <a:t>¥,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008A87"/>
                            </a:solidFill>
                            <a:latin typeface="Cambria Math" panose="02040503050406030204" pitchFamily="18" charset="0"/>
                            <a:ea typeface="Cambria Math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8A87"/>
                            </a:solidFill>
                            <a:latin typeface="Cambria Math"/>
                            <a:ea typeface="Cambria Math"/>
                            <a:sym typeface="Symbol" pitchFamily="18" charset="2"/>
                          </a:rPr>
                          <m:t>𝑣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←</m:t>
                    </m:r>
                    <m:r>
                      <a:rPr lang="en-US" sz="2800" b="0" i="1" smtClean="0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𝑁𝐼𝐿</m:t>
                    </m:r>
                    <m:r>
                      <a:rPr lang="en-US" sz="2800" b="0" i="1" smtClean="0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.</m:t>
                    </m:r>
                  </m:oMath>
                </a14:m>
                <a:endParaRPr lang="en-US" sz="2800" dirty="0">
                  <a:solidFill>
                    <a:srgbClr val="008A87"/>
                  </a:solidFill>
                  <a:latin typeface="Symbol" pitchFamily="18" charset="2"/>
                  <a:sym typeface="Symbol" pitchFamily="18" charset="2"/>
                </a:endParaRPr>
              </a:p>
              <a:p>
                <a:pPr algn="l">
                  <a:buClrTx/>
                </a:pP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S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 </a:t>
                </a:r>
              </a:p>
              <a:p>
                <a:pPr algn="l">
                  <a:buClrTx/>
                </a:pP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Q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 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V	 </a:t>
                </a:r>
                <a:r>
                  <a:rPr lang="en-US" sz="2800" b="1" dirty="0" smtClean="0">
                    <a:solidFill>
                      <a:schemeClr val="accent2"/>
                    </a:solidFill>
                    <a:sym typeface="Symbol" pitchFamily="18" charset="2"/>
                  </a:rPr>
                  <a:t>%</a:t>
                </a:r>
                <a:r>
                  <a:rPr lang="en-US" sz="2800" dirty="0" smtClean="0">
                    <a:solidFill>
                      <a:srgbClr val="008380"/>
                    </a:solidFill>
                  </a:rPr>
                  <a:t> </a:t>
                </a:r>
                <a:r>
                  <a:rPr lang="en-US" sz="2800" i="1" dirty="0" smtClean="0">
                    <a:solidFill>
                      <a:srgbClr val="FF0000"/>
                    </a:solidFill>
                  </a:rPr>
                  <a:t>Q=V\S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is a priority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queue</a:t>
                </a:r>
                <a:endParaRPr lang="en-US" sz="2800" dirty="0">
                  <a:solidFill>
                    <a:srgbClr val="FF0000"/>
                  </a:solidFill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53965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486" y="990600"/>
                <a:ext cx="6555000" cy="2246769"/>
              </a:xfrm>
              <a:prstGeom prst="rect">
                <a:avLst/>
              </a:prstGeom>
              <a:blipFill>
                <a:blip r:embed="rId2"/>
                <a:stretch>
                  <a:fillRect l="-1859" t="-2989" r="-651" b="-65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9652" name="Text Box 4"/>
              <p:cNvSpPr txBox="1">
                <a:spLocks noChangeArrowheads="1"/>
              </p:cNvSpPr>
              <p:nvPr/>
            </p:nvSpPr>
            <p:spPr bwMode="auto">
              <a:xfrm>
                <a:off x="441325" y="3124200"/>
                <a:ext cx="8200322" cy="26776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>
                  <a:buClrTx/>
                </a:pPr>
                <a:r>
                  <a:rPr lang="en-US" sz="2800" b="1" dirty="0" smtClean="0">
                    <a:sym typeface="Symbol" pitchFamily="18" charset="2"/>
                  </a:rPr>
                  <a:t>while</a:t>
                </a:r>
                <a:r>
                  <a:rPr lang="en-US" sz="2800" dirty="0">
                    <a:sym typeface="Symbol" pitchFamily="18" charset="2"/>
                  </a:rPr>
                  <a:t> 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Q </a:t>
                </a:r>
                <a:r>
                  <a:rPr lang="en-US" sz="2800" i="1" dirty="0">
                    <a:solidFill>
                      <a:srgbClr val="008A87"/>
                    </a:solidFill>
                    <a:latin typeface="Symbol" pitchFamily="18" charset="2"/>
                    <a:sym typeface="Symbol" pitchFamily="18" charset="2"/>
                  </a:rPr>
                  <a:t>¹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 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</a:t>
                </a:r>
                <a:endParaRPr lang="en-US" sz="2800" dirty="0">
                  <a:sym typeface="Symbol" pitchFamily="18" charset="2"/>
                </a:endParaRPr>
              </a:p>
              <a:p>
                <a:pPr lvl="1" algn="l">
                  <a:buClrTx/>
                </a:pPr>
                <a:r>
                  <a:rPr lang="en-US" sz="2800" b="1" dirty="0"/>
                  <a:t>do</a:t>
                </a:r>
                <a:r>
                  <a:rPr lang="en-US" sz="2800" dirty="0"/>
                  <a:t>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u 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</a:t>
                </a:r>
                <a:r>
                  <a:rPr lang="en-US" sz="2800" dirty="0">
                    <a:sym typeface="Symbol" pitchFamily="18" charset="2"/>
                  </a:rPr>
                  <a:t> E</a:t>
                </a:r>
                <a:r>
                  <a:rPr lang="en-US" sz="2000" dirty="0">
                    <a:sym typeface="Symbol" pitchFamily="18" charset="2"/>
                  </a:rPr>
                  <a:t>XTRACT</a:t>
                </a:r>
                <a:r>
                  <a:rPr lang="en-US" sz="2800" dirty="0">
                    <a:sym typeface="Symbol" pitchFamily="18" charset="2"/>
                  </a:rPr>
                  <a:t>-M</a:t>
                </a:r>
                <a:r>
                  <a:rPr lang="en-US" sz="2000" dirty="0">
                    <a:sym typeface="Symbol" pitchFamily="18" charset="2"/>
                  </a:rPr>
                  <a:t>IN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(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Q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)</a:t>
                </a:r>
              </a:p>
              <a:p>
                <a:pPr lvl="2" algn="l">
                  <a:buClrTx/>
                </a:pP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S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 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S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</a:t>
                </a:r>
                <a:r>
                  <a:rPr lang="en-US" sz="2800" dirty="0">
                    <a:solidFill>
                      <a:srgbClr val="008A87"/>
                    </a:solidFill>
                    <a:latin typeface="Symbol" pitchFamily="18" charset="2"/>
                    <a:sym typeface="Symbol" pitchFamily="18" charset="2"/>
                  </a:rPr>
                  <a:t>È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{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u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}</a:t>
                </a:r>
              </a:p>
              <a:p>
                <a:pPr lvl="2"/>
                <a:r>
                  <a:rPr lang="en-US" sz="2800" b="1" dirty="0">
                    <a:sym typeface="Symbol" pitchFamily="18" charset="2"/>
                  </a:rPr>
                  <a:t>for</a:t>
                </a:r>
                <a:r>
                  <a:rPr lang="en-US" sz="2800" dirty="0">
                    <a:sym typeface="Symbol" pitchFamily="18" charset="2"/>
                  </a:rPr>
                  <a:t> each 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</a:t>
                </a:r>
                <a:r>
                  <a:rPr lang="en-US" sz="2800" dirty="0">
                    <a:solidFill>
                      <a:srgbClr val="008A87"/>
                    </a:solidFill>
                    <a:latin typeface="Symbol" pitchFamily="18" charset="2"/>
                    <a:sym typeface="Symbol" pitchFamily="18" charset="2"/>
                  </a:rPr>
                  <a:t>Î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</a:t>
                </a:r>
                <a:r>
                  <a:rPr lang="en-US" sz="2800" i="1" dirty="0" err="1">
                    <a:solidFill>
                      <a:srgbClr val="008A87"/>
                    </a:solidFill>
                    <a:sym typeface="Symbol" pitchFamily="18" charset="2"/>
                  </a:rPr>
                  <a:t>Adj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u</a:t>
                </a:r>
                <a:r>
                  <a:rPr lang="en-US" sz="2800" dirty="0" smtClean="0">
                    <a:solidFill>
                      <a:srgbClr val="008A87"/>
                    </a:solidFill>
                    <a:sym typeface="Symbol" pitchFamily="18" charset="2"/>
                  </a:rPr>
                  <a:t>] &amp; v</a:t>
                </a:r>
                <a:r>
                  <a:rPr lang="en-US" altLang="zh-CN" sz="2800" dirty="0">
                    <a:solidFill>
                      <a:srgbClr val="008A87"/>
                    </a:solidFill>
                    <a:latin typeface="Symbol" pitchFamily="18" charset="2"/>
                    <a:sym typeface="Symbol" pitchFamily="18" charset="2"/>
                  </a:rPr>
                  <a:t> </a:t>
                </a:r>
                <a:r>
                  <a:rPr lang="en-US" altLang="zh-CN" sz="2800" dirty="0" smtClean="0">
                    <a:solidFill>
                      <a:srgbClr val="008A87"/>
                    </a:solidFill>
                    <a:latin typeface="Symbol" pitchFamily="18" charset="2"/>
                    <a:sym typeface="Symbol" pitchFamily="18" charset="2"/>
                  </a:rPr>
                  <a:t>Î</a:t>
                </a:r>
                <a:r>
                  <a:rPr lang="en-US" altLang="zh-CN" sz="2800" i="1" dirty="0">
                    <a:solidFill>
                      <a:srgbClr val="FF0000"/>
                    </a:solidFill>
                  </a:rPr>
                  <a:t>V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\</a:t>
                </a:r>
                <a:r>
                  <a:rPr lang="en-US" altLang="zh-CN" sz="2800" i="1" dirty="0" smtClean="0">
                    <a:solidFill>
                      <a:srgbClr val="FF0000"/>
                    </a:solidFill>
                  </a:rPr>
                  <a:t>S</a:t>
                </a:r>
                <a:endParaRPr lang="en-US" sz="2800" dirty="0">
                  <a:solidFill>
                    <a:srgbClr val="008A87"/>
                  </a:solidFill>
                  <a:sym typeface="Symbol" pitchFamily="18" charset="2"/>
                </a:endParaRPr>
              </a:p>
              <a:p>
                <a:pPr lvl="3" algn="l">
                  <a:buClrTx/>
                </a:pPr>
                <a:r>
                  <a:rPr lang="en-US" sz="2800" b="1" dirty="0"/>
                  <a:t>do</a:t>
                </a:r>
                <a:r>
                  <a:rPr lang="en-US" sz="2800" dirty="0"/>
                  <a:t> </a:t>
                </a:r>
                <a:r>
                  <a:rPr lang="en-US" sz="2800" b="1" dirty="0">
                    <a:sym typeface="Symbol" pitchFamily="18" charset="2"/>
                  </a:rPr>
                  <a:t>if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 d</a:t>
                </a:r>
                <a:r>
                  <a:rPr lang="en-US" sz="2800" dirty="0">
                    <a:solidFill>
                      <a:srgbClr val="008A87"/>
                    </a:solidFill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</a:rPr>
                  <a:t>] 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&gt;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d</a:t>
                </a:r>
                <a:r>
                  <a:rPr lang="en-US" sz="2800" dirty="0">
                    <a:solidFill>
                      <a:srgbClr val="008A87"/>
                    </a:solidFill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u</a:t>
                </a:r>
                <a:r>
                  <a:rPr lang="en-US" sz="2800" dirty="0">
                    <a:solidFill>
                      <a:srgbClr val="008A87"/>
                    </a:solidFill>
                  </a:rPr>
                  <a:t>] +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w</a:t>
                </a:r>
                <a:r>
                  <a:rPr lang="en-US" sz="2800" dirty="0">
                    <a:solidFill>
                      <a:srgbClr val="008A87"/>
                    </a:solidFill>
                  </a:rPr>
                  <a:t>(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u</a:t>
                </a:r>
                <a:r>
                  <a:rPr lang="en-US" sz="2800" dirty="0">
                    <a:solidFill>
                      <a:srgbClr val="008A87"/>
                    </a:solidFill>
                  </a:rPr>
                  <a:t>,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</a:rPr>
                  <a:t>)</a:t>
                </a:r>
              </a:p>
              <a:p>
                <a:pPr lvl="4" algn="l">
                  <a:buClrTx/>
                </a:pPr>
                <a:r>
                  <a:rPr lang="en-US" sz="2800" b="1" dirty="0">
                    <a:sym typeface="Symbol" pitchFamily="18" charset="2"/>
                  </a:rPr>
                  <a:t>	then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d</a:t>
                </a:r>
                <a:r>
                  <a:rPr lang="en-US" sz="2800" dirty="0">
                    <a:solidFill>
                      <a:srgbClr val="008A87"/>
                    </a:solidFill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</a:rPr>
                  <a:t>] 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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d</a:t>
                </a:r>
                <a:r>
                  <a:rPr lang="en-US" sz="2800" dirty="0">
                    <a:solidFill>
                      <a:srgbClr val="008A87"/>
                    </a:solidFill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u</a:t>
                </a:r>
                <a:r>
                  <a:rPr lang="en-US" sz="2800" dirty="0">
                    <a:solidFill>
                      <a:srgbClr val="008A87"/>
                    </a:solidFill>
                  </a:rPr>
                  <a:t>] +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w</a:t>
                </a:r>
                <a:r>
                  <a:rPr lang="en-US" sz="2800" dirty="0">
                    <a:solidFill>
                      <a:srgbClr val="008A87"/>
                    </a:solidFill>
                  </a:rPr>
                  <a:t>(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u</a:t>
                </a:r>
                <a:r>
                  <a:rPr lang="en-US" sz="2800" dirty="0">
                    <a:solidFill>
                      <a:srgbClr val="008A87"/>
                    </a:solidFill>
                  </a:rPr>
                  <a:t>,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v</a:t>
                </a:r>
                <a:r>
                  <a:rPr lang="en-US" sz="2800" dirty="0" smtClean="0">
                    <a:solidFill>
                      <a:srgbClr val="008A87"/>
                    </a:solidFill>
                  </a:rPr>
                  <a:t>),</a:t>
                </a:r>
                <a:r>
                  <a:rPr lang="en-US" sz="2800" dirty="0" smtClean="0">
                    <a:solidFill>
                      <a:srgbClr val="008A87"/>
                    </a:solidFill>
                    <a:ea typeface="Cambria Math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8A87"/>
                            </a:solidFill>
                            <a:latin typeface="Cambria Math" panose="02040503050406030204" pitchFamily="18" charset="0"/>
                            <a:ea typeface="Cambria Math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8A87"/>
                            </a:solidFill>
                            <a:latin typeface="Cambria Math"/>
                            <a:ea typeface="Cambria Math"/>
                            <a:sym typeface="Symbol" pitchFamily="18" charset="2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←</m:t>
                    </m:r>
                    <m:r>
                      <a:rPr lang="en-US" sz="2800" b="0" i="1" smtClean="0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𝑢</m:t>
                    </m:r>
                  </m:oMath>
                </a14:m>
                <a:r>
                  <a:rPr lang="en-US" sz="2800" dirty="0" smtClean="0">
                    <a:solidFill>
                      <a:srgbClr val="008A87"/>
                    </a:solidFill>
                  </a:rPr>
                  <a:t> , </a:t>
                </a:r>
                <a:endParaRPr lang="en-US" sz="2800" i="1" dirty="0">
                  <a:solidFill>
                    <a:srgbClr val="008A87"/>
                  </a:solidFill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53965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325" y="3124200"/>
                <a:ext cx="8200322" cy="2677656"/>
              </a:xfrm>
              <a:prstGeom prst="rect">
                <a:avLst/>
              </a:prstGeom>
              <a:blipFill>
                <a:blip r:embed="rId3"/>
                <a:stretch>
                  <a:fillRect l="-1486" t="-2506" r="-594" b="-54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9654" name="Text Box 6"/>
          <p:cNvSpPr txBox="1">
            <a:spLocks noChangeArrowheads="1"/>
          </p:cNvSpPr>
          <p:nvPr/>
        </p:nvSpPr>
        <p:spPr bwMode="auto">
          <a:xfrm>
            <a:off x="5562600" y="3810000"/>
            <a:ext cx="365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buClrTx/>
            </a:pPr>
            <a:r>
              <a:rPr lang="en-US" b="1" i="1" dirty="0" smtClean="0">
                <a:solidFill>
                  <a:srgbClr val="FF0000"/>
                </a:solidFill>
              </a:rPr>
              <a:t>relaxation step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6934200" y="4271665"/>
            <a:ext cx="152400" cy="14793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1383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8462604-3839-4A5D-B4CD-A27BB7F4B27C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6002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/>
              <a:t>Corollary:</a:t>
            </a:r>
            <a:r>
              <a:rPr lang="en-US" altLang="zh-CN" sz="2800" smtClean="0"/>
              <a:t> If negative-weight circuit exists in the given graph, in the n-th iteration,  the cost of a shortest path from </a:t>
            </a:r>
            <a:r>
              <a:rPr lang="en-US" altLang="zh-CN" sz="2800" i="1" smtClean="0"/>
              <a:t>s</a:t>
            </a:r>
            <a:r>
              <a:rPr lang="en-US" altLang="zh-CN" sz="2800" smtClean="0"/>
              <a:t> to </a:t>
            </a:r>
            <a:r>
              <a:rPr lang="en-US" altLang="zh-CN" sz="2800" i="1" smtClean="0"/>
              <a:t>some</a:t>
            </a:r>
            <a:r>
              <a:rPr lang="en-US" altLang="zh-CN" sz="2800" smtClean="0"/>
              <a:t> node </a:t>
            </a:r>
            <a:r>
              <a:rPr lang="en-US" altLang="zh-CN" sz="2800" i="1" smtClean="0"/>
              <a:t>v</a:t>
            </a:r>
            <a:r>
              <a:rPr lang="en-US" altLang="zh-CN" sz="2800" smtClean="0"/>
              <a:t> will be further reduced.</a:t>
            </a:r>
            <a:endParaRPr lang="en-US" altLang="zh-CN" smtClean="0"/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3733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dirty="0" smtClean="0"/>
              <a:t>Demonstrated by the following examples.</a:t>
            </a:r>
          </a:p>
        </p:txBody>
      </p:sp>
    </p:spTree>
    <p:extLst>
      <p:ext uri="{BB962C8B-B14F-4D97-AF65-F5344CB8AC3E}">
        <p14:creationId xmlns:p14="http://schemas.microsoft.com/office/powerpoint/2010/main" val="233250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BEF23F2-AB1F-4642-A253-1649E05F90AC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 smtClean="0"/>
          </a:p>
        </p:txBody>
      </p:sp>
      <p:grpSp>
        <p:nvGrpSpPr>
          <p:cNvPr id="12293" name="Group 2"/>
          <p:cNvGrpSpPr>
            <a:grpSpLocks/>
          </p:cNvGrpSpPr>
          <p:nvPr/>
        </p:nvGrpSpPr>
        <p:grpSpPr bwMode="auto">
          <a:xfrm>
            <a:off x="2362200" y="1524000"/>
            <a:ext cx="4191000" cy="3505200"/>
            <a:chOff x="1488" y="960"/>
            <a:chExt cx="2640" cy="2208"/>
          </a:xfrm>
        </p:grpSpPr>
        <p:sp>
          <p:nvSpPr>
            <p:cNvPr id="12320" name="Oval 3"/>
            <p:cNvSpPr>
              <a:spLocks noChangeArrowheads="1"/>
            </p:cNvSpPr>
            <p:nvPr/>
          </p:nvSpPr>
          <p:spPr bwMode="auto">
            <a:xfrm>
              <a:off x="1488" y="1488"/>
              <a:ext cx="288" cy="288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12321" name="Oval 4"/>
            <p:cNvSpPr>
              <a:spLocks noChangeArrowheads="1"/>
            </p:cNvSpPr>
            <p:nvPr/>
          </p:nvSpPr>
          <p:spPr bwMode="auto">
            <a:xfrm>
              <a:off x="2208" y="1968"/>
              <a:ext cx="288" cy="288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ym typeface="Symbol" pitchFamily="18" charset="2"/>
                </a:rPr>
                <a:t></a:t>
              </a:r>
            </a:p>
          </p:txBody>
        </p:sp>
        <p:sp>
          <p:nvSpPr>
            <p:cNvPr id="12322" name="Oval 5"/>
            <p:cNvSpPr>
              <a:spLocks noChangeArrowheads="1"/>
            </p:cNvSpPr>
            <p:nvPr/>
          </p:nvSpPr>
          <p:spPr bwMode="auto">
            <a:xfrm>
              <a:off x="2208" y="960"/>
              <a:ext cx="288" cy="288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ym typeface="Symbol" pitchFamily="18" charset="2"/>
                </a:rPr>
                <a:t></a:t>
              </a:r>
              <a:endParaRPr lang="en-US" altLang="zh-CN" sz="2400"/>
            </a:p>
          </p:txBody>
        </p:sp>
        <p:sp>
          <p:nvSpPr>
            <p:cNvPr id="12323" name="Oval 6"/>
            <p:cNvSpPr>
              <a:spLocks noChangeArrowheads="1"/>
            </p:cNvSpPr>
            <p:nvPr/>
          </p:nvSpPr>
          <p:spPr bwMode="auto">
            <a:xfrm>
              <a:off x="3072" y="1968"/>
              <a:ext cx="288" cy="288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ym typeface="Symbol" pitchFamily="18" charset="2"/>
                </a:rPr>
                <a:t></a:t>
              </a:r>
            </a:p>
          </p:txBody>
        </p:sp>
        <p:sp>
          <p:nvSpPr>
            <p:cNvPr id="12324" name="Oval 7"/>
            <p:cNvSpPr>
              <a:spLocks noChangeArrowheads="1"/>
            </p:cNvSpPr>
            <p:nvPr/>
          </p:nvSpPr>
          <p:spPr bwMode="auto">
            <a:xfrm>
              <a:off x="3840" y="1536"/>
              <a:ext cx="288" cy="288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ym typeface="Symbol" pitchFamily="18" charset="2"/>
                </a:rPr>
                <a:t></a:t>
              </a:r>
            </a:p>
          </p:txBody>
        </p:sp>
        <p:sp>
          <p:nvSpPr>
            <p:cNvPr id="12325" name="Oval 8"/>
            <p:cNvSpPr>
              <a:spLocks noChangeArrowheads="1"/>
            </p:cNvSpPr>
            <p:nvPr/>
          </p:nvSpPr>
          <p:spPr bwMode="auto">
            <a:xfrm>
              <a:off x="3072" y="960"/>
              <a:ext cx="288" cy="288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ym typeface="Symbol" pitchFamily="18" charset="2"/>
                </a:rPr>
                <a:t></a:t>
              </a:r>
            </a:p>
          </p:txBody>
        </p:sp>
        <p:sp>
          <p:nvSpPr>
            <p:cNvPr id="12326" name="Oval 9"/>
            <p:cNvSpPr>
              <a:spLocks noChangeArrowheads="1"/>
            </p:cNvSpPr>
            <p:nvPr/>
          </p:nvSpPr>
          <p:spPr bwMode="auto">
            <a:xfrm>
              <a:off x="2640" y="2880"/>
              <a:ext cx="288" cy="288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ym typeface="Symbol" pitchFamily="18" charset="2"/>
                </a:rPr>
                <a:t></a:t>
              </a:r>
            </a:p>
          </p:txBody>
        </p:sp>
        <p:sp>
          <p:nvSpPr>
            <p:cNvPr id="12327" name="Oval 10"/>
            <p:cNvSpPr>
              <a:spLocks noChangeArrowheads="1"/>
            </p:cNvSpPr>
            <p:nvPr/>
          </p:nvSpPr>
          <p:spPr bwMode="auto">
            <a:xfrm>
              <a:off x="1728" y="2832"/>
              <a:ext cx="288" cy="288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ym typeface="Symbol" pitchFamily="18" charset="2"/>
                </a:rPr>
                <a:t></a:t>
              </a:r>
            </a:p>
          </p:txBody>
        </p:sp>
      </p:grpSp>
      <p:sp>
        <p:nvSpPr>
          <p:cNvPr id="12294" name="Line 11"/>
          <p:cNvSpPr>
            <a:spLocks noChangeShapeType="1"/>
          </p:cNvSpPr>
          <p:nvPr/>
        </p:nvSpPr>
        <p:spPr bwMode="auto">
          <a:xfrm flipV="1">
            <a:off x="2667000" y="1828800"/>
            <a:ext cx="8382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12"/>
          <p:cNvSpPr>
            <a:spLocks noChangeShapeType="1"/>
          </p:cNvSpPr>
          <p:nvPr/>
        </p:nvSpPr>
        <p:spPr bwMode="auto">
          <a:xfrm>
            <a:off x="2743200" y="2743200"/>
            <a:ext cx="762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13"/>
          <p:cNvSpPr>
            <a:spLocks noChangeShapeType="1"/>
          </p:cNvSpPr>
          <p:nvPr/>
        </p:nvSpPr>
        <p:spPr bwMode="auto">
          <a:xfrm>
            <a:off x="3962400" y="16002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14"/>
          <p:cNvSpPr>
            <a:spLocks noChangeShapeType="1"/>
          </p:cNvSpPr>
          <p:nvPr/>
        </p:nvSpPr>
        <p:spPr bwMode="auto">
          <a:xfrm flipH="1">
            <a:off x="3962400" y="18288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Line 15"/>
          <p:cNvSpPr>
            <a:spLocks noChangeShapeType="1"/>
          </p:cNvSpPr>
          <p:nvPr/>
        </p:nvSpPr>
        <p:spPr bwMode="auto">
          <a:xfrm>
            <a:off x="3733800" y="2057400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Line 16"/>
          <p:cNvSpPr>
            <a:spLocks noChangeShapeType="1"/>
          </p:cNvSpPr>
          <p:nvPr/>
        </p:nvSpPr>
        <p:spPr bwMode="auto">
          <a:xfrm>
            <a:off x="3962400" y="33528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Line 17"/>
          <p:cNvSpPr>
            <a:spLocks noChangeShapeType="1"/>
          </p:cNvSpPr>
          <p:nvPr/>
        </p:nvSpPr>
        <p:spPr bwMode="auto">
          <a:xfrm flipV="1">
            <a:off x="5105400" y="1981200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Line 18"/>
          <p:cNvSpPr>
            <a:spLocks noChangeShapeType="1"/>
          </p:cNvSpPr>
          <p:nvPr/>
        </p:nvSpPr>
        <p:spPr bwMode="auto">
          <a:xfrm>
            <a:off x="5334000" y="1828800"/>
            <a:ext cx="838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Line 19"/>
          <p:cNvSpPr>
            <a:spLocks noChangeShapeType="1"/>
          </p:cNvSpPr>
          <p:nvPr/>
        </p:nvSpPr>
        <p:spPr bwMode="auto">
          <a:xfrm flipV="1">
            <a:off x="5334000" y="2819400"/>
            <a:ext cx="762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303" name="Group 20"/>
          <p:cNvGrpSpPr>
            <a:grpSpLocks/>
          </p:cNvGrpSpPr>
          <p:nvPr/>
        </p:nvGrpSpPr>
        <p:grpSpPr bwMode="auto">
          <a:xfrm>
            <a:off x="3048000" y="3581400"/>
            <a:ext cx="1295400" cy="1219200"/>
            <a:chOff x="1920" y="2256"/>
            <a:chExt cx="816" cy="768"/>
          </a:xfrm>
        </p:grpSpPr>
        <p:sp>
          <p:nvSpPr>
            <p:cNvPr id="12317" name="Line 21"/>
            <p:cNvSpPr>
              <a:spLocks noChangeShapeType="1"/>
            </p:cNvSpPr>
            <p:nvPr/>
          </p:nvSpPr>
          <p:spPr bwMode="auto">
            <a:xfrm flipH="1">
              <a:off x="1920" y="2256"/>
              <a:ext cx="336" cy="576"/>
            </a:xfrm>
            <a:prstGeom prst="line">
              <a:avLst/>
            </a:prstGeom>
            <a:noFill/>
            <a:ln w="57150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8" name="Line 22"/>
            <p:cNvSpPr>
              <a:spLocks noChangeShapeType="1"/>
            </p:cNvSpPr>
            <p:nvPr/>
          </p:nvSpPr>
          <p:spPr bwMode="auto">
            <a:xfrm>
              <a:off x="2016" y="3024"/>
              <a:ext cx="624" cy="0"/>
            </a:xfrm>
            <a:prstGeom prst="line">
              <a:avLst/>
            </a:prstGeom>
            <a:noFill/>
            <a:ln w="57150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9" name="Line 23"/>
            <p:cNvSpPr>
              <a:spLocks noChangeShapeType="1"/>
            </p:cNvSpPr>
            <p:nvPr/>
          </p:nvSpPr>
          <p:spPr bwMode="auto">
            <a:xfrm flipH="1" flipV="1">
              <a:off x="2448" y="2256"/>
              <a:ext cx="288" cy="624"/>
            </a:xfrm>
            <a:prstGeom prst="line">
              <a:avLst/>
            </a:prstGeom>
            <a:noFill/>
            <a:ln w="57150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04" name="Text Box 24"/>
          <p:cNvSpPr txBox="1">
            <a:spLocks noChangeArrowheads="1"/>
          </p:cNvSpPr>
          <p:nvPr/>
        </p:nvSpPr>
        <p:spPr bwMode="auto">
          <a:xfrm>
            <a:off x="2727325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6</a:t>
            </a:r>
          </a:p>
        </p:txBody>
      </p:sp>
      <p:sp>
        <p:nvSpPr>
          <p:cNvPr id="12305" name="Text Box 25"/>
          <p:cNvSpPr txBox="1">
            <a:spLocks noChangeArrowheads="1"/>
          </p:cNvSpPr>
          <p:nvPr/>
        </p:nvSpPr>
        <p:spPr bwMode="auto">
          <a:xfrm>
            <a:off x="2803525" y="2895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7</a:t>
            </a:r>
          </a:p>
        </p:txBody>
      </p:sp>
      <p:sp>
        <p:nvSpPr>
          <p:cNvPr id="12306" name="Text Box 26"/>
          <p:cNvSpPr txBox="1">
            <a:spLocks noChangeArrowheads="1"/>
          </p:cNvSpPr>
          <p:nvPr/>
        </p:nvSpPr>
        <p:spPr bwMode="auto">
          <a:xfrm>
            <a:off x="37338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8</a:t>
            </a:r>
          </a:p>
        </p:txBody>
      </p:sp>
      <p:sp>
        <p:nvSpPr>
          <p:cNvPr id="12307" name="Text Box 27"/>
          <p:cNvSpPr txBox="1">
            <a:spLocks noChangeArrowheads="1"/>
          </p:cNvSpPr>
          <p:nvPr/>
        </p:nvSpPr>
        <p:spPr bwMode="auto">
          <a:xfrm>
            <a:off x="4251325" y="1143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5</a:t>
            </a:r>
          </a:p>
        </p:txBody>
      </p:sp>
      <p:sp>
        <p:nvSpPr>
          <p:cNvPr id="12308" name="Text Box 28"/>
          <p:cNvSpPr txBox="1">
            <a:spLocks noChangeArrowheads="1"/>
          </p:cNvSpPr>
          <p:nvPr/>
        </p:nvSpPr>
        <p:spPr bwMode="auto">
          <a:xfrm>
            <a:off x="4124325" y="1905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-2</a:t>
            </a:r>
          </a:p>
        </p:txBody>
      </p:sp>
      <p:sp>
        <p:nvSpPr>
          <p:cNvPr id="12309" name="Text Box 29"/>
          <p:cNvSpPr txBox="1">
            <a:spLocks noChangeArrowheads="1"/>
          </p:cNvSpPr>
          <p:nvPr/>
        </p:nvSpPr>
        <p:spPr bwMode="auto">
          <a:xfrm>
            <a:off x="5638800" y="1676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1</a:t>
            </a:r>
          </a:p>
        </p:txBody>
      </p:sp>
      <p:sp>
        <p:nvSpPr>
          <p:cNvPr id="12310" name="Text Box 30"/>
          <p:cNvSpPr txBox="1">
            <a:spLocks noChangeArrowheads="1"/>
          </p:cNvSpPr>
          <p:nvPr/>
        </p:nvSpPr>
        <p:spPr bwMode="auto">
          <a:xfrm>
            <a:off x="560705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</a:t>
            </a:r>
          </a:p>
        </p:txBody>
      </p:sp>
      <p:sp>
        <p:nvSpPr>
          <p:cNvPr id="12311" name="Text Box 31"/>
          <p:cNvSpPr txBox="1">
            <a:spLocks noChangeArrowheads="1"/>
          </p:cNvSpPr>
          <p:nvPr/>
        </p:nvSpPr>
        <p:spPr bwMode="auto">
          <a:xfrm>
            <a:off x="4175125" y="2895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9</a:t>
            </a:r>
          </a:p>
        </p:txBody>
      </p:sp>
      <p:sp>
        <p:nvSpPr>
          <p:cNvPr id="12312" name="Text Box 32"/>
          <p:cNvSpPr txBox="1">
            <a:spLocks noChangeArrowheads="1"/>
          </p:cNvSpPr>
          <p:nvPr/>
        </p:nvSpPr>
        <p:spPr bwMode="auto">
          <a:xfrm>
            <a:off x="4784725" y="2438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7</a:t>
            </a:r>
          </a:p>
        </p:txBody>
      </p:sp>
      <p:sp>
        <p:nvSpPr>
          <p:cNvPr id="12313" name="Text Box 33"/>
          <p:cNvSpPr txBox="1">
            <a:spLocks noChangeArrowheads="1"/>
          </p:cNvSpPr>
          <p:nvPr/>
        </p:nvSpPr>
        <p:spPr bwMode="auto">
          <a:xfrm>
            <a:off x="3032125" y="3733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</a:t>
            </a:r>
          </a:p>
        </p:txBody>
      </p:sp>
      <p:sp>
        <p:nvSpPr>
          <p:cNvPr id="12314" name="Text Box 34"/>
          <p:cNvSpPr txBox="1">
            <a:spLocks noChangeArrowheads="1"/>
          </p:cNvSpPr>
          <p:nvPr/>
        </p:nvSpPr>
        <p:spPr bwMode="auto">
          <a:xfrm>
            <a:off x="4098925" y="3733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5</a:t>
            </a:r>
          </a:p>
        </p:txBody>
      </p:sp>
      <p:sp>
        <p:nvSpPr>
          <p:cNvPr id="12315" name="Text Box 35"/>
          <p:cNvSpPr txBox="1">
            <a:spLocks noChangeArrowheads="1"/>
          </p:cNvSpPr>
          <p:nvPr/>
        </p:nvSpPr>
        <p:spPr bwMode="auto">
          <a:xfrm>
            <a:off x="3438525" y="4343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-8</a:t>
            </a:r>
          </a:p>
        </p:txBody>
      </p:sp>
      <p:sp>
        <p:nvSpPr>
          <p:cNvPr id="12316" name="Text Box 36"/>
          <p:cNvSpPr txBox="1">
            <a:spLocks noChangeArrowheads="1"/>
          </p:cNvSpPr>
          <p:nvPr/>
        </p:nvSpPr>
        <p:spPr bwMode="auto">
          <a:xfrm>
            <a:off x="1981200" y="5562600"/>
            <a:ext cx="5035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An example with negative-weight cycle</a:t>
            </a:r>
          </a:p>
        </p:txBody>
      </p:sp>
    </p:spTree>
    <p:extLst>
      <p:ext uri="{BB962C8B-B14F-4D97-AF65-F5344CB8AC3E}">
        <p14:creationId xmlns:p14="http://schemas.microsoft.com/office/powerpoint/2010/main" val="322282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3CC3C26-0750-423C-B225-E6D6FA1AA7DC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 smtClean="0"/>
          </a:p>
        </p:txBody>
      </p:sp>
      <p:grpSp>
        <p:nvGrpSpPr>
          <p:cNvPr id="13317" name="Group 2"/>
          <p:cNvGrpSpPr>
            <a:grpSpLocks/>
          </p:cNvGrpSpPr>
          <p:nvPr/>
        </p:nvGrpSpPr>
        <p:grpSpPr bwMode="auto">
          <a:xfrm>
            <a:off x="2362200" y="1143000"/>
            <a:ext cx="4191000" cy="3886200"/>
            <a:chOff x="1488" y="720"/>
            <a:chExt cx="2640" cy="2448"/>
          </a:xfrm>
        </p:grpSpPr>
        <p:grpSp>
          <p:nvGrpSpPr>
            <p:cNvPr id="13319" name="Group 3"/>
            <p:cNvGrpSpPr>
              <a:grpSpLocks/>
            </p:cNvGrpSpPr>
            <p:nvPr/>
          </p:nvGrpSpPr>
          <p:grpSpPr bwMode="auto">
            <a:xfrm>
              <a:off x="1488" y="960"/>
              <a:ext cx="2640" cy="2208"/>
              <a:chOff x="1488" y="960"/>
              <a:chExt cx="2640" cy="2208"/>
            </a:xfrm>
          </p:grpSpPr>
          <p:sp>
            <p:nvSpPr>
              <p:cNvPr id="13345" name="Oval 4"/>
              <p:cNvSpPr>
                <a:spLocks noChangeArrowheads="1"/>
              </p:cNvSpPr>
              <p:nvPr/>
            </p:nvSpPr>
            <p:spPr bwMode="auto">
              <a:xfrm>
                <a:off x="1488" y="1488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0</a:t>
                </a:r>
              </a:p>
            </p:txBody>
          </p:sp>
          <p:sp>
            <p:nvSpPr>
              <p:cNvPr id="13346" name="Oval 5"/>
              <p:cNvSpPr>
                <a:spLocks noChangeArrowheads="1"/>
              </p:cNvSpPr>
              <p:nvPr/>
            </p:nvSpPr>
            <p:spPr bwMode="auto">
              <a:xfrm>
                <a:off x="2208" y="1968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7</a:t>
                </a:r>
              </a:p>
            </p:txBody>
          </p:sp>
          <p:sp>
            <p:nvSpPr>
              <p:cNvPr id="13347" name="Oval 6"/>
              <p:cNvSpPr>
                <a:spLocks noChangeArrowheads="1"/>
              </p:cNvSpPr>
              <p:nvPr/>
            </p:nvSpPr>
            <p:spPr bwMode="auto">
              <a:xfrm>
                <a:off x="2208" y="960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6</a:t>
                </a:r>
                <a:endParaRPr lang="en-US" altLang="zh-CN" sz="2400"/>
              </a:p>
            </p:txBody>
          </p:sp>
          <p:sp>
            <p:nvSpPr>
              <p:cNvPr id="13348" name="Oval 7"/>
              <p:cNvSpPr>
                <a:spLocks noChangeArrowheads="1"/>
              </p:cNvSpPr>
              <p:nvPr/>
            </p:nvSpPr>
            <p:spPr bwMode="auto">
              <a:xfrm>
                <a:off x="3072" y="1968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13349" name="Oval 8"/>
              <p:cNvSpPr>
                <a:spLocks noChangeArrowheads="1"/>
              </p:cNvSpPr>
              <p:nvPr/>
            </p:nvSpPr>
            <p:spPr bwMode="auto">
              <a:xfrm>
                <a:off x="3840" y="1536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13350" name="Oval 9"/>
              <p:cNvSpPr>
                <a:spLocks noChangeArrowheads="1"/>
              </p:cNvSpPr>
              <p:nvPr/>
            </p:nvSpPr>
            <p:spPr bwMode="auto">
              <a:xfrm>
                <a:off x="3072" y="960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13351" name="Oval 10"/>
              <p:cNvSpPr>
                <a:spLocks noChangeArrowheads="1"/>
              </p:cNvSpPr>
              <p:nvPr/>
            </p:nvSpPr>
            <p:spPr bwMode="auto">
              <a:xfrm>
                <a:off x="2640" y="2880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13352" name="Oval 11"/>
              <p:cNvSpPr>
                <a:spLocks noChangeArrowheads="1"/>
              </p:cNvSpPr>
              <p:nvPr/>
            </p:nvSpPr>
            <p:spPr bwMode="auto">
              <a:xfrm>
                <a:off x="1728" y="2832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</a:t>
                </a:r>
              </a:p>
            </p:txBody>
          </p:sp>
        </p:grpSp>
        <p:grpSp>
          <p:nvGrpSpPr>
            <p:cNvPr id="13320" name="Group 12"/>
            <p:cNvGrpSpPr>
              <a:grpSpLocks/>
            </p:cNvGrpSpPr>
            <p:nvPr/>
          </p:nvGrpSpPr>
          <p:grpSpPr bwMode="auto">
            <a:xfrm>
              <a:off x="1680" y="720"/>
              <a:ext cx="2208" cy="2304"/>
              <a:chOff x="1680" y="720"/>
              <a:chExt cx="2208" cy="2304"/>
            </a:xfrm>
          </p:grpSpPr>
          <p:sp>
            <p:nvSpPr>
              <p:cNvPr id="13321" name="Line 13"/>
              <p:cNvSpPr>
                <a:spLocks noChangeShapeType="1"/>
              </p:cNvSpPr>
              <p:nvPr/>
            </p:nvSpPr>
            <p:spPr bwMode="auto">
              <a:xfrm flipV="1">
                <a:off x="1680" y="1152"/>
                <a:ext cx="528" cy="336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2" name="Line 14"/>
              <p:cNvSpPr>
                <a:spLocks noChangeShapeType="1"/>
              </p:cNvSpPr>
              <p:nvPr/>
            </p:nvSpPr>
            <p:spPr bwMode="auto">
              <a:xfrm>
                <a:off x="1728" y="1728"/>
                <a:ext cx="480" cy="288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3" name="Line 15"/>
              <p:cNvSpPr>
                <a:spLocks noChangeShapeType="1"/>
              </p:cNvSpPr>
              <p:nvPr/>
            </p:nvSpPr>
            <p:spPr bwMode="auto">
              <a:xfrm>
                <a:off x="2496" y="1008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4" name="Line 16"/>
              <p:cNvSpPr>
                <a:spLocks noChangeShapeType="1"/>
              </p:cNvSpPr>
              <p:nvPr/>
            </p:nvSpPr>
            <p:spPr bwMode="auto">
              <a:xfrm flipH="1">
                <a:off x="2496" y="1152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5" name="Line 17"/>
              <p:cNvSpPr>
                <a:spLocks noChangeShapeType="1"/>
              </p:cNvSpPr>
              <p:nvPr/>
            </p:nvSpPr>
            <p:spPr bwMode="auto">
              <a:xfrm>
                <a:off x="2352" y="1296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6" name="Line 18"/>
              <p:cNvSpPr>
                <a:spLocks noChangeShapeType="1"/>
              </p:cNvSpPr>
              <p:nvPr/>
            </p:nvSpPr>
            <p:spPr bwMode="auto">
              <a:xfrm>
                <a:off x="2496" y="2112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7" name="Line 19"/>
              <p:cNvSpPr>
                <a:spLocks noChangeShapeType="1"/>
              </p:cNvSpPr>
              <p:nvPr/>
            </p:nvSpPr>
            <p:spPr bwMode="auto">
              <a:xfrm flipV="1">
                <a:off x="3216" y="1248"/>
                <a:ext cx="0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8" name="Line 20"/>
              <p:cNvSpPr>
                <a:spLocks noChangeShapeType="1"/>
              </p:cNvSpPr>
              <p:nvPr/>
            </p:nvSpPr>
            <p:spPr bwMode="auto">
              <a:xfrm>
                <a:off x="3360" y="1152"/>
                <a:ext cx="528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9" name="Line 21"/>
              <p:cNvSpPr>
                <a:spLocks noChangeShapeType="1"/>
              </p:cNvSpPr>
              <p:nvPr/>
            </p:nvSpPr>
            <p:spPr bwMode="auto">
              <a:xfrm flipV="1">
                <a:off x="3360" y="1776"/>
                <a:ext cx="48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0" name="Line 22"/>
              <p:cNvSpPr>
                <a:spLocks noChangeShapeType="1"/>
              </p:cNvSpPr>
              <p:nvPr/>
            </p:nvSpPr>
            <p:spPr bwMode="auto">
              <a:xfrm flipH="1">
                <a:off x="1920" y="2256"/>
                <a:ext cx="336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1" name="Line 23"/>
              <p:cNvSpPr>
                <a:spLocks noChangeShapeType="1"/>
              </p:cNvSpPr>
              <p:nvPr/>
            </p:nvSpPr>
            <p:spPr bwMode="auto">
              <a:xfrm>
                <a:off x="2016" y="3024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2" name="Line 24"/>
              <p:cNvSpPr>
                <a:spLocks noChangeShapeType="1"/>
              </p:cNvSpPr>
              <p:nvPr/>
            </p:nvSpPr>
            <p:spPr bwMode="auto">
              <a:xfrm flipH="1" flipV="1">
                <a:off x="2448" y="2256"/>
                <a:ext cx="288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3" name="Text Box 25"/>
              <p:cNvSpPr txBox="1">
                <a:spLocks noChangeArrowheads="1"/>
              </p:cNvSpPr>
              <p:nvPr/>
            </p:nvSpPr>
            <p:spPr bwMode="auto">
              <a:xfrm>
                <a:off x="1718" y="110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6</a:t>
                </a:r>
              </a:p>
            </p:txBody>
          </p:sp>
          <p:sp>
            <p:nvSpPr>
              <p:cNvPr id="13334" name="Text Box 26"/>
              <p:cNvSpPr txBox="1">
                <a:spLocks noChangeArrowheads="1"/>
              </p:cNvSpPr>
              <p:nvPr/>
            </p:nvSpPr>
            <p:spPr bwMode="auto">
              <a:xfrm>
                <a:off x="1766" y="182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7</a:t>
                </a:r>
              </a:p>
            </p:txBody>
          </p:sp>
          <p:sp>
            <p:nvSpPr>
              <p:cNvPr id="13335" name="Text Box 27"/>
              <p:cNvSpPr txBox="1">
                <a:spLocks noChangeArrowheads="1"/>
              </p:cNvSpPr>
              <p:nvPr/>
            </p:nvSpPr>
            <p:spPr bwMode="auto">
              <a:xfrm>
                <a:off x="2352" y="14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8</a:t>
                </a:r>
              </a:p>
            </p:txBody>
          </p:sp>
          <p:sp>
            <p:nvSpPr>
              <p:cNvPr id="13336" name="Text Box 28"/>
              <p:cNvSpPr txBox="1">
                <a:spLocks noChangeArrowheads="1"/>
              </p:cNvSpPr>
              <p:nvPr/>
            </p:nvSpPr>
            <p:spPr bwMode="auto">
              <a:xfrm>
                <a:off x="2678" y="7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5</a:t>
                </a:r>
              </a:p>
            </p:txBody>
          </p:sp>
          <p:sp>
            <p:nvSpPr>
              <p:cNvPr id="13337" name="Text Box 29"/>
              <p:cNvSpPr txBox="1">
                <a:spLocks noChangeArrowheads="1"/>
              </p:cNvSpPr>
              <p:nvPr/>
            </p:nvSpPr>
            <p:spPr bwMode="auto">
              <a:xfrm>
                <a:off x="2598" y="1200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-2</a:t>
                </a:r>
              </a:p>
            </p:txBody>
          </p:sp>
          <p:sp>
            <p:nvSpPr>
              <p:cNvPr id="13338" name="Text Box 30"/>
              <p:cNvSpPr txBox="1">
                <a:spLocks noChangeArrowheads="1"/>
              </p:cNvSpPr>
              <p:nvPr/>
            </p:nvSpPr>
            <p:spPr bwMode="auto">
              <a:xfrm>
                <a:off x="35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1</a:t>
                </a:r>
              </a:p>
            </p:txBody>
          </p:sp>
          <p:sp>
            <p:nvSpPr>
              <p:cNvPr id="13339" name="Text Box 31"/>
              <p:cNvSpPr txBox="1">
                <a:spLocks noChangeArrowheads="1"/>
              </p:cNvSpPr>
              <p:nvPr/>
            </p:nvSpPr>
            <p:spPr bwMode="auto">
              <a:xfrm>
                <a:off x="353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2</a:t>
                </a:r>
              </a:p>
            </p:txBody>
          </p:sp>
          <p:sp>
            <p:nvSpPr>
              <p:cNvPr id="13340" name="Text Box 32"/>
              <p:cNvSpPr txBox="1">
                <a:spLocks noChangeArrowheads="1"/>
              </p:cNvSpPr>
              <p:nvPr/>
            </p:nvSpPr>
            <p:spPr bwMode="auto">
              <a:xfrm>
                <a:off x="2630" y="182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9</a:t>
                </a:r>
              </a:p>
            </p:txBody>
          </p:sp>
          <p:sp>
            <p:nvSpPr>
              <p:cNvPr id="13341" name="Text Box 33"/>
              <p:cNvSpPr txBox="1">
                <a:spLocks noChangeArrowheads="1"/>
              </p:cNvSpPr>
              <p:nvPr/>
            </p:nvSpPr>
            <p:spPr bwMode="auto">
              <a:xfrm>
                <a:off x="3014" y="15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7</a:t>
                </a:r>
              </a:p>
            </p:txBody>
          </p:sp>
          <p:sp>
            <p:nvSpPr>
              <p:cNvPr id="13342" name="Text Box 34"/>
              <p:cNvSpPr txBox="1">
                <a:spLocks noChangeArrowheads="1"/>
              </p:cNvSpPr>
              <p:nvPr/>
            </p:nvSpPr>
            <p:spPr bwMode="auto">
              <a:xfrm>
                <a:off x="1910" y="235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2</a:t>
                </a:r>
              </a:p>
            </p:txBody>
          </p:sp>
          <p:sp>
            <p:nvSpPr>
              <p:cNvPr id="13343" name="Text Box 35"/>
              <p:cNvSpPr txBox="1">
                <a:spLocks noChangeArrowheads="1"/>
              </p:cNvSpPr>
              <p:nvPr/>
            </p:nvSpPr>
            <p:spPr bwMode="auto">
              <a:xfrm>
                <a:off x="2582" y="235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5</a:t>
                </a:r>
              </a:p>
            </p:txBody>
          </p:sp>
          <p:sp>
            <p:nvSpPr>
              <p:cNvPr id="13344" name="Text Box 36"/>
              <p:cNvSpPr txBox="1">
                <a:spLocks noChangeArrowheads="1"/>
              </p:cNvSpPr>
              <p:nvPr/>
            </p:nvSpPr>
            <p:spPr bwMode="auto">
              <a:xfrm>
                <a:off x="2166" y="2736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-8</a:t>
                </a:r>
              </a:p>
            </p:txBody>
          </p:sp>
        </p:grpSp>
      </p:grpSp>
      <p:sp>
        <p:nvSpPr>
          <p:cNvPr id="13318" name="Text Box 37"/>
          <p:cNvSpPr txBox="1">
            <a:spLocks noChangeArrowheads="1"/>
          </p:cNvSpPr>
          <p:nvPr/>
        </p:nvSpPr>
        <p:spPr bwMode="auto">
          <a:xfrm>
            <a:off x="5638800" y="5486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i=1</a:t>
            </a:r>
          </a:p>
        </p:txBody>
      </p:sp>
    </p:spTree>
    <p:extLst>
      <p:ext uri="{BB962C8B-B14F-4D97-AF65-F5344CB8AC3E}">
        <p14:creationId xmlns:p14="http://schemas.microsoft.com/office/powerpoint/2010/main" val="424805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23F0F18-D148-47BA-B322-6F514D89BD5E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 smtClean="0"/>
          </a:p>
        </p:txBody>
      </p:sp>
      <p:grpSp>
        <p:nvGrpSpPr>
          <p:cNvPr id="14341" name="Group 2"/>
          <p:cNvGrpSpPr>
            <a:grpSpLocks/>
          </p:cNvGrpSpPr>
          <p:nvPr/>
        </p:nvGrpSpPr>
        <p:grpSpPr bwMode="auto">
          <a:xfrm>
            <a:off x="2362200" y="1143000"/>
            <a:ext cx="4191000" cy="3886200"/>
            <a:chOff x="1488" y="720"/>
            <a:chExt cx="2640" cy="2448"/>
          </a:xfrm>
        </p:grpSpPr>
        <p:grpSp>
          <p:nvGrpSpPr>
            <p:cNvPr id="14343" name="Group 3"/>
            <p:cNvGrpSpPr>
              <a:grpSpLocks/>
            </p:cNvGrpSpPr>
            <p:nvPr/>
          </p:nvGrpSpPr>
          <p:grpSpPr bwMode="auto">
            <a:xfrm>
              <a:off x="1488" y="960"/>
              <a:ext cx="2640" cy="2208"/>
              <a:chOff x="1488" y="960"/>
              <a:chExt cx="2640" cy="2208"/>
            </a:xfrm>
          </p:grpSpPr>
          <p:sp>
            <p:nvSpPr>
              <p:cNvPr id="14369" name="Oval 4"/>
              <p:cNvSpPr>
                <a:spLocks noChangeArrowheads="1"/>
              </p:cNvSpPr>
              <p:nvPr/>
            </p:nvSpPr>
            <p:spPr bwMode="auto">
              <a:xfrm>
                <a:off x="1488" y="1488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0</a:t>
                </a:r>
              </a:p>
            </p:txBody>
          </p:sp>
          <p:sp>
            <p:nvSpPr>
              <p:cNvPr id="14370" name="Oval 5"/>
              <p:cNvSpPr>
                <a:spLocks noChangeArrowheads="1"/>
              </p:cNvSpPr>
              <p:nvPr/>
            </p:nvSpPr>
            <p:spPr bwMode="auto">
              <a:xfrm>
                <a:off x="2208" y="1968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7</a:t>
                </a:r>
              </a:p>
            </p:txBody>
          </p:sp>
          <p:sp>
            <p:nvSpPr>
              <p:cNvPr id="14371" name="Oval 6"/>
              <p:cNvSpPr>
                <a:spLocks noChangeArrowheads="1"/>
              </p:cNvSpPr>
              <p:nvPr/>
            </p:nvSpPr>
            <p:spPr bwMode="auto">
              <a:xfrm>
                <a:off x="2208" y="960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6</a:t>
                </a:r>
                <a:endParaRPr lang="en-US" altLang="zh-CN" sz="2400"/>
              </a:p>
            </p:txBody>
          </p:sp>
          <p:sp>
            <p:nvSpPr>
              <p:cNvPr id="14372" name="Oval 7"/>
              <p:cNvSpPr>
                <a:spLocks noChangeArrowheads="1"/>
              </p:cNvSpPr>
              <p:nvPr/>
            </p:nvSpPr>
            <p:spPr bwMode="auto">
              <a:xfrm>
                <a:off x="3072" y="1968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16</a:t>
                </a:r>
              </a:p>
            </p:txBody>
          </p:sp>
          <p:sp>
            <p:nvSpPr>
              <p:cNvPr id="14373" name="Oval 8"/>
              <p:cNvSpPr>
                <a:spLocks noChangeArrowheads="1"/>
              </p:cNvSpPr>
              <p:nvPr/>
            </p:nvSpPr>
            <p:spPr bwMode="auto">
              <a:xfrm>
                <a:off x="3840" y="1536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14374" name="Oval 9"/>
              <p:cNvSpPr>
                <a:spLocks noChangeArrowheads="1"/>
              </p:cNvSpPr>
              <p:nvPr/>
            </p:nvSpPr>
            <p:spPr bwMode="auto">
              <a:xfrm>
                <a:off x="3072" y="960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11</a:t>
                </a:r>
              </a:p>
            </p:txBody>
          </p:sp>
          <p:sp>
            <p:nvSpPr>
              <p:cNvPr id="14375" name="Oval 10"/>
              <p:cNvSpPr>
                <a:spLocks noChangeArrowheads="1"/>
              </p:cNvSpPr>
              <p:nvPr/>
            </p:nvSpPr>
            <p:spPr bwMode="auto">
              <a:xfrm>
                <a:off x="2640" y="2880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14376" name="Oval 11"/>
              <p:cNvSpPr>
                <a:spLocks noChangeArrowheads="1"/>
              </p:cNvSpPr>
              <p:nvPr/>
            </p:nvSpPr>
            <p:spPr bwMode="auto">
              <a:xfrm>
                <a:off x="1728" y="2832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9</a:t>
                </a:r>
              </a:p>
            </p:txBody>
          </p:sp>
        </p:grpSp>
        <p:grpSp>
          <p:nvGrpSpPr>
            <p:cNvPr id="14344" name="Group 12"/>
            <p:cNvGrpSpPr>
              <a:grpSpLocks/>
            </p:cNvGrpSpPr>
            <p:nvPr/>
          </p:nvGrpSpPr>
          <p:grpSpPr bwMode="auto">
            <a:xfrm>
              <a:off x="1680" y="720"/>
              <a:ext cx="2208" cy="2304"/>
              <a:chOff x="1680" y="720"/>
              <a:chExt cx="2208" cy="2304"/>
            </a:xfrm>
          </p:grpSpPr>
          <p:sp>
            <p:nvSpPr>
              <p:cNvPr id="14345" name="Line 13"/>
              <p:cNvSpPr>
                <a:spLocks noChangeShapeType="1"/>
              </p:cNvSpPr>
              <p:nvPr/>
            </p:nvSpPr>
            <p:spPr bwMode="auto">
              <a:xfrm flipV="1">
                <a:off x="1680" y="1152"/>
                <a:ext cx="528" cy="336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6" name="Line 14"/>
              <p:cNvSpPr>
                <a:spLocks noChangeShapeType="1"/>
              </p:cNvSpPr>
              <p:nvPr/>
            </p:nvSpPr>
            <p:spPr bwMode="auto">
              <a:xfrm>
                <a:off x="1728" y="1728"/>
                <a:ext cx="480" cy="288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7" name="Line 15"/>
              <p:cNvSpPr>
                <a:spLocks noChangeShapeType="1"/>
              </p:cNvSpPr>
              <p:nvPr/>
            </p:nvSpPr>
            <p:spPr bwMode="auto">
              <a:xfrm>
                <a:off x="2496" y="1008"/>
                <a:ext cx="576" cy="0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8" name="Line 16"/>
              <p:cNvSpPr>
                <a:spLocks noChangeShapeType="1"/>
              </p:cNvSpPr>
              <p:nvPr/>
            </p:nvSpPr>
            <p:spPr bwMode="auto">
              <a:xfrm flipH="1">
                <a:off x="2496" y="1152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9" name="Line 17"/>
              <p:cNvSpPr>
                <a:spLocks noChangeShapeType="1"/>
              </p:cNvSpPr>
              <p:nvPr/>
            </p:nvSpPr>
            <p:spPr bwMode="auto">
              <a:xfrm>
                <a:off x="2352" y="1296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0" name="Line 18"/>
              <p:cNvSpPr>
                <a:spLocks noChangeShapeType="1"/>
              </p:cNvSpPr>
              <p:nvPr/>
            </p:nvSpPr>
            <p:spPr bwMode="auto">
              <a:xfrm>
                <a:off x="2496" y="2112"/>
                <a:ext cx="576" cy="0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1" name="Line 19"/>
              <p:cNvSpPr>
                <a:spLocks noChangeShapeType="1"/>
              </p:cNvSpPr>
              <p:nvPr/>
            </p:nvSpPr>
            <p:spPr bwMode="auto">
              <a:xfrm flipV="1">
                <a:off x="3216" y="1248"/>
                <a:ext cx="0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2" name="Line 20"/>
              <p:cNvSpPr>
                <a:spLocks noChangeShapeType="1"/>
              </p:cNvSpPr>
              <p:nvPr/>
            </p:nvSpPr>
            <p:spPr bwMode="auto">
              <a:xfrm>
                <a:off x="3360" y="1152"/>
                <a:ext cx="528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3" name="Line 21"/>
              <p:cNvSpPr>
                <a:spLocks noChangeShapeType="1"/>
              </p:cNvSpPr>
              <p:nvPr/>
            </p:nvSpPr>
            <p:spPr bwMode="auto">
              <a:xfrm flipV="1">
                <a:off x="3360" y="1776"/>
                <a:ext cx="48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4" name="Line 22"/>
              <p:cNvSpPr>
                <a:spLocks noChangeShapeType="1"/>
              </p:cNvSpPr>
              <p:nvPr/>
            </p:nvSpPr>
            <p:spPr bwMode="auto">
              <a:xfrm flipH="1">
                <a:off x="1920" y="2256"/>
                <a:ext cx="336" cy="576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5" name="Line 23"/>
              <p:cNvSpPr>
                <a:spLocks noChangeShapeType="1"/>
              </p:cNvSpPr>
              <p:nvPr/>
            </p:nvSpPr>
            <p:spPr bwMode="auto">
              <a:xfrm>
                <a:off x="2016" y="3024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6" name="Line 24"/>
              <p:cNvSpPr>
                <a:spLocks noChangeShapeType="1"/>
              </p:cNvSpPr>
              <p:nvPr/>
            </p:nvSpPr>
            <p:spPr bwMode="auto">
              <a:xfrm flipH="1" flipV="1">
                <a:off x="2448" y="2256"/>
                <a:ext cx="288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7" name="Text Box 25"/>
              <p:cNvSpPr txBox="1">
                <a:spLocks noChangeArrowheads="1"/>
              </p:cNvSpPr>
              <p:nvPr/>
            </p:nvSpPr>
            <p:spPr bwMode="auto">
              <a:xfrm>
                <a:off x="1718" y="110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6</a:t>
                </a:r>
              </a:p>
            </p:txBody>
          </p:sp>
          <p:sp>
            <p:nvSpPr>
              <p:cNvPr id="14358" name="Text Box 26"/>
              <p:cNvSpPr txBox="1">
                <a:spLocks noChangeArrowheads="1"/>
              </p:cNvSpPr>
              <p:nvPr/>
            </p:nvSpPr>
            <p:spPr bwMode="auto">
              <a:xfrm>
                <a:off x="1766" y="182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7</a:t>
                </a:r>
              </a:p>
            </p:txBody>
          </p:sp>
          <p:sp>
            <p:nvSpPr>
              <p:cNvPr id="14359" name="Text Box 27"/>
              <p:cNvSpPr txBox="1">
                <a:spLocks noChangeArrowheads="1"/>
              </p:cNvSpPr>
              <p:nvPr/>
            </p:nvSpPr>
            <p:spPr bwMode="auto">
              <a:xfrm>
                <a:off x="2352" y="14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8</a:t>
                </a:r>
              </a:p>
            </p:txBody>
          </p:sp>
          <p:sp>
            <p:nvSpPr>
              <p:cNvPr id="14360" name="Text Box 28"/>
              <p:cNvSpPr txBox="1">
                <a:spLocks noChangeArrowheads="1"/>
              </p:cNvSpPr>
              <p:nvPr/>
            </p:nvSpPr>
            <p:spPr bwMode="auto">
              <a:xfrm>
                <a:off x="2678" y="7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5</a:t>
                </a:r>
              </a:p>
            </p:txBody>
          </p:sp>
          <p:sp>
            <p:nvSpPr>
              <p:cNvPr id="14361" name="Text Box 29"/>
              <p:cNvSpPr txBox="1">
                <a:spLocks noChangeArrowheads="1"/>
              </p:cNvSpPr>
              <p:nvPr/>
            </p:nvSpPr>
            <p:spPr bwMode="auto">
              <a:xfrm>
                <a:off x="2598" y="1200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-2</a:t>
                </a:r>
              </a:p>
            </p:txBody>
          </p:sp>
          <p:sp>
            <p:nvSpPr>
              <p:cNvPr id="14362" name="Text Box 30"/>
              <p:cNvSpPr txBox="1">
                <a:spLocks noChangeArrowheads="1"/>
              </p:cNvSpPr>
              <p:nvPr/>
            </p:nvSpPr>
            <p:spPr bwMode="auto">
              <a:xfrm>
                <a:off x="35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1</a:t>
                </a:r>
              </a:p>
            </p:txBody>
          </p:sp>
          <p:sp>
            <p:nvSpPr>
              <p:cNvPr id="14363" name="Text Box 31"/>
              <p:cNvSpPr txBox="1">
                <a:spLocks noChangeArrowheads="1"/>
              </p:cNvSpPr>
              <p:nvPr/>
            </p:nvSpPr>
            <p:spPr bwMode="auto">
              <a:xfrm>
                <a:off x="353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2</a:t>
                </a:r>
              </a:p>
            </p:txBody>
          </p:sp>
          <p:sp>
            <p:nvSpPr>
              <p:cNvPr id="14364" name="Text Box 32"/>
              <p:cNvSpPr txBox="1">
                <a:spLocks noChangeArrowheads="1"/>
              </p:cNvSpPr>
              <p:nvPr/>
            </p:nvSpPr>
            <p:spPr bwMode="auto">
              <a:xfrm>
                <a:off x="2630" y="182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9</a:t>
                </a:r>
              </a:p>
            </p:txBody>
          </p:sp>
          <p:sp>
            <p:nvSpPr>
              <p:cNvPr id="14365" name="Text Box 33"/>
              <p:cNvSpPr txBox="1">
                <a:spLocks noChangeArrowheads="1"/>
              </p:cNvSpPr>
              <p:nvPr/>
            </p:nvSpPr>
            <p:spPr bwMode="auto">
              <a:xfrm>
                <a:off x="3014" y="15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7</a:t>
                </a:r>
              </a:p>
            </p:txBody>
          </p:sp>
          <p:sp>
            <p:nvSpPr>
              <p:cNvPr id="14366" name="Text Box 34"/>
              <p:cNvSpPr txBox="1">
                <a:spLocks noChangeArrowheads="1"/>
              </p:cNvSpPr>
              <p:nvPr/>
            </p:nvSpPr>
            <p:spPr bwMode="auto">
              <a:xfrm>
                <a:off x="1910" y="235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2</a:t>
                </a:r>
              </a:p>
            </p:txBody>
          </p:sp>
          <p:sp>
            <p:nvSpPr>
              <p:cNvPr id="14367" name="Text Box 35"/>
              <p:cNvSpPr txBox="1">
                <a:spLocks noChangeArrowheads="1"/>
              </p:cNvSpPr>
              <p:nvPr/>
            </p:nvSpPr>
            <p:spPr bwMode="auto">
              <a:xfrm>
                <a:off x="2582" y="235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5</a:t>
                </a:r>
              </a:p>
            </p:txBody>
          </p:sp>
          <p:sp>
            <p:nvSpPr>
              <p:cNvPr id="14368" name="Text Box 36"/>
              <p:cNvSpPr txBox="1">
                <a:spLocks noChangeArrowheads="1"/>
              </p:cNvSpPr>
              <p:nvPr/>
            </p:nvSpPr>
            <p:spPr bwMode="auto">
              <a:xfrm>
                <a:off x="2166" y="2736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-8</a:t>
                </a:r>
              </a:p>
            </p:txBody>
          </p:sp>
        </p:grpSp>
      </p:grpSp>
      <p:sp>
        <p:nvSpPr>
          <p:cNvPr id="14342" name="Text Box 37"/>
          <p:cNvSpPr txBox="1">
            <a:spLocks noChangeArrowheads="1"/>
          </p:cNvSpPr>
          <p:nvPr/>
        </p:nvSpPr>
        <p:spPr bwMode="auto">
          <a:xfrm>
            <a:off x="5791200" y="54102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i=2</a:t>
            </a:r>
          </a:p>
        </p:txBody>
      </p:sp>
    </p:spTree>
    <p:extLst>
      <p:ext uri="{BB962C8B-B14F-4D97-AF65-F5344CB8AC3E}">
        <p14:creationId xmlns:p14="http://schemas.microsoft.com/office/powerpoint/2010/main" val="139718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5392597-FA70-4399-A830-8C293D7DE501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 smtClean="0"/>
          </a:p>
        </p:txBody>
      </p:sp>
      <p:grpSp>
        <p:nvGrpSpPr>
          <p:cNvPr id="15365" name="Group 2"/>
          <p:cNvGrpSpPr>
            <a:grpSpLocks/>
          </p:cNvGrpSpPr>
          <p:nvPr/>
        </p:nvGrpSpPr>
        <p:grpSpPr bwMode="auto">
          <a:xfrm>
            <a:off x="2362200" y="1143000"/>
            <a:ext cx="4191000" cy="3886200"/>
            <a:chOff x="1488" y="720"/>
            <a:chExt cx="2640" cy="2448"/>
          </a:xfrm>
        </p:grpSpPr>
        <p:grpSp>
          <p:nvGrpSpPr>
            <p:cNvPr id="15367" name="Group 3"/>
            <p:cNvGrpSpPr>
              <a:grpSpLocks/>
            </p:cNvGrpSpPr>
            <p:nvPr/>
          </p:nvGrpSpPr>
          <p:grpSpPr bwMode="auto">
            <a:xfrm>
              <a:off x="1488" y="960"/>
              <a:ext cx="2640" cy="2208"/>
              <a:chOff x="1488" y="960"/>
              <a:chExt cx="2640" cy="2208"/>
            </a:xfrm>
          </p:grpSpPr>
          <p:sp>
            <p:nvSpPr>
              <p:cNvPr id="15393" name="Oval 4"/>
              <p:cNvSpPr>
                <a:spLocks noChangeArrowheads="1"/>
              </p:cNvSpPr>
              <p:nvPr/>
            </p:nvSpPr>
            <p:spPr bwMode="auto">
              <a:xfrm>
                <a:off x="1488" y="1488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0</a:t>
                </a:r>
              </a:p>
            </p:txBody>
          </p:sp>
          <p:sp>
            <p:nvSpPr>
              <p:cNvPr id="15394" name="Oval 5"/>
              <p:cNvSpPr>
                <a:spLocks noChangeArrowheads="1"/>
              </p:cNvSpPr>
              <p:nvPr/>
            </p:nvSpPr>
            <p:spPr bwMode="auto">
              <a:xfrm>
                <a:off x="2208" y="1968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7</a:t>
                </a:r>
              </a:p>
            </p:txBody>
          </p:sp>
          <p:sp>
            <p:nvSpPr>
              <p:cNvPr id="15395" name="Oval 6"/>
              <p:cNvSpPr>
                <a:spLocks noChangeArrowheads="1"/>
              </p:cNvSpPr>
              <p:nvPr/>
            </p:nvSpPr>
            <p:spPr bwMode="auto">
              <a:xfrm>
                <a:off x="2208" y="960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6</a:t>
                </a:r>
                <a:endParaRPr lang="en-US" altLang="zh-CN" sz="2400"/>
              </a:p>
            </p:txBody>
          </p:sp>
          <p:sp>
            <p:nvSpPr>
              <p:cNvPr id="15396" name="Oval 7"/>
              <p:cNvSpPr>
                <a:spLocks noChangeArrowheads="1"/>
              </p:cNvSpPr>
              <p:nvPr/>
            </p:nvSpPr>
            <p:spPr bwMode="auto">
              <a:xfrm>
                <a:off x="3072" y="1968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16</a:t>
                </a:r>
              </a:p>
            </p:txBody>
          </p:sp>
          <p:sp>
            <p:nvSpPr>
              <p:cNvPr id="15397" name="Oval 8"/>
              <p:cNvSpPr>
                <a:spLocks noChangeArrowheads="1"/>
              </p:cNvSpPr>
              <p:nvPr/>
            </p:nvSpPr>
            <p:spPr bwMode="auto">
              <a:xfrm>
                <a:off x="3840" y="1536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12</a:t>
                </a:r>
              </a:p>
            </p:txBody>
          </p:sp>
          <p:sp>
            <p:nvSpPr>
              <p:cNvPr id="15398" name="Oval 9"/>
              <p:cNvSpPr>
                <a:spLocks noChangeArrowheads="1"/>
              </p:cNvSpPr>
              <p:nvPr/>
            </p:nvSpPr>
            <p:spPr bwMode="auto">
              <a:xfrm>
                <a:off x="3072" y="960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11</a:t>
                </a:r>
              </a:p>
            </p:txBody>
          </p:sp>
          <p:sp>
            <p:nvSpPr>
              <p:cNvPr id="15399" name="Oval 10"/>
              <p:cNvSpPr>
                <a:spLocks noChangeArrowheads="1"/>
              </p:cNvSpPr>
              <p:nvPr/>
            </p:nvSpPr>
            <p:spPr bwMode="auto">
              <a:xfrm>
                <a:off x="2640" y="2880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1</a:t>
                </a:r>
              </a:p>
            </p:txBody>
          </p:sp>
          <p:sp>
            <p:nvSpPr>
              <p:cNvPr id="15400" name="Oval 11"/>
              <p:cNvSpPr>
                <a:spLocks noChangeArrowheads="1"/>
              </p:cNvSpPr>
              <p:nvPr/>
            </p:nvSpPr>
            <p:spPr bwMode="auto">
              <a:xfrm>
                <a:off x="1728" y="2832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9</a:t>
                </a:r>
              </a:p>
            </p:txBody>
          </p:sp>
        </p:grpSp>
        <p:grpSp>
          <p:nvGrpSpPr>
            <p:cNvPr id="15368" name="Group 12"/>
            <p:cNvGrpSpPr>
              <a:grpSpLocks/>
            </p:cNvGrpSpPr>
            <p:nvPr/>
          </p:nvGrpSpPr>
          <p:grpSpPr bwMode="auto">
            <a:xfrm>
              <a:off x="1680" y="720"/>
              <a:ext cx="2208" cy="2304"/>
              <a:chOff x="1680" y="720"/>
              <a:chExt cx="2208" cy="2304"/>
            </a:xfrm>
          </p:grpSpPr>
          <p:sp>
            <p:nvSpPr>
              <p:cNvPr id="15369" name="Line 13"/>
              <p:cNvSpPr>
                <a:spLocks noChangeShapeType="1"/>
              </p:cNvSpPr>
              <p:nvPr/>
            </p:nvSpPr>
            <p:spPr bwMode="auto">
              <a:xfrm flipV="1">
                <a:off x="1680" y="1152"/>
                <a:ext cx="528" cy="336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0" name="Line 14"/>
              <p:cNvSpPr>
                <a:spLocks noChangeShapeType="1"/>
              </p:cNvSpPr>
              <p:nvPr/>
            </p:nvSpPr>
            <p:spPr bwMode="auto">
              <a:xfrm>
                <a:off x="1728" y="1728"/>
                <a:ext cx="480" cy="288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1" name="Line 15"/>
              <p:cNvSpPr>
                <a:spLocks noChangeShapeType="1"/>
              </p:cNvSpPr>
              <p:nvPr/>
            </p:nvSpPr>
            <p:spPr bwMode="auto">
              <a:xfrm>
                <a:off x="2496" y="1008"/>
                <a:ext cx="576" cy="0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2" name="Line 16"/>
              <p:cNvSpPr>
                <a:spLocks noChangeShapeType="1"/>
              </p:cNvSpPr>
              <p:nvPr/>
            </p:nvSpPr>
            <p:spPr bwMode="auto">
              <a:xfrm flipH="1">
                <a:off x="2496" y="1152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3" name="Line 17"/>
              <p:cNvSpPr>
                <a:spLocks noChangeShapeType="1"/>
              </p:cNvSpPr>
              <p:nvPr/>
            </p:nvSpPr>
            <p:spPr bwMode="auto">
              <a:xfrm>
                <a:off x="2352" y="1296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4" name="Line 18"/>
              <p:cNvSpPr>
                <a:spLocks noChangeShapeType="1"/>
              </p:cNvSpPr>
              <p:nvPr/>
            </p:nvSpPr>
            <p:spPr bwMode="auto">
              <a:xfrm>
                <a:off x="2496" y="2112"/>
                <a:ext cx="576" cy="0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5" name="Line 19"/>
              <p:cNvSpPr>
                <a:spLocks noChangeShapeType="1"/>
              </p:cNvSpPr>
              <p:nvPr/>
            </p:nvSpPr>
            <p:spPr bwMode="auto">
              <a:xfrm flipV="1">
                <a:off x="3216" y="1248"/>
                <a:ext cx="0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6" name="Line 20"/>
              <p:cNvSpPr>
                <a:spLocks noChangeShapeType="1"/>
              </p:cNvSpPr>
              <p:nvPr/>
            </p:nvSpPr>
            <p:spPr bwMode="auto">
              <a:xfrm>
                <a:off x="3360" y="1152"/>
                <a:ext cx="528" cy="384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7" name="Line 21"/>
              <p:cNvSpPr>
                <a:spLocks noChangeShapeType="1"/>
              </p:cNvSpPr>
              <p:nvPr/>
            </p:nvSpPr>
            <p:spPr bwMode="auto">
              <a:xfrm flipV="1">
                <a:off x="3360" y="1776"/>
                <a:ext cx="48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8" name="Line 22"/>
              <p:cNvSpPr>
                <a:spLocks noChangeShapeType="1"/>
              </p:cNvSpPr>
              <p:nvPr/>
            </p:nvSpPr>
            <p:spPr bwMode="auto">
              <a:xfrm flipH="1">
                <a:off x="1920" y="2256"/>
                <a:ext cx="336" cy="576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Line 23"/>
              <p:cNvSpPr>
                <a:spLocks noChangeShapeType="1"/>
              </p:cNvSpPr>
              <p:nvPr/>
            </p:nvSpPr>
            <p:spPr bwMode="auto">
              <a:xfrm>
                <a:off x="2016" y="3024"/>
                <a:ext cx="624" cy="0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0" name="Line 24"/>
              <p:cNvSpPr>
                <a:spLocks noChangeShapeType="1"/>
              </p:cNvSpPr>
              <p:nvPr/>
            </p:nvSpPr>
            <p:spPr bwMode="auto">
              <a:xfrm flipH="1" flipV="1">
                <a:off x="2448" y="2256"/>
                <a:ext cx="288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1" name="Text Box 25"/>
              <p:cNvSpPr txBox="1">
                <a:spLocks noChangeArrowheads="1"/>
              </p:cNvSpPr>
              <p:nvPr/>
            </p:nvSpPr>
            <p:spPr bwMode="auto">
              <a:xfrm>
                <a:off x="1718" y="110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6</a:t>
                </a:r>
              </a:p>
            </p:txBody>
          </p:sp>
          <p:sp>
            <p:nvSpPr>
              <p:cNvPr id="15382" name="Text Box 26"/>
              <p:cNvSpPr txBox="1">
                <a:spLocks noChangeArrowheads="1"/>
              </p:cNvSpPr>
              <p:nvPr/>
            </p:nvSpPr>
            <p:spPr bwMode="auto">
              <a:xfrm>
                <a:off x="1766" y="182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7</a:t>
                </a:r>
              </a:p>
            </p:txBody>
          </p:sp>
          <p:sp>
            <p:nvSpPr>
              <p:cNvPr id="15383" name="Text Box 27"/>
              <p:cNvSpPr txBox="1">
                <a:spLocks noChangeArrowheads="1"/>
              </p:cNvSpPr>
              <p:nvPr/>
            </p:nvSpPr>
            <p:spPr bwMode="auto">
              <a:xfrm>
                <a:off x="2352" y="14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8</a:t>
                </a:r>
              </a:p>
            </p:txBody>
          </p:sp>
          <p:sp>
            <p:nvSpPr>
              <p:cNvPr id="15384" name="Text Box 28"/>
              <p:cNvSpPr txBox="1">
                <a:spLocks noChangeArrowheads="1"/>
              </p:cNvSpPr>
              <p:nvPr/>
            </p:nvSpPr>
            <p:spPr bwMode="auto">
              <a:xfrm>
                <a:off x="2678" y="7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5</a:t>
                </a:r>
              </a:p>
            </p:txBody>
          </p:sp>
          <p:sp>
            <p:nvSpPr>
              <p:cNvPr id="15385" name="Text Box 29"/>
              <p:cNvSpPr txBox="1">
                <a:spLocks noChangeArrowheads="1"/>
              </p:cNvSpPr>
              <p:nvPr/>
            </p:nvSpPr>
            <p:spPr bwMode="auto">
              <a:xfrm>
                <a:off x="2598" y="1200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-2</a:t>
                </a:r>
              </a:p>
            </p:txBody>
          </p:sp>
          <p:sp>
            <p:nvSpPr>
              <p:cNvPr id="15386" name="Text Box 30"/>
              <p:cNvSpPr txBox="1">
                <a:spLocks noChangeArrowheads="1"/>
              </p:cNvSpPr>
              <p:nvPr/>
            </p:nvSpPr>
            <p:spPr bwMode="auto">
              <a:xfrm>
                <a:off x="35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1</a:t>
                </a:r>
              </a:p>
            </p:txBody>
          </p:sp>
          <p:sp>
            <p:nvSpPr>
              <p:cNvPr id="15387" name="Text Box 31"/>
              <p:cNvSpPr txBox="1">
                <a:spLocks noChangeArrowheads="1"/>
              </p:cNvSpPr>
              <p:nvPr/>
            </p:nvSpPr>
            <p:spPr bwMode="auto">
              <a:xfrm>
                <a:off x="353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2</a:t>
                </a:r>
              </a:p>
            </p:txBody>
          </p:sp>
          <p:sp>
            <p:nvSpPr>
              <p:cNvPr id="15388" name="Text Box 32"/>
              <p:cNvSpPr txBox="1">
                <a:spLocks noChangeArrowheads="1"/>
              </p:cNvSpPr>
              <p:nvPr/>
            </p:nvSpPr>
            <p:spPr bwMode="auto">
              <a:xfrm>
                <a:off x="2630" y="182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9</a:t>
                </a:r>
              </a:p>
            </p:txBody>
          </p:sp>
          <p:sp>
            <p:nvSpPr>
              <p:cNvPr id="15389" name="Text Box 33"/>
              <p:cNvSpPr txBox="1">
                <a:spLocks noChangeArrowheads="1"/>
              </p:cNvSpPr>
              <p:nvPr/>
            </p:nvSpPr>
            <p:spPr bwMode="auto">
              <a:xfrm>
                <a:off x="3014" y="15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7</a:t>
                </a:r>
              </a:p>
            </p:txBody>
          </p:sp>
          <p:sp>
            <p:nvSpPr>
              <p:cNvPr id="15390" name="Text Box 34"/>
              <p:cNvSpPr txBox="1">
                <a:spLocks noChangeArrowheads="1"/>
              </p:cNvSpPr>
              <p:nvPr/>
            </p:nvSpPr>
            <p:spPr bwMode="auto">
              <a:xfrm>
                <a:off x="1910" y="235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2</a:t>
                </a:r>
              </a:p>
            </p:txBody>
          </p:sp>
          <p:sp>
            <p:nvSpPr>
              <p:cNvPr id="15391" name="Text Box 35"/>
              <p:cNvSpPr txBox="1">
                <a:spLocks noChangeArrowheads="1"/>
              </p:cNvSpPr>
              <p:nvPr/>
            </p:nvSpPr>
            <p:spPr bwMode="auto">
              <a:xfrm>
                <a:off x="2582" y="235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5</a:t>
                </a:r>
              </a:p>
            </p:txBody>
          </p:sp>
          <p:sp>
            <p:nvSpPr>
              <p:cNvPr id="15392" name="Text Box 36"/>
              <p:cNvSpPr txBox="1">
                <a:spLocks noChangeArrowheads="1"/>
              </p:cNvSpPr>
              <p:nvPr/>
            </p:nvSpPr>
            <p:spPr bwMode="auto">
              <a:xfrm>
                <a:off x="2166" y="2736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-8</a:t>
                </a:r>
              </a:p>
            </p:txBody>
          </p:sp>
        </p:grpSp>
      </p:grpSp>
      <p:sp>
        <p:nvSpPr>
          <p:cNvPr id="15366" name="Text Box 37"/>
          <p:cNvSpPr txBox="1">
            <a:spLocks noChangeArrowheads="1"/>
          </p:cNvSpPr>
          <p:nvPr/>
        </p:nvSpPr>
        <p:spPr bwMode="auto">
          <a:xfrm>
            <a:off x="5562600" y="50292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i=3</a:t>
            </a:r>
          </a:p>
        </p:txBody>
      </p:sp>
    </p:spTree>
    <p:extLst>
      <p:ext uri="{BB962C8B-B14F-4D97-AF65-F5344CB8AC3E}">
        <p14:creationId xmlns:p14="http://schemas.microsoft.com/office/powerpoint/2010/main" val="426170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9B1DF8F-0246-4664-ABDB-4E93DB2D80F0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 smtClean="0"/>
          </a:p>
        </p:txBody>
      </p:sp>
      <p:grpSp>
        <p:nvGrpSpPr>
          <p:cNvPr id="16389" name="Group 2"/>
          <p:cNvGrpSpPr>
            <a:grpSpLocks/>
          </p:cNvGrpSpPr>
          <p:nvPr/>
        </p:nvGrpSpPr>
        <p:grpSpPr bwMode="auto">
          <a:xfrm>
            <a:off x="2362200" y="1143000"/>
            <a:ext cx="4191000" cy="3886200"/>
            <a:chOff x="1488" y="720"/>
            <a:chExt cx="2640" cy="2448"/>
          </a:xfrm>
        </p:grpSpPr>
        <p:grpSp>
          <p:nvGrpSpPr>
            <p:cNvPr id="16391" name="Group 3"/>
            <p:cNvGrpSpPr>
              <a:grpSpLocks/>
            </p:cNvGrpSpPr>
            <p:nvPr/>
          </p:nvGrpSpPr>
          <p:grpSpPr bwMode="auto">
            <a:xfrm>
              <a:off x="1488" y="960"/>
              <a:ext cx="2640" cy="2208"/>
              <a:chOff x="1488" y="960"/>
              <a:chExt cx="2640" cy="2208"/>
            </a:xfrm>
          </p:grpSpPr>
          <p:sp>
            <p:nvSpPr>
              <p:cNvPr id="16417" name="Oval 4"/>
              <p:cNvSpPr>
                <a:spLocks noChangeArrowheads="1"/>
              </p:cNvSpPr>
              <p:nvPr/>
            </p:nvSpPr>
            <p:spPr bwMode="auto">
              <a:xfrm>
                <a:off x="1488" y="1488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0</a:t>
                </a:r>
              </a:p>
            </p:txBody>
          </p:sp>
          <p:sp>
            <p:nvSpPr>
              <p:cNvPr id="16418" name="Oval 5"/>
              <p:cNvSpPr>
                <a:spLocks noChangeArrowheads="1"/>
              </p:cNvSpPr>
              <p:nvPr/>
            </p:nvSpPr>
            <p:spPr bwMode="auto">
              <a:xfrm>
                <a:off x="2208" y="1968"/>
                <a:ext cx="288" cy="288"/>
              </a:xfrm>
              <a:prstGeom prst="ellipse">
                <a:avLst/>
              </a:prstGeom>
              <a:solidFill>
                <a:srgbClr val="FF66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6</a:t>
                </a:r>
              </a:p>
            </p:txBody>
          </p:sp>
          <p:sp>
            <p:nvSpPr>
              <p:cNvPr id="16419" name="Oval 6"/>
              <p:cNvSpPr>
                <a:spLocks noChangeArrowheads="1"/>
              </p:cNvSpPr>
              <p:nvPr/>
            </p:nvSpPr>
            <p:spPr bwMode="auto">
              <a:xfrm>
                <a:off x="2208" y="960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6</a:t>
                </a:r>
                <a:endParaRPr lang="en-US" altLang="zh-CN" sz="2400"/>
              </a:p>
            </p:txBody>
          </p:sp>
          <p:sp>
            <p:nvSpPr>
              <p:cNvPr id="16420" name="Oval 7"/>
              <p:cNvSpPr>
                <a:spLocks noChangeArrowheads="1"/>
              </p:cNvSpPr>
              <p:nvPr/>
            </p:nvSpPr>
            <p:spPr bwMode="auto">
              <a:xfrm>
                <a:off x="3072" y="1968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16</a:t>
                </a:r>
              </a:p>
            </p:txBody>
          </p:sp>
          <p:sp>
            <p:nvSpPr>
              <p:cNvPr id="16421" name="Oval 8"/>
              <p:cNvSpPr>
                <a:spLocks noChangeArrowheads="1"/>
              </p:cNvSpPr>
              <p:nvPr/>
            </p:nvSpPr>
            <p:spPr bwMode="auto">
              <a:xfrm>
                <a:off x="3840" y="1536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12</a:t>
                </a:r>
              </a:p>
            </p:txBody>
          </p:sp>
          <p:sp>
            <p:nvSpPr>
              <p:cNvPr id="16422" name="Oval 9"/>
              <p:cNvSpPr>
                <a:spLocks noChangeArrowheads="1"/>
              </p:cNvSpPr>
              <p:nvPr/>
            </p:nvSpPr>
            <p:spPr bwMode="auto">
              <a:xfrm>
                <a:off x="3072" y="960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11</a:t>
                </a:r>
              </a:p>
            </p:txBody>
          </p:sp>
          <p:sp>
            <p:nvSpPr>
              <p:cNvPr id="16423" name="Oval 10"/>
              <p:cNvSpPr>
                <a:spLocks noChangeArrowheads="1"/>
              </p:cNvSpPr>
              <p:nvPr/>
            </p:nvSpPr>
            <p:spPr bwMode="auto">
              <a:xfrm>
                <a:off x="2640" y="2880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1</a:t>
                </a:r>
              </a:p>
            </p:txBody>
          </p:sp>
          <p:sp>
            <p:nvSpPr>
              <p:cNvPr id="16424" name="Oval 11"/>
              <p:cNvSpPr>
                <a:spLocks noChangeArrowheads="1"/>
              </p:cNvSpPr>
              <p:nvPr/>
            </p:nvSpPr>
            <p:spPr bwMode="auto">
              <a:xfrm>
                <a:off x="1728" y="2832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9</a:t>
                </a:r>
              </a:p>
            </p:txBody>
          </p:sp>
        </p:grpSp>
        <p:grpSp>
          <p:nvGrpSpPr>
            <p:cNvPr id="16392" name="Group 12"/>
            <p:cNvGrpSpPr>
              <a:grpSpLocks/>
            </p:cNvGrpSpPr>
            <p:nvPr/>
          </p:nvGrpSpPr>
          <p:grpSpPr bwMode="auto">
            <a:xfrm>
              <a:off x="1680" y="720"/>
              <a:ext cx="2208" cy="2304"/>
              <a:chOff x="1680" y="720"/>
              <a:chExt cx="2208" cy="2304"/>
            </a:xfrm>
          </p:grpSpPr>
          <p:sp>
            <p:nvSpPr>
              <p:cNvPr id="16393" name="Line 13"/>
              <p:cNvSpPr>
                <a:spLocks noChangeShapeType="1"/>
              </p:cNvSpPr>
              <p:nvPr/>
            </p:nvSpPr>
            <p:spPr bwMode="auto">
              <a:xfrm flipV="1">
                <a:off x="1680" y="1152"/>
                <a:ext cx="528" cy="336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4" name="Line 14"/>
              <p:cNvSpPr>
                <a:spLocks noChangeShapeType="1"/>
              </p:cNvSpPr>
              <p:nvPr/>
            </p:nvSpPr>
            <p:spPr bwMode="auto">
              <a:xfrm>
                <a:off x="1728" y="1728"/>
                <a:ext cx="480" cy="288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5" name="Line 15"/>
              <p:cNvSpPr>
                <a:spLocks noChangeShapeType="1"/>
              </p:cNvSpPr>
              <p:nvPr/>
            </p:nvSpPr>
            <p:spPr bwMode="auto">
              <a:xfrm>
                <a:off x="2496" y="1008"/>
                <a:ext cx="576" cy="0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6" name="Line 16"/>
              <p:cNvSpPr>
                <a:spLocks noChangeShapeType="1"/>
              </p:cNvSpPr>
              <p:nvPr/>
            </p:nvSpPr>
            <p:spPr bwMode="auto">
              <a:xfrm flipH="1">
                <a:off x="2496" y="1152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7" name="Line 17"/>
              <p:cNvSpPr>
                <a:spLocks noChangeShapeType="1"/>
              </p:cNvSpPr>
              <p:nvPr/>
            </p:nvSpPr>
            <p:spPr bwMode="auto">
              <a:xfrm>
                <a:off x="2352" y="1296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8" name="Line 18"/>
              <p:cNvSpPr>
                <a:spLocks noChangeShapeType="1"/>
              </p:cNvSpPr>
              <p:nvPr/>
            </p:nvSpPr>
            <p:spPr bwMode="auto">
              <a:xfrm>
                <a:off x="2496" y="2112"/>
                <a:ext cx="576" cy="0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9" name="Line 19"/>
              <p:cNvSpPr>
                <a:spLocks noChangeShapeType="1"/>
              </p:cNvSpPr>
              <p:nvPr/>
            </p:nvSpPr>
            <p:spPr bwMode="auto">
              <a:xfrm flipV="1">
                <a:off x="3216" y="1248"/>
                <a:ext cx="0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0" name="Line 20"/>
              <p:cNvSpPr>
                <a:spLocks noChangeShapeType="1"/>
              </p:cNvSpPr>
              <p:nvPr/>
            </p:nvSpPr>
            <p:spPr bwMode="auto">
              <a:xfrm>
                <a:off x="3360" y="1152"/>
                <a:ext cx="528" cy="384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1" name="Line 21"/>
              <p:cNvSpPr>
                <a:spLocks noChangeShapeType="1"/>
              </p:cNvSpPr>
              <p:nvPr/>
            </p:nvSpPr>
            <p:spPr bwMode="auto">
              <a:xfrm flipV="1">
                <a:off x="3360" y="1776"/>
                <a:ext cx="48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2" name="Line 22"/>
              <p:cNvSpPr>
                <a:spLocks noChangeShapeType="1"/>
              </p:cNvSpPr>
              <p:nvPr/>
            </p:nvSpPr>
            <p:spPr bwMode="auto">
              <a:xfrm flipH="1">
                <a:off x="1920" y="2256"/>
                <a:ext cx="336" cy="576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3" name="Line 23"/>
              <p:cNvSpPr>
                <a:spLocks noChangeShapeType="1"/>
              </p:cNvSpPr>
              <p:nvPr/>
            </p:nvSpPr>
            <p:spPr bwMode="auto">
              <a:xfrm>
                <a:off x="2016" y="3024"/>
                <a:ext cx="624" cy="0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4" name="Line 24"/>
              <p:cNvSpPr>
                <a:spLocks noChangeShapeType="1"/>
              </p:cNvSpPr>
              <p:nvPr/>
            </p:nvSpPr>
            <p:spPr bwMode="auto">
              <a:xfrm flipH="1" flipV="1">
                <a:off x="2448" y="2256"/>
                <a:ext cx="288" cy="624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5" name="Text Box 25"/>
              <p:cNvSpPr txBox="1">
                <a:spLocks noChangeArrowheads="1"/>
              </p:cNvSpPr>
              <p:nvPr/>
            </p:nvSpPr>
            <p:spPr bwMode="auto">
              <a:xfrm>
                <a:off x="1718" y="110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6</a:t>
                </a:r>
              </a:p>
            </p:txBody>
          </p:sp>
          <p:sp>
            <p:nvSpPr>
              <p:cNvPr id="16406" name="Text Box 26"/>
              <p:cNvSpPr txBox="1">
                <a:spLocks noChangeArrowheads="1"/>
              </p:cNvSpPr>
              <p:nvPr/>
            </p:nvSpPr>
            <p:spPr bwMode="auto">
              <a:xfrm>
                <a:off x="1766" y="182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7</a:t>
                </a:r>
              </a:p>
            </p:txBody>
          </p:sp>
          <p:sp>
            <p:nvSpPr>
              <p:cNvPr id="16407" name="Text Box 27"/>
              <p:cNvSpPr txBox="1">
                <a:spLocks noChangeArrowheads="1"/>
              </p:cNvSpPr>
              <p:nvPr/>
            </p:nvSpPr>
            <p:spPr bwMode="auto">
              <a:xfrm>
                <a:off x="2352" y="14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8</a:t>
                </a:r>
              </a:p>
            </p:txBody>
          </p:sp>
          <p:sp>
            <p:nvSpPr>
              <p:cNvPr id="16408" name="Text Box 28"/>
              <p:cNvSpPr txBox="1">
                <a:spLocks noChangeArrowheads="1"/>
              </p:cNvSpPr>
              <p:nvPr/>
            </p:nvSpPr>
            <p:spPr bwMode="auto">
              <a:xfrm>
                <a:off x="2678" y="7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5</a:t>
                </a:r>
              </a:p>
            </p:txBody>
          </p:sp>
          <p:sp>
            <p:nvSpPr>
              <p:cNvPr id="16409" name="Text Box 29"/>
              <p:cNvSpPr txBox="1">
                <a:spLocks noChangeArrowheads="1"/>
              </p:cNvSpPr>
              <p:nvPr/>
            </p:nvSpPr>
            <p:spPr bwMode="auto">
              <a:xfrm>
                <a:off x="2598" y="1200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-2</a:t>
                </a:r>
              </a:p>
            </p:txBody>
          </p:sp>
          <p:sp>
            <p:nvSpPr>
              <p:cNvPr id="16410" name="Text Box 30"/>
              <p:cNvSpPr txBox="1">
                <a:spLocks noChangeArrowheads="1"/>
              </p:cNvSpPr>
              <p:nvPr/>
            </p:nvSpPr>
            <p:spPr bwMode="auto">
              <a:xfrm>
                <a:off x="35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1</a:t>
                </a:r>
              </a:p>
            </p:txBody>
          </p:sp>
          <p:sp>
            <p:nvSpPr>
              <p:cNvPr id="16411" name="Text Box 31"/>
              <p:cNvSpPr txBox="1">
                <a:spLocks noChangeArrowheads="1"/>
              </p:cNvSpPr>
              <p:nvPr/>
            </p:nvSpPr>
            <p:spPr bwMode="auto">
              <a:xfrm>
                <a:off x="353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2</a:t>
                </a:r>
              </a:p>
            </p:txBody>
          </p:sp>
          <p:sp>
            <p:nvSpPr>
              <p:cNvPr id="16412" name="Text Box 32"/>
              <p:cNvSpPr txBox="1">
                <a:spLocks noChangeArrowheads="1"/>
              </p:cNvSpPr>
              <p:nvPr/>
            </p:nvSpPr>
            <p:spPr bwMode="auto">
              <a:xfrm>
                <a:off x="2630" y="182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9</a:t>
                </a:r>
              </a:p>
            </p:txBody>
          </p:sp>
          <p:sp>
            <p:nvSpPr>
              <p:cNvPr id="16413" name="Text Box 33"/>
              <p:cNvSpPr txBox="1">
                <a:spLocks noChangeArrowheads="1"/>
              </p:cNvSpPr>
              <p:nvPr/>
            </p:nvSpPr>
            <p:spPr bwMode="auto">
              <a:xfrm>
                <a:off x="3014" y="15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7</a:t>
                </a:r>
              </a:p>
            </p:txBody>
          </p:sp>
          <p:sp>
            <p:nvSpPr>
              <p:cNvPr id="16414" name="Text Box 34"/>
              <p:cNvSpPr txBox="1">
                <a:spLocks noChangeArrowheads="1"/>
              </p:cNvSpPr>
              <p:nvPr/>
            </p:nvSpPr>
            <p:spPr bwMode="auto">
              <a:xfrm>
                <a:off x="1910" y="235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2</a:t>
                </a:r>
              </a:p>
            </p:txBody>
          </p:sp>
          <p:sp>
            <p:nvSpPr>
              <p:cNvPr id="16415" name="Text Box 35"/>
              <p:cNvSpPr txBox="1">
                <a:spLocks noChangeArrowheads="1"/>
              </p:cNvSpPr>
              <p:nvPr/>
            </p:nvSpPr>
            <p:spPr bwMode="auto">
              <a:xfrm>
                <a:off x="2582" y="235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5</a:t>
                </a:r>
              </a:p>
            </p:txBody>
          </p:sp>
          <p:sp>
            <p:nvSpPr>
              <p:cNvPr id="16416" name="Text Box 36"/>
              <p:cNvSpPr txBox="1">
                <a:spLocks noChangeArrowheads="1"/>
              </p:cNvSpPr>
              <p:nvPr/>
            </p:nvSpPr>
            <p:spPr bwMode="auto">
              <a:xfrm>
                <a:off x="2166" y="2736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-8</a:t>
                </a:r>
              </a:p>
            </p:txBody>
          </p:sp>
        </p:grpSp>
      </p:grpSp>
      <p:sp>
        <p:nvSpPr>
          <p:cNvPr id="16390" name="Text Box 37"/>
          <p:cNvSpPr txBox="1">
            <a:spLocks noChangeArrowheads="1"/>
          </p:cNvSpPr>
          <p:nvPr/>
        </p:nvSpPr>
        <p:spPr bwMode="auto">
          <a:xfrm>
            <a:off x="6477000" y="51816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i=4</a:t>
            </a:r>
          </a:p>
        </p:txBody>
      </p:sp>
    </p:spTree>
    <p:extLst>
      <p:ext uri="{BB962C8B-B14F-4D97-AF65-F5344CB8AC3E}">
        <p14:creationId xmlns:p14="http://schemas.microsoft.com/office/powerpoint/2010/main" val="348519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509E6-C310-4B07-AE8F-88BD54F175A6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 smtClean="0"/>
          </a:p>
        </p:txBody>
      </p:sp>
      <p:sp>
        <p:nvSpPr>
          <p:cNvPr id="17413" name="Oval 2"/>
          <p:cNvSpPr>
            <a:spLocks noChangeArrowheads="1"/>
          </p:cNvSpPr>
          <p:nvPr/>
        </p:nvSpPr>
        <p:spPr bwMode="auto">
          <a:xfrm>
            <a:off x="2362200" y="2362200"/>
            <a:ext cx="457200" cy="4572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0</a:t>
            </a:r>
          </a:p>
        </p:txBody>
      </p:sp>
      <p:sp>
        <p:nvSpPr>
          <p:cNvPr id="17414" name="Oval 3"/>
          <p:cNvSpPr>
            <a:spLocks noChangeArrowheads="1"/>
          </p:cNvSpPr>
          <p:nvPr/>
        </p:nvSpPr>
        <p:spPr bwMode="auto">
          <a:xfrm>
            <a:off x="3505200" y="3124200"/>
            <a:ext cx="457200" cy="457200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6</a:t>
            </a:r>
          </a:p>
        </p:txBody>
      </p:sp>
      <p:sp>
        <p:nvSpPr>
          <p:cNvPr id="17415" name="Oval 4"/>
          <p:cNvSpPr>
            <a:spLocks noChangeArrowheads="1"/>
          </p:cNvSpPr>
          <p:nvPr/>
        </p:nvSpPr>
        <p:spPr bwMode="auto">
          <a:xfrm>
            <a:off x="3505200" y="1524000"/>
            <a:ext cx="457200" cy="4572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6</a:t>
            </a:r>
            <a:endParaRPr lang="en-US" altLang="zh-CN" sz="2400"/>
          </a:p>
        </p:txBody>
      </p:sp>
      <p:sp>
        <p:nvSpPr>
          <p:cNvPr id="17416" name="Oval 5"/>
          <p:cNvSpPr>
            <a:spLocks noChangeArrowheads="1"/>
          </p:cNvSpPr>
          <p:nvPr/>
        </p:nvSpPr>
        <p:spPr bwMode="auto">
          <a:xfrm>
            <a:off x="4876800" y="3124200"/>
            <a:ext cx="457200" cy="457200"/>
          </a:xfrm>
          <a:prstGeom prst="ellipse">
            <a:avLst/>
          </a:prstGeom>
          <a:solidFill>
            <a:srgbClr val="00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15</a:t>
            </a:r>
          </a:p>
        </p:txBody>
      </p:sp>
      <p:sp>
        <p:nvSpPr>
          <p:cNvPr id="17417" name="Oval 6"/>
          <p:cNvSpPr>
            <a:spLocks noChangeArrowheads="1"/>
          </p:cNvSpPr>
          <p:nvPr/>
        </p:nvSpPr>
        <p:spPr bwMode="auto">
          <a:xfrm>
            <a:off x="6096000" y="2438400"/>
            <a:ext cx="457200" cy="4572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12</a:t>
            </a:r>
          </a:p>
        </p:txBody>
      </p:sp>
      <p:sp>
        <p:nvSpPr>
          <p:cNvPr id="17418" name="Oval 7"/>
          <p:cNvSpPr>
            <a:spLocks noChangeArrowheads="1"/>
          </p:cNvSpPr>
          <p:nvPr/>
        </p:nvSpPr>
        <p:spPr bwMode="auto">
          <a:xfrm>
            <a:off x="4876800" y="1524000"/>
            <a:ext cx="457200" cy="4572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11</a:t>
            </a:r>
          </a:p>
        </p:txBody>
      </p:sp>
      <p:sp>
        <p:nvSpPr>
          <p:cNvPr id="17419" name="Oval 8"/>
          <p:cNvSpPr>
            <a:spLocks noChangeArrowheads="1"/>
          </p:cNvSpPr>
          <p:nvPr/>
        </p:nvSpPr>
        <p:spPr bwMode="auto">
          <a:xfrm>
            <a:off x="4191000" y="4572000"/>
            <a:ext cx="457200" cy="4572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1</a:t>
            </a:r>
          </a:p>
        </p:txBody>
      </p:sp>
      <p:sp>
        <p:nvSpPr>
          <p:cNvPr id="17420" name="Oval 9"/>
          <p:cNvSpPr>
            <a:spLocks noChangeArrowheads="1"/>
          </p:cNvSpPr>
          <p:nvPr/>
        </p:nvSpPr>
        <p:spPr bwMode="auto">
          <a:xfrm>
            <a:off x="2743200" y="4495800"/>
            <a:ext cx="457200" cy="457200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8</a:t>
            </a:r>
          </a:p>
        </p:txBody>
      </p:sp>
      <p:sp>
        <p:nvSpPr>
          <p:cNvPr id="17421" name="Line 10"/>
          <p:cNvSpPr>
            <a:spLocks noChangeShapeType="1"/>
          </p:cNvSpPr>
          <p:nvPr/>
        </p:nvSpPr>
        <p:spPr bwMode="auto">
          <a:xfrm flipV="1">
            <a:off x="2667000" y="1828800"/>
            <a:ext cx="838200" cy="5334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Line 11"/>
          <p:cNvSpPr>
            <a:spLocks noChangeShapeType="1"/>
          </p:cNvSpPr>
          <p:nvPr/>
        </p:nvSpPr>
        <p:spPr bwMode="auto">
          <a:xfrm>
            <a:off x="2743200" y="2743200"/>
            <a:ext cx="762000" cy="4572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Line 12"/>
          <p:cNvSpPr>
            <a:spLocks noChangeShapeType="1"/>
          </p:cNvSpPr>
          <p:nvPr/>
        </p:nvSpPr>
        <p:spPr bwMode="auto">
          <a:xfrm>
            <a:off x="3962400" y="1600200"/>
            <a:ext cx="914400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Line 13"/>
          <p:cNvSpPr>
            <a:spLocks noChangeShapeType="1"/>
          </p:cNvSpPr>
          <p:nvPr/>
        </p:nvSpPr>
        <p:spPr bwMode="auto">
          <a:xfrm flipH="1">
            <a:off x="3962400" y="18288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Line 14"/>
          <p:cNvSpPr>
            <a:spLocks noChangeShapeType="1"/>
          </p:cNvSpPr>
          <p:nvPr/>
        </p:nvSpPr>
        <p:spPr bwMode="auto">
          <a:xfrm>
            <a:off x="3733800" y="2057400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Line 15"/>
          <p:cNvSpPr>
            <a:spLocks noChangeShapeType="1"/>
          </p:cNvSpPr>
          <p:nvPr/>
        </p:nvSpPr>
        <p:spPr bwMode="auto">
          <a:xfrm>
            <a:off x="3962400" y="3352800"/>
            <a:ext cx="914400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Line 16"/>
          <p:cNvSpPr>
            <a:spLocks noChangeShapeType="1"/>
          </p:cNvSpPr>
          <p:nvPr/>
        </p:nvSpPr>
        <p:spPr bwMode="auto">
          <a:xfrm flipV="1">
            <a:off x="5105400" y="1981200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Line 17"/>
          <p:cNvSpPr>
            <a:spLocks noChangeShapeType="1"/>
          </p:cNvSpPr>
          <p:nvPr/>
        </p:nvSpPr>
        <p:spPr bwMode="auto">
          <a:xfrm>
            <a:off x="5334000" y="1828800"/>
            <a:ext cx="838200" cy="6096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Line 18"/>
          <p:cNvSpPr>
            <a:spLocks noChangeShapeType="1"/>
          </p:cNvSpPr>
          <p:nvPr/>
        </p:nvSpPr>
        <p:spPr bwMode="auto">
          <a:xfrm flipV="1">
            <a:off x="5334000" y="2819400"/>
            <a:ext cx="762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Line 19"/>
          <p:cNvSpPr>
            <a:spLocks noChangeShapeType="1"/>
          </p:cNvSpPr>
          <p:nvPr/>
        </p:nvSpPr>
        <p:spPr bwMode="auto">
          <a:xfrm flipH="1">
            <a:off x="3048000" y="3581400"/>
            <a:ext cx="533400" cy="9144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Line 20"/>
          <p:cNvSpPr>
            <a:spLocks noChangeShapeType="1"/>
          </p:cNvSpPr>
          <p:nvPr/>
        </p:nvSpPr>
        <p:spPr bwMode="auto">
          <a:xfrm>
            <a:off x="3200400" y="4800600"/>
            <a:ext cx="990600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Line 21"/>
          <p:cNvSpPr>
            <a:spLocks noChangeShapeType="1"/>
          </p:cNvSpPr>
          <p:nvPr/>
        </p:nvSpPr>
        <p:spPr bwMode="auto">
          <a:xfrm flipH="1" flipV="1">
            <a:off x="3886200" y="3581400"/>
            <a:ext cx="457200" cy="9906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Text Box 22"/>
          <p:cNvSpPr txBox="1">
            <a:spLocks noChangeArrowheads="1"/>
          </p:cNvSpPr>
          <p:nvPr/>
        </p:nvSpPr>
        <p:spPr bwMode="auto">
          <a:xfrm>
            <a:off x="2727325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6</a:t>
            </a:r>
          </a:p>
        </p:txBody>
      </p:sp>
      <p:sp>
        <p:nvSpPr>
          <p:cNvPr id="17434" name="Text Box 23"/>
          <p:cNvSpPr txBox="1">
            <a:spLocks noChangeArrowheads="1"/>
          </p:cNvSpPr>
          <p:nvPr/>
        </p:nvSpPr>
        <p:spPr bwMode="auto">
          <a:xfrm>
            <a:off x="2803525" y="2895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7</a:t>
            </a:r>
          </a:p>
        </p:txBody>
      </p:sp>
      <p:sp>
        <p:nvSpPr>
          <p:cNvPr id="17435" name="Text Box 24"/>
          <p:cNvSpPr txBox="1">
            <a:spLocks noChangeArrowheads="1"/>
          </p:cNvSpPr>
          <p:nvPr/>
        </p:nvSpPr>
        <p:spPr bwMode="auto">
          <a:xfrm>
            <a:off x="37338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8</a:t>
            </a:r>
          </a:p>
        </p:txBody>
      </p:sp>
      <p:sp>
        <p:nvSpPr>
          <p:cNvPr id="17436" name="Text Box 25"/>
          <p:cNvSpPr txBox="1">
            <a:spLocks noChangeArrowheads="1"/>
          </p:cNvSpPr>
          <p:nvPr/>
        </p:nvSpPr>
        <p:spPr bwMode="auto">
          <a:xfrm>
            <a:off x="4251325" y="1143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5</a:t>
            </a:r>
          </a:p>
        </p:txBody>
      </p:sp>
      <p:sp>
        <p:nvSpPr>
          <p:cNvPr id="17437" name="Text Box 26"/>
          <p:cNvSpPr txBox="1">
            <a:spLocks noChangeArrowheads="1"/>
          </p:cNvSpPr>
          <p:nvPr/>
        </p:nvSpPr>
        <p:spPr bwMode="auto">
          <a:xfrm>
            <a:off x="4124325" y="1905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-2</a:t>
            </a:r>
          </a:p>
        </p:txBody>
      </p:sp>
      <p:sp>
        <p:nvSpPr>
          <p:cNvPr id="17438" name="Text Box 27"/>
          <p:cNvSpPr txBox="1">
            <a:spLocks noChangeArrowheads="1"/>
          </p:cNvSpPr>
          <p:nvPr/>
        </p:nvSpPr>
        <p:spPr bwMode="auto">
          <a:xfrm>
            <a:off x="5638800" y="1676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1</a:t>
            </a:r>
          </a:p>
        </p:txBody>
      </p:sp>
      <p:sp>
        <p:nvSpPr>
          <p:cNvPr id="17439" name="Text Box 28"/>
          <p:cNvSpPr txBox="1">
            <a:spLocks noChangeArrowheads="1"/>
          </p:cNvSpPr>
          <p:nvPr/>
        </p:nvSpPr>
        <p:spPr bwMode="auto">
          <a:xfrm>
            <a:off x="560705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</a:t>
            </a:r>
          </a:p>
        </p:txBody>
      </p:sp>
      <p:sp>
        <p:nvSpPr>
          <p:cNvPr id="17440" name="Text Box 29"/>
          <p:cNvSpPr txBox="1">
            <a:spLocks noChangeArrowheads="1"/>
          </p:cNvSpPr>
          <p:nvPr/>
        </p:nvSpPr>
        <p:spPr bwMode="auto">
          <a:xfrm>
            <a:off x="4175125" y="2895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9</a:t>
            </a:r>
          </a:p>
        </p:txBody>
      </p:sp>
      <p:sp>
        <p:nvSpPr>
          <p:cNvPr id="17441" name="Text Box 30"/>
          <p:cNvSpPr txBox="1">
            <a:spLocks noChangeArrowheads="1"/>
          </p:cNvSpPr>
          <p:nvPr/>
        </p:nvSpPr>
        <p:spPr bwMode="auto">
          <a:xfrm>
            <a:off x="4784725" y="2438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7</a:t>
            </a:r>
          </a:p>
        </p:txBody>
      </p:sp>
      <p:sp>
        <p:nvSpPr>
          <p:cNvPr id="17442" name="Text Box 31"/>
          <p:cNvSpPr txBox="1">
            <a:spLocks noChangeArrowheads="1"/>
          </p:cNvSpPr>
          <p:nvPr/>
        </p:nvSpPr>
        <p:spPr bwMode="auto">
          <a:xfrm>
            <a:off x="3032125" y="3733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</a:t>
            </a:r>
          </a:p>
        </p:txBody>
      </p:sp>
      <p:sp>
        <p:nvSpPr>
          <p:cNvPr id="17443" name="Text Box 32"/>
          <p:cNvSpPr txBox="1">
            <a:spLocks noChangeArrowheads="1"/>
          </p:cNvSpPr>
          <p:nvPr/>
        </p:nvSpPr>
        <p:spPr bwMode="auto">
          <a:xfrm>
            <a:off x="4098925" y="3733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5</a:t>
            </a:r>
          </a:p>
        </p:txBody>
      </p:sp>
      <p:sp>
        <p:nvSpPr>
          <p:cNvPr id="17444" name="Text Box 33"/>
          <p:cNvSpPr txBox="1">
            <a:spLocks noChangeArrowheads="1"/>
          </p:cNvSpPr>
          <p:nvPr/>
        </p:nvSpPr>
        <p:spPr bwMode="auto">
          <a:xfrm>
            <a:off x="3438525" y="4343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-8</a:t>
            </a:r>
          </a:p>
        </p:txBody>
      </p:sp>
      <p:sp>
        <p:nvSpPr>
          <p:cNvPr id="17445" name="Text Box 34"/>
          <p:cNvSpPr txBox="1">
            <a:spLocks noChangeArrowheads="1"/>
          </p:cNvSpPr>
          <p:nvPr/>
        </p:nvSpPr>
        <p:spPr bwMode="auto">
          <a:xfrm>
            <a:off x="6629400" y="5257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i=5</a:t>
            </a:r>
          </a:p>
        </p:txBody>
      </p:sp>
    </p:spTree>
    <p:extLst>
      <p:ext uri="{BB962C8B-B14F-4D97-AF65-F5344CB8AC3E}">
        <p14:creationId xmlns:p14="http://schemas.microsoft.com/office/powerpoint/2010/main" val="158406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3211F11-F242-4E12-A0DD-E4571A7FF735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 smtClean="0"/>
          </a:p>
        </p:txBody>
      </p:sp>
      <p:grpSp>
        <p:nvGrpSpPr>
          <p:cNvPr id="18437" name="Group 2"/>
          <p:cNvGrpSpPr>
            <a:grpSpLocks/>
          </p:cNvGrpSpPr>
          <p:nvPr/>
        </p:nvGrpSpPr>
        <p:grpSpPr bwMode="auto">
          <a:xfrm>
            <a:off x="2362200" y="1143000"/>
            <a:ext cx="4191000" cy="3886200"/>
            <a:chOff x="1488" y="720"/>
            <a:chExt cx="2640" cy="2448"/>
          </a:xfrm>
        </p:grpSpPr>
        <p:grpSp>
          <p:nvGrpSpPr>
            <p:cNvPr id="18439" name="Group 3"/>
            <p:cNvGrpSpPr>
              <a:grpSpLocks/>
            </p:cNvGrpSpPr>
            <p:nvPr/>
          </p:nvGrpSpPr>
          <p:grpSpPr bwMode="auto">
            <a:xfrm>
              <a:off x="1488" y="960"/>
              <a:ext cx="2640" cy="2208"/>
              <a:chOff x="1488" y="960"/>
              <a:chExt cx="2640" cy="2208"/>
            </a:xfrm>
          </p:grpSpPr>
          <p:sp>
            <p:nvSpPr>
              <p:cNvPr id="18465" name="Oval 4"/>
              <p:cNvSpPr>
                <a:spLocks noChangeArrowheads="1"/>
              </p:cNvSpPr>
              <p:nvPr/>
            </p:nvSpPr>
            <p:spPr bwMode="auto">
              <a:xfrm>
                <a:off x="1488" y="1488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0</a:t>
                </a:r>
              </a:p>
            </p:txBody>
          </p:sp>
          <p:sp>
            <p:nvSpPr>
              <p:cNvPr id="18466" name="Oval 5"/>
              <p:cNvSpPr>
                <a:spLocks noChangeArrowheads="1"/>
              </p:cNvSpPr>
              <p:nvPr/>
            </p:nvSpPr>
            <p:spPr bwMode="auto">
              <a:xfrm>
                <a:off x="2208" y="1968"/>
                <a:ext cx="288" cy="288"/>
              </a:xfrm>
              <a:prstGeom prst="ellipse">
                <a:avLst/>
              </a:prstGeom>
              <a:solidFill>
                <a:srgbClr val="FF66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6</a:t>
                </a:r>
              </a:p>
            </p:txBody>
          </p:sp>
          <p:sp>
            <p:nvSpPr>
              <p:cNvPr id="18467" name="Oval 6"/>
              <p:cNvSpPr>
                <a:spLocks noChangeArrowheads="1"/>
              </p:cNvSpPr>
              <p:nvPr/>
            </p:nvSpPr>
            <p:spPr bwMode="auto">
              <a:xfrm>
                <a:off x="2208" y="960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6</a:t>
                </a:r>
                <a:endParaRPr lang="en-US" altLang="zh-CN" sz="2400"/>
              </a:p>
            </p:txBody>
          </p:sp>
          <p:sp>
            <p:nvSpPr>
              <p:cNvPr id="18468" name="Oval 7"/>
              <p:cNvSpPr>
                <a:spLocks noChangeArrowheads="1"/>
              </p:cNvSpPr>
              <p:nvPr/>
            </p:nvSpPr>
            <p:spPr bwMode="auto">
              <a:xfrm>
                <a:off x="3072" y="1968"/>
                <a:ext cx="288" cy="288"/>
              </a:xfrm>
              <a:prstGeom prst="ellipse">
                <a:avLst/>
              </a:prstGeom>
              <a:solidFill>
                <a:srgbClr val="00CC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15</a:t>
                </a:r>
              </a:p>
            </p:txBody>
          </p:sp>
          <p:sp>
            <p:nvSpPr>
              <p:cNvPr id="18469" name="Oval 8"/>
              <p:cNvSpPr>
                <a:spLocks noChangeArrowheads="1"/>
              </p:cNvSpPr>
              <p:nvPr/>
            </p:nvSpPr>
            <p:spPr bwMode="auto">
              <a:xfrm>
                <a:off x="3840" y="1536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12</a:t>
                </a:r>
              </a:p>
            </p:txBody>
          </p:sp>
          <p:sp>
            <p:nvSpPr>
              <p:cNvPr id="18470" name="Oval 9"/>
              <p:cNvSpPr>
                <a:spLocks noChangeArrowheads="1"/>
              </p:cNvSpPr>
              <p:nvPr/>
            </p:nvSpPr>
            <p:spPr bwMode="auto">
              <a:xfrm>
                <a:off x="3072" y="960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11</a:t>
                </a:r>
              </a:p>
            </p:txBody>
          </p:sp>
          <p:sp>
            <p:nvSpPr>
              <p:cNvPr id="18471" name="Oval 10"/>
              <p:cNvSpPr>
                <a:spLocks noChangeArrowheads="1"/>
              </p:cNvSpPr>
              <p:nvPr/>
            </p:nvSpPr>
            <p:spPr bwMode="auto">
              <a:xfrm>
                <a:off x="2640" y="2880"/>
                <a:ext cx="288" cy="288"/>
              </a:xfrm>
              <a:prstGeom prst="ellipse">
                <a:avLst/>
              </a:prstGeom>
              <a:solidFill>
                <a:srgbClr val="FF66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0</a:t>
                </a:r>
              </a:p>
            </p:txBody>
          </p:sp>
          <p:sp>
            <p:nvSpPr>
              <p:cNvPr id="18472" name="Oval 11"/>
              <p:cNvSpPr>
                <a:spLocks noChangeArrowheads="1"/>
              </p:cNvSpPr>
              <p:nvPr/>
            </p:nvSpPr>
            <p:spPr bwMode="auto">
              <a:xfrm>
                <a:off x="1728" y="2832"/>
                <a:ext cx="288" cy="288"/>
              </a:xfrm>
              <a:prstGeom prst="ellipse">
                <a:avLst/>
              </a:prstGeom>
              <a:solidFill>
                <a:srgbClr val="FF66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8</a:t>
                </a:r>
              </a:p>
            </p:txBody>
          </p:sp>
        </p:grpSp>
        <p:grpSp>
          <p:nvGrpSpPr>
            <p:cNvPr id="18440" name="Group 12"/>
            <p:cNvGrpSpPr>
              <a:grpSpLocks/>
            </p:cNvGrpSpPr>
            <p:nvPr/>
          </p:nvGrpSpPr>
          <p:grpSpPr bwMode="auto">
            <a:xfrm>
              <a:off x="1680" y="720"/>
              <a:ext cx="2208" cy="2304"/>
              <a:chOff x="1680" y="720"/>
              <a:chExt cx="2208" cy="2304"/>
            </a:xfrm>
          </p:grpSpPr>
          <p:sp>
            <p:nvSpPr>
              <p:cNvPr id="18441" name="Line 13"/>
              <p:cNvSpPr>
                <a:spLocks noChangeShapeType="1"/>
              </p:cNvSpPr>
              <p:nvPr/>
            </p:nvSpPr>
            <p:spPr bwMode="auto">
              <a:xfrm flipV="1">
                <a:off x="1680" y="1152"/>
                <a:ext cx="528" cy="336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2" name="Line 14"/>
              <p:cNvSpPr>
                <a:spLocks noChangeShapeType="1"/>
              </p:cNvSpPr>
              <p:nvPr/>
            </p:nvSpPr>
            <p:spPr bwMode="auto">
              <a:xfrm>
                <a:off x="1728" y="1728"/>
                <a:ext cx="480" cy="288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3" name="Line 15"/>
              <p:cNvSpPr>
                <a:spLocks noChangeShapeType="1"/>
              </p:cNvSpPr>
              <p:nvPr/>
            </p:nvSpPr>
            <p:spPr bwMode="auto">
              <a:xfrm>
                <a:off x="2496" y="1008"/>
                <a:ext cx="576" cy="0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4" name="Line 16"/>
              <p:cNvSpPr>
                <a:spLocks noChangeShapeType="1"/>
              </p:cNvSpPr>
              <p:nvPr/>
            </p:nvSpPr>
            <p:spPr bwMode="auto">
              <a:xfrm flipH="1">
                <a:off x="2496" y="1152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5" name="Line 17"/>
              <p:cNvSpPr>
                <a:spLocks noChangeShapeType="1"/>
              </p:cNvSpPr>
              <p:nvPr/>
            </p:nvSpPr>
            <p:spPr bwMode="auto">
              <a:xfrm>
                <a:off x="2352" y="1296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6" name="Line 18"/>
              <p:cNvSpPr>
                <a:spLocks noChangeShapeType="1"/>
              </p:cNvSpPr>
              <p:nvPr/>
            </p:nvSpPr>
            <p:spPr bwMode="auto">
              <a:xfrm>
                <a:off x="2496" y="2112"/>
                <a:ext cx="576" cy="0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7" name="Line 19"/>
              <p:cNvSpPr>
                <a:spLocks noChangeShapeType="1"/>
              </p:cNvSpPr>
              <p:nvPr/>
            </p:nvSpPr>
            <p:spPr bwMode="auto">
              <a:xfrm flipV="1">
                <a:off x="3216" y="1248"/>
                <a:ext cx="0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8" name="Line 20"/>
              <p:cNvSpPr>
                <a:spLocks noChangeShapeType="1"/>
              </p:cNvSpPr>
              <p:nvPr/>
            </p:nvSpPr>
            <p:spPr bwMode="auto">
              <a:xfrm>
                <a:off x="3360" y="1152"/>
                <a:ext cx="528" cy="384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9" name="Line 21"/>
              <p:cNvSpPr>
                <a:spLocks noChangeShapeType="1"/>
              </p:cNvSpPr>
              <p:nvPr/>
            </p:nvSpPr>
            <p:spPr bwMode="auto">
              <a:xfrm flipV="1">
                <a:off x="3360" y="1776"/>
                <a:ext cx="48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0" name="Line 22"/>
              <p:cNvSpPr>
                <a:spLocks noChangeShapeType="1"/>
              </p:cNvSpPr>
              <p:nvPr/>
            </p:nvSpPr>
            <p:spPr bwMode="auto">
              <a:xfrm flipH="1">
                <a:off x="1920" y="2256"/>
                <a:ext cx="336" cy="576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1" name="Line 23"/>
              <p:cNvSpPr>
                <a:spLocks noChangeShapeType="1"/>
              </p:cNvSpPr>
              <p:nvPr/>
            </p:nvSpPr>
            <p:spPr bwMode="auto">
              <a:xfrm>
                <a:off x="2016" y="3024"/>
                <a:ext cx="624" cy="0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2" name="Line 24"/>
              <p:cNvSpPr>
                <a:spLocks noChangeShapeType="1"/>
              </p:cNvSpPr>
              <p:nvPr/>
            </p:nvSpPr>
            <p:spPr bwMode="auto">
              <a:xfrm flipH="1" flipV="1">
                <a:off x="2448" y="2256"/>
                <a:ext cx="288" cy="624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3" name="Text Box 25"/>
              <p:cNvSpPr txBox="1">
                <a:spLocks noChangeArrowheads="1"/>
              </p:cNvSpPr>
              <p:nvPr/>
            </p:nvSpPr>
            <p:spPr bwMode="auto">
              <a:xfrm>
                <a:off x="1718" y="110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6</a:t>
                </a:r>
              </a:p>
            </p:txBody>
          </p:sp>
          <p:sp>
            <p:nvSpPr>
              <p:cNvPr id="18454" name="Text Box 26"/>
              <p:cNvSpPr txBox="1">
                <a:spLocks noChangeArrowheads="1"/>
              </p:cNvSpPr>
              <p:nvPr/>
            </p:nvSpPr>
            <p:spPr bwMode="auto">
              <a:xfrm>
                <a:off x="1766" y="182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7</a:t>
                </a:r>
              </a:p>
            </p:txBody>
          </p:sp>
          <p:sp>
            <p:nvSpPr>
              <p:cNvPr id="18455" name="Text Box 27"/>
              <p:cNvSpPr txBox="1">
                <a:spLocks noChangeArrowheads="1"/>
              </p:cNvSpPr>
              <p:nvPr/>
            </p:nvSpPr>
            <p:spPr bwMode="auto">
              <a:xfrm>
                <a:off x="2352" y="14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8</a:t>
                </a:r>
              </a:p>
            </p:txBody>
          </p:sp>
          <p:sp>
            <p:nvSpPr>
              <p:cNvPr id="18456" name="Text Box 28"/>
              <p:cNvSpPr txBox="1">
                <a:spLocks noChangeArrowheads="1"/>
              </p:cNvSpPr>
              <p:nvPr/>
            </p:nvSpPr>
            <p:spPr bwMode="auto">
              <a:xfrm>
                <a:off x="2678" y="7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5</a:t>
                </a:r>
              </a:p>
            </p:txBody>
          </p:sp>
          <p:sp>
            <p:nvSpPr>
              <p:cNvPr id="18457" name="Text Box 29"/>
              <p:cNvSpPr txBox="1">
                <a:spLocks noChangeArrowheads="1"/>
              </p:cNvSpPr>
              <p:nvPr/>
            </p:nvSpPr>
            <p:spPr bwMode="auto">
              <a:xfrm>
                <a:off x="2598" y="1200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-2</a:t>
                </a:r>
              </a:p>
            </p:txBody>
          </p:sp>
          <p:sp>
            <p:nvSpPr>
              <p:cNvPr id="18458" name="Text Box 30"/>
              <p:cNvSpPr txBox="1">
                <a:spLocks noChangeArrowheads="1"/>
              </p:cNvSpPr>
              <p:nvPr/>
            </p:nvSpPr>
            <p:spPr bwMode="auto">
              <a:xfrm>
                <a:off x="35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1</a:t>
                </a:r>
              </a:p>
            </p:txBody>
          </p:sp>
          <p:sp>
            <p:nvSpPr>
              <p:cNvPr id="18459" name="Text Box 31"/>
              <p:cNvSpPr txBox="1">
                <a:spLocks noChangeArrowheads="1"/>
              </p:cNvSpPr>
              <p:nvPr/>
            </p:nvSpPr>
            <p:spPr bwMode="auto">
              <a:xfrm>
                <a:off x="353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2</a:t>
                </a:r>
              </a:p>
            </p:txBody>
          </p:sp>
          <p:sp>
            <p:nvSpPr>
              <p:cNvPr id="18460" name="Text Box 32"/>
              <p:cNvSpPr txBox="1">
                <a:spLocks noChangeArrowheads="1"/>
              </p:cNvSpPr>
              <p:nvPr/>
            </p:nvSpPr>
            <p:spPr bwMode="auto">
              <a:xfrm>
                <a:off x="2630" y="182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9</a:t>
                </a:r>
              </a:p>
            </p:txBody>
          </p:sp>
          <p:sp>
            <p:nvSpPr>
              <p:cNvPr id="18461" name="Text Box 33"/>
              <p:cNvSpPr txBox="1">
                <a:spLocks noChangeArrowheads="1"/>
              </p:cNvSpPr>
              <p:nvPr/>
            </p:nvSpPr>
            <p:spPr bwMode="auto">
              <a:xfrm>
                <a:off x="3014" y="15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7</a:t>
                </a:r>
              </a:p>
            </p:txBody>
          </p:sp>
          <p:sp>
            <p:nvSpPr>
              <p:cNvPr id="18462" name="Text Box 34"/>
              <p:cNvSpPr txBox="1">
                <a:spLocks noChangeArrowheads="1"/>
              </p:cNvSpPr>
              <p:nvPr/>
            </p:nvSpPr>
            <p:spPr bwMode="auto">
              <a:xfrm>
                <a:off x="1910" y="235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2</a:t>
                </a:r>
              </a:p>
            </p:txBody>
          </p:sp>
          <p:sp>
            <p:nvSpPr>
              <p:cNvPr id="18463" name="Text Box 35"/>
              <p:cNvSpPr txBox="1">
                <a:spLocks noChangeArrowheads="1"/>
              </p:cNvSpPr>
              <p:nvPr/>
            </p:nvSpPr>
            <p:spPr bwMode="auto">
              <a:xfrm>
                <a:off x="2582" y="235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5</a:t>
                </a:r>
              </a:p>
            </p:txBody>
          </p:sp>
          <p:sp>
            <p:nvSpPr>
              <p:cNvPr id="18464" name="Text Box 36"/>
              <p:cNvSpPr txBox="1">
                <a:spLocks noChangeArrowheads="1"/>
              </p:cNvSpPr>
              <p:nvPr/>
            </p:nvSpPr>
            <p:spPr bwMode="auto">
              <a:xfrm>
                <a:off x="2166" y="2736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-8</a:t>
                </a:r>
              </a:p>
            </p:txBody>
          </p:sp>
        </p:grpSp>
      </p:grpSp>
      <p:sp>
        <p:nvSpPr>
          <p:cNvPr id="18438" name="Text Box 37"/>
          <p:cNvSpPr txBox="1">
            <a:spLocks noChangeArrowheads="1"/>
          </p:cNvSpPr>
          <p:nvPr/>
        </p:nvSpPr>
        <p:spPr bwMode="auto">
          <a:xfrm>
            <a:off x="6858000" y="53340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i=6</a:t>
            </a:r>
          </a:p>
        </p:txBody>
      </p:sp>
    </p:spTree>
    <p:extLst>
      <p:ext uri="{BB962C8B-B14F-4D97-AF65-F5344CB8AC3E}">
        <p14:creationId xmlns:p14="http://schemas.microsoft.com/office/powerpoint/2010/main" val="152545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43AC52E-8CE7-4EC6-B08C-F3C81731B437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 smtClean="0"/>
          </a:p>
        </p:txBody>
      </p:sp>
      <p:sp>
        <p:nvSpPr>
          <p:cNvPr id="19461" name="Oval 2"/>
          <p:cNvSpPr>
            <a:spLocks noChangeArrowheads="1"/>
          </p:cNvSpPr>
          <p:nvPr/>
        </p:nvSpPr>
        <p:spPr bwMode="auto">
          <a:xfrm>
            <a:off x="2362200" y="2362200"/>
            <a:ext cx="457200" cy="4572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0</a:t>
            </a:r>
          </a:p>
        </p:txBody>
      </p:sp>
      <p:sp>
        <p:nvSpPr>
          <p:cNvPr id="315395" name="Oval 3"/>
          <p:cNvSpPr>
            <a:spLocks noChangeArrowheads="1"/>
          </p:cNvSpPr>
          <p:nvPr/>
        </p:nvSpPr>
        <p:spPr bwMode="auto">
          <a:xfrm>
            <a:off x="3505200" y="3124200"/>
            <a:ext cx="457200" cy="457200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5</a:t>
            </a:r>
          </a:p>
        </p:txBody>
      </p:sp>
      <p:sp>
        <p:nvSpPr>
          <p:cNvPr id="19463" name="Oval 4"/>
          <p:cNvSpPr>
            <a:spLocks noChangeArrowheads="1"/>
          </p:cNvSpPr>
          <p:nvPr/>
        </p:nvSpPr>
        <p:spPr bwMode="auto">
          <a:xfrm>
            <a:off x="3505200" y="1524000"/>
            <a:ext cx="457200" cy="4572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6</a:t>
            </a:r>
            <a:endParaRPr lang="en-US" altLang="zh-CN" sz="2400"/>
          </a:p>
        </p:txBody>
      </p:sp>
      <p:sp>
        <p:nvSpPr>
          <p:cNvPr id="19464" name="Oval 5"/>
          <p:cNvSpPr>
            <a:spLocks noChangeArrowheads="1"/>
          </p:cNvSpPr>
          <p:nvPr/>
        </p:nvSpPr>
        <p:spPr bwMode="auto">
          <a:xfrm>
            <a:off x="4876800" y="3124200"/>
            <a:ext cx="457200" cy="457200"/>
          </a:xfrm>
          <a:prstGeom prst="ellipse">
            <a:avLst/>
          </a:prstGeom>
          <a:solidFill>
            <a:srgbClr val="00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15</a:t>
            </a:r>
          </a:p>
        </p:txBody>
      </p:sp>
      <p:sp>
        <p:nvSpPr>
          <p:cNvPr id="19465" name="Oval 6"/>
          <p:cNvSpPr>
            <a:spLocks noChangeArrowheads="1"/>
          </p:cNvSpPr>
          <p:nvPr/>
        </p:nvSpPr>
        <p:spPr bwMode="auto">
          <a:xfrm>
            <a:off x="6096000" y="2438400"/>
            <a:ext cx="457200" cy="4572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12</a:t>
            </a:r>
          </a:p>
        </p:txBody>
      </p:sp>
      <p:sp>
        <p:nvSpPr>
          <p:cNvPr id="19466" name="Oval 7"/>
          <p:cNvSpPr>
            <a:spLocks noChangeArrowheads="1"/>
          </p:cNvSpPr>
          <p:nvPr/>
        </p:nvSpPr>
        <p:spPr bwMode="auto">
          <a:xfrm>
            <a:off x="4876800" y="1524000"/>
            <a:ext cx="457200" cy="4572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11</a:t>
            </a:r>
          </a:p>
        </p:txBody>
      </p:sp>
      <p:sp>
        <p:nvSpPr>
          <p:cNvPr id="19467" name="Oval 8"/>
          <p:cNvSpPr>
            <a:spLocks noChangeArrowheads="1"/>
          </p:cNvSpPr>
          <p:nvPr/>
        </p:nvSpPr>
        <p:spPr bwMode="auto">
          <a:xfrm>
            <a:off x="4191000" y="4572000"/>
            <a:ext cx="457200" cy="457200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0</a:t>
            </a:r>
          </a:p>
        </p:txBody>
      </p:sp>
      <p:sp>
        <p:nvSpPr>
          <p:cNvPr id="19468" name="Oval 9"/>
          <p:cNvSpPr>
            <a:spLocks noChangeArrowheads="1"/>
          </p:cNvSpPr>
          <p:nvPr/>
        </p:nvSpPr>
        <p:spPr bwMode="auto">
          <a:xfrm>
            <a:off x="2743200" y="4495800"/>
            <a:ext cx="457200" cy="457200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8</a:t>
            </a:r>
          </a:p>
        </p:txBody>
      </p:sp>
      <p:sp>
        <p:nvSpPr>
          <p:cNvPr id="19469" name="Line 10"/>
          <p:cNvSpPr>
            <a:spLocks noChangeShapeType="1"/>
          </p:cNvSpPr>
          <p:nvPr/>
        </p:nvSpPr>
        <p:spPr bwMode="auto">
          <a:xfrm flipV="1">
            <a:off x="2667000" y="1828800"/>
            <a:ext cx="838200" cy="5334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11"/>
          <p:cNvSpPr>
            <a:spLocks noChangeShapeType="1"/>
          </p:cNvSpPr>
          <p:nvPr/>
        </p:nvSpPr>
        <p:spPr bwMode="auto">
          <a:xfrm>
            <a:off x="2743200" y="2743200"/>
            <a:ext cx="762000" cy="4572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Line 12"/>
          <p:cNvSpPr>
            <a:spLocks noChangeShapeType="1"/>
          </p:cNvSpPr>
          <p:nvPr/>
        </p:nvSpPr>
        <p:spPr bwMode="auto">
          <a:xfrm>
            <a:off x="3962400" y="1600200"/>
            <a:ext cx="914400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Line 13"/>
          <p:cNvSpPr>
            <a:spLocks noChangeShapeType="1"/>
          </p:cNvSpPr>
          <p:nvPr/>
        </p:nvSpPr>
        <p:spPr bwMode="auto">
          <a:xfrm flipH="1">
            <a:off x="3962400" y="18288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Line 14"/>
          <p:cNvSpPr>
            <a:spLocks noChangeShapeType="1"/>
          </p:cNvSpPr>
          <p:nvPr/>
        </p:nvSpPr>
        <p:spPr bwMode="auto">
          <a:xfrm>
            <a:off x="3733800" y="2057400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Line 15"/>
          <p:cNvSpPr>
            <a:spLocks noChangeShapeType="1"/>
          </p:cNvSpPr>
          <p:nvPr/>
        </p:nvSpPr>
        <p:spPr bwMode="auto">
          <a:xfrm>
            <a:off x="3962400" y="3352800"/>
            <a:ext cx="914400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Line 16"/>
          <p:cNvSpPr>
            <a:spLocks noChangeShapeType="1"/>
          </p:cNvSpPr>
          <p:nvPr/>
        </p:nvSpPr>
        <p:spPr bwMode="auto">
          <a:xfrm flipV="1">
            <a:off x="5105400" y="1981200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Line 17"/>
          <p:cNvSpPr>
            <a:spLocks noChangeShapeType="1"/>
          </p:cNvSpPr>
          <p:nvPr/>
        </p:nvSpPr>
        <p:spPr bwMode="auto">
          <a:xfrm>
            <a:off x="5334000" y="1828800"/>
            <a:ext cx="838200" cy="6096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Line 18"/>
          <p:cNvSpPr>
            <a:spLocks noChangeShapeType="1"/>
          </p:cNvSpPr>
          <p:nvPr/>
        </p:nvSpPr>
        <p:spPr bwMode="auto">
          <a:xfrm flipV="1">
            <a:off x="5334000" y="2819400"/>
            <a:ext cx="762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Line 19"/>
          <p:cNvSpPr>
            <a:spLocks noChangeShapeType="1"/>
          </p:cNvSpPr>
          <p:nvPr/>
        </p:nvSpPr>
        <p:spPr bwMode="auto">
          <a:xfrm flipH="1">
            <a:off x="3048000" y="3581400"/>
            <a:ext cx="533400" cy="9144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Line 20"/>
          <p:cNvSpPr>
            <a:spLocks noChangeShapeType="1"/>
          </p:cNvSpPr>
          <p:nvPr/>
        </p:nvSpPr>
        <p:spPr bwMode="auto">
          <a:xfrm>
            <a:off x="3200400" y="4800600"/>
            <a:ext cx="990600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Line 21"/>
          <p:cNvSpPr>
            <a:spLocks noChangeShapeType="1"/>
          </p:cNvSpPr>
          <p:nvPr/>
        </p:nvSpPr>
        <p:spPr bwMode="auto">
          <a:xfrm flipH="1" flipV="1">
            <a:off x="3886200" y="3581400"/>
            <a:ext cx="457200" cy="9906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1" name="Text Box 22"/>
          <p:cNvSpPr txBox="1">
            <a:spLocks noChangeArrowheads="1"/>
          </p:cNvSpPr>
          <p:nvPr/>
        </p:nvSpPr>
        <p:spPr bwMode="auto">
          <a:xfrm>
            <a:off x="2727325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6</a:t>
            </a:r>
          </a:p>
        </p:txBody>
      </p:sp>
      <p:sp>
        <p:nvSpPr>
          <p:cNvPr id="19482" name="Text Box 23"/>
          <p:cNvSpPr txBox="1">
            <a:spLocks noChangeArrowheads="1"/>
          </p:cNvSpPr>
          <p:nvPr/>
        </p:nvSpPr>
        <p:spPr bwMode="auto">
          <a:xfrm>
            <a:off x="2803525" y="2895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7</a:t>
            </a:r>
          </a:p>
        </p:txBody>
      </p:sp>
      <p:sp>
        <p:nvSpPr>
          <p:cNvPr id="19483" name="Text Box 24"/>
          <p:cNvSpPr txBox="1">
            <a:spLocks noChangeArrowheads="1"/>
          </p:cNvSpPr>
          <p:nvPr/>
        </p:nvSpPr>
        <p:spPr bwMode="auto">
          <a:xfrm>
            <a:off x="37338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8</a:t>
            </a:r>
          </a:p>
        </p:txBody>
      </p:sp>
      <p:sp>
        <p:nvSpPr>
          <p:cNvPr id="19484" name="Text Box 25"/>
          <p:cNvSpPr txBox="1">
            <a:spLocks noChangeArrowheads="1"/>
          </p:cNvSpPr>
          <p:nvPr/>
        </p:nvSpPr>
        <p:spPr bwMode="auto">
          <a:xfrm>
            <a:off x="4251325" y="1143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5</a:t>
            </a:r>
          </a:p>
        </p:txBody>
      </p:sp>
      <p:sp>
        <p:nvSpPr>
          <p:cNvPr id="19485" name="Text Box 26"/>
          <p:cNvSpPr txBox="1">
            <a:spLocks noChangeArrowheads="1"/>
          </p:cNvSpPr>
          <p:nvPr/>
        </p:nvSpPr>
        <p:spPr bwMode="auto">
          <a:xfrm>
            <a:off x="4124325" y="1905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-2</a:t>
            </a:r>
          </a:p>
        </p:txBody>
      </p:sp>
      <p:sp>
        <p:nvSpPr>
          <p:cNvPr id="19486" name="Text Box 27"/>
          <p:cNvSpPr txBox="1">
            <a:spLocks noChangeArrowheads="1"/>
          </p:cNvSpPr>
          <p:nvPr/>
        </p:nvSpPr>
        <p:spPr bwMode="auto">
          <a:xfrm>
            <a:off x="5638800" y="1676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1</a:t>
            </a:r>
          </a:p>
        </p:txBody>
      </p:sp>
      <p:sp>
        <p:nvSpPr>
          <p:cNvPr id="19487" name="Text Box 28"/>
          <p:cNvSpPr txBox="1">
            <a:spLocks noChangeArrowheads="1"/>
          </p:cNvSpPr>
          <p:nvPr/>
        </p:nvSpPr>
        <p:spPr bwMode="auto">
          <a:xfrm>
            <a:off x="560705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</a:t>
            </a:r>
          </a:p>
        </p:txBody>
      </p:sp>
      <p:sp>
        <p:nvSpPr>
          <p:cNvPr id="19488" name="Text Box 29"/>
          <p:cNvSpPr txBox="1">
            <a:spLocks noChangeArrowheads="1"/>
          </p:cNvSpPr>
          <p:nvPr/>
        </p:nvSpPr>
        <p:spPr bwMode="auto">
          <a:xfrm>
            <a:off x="4175125" y="2895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9</a:t>
            </a:r>
          </a:p>
        </p:txBody>
      </p:sp>
      <p:sp>
        <p:nvSpPr>
          <p:cNvPr id="19489" name="Text Box 30"/>
          <p:cNvSpPr txBox="1">
            <a:spLocks noChangeArrowheads="1"/>
          </p:cNvSpPr>
          <p:nvPr/>
        </p:nvSpPr>
        <p:spPr bwMode="auto">
          <a:xfrm>
            <a:off x="4784725" y="2438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7</a:t>
            </a:r>
          </a:p>
        </p:txBody>
      </p:sp>
      <p:sp>
        <p:nvSpPr>
          <p:cNvPr id="19490" name="Text Box 31"/>
          <p:cNvSpPr txBox="1">
            <a:spLocks noChangeArrowheads="1"/>
          </p:cNvSpPr>
          <p:nvPr/>
        </p:nvSpPr>
        <p:spPr bwMode="auto">
          <a:xfrm>
            <a:off x="3032125" y="3733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</a:t>
            </a:r>
          </a:p>
        </p:txBody>
      </p:sp>
      <p:sp>
        <p:nvSpPr>
          <p:cNvPr id="19491" name="Text Box 32"/>
          <p:cNvSpPr txBox="1">
            <a:spLocks noChangeArrowheads="1"/>
          </p:cNvSpPr>
          <p:nvPr/>
        </p:nvSpPr>
        <p:spPr bwMode="auto">
          <a:xfrm>
            <a:off x="4098925" y="3733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5</a:t>
            </a:r>
          </a:p>
        </p:txBody>
      </p:sp>
      <p:sp>
        <p:nvSpPr>
          <p:cNvPr id="19492" name="Text Box 33"/>
          <p:cNvSpPr txBox="1">
            <a:spLocks noChangeArrowheads="1"/>
          </p:cNvSpPr>
          <p:nvPr/>
        </p:nvSpPr>
        <p:spPr bwMode="auto">
          <a:xfrm>
            <a:off x="3438525" y="4343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-8</a:t>
            </a:r>
          </a:p>
        </p:txBody>
      </p:sp>
      <p:sp>
        <p:nvSpPr>
          <p:cNvPr id="19493" name="Text Box 34"/>
          <p:cNvSpPr txBox="1">
            <a:spLocks noChangeArrowheads="1"/>
          </p:cNvSpPr>
          <p:nvPr/>
        </p:nvSpPr>
        <p:spPr bwMode="auto">
          <a:xfrm>
            <a:off x="2286000" y="518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x</a:t>
            </a:r>
          </a:p>
        </p:txBody>
      </p:sp>
      <p:sp>
        <p:nvSpPr>
          <p:cNvPr id="19494" name="Text Box 35"/>
          <p:cNvSpPr txBox="1">
            <a:spLocks noChangeArrowheads="1"/>
          </p:cNvSpPr>
          <p:nvPr/>
        </p:nvSpPr>
        <p:spPr bwMode="auto">
          <a:xfrm>
            <a:off x="5943600" y="52578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i=7</a:t>
            </a:r>
          </a:p>
        </p:txBody>
      </p:sp>
    </p:spTree>
    <p:extLst>
      <p:ext uri="{BB962C8B-B14F-4D97-AF65-F5344CB8AC3E}">
        <p14:creationId xmlns:p14="http://schemas.microsoft.com/office/powerpoint/2010/main" val="267674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E51ED3-633D-42A2-B508-15B2C4F77DC9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 smtClean="0"/>
          </a:p>
        </p:txBody>
      </p:sp>
      <p:sp>
        <p:nvSpPr>
          <p:cNvPr id="20485" name="Oval 2"/>
          <p:cNvSpPr>
            <a:spLocks noChangeArrowheads="1"/>
          </p:cNvSpPr>
          <p:nvPr/>
        </p:nvSpPr>
        <p:spPr bwMode="auto">
          <a:xfrm>
            <a:off x="2362200" y="2362200"/>
            <a:ext cx="457200" cy="4572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0</a:t>
            </a:r>
          </a:p>
        </p:txBody>
      </p:sp>
      <p:sp>
        <p:nvSpPr>
          <p:cNvPr id="398339" name="Oval 3"/>
          <p:cNvSpPr>
            <a:spLocks noChangeArrowheads="1"/>
          </p:cNvSpPr>
          <p:nvPr/>
        </p:nvSpPr>
        <p:spPr bwMode="auto">
          <a:xfrm>
            <a:off x="3505200" y="3124200"/>
            <a:ext cx="457200" cy="457200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5</a:t>
            </a:r>
          </a:p>
        </p:txBody>
      </p:sp>
      <p:sp>
        <p:nvSpPr>
          <p:cNvPr id="20487" name="Oval 4"/>
          <p:cNvSpPr>
            <a:spLocks noChangeArrowheads="1"/>
          </p:cNvSpPr>
          <p:nvPr/>
        </p:nvSpPr>
        <p:spPr bwMode="auto">
          <a:xfrm>
            <a:off x="3505200" y="1524000"/>
            <a:ext cx="457200" cy="4572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6</a:t>
            </a:r>
            <a:endParaRPr lang="en-US" altLang="zh-CN" sz="2400"/>
          </a:p>
        </p:txBody>
      </p:sp>
      <p:sp>
        <p:nvSpPr>
          <p:cNvPr id="20488" name="Oval 5"/>
          <p:cNvSpPr>
            <a:spLocks noChangeArrowheads="1"/>
          </p:cNvSpPr>
          <p:nvPr/>
        </p:nvSpPr>
        <p:spPr bwMode="auto">
          <a:xfrm>
            <a:off x="4876800" y="3124200"/>
            <a:ext cx="457200" cy="457200"/>
          </a:xfrm>
          <a:prstGeom prst="ellipse">
            <a:avLst/>
          </a:prstGeom>
          <a:solidFill>
            <a:srgbClr val="00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15</a:t>
            </a:r>
          </a:p>
        </p:txBody>
      </p:sp>
      <p:sp>
        <p:nvSpPr>
          <p:cNvPr id="20489" name="Oval 6"/>
          <p:cNvSpPr>
            <a:spLocks noChangeArrowheads="1"/>
          </p:cNvSpPr>
          <p:nvPr/>
        </p:nvSpPr>
        <p:spPr bwMode="auto">
          <a:xfrm>
            <a:off x="6096000" y="2438400"/>
            <a:ext cx="457200" cy="4572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12</a:t>
            </a:r>
          </a:p>
        </p:txBody>
      </p:sp>
      <p:sp>
        <p:nvSpPr>
          <p:cNvPr id="20490" name="Oval 7"/>
          <p:cNvSpPr>
            <a:spLocks noChangeArrowheads="1"/>
          </p:cNvSpPr>
          <p:nvPr/>
        </p:nvSpPr>
        <p:spPr bwMode="auto">
          <a:xfrm>
            <a:off x="4876800" y="1524000"/>
            <a:ext cx="457200" cy="4572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11</a:t>
            </a:r>
          </a:p>
        </p:txBody>
      </p:sp>
      <p:sp>
        <p:nvSpPr>
          <p:cNvPr id="20491" name="Oval 8"/>
          <p:cNvSpPr>
            <a:spLocks noChangeArrowheads="1"/>
          </p:cNvSpPr>
          <p:nvPr/>
        </p:nvSpPr>
        <p:spPr bwMode="auto">
          <a:xfrm>
            <a:off x="4191000" y="4572000"/>
            <a:ext cx="457200" cy="457200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0</a:t>
            </a:r>
          </a:p>
        </p:txBody>
      </p:sp>
      <p:sp>
        <p:nvSpPr>
          <p:cNvPr id="20492" name="Oval 9"/>
          <p:cNvSpPr>
            <a:spLocks noChangeArrowheads="1"/>
          </p:cNvSpPr>
          <p:nvPr/>
        </p:nvSpPr>
        <p:spPr bwMode="auto">
          <a:xfrm>
            <a:off x="2743200" y="4495800"/>
            <a:ext cx="457200" cy="457200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sym typeface="Symbol" pitchFamily="18" charset="2"/>
              </a:rPr>
              <a:t>7</a:t>
            </a:r>
          </a:p>
        </p:txBody>
      </p:sp>
      <p:sp>
        <p:nvSpPr>
          <p:cNvPr id="20493" name="Line 10"/>
          <p:cNvSpPr>
            <a:spLocks noChangeShapeType="1"/>
          </p:cNvSpPr>
          <p:nvPr/>
        </p:nvSpPr>
        <p:spPr bwMode="auto">
          <a:xfrm flipV="1">
            <a:off x="2667000" y="1828800"/>
            <a:ext cx="838200" cy="5334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Line 11"/>
          <p:cNvSpPr>
            <a:spLocks noChangeShapeType="1"/>
          </p:cNvSpPr>
          <p:nvPr/>
        </p:nvSpPr>
        <p:spPr bwMode="auto">
          <a:xfrm>
            <a:off x="2743200" y="2743200"/>
            <a:ext cx="762000" cy="4572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Line 12"/>
          <p:cNvSpPr>
            <a:spLocks noChangeShapeType="1"/>
          </p:cNvSpPr>
          <p:nvPr/>
        </p:nvSpPr>
        <p:spPr bwMode="auto">
          <a:xfrm>
            <a:off x="3962400" y="1600200"/>
            <a:ext cx="914400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Line 13"/>
          <p:cNvSpPr>
            <a:spLocks noChangeShapeType="1"/>
          </p:cNvSpPr>
          <p:nvPr/>
        </p:nvSpPr>
        <p:spPr bwMode="auto">
          <a:xfrm flipH="1">
            <a:off x="3962400" y="18288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Line 14"/>
          <p:cNvSpPr>
            <a:spLocks noChangeShapeType="1"/>
          </p:cNvSpPr>
          <p:nvPr/>
        </p:nvSpPr>
        <p:spPr bwMode="auto">
          <a:xfrm>
            <a:off x="3733800" y="2057400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Line 15"/>
          <p:cNvSpPr>
            <a:spLocks noChangeShapeType="1"/>
          </p:cNvSpPr>
          <p:nvPr/>
        </p:nvSpPr>
        <p:spPr bwMode="auto">
          <a:xfrm>
            <a:off x="3962400" y="3352800"/>
            <a:ext cx="914400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Line 16"/>
          <p:cNvSpPr>
            <a:spLocks noChangeShapeType="1"/>
          </p:cNvSpPr>
          <p:nvPr/>
        </p:nvSpPr>
        <p:spPr bwMode="auto">
          <a:xfrm flipV="1">
            <a:off x="5105400" y="1981200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Line 17"/>
          <p:cNvSpPr>
            <a:spLocks noChangeShapeType="1"/>
          </p:cNvSpPr>
          <p:nvPr/>
        </p:nvSpPr>
        <p:spPr bwMode="auto">
          <a:xfrm>
            <a:off x="5334000" y="1828800"/>
            <a:ext cx="838200" cy="6096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Line 18"/>
          <p:cNvSpPr>
            <a:spLocks noChangeShapeType="1"/>
          </p:cNvSpPr>
          <p:nvPr/>
        </p:nvSpPr>
        <p:spPr bwMode="auto">
          <a:xfrm flipV="1">
            <a:off x="5334000" y="2819400"/>
            <a:ext cx="762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Line 19"/>
          <p:cNvSpPr>
            <a:spLocks noChangeShapeType="1"/>
          </p:cNvSpPr>
          <p:nvPr/>
        </p:nvSpPr>
        <p:spPr bwMode="auto">
          <a:xfrm flipH="1">
            <a:off x="3048000" y="3581400"/>
            <a:ext cx="533400" cy="9144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Line 20"/>
          <p:cNvSpPr>
            <a:spLocks noChangeShapeType="1"/>
          </p:cNvSpPr>
          <p:nvPr/>
        </p:nvSpPr>
        <p:spPr bwMode="auto">
          <a:xfrm>
            <a:off x="3200400" y="4800600"/>
            <a:ext cx="990600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Line 21"/>
          <p:cNvSpPr>
            <a:spLocks noChangeShapeType="1"/>
          </p:cNvSpPr>
          <p:nvPr/>
        </p:nvSpPr>
        <p:spPr bwMode="auto">
          <a:xfrm flipH="1" flipV="1">
            <a:off x="3886200" y="3581400"/>
            <a:ext cx="457200" cy="9906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Text Box 22"/>
          <p:cNvSpPr txBox="1">
            <a:spLocks noChangeArrowheads="1"/>
          </p:cNvSpPr>
          <p:nvPr/>
        </p:nvSpPr>
        <p:spPr bwMode="auto">
          <a:xfrm>
            <a:off x="2727325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6</a:t>
            </a:r>
          </a:p>
        </p:txBody>
      </p:sp>
      <p:sp>
        <p:nvSpPr>
          <p:cNvPr id="20506" name="Text Box 23"/>
          <p:cNvSpPr txBox="1">
            <a:spLocks noChangeArrowheads="1"/>
          </p:cNvSpPr>
          <p:nvPr/>
        </p:nvSpPr>
        <p:spPr bwMode="auto">
          <a:xfrm>
            <a:off x="2803525" y="2895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7</a:t>
            </a:r>
          </a:p>
        </p:txBody>
      </p:sp>
      <p:sp>
        <p:nvSpPr>
          <p:cNvPr id="20507" name="Text Box 24"/>
          <p:cNvSpPr txBox="1">
            <a:spLocks noChangeArrowheads="1"/>
          </p:cNvSpPr>
          <p:nvPr/>
        </p:nvSpPr>
        <p:spPr bwMode="auto">
          <a:xfrm>
            <a:off x="37338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8</a:t>
            </a:r>
          </a:p>
        </p:txBody>
      </p:sp>
      <p:sp>
        <p:nvSpPr>
          <p:cNvPr id="20508" name="Text Box 25"/>
          <p:cNvSpPr txBox="1">
            <a:spLocks noChangeArrowheads="1"/>
          </p:cNvSpPr>
          <p:nvPr/>
        </p:nvSpPr>
        <p:spPr bwMode="auto">
          <a:xfrm>
            <a:off x="4251325" y="1143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5</a:t>
            </a:r>
          </a:p>
        </p:txBody>
      </p:sp>
      <p:sp>
        <p:nvSpPr>
          <p:cNvPr id="20509" name="Text Box 26"/>
          <p:cNvSpPr txBox="1">
            <a:spLocks noChangeArrowheads="1"/>
          </p:cNvSpPr>
          <p:nvPr/>
        </p:nvSpPr>
        <p:spPr bwMode="auto">
          <a:xfrm>
            <a:off x="4124325" y="1905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-2</a:t>
            </a:r>
          </a:p>
        </p:txBody>
      </p:sp>
      <p:sp>
        <p:nvSpPr>
          <p:cNvPr id="20510" name="Text Box 27"/>
          <p:cNvSpPr txBox="1">
            <a:spLocks noChangeArrowheads="1"/>
          </p:cNvSpPr>
          <p:nvPr/>
        </p:nvSpPr>
        <p:spPr bwMode="auto">
          <a:xfrm>
            <a:off x="5638800" y="1676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1</a:t>
            </a:r>
          </a:p>
        </p:txBody>
      </p:sp>
      <p:sp>
        <p:nvSpPr>
          <p:cNvPr id="20511" name="Text Box 28"/>
          <p:cNvSpPr txBox="1">
            <a:spLocks noChangeArrowheads="1"/>
          </p:cNvSpPr>
          <p:nvPr/>
        </p:nvSpPr>
        <p:spPr bwMode="auto">
          <a:xfrm>
            <a:off x="560705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</a:t>
            </a:r>
          </a:p>
        </p:txBody>
      </p:sp>
      <p:sp>
        <p:nvSpPr>
          <p:cNvPr id="20512" name="Text Box 29"/>
          <p:cNvSpPr txBox="1">
            <a:spLocks noChangeArrowheads="1"/>
          </p:cNvSpPr>
          <p:nvPr/>
        </p:nvSpPr>
        <p:spPr bwMode="auto">
          <a:xfrm>
            <a:off x="4175125" y="2895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9</a:t>
            </a:r>
          </a:p>
        </p:txBody>
      </p:sp>
      <p:sp>
        <p:nvSpPr>
          <p:cNvPr id="20513" name="Text Box 30"/>
          <p:cNvSpPr txBox="1">
            <a:spLocks noChangeArrowheads="1"/>
          </p:cNvSpPr>
          <p:nvPr/>
        </p:nvSpPr>
        <p:spPr bwMode="auto">
          <a:xfrm>
            <a:off x="4784725" y="2438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7</a:t>
            </a:r>
          </a:p>
        </p:txBody>
      </p:sp>
      <p:sp>
        <p:nvSpPr>
          <p:cNvPr id="20514" name="Text Box 31"/>
          <p:cNvSpPr txBox="1">
            <a:spLocks noChangeArrowheads="1"/>
          </p:cNvSpPr>
          <p:nvPr/>
        </p:nvSpPr>
        <p:spPr bwMode="auto">
          <a:xfrm>
            <a:off x="3032125" y="3733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</a:t>
            </a:r>
          </a:p>
        </p:txBody>
      </p:sp>
      <p:sp>
        <p:nvSpPr>
          <p:cNvPr id="20515" name="Text Box 32"/>
          <p:cNvSpPr txBox="1">
            <a:spLocks noChangeArrowheads="1"/>
          </p:cNvSpPr>
          <p:nvPr/>
        </p:nvSpPr>
        <p:spPr bwMode="auto">
          <a:xfrm>
            <a:off x="4098925" y="3733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5</a:t>
            </a:r>
          </a:p>
        </p:txBody>
      </p:sp>
      <p:sp>
        <p:nvSpPr>
          <p:cNvPr id="20516" name="Text Box 33"/>
          <p:cNvSpPr txBox="1">
            <a:spLocks noChangeArrowheads="1"/>
          </p:cNvSpPr>
          <p:nvPr/>
        </p:nvSpPr>
        <p:spPr bwMode="auto">
          <a:xfrm>
            <a:off x="3438525" y="4343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-8</a:t>
            </a:r>
          </a:p>
        </p:txBody>
      </p:sp>
      <p:sp>
        <p:nvSpPr>
          <p:cNvPr id="20517" name="Text Box 34"/>
          <p:cNvSpPr txBox="1">
            <a:spLocks noChangeArrowheads="1"/>
          </p:cNvSpPr>
          <p:nvPr/>
        </p:nvSpPr>
        <p:spPr bwMode="auto">
          <a:xfrm>
            <a:off x="2286000" y="518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x</a:t>
            </a:r>
          </a:p>
        </p:txBody>
      </p:sp>
      <p:sp>
        <p:nvSpPr>
          <p:cNvPr id="20518" name="Text Box 35"/>
          <p:cNvSpPr txBox="1">
            <a:spLocks noChangeArrowheads="1"/>
          </p:cNvSpPr>
          <p:nvPr/>
        </p:nvSpPr>
        <p:spPr bwMode="auto">
          <a:xfrm>
            <a:off x="5943600" y="52578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i=8</a:t>
            </a:r>
          </a:p>
        </p:txBody>
      </p:sp>
    </p:spTree>
    <p:extLst>
      <p:ext uri="{BB962C8B-B14F-4D97-AF65-F5344CB8AC3E}">
        <p14:creationId xmlns:p14="http://schemas.microsoft.com/office/powerpoint/2010/main" val="206305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61155" name="Oval 3"/>
          <p:cNvSpPr>
            <a:spLocks noChangeArrowheads="1"/>
          </p:cNvSpPr>
          <p:nvPr/>
        </p:nvSpPr>
        <p:spPr bwMode="auto">
          <a:xfrm>
            <a:off x="3883025" y="272891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A</a:t>
            </a:r>
          </a:p>
        </p:txBody>
      </p:sp>
      <p:sp>
        <p:nvSpPr>
          <p:cNvPr id="561156" name="Oval 4"/>
          <p:cNvSpPr>
            <a:spLocks noChangeArrowheads="1"/>
          </p:cNvSpPr>
          <p:nvPr/>
        </p:nvSpPr>
        <p:spPr bwMode="auto">
          <a:xfrm>
            <a:off x="5635625" y="17192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561157" name="Oval 5"/>
          <p:cNvSpPr>
            <a:spLocks noChangeArrowheads="1"/>
          </p:cNvSpPr>
          <p:nvPr/>
        </p:nvSpPr>
        <p:spPr bwMode="auto">
          <a:xfrm>
            <a:off x="7388225" y="17192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561158" name="Oval 6"/>
          <p:cNvSpPr>
            <a:spLocks noChangeArrowheads="1"/>
          </p:cNvSpPr>
          <p:nvPr/>
        </p:nvSpPr>
        <p:spPr bwMode="auto">
          <a:xfrm>
            <a:off x="5635625" y="373856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561159" name="Oval 7"/>
          <p:cNvSpPr>
            <a:spLocks noChangeArrowheads="1"/>
          </p:cNvSpPr>
          <p:nvPr/>
        </p:nvSpPr>
        <p:spPr bwMode="auto">
          <a:xfrm>
            <a:off x="7388225" y="373856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cxnSp>
        <p:nvCxnSpPr>
          <p:cNvPr id="561160" name="AutoShape 8"/>
          <p:cNvCxnSpPr>
            <a:cxnSpLocks noChangeShapeType="1"/>
            <a:stCxn id="561155" idx="7"/>
            <a:endCxn id="561156" idx="2"/>
          </p:cNvCxnSpPr>
          <p:nvPr/>
        </p:nvCxnSpPr>
        <p:spPr bwMode="auto">
          <a:xfrm flipV="1">
            <a:off x="4462463" y="2058988"/>
            <a:ext cx="1173162" cy="7699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1161" name="AutoShape 9"/>
          <p:cNvCxnSpPr>
            <a:cxnSpLocks noChangeShapeType="1"/>
            <a:stCxn id="561155" idx="5"/>
            <a:endCxn id="561158" idx="2"/>
          </p:cNvCxnSpPr>
          <p:nvPr/>
        </p:nvCxnSpPr>
        <p:spPr bwMode="auto">
          <a:xfrm>
            <a:off x="4462463" y="3308350"/>
            <a:ext cx="1173162" cy="7699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1162" name="AutoShape 10"/>
          <p:cNvCxnSpPr>
            <a:cxnSpLocks noChangeShapeType="1"/>
            <a:stCxn id="561156" idx="6"/>
            <a:endCxn id="561157" idx="2"/>
          </p:cNvCxnSpPr>
          <p:nvPr/>
        </p:nvCxnSpPr>
        <p:spPr bwMode="auto">
          <a:xfrm>
            <a:off x="6315075" y="2058988"/>
            <a:ext cx="1073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1163" name="Arc 11"/>
          <p:cNvSpPr>
            <a:spLocks/>
          </p:cNvSpPr>
          <p:nvPr/>
        </p:nvSpPr>
        <p:spPr bwMode="auto">
          <a:xfrm>
            <a:off x="62468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1164" name="Arc 12"/>
          <p:cNvSpPr>
            <a:spLocks/>
          </p:cNvSpPr>
          <p:nvPr/>
        </p:nvSpPr>
        <p:spPr bwMode="auto">
          <a:xfrm flipV="1">
            <a:off x="62452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1165" name="Arc 13"/>
          <p:cNvSpPr>
            <a:spLocks/>
          </p:cNvSpPr>
          <p:nvPr/>
        </p:nvSpPr>
        <p:spPr bwMode="auto">
          <a:xfrm flipH="1">
            <a:off x="55594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1166" name="Arc 14"/>
          <p:cNvSpPr>
            <a:spLocks/>
          </p:cNvSpPr>
          <p:nvPr/>
        </p:nvSpPr>
        <p:spPr bwMode="auto">
          <a:xfrm flipH="1" flipV="1">
            <a:off x="55594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1167" name="Arc 15"/>
          <p:cNvSpPr>
            <a:spLocks/>
          </p:cNvSpPr>
          <p:nvPr/>
        </p:nvSpPr>
        <p:spPr bwMode="auto">
          <a:xfrm>
            <a:off x="79994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1168" name="Arc 16"/>
          <p:cNvSpPr>
            <a:spLocks/>
          </p:cNvSpPr>
          <p:nvPr/>
        </p:nvSpPr>
        <p:spPr bwMode="auto">
          <a:xfrm flipV="1">
            <a:off x="79978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1169" name="Arc 17"/>
          <p:cNvSpPr>
            <a:spLocks/>
          </p:cNvSpPr>
          <p:nvPr/>
        </p:nvSpPr>
        <p:spPr bwMode="auto">
          <a:xfrm flipH="1">
            <a:off x="73120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1170" name="Arc 18"/>
          <p:cNvSpPr>
            <a:spLocks/>
          </p:cNvSpPr>
          <p:nvPr/>
        </p:nvSpPr>
        <p:spPr bwMode="auto">
          <a:xfrm flipH="1" flipV="1">
            <a:off x="73120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561171" name="AutoShape 19"/>
          <p:cNvCxnSpPr>
            <a:cxnSpLocks noChangeShapeType="1"/>
            <a:stCxn id="561158" idx="6"/>
            <a:endCxn id="561159" idx="2"/>
          </p:cNvCxnSpPr>
          <p:nvPr/>
        </p:nvCxnSpPr>
        <p:spPr bwMode="auto">
          <a:xfrm>
            <a:off x="6315075" y="4078288"/>
            <a:ext cx="1073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1172" name="Line 20"/>
          <p:cNvSpPr>
            <a:spLocks noChangeShapeType="1"/>
          </p:cNvSpPr>
          <p:nvPr/>
        </p:nvSpPr>
        <p:spPr bwMode="auto">
          <a:xfrm flipV="1">
            <a:off x="6321425" y="2163763"/>
            <a:ext cx="10668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1173" name="Text Box 21"/>
          <p:cNvSpPr txBox="1">
            <a:spLocks noChangeArrowheads="1"/>
          </p:cNvSpPr>
          <p:nvPr/>
        </p:nvSpPr>
        <p:spPr bwMode="auto">
          <a:xfrm>
            <a:off x="4492625" y="20494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10</a:t>
            </a:r>
          </a:p>
        </p:txBody>
      </p:sp>
      <p:sp>
        <p:nvSpPr>
          <p:cNvPr id="561174" name="Text Box 22"/>
          <p:cNvSpPr txBox="1">
            <a:spLocks noChangeArrowheads="1"/>
          </p:cNvSpPr>
          <p:nvPr/>
        </p:nvSpPr>
        <p:spPr bwMode="auto">
          <a:xfrm>
            <a:off x="4645025" y="35353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3</a:t>
            </a:r>
          </a:p>
        </p:txBody>
      </p:sp>
      <p:sp>
        <p:nvSpPr>
          <p:cNvPr id="561175" name="Text Box 23"/>
          <p:cNvSpPr txBox="1">
            <a:spLocks noChangeArrowheads="1"/>
          </p:cNvSpPr>
          <p:nvPr/>
        </p:nvSpPr>
        <p:spPr bwMode="auto">
          <a:xfrm>
            <a:off x="55594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</a:t>
            </a:r>
          </a:p>
        </p:txBody>
      </p:sp>
      <p:sp>
        <p:nvSpPr>
          <p:cNvPr id="561176" name="Text Box 24"/>
          <p:cNvSpPr txBox="1">
            <a:spLocks noChangeArrowheads="1"/>
          </p:cNvSpPr>
          <p:nvPr/>
        </p:nvSpPr>
        <p:spPr bwMode="auto">
          <a:xfrm>
            <a:off x="60166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4</a:t>
            </a:r>
          </a:p>
        </p:txBody>
      </p:sp>
      <p:sp>
        <p:nvSpPr>
          <p:cNvPr id="561177" name="Text Box 25"/>
          <p:cNvSpPr txBox="1">
            <a:spLocks noChangeArrowheads="1"/>
          </p:cNvSpPr>
          <p:nvPr/>
        </p:nvSpPr>
        <p:spPr bwMode="auto">
          <a:xfrm>
            <a:off x="733107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7</a:t>
            </a:r>
          </a:p>
        </p:txBody>
      </p:sp>
      <p:sp>
        <p:nvSpPr>
          <p:cNvPr id="561178" name="Text Box 26"/>
          <p:cNvSpPr txBox="1">
            <a:spLocks noChangeArrowheads="1"/>
          </p:cNvSpPr>
          <p:nvPr/>
        </p:nvSpPr>
        <p:spPr bwMode="auto">
          <a:xfrm>
            <a:off x="78073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9</a:t>
            </a:r>
          </a:p>
        </p:txBody>
      </p:sp>
      <p:sp>
        <p:nvSpPr>
          <p:cNvPr id="561179" name="Text Box 27"/>
          <p:cNvSpPr txBox="1">
            <a:spLocks noChangeArrowheads="1"/>
          </p:cNvSpPr>
          <p:nvPr/>
        </p:nvSpPr>
        <p:spPr bwMode="auto">
          <a:xfrm>
            <a:off x="6569075" y="26209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8</a:t>
            </a:r>
          </a:p>
        </p:txBody>
      </p:sp>
      <p:sp>
        <p:nvSpPr>
          <p:cNvPr id="561180" name="Text Box 28"/>
          <p:cNvSpPr txBox="1">
            <a:spLocks noChangeArrowheads="1"/>
          </p:cNvSpPr>
          <p:nvPr/>
        </p:nvSpPr>
        <p:spPr bwMode="auto">
          <a:xfrm>
            <a:off x="6702425" y="15541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61181" name="Text Box 29"/>
          <p:cNvSpPr txBox="1">
            <a:spLocks noChangeArrowheads="1"/>
          </p:cNvSpPr>
          <p:nvPr/>
        </p:nvSpPr>
        <p:spPr bwMode="auto">
          <a:xfrm>
            <a:off x="6702425" y="40068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61194" name="Text Box 42"/>
          <p:cNvSpPr txBox="1">
            <a:spLocks noChangeArrowheads="1"/>
          </p:cNvSpPr>
          <p:nvPr/>
        </p:nvSpPr>
        <p:spPr bwMode="auto">
          <a:xfrm>
            <a:off x="4800600" y="5334000"/>
            <a:ext cx="2390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S: </a:t>
            </a:r>
            <a:r>
              <a:rPr lang="en-US" dirty="0">
                <a:solidFill>
                  <a:srgbClr val="008A87"/>
                </a:solidFill>
              </a:rPr>
              <a:t>{ </a:t>
            </a:r>
            <a:r>
              <a:rPr lang="en-US" i="1" dirty="0">
                <a:solidFill>
                  <a:srgbClr val="008A87"/>
                </a:solidFill>
              </a:rPr>
              <a:t>A, C, E</a:t>
            </a:r>
            <a:r>
              <a:rPr lang="en-US" dirty="0">
                <a:solidFill>
                  <a:srgbClr val="008A87"/>
                </a:solidFill>
              </a:rPr>
              <a:t> }</a:t>
            </a:r>
          </a:p>
        </p:txBody>
      </p:sp>
      <p:sp>
        <p:nvSpPr>
          <p:cNvPr id="561195" name="Text Box 43"/>
          <p:cNvSpPr txBox="1">
            <a:spLocks noChangeArrowheads="1"/>
          </p:cNvSpPr>
          <p:nvPr/>
        </p:nvSpPr>
        <p:spPr bwMode="auto">
          <a:xfrm>
            <a:off x="3429000" y="27924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561196" name="Text Box 44"/>
          <p:cNvSpPr txBox="1">
            <a:spLocks noChangeArrowheads="1"/>
          </p:cNvSpPr>
          <p:nvPr/>
        </p:nvSpPr>
        <p:spPr bwMode="auto">
          <a:xfrm>
            <a:off x="5781675" y="119856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561197" name="Text Box 45"/>
          <p:cNvSpPr txBox="1">
            <a:spLocks noChangeArrowheads="1"/>
          </p:cNvSpPr>
          <p:nvPr/>
        </p:nvSpPr>
        <p:spPr bwMode="auto">
          <a:xfrm>
            <a:off x="5781675" y="4457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561198" name="Text Box 46"/>
          <p:cNvSpPr txBox="1">
            <a:spLocks noChangeArrowheads="1"/>
          </p:cNvSpPr>
          <p:nvPr/>
        </p:nvSpPr>
        <p:spPr bwMode="auto">
          <a:xfrm>
            <a:off x="7532688" y="4457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561199" name="Text Box 47"/>
          <p:cNvSpPr txBox="1">
            <a:spLocks noChangeArrowheads="1"/>
          </p:cNvSpPr>
          <p:nvPr/>
        </p:nvSpPr>
        <p:spPr bwMode="auto">
          <a:xfrm>
            <a:off x="7431088" y="119856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561210" name="Text Box 58"/>
          <p:cNvSpPr txBox="1">
            <a:spLocks noChangeArrowheads="1"/>
          </p:cNvSpPr>
          <p:nvPr/>
        </p:nvSpPr>
        <p:spPr bwMode="auto">
          <a:xfrm>
            <a:off x="381000" y="1447800"/>
            <a:ext cx="4876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Tx/>
            </a:pPr>
            <a:r>
              <a:rPr lang="en-US" b="1" i="1" dirty="0">
                <a:solidFill>
                  <a:srgbClr val="008A87"/>
                </a:solidFill>
              </a:rPr>
              <a:t>“E”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rgbClr val="008A87"/>
                </a:solidFill>
                <a:sym typeface="Symbol" pitchFamily="18" charset="2"/>
              </a:rPr>
              <a:t></a:t>
            </a:r>
            <a:r>
              <a:rPr lang="en-US" b="1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2"/>
                </a:solidFill>
              </a:rPr>
              <a:t>EXTRACT-MIN</a:t>
            </a:r>
            <a:r>
              <a:rPr lang="en-US" sz="2000" b="1" dirty="0">
                <a:solidFill>
                  <a:srgbClr val="008A87"/>
                </a:solidFill>
              </a:rPr>
              <a:t>(</a:t>
            </a:r>
            <a:r>
              <a:rPr lang="en-US" sz="2000" b="1" i="1" dirty="0">
                <a:solidFill>
                  <a:srgbClr val="008A87"/>
                </a:solidFill>
              </a:rPr>
              <a:t>Q</a:t>
            </a:r>
            <a:r>
              <a:rPr lang="en-US" sz="2000" b="1" dirty="0">
                <a:solidFill>
                  <a:srgbClr val="008A87"/>
                </a:solidFill>
              </a:rPr>
              <a:t>)</a:t>
            </a:r>
            <a:r>
              <a:rPr lang="en-US" sz="2000" b="1" dirty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1456182" y="5325070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2649982" y="5320605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2622674" y="4715470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1443482" y="4105870"/>
            <a:ext cx="431800" cy="579438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2059432" y="410587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61" name="Text Box 33"/>
          <p:cNvSpPr txBox="1">
            <a:spLocks noChangeArrowheads="1"/>
          </p:cNvSpPr>
          <p:nvPr/>
        </p:nvSpPr>
        <p:spPr bwMode="auto">
          <a:xfrm>
            <a:off x="2651570" y="4105870"/>
            <a:ext cx="455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62" name="Text Box 34"/>
          <p:cNvSpPr txBox="1">
            <a:spLocks noChangeArrowheads="1"/>
          </p:cNvSpPr>
          <p:nvPr/>
        </p:nvSpPr>
        <p:spPr bwMode="auto">
          <a:xfrm>
            <a:off x="3250057" y="4105870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63" name="Text Box 35"/>
          <p:cNvSpPr txBox="1">
            <a:spLocks noChangeArrowheads="1"/>
          </p:cNvSpPr>
          <p:nvPr/>
        </p:nvSpPr>
        <p:spPr bwMode="auto">
          <a:xfrm>
            <a:off x="3888232" y="410587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sp>
        <p:nvSpPr>
          <p:cNvPr id="64" name="Text Box 36"/>
          <p:cNvSpPr txBox="1">
            <a:spLocks noChangeArrowheads="1"/>
          </p:cNvSpPr>
          <p:nvPr/>
        </p:nvSpPr>
        <p:spPr bwMode="auto">
          <a:xfrm>
            <a:off x="744982" y="4105870"/>
            <a:ext cx="61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Q:</a:t>
            </a:r>
          </a:p>
        </p:txBody>
      </p:sp>
      <p:sp>
        <p:nvSpPr>
          <p:cNvPr id="65" name="Text Box 37"/>
          <p:cNvSpPr txBox="1">
            <a:spLocks noChangeArrowheads="1"/>
          </p:cNvSpPr>
          <p:nvPr/>
        </p:nvSpPr>
        <p:spPr bwMode="auto">
          <a:xfrm>
            <a:off x="1491107" y="4715470"/>
            <a:ext cx="336550" cy="45720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</a:rPr>
              <a:t>0</a:t>
            </a:r>
          </a:p>
        </p:txBody>
      </p:sp>
      <p:sp>
        <p:nvSpPr>
          <p:cNvPr id="66" name="Text Box 38"/>
          <p:cNvSpPr txBox="1">
            <a:spLocks noChangeArrowheads="1"/>
          </p:cNvSpPr>
          <p:nvPr/>
        </p:nvSpPr>
        <p:spPr bwMode="auto">
          <a:xfrm>
            <a:off x="2106849" y="470912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 smtClean="0">
                <a:solidFill>
                  <a:srgbClr val="008A87"/>
                </a:solidFill>
                <a:latin typeface="Symbol" pitchFamily="18" charset="2"/>
              </a:rPr>
              <a:t>7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67" name="Text Box 39"/>
          <p:cNvSpPr txBox="1">
            <a:spLocks noChangeArrowheads="1"/>
          </p:cNvSpPr>
          <p:nvPr/>
        </p:nvSpPr>
        <p:spPr bwMode="auto">
          <a:xfrm>
            <a:off x="2711686" y="470912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 smtClean="0">
                <a:solidFill>
                  <a:srgbClr val="008A87"/>
                </a:solidFill>
                <a:latin typeface="Symbol" pitchFamily="18" charset="2"/>
              </a:rPr>
              <a:t>3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68" name="Text Box 40"/>
          <p:cNvSpPr txBox="1">
            <a:spLocks noChangeArrowheads="1"/>
          </p:cNvSpPr>
          <p:nvPr/>
        </p:nvSpPr>
        <p:spPr bwMode="auto">
          <a:xfrm>
            <a:off x="3242754" y="4709120"/>
            <a:ext cx="4924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 smtClean="0">
                <a:solidFill>
                  <a:srgbClr val="008A87"/>
                </a:solidFill>
                <a:latin typeface="Symbol" pitchFamily="18" charset="2"/>
              </a:rPr>
              <a:t>11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69" name="Text Box 41"/>
          <p:cNvSpPr txBox="1">
            <a:spLocks noChangeArrowheads="1"/>
          </p:cNvSpPr>
          <p:nvPr/>
        </p:nvSpPr>
        <p:spPr bwMode="auto">
          <a:xfrm>
            <a:off x="3935649" y="470912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 smtClean="0">
                <a:solidFill>
                  <a:srgbClr val="008A87"/>
                </a:solidFill>
                <a:latin typeface="Symbol" pitchFamily="18" charset="2"/>
              </a:rPr>
              <a:t>5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70" name="Line 42"/>
          <p:cNvSpPr>
            <a:spLocks noChangeShapeType="1"/>
          </p:cNvSpPr>
          <p:nvPr/>
        </p:nvSpPr>
        <p:spPr bwMode="auto">
          <a:xfrm>
            <a:off x="1456182" y="4685308"/>
            <a:ext cx="2895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" name="Text Box 37"/>
          <p:cNvSpPr txBox="1">
            <a:spLocks noChangeArrowheads="1"/>
          </p:cNvSpPr>
          <p:nvPr/>
        </p:nvSpPr>
        <p:spPr bwMode="auto">
          <a:xfrm>
            <a:off x="935482" y="4715470"/>
            <a:ext cx="3365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 smtClean="0">
                <a:solidFill>
                  <a:srgbClr val="008A87"/>
                </a:solidFill>
              </a:rPr>
              <a:t>d</a:t>
            </a:r>
            <a:endParaRPr lang="en-US" sz="2400" dirty="0">
              <a:solidFill>
                <a:srgbClr val="008A8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 Box 37"/>
              <p:cNvSpPr txBox="1">
                <a:spLocks noChangeArrowheads="1"/>
              </p:cNvSpPr>
              <p:nvPr/>
            </p:nvSpPr>
            <p:spPr bwMode="auto">
              <a:xfrm>
                <a:off x="897382" y="5329535"/>
                <a:ext cx="4492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2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7382" y="5329535"/>
                <a:ext cx="44929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 Box 37"/>
              <p:cNvSpPr txBox="1">
                <a:spLocks noChangeArrowheads="1"/>
              </p:cNvSpPr>
              <p:nvPr/>
            </p:nvSpPr>
            <p:spPr bwMode="auto">
              <a:xfrm>
                <a:off x="1280125" y="5325070"/>
                <a:ext cx="77444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𝑁𝐼𝐿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3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0125" y="5325070"/>
                <a:ext cx="77444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57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37"/>
              <p:cNvSpPr txBox="1">
                <a:spLocks noChangeArrowheads="1"/>
              </p:cNvSpPr>
              <p:nvPr/>
            </p:nvSpPr>
            <p:spPr bwMode="auto">
              <a:xfrm>
                <a:off x="2658527" y="5325070"/>
                <a:ext cx="47186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4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8527" y="5325070"/>
                <a:ext cx="4718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28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 Box 37"/>
              <p:cNvSpPr txBox="1">
                <a:spLocks noChangeArrowheads="1"/>
              </p:cNvSpPr>
              <p:nvPr/>
            </p:nvSpPr>
            <p:spPr bwMode="auto">
              <a:xfrm>
                <a:off x="3274315" y="5325070"/>
                <a:ext cx="45948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5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4315" y="5325070"/>
                <a:ext cx="459485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63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 Box 37"/>
              <p:cNvSpPr txBox="1">
                <a:spLocks noChangeArrowheads="1"/>
              </p:cNvSpPr>
              <p:nvPr/>
            </p:nvSpPr>
            <p:spPr bwMode="auto">
              <a:xfrm>
                <a:off x="3960115" y="5325070"/>
                <a:ext cx="45948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6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0115" y="5325070"/>
                <a:ext cx="459485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266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 Box 37"/>
              <p:cNvSpPr txBox="1">
                <a:spLocks noChangeArrowheads="1"/>
              </p:cNvSpPr>
              <p:nvPr/>
            </p:nvSpPr>
            <p:spPr bwMode="auto">
              <a:xfrm>
                <a:off x="2046851" y="5325070"/>
                <a:ext cx="4601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7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6851" y="5325070"/>
                <a:ext cx="460190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66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 Box 31"/>
          <p:cNvSpPr txBox="1">
            <a:spLocks noChangeArrowheads="1"/>
          </p:cNvSpPr>
          <p:nvPr/>
        </p:nvSpPr>
        <p:spPr bwMode="auto">
          <a:xfrm>
            <a:off x="2643648" y="4080470"/>
            <a:ext cx="38985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 smtClean="0">
                <a:solidFill>
                  <a:schemeClr val="accent1"/>
                </a:solidFill>
              </a:rPr>
              <a:t>C</a:t>
            </a:r>
            <a:endParaRPr lang="en-US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45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153" y="23622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0-1 Knapsack Problem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6839-8B83-4CB2-A74C-72237355AB5B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504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6942-0578-4B90-BD16-6BB27A75C2E0}" type="slidenum">
              <a:rPr lang="zh-TW" altLang="en-US"/>
              <a:pPr/>
              <a:t>31</a:t>
            </a:fld>
            <a:endParaRPr lang="en-US" altLang="zh-TW"/>
          </a:p>
        </p:txBody>
      </p:sp>
      <p:pic>
        <p:nvPicPr>
          <p:cNvPr id="144386" name="Picture 2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533400"/>
            <a:ext cx="7772400" cy="5486400"/>
          </a:xfrm>
        </p:spPr>
      </p:pic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5181600" y="762000"/>
            <a:ext cx="1981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 dirty="0">
                <a:ea typeface="宋体" panose="02010600030101010101" pitchFamily="2" charset="-122"/>
              </a:rPr>
              <a:t>0-1 version</a:t>
            </a:r>
          </a:p>
        </p:txBody>
      </p:sp>
    </p:spTree>
    <p:extLst>
      <p:ext uri="{BB962C8B-B14F-4D97-AF65-F5344CB8AC3E}">
        <p14:creationId xmlns:p14="http://schemas.microsoft.com/office/powerpoint/2010/main" val="37992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BF91-C942-4474-B43D-27D283DEEE0B}" type="slidenum">
              <a:rPr lang="zh-TW" altLang="en-US"/>
              <a:pPr/>
              <a:t>32</a:t>
            </a:fld>
            <a:endParaRPr lang="en-US" altLang="zh-TW"/>
          </a:p>
        </p:txBody>
      </p:sp>
      <p:pic>
        <p:nvPicPr>
          <p:cNvPr id="146434" name="Picture 2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762000"/>
            <a:ext cx="7772400" cy="520541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76308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7693-8C14-4F82-89A7-663C49BB2881}" type="slidenum">
              <a:rPr lang="zh-TW" altLang="en-US"/>
              <a:pPr/>
              <a:t>33</a:t>
            </a:fld>
            <a:endParaRPr lang="en-US" altLang="zh-TW"/>
          </a:p>
        </p:txBody>
      </p:sp>
      <p:pic>
        <p:nvPicPr>
          <p:cNvPr id="147458" name="Picture 2"/>
          <p:cNvPicPr>
            <a:picLocks noGrp="1" noChangeAspect="1" noChangeArrowheads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066800"/>
            <a:ext cx="7772400" cy="509746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78466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2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620713"/>
            <a:ext cx="7772400" cy="5462587"/>
          </a:xfrm>
          <a:noFill/>
          <a:ln/>
        </p:spPr>
      </p:pic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8BB9-FE7A-4E40-9948-9A48AB7B88D9}" type="slidenum">
              <a:rPr lang="zh-TW" altLang="en-US"/>
              <a:pPr/>
              <a:t>34</a:t>
            </a:fld>
            <a:endParaRPr lang="en-US" altLang="zh-TW"/>
          </a:p>
        </p:txBody>
      </p:sp>
      <p:sp>
        <p:nvSpPr>
          <p:cNvPr id="4" name="Rounded Rectangle 3"/>
          <p:cNvSpPr/>
          <p:nvPr/>
        </p:nvSpPr>
        <p:spPr bwMode="auto">
          <a:xfrm>
            <a:off x="1187624" y="2780928"/>
            <a:ext cx="6984776" cy="1296144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95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7957-1652-4586-B0C8-536D4B001FE5}" type="slidenum">
              <a:rPr lang="zh-TW" altLang="en-US"/>
              <a:pPr/>
              <a:t>35</a:t>
            </a:fld>
            <a:endParaRPr lang="en-US" altLang="zh-TW"/>
          </a:p>
        </p:txBody>
      </p:sp>
      <p:pic>
        <p:nvPicPr>
          <p:cNvPr id="149506" name="Picture 2"/>
          <p:cNvPicPr>
            <a:picLocks noGrp="1" noChangeAspect="1" noChangeArrowheads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967648"/>
            <a:ext cx="7346950" cy="5486400"/>
          </a:xfrm>
          <a:noFill/>
          <a:ln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3400" y="228600"/>
                <a:ext cx="7124578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𝑂𝑃𝑇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⁡{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𝑂𝑃𝑇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𝑂𝑃𝑇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)}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8600"/>
                <a:ext cx="7124578" cy="884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76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Summary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Bellman-ford algorithm </a:t>
            </a:r>
          </a:p>
          <a:p>
            <a:pPr marL="857250" lvl="1" indent="-457200"/>
            <a:r>
              <a:rPr lang="en-US" dirty="0" smtClean="0"/>
              <a:t>Comparison with </a:t>
            </a:r>
            <a:r>
              <a:rPr lang="en-US" dirty="0" err="1" smtClean="0"/>
              <a:t>Dijkstra</a:t>
            </a:r>
            <a:r>
              <a:rPr lang="en-US" dirty="0" smtClean="0"/>
              <a:t> Algorithm.   </a:t>
            </a:r>
          </a:p>
          <a:p>
            <a:endParaRPr lang="en-US" dirty="0"/>
          </a:p>
          <a:p>
            <a:r>
              <a:rPr lang="en-US" dirty="0" smtClean="0"/>
              <a:t>Knapsack Problem.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7446-708E-465C-A20E-84CEA54D1235}" type="slidenum">
              <a:rPr lang="zh-TW" altLang="en-US" smtClean="0"/>
              <a:pPr/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104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/>
              <a:t>The algorithm does not work if there are negative weight edges in the graph</a:t>
            </a:r>
          </a:p>
        </p:txBody>
      </p:sp>
      <p:sp>
        <p:nvSpPr>
          <p:cNvPr id="128012" name="Oval 12"/>
          <p:cNvSpPr>
            <a:spLocks noChangeArrowheads="1"/>
          </p:cNvSpPr>
          <p:nvPr/>
        </p:nvSpPr>
        <p:spPr bwMode="auto">
          <a:xfrm>
            <a:off x="1981200" y="4495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4" name="Oval 14"/>
          <p:cNvSpPr>
            <a:spLocks noChangeArrowheads="1"/>
          </p:cNvSpPr>
          <p:nvPr/>
        </p:nvSpPr>
        <p:spPr bwMode="auto">
          <a:xfrm>
            <a:off x="3962400" y="2971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5" name="Oval 15"/>
          <p:cNvSpPr>
            <a:spLocks noChangeArrowheads="1"/>
          </p:cNvSpPr>
          <p:nvPr/>
        </p:nvSpPr>
        <p:spPr bwMode="auto">
          <a:xfrm>
            <a:off x="5562600" y="4495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7" name="Line 17"/>
          <p:cNvSpPr>
            <a:spLocks noChangeShapeType="1"/>
          </p:cNvSpPr>
          <p:nvPr/>
        </p:nvSpPr>
        <p:spPr bwMode="auto">
          <a:xfrm flipV="1">
            <a:off x="2362200" y="3352800"/>
            <a:ext cx="163830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8" name="Line 18"/>
          <p:cNvSpPr>
            <a:spLocks noChangeShapeType="1"/>
          </p:cNvSpPr>
          <p:nvPr/>
        </p:nvSpPr>
        <p:spPr bwMode="auto">
          <a:xfrm>
            <a:off x="2438400" y="4724400"/>
            <a:ext cx="3124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9" name="Line 19"/>
          <p:cNvSpPr>
            <a:spLocks noChangeShapeType="1"/>
          </p:cNvSpPr>
          <p:nvPr/>
        </p:nvSpPr>
        <p:spPr bwMode="auto">
          <a:xfrm>
            <a:off x="4419600" y="3276600"/>
            <a:ext cx="137160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20" name="Text Box 20"/>
          <p:cNvSpPr txBox="1">
            <a:spLocks noChangeArrowheads="1"/>
          </p:cNvSpPr>
          <p:nvPr/>
        </p:nvSpPr>
        <p:spPr bwMode="auto">
          <a:xfrm>
            <a:off x="3657600" y="4800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28021" name="Text Box 21"/>
          <p:cNvSpPr txBox="1">
            <a:spLocks noChangeArrowheads="1"/>
          </p:cNvSpPr>
          <p:nvPr/>
        </p:nvSpPr>
        <p:spPr bwMode="auto">
          <a:xfrm>
            <a:off x="2438400" y="3505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28022" name="Text Box 22"/>
          <p:cNvSpPr txBox="1">
            <a:spLocks noChangeArrowheads="1"/>
          </p:cNvSpPr>
          <p:nvPr/>
        </p:nvSpPr>
        <p:spPr bwMode="auto">
          <a:xfrm>
            <a:off x="5181600" y="3276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-10</a:t>
            </a:r>
          </a:p>
        </p:txBody>
      </p:sp>
      <p:sp>
        <p:nvSpPr>
          <p:cNvPr id="128023" name="Text Box 23"/>
          <p:cNvSpPr txBox="1">
            <a:spLocks noChangeArrowheads="1"/>
          </p:cNvSpPr>
          <p:nvPr/>
        </p:nvSpPr>
        <p:spPr bwMode="auto">
          <a:xfrm>
            <a:off x="1371600" y="4572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</a:t>
            </a:r>
          </a:p>
        </p:txBody>
      </p:sp>
      <p:sp>
        <p:nvSpPr>
          <p:cNvPr id="128024" name="Text Box 24"/>
          <p:cNvSpPr txBox="1">
            <a:spLocks noChangeArrowheads="1"/>
          </p:cNvSpPr>
          <p:nvPr/>
        </p:nvSpPr>
        <p:spPr bwMode="auto">
          <a:xfrm>
            <a:off x="6172200" y="4419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</a:t>
            </a:r>
          </a:p>
        </p:txBody>
      </p:sp>
      <p:sp>
        <p:nvSpPr>
          <p:cNvPr id="128025" name="Text Box 25"/>
          <p:cNvSpPr txBox="1">
            <a:spLocks noChangeArrowheads="1"/>
          </p:cNvSpPr>
          <p:nvPr/>
        </p:nvSpPr>
        <p:spPr bwMode="auto">
          <a:xfrm>
            <a:off x="3962400" y="2362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</a:t>
            </a:r>
          </a:p>
        </p:txBody>
      </p:sp>
      <p:sp>
        <p:nvSpPr>
          <p:cNvPr id="128027" name="Text Box 27"/>
          <p:cNvSpPr txBox="1">
            <a:spLocks noChangeArrowheads="1"/>
          </p:cNvSpPr>
          <p:nvPr/>
        </p:nvSpPr>
        <p:spPr bwMode="auto">
          <a:xfrm>
            <a:off x="2514600" y="54864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8028" name="Text Box 28"/>
          <p:cNvSpPr txBox="1">
            <a:spLocks noChangeArrowheads="1"/>
          </p:cNvSpPr>
          <p:nvPr/>
        </p:nvSpPr>
        <p:spPr bwMode="auto">
          <a:xfrm>
            <a:off x="457200" y="5410200"/>
            <a:ext cx="8458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err="1" smtClean="0"/>
              <a:t>s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v</a:t>
            </a:r>
            <a:r>
              <a:rPr lang="en-US" dirty="0" smtClean="0"/>
              <a:t> </a:t>
            </a:r>
            <a:r>
              <a:rPr lang="en-US" dirty="0"/>
              <a:t>is shorter than </a:t>
            </a:r>
            <a:r>
              <a:rPr lang="en-US" dirty="0" smtClean="0"/>
              <a:t>s</a:t>
            </a:r>
            <a:r>
              <a:rPr lang="en-US" dirty="0" smtClean="0">
                <a:sym typeface="Symbol"/>
              </a:rPr>
              <a:t>  </a:t>
            </a:r>
            <a:r>
              <a:rPr lang="en-US" dirty="0" smtClean="0"/>
              <a:t>u</a:t>
            </a:r>
            <a:r>
              <a:rPr lang="en-US" dirty="0"/>
              <a:t>, but it is longer than </a:t>
            </a:r>
            <a:r>
              <a:rPr lang="en-US" dirty="0" smtClean="0"/>
              <a:t>s</a:t>
            </a:r>
            <a:r>
              <a:rPr lang="en-US" dirty="0" smtClean="0">
                <a:sym typeface="Symbol"/>
              </a:rPr>
              <a:t>  </a:t>
            </a:r>
            <a:r>
              <a:rPr lang="en-US" dirty="0" smtClean="0"/>
              <a:t>u</a:t>
            </a:r>
            <a:r>
              <a:rPr lang="en-US" dirty="0" smtClean="0">
                <a:sym typeface="Symbol"/>
              </a:rPr>
              <a:t>  </a:t>
            </a:r>
            <a:r>
              <a:rPr lang="en-US" dirty="0" smtClean="0"/>
              <a:t>v</a:t>
            </a:r>
            <a:r>
              <a:rPr lang="en-US" dirty="0"/>
              <a:t>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433561"/>
              </p:ext>
            </p:extLst>
          </p:nvPr>
        </p:nvGraphicFramePr>
        <p:xfrm>
          <a:off x="6019800" y="1874838"/>
          <a:ext cx="274320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76448537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9974598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3094102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54157907"/>
                    </a:ext>
                  </a:extLst>
                </a:gridCol>
              </a:tblGrid>
              <a:tr h="2954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623630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t=0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0/Nil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400" dirty="0" err="1" smtClean="0"/>
                        <a:t>Inf</a:t>
                      </a:r>
                      <a:r>
                        <a:rPr lang="en-HK" sz="1400" dirty="0" smtClean="0"/>
                        <a:t>/Nil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400" dirty="0" err="1" smtClean="0"/>
                        <a:t>Inf</a:t>
                      </a:r>
                      <a:r>
                        <a:rPr lang="en-HK" sz="1400" dirty="0" smtClean="0"/>
                        <a:t>/Nil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590000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t=1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1/s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2/s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841244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t=2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2/s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083093"/>
                  </a:ext>
                </a:extLst>
              </a:tr>
              <a:tr h="246185">
                <a:tc gridSpan="4">
                  <a:txBody>
                    <a:bodyPr/>
                    <a:lstStyle/>
                    <a:p>
                      <a:r>
                        <a:rPr lang="en-HK" sz="1400" dirty="0" err="1" smtClean="0"/>
                        <a:t>Dijkstra</a:t>
                      </a:r>
                      <a:r>
                        <a:rPr lang="en-HK" sz="1400" dirty="0" smtClean="0"/>
                        <a:t> doesn’t</a:t>
                      </a:r>
                      <a:r>
                        <a:rPr lang="en-HK" sz="1400" baseline="0" dirty="0" smtClean="0"/>
                        <a:t> work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591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16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 </a:t>
            </a:r>
            <a:r>
              <a:rPr lang="en-US" altLang="en-US" sz="3200" dirty="0" smtClean="0"/>
              <a:t>Lecture </a:t>
            </a:r>
            <a:r>
              <a:rPr lang="en-US" altLang="en-US" sz="3200" dirty="0" smtClean="0"/>
              <a:t>10: </a:t>
            </a:r>
            <a:r>
              <a:rPr lang="en-US" altLang="en-US" sz="3200" dirty="0" smtClean="0"/>
              <a:t>Shortest Paths </a:t>
            </a:r>
            <a:br>
              <a:rPr lang="en-US" altLang="en-US" sz="3200" dirty="0" smtClean="0"/>
            </a:br>
            <a:r>
              <a:rPr lang="en-US" altLang="en-US" sz="3200" dirty="0" smtClean="0"/>
              <a:t>with </a:t>
            </a:r>
            <a:r>
              <a:rPr lang="en-US" altLang="en-US" sz="3200" b="1" dirty="0" smtClean="0">
                <a:solidFill>
                  <a:srgbClr val="FF0000"/>
                </a:solidFill>
              </a:rPr>
              <a:t>Negative weighted </a:t>
            </a:r>
            <a:r>
              <a:rPr lang="en-US" altLang="en-US" sz="3200" dirty="0" smtClean="0"/>
              <a:t>edges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3600" b="1" i="1" dirty="0" smtClean="0">
                <a:solidFill>
                  <a:schemeClr val="tx1"/>
                </a:solidFill>
              </a:rPr>
              <a:t>Bellman-Ford algorithm</a:t>
            </a:r>
            <a:endParaRPr lang="en-US" alt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669A3C2-AEC8-4BCB-BAD8-FF7E5093BAC1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211565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Negative-weight cycles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12725" y="1504950"/>
            <a:ext cx="88392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accent2"/>
                </a:solidFill>
              </a:rPr>
              <a:t>Recall:</a:t>
            </a:r>
            <a:r>
              <a:rPr lang="en-US" altLang="en-US"/>
              <a:t> If a graph </a:t>
            </a:r>
            <a:r>
              <a:rPr lang="en-US" altLang="en-US" i="1">
                <a:solidFill>
                  <a:srgbClr val="008A87"/>
                </a:solidFill>
              </a:rPr>
              <a:t>G = </a:t>
            </a:r>
            <a:r>
              <a:rPr lang="en-US" altLang="en-US">
                <a:solidFill>
                  <a:srgbClr val="008A87"/>
                </a:solidFill>
              </a:rPr>
              <a:t>(</a:t>
            </a:r>
            <a:r>
              <a:rPr lang="en-US" altLang="en-US" i="1">
                <a:solidFill>
                  <a:srgbClr val="008A87"/>
                </a:solidFill>
              </a:rPr>
              <a:t>V</a:t>
            </a:r>
            <a:r>
              <a:rPr lang="en-US" altLang="en-US">
                <a:solidFill>
                  <a:srgbClr val="008A87"/>
                </a:solidFill>
              </a:rPr>
              <a:t>,</a:t>
            </a:r>
            <a:r>
              <a:rPr lang="en-US" altLang="en-US" i="1">
                <a:solidFill>
                  <a:srgbClr val="008A87"/>
                </a:solidFill>
              </a:rPr>
              <a:t> E</a:t>
            </a:r>
            <a:r>
              <a:rPr lang="en-US" altLang="en-US">
                <a:solidFill>
                  <a:srgbClr val="008A87"/>
                </a:solidFill>
              </a:rPr>
              <a:t>)</a:t>
            </a:r>
            <a:r>
              <a:rPr lang="en-US" altLang="en-US"/>
              <a:t> contains a negative-weight cycle, then some shortest paths may not exist.</a:t>
            </a: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212725" y="2522538"/>
            <a:ext cx="19859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accent2"/>
                </a:solidFill>
              </a:rPr>
              <a:t>Example:</a:t>
            </a:r>
          </a:p>
        </p:txBody>
      </p:sp>
      <p:sp>
        <p:nvSpPr>
          <p:cNvPr id="3077" name="Oval 6"/>
          <p:cNvSpPr>
            <a:spLocks noChangeArrowheads="1"/>
          </p:cNvSpPr>
          <p:nvPr/>
        </p:nvSpPr>
        <p:spPr bwMode="auto">
          <a:xfrm>
            <a:off x="1435100" y="4000500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008A87"/>
                </a:solidFill>
              </a:rPr>
              <a:t>u</a:t>
            </a:r>
          </a:p>
        </p:txBody>
      </p:sp>
      <p:sp>
        <p:nvSpPr>
          <p:cNvPr id="3078" name="Oval 7"/>
          <p:cNvSpPr>
            <a:spLocks noChangeArrowheads="1"/>
          </p:cNvSpPr>
          <p:nvPr/>
        </p:nvSpPr>
        <p:spPr bwMode="auto">
          <a:xfrm>
            <a:off x="3340100" y="4000500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9" name="Oval 8"/>
          <p:cNvSpPr>
            <a:spLocks noChangeArrowheads="1"/>
          </p:cNvSpPr>
          <p:nvPr/>
        </p:nvSpPr>
        <p:spPr bwMode="auto">
          <a:xfrm>
            <a:off x="5245100" y="4000500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0" name="Oval 9"/>
          <p:cNvSpPr>
            <a:spLocks noChangeArrowheads="1"/>
          </p:cNvSpPr>
          <p:nvPr/>
        </p:nvSpPr>
        <p:spPr bwMode="auto">
          <a:xfrm>
            <a:off x="7150100" y="4000500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008A87"/>
                </a:solidFill>
              </a:rPr>
              <a:t>v</a:t>
            </a:r>
          </a:p>
        </p:txBody>
      </p:sp>
      <p:sp>
        <p:nvSpPr>
          <p:cNvPr id="3081" name="Oval 10"/>
          <p:cNvSpPr>
            <a:spLocks noChangeArrowheads="1"/>
          </p:cNvSpPr>
          <p:nvPr/>
        </p:nvSpPr>
        <p:spPr bwMode="auto">
          <a:xfrm>
            <a:off x="6083300" y="2967038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2" name="Oval 11"/>
          <p:cNvSpPr>
            <a:spLocks noChangeArrowheads="1"/>
          </p:cNvSpPr>
          <p:nvPr/>
        </p:nvSpPr>
        <p:spPr bwMode="auto">
          <a:xfrm>
            <a:off x="4413250" y="2967038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3083" name="AutoShape 12"/>
          <p:cNvCxnSpPr>
            <a:cxnSpLocks noChangeShapeType="1"/>
            <a:stCxn id="3077" idx="6"/>
            <a:endCxn id="3078" idx="2"/>
          </p:cNvCxnSpPr>
          <p:nvPr/>
        </p:nvCxnSpPr>
        <p:spPr bwMode="auto">
          <a:xfrm>
            <a:off x="2114550" y="4340225"/>
            <a:ext cx="1225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84" name="AutoShape 13"/>
          <p:cNvCxnSpPr>
            <a:cxnSpLocks noChangeShapeType="1"/>
            <a:stCxn id="3078" idx="6"/>
            <a:endCxn id="3079" idx="2"/>
          </p:cNvCxnSpPr>
          <p:nvPr/>
        </p:nvCxnSpPr>
        <p:spPr bwMode="auto">
          <a:xfrm>
            <a:off x="4019550" y="4340225"/>
            <a:ext cx="1225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85" name="AutoShape 14"/>
          <p:cNvCxnSpPr>
            <a:cxnSpLocks noChangeShapeType="1"/>
            <a:stCxn id="3079" idx="6"/>
            <a:endCxn id="3080" idx="2"/>
          </p:cNvCxnSpPr>
          <p:nvPr/>
        </p:nvCxnSpPr>
        <p:spPr bwMode="auto">
          <a:xfrm>
            <a:off x="5924550" y="4340225"/>
            <a:ext cx="1225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86" name="AutoShape 15"/>
          <p:cNvCxnSpPr>
            <a:cxnSpLocks noChangeShapeType="1"/>
            <a:stCxn id="3088" idx="2"/>
            <a:endCxn id="3082" idx="0"/>
          </p:cNvCxnSpPr>
          <p:nvPr/>
        </p:nvCxnSpPr>
        <p:spPr bwMode="auto">
          <a:xfrm rot="10800000" flipV="1">
            <a:off x="4752975" y="2473325"/>
            <a:ext cx="492125" cy="4937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87" name="AutoShape 16"/>
          <p:cNvCxnSpPr>
            <a:cxnSpLocks noChangeShapeType="1"/>
            <a:stCxn id="3081" idx="0"/>
            <a:endCxn id="3088" idx="6"/>
          </p:cNvCxnSpPr>
          <p:nvPr/>
        </p:nvCxnSpPr>
        <p:spPr bwMode="auto">
          <a:xfrm rot="5400000" flipH="1">
            <a:off x="5926931" y="2470944"/>
            <a:ext cx="493713" cy="498475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088" name="Oval 17"/>
          <p:cNvSpPr>
            <a:spLocks noChangeArrowheads="1"/>
          </p:cNvSpPr>
          <p:nvPr/>
        </p:nvSpPr>
        <p:spPr bwMode="auto">
          <a:xfrm>
            <a:off x="5245100" y="2133600"/>
            <a:ext cx="679450" cy="6794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sz="4800" baseline="22000"/>
              <a:t>…</a:t>
            </a:r>
          </a:p>
        </p:txBody>
      </p:sp>
      <p:cxnSp>
        <p:nvCxnSpPr>
          <p:cNvPr id="3089" name="AutoShape 18"/>
          <p:cNvCxnSpPr>
            <a:cxnSpLocks noChangeShapeType="1"/>
            <a:stCxn id="3091" idx="6"/>
            <a:endCxn id="3081" idx="4"/>
          </p:cNvCxnSpPr>
          <p:nvPr/>
        </p:nvCxnSpPr>
        <p:spPr bwMode="auto">
          <a:xfrm flipV="1">
            <a:off x="5884863" y="3646488"/>
            <a:ext cx="538162" cy="512762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90" name="AutoShape 19"/>
          <p:cNvCxnSpPr>
            <a:cxnSpLocks noChangeShapeType="1"/>
            <a:stCxn id="3082" idx="4"/>
            <a:endCxn id="3091" idx="2"/>
          </p:cNvCxnSpPr>
          <p:nvPr/>
        </p:nvCxnSpPr>
        <p:spPr bwMode="auto">
          <a:xfrm rot="16200000" flipH="1">
            <a:off x="4765676" y="3633787"/>
            <a:ext cx="512762" cy="53816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091" name="Oval 20"/>
          <p:cNvSpPr>
            <a:spLocks noChangeArrowheads="1"/>
          </p:cNvSpPr>
          <p:nvPr/>
        </p:nvSpPr>
        <p:spPr bwMode="auto">
          <a:xfrm>
            <a:off x="5291138" y="3862388"/>
            <a:ext cx="593725" cy="593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6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92" name="Text Box 21"/>
          <p:cNvSpPr txBox="1">
            <a:spLocks noChangeArrowheads="1"/>
          </p:cNvSpPr>
          <p:nvPr/>
        </p:nvSpPr>
        <p:spPr bwMode="auto">
          <a:xfrm>
            <a:off x="5245100" y="3078163"/>
            <a:ext cx="717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8A87"/>
                </a:solidFill>
              </a:rPr>
              <a:t>&lt; 0</a:t>
            </a:r>
          </a:p>
        </p:txBody>
      </p:sp>
      <p:sp>
        <p:nvSpPr>
          <p:cNvPr id="3093" name="Text Box 22"/>
          <p:cNvSpPr txBox="1">
            <a:spLocks noChangeArrowheads="1"/>
          </p:cNvSpPr>
          <p:nvPr/>
        </p:nvSpPr>
        <p:spPr bwMode="auto">
          <a:xfrm>
            <a:off x="152400" y="4953000"/>
            <a:ext cx="82454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b="1" i="1" dirty="0">
                <a:solidFill>
                  <a:schemeClr val="accent2"/>
                </a:solidFill>
              </a:rPr>
              <a:t>Bellman-Ford algorithm:</a:t>
            </a:r>
            <a:r>
              <a:rPr lang="en-US" altLang="en-US" dirty="0"/>
              <a:t> Finds all shortest-path lengths from a </a:t>
            </a:r>
            <a:r>
              <a:rPr lang="en-US" altLang="en-US" b="1" i="1" dirty="0">
                <a:solidFill>
                  <a:schemeClr val="accent2"/>
                </a:solidFill>
              </a:rPr>
              <a:t>source</a:t>
            </a:r>
            <a:r>
              <a:rPr lang="en-US" altLang="en-US" dirty="0"/>
              <a:t> </a:t>
            </a:r>
            <a:r>
              <a:rPr lang="en-US" altLang="en-US" i="1" dirty="0">
                <a:solidFill>
                  <a:srgbClr val="008A87"/>
                </a:solidFill>
              </a:rPr>
              <a:t>s</a:t>
            </a:r>
            <a:r>
              <a:rPr lang="en-US" altLang="en-US" dirty="0">
                <a:solidFill>
                  <a:srgbClr val="008A87"/>
                </a:solidFill>
              </a:rPr>
              <a:t> </a:t>
            </a:r>
            <a:r>
              <a:rPr lang="en-US" altLang="en-US" dirty="0">
                <a:solidFill>
                  <a:srgbClr val="008A87"/>
                </a:solidFill>
                <a:latin typeface="Symbol" pitchFamily="18" charset="2"/>
              </a:rPr>
              <a:t>Î</a:t>
            </a:r>
            <a:r>
              <a:rPr lang="en-US" altLang="en-US" dirty="0">
                <a:solidFill>
                  <a:srgbClr val="008A87"/>
                </a:solidFill>
              </a:rPr>
              <a:t> </a:t>
            </a:r>
            <a:r>
              <a:rPr lang="en-US" altLang="en-US" i="1" dirty="0">
                <a:solidFill>
                  <a:srgbClr val="008A87"/>
                </a:solidFill>
              </a:rPr>
              <a:t>V</a:t>
            </a:r>
            <a:r>
              <a:rPr lang="en-US" altLang="en-US" dirty="0"/>
              <a:t> to all </a:t>
            </a:r>
            <a:r>
              <a:rPr lang="en-US" altLang="en-US" i="1" dirty="0">
                <a:solidFill>
                  <a:srgbClr val="008A87"/>
                </a:solidFill>
              </a:rPr>
              <a:t>v</a:t>
            </a:r>
            <a:r>
              <a:rPr lang="en-US" altLang="en-US" dirty="0">
                <a:solidFill>
                  <a:srgbClr val="008A87"/>
                </a:solidFill>
              </a:rPr>
              <a:t> </a:t>
            </a:r>
            <a:r>
              <a:rPr lang="en-US" altLang="en-US" dirty="0">
                <a:solidFill>
                  <a:srgbClr val="008A87"/>
                </a:solidFill>
                <a:latin typeface="Symbol" pitchFamily="18" charset="2"/>
              </a:rPr>
              <a:t>Î</a:t>
            </a:r>
            <a:r>
              <a:rPr lang="en-US" altLang="en-US" dirty="0">
                <a:solidFill>
                  <a:srgbClr val="008A87"/>
                </a:solidFill>
              </a:rPr>
              <a:t> </a:t>
            </a:r>
            <a:r>
              <a:rPr lang="en-US" altLang="en-US" i="1" dirty="0">
                <a:solidFill>
                  <a:srgbClr val="008A87"/>
                </a:solidFill>
              </a:rPr>
              <a:t>V</a:t>
            </a:r>
            <a:r>
              <a:rPr lang="en-US" altLang="en-US" dirty="0"/>
              <a:t> or </a:t>
            </a:r>
            <a:r>
              <a:rPr lang="en-US" altLang="en-US" dirty="0">
                <a:solidFill>
                  <a:srgbClr val="FF0000"/>
                </a:solidFill>
              </a:rPr>
              <a:t>determines that a negative-weight cycle exists.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041C-DB28-45AA-9E1B-3B7A2EA4416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097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3BDF0F4-2819-49FA-9714-698D86EB637C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latin typeface="Comic Sans MS" pitchFamily="66" charset="0"/>
              </a:rPr>
              <a:t>Shortest Paths: Dynamic Programming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0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600200"/>
                <a:ext cx="8305800" cy="44958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zh-CN" sz="1800" dirty="0" smtClean="0">
                    <a:latin typeface="Comic Sans MS" pitchFamily="66" charset="0"/>
                  </a:rPr>
                  <a:t>Def. </a:t>
                </a:r>
                <a:r>
                  <a:rPr lang="en-US" altLang="zh-CN" sz="1800" dirty="0" smtClean="0">
                    <a:solidFill>
                      <a:srgbClr val="FF0000"/>
                    </a:solidFill>
                    <a:latin typeface="Comic Sans MS" pitchFamily="66" charset="0"/>
                  </a:rPr>
                  <a:t>OPT(</a:t>
                </a:r>
                <a:r>
                  <a:rPr lang="en-US" altLang="zh-CN" sz="1800" dirty="0" err="1" smtClean="0">
                    <a:solidFill>
                      <a:srgbClr val="FF0000"/>
                    </a:solidFill>
                    <a:latin typeface="Comic Sans MS" pitchFamily="66" charset="0"/>
                  </a:rPr>
                  <a:t>i</a:t>
                </a:r>
                <a:r>
                  <a:rPr lang="en-US" altLang="zh-CN" sz="1800" dirty="0" smtClean="0">
                    <a:solidFill>
                      <a:srgbClr val="FF0000"/>
                    </a:solidFill>
                    <a:latin typeface="Comic Sans MS" pitchFamily="66" charset="0"/>
                  </a:rPr>
                  <a:t>, v)</a:t>
                </a:r>
                <a:r>
                  <a:rPr lang="en-US" altLang="zh-CN" sz="1800" dirty="0" smtClean="0">
                    <a:latin typeface="Comic Sans MS" pitchFamily="66" charset="0"/>
                  </a:rPr>
                  <a:t>=length of shortest s-v path </a:t>
                </a:r>
                <a:r>
                  <a:rPr lang="en-US" altLang="zh-CN" sz="1800" dirty="0" smtClean="0">
                    <a:solidFill>
                      <a:srgbClr val="FF0000"/>
                    </a:solidFill>
                    <a:latin typeface="Comic Sans MS" pitchFamily="66" charset="0"/>
                  </a:rPr>
                  <a:t>P using at most </a:t>
                </a:r>
                <a:r>
                  <a:rPr lang="en-US" altLang="zh-CN" sz="1800" dirty="0" err="1" smtClean="0">
                    <a:solidFill>
                      <a:srgbClr val="FF0000"/>
                    </a:solidFill>
                    <a:latin typeface="Comic Sans MS" pitchFamily="66" charset="0"/>
                  </a:rPr>
                  <a:t>i</a:t>
                </a:r>
                <a:r>
                  <a:rPr lang="en-US" altLang="zh-CN" sz="1800" dirty="0" smtClean="0">
                    <a:solidFill>
                      <a:srgbClr val="FF0000"/>
                    </a:solidFill>
                    <a:latin typeface="Comic Sans MS" pitchFamily="66" charset="0"/>
                  </a:rPr>
                  <a:t> edges. 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1800" dirty="0" smtClean="0">
                    <a:latin typeface="Comic Sans MS" pitchFamily="66" charset="0"/>
                  </a:rPr>
                  <a:t>Case 1: P uses at most i-1 edges.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sz="1600" dirty="0" smtClean="0">
                    <a:latin typeface="Comic Sans MS" pitchFamily="66" charset="0"/>
                  </a:rPr>
                  <a:t>OPT(</a:t>
                </a:r>
                <a:r>
                  <a:rPr lang="en-US" altLang="zh-CN" sz="1600" dirty="0" err="1" smtClean="0">
                    <a:latin typeface="Comic Sans MS" pitchFamily="66" charset="0"/>
                  </a:rPr>
                  <a:t>i</a:t>
                </a:r>
                <a:r>
                  <a:rPr lang="en-US" altLang="zh-CN" sz="1600" dirty="0" smtClean="0">
                    <a:latin typeface="Comic Sans MS" pitchFamily="66" charset="0"/>
                  </a:rPr>
                  <a:t>, v) = OPT(i-1, v)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1800" dirty="0" smtClean="0">
                    <a:latin typeface="Comic Sans MS" pitchFamily="66" charset="0"/>
                  </a:rPr>
                  <a:t>Case 2: P uses exactly </a:t>
                </a:r>
                <a:r>
                  <a:rPr lang="en-US" altLang="zh-CN" sz="1800" dirty="0" err="1" smtClean="0">
                    <a:latin typeface="Comic Sans MS" pitchFamily="66" charset="0"/>
                  </a:rPr>
                  <a:t>i</a:t>
                </a:r>
                <a:r>
                  <a:rPr lang="en-US" altLang="zh-CN" sz="1800" dirty="0" smtClean="0">
                    <a:latin typeface="Comic Sans MS" pitchFamily="66" charset="0"/>
                  </a:rPr>
                  <a:t> edges.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sz="1600" dirty="0" smtClean="0">
                    <a:latin typeface="Comic Sans MS" pitchFamily="66" charset="0"/>
                  </a:rPr>
                  <a:t>If (w, v) is the last edge, then OPT  use the </a:t>
                </a:r>
                <a:r>
                  <a:rPr lang="en-US" altLang="zh-CN" sz="1600" dirty="0" smtClean="0">
                    <a:solidFill>
                      <a:srgbClr val="FF0000"/>
                    </a:solidFill>
                    <a:latin typeface="Comic Sans MS" pitchFamily="66" charset="0"/>
                  </a:rPr>
                  <a:t>best s-w path using at most i-1 edges</a:t>
                </a:r>
                <a:r>
                  <a:rPr lang="en-US" altLang="zh-CN" sz="1600" dirty="0" smtClean="0">
                    <a:latin typeface="Comic Sans MS" pitchFamily="66" charset="0"/>
                  </a:rPr>
                  <a:t>  and </a:t>
                </a:r>
                <a:r>
                  <a:rPr lang="en-US" altLang="zh-CN" sz="1600" dirty="0" smtClean="0">
                    <a:solidFill>
                      <a:srgbClr val="FF0000"/>
                    </a:solidFill>
                    <a:latin typeface="Comic Sans MS" pitchFamily="66" charset="0"/>
                  </a:rPr>
                  <a:t>edge  (w, v)</a:t>
                </a:r>
                <a:r>
                  <a:rPr lang="en-US" altLang="zh-CN" sz="1600" dirty="0" smtClean="0">
                    <a:latin typeface="Comic Sans MS" pitchFamily="66" charset="0"/>
                  </a:rPr>
                  <a:t>.</a:t>
                </a: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1600" dirty="0" smtClean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=0 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=0, 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𝑂𝑃𝑇</m:t>
                                </m:r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−1, 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unc>
                                  <m:func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b="0" i="0" smtClean="0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d>
                                          <m:d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𝑂𝑃𝑇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−1,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𝑤𝑣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 smtClean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1600" dirty="0" smtClean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1600" dirty="0" smtClean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1600" dirty="0" smtClean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1600" dirty="0" smtClean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1600" dirty="0" smtClean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1600" dirty="0" smtClean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zh-CN" sz="1600" dirty="0" smtClean="0">
                    <a:latin typeface="Comic Sans MS" pitchFamily="66" charset="0"/>
                  </a:rPr>
                  <a:t>Remark: if no negative cycles, then OPT(</a:t>
                </a:r>
                <a:r>
                  <a:rPr lang="en-US" altLang="zh-CN" sz="1600" dirty="0" smtClean="0">
                    <a:solidFill>
                      <a:srgbClr val="FF0000"/>
                    </a:solidFill>
                    <a:latin typeface="Comic Sans MS" pitchFamily="66" charset="0"/>
                  </a:rPr>
                  <a:t>n-1</a:t>
                </a:r>
                <a:r>
                  <a:rPr lang="en-US" altLang="zh-CN" sz="1600" dirty="0" smtClean="0">
                    <a:latin typeface="Comic Sans MS" pitchFamily="66" charset="0"/>
                  </a:rPr>
                  <a:t>, v)=length of shortest s-v path. </a:t>
                </a: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zh-CN" sz="1600" dirty="0">
                    <a:latin typeface="Comic Sans MS" pitchFamily="66" charset="0"/>
                  </a:rPr>
                  <a:t> </a:t>
                </a:r>
                <a:r>
                  <a:rPr lang="en-US" altLang="zh-CN" sz="1600" dirty="0" smtClean="0">
                    <a:latin typeface="Comic Sans MS" pitchFamily="66" charset="0"/>
                  </a:rPr>
                  <a:t>              n:  the number of nodes.                                    </a:t>
                </a:r>
              </a:p>
            </p:txBody>
          </p:sp>
        </mc:Choice>
        <mc:Fallback>
          <p:sp>
            <p:nvSpPr>
              <p:cNvPr id="410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600200"/>
                <a:ext cx="8305800" cy="4495800"/>
              </a:xfrm>
              <a:blipFill>
                <a:blip r:embed="rId2"/>
                <a:stretch>
                  <a:fillRect l="-881" t="-1357" b="-1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4" name="Oval 13"/>
          <p:cNvSpPr>
            <a:spLocks noChangeArrowheads="1"/>
          </p:cNvSpPr>
          <p:nvPr/>
        </p:nvSpPr>
        <p:spPr bwMode="auto">
          <a:xfrm>
            <a:off x="1295400" y="4800600"/>
            <a:ext cx="609600" cy="609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105" name="Oval 14"/>
          <p:cNvSpPr>
            <a:spLocks noChangeArrowheads="1"/>
          </p:cNvSpPr>
          <p:nvPr/>
        </p:nvSpPr>
        <p:spPr bwMode="auto">
          <a:xfrm>
            <a:off x="4343400" y="4800600"/>
            <a:ext cx="609600" cy="609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106" name="Oval 15"/>
          <p:cNvSpPr>
            <a:spLocks noChangeArrowheads="1"/>
          </p:cNvSpPr>
          <p:nvPr/>
        </p:nvSpPr>
        <p:spPr bwMode="auto">
          <a:xfrm>
            <a:off x="5791200" y="4800600"/>
            <a:ext cx="609600" cy="609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107" name="Line 16"/>
          <p:cNvSpPr>
            <a:spLocks noChangeShapeType="1"/>
          </p:cNvSpPr>
          <p:nvPr/>
        </p:nvSpPr>
        <p:spPr bwMode="auto">
          <a:xfrm>
            <a:off x="1905000" y="51816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7"/>
          <p:cNvSpPr>
            <a:spLocks noChangeShapeType="1"/>
          </p:cNvSpPr>
          <p:nvPr/>
        </p:nvSpPr>
        <p:spPr bwMode="auto">
          <a:xfrm flipV="1">
            <a:off x="2438400" y="4800600"/>
            <a:ext cx="152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8"/>
          <p:cNvSpPr>
            <a:spLocks noChangeShapeType="1"/>
          </p:cNvSpPr>
          <p:nvPr/>
        </p:nvSpPr>
        <p:spPr bwMode="auto">
          <a:xfrm>
            <a:off x="2590800" y="4800600"/>
            <a:ext cx="2286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20"/>
          <p:cNvSpPr>
            <a:spLocks noChangeShapeType="1"/>
          </p:cNvSpPr>
          <p:nvPr/>
        </p:nvSpPr>
        <p:spPr bwMode="auto">
          <a:xfrm>
            <a:off x="2819400" y="518160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Text Box 21"/>
          <p:cNvSpPr txBox="1">
            <a:spLocks noChangeArrowheads="1"/>
          </p:cNvSpPr>
          <p:nvPr/>
        </p:nvSpPr>
        <p:spPr bwMode="auto">
          <a:xfrm>
            <a:off x="1371600" y="4876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s</a:t>
            </a:r>
          </a:p>
        </p:txBody>
      </p:sp>
      <p:sp>
        <p:nvSpPr>
          <p:cNvPr id="4112" name="Text Box 22"/>
          <p:cNvSpPr txBox="1">
            <a:spLocks noChangeArrowheads="1"/>
          </p:cNvSpPr>
          <p:nvPr/>
        </p:nvSpPr>
        <p:spPr bwMode="auto">
          <a:xfrm>
            <a:off x="4495800" y="4953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w</a:t>
            </a:r>
          </a:p>
        </p:txBody>
      </p:sp>
      <p:sp>
        <p:nvSpPr>
          <p:cNvPr id="4113" name="Text Box 23"/>
          <p:cNvSpPr txBox="1">
            <a:spLocks noChangeArrowheads="1"/>
          </p:cNvSpPr>
          <p:nvPr/>
        </p:nvSpPr>
        <p:spPr bwMode="auto">
          <a:xfrm>
            <a:off x="5867400" y="4953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v</a:t>
            </a:r>
          </a:p>
        </p:txBody>
      </p:sp>
      <p:sp>
        <p:nvSpPr>
          <p:cNvPr id="4114" name="Line 24"/>
          <p:cNvSpPr>
            <a:spLocks noChangeShapeType="1"/>
          </p:cNvSpPr>
          <p:nvPr/>
        </p:nvSpPr>
        <p:spPr bwMode="auto">
          <a:xfrm>
            <a:off x="4953000" y="51054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1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Using this recursive equation,  You can design a DP algorithm.  </a:t>
            </a:r>
            <a:r>
              <a:rPr lang="zh-CN" altLang="en-US" dirty="0"/>
              <a:t> </a:t>
            </a:r>
            <a:r>
              <a:rPr lang="en-US" altLang="zh-CN" dirty="0" smtClean="0"/>
              <a:t>Opt(v,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is a </a:t>
            </a:r>
            <a:r>
              <a:rPr lang="en-US" altLang="zh-CN" dirty="0" err="1" smtClean="0"/>
              <a:t>subproblem</a:t>
            </a:r>
            <a:r>
              <a:rPr lang="en-US" altLang="zh-CN" dirty="0" smtClean="0"/>
              <a:t> (exercise).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6839-8B83-4CB2-A74C-72237355AB5B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050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482984B-BB6D-4FE9-BAAD-75003F497777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76200" y="34887"/>
            <a:ext cx="7086600" cy="4156113"/>
            <a:chOff x="762000" y="762000"/>
            <a:chExt cx="6629400" cy="5105400"/>
          </a:xfrm>
        </p:grpSpPr>
        <p:grpSp>
          <p:nvGrpSpPr>
            <p:cNvPr id="6149" name="Group 2"/>
            <p:cNvGrpSpPr>
              <a:grpSpLocks/>
            </p:cNvGrpSpPr>
            <p:nvPr/>
          </p:nvGrpSpPr>
          <p:grpSpPr bwMode="auto">
            <a:xfrm>
              <a:off x="998538" y="914400"/>
              <a:ext cx="5570537" cy="4572000"/>
              <a:chOff x="629" y="576"/>
              <a:chExt cx="3509" cy="2880"/>
            </a:xfrm>
          </p:grpSpPr>
          <p:sp>
            <p:nvSpPr>
              <p:cNvPr id="6156" name="Line 3"/>
              <p:cNvSpPr>
                <a:spLocks noChangeShapeType="1"/>
              </p:cNvSpPr>
              <p:nvPr/>
            </p:nvSpPr>
            <p:spPr bwMode="auto">
              <a:xfrm flipH="1" flipV="1">
                <a:off x="1248" y="2064"/>
                <a:ext cx="240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7" name="Line 4"/>
              <p:cNvSpPr>
                <a:spLocks noChangeShapeType="1"/>
              </p:cNvSpPr>
              <p:nvPr/>
            </p:nvSpPr>
            <p:spPr bwMode="auto">
              <a:xfrm flipH="1" flipV="1">
                <a:off x="2304" y="1104"/>
                <a:ext cx="144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8" name="Line 5"/>
              <p:cNvSpPr>
                <a:spLocks noChangeShapeType="1"/>
              </p:cNvSpPr>
              <p:nvPr/>
            </p:nvSpPr>
            <p:spPr bwMode="auto">
              <a:xfrm>
                <a:off x="3552" y="960"/>
                <a:ext cx="96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159" name="Group 6"/>
              <p:cNvGrpSpPr>
                <a:grpSpLocks/>
              </p:cNvGrpSpPr>
              <p:nvPr/>
            </p:nvGrpSpPr>
            <p:grpSpPr bwMode="auto">
              <a:xfrm>
                <a:off x="629" y="576"/>
                <a:ext cx="3509" cy="2880"/>
                <a:chOff x="629" y="576"/>
                <a:chExt cx="3509" cy="2880"/>
              </a:xfrm>
            </p:grpSpPr>
            <p:sp>
              <p:nvSpPr>
                <p:cNvPr id="6160" name="Oval 7"/>
                <p:cNvSpPr>
                  <a:spLocks noChangeArrowheads="1"/>
                </p:cNvSpPr>
                <p:nvPr/>
              </p:nvSpPr>
              <p:spPr bwMode="auto">
                <a:xfrm>
                  <a:off x="912" y="1872"/>
                  <a:ext cx="336" cy="336"/>
                </a:xfrm>
                <a:prstGeom prst="ellipse">
                  <a:avLst/>
                </a:prstGeom>
                <a:solidFill>
                  <a:srgbClr val="FFCC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0</a:t>
                  </a:r>
                </a:p>
              </p:txBody>
            </p:sp>
            <p:sp>
              <p:nvSpPr>
                <p:cNvPr id="6161" name="Oval 8"/>
                <p:cNvSpPr>
                  <a:spLocks noChangeArrowheads="1"/>
                </p:cNvSpPr>
                <p:nvPr/>
              </p:nvSpPr>
              <p:spPr bwMode="auto">
                <a:xfrm>
                  <a:off x="3648" y="2736"/>
                  <a:ext cx="336" cy="336"/>
                </a:xfrm>
                <a:prstGeom prst="ellipse">
                  <a:avLst/>
                </a:prstGeom>
                <a:solidFill>
                  <a:srgbClr val="FFCC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162" name="Oval 9"/>
                <p:cNvSpPr>
                  <a:spLocks noChangeArrowheads="1"/>
                </p:cNvSpPr>
                <p:nvPr/>
              </p:nvSpPr>
              <p:spPr bwMode="auto">
                <a:xfrm>
                  <a:off x="3648" y="912"/>
                  <a:ext cx="336" cy="336"/>
                </a:xfrm>
                <a:prstGeom prst="ellipse">
                  <a:avLst/>
                </a:prstGeom>
                <a:solidFill>
                  <a:srgbClr val="FFCC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163" name="Oval 10"/>
                <p:cNvSpPr>
                  <a:spLocks noChangeArrowheads="1"/>
                </p:cNvSpPr>
                <p:nvPr/>
              </p:nvSpPr>
              <p:spPr bwMode="auto">
                <a:xfrm>
                  <a:off x="1968" y="2736"/>
                  <a:ext cx="336" cy="336"/>
                </a:xfrm>
                <a:prstGeom prst="ellipse">
                  <a:avLst/>
                </a:prstGeom>
                <a:solidFill>
                  <a:srgbClr val="FFCC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164" name="Oval 11"/>
                <p:cNvSpPr>
                  <a:spLocks noChangeArrowheads="1"/>
                </p:cNvSpPr>
                <p:nvPr/>
              </p:nvSpPr>
              <p:spPr bwMode="auto">
                <a:xfrm>
                  <a:off x="1968" y="912"/>
                  <a:ext cx="336" cy="336"/>
                </a:xfrm>
                <a:prstGeom prst="ellipse">
                  <a:avLst/>
                </a:prstGeom>
                <a:solidFill>
                  <a:srgbClr val="FFCC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165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152" y="1200"/>
                  <a:ext cx="864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6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200" y="1344"/>
                  <a:ext cx="231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6</a:t>
                  </a:r>
                </a:p>
              </p:txBody>
            </p:sp>
            <p:sp>
              <p:nvSpPr>
                <p:cNvPr id="6167" name="Line 14"/>
                <p:cNvSpPr>
                  <a:spLocks noChangeShapeType="1"/>
                </p:cNvSpPr>
                <p:nvPr/>
              </p:nvSpPr>
              <p:spPr bwMode="auto">
                <a:xfrm>
                  <a:off x="1200" y="2160"/>
                  <a:ext cx="768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68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344" y="2544"/>
                  <a:ext cx="231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7</a:t>
                  </a:r>
                </a:p>
              </p:txBody>
            </p:sp>
            <p:sp>
              <p:nvSpPr>
                <p:cNvPr id="6169" name="Line 16"/>
                <p:cNvSpPr>
                  <a:spLocks noChangeShapeType="1"/>
                </p:cNvSpPr>
                <p:nvPr/>
              </p:nvSpPr>
              <p:spPr bwMode="auto">
                <a:xfrm>
                  <a:off x="2304" y="2928"/>
                  <a:ext cx="13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928" y="2976"/>
                  <a:ext cx="231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9</a:t>
                  </a:r>
                </a:p>
              </p:txBody>
            </p:sp>
            <p:sp>
              <p:nvSpPr>
                <p:cNvPr id="6171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256" y="1200"/>
                  <a:ext cx="1392" cy="15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072" y="2400"/>
                  <a:ext cx="231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2</a:t>
                  </a:r>
                </a:p>
              </p:txBody>
            </p:sp>
            <p:sp>
              <p:nvSpPr>
                <p:cNvPr id="6173" name="Line 20"/>
                <p:cNvSpPr>
                  <a:spLocks noChangeShapeType="1"/>
                </p:cNvSpPr>
                <p:nvPr/>
              </p:nvSpPr>
              <p:spPr bwMode="auto">
                <a:xfrm>
                  <a:off x="2112" y="1248"/>
                  <a:ext cx="0" cy="14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4" name="Line 21"/>
                <p:cNvSpPr>
                  <a:spLocks noChangeShapeType="1"/>
                </p:cNvSpPr>
                <p:nvPr/>
              </p:nvSpPr>
              <p:spPr bwMode="auto">
                <a:xfrm flipH="1" flipV="1">
                  <a:off x="3840" y="1248"/>
                  <a:ext cx="0" cy="14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5" name="Line 22"/>
                <p:cNvSpPr>
                  <a:spLocks noChangeShapeType="1"/>
                </p:cNvSpPr>
                <p:nvPr/>
              </p:nvSpPr>
              <p:spPr bwMode="auto">
                <a:xfrm>
                  <a:off x="2256" y="1200"/>
                  <a:ext cx="1488" cy="15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6" name="Freeform 23"/>
                <p:cNvSpPr>
                  <a:spLocks/>
                </p:cNvSpPr>
                <p:nvPr/>
              </p:nvSpPr>
              <p:spPr bwMode="auto">
                <a:xfrm>
                  <a:off x="2448" y="1104"/>
                  <a:ext cx="1216" cy="104"/>
                </a:xfrm>
                <a:custGeom>
                  <a:avLst/>
                  <a:gdLst>
                    <a:gd name="T0" fmla="*/ 1200 w 1216"/>
                    <a:gd name="T1" fmla="*/ 0 h 104"/>
                    <a:gd name="T2" fmla="*/ 1152 w 1216"/>
                    <a:gd name="T3" fmla="*/ 48 h 104"/>
                    <a:gd name="T4" fmla="*/ 816 w 1216"/>
                    <a:gd name="T5" fmla="*/ 96 h 104"/>
                    <a:gd name="T6" fmla="*/ 336 w 1216"/>
                    <a:gd name="T7" fmla="*/ 96 h 104"/>
                    <a:gd name="T8" fmla="*/ 0 w 1216"/>
                    <a:gd name="T9" fmla="*/ 48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216" h="104">
                      <a:moveTo>
                        <a:pt x="1200" y="0"/>
                      </a:moveTo>
                      <a:cubicBezTo>
                        <a:pt x="1208" y="16"/>
                        <a:pt x="1216" y="32"/>
                        <a:pt x="1152" y="48"/>
                      </a:cubicBezTo>
                      <a:cubicBezTo>
                        <a:pt x="1088" y="64"/>
                        <a:pt x="952" y="88"/>
                        <a:pt x="816" y="96"/>
                      </a:cubicBezTo>
                      <a:cubicBezTo>
                        <a:pt x="680" y="104"/>
                        <a:pt x="472" y="104"/>
                        <a:pt x="336" y="96"/>
                      </a:cubicBezTo>
                      <a:cubicBezTo>
                        <a:pt x="200" y="88"/>
                        <a:pt x="100" y="68"/>
                        <a:pt x="0" y="48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7" name="Freeform 24"/>
                <p:cNvSpPr>
                  <a:spLocks/>
                </p:cNvSpPr>
                <p:nvPr/>
              </p:nvSpPr>
              <p:spPr bwMode="auto">
                <a:xfrm>
                  <a:off x="2256" y="904"/>
                  <a:ext cx="1296" cy="56"/>
                </a:xfrm>
                <a:custGeom>
                  <a:avLst/>
                  <a:gdLst>
                    <a:gd name="T0" fmla="*/ 0 w 1296"/>
                    <a:gd name="T1" fmla="*/ 56 h 56"/>
                    <a:gd name="T2" fmla="*/ 432 w 1296"/>
                    <a:gd name="T3" fmla="*/ 8 h 56"/>
                    <a:gd name="T4" fmla="*/ 480 w 1296"/>
                    <a:gd name="T5" fmla="*/ 8 h 56"/>
                    <a:gd name="T6" fmla="*/ 1008 w 1296"/>
                    <a:gd name="T7" fmla="*/ 8 h 56"/>
                    <a:gd name="T8" fmla="*/ 1296 w 1296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296" h="56">
                      <a:moveTo>
                        <a:pt x="0" y="56"/>
                      </a:moveTo>
                      <a:cubicBezTo>
                        <a:pt x="176" y="36"/>
                        <a:pt x="352" y="16"/>
                        <a:pt x="432" y="8"/>
                      </a:cubicBezTo>
                      <a:cubicBezTo>
                        <a:pt x="512" y="0"/>
                        <a:pt x="384" y="8"/>
                        <a:pt x="480" y="8"/>
                      </a:cubicBezTo>
                      <a:cubicBezTo>
                        <a:pt x="576" y="8"/>
                        <a:pt x="872" y="0"/>
                        <a:pt x="1008" y="8"/>
                      </a:cubicBezTo>
                      <a:cubicBezTo>
                        <a:pt x="1144" y="16"/>
                        <a:pt x="1248" y="48"/>
                        <a:pt x="1296" y="5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784" y="576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5</a:t>
                  </a:r>
                  <a:endParaRPr lang="en-US" altLang="zh-CN" sz="2400" b="1"/>
                </a:p>
              </p:txBody>
            </p:sp>
            <p:sp>
              <p:nvSpPr>
                <p:cNvPr id="6179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742" y="1248"/>
                  <a:ext cx="2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-2</a:t>
                  </a:r>
                  <a:endParaRPr lang="en-US" altLang="zh-CN" sz="2400" b="1"/>
                </a:p>
              </p:txBody>
            </p:sp>
            <p:sp>
              <p:nvSpPr>
                <p:cNvPr id="618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814" y="1776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8</a:t>
                  </a:r>
                  <a:endParaRPr lang="en-US" altLang="zh-CN" sz="2400" b="1"/>
                </a:p>
              </p:txBody>
            </p:sp>
            <p:sp>
              <p:nvSpPr>
                <p:cNvPr id="6181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926" y="1872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7</a:t>
                  </a:r>
                  <a:endParaRPr lang="en-US" altLang="zh-CN" sz="2400" b="1"/>
                </a:p>
              </p:txBody>
            </p:sp>
            <p:sp>
              <p:nvSpPr>
                <p:cNvPr id="618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318" y="1488"/>
                  <a:ext cx="2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-3</a:t>
                  </a:r>
                </a:p>
              </p:txBody>
            </p:sp>
            <p:sp>
              <p:nvSpPr>
                <p:cNvPr id="6183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318" y="2112"/>
                  <a:ext cx="2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-4</a:t>
                  </a:r>
                  <a:endParaRPr lang="en-US" altLang="zh-CN" sz="2400" b="1"/>
                </a:p>
              </p:txBody>
            </p:sp>
            <p:sp>
              <p:nvSpPr>
                <p:cNvPr id="6184" name="Text Box 31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2054" y="950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8</a:t>
                  </a:r>
                </a:p>
              </p:txBody>
            </p:sp>
            <p:sp>
              <p:nvSpPr>
                <p:cNvPr id="6185" name="Text Box 32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3734" y="960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8</a:t>
                  </a:r>
                </a:p>
              </p:txBody>
            </p:sp>
            <p:sp>
              <p:nvSpPr>
                <p:cNvPr id="6186" name="Text Box 33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2054" y="2784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8</a:t>
                  </a:r>
                </a:p>
              </p:txBody>
            </p:sp>
            <p:sp>
              <p:nvSpPr>
                <p:cNvPr id="6187" name="Text Box 34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3734" y="2784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8</a:t>
                  </a:r>
                </a:p>
              </p:txBody>
            </p:sp>
            <p:sp>
              <p:nvSpPr>
                <p:cNvPr id="6188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629" y="1920"/>
                  <a:ext cx="19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s</a:t>
                  </a:r>
                  <a:endParaRPr lang="en-US" altLang="zh-CN" sz="2400" b="1"/>
                </a:p>
              </p:txBody>
            </p:sp>
            <p:sp>
              <p:nvSpPr>
                <p:cNvPr id="6189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016" y="576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u</a:t>
                  </a:r>
                  <a:endParaRPr lang="en-US" altLang="zh-CN" sz="2400" b="1"/>
                </a:p>
              </p:txBody>
            </p:sp>
            <p:sp>
              <p:nvSpPr>
                <p:cNvPr id="6190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734" y="576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v</a:t>
                  </a:r>
                  <a:endParaRPr lang="en-US" altLang="zh-CN" sz="2400" b="1"/>
                </a:p>
              </p:txBody>
            </p:sp>
            <p:sp>
              <p:nvSpPr>
                <p:cNvPr id="6191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054" y="3168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x</a:t>
                  </a:r>
                </a:p>
              </p:txBody>
            </p:sp>
            <p:sp>
              <p:nvSpPr>
                <p:cNvPr id="6192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744" y="3168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y</a:t>
                  </a:r>
                  <a:endParaRPr lang="en-US" altLang="zh-CN" sz="2400" b="1"/>
                </a:p>
              </p:txBody>
            </p:sp>
          </p:grpSp>
        </p:grpSp>
        <p:grpSp>
          <p:nvGrpSpPr>
            <p:cNvPr id="6150" name="Group 40"/>
            <p:cNvGrpSpPr>
              <a:grpSpLocks/>
            </p:cNvGrpSpPr>
            <p:nvPr/>
          </p:nvGrpSpPr>
          <p:grpSpPr bwMode="auto">
            <a:xfrm>
              <a:off x="762000" y="762000"/>
              <a:ext cx="6629400" cy="5105400"/>
              <a:chOff x="480" y="480"/>
              <a:chExt cx="4176" cy="3216"/>
            </a:xfrm>
          </p:grpSpPr>
          <p:sp>
            <p:nvSpPr>
              <p:cNvPr id="6152" name="Line 41"/>
              <p:cNvSpPr>
                <a:spLocks noChangeShapeType="1"/>
              </p:cNvSpPr>
              <p:nvPr/>
            </p:nvSpPr>
            <p:spPr bwMode="auto">
              <a:xfrm>
                <a:off x="480" y="480"/>
                <a:ext cx="0" cy="321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3" name="Line 42"/>
              <p:cNvSpPr>
                <a:spLocks noChangeShapeType="1"/>
              </p:cNvSpPr>
              <p:nvPr/>
            </p:nvSpPr>
            <p:spPr bwMode="auto">
              <a:xfrm>
                <a:off x="480" y="3696"/>
                <a:ext cx="417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" name="Line 43"/>
              <p:cNvSpPr>
                <a:spLocks noChangeShapeType="1"/>
              </p:cNvSpPr>
              <p:nvPr/>
            </p:nvSpPr>
            <p:spPr bwMode="auto">
              <a:xfrm>
                <a:off x="480" y="480"/>
                <a:ext cx="417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5" name="Line 44"/>
              <p:cNvSpPr>
                <a:spLocks noChangeShapeType="1"/>
              </p:cNvSpPr>
              <p:nvPr/>
            </p:nvSpPr>
            <p:spPr bwMode="auto">
              <a:xfrm>
                <a:off x="4656" y="480"/>
                <a:ext cx="0" cy="321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51" name="Text Box 45"/>
            <p:cNvSpPr txBox="1">
              <a:spLocks noChangeArrowheads="1"/>
            </p:cNvSpPr>
            <p:nvPr/>
          </p:nvSpPr>
          <p:spPr bwMode="auto">
            <a:xfrm>
              <a:off x="3581400" y="5410200"/>
              <a:ext cx="5222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(a)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44"/>
              <p:cNvSpPr txBox="1">
                <a:spLocks noChangeArrowheads="1"/>
              </p:cNvSpPr>
              <p:nvPr/>
            </p:nvSpPr>
            <p:spPr bwMode="auto">
              <a:xfrm>
                <a:off x="689742" y="5517086"/>
                <a:ext cx="7162800" cy="1282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 dirty="0"/>
                  <a:t>    </a:t>
                </a:r>
                <a:r>
                  <a:rPr lang="en-US" altLang="en-US" sz="1800" dirty="0"/>
                  <a:t>vertex:</a:t>
                </a:r>
                <a:r>
                  <a:rPr lang="en-US" altLang="en-US" sz="2400" dirty="0"/>
                  <a:t>   </a:t>
                </a:r>
                <a:r>
                  <a:rPr lang="en-US" altLang="en-US" sz="1800" dirty="0"/>
                  <a:t>s   u   v   x   y  </a:t>
                </a:r>
                <a:r>
                  <a:rPr lang="en-US" altLang="en-US" sz="1800" dirty="0" smtClean="0"/>
                  <a:t>     </a:t>
                </a:r>
                <a:r>
                  <a:rPr lang="en-US" altLang="en-US" sz="1800" dirty="0" err="1" smtClean="0"/>
                  <a:t>i</a:t>
                </a:r>
                <a:r>
                  <a:rPr lang="en-US" altLang="en-US" sz="1800" dirty="0" smtClean="0"/>
                  <a:t>=0 </a:t>
                </a:r>
                <a:endParaRPr lang="en-US" altLang="en-US" sz="1800" dirty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 dirty="0"/>
                  <a:t>             d:    </a:t>
                </a:r>
                <a:r>
                  <a:rPr lang="en-US" altLang="en-US" sz="1800" dirty="0">
                    <a:sym typeface="Symbol"/>
                  </a:rPr>
                  <a:t>0</a:t>
                </a:r>
                <a:r>
                  <a:rPr lang="en-US" altLang="en-US" sz="1800" dirty="0" smtClean="0">
                    <a:sym typeface="Symbol"/>
                  </a:rPr>
                  <a:t>        </a:t>
                </a:r>
                <a:endParaRPr lang="en-US" altLang="en-US" sz="1800" dirty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 dirty="0" smtClean="0"/>
                  <a:t>              </a:t>
                </a:r>
                <a14:m>
                  <m:oMath xmlns:m="http://schemas.openxmlformats.org/officeDocument/2006/math">
                    <m:r>
                      <a:rPr lang="el-GR" altLang="en-US" sz="180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en-US" sz="1800" dirty="0" smtClean="0"/>
                  <a:t>:   s     -  -   -    -</a:t>
                </a:r>
                <a:endParaRPr lang="en-US" altLang="en-US" sz="1800" dirty="0"/>
              </a:p>
            </p:txBody>
          </p:sp>
        </mc:Choice>
        <mc:Fallback xmlns="">
          <p:sp>
            <p:nvSpPr>
              <p:cNvPr id="48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9742" y="5517086"/>
                <a:ext cx="7162800" cy="1282700"/>
              </a:xfrm>
              <a:prstGeom prst="rect">
                <a:avLst/>
              </a:prstGeom>
              <a:blipFill>
                <a:blip r:embed="rId2"/>
                <a:stretch>
                  <a:fillRect b="-76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2399" y="4324270"/>
                <a:ext cx="8510795" cy="11344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1600" dirty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=0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=0,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𝑂𝑃𝑇</m:t>
                                </m:r>
                                <m:d>
                                  <m:d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−1, 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unc>
                                  <m:func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d>
                                          <m:d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𝑂𝑃𝑇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−1,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𝑤𝑣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4324270"/>
                <a:ext cx="8510795" cy="11344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04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6258</TotalTime>
  <Words>2113</Words>
  <PresentationFormat>On-screen Show (4:3)</PresentationFormat>
  <Paragraphs>628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宋体</vt:lpstr>
      <vt:lpstr>Arial</vt:lpstr>
      <vt:lpstr>Calibri</vt:lpstr>
      <vt:lpstr>Cambria Math</vt:lpstr>
      <vt:lpstr>Comic Sans MS</vt:lpstr>
      <vt:lpstr>Symbol</vt:lpstr>
      <vt:lpstr>Times New Roman</vt:lpstr>
      <vt:lpstr>Default Design</vt:lpstr>
      <vt:lpstr>Problem Definition:</vt:lpstr>
      <vt:lpstr>Dijkstra’s algorithm</vt:lpstr>
      <vt:lpstr>Example of Dijkstra’s algorithm</vt:lpstr>
      <vt:lpstr>The algorithm does not work if there are negative weight edges in the graph</vt:lpstr>
      <vt:lpstr> Lecture 10: Shortest Paths  with Negative weighted edges Bellman-Ford algorithm</vt:lpstr>
      <vt:lpstr>Negative-weight cycles</vt:lpstr>
      <vt:lpstr>Shortest Paths: Dynamic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Bellman-Ford algorithm</vt:lpstr>
      <vt:lpstr>PowerPoint Presentation</vt:lpstr>
      <vt:lpstr>PowerPoint Presentation</vt:lpstr>
      <vt:lpstr>Corollary: If negative-weight circuit exists in the given graph, in the n-th iteration,  the cost of a shortest path from s to some node v will be further reduced.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0-1 Knapsack Problem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2018-11-01T01:47:40Z</cp:lastPrinted>
  <dcterms:created xsi:type="dcterms:W3CDTF">2008-10-27T12:52:42Z</dcterms:created>
  <dcterms:modified xsi:type="dcterms:W3CDTF">2021-11-05T04:16:02Z</dcterms:modified>
</cp:coreProperties>
</file>