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88" r:id="rId4"/>
    <p:sldId id="286" r:id="rId5"/>
    <p:sldId id="258" r:id="rId6"/>
    <p:sldId id="259" r:id="rId7"/>
    <p:sldId id="257" r:id="rId8"/>
    <p:sldId id="260" r:id="rId9"/>
    <p:sldId id="262" r:id="rId10"/>
    <p:sldId id="263" r:id="rId11"/>
    <p:sldId id="264" r:id="rId12"/>
    <p:sldId id="290" r:id="rId13"/>
    <p:sldId id="265" r:id="rId14"/>
    <p:sldId id="291" r:id="rId15"/>
    <p:sldId id="292" r:id="rId16"/>
    <p:sldId id="293" r:id="rId17"/>
    <p:sldId id="294" r:id="rId18"/>
    <p:sldId id="295" r:id="rId19"/>
    <p:sldId id="296" r:id="rId20"/>
    <p:sldId id="302" r:id="rId21"/>
    <p:sldId id="267" r:id="rId22"/>
    <p:sldId id="269" r:id="rId23"/>
    <p:sldId id="297" r:id="rId24"/>
    <p:sldId id="298" r:id="rId25"/>
    <p:sldId id="270" r:id="rId26"/>
    <p:sldId id="271" r:id="rId27"/>
    <p:sldId id="272" r:id="rId28"/>
    <p:sldId id="273" r:id="rId29"/>
    <p:sldId id="299" r:id="rId30"/>
    <p:sldId id="275" r:id="rId31"/>
    <p:sldId id="309" r:id="rId32"/>
    <p:sldId id="300" r:id="rId33"/>
    <p:sldId id="310" r:id="rId3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>
      <p:cViewPr varScale="1">
        <p:scale>
          <a:sx n="114" d="100"/>
          <a:sy n="114" d="100"/>
        </p:scale>
        <p:origin x="16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118" y="0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9643"/>
            <a:ext cx="4029282" cy="3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118" y="6659643"/>
            <a:ext cx="4029282" cy="3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1E313287-67AF-4802-970E-3E5C8CB5D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4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014" y="0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483" y="3330420"/>
            <a:ext cx="7435436" cy="315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8443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014" y="6658443"/>
            <a:ext cx="4029282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0D21C677-DADA-48C8-8FE4-F36D82F8A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E3C5-3BD7-4197-8D67-D61DA6045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8A4C3-E633-4D7B-8105-C8093BA4D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792C0-078C-4A30-B41B-F32CAFDC0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00E4-62A9-4528-A7D1-FA76EEC79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52CCFB3-44A9-4C00-B79E-315DD09C1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0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60C290-A905-4541-BDB7-509773E73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52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799365-07C2-4060-BC73-889833C9A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31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EB418-137E-42F7-BFCC-6AC3201F0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FCA7-AE88-4CD7-839D-1C2742DB0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A30C-1846-4612-8701-19BB12B76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DB23A-CBE0-4947-8625-BB8AE6D8E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4C9F9-6C76-4957-8DC6-C47D88943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8AF64-EAAB-48A9-A489-3ECC852C0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9DBC-4361-4643-9DE3-BC1A07F97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0E4C7-FBB7-4236-9A50-3BA066934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94D3C7-928A-4BBB-ACCB-C0642598A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11440E-DF10-4F40-99E6-C752EE0889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278092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11. String Matching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D7E6D1-F86C-4C81-AE4A-8085DE41E5B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en-US"/>
              <a:t>Failure function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45386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f(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en-US" sz="2400" i="1" dirty="0">
                <a:solidFill>
                  <a:schemeClr val="accent2"/>
                </a:solidFill>
                <a:cs typeface="Times New Roman" pitchFamily="18" charset="0"/>
              </a:rPr>
              <a:t>is the </a:t>
            </a:r>
            <a:r>
              <a:rPr lang="en-US" altLang="en-US" sz="2400" b="1" i="1" dirty="0">
                <a:solidFill>
                  <a:srgbClr val="FF0000"/>
                </a:solidFill>
                <a:cs typeface="Times New Roman" pitchFamily="18" charset="0"/>
              </a:rPr>
              <a:t>largest r with (r&lt;</a:t>
            </a:r>
            <a:r>
              <a:rPr lang="en-US" altLang="en-US" sz="2400" b="1" i="1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en-US" sz="2400" b="1" i="1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en-US" altLang="en-US" sz="2400" i="1" dirty="0">
                <a:solidFill>
                  <a:schemeClr val="accent2"/>
                </a:solidFill>
                <a:cs typeface="Times New Roman" pitchFamily="18" charset="0"/>
              </a:rPr>
              <a:t>such that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P[1] P[2] ...P[r] = P[i-r+1]P[i-r+2], ..., P[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].</a:t>
            </a:r>
            <a:r>
              <a:rPr lang="en-US" alt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</a:t>
            </a:r>
          </a:p>
          <a:p>
            <a:pPr eaLnBrk="1" hangingPunct="1">
              <a:buFontTx/>
              <a:buNone/>
            </a:pPr>
            <a:r>
              <a:rPr lang="en-US" altLang="en-US" sz="2400" i="1" dirty="0"/>
              <a:t>      </a:t>
            </a:r>
            <a:r>
              <a:rPr lang="en-US" altLang="en-US" sz="1800" i="1" dirty="0"/>
              <a:t>Prefix of length r</a:t>
            </a:r>
            <a:r>
              <a:rPr lang="en-US" altLang="en-US" sz="2000" dirty="0"/>
              <a:t>            </a:t>
            </a:r>
            <a:r>
              <a:rPr lang="en-US" altLang="en-US" sz="1800" i="1" dirty="0"/>
              <a:t>Suffix of P[1]P[2]…P[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] of length r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2123728" y="2408312"/>
            <a:ext cx="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4860032" y="24083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0AC9C5-A61B-4BEA-A9A4-849ABE971AC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60648"/>
            <a:ext cx="7772400" cy="61206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b="1" dirty="0">
                <a:solidFill>
                  <a:srgbClr val="0070C0"/>
                </a:solidFill>
              </a:rPr>
              <a:t>Example</a:t>
            </a:r>
            <a:r>
              <a:rPr lang="en-US" altLang="en-US" sz="2200" dirty="0"/>
              <a:t>: P=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abcabbabcabbaa</a:t>
            </a:r>
            <a:endParaRPr lang="en-US" altLang="en-US" sz="2200" dirty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200" dirty="0"/>
              <a:t>P[1]    	=</a:t>
            </a:r>
            <a:r>
              <a:rPr lang="en-US" altLang="en-US" sz="2200" dirty="0">
                <a:solidFill>
                  <a:srgbClr val="00B050"/>
                </a:solidFill>
              </a:rPr>
              <a:t>a, </a:t>
            </a:r>
            <a:r>
              <a:rPr lang="en-US" altLang="en-US" sz="2200" dirty="0"/>
              <a:t> 			f(1)=0;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P[1..2]	=</a:t>
            </a:r>
            <a:r>
              <a:rPr lang="en-US" altLang="en-US" sz="2200" dirty="0" err="1">
                <a:solidFill>
                  <a:srgbClr val="00B050"/>
                </a:solidFill>
              </a:rPr>
              <a:t>ab</a:t>
            </a:r>
            <a:r>
              <a:rPr lang="en-US" altLang="en-US" sz="2200" dirty="0">
                <a:solidFill>
                  <a:srgbClr val="00B050"/>
                </a:solidFill>
              </a:rPr>
              <a:t>, 			</a:t>
            </a:r>
            <a:r>
              <a:rPr lang="en-US" altLang="en-US" sz="2200" dirty="0"/>
              <a:t>f(2)=0;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P[1..3]	=</a:t>
            </a:r>
            <a:r>
              <a:rPr lang="en-US" altLang="en-US" sz="2200" dirty="0" err="1">
                <a:solidFill>
                  <a:srgbClr val="00B050"/>
                </a:solidFill>
              </a:rPr>
              <a:t>abc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	f(3)=0;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P[1..4]	=</a:t>
            </a:r>
            <a:r>
              <a:rPr lang="en-US" altLang="en-US" sz="2200" dirty="0" err="1">
                <a:solidFill>
                  <a:srgbClr val="00B050"/>
                </a:solidFill>
              </a:rPr>
              <a:t>abca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	f(4)=1;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P[1..5]	=</a:t>
            </a:r>
            <a:r>
              <a:rPr lang="en-US" altLang="en-US" sz="2200" dirty="0" err="1">
                <a:solidFill>
                  <a:srgbClr val="00B050"/>
                </a:solidFill>
              </a:rPr>
              <a:t>abcab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f(5)=2;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P[1..6]	=</a:t>
            </a:r>
            <a:r>
              <a:rPr lang="en-US" altLang="en-US" sz="2200" dirty="0" err="1">
                <a:solidFill>
                  <a:srgbClr val="00B050"/>
                </a:solidFill>
              </a:rPr>
              <a:t>abcabb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f(6)=0;	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P[1..7]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f(7)=1;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P[1..8]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f(8)=2;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P[1..9]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f(9)=3;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P[1..10]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f(10)=4;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P[1..11]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abcabbabcab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	f(11)=5;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P[1..12]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abcabbabcabb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f(12)=6;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P[1..13]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abcabbabcabba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 	f(13)=</a:t>
            </a:r>
            <a:r>
              <a:rPr lang="en-US" altLang="en-US" sz="2200" dirty="0">
                <a:solidFill>
                  <a:schemeClr val="accent1"/>
                </a:solidFill>
              </a:rPr>
              <a:t>7;</a:t>
            </a:r>
            <a:endParaRPr lang="en-US" altLang="en-US" sz="2200" dirty="0"/>
          </a:p>
          <a:p>
            <a:pPr eaLnBrk="1" hangingPunct="1">
              <a:buFontTx/>
              <a:buNone/>
            </a:pPr>
            <a:r>
              <a:rPr lang="en-US" altLang="en-US" sz="2200" dirty="0"/>
              <a:t>P[1..14]	=</a:t>
            </a:r>
            <a:r>
              <a:rPr lang="en-US" altLang="en-US" sz="2200" dirty="0" err="1">
                <a:solidFill>
                  <a:srgbClr val="00B050"/>
                </a:solidFill>
              </a:rPr>
              <a:t>abcabbabcabbaa</a:t>
            </a:r>
            <a:r>
              <a:rPr lang="en-US" altLang="en-US" sz="2200" dirty="0">
                <a:solidFill>
                  <a:srgbClr val="00B050"/>
                </a:solidFill>
              </a:rPr>
              <a:t>,</a:t>
            </a:r>
            <a:r>
              <a:rPr lang="en-US" altLang="en-US" sz="2200" dirty="0"/>
              <a:t>	f(14)=1;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4293499"/>
              </p:ext>
            </p:extLst>
          </p:nvPr>
        </p:nvGraphicFramePr>
        <p:xfrm>
          <a:off x="620712" y="606696"/>
          <a:ext cx="7848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30368"/>
              </p:ext>
            </p:extLst>
          </p:nvPr>
        </p:nvGraphicFramePr>
        <p:xfrm>
          <a:off x="637376" y="1398784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2" name="Text Box 202"/>
          <p:cNvSpPr txBox="1">
            <a:spLocks noChangeArrowheads="1"/>
          </p:cNvSpPr>
          <p:nvPr/>
        </p:nvSpPr>
        <p:spPr bwMode="auto">
          <a:xfrm>
            <a:off x="168158" y="528861"/>
            <a:ext cx="403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26" y="4869160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f(1)=0, f(2)=0, f(3)=1, f(4)=2, f(5)=3, f(6)=0, f(7)=1</a:t>
            </a:r>
          </a:p>
        </p:txBody>
      </p:sp>
      <p:sp>
        <p:nvSpPr>
          <p:cNvPr id="9" name="Text Box 202"/>
          <p:cNvSpPr txBox="1">
            <a:spLocks noChangeArrowheads="1"/>
          </p:cNvSpPr>
          <p:nvPr/>
        </p:nvSpPr>
        <p:spPr bwMode="auto">
          <a:xfrm>
            <a:off x="179512" y="139295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7584" y="188640"/>
            <a:ext cx="0" cy="2160240"/>
            <a:chOff x="827584" y="188640"/>
            <a:chExt cx="0" cy="216024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9535"/>
              </p:ext>
            </p:extLst>
          </p:nvPr>
        </p:nvGraphicFramePr>
        <p:xfrm>
          <a:off x="1691680" y="1392957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572000" y="188640"/>
            <a:ext cx="0" cy="2160240"/>
            <a:chOff x="827584" y="188640"/>
            <a:chExt cx="0" cy="216024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34528" y="188640"/>
            <a:ext cx="0" cy="2160240"/>
            <a:chOff x="827584" y="188640"/>
            <a:chExt cx="0" cy="216024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580112" y="188640"/>
            <a:ext cx="0" cy="2160240"/>
            <a:chOff x="827584" y="188640"/>
            <a:chExt cx="0" cy="216024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084168" y="188640"/>
            <a:ext cx="0" cy="2160240"/>
            <a:chOff x="827584" y="188640"/>
            <a:chExt cx="0" cy="216024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588224" y="188640"/>
            <a:ext cx="0" cy="2160240"/>
            <a:chOff x="827584" y="188640"/>
            <a:chExt cx="0" cy="216024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0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46355"/>
              </p:ext>
            </p:extLst>
          </p:nvPr>
        </p:nvGraphicFramePr>
        <p:xfrm>
          <a:off x="2730272" y="1398784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1403648" y="188640"/>
            <a:ext cx="0" cy="2160240"/>
            <a:chOff x="827584" y="188640"/>
            <a:chExt cx="0" cy="216024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907704" y="188640"/>
            <a:ext cx="0" cy="2160240"/>
            <a:chOff x="827584" y="188640"/>
            <a:chExt cx="0" cy="2160240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11760" y="188640"/>
            <a:ext cx="0" cy="2160240"/>
            <a:chOff x="827584" y="188640"/>
            <a:chExt cx="0" cy="216024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915816" y="188640"/>
            <a:ext cx="0" cy="2160240"/>
            <a:chOff x="827584" y="188640"/>
            <a:chExt cx="0" cy="216024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419872" y="188640"/>
            <a:ext cx="0" cy="2160240"/>
            <a:chOff x="827584" y="188640"/>
            <a:chExt cx="0" cy="2160240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995936" y="188640"/>
            <a:ext cx="0" cy="2160240"/>
            <a:chOff x="827584" y="188640"/>
            <a:chExt cx="0" cy="2160240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38927"/>
              </p:ext>
            </p:extLst>
          </p:nvPr>
        </p:nvGraphicFramePr>
        <p:xfrm>
          <a:off x="3768864" y="1392456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7092280" y="188640"/>
            <a:ext cx="0" cy="2160240"/>
            <a:chOff x="827584" y="188640"/>
            <a:chExt cx="0" cy="216024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5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27510"/>
              </p:ext>
            </p:extLst>
          </p:nvPr>
        </p:nvGraphicFramePr>
        <p:xfrm>
          <a:off x="6896576" y="1398784"/>
          <a:ext cx="2090738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375D0C-D82D-453F-B83C-36BB0BEE68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4713"/>
          </a:xfrm>
        </p:spPr>
        <p:txBody>
          <a:bodyPr/>
          <a:lstStyle/>
          <a:p>
            <a:pPr eaLnBrk="1" hangingPunct="1"/>
            <a:r>
              <a:rPr lang="en-US" altLang="en-US" dirty="0"/>
              <a:t>The Scan Algorithm</a:t>
            </a:r>
            <a:endParaRPr lang="en-US" altLang="en-US" sz="12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6085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400" dirty="0"/>
              <a:t>: indicates that 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is the next character in T to be compared (</a:t>
            </a:r>
            <a:r>
              <a:rPr lang="en-US" altLang="en-US" sz="2400" dirty="0">
                <a:solidFill>
                  <a:srgbClr val="00B050"/>
                </a:solidFill>
              </a:rPr>
              <a:t>green arrow</a:t>
            </a:r>
            <a:r>
              <a:rPr lang="en-US" altLang="en-US" sz="2400" dirty="0"/>
              <a:t>).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q</a:t>
            </a:r>
            <a:r>
              <a:rPr lang="en-US" altLang="en-US" sz="2400" dirty="0"/>
              <a:t>: indicates that P[q+1] is the next character in P to be compared with 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(</a:t>
            </a:r>
            <a:r>
              <a:rPr lang="en-US" altLang="en-US" sz="2400" dirty="0">
                <a:solidFill>
                  <a:srgbClr val="FF0000"/>
                </a:solidFill>
              </a:rPr>
              <a:t>red arrow-1</a:t>
            </a:r>
            <a:r>
              <a:rPr lang="en-US" altLang="en-US" sz="2400" dirty="0"/>
              <a:t>).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 err="1"/>
              <a:t>i</a:t>
            </a:r>
            <a:r>
              <a:rPr lang="en-US" altLang="en-US" sz="2400" dirty="0"/>
              <a:t>=1 and q=0;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compare</a:t>
            </a:r>
            <a:r>
              <a:rPr lang="en-US" altLang="en-US" sz="2400" dirty="0"/>
              <a:t> 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with P[q+1]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B050"/>
                </a:solidFill>
              </a:rPr>
              <a:t>case 1</a:t>
            </a:r>
            <a:r>
              <a:rPr lang="en-US" altLang="en-US" sz="2400" dirty="0"/>
              <a:t>: 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]==P[q+1]</a:t>
            </a:r>
            <a:br>
              <a:rPr lang="en-US" altLang="en-US" sz="2400" dirty="0"/>
            </a:br>
            <a:r>
              <a:rPr lang="en-US" altLang="en-US" sz="2400" dirty="0"/>
              <a:t>	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=i+1;q=q+1;</a:t>
            </a:r>
            <a:br>
              <a:rPr lang="en-US" altLang="en-US" sz="2400" dirty="0"/>
            </a:br>
            <a:r>
              <a:rPr lang="en-US" altLang="en-US" sz="2400" dirty="0"/>
              <a:t>	  </a:t>
            </a:r>
            <a:r>
              <a:rPr lang="en-US" altLang="en-US" sz="2400" dirty="0">
                <a:solidFill>
                  <a:srgbClr val="C00000"/>
                </a:solidFill>
              </a:rPr>
              <a:t>if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q==|P|</a:t>
            </a:r>
            <a:r>
              <a:rPr lang="en-US" altLang="en-US" sz="2400" dirty="0"/>
              <a:t> then print "</a:t>
            </a:r>
            <a:r>
              <a:rPr lang="en-US" altLang="en-US" sz="2400" dirty="0">
                <a:solidFill>
                  <a:srgbClr val="FF0000"/>
                </a:solidFill>
              </a:rPr>
              <a:t>P occurs at </a:t>
            </a:r>
            <a:r>
              <a:rPr lang="en-US" altLang="en-US" sz="2400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-|P|”, and q=f(|P|).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B050"/>
                </a:solidFill>
              </a:rPr>
              <a:t>case 2</a:t>
            </a:r>
            <a:r>
              <a:rPr lang="en-US" altLang="en-US" sz="2400" dirty="0"/>
              <a:t>: 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</a:t>
            </a:r>
            <a:r>
              <a:rPr lang="en-US" altLang="en-US" sz="2400" dirty="0">
                <a:cs typeface="Times New Roman" pitchFamily="18" charset="0"/>
              </a:rPr>
              <a:t>≠P[q+1] and q≠0</a:t>
            </a:r>
            <a:br>
              <a:rPr lang="en-US" altLang="en-US" sz="2400" dirty="0">
                <a:cs typeface="Times New Roman" pitchFamily="18" charset="0"/>
              </a:rPr>
            </a:br>
            <a:r>
              <a:rPr lang="en-US" altLang="en-US" sz="2400" dirty="0">
                <a:cs typeface="Times New Roman" pitchFamily="18" charset="0"/>
              </a:rPr>
              <a:t>	q=f(q);               % the pattern shifts forward </a:t>
            </a:r>
            <a:br>
              <a:rPr lang="en-US" altLang="en-US" sz="2400" dirty="0">
                <a:cs typeface="Times New Roman" pitchFamily="18" charset="0"/>
              </a:rPr>
            </a:br>
            <a:r>
              <a:rPr lang="en-US" altLang="en-US" sz="2400" dirty="0">
                <a:solidFill>
                  <a:srgbClr val="00B050"/>
                </a:solidFill>
                <a:cs typeface="Times New Roman" pitchFamily="18" charset="0"/>
              </a:rPr>
              <a:t>case 3</a:t>
            </a:r>
            <a:r>
              <a:rPr lang="en-US" altLang="en-US" sz="2400" dirty="0">
                <a:cs typeface="Times New Roman" pitchFamily="18" charset="0"/>
              </a:rPr>
              <a:t>: </a:t>
            </a:r>
            <a:r>
              <a:rPr lang="en-US" altLang="en-US" sz="2400" dirty="0"/>
              <a:t>T[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</a:t>
            </a:r>
            <a:r>
              <a:rPr lang="en-US" altLang="en-US" sz="2400" dirty="0">
                <a:cs typeface="Times New Roman" pitchFamily="18" charset="0"/>
              </a:rPr>
              <a:t>≠P[q+1] and q==0</a:t>
            </a:r>
            <a:br>
              <a:rPr lang="en-US" altLang="en-US" sz="2400" dirty="0">
                <a:cs typeface="Times New Roman" pitchFamily="18" charset="0"/>
              </a:rPr>
            </a:br>
            <a:r>
              <a:rPr lang="en-US" altLang="en-US" sz="2400" dirty="0">
                <a:cs typeface="Times New Roman" pitchFamily="18" charset="0"/>
              </a:rPr>
              <a:t>	</a:t>
            </a:r>
            <a:r>
              <a:rPr lang="en-US" altLang="en-US" sz="2400" dirty="0" err="1">
                <a:cs typeface="Times New Roman" pitchFamily="18" charset="0"/>
              </a:rPr>
              <a:t>i</a:t>
            </a:r>
            <a:r>
              <a:rPr lang="en-US" altLang="en-US" sz="2400" dirty="0">
                <a:cs typeface="Times New Roman" pitchFamily="18" charset="0"/>
              </a:rPr>
              <a:t>=i+1;         % the pattern shifts one position forward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  <a:cs typeface="Times New Roman" pitchFamily="18" charset="0"/>
              </a:rPr>
              <a:t>Repeat</a:t>
            </a:r>
            <a:r>
              <a:rPr lang="en-US" altLang="en-US" sz="2400" dirty="0">
                <a:cs typeface="Times New Roman" pitchFamily="18" charset="0"/>
              </a:rPr>
              <a:t> step2 until </a:t>
            </a:r>
            <a:r>
              <a:rPr lang="en-US" altLang="en-US" sz="2400" dirty="0" err="1">
                <a:cs typeface="Times New Roman" pitchFamily="18" charset="0"/>
              </a:rPr>
              <a:t>i</a:t>
            </a:r>
            <a:r>
              <a:rPr lang="en-US" altLang="en-US" sz="2400" dirty="0">
                <a:cs typeface="Times New Roman" pitchFamily="18" charset="0"/>
              </a:rPr>
              <a:t>==|T|.</a:t>
            </a:r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7162800" y="2971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u="sng" dirty="0"/>
              <a:t>Illustration:</a:t>
            </a:r>
            <a:r>
              <a:rPr lang="en-US" altLang="en-US" sz="2800" dirty="0"/>
              <a:t> given a String ‘S’ and </a:t>
            </a:r>
            <a:r>
              <a:rPr lang="en-US" altLang="en-US" sz="2800"/>
              <a:t>pattern ‘P’ </a:t>
            </a:r>
            <a:r>
              <a:rPr lang="en-US" altLang="en-US" sz="2800" dirty="0"/>
              <a:t>as follows: </a:t>
            </a:r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          T                 </a:t>
            </a:r>
          </a:p>
        </p:txBody>
      </p:sp>
      <p:graphicFrame>
        <p:nvGraphicFramePr>
          <p:cNvPr id="142374" name="Group 3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71539637"/>
              </p:ext>
            </p:extLst>
          </p:nvPr>
        </p:nvGraphicFramePr>
        <p:xfrm>
          <a:off x="2819400" y="1676400"/>
          <a:ext cx="5410200" cy="60960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377" name="Text Box 41"/>
          <p:cNvSpPr txBox="1">
            <a:spLocks noChangeArrowheads="1"/>
          </p:cNvSpPr>
          <p:nvPr/>
        </p:nvSpPr>
        <p:spPr bwMode="auto">
          <a:xfrm>
            <a:off x="1331640" y="26670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</a:p>
        </p:txBody>
      </p: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2514600" y="277971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142400" name="Group 6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06130884"/>
              </p:ext>
            </p:extLst>
          </p:nvPr>
        </p:nvGraphicFramePr>
        <p:xfrm>
          <a:off x="2819400" y="2743200"/>
          <a:ext cx="2895600" cy="51816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401" name="Text Box 65"/>
          <p:cNvSpPr txBox="1">
            <a:spLocks noChangeArrowheads="1"/>
          </p:cNvSpPr>
          <p:nvPr/>
        </p:nvSpPr>
        <p:spPr bwMode="auto">
          <a:xfrm>
            <a:off x="685800" y="3200400"/>
            <a:ext cx="741045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/>
              <a:t>Let us execute the KMP algorithm to find whether ‘P’ occurs in ‘T’. </a:t>
            </a:r>
            <a:endParaRPr lang="en-US" altLang="en-US" sz="16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1600" i="1" dirty="0"/>
              <a:t> the failure function, f was computed previously and is as follows:</a:t>
            </a:r>
          </a:p>
        </p:txBody>
      </p:sp>
      <p:graphicFrame>
        <p:nvGraphicFramePr>
          <p:cNvPr id="14244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85919"/>
              </p:ext>
            </p:extLst>
          </p:nvPr>
        </p:nvGraphicFramePr>
        <p:xfrm>
          <a:off x="1828800" y="4876800"/>
          <a:ext cx="4343400" cy="10160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078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751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5963563"/>
              </p:ext>
            </p:extLst>
          </p:nvPr>
        </p:nvGraphicFramePr>
        <p:xfrm>
          <a:off x="1143000" y="1844675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752" name="Group 34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85960876"/>
              </p:ext>
            </p:extLst>
          </p:nvPr>
        </p:nvGraphicFramePr>
        <p:xfrm>
          <a:off x="1371600" y="4587875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588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3275"/>
              </p:ext>
            </p:extLst>
          </p:nvPr>
        </p:nvGraphicFramePr>
        <p:xfrm>
          <a:off x="1143000" y="2743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609" name="Text Box 201"/>
          <p:cNvSpPr txBox="1">
            <a:spLocks noChangeArrowheads="1"/>
          </p:cNvSpPr>
          <p:nvPr/>
        </p:nvSpPr>
        <p:spPr bwMode="auto">
          <a:xfrm>
            <a:off x="746124" y="265113"/>
            <a:ext cx="814635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Initially</a:t>
            </a:r>
            <a:r>
              <a:rPr lang="en-US" altLang="en-US" dirty="0"/>
              <a:t>: n = size of T = 15; </a:t>
            </a:r>
          </a:p>
          <a:p>
            <a:pPr eaLnBrk="1" hangingPunct="1"/>
            <a:r>
              <a:rPr lang="en-US" altLang="en-US" dirty="0"/>
              <a:t>              m = size of P = 7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Step 1</a:t>
            </a:r>
            <a:r>
              <a:rPr lang="en-US" altLang="en-US" dirty="0"/>
              <a:t>: </a:t>
            </a:r>
            <a:r>
              <a:rPr lang="en-US" altLang="en-US" dirty="0" err="1"/>
              <a:t>i</a:t>
            </a:r>
            <a:r>
              <a:rPr lang="en-US" altLang="en-US" dirty="0"/>
              <a:t> = 1, q = 0</a:t>
            </a:r>
          </a:p>
          <a:p>
            <a:pPr eaLnBrk="1" hangingPunct="1"/>
            <a:r>
              <a:rPr lang="en-US" altLang="en-US" dirty="0"/>
              <a:t>             comparing P[0+1] with T[1]</a:t>
            </a:r>
          </a:p>
        </p:txBody>
      </p:sp>
      <p:sp>
        <p:nvSpPr>
          <p:cNvPr id="145610" name="Text Box 202"/>
          <p:cNvSpPr txBox="1">
            <a:spLocks noChangeArrowheads="1"/>
          </p:cNvSpPr>
          <p:nvPr/>
        </p:nvSpPr>
        <p:spPr bwMode="auto">
          <a:xfrm>
            <a:off x="365125" y="18430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145611" name="Text Box 203"/>
          <p:cNvSpPr txBox="1">
            <a:spLocks noChangeArrowheads="1"/>
          </p:cNvSpPr>
          <p:nvPr/>
        </p:nvSpPr>
        <p:spPr bwMode="auto">
          <a:xfrm>
            <a:off x="381000" y="27432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</a:p>
        </p:txBody>
      </p:sp>
      <p:sp>
        <p:nvSpPr>
          <p:cNvPr id="145612" name="Line 204"/>
          <p:cNvSpPr>
            <a:spLocks noChangeShapeType="1"/>
          </p:cNvSpPr>
          <p:nvPr/>
        </p:nvSpPr>
        <p:spPr bwMode="auto">
          <a:xfrm flipV="1">
            <a:off x="1371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17" name="Text Box 209"/>
          <p:cNvSpPr txBox="1">
            <a:spLocks noChangeArrowheads="1"/>
          </p:cNvSpPr>
          <p:nvPr/>
        </p:nvSpPr>
        <p:spPr bwMode="auto">
          <a:xfrm>
            <a:off x="2651125" y="4913313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145618" name="Text Box 210"/>
          <p:cNvSpPr txBox="1">
            <a:spLocks noChangeArrowheads="1"/>
          </p:cNvSpPr>
          <p:nvPr/>
        </p:nvSpPr>
        <p:spPr bwMode="auto">
          <a:xfrm>
            <a:off x="827584" y="3266981"/>
            <a:ext cx="79738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dirty="0"/>
              <a:t>P[1] does not match with T[1].  P will be shifted one position to the right.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45619" name="Text Box 211"/>
          <p:cNvSpPr txBox="1">
            <a:spLocks noChangeArrowheads="1"/>
          </p:cNvSpPr>
          <p:nvPr/>
        </p:nvSpPr>
        <p:spPr bwMode="auto">
          <a:xfrm>
            <a:off x="517525" y="4586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145620" name="Text Box 212"/>
          <p:cNvSpPr txBox="1">
            <a:spLocks noChangeArrowheads="1"/>
          </p:cNvSpPr>
          <p:nvPr/>
        </p:nvSpPr>
        <p:spPr bwMode="auto">
          <a:xfrm>
            <a:off x="517525" y="5529263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</a:p>
        </p:txBody>
      </p:sp>
      <p:graphicFrame>
        <p:nvGraphicFramePr>
          <p:cNvPr id="145753" name="Group 34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69503388"/>
              </p:ext>
            </p:extLst>
          </p:nvPr>
        </p:nvGraphicFramePr>
        <p:xfrm>
          <a:off x="1905000" y="54864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754" name="Text Box 346"/>
          <p:cNvSpPr txBox="1">
            <a:spLocks noChangeArrowheads="1"/>
          </p:cNvSpPr>
          <p:nvPr/>
        </p:nvSpPr>
        <p:spPr bwMode="auto">
          <a:xfrm>
            <a:off x="844550" y="3789040"/>
            <a:ext cx="64637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Step 2</a:t>
            </a:r>
            <a:r>
              <a:rPr lang="en-US" altLang="en-US" dirty="0"/>
              <a:t>: </a:t>
            </a:r>
            <a:r>
              <a:rPr lang="en-US" altLang="en-US" dirty="0" err="1"/>
              <a:t>i</a:t>
            </a:r>
            <a:r>
              <a:rPr lang="en-US" altLang="en-US" dirty="0"/>
              <a:t> = 2, q = 0</a:t>
            </a:r>
          </a:p>
          <a:p>
            <a:pPr eaLnBrk="1" hangingPunct="1"/>
            <a:r>
              <a:rPr lang="en-US" altLang="en-US" dirty="0"/>
              <a:t>            comparing P[1] with T[2]</a:t>
            </a:r>
          </a:p>
        </p:txBody>
      </p:sp>
      <p:sp>
        <p:nvSpPr>
          <p:cNvPr id="145755" name="Line 347"/>
          <p:cNvSpPr>
            <a:spLocks noChangeShapeType="1"/>
          </p:cNvSpPr>
          <p:nvPr/>
        </p:nvSpPr>
        <p:spPr bwMode="auto">
          <a:xfrm flipV="1"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756" name="Text Box 348"/>
          <p:cNvSpPr txBox="1">
            <a:spLocks noChangeArrowheads="1"/>
          </p:cNvSpPr>
          <p:nvPr/>
        </p:nvSpPr>
        <p:spPr bwMode="auto">
          <a:xfrm>
            <a:off x="1143000" y="6165304"/>
            <a:ext cx="5551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P[1] matches T[2]. Since there is a match, P is not shifted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968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5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0439 L 0.05833 -0.004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5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2" grpId="0" animBg="1"/>
      <p:bldP spid="145618" grpId="0"/>
      <p:bldP spid="145619" grpId="0"/>
      <p:bldP spid="145620" grpId="0"/>
      <p:bldP spid="145754" grpId="0"/>
      <p:bldP spid="145755" grpId="0" animBg="1"/>
      <p:bldP spid="1457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4038600" cy="38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Step 3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3, q = 1</a:t>
            </a:r>
          </a:p>
        </p:txBody>
      </p:sp>
      <p:graphicFrame>
        <p:nvGraphicFramePr>
          <p:cNvPr id="151770" name="Group 21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60668409"/>
              </p:ext>
            </p:extLst>
          </p:nvPr>
        </p:nvGraphicFramePr>
        <p:xfrm>
          <a:off x="1295400" y="4892675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428750" y="457200"/>
            <a:ext cx="2610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P[2] with T[3]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17525" y="7508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574925" y="950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151772" name="Group 22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84526482"/>
              </p:ext>
            </p:extLst>
          </p:nvPr>
        </p:nvGraphicFramePr>
        <p:xfrm>
          <a:off x="3352800" y="5730875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61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61018"/>
              </p:ext>
            </p:extLst>
          </p:nvPr>
        </p:nvGraphicFramePr>
        <p:xfrm>
          <a:off x="1219200" y="2987675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774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53775"/>
              </p:ext>
            </p:extLst>
          </p:nvPr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734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7179"/>
              </p:ext>
            </p:extLst>
          </p:nvPr>
        </p:nvGraphicFramePr>
        <p:xfrm>
          <a:off x="2743200" y="38258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776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02826"/>
              </p:ext>
            </p:extLst>
          </p:nvPr>
        </p:nvGraphicFramePr>
        <p:xfrm>
          <a:off x="1828800" y="16764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723" name="Text Box 171"/>
          <p:cNvSpPr txBox="1">
            <a:spLocks noChangeArrowheads="1"/>
          </p:cNvSpPr>
          <p:nvPr/>
        </p:nvSpPr>
        <p:spPr bwMode="auto">
          <a:xfrm>
            <a:off x="531813" y="161448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</a:p>
        </p:txBody>
      </p:sp>
      <p:sp>
        <p:nvSpPr>
          <p:cNvPr id="151724" name="Text Box 172"/>
          <p:cNvSpPr txBox="1">
            <a:spLocks noChangeArrowheads="1"/>
          </p:cNvSpPr>
          <p:nvPr/>
        </p:nvSpPr>
        <p:spPr bwMode="auto">
          <a:xfrm>
            <a:off x="609600" y="3014663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151725" name="Text Box 173"/>
          <p:cNvSpPr txBox="1">
            <a:spLocks noChangeArrowheads="1"/>
          </p:cNvSpPr>
          <p:nvPr/>
        </p:nvSpPr>
        <p:spPr bwMode="auto">
          <a:xfrm>
            <a:off x="593725" y="374808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</a:p>
        </p:txBody>
      </p:sp>
      <p:sp>
        <p:nvSpPr>
          <p:cNvPr id="151726" name="Text Box 174"/>
          <p:cNvSpPr txBox="1">
            <a:spLocks noChangeArrowheads="1"/>
          </p:cNvSpPr>
          <p:nvPr/>
        </p:nvSpPr>
        <p:spPr bwMode="auto">
          <a:xfrm>
            <a:off x="593725" y="4967288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/>
              <a:t>T</a:t>
            </a:r>
          </a:p>
        </p:txBody>
      </p:sp>
      <p:sp>
        <p:nvSpPr>
          <p:cNvPr id="151727" name="Text Box 175"/>
          <p:cNvSpPr txBox="1">
            <a:spLocks noChangeArrowheads="1"/>
          </p:cNvSpPr>
          <p:nvPr/>
        </p:nvSpPr>
        <p:spPr bwMode="auto">
          <a:xfrm>
            <a:off x="609600" y="5653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p</a:t>
            </a:r>
          </a:p>
        </p:txBody>
      </p:sp>
      <p:sp>
        <p:nvSpPr>
          <p:cNvPr id="151729" name="Line 177"/>
          <p:cNvSpPr>
            <a:spLocks noChangeShapeType="1"/>
          </p:cNvSpPr>
          <p:nvPr/>
        </p:nvSpPr>
        <p:spPr bwMode="auto">
          <a:xfrm flipV="1">
            <a:off x="25908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30" name="Text Box 178"/>
          <p:cNvSpPr txBox="1">
            <a:spLocks noChangeArrowheads="1"/>
          </p:cNvSpPr>
          <p:nvPr/>
        </p:nvSpPr>
        <p:spPr bwMode="auto">
          <a:xfrm>
            <a:off x="4184650" y="457200"/>
            <a:ext cx="2969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P[2] does not match with T[3]</a:t>
            </a:r>
          </a:p>
        </p:txBody>
      </p:sp>
      <p:sp>
        <p:nvSpPr>
          <p:cNvPr id="151731" name="Text Box 179"/>
          <p:cNvSpPr txBox="1">
            <a:spLocks noChangeArrowheads="1"/>
          </p:cNvSpPr>
          <p:nvPr/>
        </p:nvSpPr>
        <p:spPr bwMode="auto">
          <a:xfrm>
            <a:off x="1238250" y="2209800"/>
            <a:ext cx="4269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Backtracking on p, comparing P[1] and T[3]</a:t>
            </a:r>
          </a:p>
        </p:txBody>
      </p:sp>
      <p:sp>
        <p:nvSpPr>
          <p:cNvPr id="151732" name="Text Box 180"/>
          <p:cNvSpPr txBox="1">
            <a:spLocks noChangeArrowheads="1"/>
          </p:cNvSpPr>
          <p:nvPr/>
        </p:nvSpPr>
        <p:spPr bwMode="auto">
          <a:xfrm>
            <a:off x="609600" y="2492896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Step 4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4, q = 0 </a:t>
            </a:r>
          </a:p>
        </p:txBody>
      </p:sp>
      <p:sp>
        <p:nvSpPr>
          <p:cNvPr id="151735" name="Text Box 183"/>
          <p:cNvSpPr txBox="1">
            <a:spLocks noChangeArrowheads="1"/>
          </p:cNvSpPr>
          <p:nvPr/>
        </p:nvSpPr>
        <p:spPr bwMode="auto">
          <a:xfrm>
            <a:off x="2165350" y="2681288"/>
            <a:ext cx="3270746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/>
              <a:t>comparing P[1] with T[4]</a:t>
            </a:r>
          </a:p>
        </p:txBody>
      </p:sp>
      <p:sp>
        <p:nvSpPr>
          <p:cNvPr id="151736" name="Line 184"/>
          <p:cNvSpPr>
            <a:spLocks noChangeShapeType="1"/>
          </p:cNvSpPr>
          <p:nvPr/>
        </p:nvSpPr>
        <p:spPr bwMode="auto">
          <a:xfrm flipV="1">
            <a:off x="2971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37" name="Text Box 185"/>
          <p:cNvSpPr txBox="1">
            <a:spLocks noChangeArrowheads="1"/>
          </p:cNvSpPr>
          <p:nvPr/>
        </p:nvSpPr>
        <p:spPr bwMode="auto">
          <a:xfrm>
            <a:off x="4876800" y="2681288"/>
            <a:ext cx="2961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P[1] does not match with T[4]</a:t>
            </a:r>
          </a:p>
        </p:txBody>
      </p:sp>
      <p:sp>
        <p:nvSpPr>
          <p:cNvPr id="151738" name="Text Box 186"/>
          <p:cNvSpPr txBox="1">
            <a:spLocks noChangeArrowheads="1"/>
          </p:cNvSpPr>
          <p:nvPr/>
        </p:nvSpPr>
        <p:spPr bwMode="auto">
          <a:xfrm>
            <a:off x="685800" y="4293096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Step 5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5, q = 0 </a:t>
            </a:r>
          </a:p>
        </p:txBody>
      </p:sp>
      <p:sp>
        <p:nvSpPr>
          <p:cNvPr id="151739" name="Line 187"/>
          <p:cNvSpPr>
            <a:spLocks noChangeShapeType="1"/>
          </p:cNvSpPr>
          <p:nvPr/>
        </p:nvSpPr>
        <p:spPr bwMode="auto">
          <a:xfrm flipV="1">
            <a:off x="3581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740" name="Text Box 188"/>
          <p:cNvSpPr txBox="1">
            <a:spLocks noChangeArrowheads="1"/>
          </p:cNvSpPr>
          <p:nvPr/>
        </p:nvSpPr>
        <p:spPr bwMode="auto">
          <a:xfrm>
            <a:off x="2209800" y="4586288"/>
            <a:ext cx="2559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P[1] with T[5]</a:t>
            </a:r>
          </a:p>
        </p:txBody>
      </p:sp>
      <p:sp>
        <p:nvSpPr>
          <p:cNvPr id="151741" name="Text Box 189"/>
          <p:cNvSpPr txBox="1">
            <a:spLocks noChangeArrowheads="1"/>
          </p:cNvSpPr>
          <p:nvPr/>
        </p:nvSpPr>
        <p:spPr bwMode="auto">
          <a:xfrm>
            <a:off x="5105400" y="4572000"/>
            <a:ext cx="2328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P[1] matches with T[5]</a:t>
            </a:r>
          </a:p>
        </p:txBody>
      </p:sp>
    </p:spTree>
    <p:extLst>
      <p:ext uri="{BB962C8B-B14F-4D97-AF65-F5344CB8AC3E}">
        <p14:creationId xmlns:p14="http://schemas.microsoft.com/office/powerpoint/2010/main" val="265076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5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2.89017E-7 L 0.05417 -0.004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1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724" grpId="0"/>
      <p:bldP spid="151725" grpId="0"/>
      <p:bldP spid="151726" grpId="0"/>
      <p:bldP spid="151727" grpId="0"/>
      <p:bldP spid="151729" grpId="0" animBg="1"/>
      <p:bldP spid="151729" grpId="1" animBg="1"/>
      <p:bldP spid="151729" grpId="2" animBg="1"/>
      <p:bldP spid="151730" grpId="0"/>
      <p:bldP spid="151731" grpId="0"/>
      <p:bldP spid="151732" grpId="0"/>
      <p:bldP spid="151735" grpId="0"/>
      <p:bldP spid="151736" grpId="0" animBg="1"/>
      <p:bldP spid="151737" grpId="0"/>
      <p:bldP spid="151738" grpId="0"/>
      <p:bldP spid="151739" grpId="0" animBg="1"/>
      <p:bldP spid="151740" grpId="0"/>
      <p:bldP spid="1517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964" name="Group 24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7401216"/>
              </p:ext>
            </p:extLst>
          </p:nvPr>
        </p:nvGraphicFramePr>
        <p:xfrm>
          <a:off x="1371600" y="2971800"/>
          <a:ext cx="7620000" cy="5181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960" name="Group 24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15307961"/>
              </p:ext>
            </p:extLst>
          </p:nvPr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968" name="Group 24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03225683"/>
              </p:ext>
            </p:extLst>
          </p:nvPr>
        </p:nvGraphicFramePr>
        <p:xfrm>
          <a:off x="1371600" y="5081588"/>
          <a:ext cx="7620000" cy="557213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962" name="Group 24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3254149"/>
              </p:ext>
            </p:extLst>
          </p:nvPr>
        </p:nvGraphicFramePr>
        <p:xfrm>
          <a:off x="3352800" y="1600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966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69537"/>
              </p:ext>
            </p:extLst>
          </p:nvPr>
        </p:nvGraphicFramePr>
        <p:xfrm>
          <a:off x="3429000" y="38100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970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68669"/>
              </p:ext>
            </p:extLst>
          </p:nvPr>
        </p:nvGraphicFramePr>
        <p:xfrm>
          <a:off x="3429000" y="59594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912" name="Rectangle 192"/>
          <p:cNvSpPr>
            <a:spLocks noChangeArrowheads="1"/>
          </p:cNvSpPr>
          <p:nvPr/>
        </p:nvSpPr>
        <p:spPr bwMode="auto">
          <a:xfrm>
            <a:off x="457200" y="228600"/>
            <a:ext cx="228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6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6, q = 1</a:t>
            </a:r>
          </a:p>
        </p:txBody>
      </p:sp>
      <p:sp>
        <p:nvSpPr>
          <p:cNvPr id="158913" name="Text Box 193"/>
          <p:cNvSpPr txBox="1">
            <a:spLocks noChangeArrowheads="1"/>
          </p:cNvSpPr>
          <p:nvPr/>
        </p:nvSpPr>
        <p:spPr bwMode="auto">
          <a:xfrm>
            <a:off x="517525" y="7508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S</a:t>
            </a:r>
          </a:p>
        </p:txBody>
      </p:sp>
      <p:sp>
        <p:nvSpPr>
          <p:cNvPr id="158914" name="Text Box 194"/>
          <p:cNvSpPr txBox="1">
            <a:spLocks noChangeArrowheads="1"/>
          </p:cNvSpPr>
          <p:nvPr/>
        </p:nvSpPr>
        <p:spPr bwMode="auto">
          <a:xfrm>
            <a:off x="531813" y="1614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p</a:t>
            </a:r>
          </a:p>
        </p:txBody>
      </p:sp>
      <p:sp>
        <p:nvSpPr>
          <p:cNvPr id="158915" name="Line 195"/>
          <p:cNvSpPr>
            <a:spLocks noChangeShapeType="1"/>
          </p:cNvSpPr>
          <p:nvPr/>
        </p:nvSpPr>
        <p:spPr bwMode="auto">
          <a:xfrm flipV="1">
            <a:off x="4114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16" name="Text Box 196"/>
          <p:cNvSpPr txBox="1">
            <a:spLocks noChangeArrowheads="1"/>
          </p:cNvSpPr>
          <p:nvPr/>
        </p:nvSpPr>
        <p:spPr bwMode="auto">
          <a:xfrm>
            <a:off x="1581150" y="457200"/>
            <a:ext cx="2610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P[2] with T[6]</a:t>
            </a:r>
          </a:p>
        </p:txBody>
      </p:sp>
      <p:sp>
        <p:nvSpPr>
          <p:cNvPr id="158917" name="Text Box 197"/>
          <p:cNvSpPr txBox="1">
            <a:spLocks noChangeArrowheads="1"/>
          </p:cNvSpPr>
          <p:nvPr/>
        </p:nvSpPr>
        <p:spPr bwMode="auto">
          <a:xfrm>
            <a:off x="4343400" y="457200"/>
            <a:ext cx="2328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P[2] matches with T[6]</a:t>
            </a:r>
          </a:p>
        </p:txBody>
      </p:sp>
      <p:sp>
        <p:nvSpPr>
          <p:cNvPr id="158923" name="Text Box 203"/>
          <p:cNvSpPr txBox="1">
            <a:spLocks noChangeArrowheads="1"/>
          </p:cNvSpPr>
          <p:nvPr/>
        </p:nvSpPr>
        <p:spPr bwMode="auto">
          <a:xfrm>
            <a:off x="533400" y="30622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S</a:t>
            </a:r>
          </a:p>
        </p:txBody>
      </p:sp>
      <p:sp>
        <p:nvSpPr>
          <p:cNvPr id="158924" name="Text Box 204"/>
          <p:cNvSpPr txBox="1">
            <a:spLocks noChangeArrowheads="1"/>
          </p:cNvSpPr>
          <p:nvPr/>
        </p:nvSpPr>
        <p:spPr bwMode="auto">
          <a:xfrm>
            <a:off x="609600" y="3810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p</a:t>
            </a:r>
          </a:p>
        </p:txBody>
      </p:sp>
      <p:sp>
        <p:nvSpPr>
          <p:cNvPr id="158926" name="Line 206"/>
          <p:cNvSpPr>
            <a:spLocks noChangeShapeType="1"/>
          </p:cNvSpPr>
          <p:nvPr/>
        </p:nvSpPr>
        <p:spPr bwMode="auto">
          <a:xfrm flipV="1">
            <a:off x="47244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27" name="Rectangle 207"/>
          <p:cNvSpPr>
            <a:spLocks noChangeArrowheads="1"/>
          </p:cNvSpPr>
          <p:nvPr/>
        </p:nvSpPr>
        <p:spPr bwMode="auto">
          <a:xfrm>
            <a:off x="609600" y="2438400"/>
            <a:ext cx="228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7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7, q = 2</a:t>
            </a:r>
          </a:p>
        </p:txBody>
      </p:sp>
      <p:sp>
        <p:nvSpPr>
          <p:cNvPr id="158928" name="Text Box 208"/>
          <p:cNvSpPr txBox="1">
            <a:spLocks noChangeArrowheads="1"/>
          </p:cNvSpPr>
          <p:nvPr/>
        </p:nvSpPr>
        <p:spPr bwMode="auto">
          <a:xfrm>
            <a:off x="1733550" y="2667000"/>
            <a:ext cx="2610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P[3] with T[7]</a:t>
            </a:r>
          </a:p>
        </p:txBody>
      </p:sp>
      <p:sp>
        <p:nvSpPr>
          <p:cNvPr id="158929" name="Text Box 209"/>
          <p:cNvSpPr txBox="1">
            <a:spLocks noChangeArrowheads="1"/>
          </p:cNvSpPr>
          <p:nvPr/>
        </p:nvSpPr>
        <p:spPr bwMode="auto">
          <a:xfrm>
            <a:off x="4495800" y="2667000"/>
            <a:ext cx="2328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P[3] matches with T[7]</a:t>
            </a:r>
          </a:p>
        </p:txBody>
      </p:sp>
      <p:sp>
        <p:nvSpPr>
          <p:cNvPr id="158930" name="Rectangle 210"/>
          <p:cNvSpPr>
            <a:spLocks noChangeArrowheads="1"/>
          </p:cNvSpPr>
          <p:nvPr/>
        </p:nvSpPr>
        <p:spPr bwMode="auto">
          <a:xfrm>
            <a:off x="762000" y="4495800"/>
            <a:ext cx="228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8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8, q = 3</a:t>
            </a:r>
          </a:p>
        </p:txBody>
      </p:sp>
      <p:sp>
        <p:nvSpPr>
          <p:cNvPr id="158931" name="Text Box 211"/>
          <p:cNvSpPr txBox="1">
            <a:spLocks noChangeArrowheads="1"/>
          </p:cNvSpPr>
          <p:nvPr/>
        </p:nvSpPr>
        <p:spPr bwMode="auto">
          <a:xfrm>
            <a:off x="1885950" y="4738688"/>
            <a:ext cx="2610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P[4] with T[8]</a:t>
            </a:r>
          </a:p>
        </p:txBody>
      </p:sp>
      <p:sp>
        <p:nvSpPr>
          <p:cNvPr id="158932" name="Text Box 212"/>
          <p:cNvSpPr txBox="1">
            <a:spLocks noChangeArrowheads="1"/>
          </p:cNvSpPr>
          <p:nvPr/>
        </p:nvSpPr>
        <p:spPr bwMode="auto">
          <a:xfrm>
            <a:off x="4648200" y="4738688"/>
            <a:ext cx="2328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P[4] matches with T[8]</a:t>
            </a:r>
          </a:p>
        </p:txBody>
      </p:sp>
      <p:sp>
        <p:nvSpPr>
          <p:cNvPr id="158933" name="Line 213"/>
          <p:cNvSpPr>
            <a:spLocks noChangeShapeType="1"/>
          </p:cNvSpPr>
          <p:nvPr/>
        </p:nvSpPr>
        <p:spPr bwMode="auto">
          <a:xfrm flipV="1">
            <a:off x="51816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34" name="Text Box 214"/>
          <p:cNvSpPr txBox="1">
            <a:spLocks noChangeArrowheads="1"/>
          </p:cNvSpPr>
          <p:nvPr/>
        </p:nvSpPr>
        <p:spPr bwMode="auto">
          <a:xfrm>
            <a:off x="533400" y="51196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S</a:t>
            </a:r>
          </a:p>
        </p:txBody>
      </p:sp>
      <p:sp>
        <p:nvSpPr>
          <p:cNvPr id="158935" name="Text Box 215"/>
          <p:cNvSpPr txBox="1">
            <a:spLocks noChangeArrowheads="1"/>
          </p:cNvSpPr>
          <p:nvPr/>
        </p:nvSpPr>
        <p:spPr bwMode="auto">
          <a:xfrm>
            <a:off x="609600" y="58816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391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15" grpId="0" animBg="1"/>
      <p:bldP spid="158916" grpId="0" autoUpdateAnimBg="0"/>
      <p:bldP spid="158917" grpId="0" autoUpdateAnimBg="0"/>
      <p:bldP spid="158923" grpId="0" autoUpdateAnimBg="0"/>
      <p:bldP spid="158924" grpId="0" autoUpdateAnimBg="0"/>
      <p:bldP spid="158926" grpId="0" animBg="1"/>
      <p:bldP spid="158927" grpId="0" autoUpdateAnimBg="0"/>
      <p:bldP spid="158928" grpId="0" autoUpdateAnimBg="0"/>
      <p:bldP spid="158929" grpId="0" autoUpdateAnimBg="0"/>
      <p:bldP spid="158930" grpId="0" autoUpdateAnimBg="0"/>
      <p:bldP spid="158931" grpId="0" autoUpdateAnimBg="0"/>
      <p:bldP spid="158932" grpId="0" autoUpdateAnimBg="0"/>
      <p:bldP spid="158933" grpId="0" animBg="1"/>
      <p:bldP spid="158934" grpId="0" autoUpdateAnimBg="0"/>
      <p:bldP spid="1589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57200" y="152400"/>
            <a:ext cx="2286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9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9, q = 4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581150" y="457200"/>
            <a:ext cx="2610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P[5] with T[9]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1733550" y="2757488"/>
            <a:ext cx="2726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P[6] with T[10]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885950" y="5029200"/>
            <a:ext cx="2717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P[5] with T[11]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609600" y="2514600"/>
            <a:ext cx="259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10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10, q = 5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685800" y="4800600"/>
            <a:ext cx="3505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11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11, q = 4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517525" y="75088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T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93713" y="313848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T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33400" y="5500688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T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31813" y="15382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31813" y="39004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533400" y="61102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</a:t>
            </a:r>
          </a:p>
        </p:txBody>
      </p:sp>
      <p:graphicFrame>
        <p:nvGraphicFramePr>
          <p:cNvPr id="164057" name="Group 21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3004616"/>
              </p:ext>
            </p:extLst>
          </p:nvPr>
        </p:nvGraphicFramePr>
        <p:xfrm>
          <a:off x="13716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39" name="Group 19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11235392"/>
              </p:ext>
            </p:extLst>
          </p:nvPr>
        </p:nvGraphicFramePr>
        <p:xfrm>
          <a:off x="1447800" y="3063875"/>
          <a:ext cx="7543800" cy="51816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61" name="Group 221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761875"/>
              </p:ext>
            </p:extLst>
          </p:nvPr>
        </p:nvGraphicFramePr>
        <p:xfrm>
          <a:off x="1524000" y="5334000"/>
          <a:ext cx="7467600" cy="518160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63" name="Group 22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96047188"/>
              </p:ext>
            </p:extLst>
          </p:nvPr>
        </p:nvGraphicFramePr>
        <p:xfrm>
          <a:off x="4495800" y="6172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40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19882"/>
              </p:ext>
            </p:extLst>
          </p:nvPr>
        </p:nvGraphicFramePr>
        <p:xfrm>
          <a:off x="3505200" y="3902075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5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0957"/>
              </p:ext>
            </p:extLst>
          </p:nvPr>
        </p:nvGraphicFramePr>
        <p:xfrm>
          <a:off x="3429000" y="16160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23" name="Line 183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4024" name="Line 184"/>
          <p:cNvSpPr>
            <a:spLocks noChangeShapeType="1"/>
          </p:cNvSpPr>
          <p:nvPr/>
        </p:nvSpPr>
        <p:spPr bwMode="auto">
          <a:xfrm flipV="1">
            <a:off x="624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4025" name="Text Box 185"/>
          <p:cNvSpPr txBox="1">
            <a:spLocks noChangeArrowheads="1"/>
          </p:cNvSpPr>
          <p:nvPr/>
        </p:nvSpPr>
        <p:spPr bwMode="auto">
          <a:xfrm>
            <a:off x="4648200" y="2743200"/>
            <a:ext cx="2984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P[6] doesn’t match with T[10]</a:t>
            </a:r>
          </a:p>
        </p:txBody>
      </p:sp>
      <p:sp>
        <p:nvSpPr>
          <p:cNvPr id="164026" name="Text Box 186"/>
          <p:cNvSpPr txBox="1">
            <a:spLocks noChangeArrowheads="1"/>
          </p:cNvSpPr>
          <p:nvPr/>
        </p:nvSpPr>
        <p:spPr bwMode="auto">
          <a:xfrm>
            <a:off x="1187624" y="4387850"/>
            <a:ext cx="8312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/>
              <a:t>Mismatch. Backtracking on p, q=f(5)=3, comparing P[3+1] with T[10].</a:t>
            </a:r>
          </a:p>
          <a:p>
            <a:pPr eaLnBrk="1" hangingPunct="1"/>
            <a:r>
              <a:rPr lang="en-US" altLang="en-US" sz="1800" dirty="0"/>
              <a:t> </a:t>
            </a:r>
          </a:p>
        </p:txBody>
      </p:sp>
      <p:sp>
        <p:nvSpPr>
          <p:cNvPr id="164027" name="Text Box 187"/>
          <p:cNvSpPr txBox="1">
            <a:spLocks noChangeArrowheads="1"/>
          </p:cNvSpPr>
          <p:nvPr/>
        </p:nvSpPr>
        <p:spPr bwMode="auto">
          <a:xfrm>
            <a:off x="4343400" y="471488"/>
            <a:ext cx="2328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P[5] matches with T[9]</a:t>
            </a:r>
          </a:p>
        </p:txBody>
      </p:sp>
      <p:sp>
        <p:nvSpPr>
          <p:cNvPr id="164028" name="Text Box 188"/>
          <p:cNvSpPr txBox="1">
            <a:spLocks noChangeArrowheads="1"/>
          </p:cNvSpPr>
          <p:nvPr/>
        </p:nvSpPr>
        <p:spPr bwMode="auto">
          <a:xfrm>
            <a:off x="4883150" y="5029200"/>
            <a:ext cx="2435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P[5] matches with T[11]</a:t>
            </a:r>
          </a:p>
        </p:txBody>
      </p:sp>
      <p:sp>
        <p:nvSpPr>
          <p:cNvPr id="164030" name="Line 190"/>
          <p:cNvSpPr>
            <a:spLocks noChangeShapeType="1"/>
          </p:cNvSpPr>
          <p:nvPr/>
        </p:nvSpPr>
        <p:spPr bwMode="auto">
          <a:xfrm flipV="1">
            <a:off x="67056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2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64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1.56069E-6 L 0.10833 0.004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4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utoUpdateAnimBg="0"/>
      <p:bldP spid="163846" grpId="0"/>
      <p:bldP spid="163847" grpId="0"/>
      <p:bldP spid="163848" grpId="0" autoUpdateAnimBg="0"/>
      <p:bldP spid="163849" grpId="0"/>
      <p:bldP spid="163851" grpId="0" autoUpdateAnimBg="0"/>
      <p:bldP spid="163852" grpId="0"/>
      <p:bldP spid="163854" grpId="0" autoUpdateAnimBg="0"/>
      <p:bldP spid="163855" grpId="0"/>
      <p:bldP spid="164023" grpId="0" animBg="1"/>
      <p:bldP spid="164024" grpId="0" animBg="1"/>
      <p:bldP spid="164024" grpId="1" animBg="1"/>
      <p:bldP spid="164024" grpId="2" animBg="1"/>
      <p:bldP spid="164025" grpId="0"/>
      <p:bldP spid="164026" grpId="0"/>
      <p:bldP spid="164027" grpId="0" autoUpdateAnimBg="0"/>
      <p:bldP spid="164028" grpId="0"/>
      <p:bldP spid="1640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165" name="Group 20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153789"/>
              </p:ext>
            </p:extLst>
          </p:nvPr>
        </p:nvGraphicFramePr>
        <p:xfrm>
          <a:off x="1143000" y="762000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169" name="Group 20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02868271"/>
              </p:ext>
            </p:extLst>
          </p:nvPr>
        </p:nvGraphicFramePr>
        <p:xfrm>
          <a:off x="1219200" y="3352800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167" name="Group 20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66733963"/>
              </p:ext>
            </p:extLst>
          </p:nvPr>
        </p:nvGraphicFramePr>
        <p:xfrm>
          <a:off x="4343400" y="1600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171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35716"/>
              </p:ext>
            </p:extLst>
          </p:nvPr>
        </p:nvGraphicFramePr>
        <p:xfrm>
          <a:off x="4419600" y="4267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130" name="Rectangle 170"/>
          <p:cNvSpPr>
            <a:spLocks noChangeArrowheads="1"/>
          </p:cNvSpPr>
          <p:nvPr/>
        </p:nvSpPr>
        <p:spPr bwMode="auto">
          <a:xfrm>
            <a:off x="457200" y="152400"/>
            <a:ext cx="411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12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12, q = 5</a:t>
            </a:r>
          </a:p>
        </p:txBody>
      </p:sp>
      <p:sp>
        <p:nvSpPr>
          <p:cNvPr id="169131" name="Text Box 171"/>
          <p:cNvSpPr txBox="1">
            <a:spLocks noChangeArrowheads="1"/>
          </p:cNvSpPr>
          <p:nvPr/>
        </p:nvSpPr>
        <p:spPr bwMode="auto">
          <a:xfrm>
            <a:off x="1581150" y="457200"/>
            <a:ext cx="2726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P[6] with T[12]</a:t>
            </a:r>
          </a:p>
        </p:txBody>
      </p:sp>
      <p:sp>
        <p:nvSpPr>
          <p:cNvPr id="169132" name="Text Box 172"/>
          <p:cNvSpPr txBox="1">
            <a:spLocks noChangeArrowheads="1"/>
          </p:cNvSpPr>
          <p:nvPr/>
        </p:nvSpPr>
        <p:spPr bwMode="auto">
          <a:xfrm>
            <a:off x="1066800" y="2986088"/>
            <a:ext cx="2726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Comparing P[7] with T[13]</a:t>
            </a:r>
          </a:p>
        </p:txBody>
      </p:sp>
      <p:sp>
        <p:nvSpPr>
          <p:cNvPr id="169134" name="Text Box 174"/>
          <p:cNvSpPr txBox="1">
            <a:spLocks noChangeArrowheads="1"/>
          </p:cNvSpPr>
          <p:nvPr/>
        </p:nvSpPr>
        <p:spPr bwMode="auto">
          <a:xfrm>
            <a:off x="304800" y="7620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T</a:t>
            </a:r>
          </a:p>
        </p:txBody>
      </p:sp>
      <p:sp>
        <p:nvSpPr>
          <p:cNvPr id="169135" name="Text Box 175"/>
          <p:cNvSpPr txBox="1">
            <a:spLocks noChangeArrowheads="1"/>
          </p:cNvSpPr>
          <p:nvPr/>
        </p:nvSpPr>
        <p:spPr bwMode="auto">
          <a:xfrm>
            <a:off x="341313" y="33528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T</a:t>
            </a:r>
          </a:p>
        </p:txBody>
      </p:sp>
      <p:sp>
        <p:nvSpPr>
          <p:cNvPr id="169137" name="Text Box 177"/>
          <p:cNvSpPr txBox="1">
            <a:spLocks noChangeArrowheads="1"/>
          </p:cNvSpPr>
          <p:nvPr/>
        </p:nvSpPr>
        <p:spPr bwMode="auto">
          <a:xfrm>
            <a:off x="379413" y="41910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</a:t>
            </a:r>
          </a:p>
        </p:txBody>
      </p:sp>
      <p:sp>
        <p:nvSpPr>
          <p:cNvPr id="169138" name="Text Box 178"/>
          <p:cNvSpPr txBox="1">
            <a:spLocks noChangeArrowheads="1"/>
          </p:cNvSpPr>
          <p:nvPr/>
        </p:nvSpPr>
        <p:spPr bwMode="auto">
          <a:xfrm>
            <a:off x="303213" y="153828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</a:t>
            </a:r>
          </a:p>
        </p:txBody>
      </p:sp>
      <p:sp>
        <p:nvSpPr>
          <p:cNvPr id="169142" name="Line 182"/>
          <p:cNvSpPr>
            <a:spLocks noChangeShapeType="1"/>
          </p:cNvSpPr>
          <p:nvPr/>
        </p:nvSpPr>
        <p:spPr bwMode="auto">
          <a:xfrm flipV="1">
            <a:off x="7162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9143" name="Rectangle 183"/>
          <p:cNvSpPr>
            <a:spLocks noChangeArrowheads="1"/>
          </p:cNvSpPr>
          <p:nvPr/>
        </p:nvSpPr>
        <p:spPr bwMode="auto">
          <a:xfrm>
            <a:off x="609600" y="2667000"/>
            <a:ext cx="411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effectLst/>
              </a:rPr>
              <a:t>Step 13</a:t>
            </a:r>
            <a:r>
              <a:rPr lang="en-US" altLang="en-US" sz="1800" dirty="0">
                <a:effectLst/>
              </a:rPr>
              <a:t>: </a:t>
            </a:r>
            <a:r>
              <a:rPr lang="en-US" altLang="en-US" sz="1800" dirty="0" err="1">
                <a:effectLst/>
              </a:rPr>
              <a:t>i</a:t>
            </a:r>
            <a:r>
              <a:rPr lang="en-US" altLang="en-US" sz="1800" dirty="0">
                <a:effectLst/>
              </a:rPr>
              <a:t> = 13, q = 6</a:t>
            </a:r>
          </a:p>
        </p:txBody>
      </p:sp>
      <p:sp>
        <p:nvSpPr>
          <p:cNvPr id="169144" name="Line 184"/>
          <p:cNvSpPr>
            <a:spLocks noChangeShapeType="1"/>
          </p:cNvSpPr>
          <p:nvPr/>
        </p:nvSpPr>
        <p:spPr bwMode="auto">
          <a:xfrm flipV="1">
            <a:off x="7696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69145" name="Text Box 185"/>
          <p:cNvSpPr txBox="1">
            <a:spLocks noChangeArrowheads="1"/>
          </p:cNvSpPr>
          <p:nvPr/>
        </p:nvSpPr>
        <p:spPr bwMode="auto">
          <a:xfrm>
            <a:off x="4654550" y="471488"/>
            <a:ext cx="2443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P[6] matches with T[12]</a:t>
            </a:r>
          </a:p>
        </p:txBody>
      </p:sp>
      <p:sp>
        <p:nvSpPr>
          <p:cNvPr id="169146" name="Text Box 186"/>
          <p:cNvSpPr txBox="1">
            <a:spLocks noChangeArrowheads="1"/>
          </p:cNvSpPr>
          <p:nvPr/>
        </p:nvSpPr>
        <p:spPr bwMode="auto">
          <a:xfrm>
            <a:off x="4495800" y="2986088"/>
            <a:ext cx="2443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P[7] matches with T[13]</a:t>
            </a:r>
          </a:p>
        </p:txBody>
      </p:sp>
      <p:sp>
        <p:nvSpPr>
          <p:cNvPr id="169148" name="Text Box 188"/>
          <p:cNvSpPr txBox="1">
            <a:spLocks noChangeArrowheads="1"/>
          </p:cNvSpPr>
          <p:nvPr/>
        </p:nvSpPr>
        <p:spPr bwMode="auto">
          <a:xfrm>
            <a:off x="184150" y="5334000"/>
            <a:ext cx="8223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dirty="0"/>
              <a:t>Pattern ‘P’ has been found to completely occur in string ‘T’. The total number of shifts </a:t>
            </a:r>
          </a:p>
          <a:p>
            <a:pPr eaLnBrk="1" hangingPunct="1"/>
            <a:r>
              <a:rPr lang="en-US" altLang="en-US" sz="1800" dirty="0"/>
              <a:t>that took place for the match to be found are: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– m = 13 – 7 = 6 shifts. </a:t>
            </a:r>
          </a:p>
        </p:txBody>
      </p:sp>
    </p:spTree>
    <p:extLst>
      <p:ext uri="{BB962C8B-B14F-4D97-AF65-F5344CB8AC3E}">
        <p14:creationId xmlns:p14="http://schemas.microsoft.com/office/powerpoint/2010/main" val="2600243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31" grpId="0" autoUpdateAnimBg="0"/>
      <p:bldP spid="169132" grpId="0" autoUpdateAnimBg="0"/>
      <p:bldP spid="169135" grpId="0" autoUpdateAnimBg="0"/>
      <p:bldP spid="169137" grpId="0" autoUpdateAnimBg="0"/>
      <p:bldP spid="169142" grpId="0" animBg="1"/>
      <p:bldP spid="169143" grpId="0" autoUpdateAnimBg="0"/>
      <p:bldP spid="169144" grpId="0" animBg="1"/>
      <p:bldP spid="169145" grpId="0" autoUpdateAnimBg="0"/>
      <p:bldP spid="169146" grpId="0" autoUpdateAnimBg="0"/>
      <p:bldP spid="1691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81200"/>
            <a:ext cx="8856984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Input</a:t>
            </a:r>
            <a:r>
              <a:rPr lang="en-US" altLang="en-US" dirty="0"/>
              <a:t>: a text </a:t>
            </a: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/>
              <a:t> (very long string) and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              a pattern </a:t>
            </a:r>
            <a:r>
              <a:rPr lang="en-US" altLang="en-US" dirty="0">
                <a:solidFill>
                  <a:srgbClr val="FF0000"/>
                </a:solidFill>
              </a:rPr>
              <a:t>P</a:t>
            </a:r>
            <a:r>
              <a:rPr lang="en-US" altLang="en-US" dirty="0"/>
              <a:t> (short string).</a:t>
            </a:r>
          </a:p>
          <a:p>
            <a:pPr marL="0" indent="0" eaLnBrk="1" hangingPunct="1">
              <a:buNone/>
              <a:defRPr/>
            </a:pPr>
            <a:endParaRPr lang="en-US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Output</a:t>
            </a:r>
            <a:r>
              <a:rPr lang="en-US" altLang="en-US" dirty="0"/>
              <a:t>: the </a:t>
            </a:r>
            <a:r>
              <a:rPr lang="en-US" altLang="en-US" dirty="0">
                <a:solidFill>
                  <a:srgbClr val="FF0000"/>
                </a:solidFill>
              </a:rPr>
              <a:t>index</a:t>
            </a:r>
            <a:r>
              <a:rPr lang="en-US" altLang="en-US" dirty="0"/>
              <a:t> in </a:t>
            </a: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/>
              <a:t> where a copy of </a:t>
            </a:r>
            <a:r>
              <a:rPr lang="en-US" altLang="en-US" dirty="0">
                <a:solidFill>
                  <a:srgbClr val="FF0000"/>
                </a:solidFill>
              </a:rPr>
              <a:t>P</a:t>
            </a:r>
            <a:r>
              <a:rPr lang="en-US" altLang="en-US" dirty="0"/>
              <a:t> begins.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8401FC-8181-4F70-9998-88D6750B1336}" type="slidenum">
              <a:rPr lang="en-US" altLang="en-US" sz="1400" smtClean="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2387807"/>
            <a:ext cx="8229600" cy="5821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dirty="0"/>
              <a:t>Solution:</a:t>
            </a:r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endParaRPr lang="en-US" altLang="en-US" sz="2800" dirty="0"/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P occurs at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=7 in T. 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  </a:t>
            </a:r>
          </a:p>
        </p:txBody>
      </p:sp>
      <p:graphicFrame>
        <p:nvGraphicFramePr>
          <p:cNvPr id="142374" name="Group 3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62560336"/>
              </p:ext>
            </p:extLst>
          </p:nvPr>
        </p:nvGraphicFramePr>
        <p:xfrm>
          <a:off x="1331640" y="296056"/>
          <a:ext cx="5410200" cy="51816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31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2514600" y="2779713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/>
          </a:p>
        </p:txBody>
      </p:sp>
      <p:graphicFrame>
        <p:nvGraphicFramePr>
          <p:cNvPr id="142400" name="Group 6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11377639"/>
              </p:ext>
            </p:extLst>
          </p:nvPr>
        </p:nvGraphicFramePr>
        <p:xfrm>
          <a:off x="611560" y="938763"/>
          <a:ext cx="2895600" cy="51816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44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63255"/>
              </p:ext>
            </p:extLst>
          </p:nvPr>
        </p:nvGraphicFramePr>
        <p:xfrm>
          <a:off x="618395" y="1544870"/>
          <a:ext cx="4343400" cy="73152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25435"/>
              </p:ext>
            </p:extLst>
          </p:nvPr>
        </p:nvGraphicFramePr>
        <p:xfrm>
          <a:off x="251524" y="3146425"/>
          <a:ext cx="8712958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6">
                  <a:extLst>
                    <a:ext uri="{9D8B030D-6E8A-4147-A177-3AD203B41FA5}">
                      <a16:colId xmlns:a16="http://schemas.microsoft.com/office/drawing/2014/main" val="419239853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98885562"/>
                    </a:ext>
                  </a:extLst>
                </a:gridCol>
                <a:gridCol w="509690">
                  <a:extLst>
                    <a:ext uri="{9D8B030D-6E8A-4147-A177-3AD203B41FA5}">
                      <a16:colId xmlns:a16="http://schemas.microsoft.com/office/drawing/2014/main" val="1036540437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797074815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239924715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1725856693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2920596805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3289555451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2293210109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2600466751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25032484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1375627325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1460462470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3268530211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360945415"/>
                    </a:ext>
                  </a:extLst>
                </a:gridCol>
                <a:gridCol w="564552">
                  <a:extLst>
                    <a:ext uri="{9D8B030D-6E8A-4147-A177-3AD203B41FA5}">
                      <a16:colId xmlns:a16="http://schemas.microsoft.com/office/drawing/2014/main" val="681545603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68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9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9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6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1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6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872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9099D5-74B1-48A8-800F-91FC349ACB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74712"/>
          </a:xfrm>
        </p:spPr>
        <p:txBody>
          <a:bodyPr/>
          <a:lstStyle/>
          <a:p>
            <a:pPr eaLnBrk="1" hangingPunct="1"/>
            <a:r>
              <a:rPr lang="en-US" altLang="en-US" dirty="0"/>
              <a:t>Running time complexity(hard)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244861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running time of the scan algorithm is O(|T|).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After each comparison. 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sz="2000" dirty="0"/>
              <a:t>     either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increases by 1  (</a:t>
            </a:r>
            <a:r>
              <a:rPr lang="en-US" altLang="en-US" sz="2000" dirty="0" err="1"/>
              <a:t>i.e</a:t>
            </a:r>
            <a:r>
              <a:rPr lang="en-US" altLang="en-US" sz="2000" dirty="0"/>
              <a:t>, the pointer moves one step forward)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sz="2000" dirty="0"/>
              <a:t>      or   the pattern moves at least one </a:t>
            </a:r>
            <a:r>
              <a:rPr lang="en-US" altLang="en-US" sz="2000" dirty="0" err="1"/>
              <a:t>postion</a:t>
            </a:r>
            <a:r>
              <a:rPr lang="en-US" altLang="en-US" sz="2000" dirty="0"/>
              <a:t> forward.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D31E82-FF82-4E56-809C-3C08BE93F3E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pPr eaLnBrk="1" hangingPunct="1"/>
            <a:r>
              <a:rPr lang="en-US" altLang="en-US" sz="2800"/>
              <a:t>Another version of scan algorithm (code)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n=|T|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m=|P|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q=0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for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=1 to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while q&gt;0 and P[q+1]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≠T[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]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q=f(q)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if P[q+1]==T[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q=q+1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if q==m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print "pattern occurs at i-m+1"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q=f(q)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398383-551A-48BA-9BC0-33CE5C2E5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Failure Function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2276872"/>
            <a:ext cx="0" cy="340221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584" y="342900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f(7)=4, f(8)=f(7)+1</a:t>
            </a:r>
          </a:p>
        </p:txBody>
      </p:sp>
      <p:graphicFrame>
        <p:nvGraphicFramePr>
          <p:cNvPr id="12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5147735"/>
              </p:ext>
            </p:extLst>
          </p:nvPr>
        </p:nvGraphicFramePr>
        <p:xfrm>
          <a:off x="957733" y="1772816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598107"/>
              </p:ext>
            </p:extLst>
          </p:nvPr>
        </p:nvGraphicFramePr>
        <p:xfrm>
          <a:off x="2541909" y="2694816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398383-551A-48BA-9BC0-33CE5C2E5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Failure Function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32040" y="2924943"/>
            <a:ext cx="0" cy="340221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3528" y="4983559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f(7)=4, f(8)=f(7)+1=5, f(8)=f(9)+1=6, f(10)=f(9)+1=7</a:t>
            </a:r>
          </a:p>
        </p:txBody>
      </p:sp>
      <p:graphicFrame>
        <p:nvGraphicFramePr>
          <p:cNvPr id="12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6451841"/>
              </p:ext>
            </p:extLst>
          </p:nvPr>
        </p:nvGraphicFramePr>
        <p:xfrm>
          <a:off x="21629" y="2420888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101695"/>
              </p:ext>
            </p:extLst>
          </p:nvPr>
        </p:nvGraphicFramePr>
        <p:xfrm>
          <a:off x="1605805" y="3342888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184482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1     2     3     4    5      6    7     8     9    10    11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36" y="5760838"/>
            <a:ext cx="545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f(11): try to see if P[1..f(</a:t>
            </a:r>
            <a:r>
              <a:rPr lang="en-US" dirty="0">
                <a:solidFill>
                  <a:srgbClr val="C00000"/>
                </a:solidFill>
              </a:rPr>
              <a:t>f(10)</a:t>
            </a:r>
            <a:r>
              <a:rPr lang="en-US" dirty="0"/>
              <a:t>)] is good!</a:t>
            </a:r>
          </a:p>
        </p:txBody>
      </p:sp>
      <p:graphicFrame>
        <p:nvGraphicFramePr>
          <p:cNvPr id="10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066257"/>
              </p:ext>
            </p:extLst>
          </p:nvPr>
        </p:nvGraphicFramePr>
        <p:xfrm>
          <a:off x="3189981" y="4134976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932040" y="3789040"/>
            <a:ext cx="0" cy="340221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398383-551A-48BA-9BC0-33CE5C2E5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4106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</a:rPr>
              <a:t>Case 1</a:t>
            </a:r>
            <a:r>
              <a:rPr lang="en-US" altLang="en-US" sz="2800" b="1" dirty="0"/>
              <a:t>:</a:t>
            </a:r>
            <a:r>
              <a:rPr lang="en-US" altLang="en-US" sz="2800" dirty="0"/>
              <a:t> f(1) is always 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</a:rPr>
              <a:t>Case 2</a:t>
            </a:r>
            <a:r>
              <a:rPr lang="en-US" altLang="en-US" sz="2800" b="1" dirty="0"/>
              <a:t>:</a:t>
            </a:r>
            <a:r>
              <a:rPr lang="en-US" altLang="en-US" sz="2800" dirty="0"/>
              <a:t> if P[q]==P[f(q-1)+1] then f(q)=f(q-1)+1.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Example:</a:t>
            </a:r>
            <a:r>
              <a:rPr lang="en-US" altLang="en-US" sz="2400" dirty="0"/>
              <a:t> p=</a:t>
            </a:r>
            <a:r>
              <a:rPr lang="en-US" altLang="en-US" sz="2400" dirty="0" err="1"/>
              <a:t>abcab</a:t>
            </a:r>
            <a:r>
              <a:rPr lang="en-US" altLang="en-US" sz="2400" dirty="0" err="1">
                <a:solidFill>
                  <a:schemeClr val="accent1"/>
                </a:solidFill>
              </a:rPr>
              <a:t>c</a:t>
            </a:r>
            <a:r>
              <a:rPr lang="en-US" altLang="en-US" sz="2400" dirty="0" err="1"/>
              <a:t>c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                     </a:t>
            </a:r>
            <a:r>
              <a:rPr lang="en-US" altLang="en-US" sz="2400" dirty="0" err="1"/>
              <a:t>ab</a:t>
            </a:r>
            <a:r>
              <a:rPr lang="en-US" altLang="en-US" sz="2400" dirty="0" err="1">
                <a:solidFill>
                  <a:schemeClr val="accent1"/>
                </a:solidFill>
              </a:rPr>
              <a:t>c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f(1)=0; f(2)=0; f(3)=0; f(4)=1; </a:t>
            </a:r>
            <a:r>
              <a:rPr lang="en-US" altLang="en-US" sz="2400" dirty="0">
                <a:solidFill>
                  <a:schemeClr val="accent2"/>
                </a:solidFill>
              </a:rPr>
              <a:t>f(5)=2</a:t>
            </a:r>
            <a:r>
              <a:rPr lang="en-US" altLang="en-US" sz="2400" dirty="0"/>
              <a:t>; </a:t>
            </a:r>
            <a:r>
              <a:rPr lang="en-US" altLang="en-US" sz="2400" dirty="0">
                <a:solidFill>
                  <a:schemeClr val="accent1"/>
                </a:solidFill>
              </a:rPr>
              <a:t>f(6)=3</a:t>
            </a:r>
            <a:r>
              <a:rPr lang="en-US" altLang="en-US" sz="2400" dirty="0"/>
              <a:t>; f(7)=0;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P[4]= P[f(4-1)+1], f(4)=f(4-1)+1=1.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P[5]= P[f(5-1)+1], f(5)=f(5-1)+1=1+1=2.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P[6]= P[f(6-1)+1]. F(6)=f(6-1)+1=2+1=3.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Failure Function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704030-2984-4B77-B63F-6498E24EE6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</a:rPr>
              <a:t>Case 3</a:t>
            </a:r>
            <a:r>
              <a:rPr lang="en-US" altLang="en-US" sz="2800" b="1" dirty="0"/>
              <a:t>:</a:t>
            </a:r>
            <a:r>
              <a:rPr lang="en-US" altLang="en-US" sz="2800" dirty="0"/>
              <a:t> if P[q]</a:t>
            </a:r>
            <a:r>
              <a:rPr lang="en-US" altLang="en-US" sz="2800" dirty="0">
                <a:sym typeface="Symbol" pitchFamily="18" charset="2"/>
              </a:rPr>
              <a:t></a:t>
            </a:r>
            <a:r>
              <a:rPr lang="en-US" altLang="en-US" sz="2800" dirty="0">
                <a:cs typeface="Times New Roman" pitchFamily="18" charset="0"/>
              </a:rPr>
              <a:t>P[f(q-1)+1] and f(q-1)≠0 then consider P[q] ?= P[f(f(q-1))+1] (Do it recursively)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cs typeface="Times New Roman" pitchFamily="18" charset="0"/>
              </a:rPr>
              <a:t>Case 4</a:t>
            </a:r>
            <a:r>
              <a:rPr lang="en-US" altLang="en-US" sz="2800" b="1" dirty="0">
                <a:cs typeface="Times New Roman" pitchFamily="18" charset="0"/>
              </a:rPr>
              <a:t>:</a:t>
            </a:r>
            <a:r>
              <a:rPr lang="en-US" altLang="en-US" sz="2800" dirty="0">
                <a:cs typeface="Times New Roman" pitchFamily="18" charset="0"/>
              </a:rPr>
              <a:t> if </a:t>
            </a:r>
            <a:r>
              <a:rPr lang="en-US" altLang="en-US" sz="2800" dirty="0"/>
              <a:t>P[q] </a:t>
            </a:r>
            <a:r>
              <a:rPr lang="en-US" altLang="en-US" sz="2800" dirty="0">
                <a:sym typeface="Symbol" pitchFamily="18" charset="2"/>
              </a:rPr>
              <a:t>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Times New Roman" pitchFamily="18" charset="0"/>
              </a:rPr>
              <a:t>P[f(q-1)+1] and f(q-1)==0 then f[q]=0.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Example :   </a:t>
            </a:r>
            <a:r>
              <a:rPr lang="en-US" altLang="en-US" sz="2800" dirty="0" err="1">
                <a:cs typeface="Times New Roman" pitchFamily="18" charset="0"/>
              </a:rPr>
              <a:t>abc</a:t>
            </a:r>
            <a:r>
              <a:rPr lang="en-US" altLang="en-US" sz="2800" dirty="0">
                <a:cs typeface="Times New Roman" pitchFamily="18" charset="0"/>
              </a:rPr>
              <a:t> </a:t>
            </a:r>
            <a:r>
              <a:rPr lang="en-US" altLang="en-US" sz="2800" dirty="0" err="1">
                <a:cs typeface="Times New Roman" pitchFamily="18" charset="0"/>
              </a:rPr>
              <a:t>abc</a:t>
            </a:r>
            <a:r>
              <a:rPr lang="en-US" altLang="en-US" sz="2800" dirty="0">
                <a:cs typeface="Times New Roman" pitchFamily="18" charset="0"/>
              </a:rPr>
              <a:t> </a:t>
            </a:r>
            <a:r>
              <a:rPr lang="en-US" altLang="en-US" sz="2800" dirty="0" err="1">
                <a:cs typeface="Times New Roman" pitchFamily="18" charset="0"/>
              </a:rPr>
              <a:t>ab</a:t>
            </a:r>
            <a:r>
              <a:rPr lang="en-US" altLang="en-US" sz="2800" dirty="0" err="1">
                <a:solidFill>
                  <a:schemeClr val="accent1"/>
                </a:solidFill>
                <a:cs typeface="Times New Roman" pitchFamily="18" charset="0"/>
              </a:rPr>
              <a:t>b</a:t>
            </a:r>
            <a:endParaRPr lang="en-US" altLang="en-US" sz="2800" dirty="0">
              <a:solidFill>
                <a:schemeClr val="accent1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                          </a:t>
            </a:r>
            <a:r>
              <a:rPr lang="en-US" altLang="en-US" sz="2800" dirty="0" err="1">
                <a:cs typeface="Times New Roman" pitchFamily="18" charset="0"/>
              </a:rPr>
              <a:t>abc</a:t>
            </a:r>
            <a:r>
              <a:rPr lang="en-US" altLang="en-US" sz="2800" dirty="0">
                <a:cs typeface="Times New Roman" pitchFamily="18" charset="0"/>
              </a:rPr>
              <a:t> </a:t>
            </a:r>
            <a:r>
              <a:rPr lang="en-US" altLang="en-US" sz="2800" dirty="0" err="1">
                <a:cs typeface="Times New Roman" pitchFamily="18" charset="0"/>
              </a:rPr>
              <a:t>ab</a:t>
            </a:r>
            <a:r>
              <a:rPr lang="en-US" altLang="en-US" sz="2800" dirty="0" err="1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       f(8)=5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                                </a:t>
            </a:r>
            <a:r>
              <a:rPr lang="en-US" altLang="en-US" sz="2800" dirty="0">
                <a:cs typeface="Times New Roman" pitchFamily="18" charset="0"/>
              </a:rPr>
              <a:t> </a:t>
            </a:r>
            <a:r>
              <a:rPr lang="en-US" altLang="en-US" sz="2800" dirty="0" err="1">
                <a:cs typeface="Times New Roman" pitchFamily="18" charset="0"/>
              </a:rPr>
              <a:t>ab</a:t>
            </a:r>
            <a:r>
              <a:rPr lang="en-US" altLang="en-US" sz="2800" dirty="0" err="1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       f(5)=2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                                     a       f(2)=0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           i:     1  2  3  4  5  6  7  8  </a:t>
            </a: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itchFamily="18" charset="0"/>
              </a:rPr>
              <a:t>         f(</a:t>
            </a:r>
            <a:r>
              <a:rPr lang="en-US" altLang="en-US" sz="2800" dirty="0" err="1">
                <a:cs typeface="Times New Roman" pitchFamily="18" charset="0"/>
              </a:rPr>
              <a:t>i</a:t>
            </a:r>
            <a:r>
              <a:rPr lang="en-US" altLang="en-US" sz="2800" dirty="0">
                <a:cs typeface="Times New Roman" pitchFamily="18" charset="0"/>
              </a:rPr>
              <a:t>):   0  0  0  1  2  3  4  5  </a:t>
            </a:r>
            <a:r>
              <a:rPr lang="en-US" altLang="en-US" sz="2800" dirty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altLang="en-US" sz="2800" dirty="0"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93FC4-99CD-494F-B6A8-6D636ABDC1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pPr eaLnBrk="1" hangingPunct="1"/>
            <a:r>
              <a:rPr lang="en-US" altLang="en-US" sz="2800"/>
              <a:t>The algorithm (code) to compute failure function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1.  m=|P|;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2.  f(1)=0;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3.  k=0;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4.  for q=2 to |P|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5.      k=f(q-1);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6.      if(k&gt;0 and P[k+1]!=P[q])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{       k=f(k);   </a:t>
            </a:r>
            <a:r>
              <a:rPr lang="en-US" altLang="en-US" sz="1800" dirty="0" err="1">
                <a:latin typeface="Courier New" pitchFamily="49" charset="0"/>
              </a:rPr>
              <a:t>goto</a:t>
            </a:r>
            <a:r>
              <a:rPr lang="en-US" altLang="en-US" sz="1800" dirty="0">
                <a:latin typeface="Courier New" pitchFamily="49" charset="0"/>
              </a:rPr>
              <a:t> 6;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7.      if(k&gt;0 and P[k+1]==P[q])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{       f[q]=k+1;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8.      if(k==0)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{  if(P[k+1]==P[q] f[q]=1; else f[q]=0;}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87B50-DA28-4CF7-9B62-449B7E99D5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71475"/>
          </a:xfrm>
        </p:spPr>
        <p:txBody>
          <a:bodyPr/>
          <a:lstStyle/>
          <a:p>
            <a:pPr eaLnBrk="1" hangingPunct="1"/>
            <a:r>
              <a:rPr lang="en-US" altLang="en-US" sz="2800"/>
              <a:t>Another version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1.  m=|P|;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2.  f(1)=0;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3.  k=0;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4.  for q=2 to |P|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5.      k=f(q-1);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6.      while(k&gt;0 and P[k+1]!=P[q])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7.          k=f(k);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8.      if(P[k+1]==P[q]) then k=k+1;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9.      f[q]=k;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398383-551A-48BA-9BC0-33CE5C2E5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graphicFrame>
        <p:nvGraphicFramePr>
          <p:cNvPr id="12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5737319"/>
              </p:ext>
            </p:extLst>
          </p:nvPr>
        </p:nvGraphicFramePr>
        <p:xfrm>
          <a:off x="453677" y="1038632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123644"/>
              </p:ext>
            </p:extLst>
          </p:nvPr>
        </p:nvGraphicFramePr>
        <p:xfrm>
          <a:off x="957733" y="1772816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259632" y="620688"/>
            <a:ext cx="0" cy="2160240"/>
            <a:chOff x="827584" y="188640"/>
            <a:chExt cx="0" cy="216024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055991"/>
              </p:ext>
            </p:extLst>
          </p:nvPr>
        </p:nvGraphicFramePr>
        <p:xfrm>
          <a:off x="1475656" y="1772816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795898"/>
              </p:ext>
            </p:extLst>
          </p:nvPr>
        </p:nvGraphicFramePr>
        <p:xfrm>
          <a:off x="2020352" y="1794024"/>
          <a:ext cx="62785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763688" y="620688"/>
            <a:ext cx="0" cy="2160240"/>
            <a:chOff x="827584" y="188640"/>
            <a:chExt cx="0" cy="216024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267744" y="620688"/>
            <a:ext cx="0" cy="2160240"/>
            <a:chOff x="827584" y="188640"/>
            <a:chExt cx="0" cy="216024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843808" y="620688"/>
            <a:ext cx="0" cy="2160240"/>
            <a:chOff x="827584" y="188640"/>
            <a:chExt cx="0" cy="216024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47864" y="620688"/>
            <a:ext cx="0" cy="2160240"/>
            <a:chOff x="827584" y="188640"/>
            <a:chExt cx="0" cy="216024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23928" y="620688"/>
            <a:ext cx="0" cy="2160240"/>
            <a:chOff x="827584" y="188640"/>
            <a:chExt cx="0" cy="216024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55976" y="620688"/>
            <a:ext cx="0" cy="2160240"/>
            <a:chOff x="827584" y="188640"/>
            <a:chExt cx="0" cy="216024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860032" y="620688"/>
            <a:ext cx="0" cy="2160240"/>
            <a:chOff x="827584" y="188640"/>
            <a:chExt cx="0" cy="216024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436096" y="620688"/>
            <a:ext cx="0" cy="2160240"/>
            <a:chOff x="827584" y="188640"/>
            <a:chExt cx="0" cy="216024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940152" y="620688"/>
            <a:ext cx="0" cy="2160240"/>
            <a:chOff x="827584" y="188640"/>
            <a:chExt cx="0" cy="216024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444208" y="620688"/>
            <a:ext cx="0" cy="2160240"/>
            <a:chOff x="827584" y="188640"/>
            <a:chExt cx="0" cy="216024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827584" y="188640"/>
              <a:ext cx="0" cy="3402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827584" y="2060848"/>
              <a:ext cx="0" cy="2880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539552" y="4134325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f(1)=0;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1489" y="414908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f(2)=0;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23928" y="4134326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 f(4)=1;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770076" y="5085184"/>
            <a:ext cx="1115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f(11)=1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610801" y="5085184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f(10)=7;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1" y="5085184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f(9)=6; </a:t>
            </a:r>
            <a:endParaRPr lang="en-US" dirty="0"/>
          </a:p>
        </p:txBody>
      </p:sp>
      <p:sp>
        <p:nvSpPr>
          <p:cNvPr id="19456" name="Rectangle 19455"/>
          <p:cNvSpPr/>
          <p:nvPr/>
        </p:nvSpPr>
        <p:spPr>
          <a:xfrm>
            <a:off x="3973061" y="4608815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f(8)=5; </a:t>
            </a:r>
            <a:endParaRPr lang="en-US" dirty="0"/>
          </a:p>
        </p:txBody>
      </p:sp>
      <p:sp>
        <p:nvSpPr>
          <p:cNvPr id="19457" name="Rectangle 19456"/>
          <p:cNvSpPr/>
          <p:nvPr/>
        </p:nvSpPr>
        <p:spPr>
          <a:xfrm>
            <a:off x="2780240" y="4595990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f(7)=4; </a:t>
            </a:r>
            <a:endParaRPr lang="en-US" dirty="0"/>
          </a:p>
        </p:txBody>
      </p:sp>
      <p:sp>
        <p:nvSpPr>
          <p:cNvPr id="19459" name="Rectangle 19458"/>
          <p:cNvSpPr/>
          <p:nvPr/>
        </p:nvSpPr>
        <p:spPr>
          <a:xfrm>
            <a:off x="1636553" y="4600967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f(6)=3; </a:t>
            </a:r>
            <a:endParaRPr lang="en-US" dirty="0"/>
          </a:p>
        </p:txBody>
      </p:sp>
      <p:sp>
        <p:nvSpPr>
          <p:cNvPr id="19461" name="Rectangle 19460"/>
          <p:cNvSpPr/>
          <p:nvPr/>
        </p:nvSpPr>
        <p:spPr>
          <a:xfrm>
            <a:off x="2699792" y="414715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f(3)=0</a:t>
            </a:r>
            <a:endParaRPr lang="en-US" dirty="0"/>
          </a:p>
        </p:txBody>
      </p:sp>
      <p:sp>
        <p:nvSpPr>
          <p:cNvPr id="19462" name="Rectangle 19461"/>
          <p:cNvSpPr/>
          <p:nvPr/>
        </p:nvSpPr>
        <p:spPr>
          <a:xfrm>
            <a:off x="512954" y="4595991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f(5)=2;</a:t>
            </a:r>
            <a:endParaRPr lang="en-US" dirty="0"/>
          </a:p>
        </p:txBody>
      </p:sp>
      <p:graphicFrame>
        <p:nvGraphicFramePr>
          <p:cNvPr id="72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79719"/>
              </p:ext>
            </p:extLst>
          </p:nvPr>
        </p:nvGraphicFramePr>
        <p:xfrm>
          <a:off x="3591549" y="1772816"/>
          <a:ext cx="5232400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15693"/>
              </p:ext>
            </p:extLst>
          </p:nvPr>
        </p:nvGraphicFramePr>
        <p:xfrm>
          <a:off x="5148064" y="1772816"/>
          <a:ext cx="36623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3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92849"/>
              </p:ext>
            </p:extLst>
          </p:nvPr>
        </p:nvGraphicFramePr>
        <p:xfrm>
          <a:off x="5672440" y="1772816"/>
          <a:ext cx="3662363" cy="5181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3960238" y="5127575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f(12)=0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  <p:bldP spid="61" grpId="0"/>
      <p:bldP spid="62" grpId="0"/>
      <p:bldP spid="63" grpId="0"/>
      <p:bldP spid="19456" grpId="0"/>
      <p:bldP spid="19457" grpId="0"/>
      <p:bldP spid="19459" grpId="0"/>
      <p:bldP spid="19461" grpId="0"/>
      <p:bldP spid="19462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55576" y="603721"/>
            <a:ext cx="7772400" cy="1143000"/>
          </a:xfrm>
        </p:spPr>
        <p:txBody>
          <a:bodyPr/>
          <a:lstStyle/>
          <a:p>
            <a:pPr algn="l"/>
            <a:r>
              <a:rPr lang="en-US" altLang="en-US" dirty="0"/>
              <a:t>Example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9910BC-C78D-4CFD-8423-0EA2CAC5DA95}" type="slidenum">
              <a:rPr lang="en-US" altLang="en-US" sz="1400" smtClean="0"/>
              <a:pPr eaLnBrk="1" hangingPunct="1"/>
              <a:t>3</a:t>
            </a:fld>
            <a:endParaRPr lang="en-US" altLang="en-US" sz="1400"/>
          </a:p>
        </p:txBody>
      </p:sp>
      <p:graphicFrame>
        <p:nvGraphicFramePr>
          <p:cNvPr id="5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6426259"/>
              </p:ext>
            </p:extLst>
          </p:nvPr>
        </p:nvGraphicFramePr>
        <p:xfrm>
          <a:off x="620712" y="1542801"/>
          <a:ext cx="7848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92044"/>
              </p:ext>
            </p:extLst>
          </p:nvPr>
        </p:nvGraphicFramePr>
        <p:xfrm>
          <a:off x="2195736" y="3212976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2" name="Text Box 202"/>
          <p:cNvSpPr txBox="1">
            <a:spLocks noChangeArrowheads="1"/>
          </p:cNvSpPr>
          <p:nvPr/>
        </p:nvSpPr>
        <p:spPr bwMode="auto">
          <a:xfrm>
            <a:off x="35496" y="1536973"/>
            <a:ext cx="485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T:</a:t>
            </a:r>
          </a:p>
        </p:txBody>
      </p:sp>
      <p:sp>
        <p:nvSpPr>
          <p:cNvPr id="7" name="Text Box 202"/>
          <p:cNvSpPr txBox="1">
            <a:spLocks noChangeArrowheads="1"/>
          </p:cNvSpPr>
          <p:nvPr/>
        </p:nvSpPr>
        <p:spPr bwMode="auto">
          <a:xfrm>
            <a:off x="1475656" y="3212976"/>
            <a:ext cx="5741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P: </a:t>
            </a:r>
          </a:p>
        </p:txBody>
      </p:sp>
    </p:spTree>
    <p:extLst>
      <p:ext uri="{BB962C8B-B14F-4D97-AF65-F5344CB8AC3E}">
        <p14:creationId xmlns:p14="http://schemas.microsoft.com/office/powerpoint/2010/main" val="669670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2EF8D1-C39D-49F7-BD86-177597CEE08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54113"/>
            <a:ext cx="7773988" cy="5475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Running time complexity </a:t>
            </a:r>
            <a:r>
              <a:rPr lang="en-US" altLang="en-US" sz="2400" dirty="0"/>
              <a:t>(Fun Part, not required)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The running time of failure function construction algorithm is O(|P|). (The proof is similar to that for scan algorithm.)</a:t>
            </a:r>
          </a:p>
          <a:p>
            <a:pPr eaLnBrk="1" hangingPunct="1">
              <a:buFontTx/>
              <a:buNone/>
            </a:pPr>
            <a:r>
              <a:rPr lang="en-US" altLang="en-US" sz="2400" b="1" dirty="0"/>
              <a:t>Total running time complexity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The total complexity for failure function construction and scan algorithm is O(|P|+|T|).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7920880" cy="6264696"/>
              </a:xfrm>
            </p:spPr>
            <p:txBody>
              <a:bodyPr/>
              <a:lstStyle/>
              <a:p>
                <a:r>
                  <a:rPr lang="en-US" sz="2000" dirty="0"/>
                  <a:t>P=a b c a b c a b c a </a:t>
                </a:r>
                <a:r>
                  <a:rPr lang="en-US" sz="2000" dirty="0" err="1"/>
                  <a:t>a</a:t>
                </a:r>
                <a:r>
                  <a:rPr lang="en-US" sz="2000" dirty="0"/>
                  <a:t> c. Compute its failure function </a:t>
                </a:r>
              </a:p>
              <a:p>
                <a:endParaRPr lang="en-HK" sz="2000" dirty="0"/>
              </a:p>
              <a:p>
                <a:pPr marL="0" indent="0">
                  <a:buNone/>
                </a:pPr>
                <a:endParaRPr lang="en-HK" sz="2000" dirty="0"/>
              </a:p>
              <a:p>
                <a:r>
                  <a:rPr lang="en-HK" sz="2000" dirty="0"/>
                  <a:t>Solution:</a:t>
                </a:r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=1,   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sz="1600" b="0" dirty="0"/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=2,   </m:t>
                    </m:r>
                  </m:oMath>
                </a14:m>
                <a:r>
                  <a:rPr lang="en-HK" sz="1600" b="0" dirty="0"/>
                  <a:t>   P(q)=b ≠P(f(q-1)+1)=P(0+1)=a,  f(2)=0</a:t>
                </a:r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HK" sz="1600" dirty="0"/>
                  <a:t>   P(q)=c ≠P(f(q-1)+1)= P(0+1)=a,  f(3)=0</a:t>
                </a:r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sz="1600" dirty="0"/>
                  <a:t>   P(q)=a=P(f(q-1)+1)= P(0+1)= a,  f(4)=1</a:t>
                </a:r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HK" sz="1600" dirty="0"/>
                  <a:t>   P(q)=b =P(f(q-1)+1)=P(1+1)=b,  f(5)=2</a:t>
                </a:r>
              </a:p>
              <a:p>
                <a:r>
                  <a:rPr lang="en-HK" sz="1600" dirty="0"/>
                  <a:t>q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HK" sz="1600" dirty="0"/>
                  <a:t>   P(q)=c =P(f(q-1)+1)=P(2+1)=b,  f(6)=3</a:t>
                </a:r>
              </a:p>
              <a:p>
                <a:r>
                  <a:rPr lang="en-HK" sz="1600" dirty="0"/>
                  <a:t>…</a:t>
                </a:r>
              </a:p>
              <a:p>
                <a:r>
                  <a:rPr lang="en-HK" sz="1600" dirty="0"/>
                  <a:t>q=10,   ….                                            f(10)=7</a:t>
                </a:r>
              </a:p>
              <a:p>
                <a:r>
                  <a:rPr lang="en-HK" sz="1600" dirty="0"/>
                  <a:t>q=11,    </a:t>
                </a:r>
                <a14:m>
                  <m:oMath xmlns:m="http://schemas.openxmlformats.org/officeDocument/2006/math">
                    <m:r>
                      <a:rPr lang="en-HK" sz="16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HK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7+1</m:t>
                        </m:r>
                      </m:e>
                    </m:d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HK" sz="1600" dirty="0"/>
                  <a:t>, </a:t>
                </a:r>
              </a:p>
              <a:p>
                <a:r>
                  <a:rPr lang="en-HK" sz="1600" dirty="0"/>
                  <a:t>            </a:t>
                </a:r>
                <a14:m>
                  <m:oMath xmlns:m="http://schemas.openxmlformats.org/officeDocument/2006/math">
                    <m:r>
                      <a:rPr lang="en-HK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HK" sz="1600" dirty="0"/>
                  <a:t> </a:t>
                </a:r>
                <a14:m>
                  <m:oMath xmlns:m="http://schemas.openxmlformats.org/officeDocument/2006/math">
                    <m:r>
                      <a:rPr lang="en-HK" sz="16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4+1</m:t>
                        </m:r>
                      </m:e>
                    </m:d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HK" sz="1600" b="0" dirty="0"/>
              </a:p>
              <a:p>
                <a:pPr marL="0" indent="0">
                  <a:buNone/>
                </a:pPr>
                <a:r>
                  <a:rPr lang="en-HK" sz="1600" dirty="0"/>
                  <a:t> </a:t>
                </a:r>
                <a14:m>
                  <m:oMath xmlns:m="http://schemas.openxmlformats.org/officeDocument/2006/math">
                    <m:r>
                      <a:rPr lang="en-HK" sz="16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HK" sz="1600" dirty="0"/>
                  <a:t> </a:t>
                </a:r>
                <a14:m>
                  <m:oMath xmlns:m="http://schemas.openxmlformats.org/officeDocument/2006/math">
                    <m:r>
                      <a:rPr lang="en-HK" sz="16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HK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HK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HK" sz="1600" dirty="0"/>
              </a:p>
              <a:p>
                <a:pPr marL="0" indent="0">
                  <a:buNone/>
                </a:pPr>
                <a:r>
                  <a:rPr lang="en-HK" sz="1600" dirty="0"/>
                  <a:t>                  </a:t>
                </a:r>
                <a14:m>
                  <m:oMath xmlns:m="http://schemas.openxmlformats.org/officeDocument/2006/math">
                    <m:r>
                      <a:rPr lang="en-HK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HK" sz="1600" dirty="0"/>
                  <a:t> </a:t>
                </a:r>
                <a14:m>
                  <m:oMath xmlns:m="http://schemas.openxmlformats.org/officeDocument/2006/math">
                    <m:r>
                      <a:rPr lang="en-HK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𝑓𝑓</m:t>
                        </m:r>
                        <m:d>
                          <m:dPr>
                            <m:ctrlPr>
                              <a:rPr lang="en-HK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HK" sz="16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HK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HK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sz="1600" b="0" i="1" dirty="0" smtClean="0">
                            <a:latin typeface="Cambria Math" panose="02040503050406030204" pitchFamily="18" charset="0"/>
                          </a:rPr>
                          <m:t>(1)+1</m:t>
                        </m:r>
                      </m:e>
                    </m:d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(0+1)=</m:t>
                    </m:r>
                    <m:r>
                      <a:rPr lang="en-HK" sz="1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HK" sz="1600" b="0" dirty="0"/>
              </a:p>
              <a:p>
                <a:pPr marL="0" indent="0">
                  <a:buNone/>
                </a:pPr>
                <a:r>
                  <a:rPr lang="en-HK" sz="1600" dirty="0"/>
                  <a:t>                   f(11)=1</a:t>
                </a:r>
              </a:p>
              <a:p>
                <a:r>
                  <a:rPr lang="en-HK" sz="1600" dirty="0"/>
                  <a:t>q=12,   </a:t>
                </a:r>
                <a14:m>
                  <m:oMath xmlns:m="http://schemas.openxmlformats.org/officeDocument/2006/math"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H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HK" sz="1600" dirty="0"/>
                  <a:t>=P(1+1)=b</a:t>
                </a:r>
              </a:p>
              <a:p>
                <a:r>
                  <a:rPr lang="en-HK" sz="1600" dirty="0"/>
                  <a:t>            </a:t>
                </a:r>
                <a14:m>
                  <m:oMath xmlns:m="http://schemas.openxmlformats.org/officeDocument/2006/math">
                    <m:r>
                      <a:rPr lang="en-HK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HK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HK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H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H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H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HK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HK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HK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HK" sz="1600" dirty="0"/>
                  <a:t>=P(f(1)+1)=P(0+1)=a.</a:t>
                </a:r>
              </a:p>
              <a:p>
                <a:r>
                  <a:rPr lang="en-HK" sz="1600" dirty="0"/>
                  <a:t>            f(12)=0.</a:t>
                </a:r>
              </a:p>
              <a:p>
                <a:endParaRPr lang="en-HK" sz="1600" dirty="0"/>
              </a:p>
              <a:p>
                <a:pPr marL="0" indent="0">
                  <a:buNone/>
                </a:pPr>
                <a:endParaRPr lang="en-HK" sz="2000" dirty="0"/>
              </a:p>
              <a:p>
                <a:endParaRPr lang="en-HK" sz="2000" dirty="0"/>
              </a:p>
              <a:p>
                <a:endParaRPr lang="en-HK" sz="2000" dirty="0"/>
              </a:p>
              <a:p>
                <a:endParaRPr lang="en-HK" sz="2000" dirty="0"/>
              </a:p>
              <a:p>
                <a:endParaRPr lang="en-HK" sz="2000" dirty="0"/>
              </a:p>
              <a:p>
                <a:endParaRPr lang="en-HK" sz="2000" b="0" dirty="0"/>
              </a:p>
              <a:p>
                <a:endParaRPr lang="en-HK" sz="2000" b="0" dirty="0"/>
              </a:p>
              <a:p>
                <a:endParaRPr lang="en-HK" sz="20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7920880" cy="6264696"/>
              </a:xfrm>
              <a:blipFill>
                <a:blip r:embed="rId2"/>
                <a:stretch>
                  <a:fillRect l="-693" t="-584" b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B418-137E-42F7-BFCC-6AC3201F010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68529"/>
              </p:ext>
            </p:extLst>
          </p:nvPr>
        </p:nvGraphicFramePr>
        <p:xfrm>
          <a:off x="1691680" y="692696"/>
          <a:ext cx="475252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165859761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992491004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4124795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357106466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1518425421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2317634068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2933652586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3434808589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3591807250"/>
                    </a:ext>
                  </a:extLst>
                </a:gridCol>
                <a:gridCol w="297033">
                  <a:extLst>
                    <a:ext uri="{9D8B030D-6E8A-4147-A177-3AD203B41FA5}">
                      <a16:colId xmlns:a16="http://schemas.microsoft.com/office/drawing/2014/main" val="2684482405"/>
                    </a:ext>
                  </a:extLst>
                </a:gridCol>
                <a:gridCol w="451810">
                  <a:extLst>
                    <a:ext uri="{9D8B030D-6E8A-4147-A177-3AD203B41FA5}">
                      <a16:colId xmlns:a16="http://schemas.microsoft.com/office/drawing/2014/main" val="2433310396"/>
                    </a:ext>
                  </a:extLst>
                </a:gridCol>
                <a:gridCol w="439289">
                  <a:extLst>
                    <a:ext uri="{9D8B030D-6E8A-4147-A177-3AD203B41FA5}">
                      <a16:colId xmlns:a16="http://schemas.microsoft.com/office/drawing/2014/main" val="518376853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974122743"/>
                    </a:ext>
                  </a:extLst>
                </a:gridCol>
              </a:tblGrid>
              <a:tr h="305487">
                <a:tc>
                  <a:txBody>
                    <a:bodyPr/>
                    <a:lstStyle/>
                    <a:p>
                      <a:r>
                        <a:rPr lang="en-HK" sz="1600" dirty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70645"/>
                  </a:ext>
                </a:extLst>
              </a:tr>
              <a:tr h="2921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4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6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dirty="0"/>
              <a:t>String Matching Problem</a:t>
            </a:r>
          </a:p>
          <a:p>
            <a:r>
              <a:rPr lang="en-HK" dirty="0"/>
              <a:t>KMP algorithm  O(|P|+|T|)</a:t>
            </a:r>
          </a:p>
          <a:p>
            <a:r>
              <a:rPr lang="en-HK"/>
              <a:t>Failure Function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300E4-62A9-4528-A7D1-FA76EEC795F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720C5FC-1CA9-4F1A-AFBE-2CD8904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DC3ABF6-89BC-4BF5-864F-C4D389AF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Case 1</a:t>
            </a:r>
            <a:r>
              <a:rPr lang="en-US" altLang="en-US" sz="3200" b="1" dirty="0"/>
              <a:t>:</a:t>
            </a:r>
            <a:r>
              <a:rPr lang="en-US" altLang="en-US" sz="3200" dirty="0"/>
              <a:t> f(1) is always 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Case 2</a:t>
            </a:r>
            <a:r>
              <a:rPr lang="en-US" altLang="en-US" sz="3200" b="1" dirty="0"/>
              <a:t>:</a:t>
            </a:r>
            <a:r>
              <a:rPr lang="en-US" altLang="en-US" sz="3200" dirty="0"/>
              <a:t> if P[q]==P[f(q-1)+1] then f(q)=f(q-1)+1.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Case 3</a:t>
            </a:r>
            <a:r>
              <a:rPr lang="en-US" altLang="en-US" sz="3200" b="1" dirty="0"/>
              <a:t>:</a:t>
            </a:r>
            <a:r>
              <a:rPr lang="en-US" altLang="en-US" sz="3200" dirty="0"/>
              <a:t> if P[q]</a:t>
            </a:r>
            <a:r>
              <a:rPr lang="en-US" altLang="en-US" sz="3200" dirty="0">
                <a:sym typeface="Symbol" pitchFamily="18" charset="2"/>
              </a:rPr>
              <a:t></a:t>
            </a:r>
            <a:r>
              <a:rPr lang="en-US" altLang="en-US" sz="3200" dirty="0">
                <a:cs typeface="Times New Roman" pitchFamily="18" charset="0"/>
              </a:rPr>
              <a:t>P[f(q-1)+1] and f(q-1)≠0 then consider P[q] ?= P[f(f(q-1))+1] (Do it recursively)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cs typeface="Times New Roman" pitchFamily="18" charset="0"/>
              </a:rPr>
              <a:t>Case 4</a:t>
            </a:r>
            <a:r>
              <a:rPr lang="en-US" altLang="en-US" sz="3200" b="1" dirty="0">
                <a:cs typeface="Times New Roman" pitchFamily="18" charset="0"/>
              </a:rPr>
              <a:t>:</a:t>
            </a:r>
            <a:r>
              <a:rPr lang="en-US" altLang="en-US" sz="3200" dirty="0">
                <a:cs typeface="Times New Roman" pitchFamily="18" charset="0"/>
              </a:rPr>
              <a:t> if </a:t>
            </a:r>
            <a:r>
              <a:rPr lang="en-US" altLang="en-US" sz="3200" dirty="0"/>
              <a:t>P[q] </a:t>
            </a:r>
            <a:r>
              <a:rPr lang="en-US" altLang="en-US" sz="3200" dirty="0">
                <a:sym typeface="Symbol" pitchFamily="18" charset="2"/>
              </a:rPr>
              <a:t></a:t>
            </a:r>
            <a:r>
              <a:rPr lang="en-US" altLang="en-US" sz="3200" dirty="0"/>
              <a:t> </a:t>
            </a:r>
            <a:r>
              <a:rPr lang="en-US" altLang="en-US" sz="3200" dirty="0">
                <a:cs typeface="Times New Roman" pitchFamily="18" charset="0"/>
              </a:rPr>
              <a:t>P[f(q-1)+1] and f(q-1)==0 then f[q]=0.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200" dirty="0"/>
          </a:p>
          <a:p>
            <a:endParaRPr lang="zh-HK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C30F67-CD9B-4216-8592-88A80CE6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300E4-62A9-4528-A7D1-FA76EEC795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9910BC-C78D-4CFD-8423-0EA2CAC5DA95}" type="slidenum">
              <a:rPr lang="en-US" altLang="en-US" sz="1400" smtClean="0"/>
              <a:pPr eaLnBrk="1" hangingPunct="1"/>
              <a:t>4</a:t>
            </a:fld>
            <a:endParaRPr lang="en-US" altLang="en-US" sz="1400"/>
          </a:p>
        </p:txBody>
      </p:sp>
      <p:graphicFrame>
        <p:nvGraphicFramePr>
          <p:cNvPr id="5" name="Group 34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066983"/>
              </p:ext>
            </p:extLst>
          </p:nvPr>
        </p:nvGraphicFramePr>
        <p:xfrm>
          <a:off x="620712" y="188640"/>
          <a:ext cx="7848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74291"/>
              </p:ext>
            </p:extLst>
          </p:nvPr>
        </p:nvGraphicFramePr>
        <p:xfrm>
          <a:off x="622776" y="822720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2" name="Text Box 202"/>
          <p:cNvSpPr txBox="1">
            <a:spLocks noChangeArrowheads="1"/>
          </p:cNvSpPr>
          <p:nvPr/>
        </p:nvSpPr>
        <p:spPr bwMode="auto">
          <a:xfrm>
            <a:off x="168158" y="188640"/>
            <a:ext cx="403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T</a:t>
            </a:r>
          </a:p>
        </p:txBody>
      </p:sp>
      <p:graphicFrame>
        <p:nvGraphicFramePr>
          <p:cNvPr id="10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44689"/>
              </p:ext>
            </p:extLst>
          </p:nvPr>
        </p:nvGraphicFramePr>
        <p:xfrm>
          <a:off x="1148862" y="1492000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82054"/>
              </p:ext>
            </p:extLst>
          </p:nvPr>
        </p:nvGraphicFramePr>
        <p:xfrm>
          <a:off x="1662162" y="2138322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68613"/>
              </p:ext>
            </p:extLst>
          </p:nvPr>
        </p:nvGraphicFramePr>
        <p:xfrm>
          <a:off x="2195736" y="2802136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8651"/>
              </p:ext>
            </p:extLst>
          </p:nvPr>
        </p:nvGraphicFramePr>
        <p:xfrm>
          <a:off x="2720112" y="3501008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361"/>
              </p:ext>
            </p:extLst>
          </p:nvPr>
        </p:nvGraphicFramePr>
        <p:xfrm>
          <a:off x="3235216" y="4149080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92741"/>
              </p:ext>
            </p:extLst>
          </p:nvPr>
        </p:nvGraphicFramePr>
        <p:xfrm>
          <a:off x="3779912" y="4797152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47907"/>
              </p:ext>
            </p:extLst>
          </p:nvPr>
        </p:nvGraphicFramePr>
        <p:xfrm>
          <a:off x="4283968" y="5445224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08947"/>
              </p:ext>
            </p:extLst>
          </p:nvPr>
        </p:nvGraphicFramePr>
        <p:xfrm>
          <a:off x="4819392" y="6093296"/>
          <a:ext cx="3657600" cy="51804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620712" y="712515"/>
            <a:ext cx="0" cy="124197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/>
          <p:cNvCxnSpPr/>
          <p:nvPr/>
        </p:nvCxnSpPr>
        <p:spPr>
          <a:xfrm>
            <a:off x="1146984" y="620688"/>
            <a:ext cx="0" cy="1008112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60312" y="732448"/>
            <a:ext cx="0" cy="1472416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95736" y="620688"/>
            <a:ext cx="0" cy="2160240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99792" y="692696"/>
            <a:ext cx="0" cy="2880320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34328" y="682536"/>
            <a:ext cx="0" cy="3466544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48544" y="692696"/>
            <a:ext cx="0" cy="4248472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83968" y="620688"/>
            <a:ext cx="0" cy="4824536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08344" y="661328"/>
            <a:ext cx="0" cy="5472608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8597F9-4CD8-480A-AEAE-39E77E41E49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en-US" dirty="0"/>
              <a:t>Brute force method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/>
              <a:t>Basic idea: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1. 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=1;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2. </a:t>
            </a: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do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Start with T[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] and match P with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                T[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],T[i+1], ... T[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+|P|-1]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                   |        |             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                P[1] P[2]         P[|P|]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3. </a:t>
            </a:r>
            <a:r>
              <a:rPr lang="en-US" altLang="en-US" sz="2400" dirty="0">
                <a:solidFill>
                  <a:srgbClr val="0070C0"/>
                </a:solidFill>
                <a:cs typeface="Times New Roman" pitchFamily="18" charset="0"/>
              </a:rPr>
              <a:t>until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a mismatch is found,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              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=i+1 and </a:t>
            </a:r>
            <a:r>
              <a:rPr lang="en-US" altLang="en-US" sz="2400" b="1" dirty="0" err="1">
                <a:solidFill>
                  <a:srgbClr val="0070C0"/>
                </a:solidFill>
                <a:cs typeface="Times New Roman" pitchFamily="18" charset="0"/>
              </a:rPr>
              <a:t>goto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2 until </a:t>
            </a:r>
            <a:r>
              <a:rPr lang="en-US" altLang="en-US" sz="24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+|P|-1&gt;|T|.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134748-1C93-4AB0-9DC6-0C2F255406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 takes O(|P|) comparisons in the worst case.</a:t>
            </a:r>
            <a:endParaRPr lang="en-US" altLang="en-US">
              <a:sym typeface="Symbol" pitchFamily="18" charset="2"/>
            </a:endParaRPr>
          </a:p>
          <a:p>
            <a:pPr eaLnBrk="1" hangingPunct="1"/>
            <a:r>
              <a:rPr lang="en-US" altLang="en-US"/>
              <a:t>Step 2 could be repeated O(|T|) times.</a:t>
            </a:r>
          </a:p>
          <a:p>
            <a:pPr eaLnBrk="1" hangingPunct="1"/>
            <a:r>
              <a:rPr lang="en-US" altLang="en-US"/>
              <a:t>Total running time is O(|T||P|).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00B786-4D0E-47C0-863D-5BE5F83D5EE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/>
              <a:t>Notations and Terminologies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8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|P|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C00000"/>
                </a:solidFill>
              </a:rPr>
              <a:t>|T|</a:t>
            </a:r>
            <a:r>
              <a:rPr lang="en-US" altLang="en-US" dirty="0">
                <a:solidFill>
                  <a:srgbClr val="C00000"/>
                </a:solidFill>
              </a:rPr>
              <a:t>: </a:t>
            </a:r>
            <a:r>
              <a:rPr lang="en-US" altLang="en-US" dirty="0"/>
              <a:t>the lengths of P and 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/>
              <a:t>P[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/>
              <a:t>]</a:t>
            </a:r>
            <a:r>
              <a:rPr lang="en-US" altLang="en-US" dirty="0"/>
              <a:t>: the </a:t>
            </a:r>
            <a:r>
              <a:rPr lang="en-US" altLang="en-US" dirty="0" err="1">
                <a:solidFill>
                  <a:srgbClr val="C00000"/>
                </a:solidFill>
              </a:rPr>
              <a:t>i</a:t>
            </a:r>
            <a:r>
              <a:rPr lang="en-US" altLang="en-US" dirty="0" err="1"/>
              <a:t>-th</a:t>
            </a:r>
            <a:r>
              <a:rPr lang="en-US" altLang="en-US" dirty="0"/>
              <a:t> letter of 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Prefix</a:t>
            </a:r>
            <a:r>
              <a:rPr lang="en-US" altLang="en-US" dirty="0"/>
              <a:t> of P: a substring of P starting with P[</a:t>
            </a:r>
            <a:r>
              <a:rPr lang="en-US" altLang="en-US" dirty="0">
                <a:solidFill>
                  <a:srgbClr val="C00000"/>
                </a:solidFill>
              </a:rPr>
              <a:t>1</a:t>
            </a:r>
            <a:r>
              <a:rPr lang="en-US" altLang="en-US" dirty="0"/>
              <a:t>].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/>
              <a:t>P[</a:t>
            </a:r>
            <a:r>
              <a:rPr lang="en-US" altLang="en-US" b="1" dirty="0">
                <a:solidFill>
                  <a:srgbClr val="C00000"/>
                </a:solidFill>
              </a:rPr>
              <a:t>1…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/>
              <a:t>]</a:t>
            </a:r>
            <a:r>
              <a:rPr lang="en-US" altLang="en-US" dirty="0"/>
              <a:t>: the prefix containing the first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/>
              <a:t> letters of  P.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en-US" altLang="en-US" dirty="0"/>
              <a:t>: </a:t>
            </a:r>
            <a:r>
              <a:rPr lang="en-US" altLang="en-US" dirty="0" err="1"/>
              <a:t>abcabbccaa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prefix</a:t>
            </a:r>
            <a:r>
              <a:rPr lang="en-US" altLang="en-US" dirty="0"/>
              <a:t>: a, </a:t>
            </a:r>
            <a:r>
              <a:rPr lang="en-US" altLang="en-US" dirty="0" err="1"/>
              <a:t>ab</a:t>
            </a:r>
            <a:r>
              <a:rPr lang="en-US" altLang="en-US" dirty="0"/>
              <a:t>, </a:t>
            </a:r>
            <a:r>
              <a:rPr lang="en-US" altLang="en-US" dirty="0" err="1"/>
              <a:t>abc</a:t>
            </a:r>
            <a:r>
              <a:rPr lang="en-US" altLang="en-US" dirty="0"/>
              <a:t>, </a:t>
            </a:r>
            <a:r>
              <a:rPr lang="en-US" altLang="en-US" dirty="0" err="1"/>
              <a:t>abca</a:t>
            </a:r>
            <a:r>
              <a:rPr lang="en-US" altLang="en-US" dirty="0"/>
              <a:t>, </a:t>
            </a:r>
            <a:r>
              <a:rPr lang="en-US" altLang="en-US" dirty="0" err="1"/>
              <a:t>abcab</a:t>
            </a:r>
            <a:r>
              <a:rPr lang="en-US" altLang="en-US" dirty="0"/>
              <a:t>, </a:t>
            </a:r>
            <a:r>
              <a:rPr lang="en-US" altLang="en-US" dirty="0" err="1"/>
              <a:t>abcabb</a:t>
            </a:r>
            <a:r>
              <a:rPr lang="en-US" altLang="en-US" dirty="0"/>
              <a:t>, 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4A03A2-DDCD-4D0D-8C32-EE9DFECABC8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Knuth-Morris-Pratt (KMP) Method </a:t>
            </a:r>
            <a:br>
              <a:rPr lang="en-US" altLang="en-US" sz="3600" dirty="0"/>
            </a:br>
            <a:r>
              <a:rPr lang="en-US" altLang="en-US" sz="3600" dirty="0"/>
              <a:t>(linear time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A better idea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In step 3, when there is a mismatch we move the pattern forward by one position (</a:t>
                </a:r>
                <a:r>
                  <a:rPr lang="en-US" altLang="en-US" sz="2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=i+1</a:t>
                </a:r>
                <a:r>
                  <a:rPr lang="en-US" altLang="en-US" sz="2000" dirty="0"/>
                  <a:t>).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000" dirty="0"/>
                  <a:t>We may move more than one position at a time when a mismatch occurs. (carefully study the pattern P).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/>
                  <a:t>For example: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P: </a:t>
                </a:r>
                <a:r>
                  <a:rPr lang="en-US" altLang="en-US" sz="2000" dirty="0">
                    <a:solidFill>
                      <a:schemeClr val="accent2"/>
                    </a:solidFill>
                    <a:latin typeface="Courier New" pitchFamily="49" charset="0"/>
                    <a:cs typeface="Times New Roman" pitchFamily="18" charset="0"/>
                  </a:rPr>
                  <a:t>ABAB</a:t>
                </a:r>
                <a:r>
                  <a:rPr lang="en-US" altLang="en-US" sz="2000" dirty="0">
                    <a:solidFill>
                      <a:srgbClr val="FF3300"/>
                    </a:solidFill>
                    <a:latin typeface="Courier New" pitchFamily="49" charset="0"/>
                    <a:cs typeface="Times New Roman" pitchFamily="18" charset="0"/>
                  </a:rPr>
                  <a:t>C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       </a:t>
                </a:r>
                <a:r>
                  <a:rPr lang="en-US" altLang="en-US" sz="2000" dirty="0">
                    <a:solidFill>
                      <a:schemeClr val="accent2"/>
                    </a:solidFill>
                    <a:latin typeface="Courier New" pitchFamily="49" charset="0"/>
                    <a:cs typeface="Times New Roman" pitchFamily="18" charset="0"/>
                  </a:rPr>
                  <a:t>AB</a:t>
                </a:r>
                <a:r>
                  <a:rPr lang="en-US" altLang="en-US" sz="2000" dirty="0">
                    <a:solidFill>
                      <a:srgbClr val="FF3300"/>
                    </a:solidFill>
                    <a:latin typeface="Courier New" pitchFamily="49" charset="0"/>
                    <a:cs typeface="Times New Roman" pitchFamily="18" charset="0"/>
                  </a:rPr>
                  <a:t>A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T: </a:t>
                </a:r>
                <a:r>
                  <a:rPr lang="en-US" altLang="en-US" sz="2000" dirty="0">
                    <a:solidFill>
                      <a:schemeClr val="accent2"/>
                    </a:solidFill>
                    <a:latin typeface="Courier New" pitchFamily="49" charset="0"/>
                    <a:cs typeface="Times New Roman" pitchFamily="18" charset="0"/>
                  </a:rPr>
                  <a:t>ABAB</a:t>
                </a:r>
                <a:r>
                  <a:rPr lang="en-US" altLang="en-US" sz="2000" dirty="0">
                    <a:solidFill>
                      <a:srgbClr val="FF3300"/>
                    </a:solidFill>
                    <a:latin typeface="Courier New" pitchFamily="49" charset="0"/>
                    <a:cs typeface="Times New Roman" pitchFamily="18" charset="0"/>
                  </a:rPr>
                  <a:t>A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BCCA </a:t>
                </a:r>
                <a:r>
                  <a:rPr lang="en-US" altLang="en-US" sz="2000" dirty="0" err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AB</a:t>
                </a:r>
                <a:r>
                  <a:rPr lang="en-US" altLang="en-US" sz="2000" dirty="0" err="1">
                    <a:solidFill>
                      <a:schemeClr val="accent2"/>
                    </a:solidFill>
                    <a:latin typeface="Courier New" pitchFamily="49" charset="0"/>
                    <a:cs typeface="Times New Roman" pitchFamily="18" charset="0"/>
                  </a:rPr>
                  <a:t>AB</a:t>
                </a:r>
                <a:r>
                  <a:rPr lang="en-US" altLang="en-US" sz="2000" dirty="0" err="1">
                    <a:solidFill>
                      <a:srgbClr val="FF3300"/>
                    </a:solidFill>
                    <a:latin typeface="Courier New" pitchFamily="49" charset="0"/>
                    <a:cs typeface="Times New Roman" pitchFamily="18" charset="0"/>
                  </a:rPr>
                  <a:t>A</a:t>
                </a:r>
                <a:r>
                  <a:rPr lang="en-US" altLang="en-US" sz="2000" dirty="0" err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BCCA</a:t>
                </a:r>
                <a:endParaRPr lang="en-US" altLang="en-US" sz="2000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HK" altLang="en-US" sz="2000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HK" altLang="en-US" sz="2000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HK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Property of </a:t>
                </a:r>
                <a:r>
                  <a:rPr lang="en-HK" altLang="en-US" sz="2000" dirty="0">
                    <a:solidFill>
                      <a:srgbClr val="FF0000"/>
                    </a:solidFill>
                    <a:latin typeface="Courier New" pitchFamily="49" charset="0"/>
                    <a:cs typeface="Times New Roman" pitchFamily="18" charset="0"/>
                  </a:rPr>
                  <a:t>ABAB</a:t>
                </a:r>
                <a:r>
                  <a:rPr lang="en-HK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𝐴𝐵𝐴</m:t>
                    </m:r>
                    <m:d>
                      <m:dPr>
                        <m:ctrlP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𝑓𝑟𝑖𝑠𝑡</m:t>
                        </m:r>
                        <m: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 3</m:t>
                        </m:r>
                      </m:e>
                    </m:d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𝐵𝐴𝐵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𝑙𝑎𝑠𝑡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3)</m:t>
                    </m:r>
                  </m:oMath>
                </a14:m>
                <a:endParaRPr lang="en-HK" alt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HK" altLang="en-US" sz="2000" b="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HK" alt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𝐴𝐵</m:t>
                    </m:r>
                    <m:d>
                      <m:dPr>
                        <m:ctrlP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𝑓𝑟𝑖𝑠𝑡</m:t>
                        </m:r>
                        <m:r>
                          <a:rPr lang="en-HK" alt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 2</m:t>
                        </m:r>
                      </m:e>
                    </m:d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𝐴𝐵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𝑙𝑎𝑠𝑡</m:t>
                    </m:r>
                    <m:r>
                      <a:rPr lang="en-HK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2)</m:t>
                    </m:r>
                  </m:oMath>
                </a14:m>
                <a:r>
                  <a:rPr lang="en-HK" altLang="en-US" sz="2000" b="0" dirty="0">
                    <a:solidFill>
                      <a:srgbClr val="000000"/>
                    </a:solidFill>
                    <a:latin typeface="Courier New" pitchFamily="49" charset="0"/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HK" altLang="en-US" sz="2000" dirty="0">
                    <a:solidFill>
                      <a:srgbClr val="000000"/>
                    </a:solidFill>
                    <a:latin typeface="Courier New" pitchFamily="49" charset="0"/>
                    <a:ea typeface="Cambria Math" panose="02040503050406030204" pitchFamily="18" charset="0"/>
                    <a:cs typeface="Times New Roman" pitchFamily="18" charset="0"/>
                  </a:rPr>
                  <a:t>                   </a:t>
                </a:r>
                <a:endParaRPr lang="en-HK" altLang="en-US" sz="2000" b="0" dirty="0">
                  <a:solidFill>
                    <a:srgbClr val="000000"/>
                  </a:solidFill>
                  <a:latin typeface="Courier New" pitchFamily="49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HK" altLang="en-US" sz="2000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endParaRPr lang="en-US" altLang="en-US" sz="2000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63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1907704" y="4509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3419872" y="450912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D81EDE-B564-489B-BE48-C0D323C62E9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20713"/>
            <a:ext cx="8350696" cy="5780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Key: </a:t>
            </a:r>
            <a:r>
              <a:rPr lang="en-US" altLang="en-US" sz="2800" i="1" dirty="0"/>
              <a:t>When mismatch occurs at </a:t>
            </a:r>
            <a:r>
              <a:rPr lang="en-US" altLang="en-US" sz="2800" i="1" dirty="0">
                <a:solidFill>
                  <a:schemeClr val="accent2"/>
                </a:solidFill>
              </a:rPr>
              <a:t>P[i+1],</a:t>
            </a:r>
            <a:r>
              <a:rPr lang="en-US" altLang="en-US" sz="2800" i="1" dirty="0"/>
              <a:t> we want to find the </a:t>
            </a:r>
            <a:r>
              <a:rPr lang="en-US" altLang="en-US" sz="2800" b="1" i="1" dirty="0">
                <a:solidFill>
                  <a:srgbClr val="FF0000"/>
                </a:solidFill>
              </a:rPr>
              <a:t>longest</a:t>
            </a:r>
            <a:r>
              <a:rPr lang="en-US" altLang="en-US" sz="2800" i="1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prefix</a:t>
            </a:r>
            <a:r>
              <a:rPr lang="en-US" altLang="en-US" sz="2800" i="1" dirty="0"/>
              <a:t> of P[1..i] which is also a </a:t>
            </a:r>
            <a:r>
              <a:rPr lang="en-US" altLang="en-US" sz="2800" i="1" dirty="0">
                <a:solidFill>
                  <a:srgbClr val="FF0000"/>
                </a:solidFill>
              </a:rPr>
              <a:t>suffix </a:t>
            </a:r>
            <a:r>
              <a:rPr lang="en-US" altLang="en-US" sz="2800" i="1" dirty="0"/>
              <a:t>of P[1..i].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13488</TotalTime>
  <Words>3643</Words>
  <PresentationFormat>如螢幕大小 (4:3)</PresentationFormat>
  <Paragraphs>1040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Courier New</vt:lpstr>
      <vt:lpstr>Times New Roman</vt:lpstr>
      <vt:lpstr>Wingdings</vt:lpstr>
      <vt:lpstr>Default Design</vt:lpstr>
      <vt:lpstr>11. String Matching</vt:lpstr>
      <vt:lpstr>The problem</vt:lpstr>
      <vt:lpstr>Example  </vt:lpstr>
      <vt:lpstr>PowerPoint 簡報</vt:lpstr>
      <vt:lpstr>Brute force method</vt:lpstr>
      <vt:lpstr>Analysis</vt:lpstr>
      <vt:lpstr>Notations and Terminologies</vt:lpstr>
      <vt:lpstr>Knuth-Morris-Pratt (KMP) Method  (linear time algorithm)</vt:lpstr>
      <vt:lpstr>PowerPoint 簡報</vt:lpstr>
      <vt:lpstr>Failure function</vt:lpstr>
      <vt:lpstr>PowerPoint 簡報</vt:lpstr>
      <vt:lpstr>PowerPoint 簡報</vt:lpstr>
      <vt:lpstr>The Scan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Running time complexity(hard)</vt:lpstr>
      <vt:lpstr>Another version of scan algorithm (code)</vt:lpstr>
      <vt:lpstr>Failure Function</vt:lpstr>
      <vt:lpstr>Failure Function</vt:lpstr>
      <vt:lpstr>Failure Function</vt:lpstr>
      <vt:lpstr>PowerPoint 簡報</vt:lpstr>
      <vt:lpstr>The algorithm (code) to compute failure function</vt:lpstr>
      <vt:lpstr>Another version</vt:lpstr>
      <vt:lpstr>PowerPoint 簡報</vt:lpstr>
      <vt:lpstr>PowerPoint 簡報</vt:lpstr>
      <vt:lpstr>PowerPoint 簡報</vt:lpstr>
      <vt:lpstr>Summary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2018-11-08T07:03:48Z</cp:lastPrinted>
  <dcterms:created xsi:type="dcterms:W3CDTF">1601-01-01T00:00:00Z</dcterms:created>
  <dcterms:modified xsi:type="dcterms:W3CDTF">2021-12-03T10:13:09Z</dcterms:modified>
</cp:coreProperties>
</file>