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46" r:id="rId2"/>
    <p:sldId id="350" r:id="rId3"/>
    <p:sldId id="290" r:id="rId4"/>
    <p:sldId id="291" r:id="rId5"/>
    <p:sldId id="292" r:id="rId6"/>
    <p:sldId id="340" r:id="rId7"/>
    <p:sldId id="258" r:id="rId8"/>
    <p:sldId id="293" r:id="rId9"/>
    <p:sldId id="260" r:id="rId10"/>
    <p:sldId id="261" r:id="rId11"/>
    <p:sldId id="339" r:id="rId12"/>
    <p:sldId id="263" r:id="rId13"/>
    <p:sldId id="347" r:id="rId14"/>
    <p:sldId id="264" r:id="rId15"/>
    <p:sldId id="326" r:id="rId16"/>
    <p:sldId id="348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53" r:id="rId33"/>
    <p:sldId id="265" r:id="rId34"/>
    <p:sldId id="286" r:id="rId35"/>
    <p:sldId id="325" r:id="rId36"/>
    <p:sldId id="351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274" r:id="rId50"/>
    <p:sldId id="344" r:id="rId51"/>
    <p:sldId id="343" r:id="rId52"/>
    <p:sldId id="289" r:id="rId53"/>
    <p:sldId id="275" r:id="rId54"/>
    <p:sldId id="349" r:id="rId55"/>
    <p:sldId id="352" r:id="rId56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70" y="-102"/>
      </p:cViewPr>
      <p:guideLst>
        <p:guide orient="horz" pos="2929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70FE3AE-9A0F-4D98-B7D0-E004F514C5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30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44" y="1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83" y="4417018"/>
            <a:ext cx="5046449" cy="418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TW"/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44" y="8831060"/>
            <a:ext cx="2982869" cy="46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9B46AC5-79F8-4A99-A5FB-D052196962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2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22BD-DACC-4CC7-9A8F-F9D68BC0FDB1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661C7-0688-4F29-A4AA-F16C8BFD85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4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A3056-CDE0-46C2-B068-EE4B07E7EB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70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DDDF-3CDB-4021-9A1A-745944CE35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09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32AF64-5585-4B81-9558-A3EB526113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19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8E7B7-5A7A-4C2B-A6CD-B37321A67C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A1DFC-7C77-4F56-AE45-A525FC0DA7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2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81F3-FE84-469E-9ACF-F80C275794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1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135D-6FEB-4106-9B87-B64D30A5C9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80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8E954-3426-4664-8FFB-23FFA39C97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D2A6C-6569-42C8-B5D7-2C5B8C46516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85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65E2C-8848-455A-B748-90E7C0ABF8C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4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C2EEE-397D-46D7-B0F3-0736216C5E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11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BD50A846-A59B-4F4A-AB36-7A8FF184B2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A8-AF4A-41C1-88C1-959C7476779B}" type="slidenum">
              <a:rPr lang="zh-TW" altLang="en-US"/>
              <a:pPr/>
              <a:t>1</a:t>
            </a:fld>
            <a:endParaRPr lang="en-US" altLang="zh-TW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772400" cy="1470025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Week 3: Minimum Spanning Tree (MST)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2420938"/>
            <a:ext cx="6400800" cy="3455987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Definition of MST</a:t>
            </a: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pPr algn="l">
              <a:buFontTx/>
              <a:buChar char="•"/>
            </a:pPr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</a:p>
          <a:p>
            <a:pPr algn="l"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Prim's algorithm</a:t>
            </a:r>
          </a:p>
        </p:txBody>
      </p:sp>
    </p:spTree>
    <p:extLst>
      <p:ext uri="{BB962C8B-B14F-4D97-AF65-F5344CB8AC3E}">
        <p14:creationId xmlns:p14="http://schemas.microsoft.com/office/powerpoint/2010/main" val="193446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 w="28575"/>
        </p:spPr>
        <p:txBody>
          <a:bodyPr/>
          <a:lstStyle/>
          <a:p>
            <a:fld id="{46DA55DF-C6EE-4FB1-8E6B-F3EE6651C346}" type="slidenum">
              <a:rPr lang="zh-TW" altLang="en-US"/>
              <a:pPr/>
              <a:t>10</a:t>
            </a:fld>
            <a:endParaRPr lang="en-US" altLang="zh-TW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Safe edge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We need some definitions and a theorem.</a:t>
            </a:r>
          </a:p>
          <a:p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cut</a:t>
            </a:r>
            <a:r>
              <a:rPr lang="en-US" altLang="zh-TW" sz="2800" dirty="0">
                <a:ea typeface="新細明體" pitchFamily="18" charset="-120"/>
              </a:rPr>
              <a:t> (S,V-S) of an undirected graph G=(V,E) is a partition of V, where S is a subset of V.</a:t>
            </a:r>
          </a:p>
          <a:p>
            <a:r>
              <a:rPr lang="en-US" altLang="zh-TW" sz="2800" dirty="0">
                <a:ea typeface="新細明體" pitchFamily="18" charset="-120"/>
              </a:rPr>
              <a:t>An edge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crosses</a:t>
            </a:r>
            <a:r>
              <a:rPr lang="en-US" altLang="zh-TW" sz="2800" dirty="0">
                <a:ea typeface="新細明體" pitchFamily="18" charset="-120"/>
              </a:rPr>
              <a:t> the cut (S,V-S) if one of its endpoints is in S and the other is in V-S.</a:t>
            </a:r>
          </a:p>
          <a:p>
            <a:r>
              <a:rPr lang="en-US" altLang="zh-TW" sz="2800" dirty="0">
                <a:ea typeface="新細明體" pitchFamily="18" charset="-120"/>
              </a:rPr>
              <a:t>An edge is a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light edge</a:t>
            </a:r>
            <a:r>
              <a:rPr lang="en-US" altLang="zh-TW" sz="2800" dirty="0">
                <a:ea typeface="新細明體" pitchFamily="18" charset="-120"/>
              </a:rPr>
              <a:t> crossing a cut if its length is the 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shortest</a:t>
            </a:r>
            <a:r>
              <a:rPr lang="en-US" altLang="zh-TW" sz="2800" dirty="0">
                <a:ea typeface="新細明體" pitchFamily="18" charset="-120"/>
              </a:rPr>
              <a:t> among all the edges crossing the cut.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85977" y="544522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16746" y="5419604"/>
            <a:ext cx="792088" cy="9361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7748" y="58052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805264"/>
            <a:ext cx="67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V-S</a:t>
            </a:r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5856" y="5661248"/>
            <a:ext cx="223224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3491880" y="5887656"/>
            <a:ext cx="2016224" cy="2776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endCxn id="4" idx="2"/>
          </p:cNvCxnSpPr>
          <p:nvPr/>
        </p:nvCxnSpPr>
        <p:spPr bwMode="auto">
          <a:xfrm>
            <a:off x="2847748" y="5661248"/>
            <a:ext cx="2924717" cy="60568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27884" y="6196662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Crossing edges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F4B-F8F4-480B-A5CB-4C90FEE53A3F}" type="slidenum">
              <a:rPr lang="zh-TW" altLang="en-US"/>
              <a:pPr/>
              <a:t>11</a:t>
            </a:fld>
            <a:endParaRPr lang="en-US" altLang="zh-TW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981075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V-S</a:t>
              </a:r>
              <a:r>
                <a:rPr lang="en-US" altLang="zh-TW">
                  <a:ea typeface="新細明體" pitchFamily="18" charset="-120"/>
                  <a:cs typeface="Times New Roman" pitchFamily="-106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新細明體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252" y="19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292" y="18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新細明體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944" y="208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ea typeface="新細明體" pitchFamily="18" charset="-120"/>
                  </a:rPr>
                  <a:t>7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1010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84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新細明體" pitchFamily="18" charset="-120"/>
                </a:rPr>
                <a:t>S</a:t>
              </a:r>
              <a:r>
                <a:rPr lang="en-US" altLang="zh-TW" dirty="0">
                  <a:ea typeface="新細明體" pitchFamily="18" charset="-120"/>
                  <a:cs typeface="Times New Roman" pitchFamily="-106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475656" y="4291235"/>
            <a:ext cx="5832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S={a, b, d, e},  V-S={h,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, g, c, f}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itchFamily="18" charset="-120"/>
              </a:rPr>
              <a:t> The edge (</a:t>
            </a:r>
            <a:r>
              <a:rPr lang="en-US" altLang="zh-TW" dirty="0" err="1">
                <a:ea typeface="新細明體" pitchFamily="18" charset="-120"/>
              </a:rPr>
              <a:t>d,c</a:t>
            </a:r>
            <a:r>
              <a:rPr lang="en-US" altLang="zh-TW" dirty="0">
                <a:ea typeface="新細明體" pitchFamily="18" charset="-120"/>
              </a:rPr>
              <a:t>) and (a, h) are two light edges crossing the cut.</a:t>
            </a:r>
            <a:endParaRPr lang="en-US" altLang="zh-TW" dirty="0">
              <a:ea typeface="新細明體" pitchFamily="18" charset="-120"/>
              <a:cs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Theorem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If </a:t>
                </a:r>
                <a:r>
                  <a:rPr lang="en-US" altLang="zh-TW" sz="2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G=(V, E) is a connected and undirected graph with a nonnegative real-valued length function w defined on 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A is a subset of  E that is included in a minimum spanning tree (MST) for G.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(S,V-S) is a cut of G such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 no edge in A crosses the cut</a:t>
                </a:r>
                <a:r>
                  <a:rPr lang="en-US" altLang="zh-TW" sz="2000" dirty="0">
                    <a:ea typeface="新細明體" pitchFamily="18" charset="-120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 (x, y) is a light edge crossing (S,V-S).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, </a:t>
                </a:r>
                <a:r>
                  <a:rPr lang="en-US" altLang="zh-TW" sz="2000" b="1" dirty="0">
                    <a:ea typeface="新細明體" pitchFamily="18" charset="-120"/>
                  </a:rPr>
                  <a:t>edge (x, y) is safe for A  (i.e.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</a:t>
                </a:r>
                <a:r>
                  <a:rPr lang="en-US" altLang="zh-TW" sz="2000" b="1" dirty="0">
                    <a:ea typeface="新細明體" pitchFamily="18" charset="-120"/>
                  </a:rPr>
                  <a:t>is part of a MST too)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sz="2000" b="1" dirty="0">
                  <a:ea typeface="新細明體" pitchFamily="18" charset="-12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400" b="1" dirty="0">
                    <a:ea typeface="新細明體" pitchFamily="18" charset="-120"/>
                  </a:rPr>
                  <a:t>Outline of Pf</a:t>
                </a:r>
                <a:r>
                  <a:rPr lang="en-US" altLang="zh-TW" sz="2400" dirty="0">
                    <a:ea typeface="新細明體" pitchFamily="18" charset="-120"/>
                  </a:rPr>
                  <a:t>:  </a:t>
                </a:r>
                <a:r>
                  <a:rPr lang="en-US" altLang="zh-TW" sz="2000" dirty="0">
                    <a:ea typeface="新細明體" pitchFamily="18" charset="-120"/>
                  </a:rPr>
                  <a:t>Let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be a MST (blue) that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itchFamily="18" charset="-120"/>
                  </a:rPr>
                  <a:t>includes </a:t>
                </a:r>
                <a:r>
                  <a:rPr lang="en-US" altLang="zh-TW" sz="2000" dirty="0">
                    <a:ea typeface="新細明體" pitchFamily="18" charset="-120"/>
                  </a:rPr>
                  <a:t>A.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1: 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then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Case 2:  (x, y) is not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  </a:t>
                </a:r>
                <a:r>
                  <a:rPr lang="en-US" altLang="zh-TW" sz="2000" dirty="0">
                    <a:ea typeface="新細明體" pitchFamily="18" charset="-120"/>
                  </a:rPr>
                  <a:t>(as in the Figure,  red edge is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There MUST be a path linking x and y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. Then there is  another edge (x’, y’) (green) which crosses (S, V-S) and is in this  path.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We replace (x’, y’) in </a:t>
                </a:r>
                <a:r>
                  <a:rPr lang="en-US" altLang="zh-TW" sz="2000" dirty="0" err="1">
                    <a:ea typeface="新細明體" pitchFamily="18" charset="-120"/>
                  </a:rPr>
                  <a:t>T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by (x, y) and  get another tree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dirty="0">
                    <a:ea typeface="新細明體" pitchFamily="18" charset="-120"/>
                  </a:rPr>
                  <a:t>Since (x, y) is light ,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baseline="-25000" dirty="0">
                    <a:ea typeface="新細明體" pitchFamily="18" charset="-120"/>
                  </a:rPr>
                  <a:t> </a:t>
                </a:r>
                <a:r>
                  <a:rPr lang="en-US" altLang="zh-TW" sz="2000" dirty="0">
                    <a:ea typeface="新細明體" pitchFamily="18" charset="-120"/>
                  </a:rPr>
                  <a:t>is also optimal.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 (</a:t>
                </a:r>
                <a:r>
                  <a:rPr lang="en-US" altLang="zh-TW" sz="2000" b="1" dirty="0" err="1">
                    <a:solidFill>
                      <a:srgbClr val="FF0000"/>
                    </a:solidFill>
                    <a:ea typeface="新細明體" pitchFamily="18" charset="-120"/>
                  </a:rPr>
                  <a:t>x,y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新細明體" pitchFamily="18" charset="-120"/>
                  </a:rPr>
                  <a:t>)  is in </a:t>
                </a:r>
                <a:r>
                  <a:rPr lang="en-US" altLang="zh-TW" sz="2000" dirty="0" err="1">
                    <a:ea typeface="新細明體" pitchFamily="18" charset="-120"/>
                  </a:rPr>
                  <a:t>T’</a:t>
                </a:r>
                <a:r>
                  <a:rPr lang="en-US" altLang="zh-TW" sz="2000" baseline="-25000" dirty="0" err="1">
                    <a:ea typeface="新細明體" pitchFamily="18" charset="-120"/>
                  </a:rPr>
                  <a:t>opt</a:t>
                </a:r>
                <a:r>
                  <a:rPr lang="en-US" altLang="zh-TW" sz="2000" dirty="0">
                    <a:ea typeface="新細明體" pitchFamily="18" charset="-120"/>
                  </a:rPr>
                  <a:t> ,  so (</a:t>
                </a:r>
                <a:r>
                  <a:rPr lang="en-US" altLang="zh-TW" sz="2000" dirty="0" err="1">
                    <a:ea typeface="新細明體" pitchFamily="18" charset="-120"/>
                  </a:rPr>
                  <a:t>x,y</a:t>
                </a:r>
                <a:r>
                  <a:rPr lang="en-US" altLang="zh-TW" sz="2000" dirty="0">
                    <a:ea typeface="新細明體" pitchFamily="18" charset="-120"/>
                  </a:rPr>
                  <a:t>) is safe. </a:t>
                </a:r>
              </a:p>
            </p:txBody>
          </p:sp>
        </mc:Choice>
        <mc:Fallback xmlns="">
          <p:sp>
            <p:nvSpPr>
              <p:cNvPr id="1741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44624"/>
                <a:ext cx="9036496" cy="5754960"/>
              </a:xfrm>
              <a:blipFill rotWithShape="1">
                <a:blip r:embed="rId2"/>
                <a:stretch>
                  <a:fillRect l="-1080" t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5364088" y="5141168"/>
            <a:ext cx="3200400" cy="1600200"/>
            <a:chOff x="1728" y="3216"/>
            <a:chExt cx="2016" cy="1008"/>
          </a:xfrm>
        </p:grpSpPr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064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20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2256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1824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408" y="398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3216" y="36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3360" y="340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112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2064" y="3504"/>
              <a:ext cx="48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160" y="3456"/>
              <a:ext cx="120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1920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2112" y="3792"/>
              <a:ext cx="144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3312" y="3792"/>
              <a:ext cx="96" cy="19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2352" y="3792"/>
              <a:ext cx="864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2534" y="32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2544" y="351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 dirty="0">
                  <a:ea typeface="新細明體" pitchFamily="18" charset="-120"/>
                </a:rPr>
                <a:t>2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2688" y="389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1728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024" y="3312"/>
              <a:ext cx="720" cy="912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1776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160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064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340" y="35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312" y="3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ea typeface="新細明體" pitchFamily="18" charset="-120"/>
                </a:rPr>
                <a:t>1</a:t>
              </a:r>
            </a:p>
          </p:txBody>
        </p:sp>
      </p:grp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5940697" y="5949280"/>
            <a:ext cx="1871663" cy="0"/>
          </a:xfrm>
          <a:prstGeom prst="line">
            <a:avLst/>
          </a:prstGeom>
          <a:noFill/>
          <a:ln w="7620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0152" y="620769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6336" y="591966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014" y="5229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x’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392" y="5199583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y’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295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58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 algn="l">
              <a:spcBef>
                <a:spcPct val="20000"/>
              </a:spcBef>
              <a:buChar char="•"/>
              <a:defRPr kumimoji="1"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 algn="l">
              <a:spcBef>
                <a:spcPct val="20000"/>
              </a:spcBef>
              <a:buChar char="–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 algn="l">
              <a:spcBef>
                <a:spcPct val="20000"/>
              </a:spcBef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47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fld id="{D2113B81-E73F-4E70-9489-5B083565AC09}" type="slidenum">
              <a:rPr kumimoji="0" lang="zh-TW" altLang="en-US" sz="1293"/>
              <a:pPr algn="r" eaLnBrk="1" hangingPunct="1"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zh-TW" sz="1293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556" y="369763"/>
            <a:ext cx="7771960" cy="61184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TW" altLang="en-US" sz="2216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216" dirty="0">
                <a:ea typeface="新細明體" panose="02020500000000000000" pitchFamily="18" charset="-120"/>
              </a:rPr>
              <a:t>Corollary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G=(V,E) be a connected, undirected graph with a real-valued weight function w defined on 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A be a subset of E that is included in some minimum spanning tree for G. (A form a forest. See blue trees)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C be a connected component (tree) in the forest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=(V,A).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Let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be a light edge (shortest among all edges connecting C with other components)  connecting C to some other component D in G</a:t>
            </a:r>
            <a:r>
              <a:rPr lang="en-US" altLang="zh-TW" sz="2216" baseline="-25000" dirty="0">
                <a:ea typeface="新細明體" panose="02020500000000000000" pitchFamily="18" charset="-120"/>
              </a:rPr>
              <a:t>A</a:t>
            </a:r>
            <a:r>
              <a:rPr lang="en-US" altLang="zh-TW" sz="2216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16" dirty="0">
                <a:ea typeface="新細明體" panose="02020500000000000000" pitchFamily="18" charset="-120"/>
              </a:rPr>
              <a:t>Then, edge (</a:t>
            </a:r>
            <a:r>
              <a:rPr lang="en-US" altLang="zh-TW" sz="2216" dirty="0" err="1">
                <a:ea typeface="新細明體" panose="02020500000000000000" pitchFamily="18" charset="-120"/>
              </a:rPr>
              <a:t>u,v</a:t>
            </a:r>
            <a:r>
              <a:rPr lang="en-US" altLang="zh-TW" sz="2216" dirty="0">
                <a:ea typeface="新細明體" panose="02020500000000000000" pitchFamily="18" charset="-120"/>
              </a:rPr>
              <a:t>) is safe for A. (For </a:t>
            </a:r>
            <a:r>
              <a:rPr lang="en-US" altLang="zh-TW" sz="2216" dirty="0" err="1">
                <a:ea typeface="新細明體" panose="02020500000000000000" pitchFamily="18" charset="-120"/>
              </a:rPr>
              <a:t>Kruskal’s</a:t>
            </a:r>
            <a:r>
              <a:rPr lang="en-US" altLang="zh-TW" sz="2216" dirty="0">
                <a:ea typeface="新細明體" panose="02020500000000000000" pitchFamily="18" charset="-120"/>
              </a:rPr>
              <a:t> algorithm)</a:t>
            </a:r>
          </a:p>
          <a:p>
            <a:pPr eaLnBrk="1" hangingPunct="1">
              <a:lnSpc>
                <a:spcPct val="80000"/>
              </a:lnSpc>
            </a:pPr>
            <a:endParaRPr lang="en-US" altLang="zh-TW" sz="2216" dirty="0">
              <a:ea typeface="新細明體" panose="02020500000000000000" pitchFamily="18" charset="-120"/>
            </a:endParaRP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763424" y="4425781"/>
            <a:ext cx="287307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050731" y="4625137"/>
            <a:ext cx="0" cy="400179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2050732" y="4425781"/>
            <a:ext cx="505719" cy="19935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556451" y="4493210"/>
            <a:ext cx="0" cy="26532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3635320" y="4425781"/>
            <a:ext cx="576081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635319" y="4425781"/>
            <a:ext cx="0" cy="532106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5076255" y="4625137"/>
            <a:ext cx="359134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6876325" y="4425782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7524232" y="4625138"/>
            <a:ext cx="71826" cy="67429"/>
          </a:xfrm>
          <a:prstGeom prst="ellipse">
            <a:avLst/>
          </a:prstGeom>
          <a:solidFill>
            <a:schemeClr val="accent1"/>
          </a:solidFill>
          <a:ln w="76200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kumimoji="0" lang="zh-CN" altLang="en-US" sz="2216">
              <a:ea typeface="宋体" panose="02010600030101010101" pitchFamily="2" charset="-122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556451" y="4425781"/>
            <a:ext cx="1078869" cy="0"/>
          </a:xfrm>
          <a:prstGeom prst="line">
            <a:avLst/>
          </a:prstGeom>
          <a:noFill/>
          <a:ln w="63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16"/>
          </a:p>
        </p:txBody>
      </p:sp>
      <p:sp>
        <p:nvSpPr>
          <p:cNvPr id="25614" name="TextBox 1"/>
          <p:cNvSpPr txBox="1">
            <a:spLocks noChangeArrowheads="1"/>
          </p:cNvSpPr>
          <p:nvPr/>
        </p:nvSpPr>
        <p:spPr bwMode="auto">
          <a:xfrm>
            <a:off x="1863821" y="5277443"/>
            <a:ext cx="373820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C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42092" y="5229200"/>
            <a:ext cx="389851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216" dirty="0">
                <a:ea typeface="宋体" panose="02010600030101010101" pitchFamily="2" charset="-122"/>
              </a:rPr>
              <a:t>D</a:t>
            </a:r>
            <a:endParaRPr kumimoji="0" lang="zh-CN" altLang="en-US" sz="2216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4E38-124A-438F-A428-A1F7F651403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The algorithms of Kruskal and Prim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 two algorithms are elaborations of the generic algorithm.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They each use a specific rule to determine a safe edge in line 3 of GENERIC_MST.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</a:t>
            </a:r>
            <a:r>
              <a:rPr lang="en-US" altLang="zh-TW" sz="2800" dirty="0" err="1">
                <a:ea typeface="新細明體" pitchFamily="18" charset="-120"/>
              </a:rPr>
              <a:t>Kruskal's</a:t>
            </a:r>
            <a:r>
              <a:rPr lang="en-US" altLang="zh-TW" sz="2800" dirty="0">
                <a:ea typeface="新細明體" pitchFamily="18" charset="-120"/>
              </a:rPr>
              <a:t>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is a forest.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in the graph that connects two distinct components.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In Prim's algorithm,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set A forms a single tree.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The safe edge added to A is always a least-weight edge connecting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the tree</a:t>
            </a:r>
            <a:r>
              <a:rPr lang="en-US" altLang="zh-TW" sz="2400" dirty="0">
                <a:ea typeface="新細明體" pitchFamily="18" charset="-120"/>
              </a:rPr>
              <a:t> to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vertex not in the tree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B33A-2FBF-4E0B-9340-F8802DF58A2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Kruskal's algorithm</a:t>
            </a:r>
            <a:r>
              <a:rPr lang="en-US" altLang="zh-TW" sz="3200">
                <a:ea typeface="新細明體" pitchFamily="18" charset="-120"/>
              </a:rPr>
              <a:t>(basic part)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solidFill>
                  <a:schemeClr val="accent1"/>
                </a:solidFill>
                <a:ea typeface="新細明體" pitchFamily="18" charset="-120"/>
              </a:rPr>
              <a:t>(Sort the edges in an increasing order)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>
                <a:ea typeface="新細明體" pitchFamily="18" charset="-120"/>
              </a:rPr>
              <a:t>A:={}</a:t>
            </a:r>
          </a:p>
          <a:p>
            <a:pPr marL="609600" indent="-609600">
              <a:lnSpc>
                <a:spcPct val="90000"/>
              </a:lnSpc>
              <a:buFontTx/>
              <a:buAutoNum type="arabicPlain"/>
            </a:pPr>
            <a:r>
              <a:rPr lang="en-US" altLang="zh-TW" sz="2800" b="1">
                <a:ea typeface="新細明體" pitchFamily="18" charset="-120"/>
              </a:rPr>
              <a:t>while</a:t>
            </a:r>
            <a:r>
              <a:rPr lang="en-US" altLang="zh-TW" sz="2800">
                <a:ea typeface="新細明體" pitchFamily="18" charset="-120"/>
              </a:rPr>
              <a:t> E is not empty </a:t>
            </a:r>
            <a:r>
              <a:rPr lang="en-US" altLang="zh-TW" sz="2800" b="1">
                <a:ea typeface="新細明體" pitchFamily="18" charset="-120"/>
              </a:rPr>
              <a:t>do {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3"/>
            </a:pPr>
            <a:r>
              <a:rPr lang="en-US" altLang="zh-TW" sz="2800">
                <a:ea typeface="新細明體" pitchFamily="18" charset="-120"/>
              </a:rPr>
              <a:t>    take an edge (u, v) that is shortest in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and delete it from E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4"/>
            </a:pPr>
            <a:r>
              <a:rPr lang="en-US" altLang="zh-TW" sz="2800" b="1">
                <a:ea typeface="新細明體" pitchFamily="18" charset="-120"/>
              </a:rPr>
              <a:t>    if</a:t>
            </a:r>
            <a:r>
              <a:rPr lang="en-US" altLang="zh-TW" sz="2800">
                <a:ea typeface="新細明體" pitchFamily="18" charset="-120"/>
              </a:rPr>
              <a:t>  u and v are in different components </a:t>
            </a:r>
            <a:r>
              <a:rPr lang="en-US" altLang="zh-TW" sz="2800" b="1">
                <a:ea typeface="新細明體" pitchFamily="18" charset="-120"/>
              </a:rPr>
              <a:t>then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         add (u, v) to A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pitchFamily="18" charset="-120"/>
              </a:rPr>
              <a:t>           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 i="1">
                <a:ea typeface="新細明體" pitchFamily="18" charset="-120"/>
              </a:rPr>
              <a:t>Note: each time a shortest edge in E is considered.	</a:t>
            </a:r>
          </a:p>
        </p:txBody>
      </p:sp>
    </p:spTree>
    <p:extLst>
      <p:ext uri="{BB962C8B-B14F-4D97-AF65-F5344CB8AC3E}">
        <p14:creationId xmlns:p14="http://schemas.microsoft.com/office/powerpoint/2010/main" val="109784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38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9" name="Oval 39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0" name="AutoShape 40"/>
          <p:cNvCxnSpPr>
            <a:cxnSpLocks noChangeShapeType="1"/>
            <a:stCxn id="9218" idx="6"/>
            <a:endCxn id="92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1" name="Text Box 41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22" name="Oval 42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3" name="Oval 43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4" name="Oval 44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5" name="Oval 45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26" name="Oval 46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27" name="AutoShape 49"/>
          <p:cNvCxnSpPr>
            <a:cxnSpLocks noChangeShapeType="1"/>
            <a:stCxn id="9218" idx="3"/>
            <a:endCxn id="92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50"/>
          <p:cNvCxnSpPr>
            <a:cxnSpLocks noChangeShapeType="1"/>
            <a:stCxn id="9223" idx="5"/>
            <a:endCxn id="92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51"/>
          <p:cNvCxnSpPr>
            <a:cxnSpLocks noChangeShapeType="1"/>
            <a:stCxn id="9224" idx="7"/>
            <a:endCxn id="92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52"/>
          <p:cNvCxnSpPr>
            <a:cxnSpLocks noChangeShapeType="1"/>
            <a:stCxn id="9225" idx="3"/>
            <a:endCxn id="92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53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54"/>
          <p:cNvCxnSpPr>
            <a:cxnSpLocks noChangeShapeType="1"/>
            <a:stCxn id="9218" idx="4"/>
            <a:endCxn id="92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55"/>
          <p:cNvCxnSpPr>
            <a:cxnSpLocks noChangeShapeType="1"/>
            <a:stCxn id="9219" idx="3"/>
            <a:endCxn id="92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56"/>
          <p:cNvCxnSpPr>
            <a:cxnSpLocks noChangeShapeType="1"/>
            <a:stCxn id="9219" idx="4"/>
            <a:endCxn id="92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Rectangle 90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6" name="Oval 9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7" name="Oval 9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38" name="Oval 9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9239" name="AutoShape 95"/>
          <p:cNvCxnSpPr>
            <a:cxnSpLocks noChangeShapeType="1"/>
            <a:stCxn id="9224" idx="6"/>
            <a:endCxn id="92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0" name="AutoShape 96"/>
          <p:cNvCxnSpPr>
            <a:cxnSpLocks noChangeShapeType="1"/>
            <a:stCxn id="9224" idx="2"/>
            <a:endCxn id="92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1" name="AutoShape 98"/>
          <p:cNvCxnSpPr>
            <a:cxnSpLocks noChangeShapeType="1"/>
            <a:stCxn id="9223" idx="1"/>
            <a:endCxn id="92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99"/>
          <p:cNvCxnSpPr>
            <a:cxnSpLocks noChangeShapeType="1"/>
            <a:stCxn id="9236" idx="1"/>
            <a:endCxn id="92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10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4" name="AutoShape 101"/>
          <p:cNvCxnSpPr>
            <a:cxnSpLocks noChangeShapeType="1"/>
            <a:stCxn id="9238" idx="7"/>
            <a:endCxn id="92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5" name="Text Box 10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46" name="Text Box 10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7" name="Text Box 10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48" name="Text Box 107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49" name="Text Box 108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9250" name="Text Box 109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1" name="Text Box 110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2" name="Text Box 111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9253" name="Text Box 112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4" name="Text Box 113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9255" name="Text Box 114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9256" name="Text Box 116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9257" name="Text Box 117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8" name="Text Box 118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9259" name="Text Box 119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9260" name="Text Box 120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9261" name="Text Box 121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9262" name="Text Box 122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9263" name="Text Box 123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9264" name="Text Box 124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9265" name="Text Box 125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9266" name="Text Box 126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9267" name="Text Box 127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9268" name="Text Box 128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9269" name="Text Box 129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9270" name="AutoShape 162"/>
          <p:cNvCxnSpPr>
            <a:cxnSpLocks noChangeShapeType="1"/>
            <a:stCxn id="9223" idx="4"/>
            <a:endCxn id="92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1" name="Text Box 163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72423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4" name="AutoShape 4"/>
          <p:cNvCxnSpPr>
            <a:cxnSpLocks noChangeShapeType="1"/>
            <a:stCxn id="10242" idx="6"/>
            <a:endCxn id="10243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48" name="AutoShape 8"/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2" name="AutoShape 12"/>
          <p:cNvCxnSpPr>
            <a:cxnSpLocks noChangeShapeType="1"/>
            <a:stCxn id="10250" idx="6"/>
            <a:endCxn id="10251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54" name="Oval 14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6" name="AutoShape 16"/>
          <p:cNvCxnSpPr>
            <a:cxnSpLocks noChangeShapeType="1"/>
            <a:stCxn id="10254" idx="6"/>
            <a:endCxn id="102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58" name="Oval 18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0" name="AutoShape 20"/>
          <p:cNvCxnSpPr>
            <a:cxnSpLocks noChangeShapeType="1"/>
            <a:stCxn id="10258" idx="6"/>
            <a:endCxn id="10259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262" name="Oval 22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4" name="AutoShape 24"/>
          <p:cNvCxnSpPr>
            <a:cxnSpLocks noChangeShapeType="1"/>
            <a:stCxn id="10262" idx="6"/>
            <a:endCxn id="1026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266" name="Oval 2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8" name="AutoShape 28"/>
          <p:cNvCxnSpPr>
            <a:cxnSpLocks noChangeShapeType="1"/>
            <a:stCxn id="10266" idx="6"/>
            <a:endCxn id="102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0" name="Oval 30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2" name="AutoShape 32"/>
          <p:cNvCxnSpPr>
            <a:cxnSpLocks noChangeShapeType="1"/>
            <a:stCxn id="10270" idx="6"/>
            <a:endCxn id="10271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772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76" name="AutoShape 36"/>
          <p:cNvCxnSpPr>
            <a:cxnSpLocks noChangeShapeType="1"/>
            <a:stCxn id="10274" idx="6"/>
            <a:endCxn id="102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83" name="AutoShape 43"/>
          <p:cNvCxnSpPr>
            <a:cxnSpLocks noChangeShapeType="1"/>
            <a:stCxn id="10274" idx="3"/>
            <a:endCxn id="102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4" name="AutoShape 44"/>
          <p:cNvCxnSpPr>
            <a:cxnSpLocks noChangeShapeType="1"/>
            <a:stCxn id="10279" idx="5"/>
            <a:endCxn id="102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5" name="AutoShape 45"/>
          <p:cNvCxnSpPr>
            <a:cxnSpLocks noChangeShapeType="1"/>
            <a:stCxn id="10280" idx="7"/>
            <a:endCxn id="102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6" name="AutoShape 46"/>
          <p:cNvCxnSpPr>
            <a:cxnSpLocks noChangeShapeType="1"/>
            <a:stCxn id="10281" idx="3"/>
            <a:endCxn id="102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7" name="AutoShape 47"/>
          <p:cNvCxnSpPr>
            <a:cxnSpLocks noChangeShapeType="1"/>
            <a:stCxn id="10278" idx="4"/>
            <a:endCxn id="102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8" name="AutoShape 48"/>
          <p:cNvCxnSpPr>
            <a:cxnSpLocks noChangeShapeType="1"/>
            <a:stCxn id="10274" idx="4"/>
            <a:endCxn id="102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9" name="AutoShape 49"/>
          <p:cNvCxnSpPr>
            <a:cxnSpLocks noChangeShapeType="1"/>
            <a:stCxn id="10275" idx="3"/>
            <a:endCxn id="102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0" name="AutoShape 50"/>
          <p:cNvCxnSpPr>
            <a:cxnSpLocks noChangeShapeType="1"/>
            <a:stCxn id="10275" idx="4"/>
            <a:endCxn id="102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1" name="Oval 51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3" name="AutoShape 53"/>
          <p:cNvCxnSpPr>
            <a:cxnSpLocks noChangeShapeType="1"/>
            <a:stCxn id="10291" idx="6"/>
            <a:endCxn id="1029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5" name="Oval 55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97" name="AutoShape 57"/>
          <p:cNvCxnSpPr>
            <a:cxnSpLocks noChangeShapeType="1"/>
            <a:stCxn id="10295" idx="6"/>
            <a:endCxn id="10296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299" name="Oval 5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1" name="AutoShape 61"/>
          <p:cNvCxnSpPr>
            <a:cxnSpLocks noChangeShapeType="1"/>
            <a:stCxn id="10299" idx="6"/>
            <a:endCxn id="103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5486400" y="2057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0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5" name="AutoShape 65"/>
          <p:cNvCxnSpPr>
            <a:cxnSpLocks noChangeShapeType="1"/>
            <a:stCxn id="10303" idx="6"/>
            <a:endCxn id="1030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07" name="Oval 67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08" name="Oval 68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09" name="AutoShape 69"/>
          <p:cNvCxnSpPr>
            <a:cxnSpLocks noChangeShapeType="1"/>
            <a:stCxn id="10307" idx="6"/>
            <a:endCxn id="1030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11" name="Oval 71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2" name="Oval 72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3" name="AutoShape 73"/>
          <p:cNvCxnSpPr>
            <a:cxnSpLocks noChangeShapeType="1"/>
            <a:stCxn id="10311" idx="6"/>
            <a:endCxn id="1031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5" name="Oval 75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16" name="Oval 76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17" name="AutoShape 77"/>
          <p:cNvCxnSpPr>
            <a:cxnSpLocks noChangeShapeType="1"/>
            <a:stCxn id="10315" idx="6"/>
            <a:endCxn id="10316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8" name="Text Box 78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19" name="Oval 79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0" name="Oval 80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1" name="AutoShape 81"/>
          <p:cNvCxnSpPr>
            <a:cxnSpLocks noChangeShapeType="1"/>
            <a:stCxn id="10319" idx="6"/>
            <a:endCxn id="10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22" name="Text Box 82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4191000" y="9525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5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0326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327" name="AutoShape 87"/>
          <p:cNvCxnSpPr>
            <a:cxnSpLocks noChangeShapeType="1"/>
            <a:stCxn id="10280" idx="6"/>
            <a:endCxn id="1032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8" name="AutoShape 88"/>
          <p:cNvCxnSpPr>
            <a:cxnSpLocks noChangeShapeType="1"/>
            <a:stCxn id="10280" idx="2"/>
            <a:endCxn id="1032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29" name="AutoShape 89"/>
          <p:cNvCxnSpPr>
            <a:cxnSpLocks noChangeShapeType="1"/>
            <a:stCxn id="10279" idx="1"/>
            <a:endCxn id="1032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0" name="AutoShape 90"/>
          <p:cNvCxnSpPr>
            <a:cxnSpLocks noChangeShapeType="1"/>
            <a:stCxn id="10324" idx="1"/>
            <a:endCxn id="102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1" name="AutoShape 91"/>
          <p:cNvCxnSpPr>
            <a:cxnSpLocks noChangeShapeType="1"/>
            <a:stCxn id="10281" idx="4"/>
            <a:endCxn id="1032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2" name="AutoShape 92"/>
          <p:cNvCxnSpPr>
            <a:cxnSpLocks noChangeShapeType="1"/>
            <a:stCxn id="10326" idx="7"/>
            <a:endCxn id="102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6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0338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39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0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0341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2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343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0345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6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0347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0348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49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50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51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52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53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54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55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56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57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58" name="Text Box 118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59" name="Text Box 119"/>
          <p:cNvSpPr txBox="1">
            <a:spLocks noChangeArrowheads="1"/>
          </p:cNvSpPr>
          <p:nvPr/>
        </p:nvSpPr>
        <p:spPr bwMode="auto">
          <a:xfrm>
            <a:off x="6934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0360" name="Text Box 120"/>
          <p:cNvSpPr txBox="1">
            <a:spLocks noChangeArrowheads="1"/>
          </p:cNvSpPr>
          <p:nvPr/>
        </p:nvSpPr>
        <p:spPr bwMode="auto">
          <a:xfrm>
            <a:off x="62484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1" name="Text Box 121"/>
          <p:cNvSpPr txBox="1">
            <a:spLocks noChangeArrowheads="1"/>
          </p:cNvSpPr>
          <p:nvPr/>
        </p:nvSpPr>
        <p:spPr bwMode="auto">
          <a:xfrm>
            <a:off x="8534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2" name="Text Box 122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3" name="Text Box 123"/>
          <p:cNvSpPr txBox="1">
            <a:spLocks noChangeArrowheads="1"/>
          </p:cNvSpPr>
          <p:nvPr/>
        </p:nvSpPr>
        <p:spPr bwMode="auto">
          <a:xfrm>
            <a:off x="6934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4" name="Text Box 124"/>
          <p:cNvSpPr txBox="1">
            <a:spLocks noChangeArrowheads="1"/>
          </p:cNvSpPr>
          <p:nvPr/>
        </p:nvSpPr>
        <p:spPr bwMode="auto">
          <a:xfrm>
            <a:off x="4648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0365" name="Text Box 125"/>
          <p:cNvSpPr txBox="1">
            <a:spLocks noChangeArrowheads="1"/>
          </p:cNvSpPr>
          <p:nvPr/>
        </p:nvSpPr>
        <p:spPr bwMode="auto">
          <a:xfrm>
            <a:off x="62484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6" name="Text Box 126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68" name="Text Box 128"/>
          <p:cNvSpPr txBox="1">
            <a:spLocks noChangeArrowheads="1"/>
          </p:cNvSpPr>
          <p:nvPr/>
        </p:nvSpPr>
        <p:spPr bwMode="auto">
          <a:xfrm>
            <a:off x="69342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69" name="Text Box 129"/>
          <p:cNvSpPr txBox="1">
            <a:spLocks noChangeArrowheads="1"/>
          </p:cNvSpPr>
          <p:nvPr/>
        </p:nvSpPr>
        <p:spPr bwMode="auto">
          <a:xfrm>
            <a:off x="4648200" y="2819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8534400" y="213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6248400" y="2819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2" name="Text Box 132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3" name="Text Box 133"/>
          <p:cNvSpPr txBox="1">
            <a:spLocks noChangeArrowheads="1"/>
          </p:cNvSpPr>
          <p:nvPr/>
        </p:nvSpPr>
        <p:spPr bwMode="auto">
          <a:xfrm>
            <a:off x="6934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85344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75" name="Text Box 135"/>
          <p:cNvSpPr txBox="1">
            <a:spLocks noChangeArrowheads="1"/>
          </p:cNvSpPr>
          <p:nvPr/>
        </p:nvSpPr>
        <p:spPr bwMode="auto">
          <a:xfrm>
            <a:off x="6248400" y="3581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76" name="Text Box 136"/>
          <p:cNvSpPr txBox="1">
            <a:spLocks noChangeArrowheads="1"/>
          </p:cNvSpPr>
          <p:nvPr/>
        </p:nvSpPr>
        <p:spPr bwMode="auto">
          <a:xfrm>
            <a:off x="6934200" y="35814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4648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79" name="Text Box 139"/>
          <p:cNvSpPr txBox="1">
            <a:spLocks noChangeArrowheads="1"/>
          </p:cNvSpPr>
          <p:nvPr/>
        </p:nvSpPr>
        <p:spPr bwMode="auto">
          <a:xfrm>
            <a:off x="6934200" y="4343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0380" name="Text Box 140"/>
          <p:cNvSpPr txBox="1">
            <a:spLocks noChangeArrowheads="1"/>
          </p:cNvSpPr>
          <p:nvPr/>
        </p:nvSpPr>
        <p:spPr bwMode="auto">
          <a:xfrm>
            <a:off x="62484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1" name="Text Box 141"/>
          <p:cNvSpPr txBox="1">
            <a:spLocks noChangeArrowheads="1"/>
          </p:cNvSpPr>
          <p:nvPr/>
        </p:nvSpPr>
        <p:spPr bwMode="auto">
          <a:xfrm>
            <a:off x="8534400" y="4343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2" name="Text Box 142"/>
          <p:cNvSpPr txBox="1">
            <a:spLocks noChangeArrowheads="1"/>
          </p:cNvSpPr>
          <p:nvPr/>
        </p:nvSpPr>
        <p:spPr bwMode="auto">
          <a:xfrm>
            <a:off x="4648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3" name="Text Box 14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0384" name="Text Box 144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0385" name="Text Box 145"/>
          <p:cNvSpPr txBox="1">
            <a:spLocks noChangeArrowheads="1"/>
          </p:cNvSpPr>
          <p:nvPr/>
        </p:nvSpPr>
        <p:spPr bwMode="auto">
          <a:xfrm>
            <a:off x="8534400" y="5105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6" name="Text Box 146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0387" name="Text Box 14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8" name="Text Box 148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0389" name="Text Box 149"/>
          <p:cNvSpPr txBox="1">
            <a:spLocks noChangeArrowheads="1"/>
          </p:cNvSpPr>
          <p:nvPr/>
        </p:nvSpPr>
        <p:spPr bwMode="auto">
          <a:xfrm>
            <a:off x="6934200" y="5867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0390" name="AutoShape 150"/>
          <p:cNvCxnSpPr>
            <a:cxnSpLocks noChangeShapeType="1"/>
            <a:stCxn id="10279" idx="4"/>
            <a:endCxn id="1032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17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0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67" name="Oval 11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68" name="AutoShape 12"/>
          <p:cNvCxnSpPr>
            <a:cxnSpLocks noChangeShapeType="1"/>
            <a:stCxn id="11266" idx="6"/>
            <a:endCxn id="1126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0" name="Oval 14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1" name="Oval 15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2" name="AutoShape 16"/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74" name="Oval 18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5" name="Oval 19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6" name="AutoShape 20"/>
          <p:cNvCxnSpPr>
            <a:cxnSpLocks noChangeShapeType="1"/>
            <a:stCxn id="11274" idx="6"/>
            <a:endCxn id="1127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278" name="Oval 22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9" name="Oval 23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0" name="AutoShape 24"/>
          <p:cNvCxnSpPr>
            <a:cxnSpLocks noChangeShapeType="1"/>
            <a:stCxn id="11278" idx="6"/>
            <a:endCxn id="1127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282" name="Oval 26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3" name="Oval 27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4" name="AutoShape 28"/>
          <p:cNvCxnSpPr>
            <a:cxnSpLocks noChangeShapeType="1"/>
            <a:stCxn id="11282" idx="6"/>
            <a:endCxn id="1128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5" name="Text Box 29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86" name="Oval 30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7" name="Oval 31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8" name="AutoShape 32"/>
          <p:cNvCxnSpPr>
            <a:cxnSpLocks noChangeShapeType="1"/>
            <a:stCxn id="11286" idx="6"/>
            <a:endCxn id="1128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290" name="Oval 34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1" name="Oval 35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2" name="AutoShape 36"/>
          <p:cNvCxnSpPr>
            <a:cxnSpLocks noChangeShapeType="1"/>
            <a:stCxn id="11290" idx="6"/>
            <a:endCxn id="112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3" name="Text Box 37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294" name="Oval 38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5" name="Oval 39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6" name="Oval 40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7" name="Oval 41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8" name="Oval 42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9" name="AutoShape 43"/>
          <p:cNvCxnSpPr>
            <a:cxnSpLocks noChangeShapeType="1"/>
            <a:stCxn id="11290" idx="3"/>
            <a:endCxn id="112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0" name="AutoShape 44"/>
          <p:cNvCxnSpPr>
            <a:cxnSpLocks noChangeShapeType="1"/>
            <a:stCxn id="11295" idx="5"/>
            <a:endCxn id="112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1" name="AutoShape 45"/>
          <p:cNvCxnSpPr>
            <a:cxnSpLocks noChangeShapeType="1"/>
            <a:stCxn id="11296" idx="7"/>
            <a:endCxn id="112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2" name="AutoShape 46"/>
          <p:cNvCxnSpPr>
            <a:cxnSpLocks noChangeShapeType="1"/>
            <a:stCxn id="11297" idx="3"/>
            <a:endCxn id="112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3" name="AutoShape 47"/>
          <p:cNvCxnSpPr>
            <a:cxnSpLocks noChangeShapeType="1"/>
            <a:stCxn id="11294" idx="4"/>
            <a:endCxn id="112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4" name="AutoShape 48"/>
          <p:cNvCxnSpPr>
            <a:cxnSpLocks noChangeShapeType="1"/>
            <a:stCxn id="11290" idx="4"/>
            <a:endCxn id="112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5" name="AutoShape 49"/>
          <p:cNvCxnSpPr>
            <a:cxnSpLocks noChangeShapeType="1"/>
            <a:stCxn id="11291" idx="3"/>
            <a:endCxn id="112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AutoShape 50"/>
          <p:cNvCxnSpPr>
            <a:cxnSpLocks noChangeShapeType="1"/>
            <a:stCxn id="11291" idx="4"/>
            <a:endCxn id="112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Oval 55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08" name="Oval 56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09" name="AutoShape 57"/>
          <p:cNvCxnSpPr>
            <a:cxnSpLocks noChangeShapeType="1"/>
            <a:stCxn id="11307" idx="6"/>
            <a:endCxn id="1130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0" name="Text Box 58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11" name="Oval 59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2" name="Oval 60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3" name="AutoShape 61"/>
          <p:cNvCxnSpPr>
            <a:cxnSpLocks noChangeShapeType="1"/>
            <a:stCxn id="11311" idx="6"/>
            <a:endCxn id="1131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4" name="Text Box 62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15" name="Oval 63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16" name="Oval 64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17" name="AutoShape 65"/>
          <p:cNvCxnSpPr>
            <a:cxnSpLocks noChangeShapeType="1"/>
            <a:stCxn id="11315" idx="6"/>
            <a:endCxn id="1131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8" name="Text Box 66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19" name="Oval 67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0" name="Oval 68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1" name="AutoShape 69"/>
          <p:cNvCxnSpPr>
            <a:cxnSpLocks noChangeShapeType="1"/>
            <a:stCxn id="11319" idx="6"/>
            <a:endCxn id="1132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2" name="Text Box 70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23" name="Oval 71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4" name="Oval 72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5" name="AutoShape 73"/>
          <p:cNvCxnSpPr>
            <a:cxnSpLocks noChangeShapeType="1"/>
            <a:stCxn id="11323" idx="6"/>
            <a:endCxn id="1132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6" name="Text Box 74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27" name="Oval 75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28" name="Oval 76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29" name="AutoShape 77"/>
          <p:cNvCxnSpPr>
            <a:cxnSpLocks noChangeShapeType="1"/>
            <a:stCxn id="11327" idx="6"/>
            <a:endCxn id="1132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0" name="Text Box 78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31" name="Oval 79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2" name="Oval 80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3" name="AutoShape 81"/>
          <p:cNvCxnSpPr>
            <a:cxnSpLocks noChangeShapeType="1"/>
            <a:stCxn id="11331" idx="6"/>
            <a:endCxn id="1133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4" name="Text Box 82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35" name="Rectangle 83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6" name="Oval 84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7" name="Oval 85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38" name="Oval 86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39" name="AutoShape 87"/>
          <p:cNvCxnSpPr>
            <a:cxnSpLocks noChangeShapeType="1"/>
            <a:stCxn id="11296" idx="6"/>
            <a:endCxn id="113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0" name="AutoShape 88"/>
          <p:cNvCxnSpPr>
            <a:cxnSpLocks noChangeShapeType="1"/>
            <a:stCxn id="11296" idx="2"/>
            <a:endCxn id="113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1" name="AutoShape 89"/>
          <p:cNvCxnSpPr>
            <a:cxnSpLocks noChangeShapeType="1"/>
            <a:stCxn id="11295" idx="1"/>
            <a:endCxn id="113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2" name="AutoShape 90"/>
          <p:cNvCxnSpPr>
            <a:cxnSpLocks noChangeShapeType="1"/>
            <a:stCxn id="11336" idx="1"/>
            <a:endCxn id="112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3" name="AutoShape 91"/>
          <p:cNvCxnSpPr>
            <a:cxnSpLocks noChangeShapeType="1"/>
            <a:stCxn id="11297" idx="4"/>
            <a:endCxn id="113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44" name="AutoShape 92"/>
          <p:cNvCxnSpPr>
            <a:cxnSpLocks noChangeShapeType="1"/>
            <a:stCxn id="11338" idx="7"/>
            <a:endCxn id="112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45" name="Text Box 93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46" name="Text Box 94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7" name="Text Box 95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48" name="Text Box 96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49" name="Text Box 97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350" name="Text Box 98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1" name="Text Box 99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2" name="Text Box 100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1353" name="Text Box 101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4" name="Text Box 102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1355" name="Text Box 103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1356" name="Text Box 104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1357" name="Text Box 105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8" name="Text Box 106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359" name="Text Box 107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1360" name="Text Box 108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361" name="Text Box 109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62" name="Text Box 110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63" name="Text Box 111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64" name="Text Box 112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65" name="Text Box 113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66" name="Text Box 114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67" name="Text Box 115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68" name="Text Box 116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69" name="Text Box 117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0" name="Text Box 122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1" name="Text Box 124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372" name="Text Box 125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3" name="Text Box 127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74" name="Text Box 128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5" name="Text Box 129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376" name="Text Box 130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77" name="Text Box 131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78" name="Text Box 132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79" name="Text Box 133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380" name="Text Box 134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81" name="Text Box 135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82" name="Text Box 136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1383" name="Text Box 137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4" name="Text Box 138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5" name="Text Box 139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1386" name="Text Box 140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7" name="Text Box 141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88" name="Text Box 142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89" name="Text Box 143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1390" name="Text Box 144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1391" name="Text Box 145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2" name="Text Box 146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1393" name="Text Box 147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4" name="Text Box 148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1395" name="Text Box 149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1396" name="AutoShape 150"/>
          <p:cNvCxnSpPr>
            <a:cxnSpLocks noChangeShapeType="1"/>
            <a:stCxn id="11295" idx="4"/>
            <a:endCxn id="113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97" name="Oval 157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398" name="Oval 158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399" name="AutoShape 159"/>
          <p:cNvCxnSpPr>
            <a:cxnSpLocks noChangeShapeType="1"/>
            <a:stCxn id="11397" idx="6"/>
            <a:endCxn id="1139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0" name="Text Box 160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1401" name="Text Box 161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02" name="Text Box 162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1403" name="Oval 163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04" name="Oval 164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05" name="AutoShape 165"/>
          <p:cNvCxnSpPr>
            <a:cxnSpLocks noChangeShapeType="1"/>
            <a:stCxn id="11403" idx="6"/>
            <a:endCxn id="1140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06" name="Text Box 166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07" name="Text Box 167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08" name="Text Box 168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1409" name="Oval 169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1410" name="Oval 170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411" name="AutoShape 171"/>
          <p:cNvCxnSpPr>
            <a:cxnSpLocks noChangeShapeType="1"/>
            <a:stCxn id="11409" idx="6"/>
            <a:endCxn id="1141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12" name="Text Box 172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413" name="Text Box 173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1414" name="Text Box 174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1415" name="Text Box 175"/>
          <p:cNvSpPr txBox="1">
            <a:spLocks noChangeArrowheads="1"/>
          </p:cNvSpPr>
          <p:nvPr/>
        </p:nvSpPr>
        <p:spPr bwMode="auto">
          <a:xfrm>
            <a:off x="0" y="457200"/>
            <a:ext cx="41148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Sort Edges 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(in reality they are placed in a priority queue - not sorted - but sorting them makes the algorithm  easier to visualize)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r>
              <a:rPr lang="en-US" sz="2800" dirty="0"/>
              <a:t>Graph</a:t>
            </a:r>
          </a:p>
          <a:p>
            <a:pPr lvl="1"/>
            <a:r>
              <a:rPr lang="en-US" dirty="0"/>
              <a:t>Subgraph </a:t>
            </a:r>
          </a:p>
          <a:p>
            <a:r>
              <a:rPr lang="en-US" sz="2800" dirty="0"/>
              <a:t>Tree:  1) connected, and </a:t>
            </a:r>
          </a:p>
          <a:p>
            <a:pPr marL="914400" lvl="2" indent="0">
              <a:buNone/>
            </a:pPr>
            <a:r>
              <a:rPr lang="en-US" sz="2800" dirty="0"/>
              <a:t>    2) no cycle/unique path between two    nodes/the no of edges=the no of nodes -1.  </a:t>
            </a:r>
          </a:p>
          <a:p>
            <a:r>
              <a:rPr lang="en-US" sz="2800" dirty="0"/>
              <a:t>Forest: </a:t>
            </a:r>
          </a:p>
          <a:p>
            <a:pPr lvl="1"/>
            <a:r>
              <a:rPr lang="en-US" dirty="0"/>
              <a:t>a disjoint union of trees/a graph without cycles.   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2" name="AutoShape 4"/>
          <p:cNvCxnSpPr>
            <a:cxnSpLocks noChangeShapeType="1"/>
            <a:stCxn id="12290" idx="6"/>
            <a:endCxn id="1229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6" name="AutoShape 8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29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0" name="AutoShape 12"/>
          <p:cNvCxnSpPr>
            <a:cxnSpLocks noChangeShapeType="1"/>
            <a:stCxn id="12298" idx="6"/>
            <a:endCxn id="1229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0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4" name="AutoShape 16"/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0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8" name="AutoShape 20"/>
          <p:cNvCxnSpPr>
            <a:cxnSpLocks noChangeShapeType="1"/>
            <a:stCxn id="12306" idx="6"/>
            <a:endCxn id="1230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2" name="AutoShape 24"/>
          <p:cNvCxnSpPr>
            <a:cxnSpLocks noChangeShapeType="1"/>
            <a:stCxn id="12310" idx="6"/>
            <a:endCxn id="1231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1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6" name="AutoShape 28"/>
          <p:cNvCxnSpPr>
            <a:cxnSpLocks noChangeShapeType="1"/>
            <a:stCxn id="12314" idx="6"/>
            <a:endCxn id="1231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2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23" name="AutoShape 35"/>
          <p:cNvCxnSpPr>
            <a:cxnSpLocks noChangeShapeType="1"/>
            <a:stCxn id="12314" idx="3"/>
            <a:endCxn id="1231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4" name="AutoShape 36"/>
          <p:cNvCxnSpPr>
            <a:cxnSpLocks noChangeShapeType="1"/>
            <a:stCxn id="12319" idx="5"/>
            <a:endCxn id="1232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5" name="AutoShape 37"/>
          <p:cNvCxnSpPr>
            <a:cxnSpLocks noChangeShapeType="1"/>
            <a:stCxn id="12320" idx="7"/>
            <a:endCxn id="1232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6" name="AutoShape 38"/>
          <p:cNvCxnSpPr>
            <a:cxnSpLocks noChangeShapeType="1"/>
            <a:stCxn id="12321" idx="3"/>
            <a:endCxn id="1232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7" name="AutoShape 39"/>
          <p:cNvCxnSpPr>
            <a:cxnSpLocks noChangeShapeType="1"/>
            <a:stCxn id="12318" idx="4"/>
            <a:endCxn id="1232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8" name="AutoShape 40"/>
          <p:cNvCxnSpPr>
            <a:cxnSpLocks noChangeShapeType="1"/>
            <a:stCxn id="12314" idx="4"/>
            <a:endCxn id="1232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9" name="AutoShape 41"/>
          <p:cNvCxnSpPr>
            <a:cxnSpLocks noChangeShapeType="1"/>
            <a:stCxn id="12315" idx="3"/>
            <a:endCxn id="1231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0" name="AutoShape 42"/>
          <p:cNvCxnSpPr>
            <a:cxnSpLocks noChangeShapeType="1"/>
            <a:stCxn id="12315" idx="4"/>
            <a:endCxn id="1232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3" name="AutoShape 45"/>
          <p:cNvCxnSpPr>
            <a:cxnSpLocks noChangeShapeType="1"/>
            <a:stCxn id="12331" idx="6"/>
            <a:endCxn id="1233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3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37" name="AutoShape 49"/>
          <p:cNvCxnSpPr>
            <a:cxnSpLocks noChangeShapeType="1"/>
            <a:stCxn id="12335" idx="6"/>
            <a:endCxn id="1233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3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1" name="AutoShape 53"/>
          <p:cNvCxnSpPr>
            <a:cxnSpLocks noChangeShapeType="1"/>
            <a:stCxn id="12339" idx="6"/>
            <a:endCxn id="1234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4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5" name="AutoShape 57"/>
          <p:cNvCxnSpPr>
            <a:cxnSpLocks noChangeShapeType="1"/>
            <a:stCxn id="12343" idx="6"/>
            <a:endCxn id="1234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4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49" name="AutoShape 61"/>
          <p:cNvCxnSpPr>
            <a:cxnSpLocks noChangeShapeType="1"/>
            <a:stCxn id="12347" idx="6"/>
            <a:endCxn id="1234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3" name="AutoShape 65"/>
          <p:cNvCxnSpPr>
            <a:cxnSpLocks noChangeShapeType="1"/>
            <a:stCxn id="12351" idx="6"/>
            <a:endCxn id="1235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5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5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57" name="AutoShape 69"/>
          <p:cNvCxnSpPr>
            <a:cxnSpLocks noChangeShapeType="1"/>
            <a:stCxn id="12355" idx="6"/>
            <a:endCxn id="1235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63" name="AutoShape 75"/>
          <p:cNvCxnSpPr>
            <a:cxnSpLocks noChangeShapeType="1"/>
            <a:stCxn id="12320" idx="6"/>
            <a:endCxn id="123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76"/>
          <p:cNvCxnSpPr>
            <a:cxnSpLocks noChangeShapeType="1"/>
            <a:stCxn id="12320" idx="2"/>
            <a:endCxn id="123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77"/>
          <p:cNvCxnSpPr>
            <a:cxnSpLocks noChangeShapeType="1"/>
            <a:stCxn id="12319" idx="1"/>
            <a:endCxn id="123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6" name="AutoShape 78"/>
          <p:cNvCxnSpPr>
            <a:cxnSpLocks noChangeShapeType="1"/>
            <a:stCxn id="12360" idx="1"/>
            <a:endCxn id="1232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7" name="AutoShape 79"/>
          <p:cNvCxnSpPr>
            <a:cxnSpLocks noChangeShapeType="1"/>
            <a:stCxn id="12321" idx="4"/>
            <a:endCxn id="123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8" name="AutoShape 80"/>
          <p:cNvCxnSpPr>
            <a:cxnSpLocks noChangeShapeType="1"/>
            <a:stCxn id="12362" idx="7"/>
            <a:endCxn id="1231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238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38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38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8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8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8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38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39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0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0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0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0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240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0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0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241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241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241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2420" name="AutoShape 132"/>
          <p:cNvCxnSpPr>
            <a:cxnSpLocks noChangeShapeType="1"/>
            <a:stCxn id="12319" idx="4"/>
            <a:endCxn id="123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3" name="AutoShape 135"/>
          <p:cNvCxnSpPr>
            <a:cxnSpLocks noChangeShapeType="1"/>
            <a:stCxn id="12421" idx="6"/>
            <a:endCxn id="1242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2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242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2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242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2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29" name="AutoShape 141"/>
          <p:cNvCxnSpPr>
            <a:cxnSpLocks noChangeShapeType="1"/>
            <a:stCxn id="12427" idx="6"/>
            <a:endCxn id="1242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243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43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435" name="AutoShape 147"/>
          <p:cNvCxnSpPr>
            <a:cxnSpLocks noChangeShapeType="1"/>
            <a:stCxn id="12433" idx="6"/>
            <a:endCxn id="1243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3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243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243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243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98879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16" name="AutoShape 4"/>
          <p:cNvCxnSpPr>
            <a:cxnSpLocks noChangeShapeType="1"/>
            <a:stCxn id="13314" idx="6"/>
            <a:endCxn id="1331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0" name="AutoShape 8"/>
          <p:cNvCxnSpPr>
            <a:cxnSpLocks noChangeShapeType="1"/>
            <a:stCxn id="13318" idx="6"/>
            <a:endCxn id="1331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2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4" name="AutoShape 12"/>
          <p:cNvCxnSpPr>
            <a:cxnSpLocks noChangeShapeType="1"/>
            <a:stCxn id="13322" idx="6"/>
            <a:endCxn id="1332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2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8" name="AutoShape 16"/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33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2" name="AutoShape 20"/>
          <p:cNvCxnSpPr>
            <a:cxnSpLocks noChangeShapeType="1"/>
            <a:stCxn id="13330" idx="6"/>
            <a:endCxn id="1333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3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6" name="AutoShape 24"/>
          <p:cNvCxnSpPr>
            <a:cxnSpLocks noChangeShapeType="1"/>
            <a:stCxn id="13334" idx="6"/>
            <a:endCxn id="1333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3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0" name="AutoShape 28"/>
          <p:cNvCxnSpPr>
            <a:cxnSpLocks noChangeShapeType="1"/>
            <a:stCxn id="13338" idx="6"/>
            <a:endCxn id="1333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47" name="AutoShape 35"/>
          <p:cNvCxnSpPr>
            <a:cxnSpLocks noChangeShapeType="1"/>
            <a:stCxn id="13338" idx="3"/>
            <a:endCxn id="1334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8" name="AutoShape 36"/>
          <p:cNvCxnSpPr>
            <a:cxnSpLocks noChangeShapeType="1"/>
            <a:stCxn id="13343" idx="5"/>
            <a:endCxn id="1334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9" name="AutoShape 37"/>
          <p:cNvCxnSpPr>
            <a:cxnSpLocks noChangeShapeType="1"/>
            <a:stCxn id="13344" idx="7"/>
            <a:endCxn id="1334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0" name="AutoShape 38"/>
          <p:cNvCxnSpPr>
            <a:cxnSpLocks noChangeShapeType="1"/>
            <a:stCxn id="13345" idx="3"/>
            <a:endCxn id="1334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39"/>
          <p:cNvCxnSpPr>
            <a:cxnSpLocks noChangeShapeType="1"/>
            <a:stCxn id="13342" idx="4"/>
            <a:endCxn id="1334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2" name="AutoShape 40"/>
          <p:cNvCxnSpPr>
            <a:cxnSpLocks noChangeShapeType="1"/>
            <a:stCxn id="13338" idx="4"/>
            <a:endCxn id="1334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3" name="AutoShape 41"/>
          <p:cNvCxnSpPr>
            <a:cxnSpLocks noChangeShapeType="1"/>
            <a:stCxn id="13339" idx="3"/>
            <a:endCxn id="1334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4" name="AutoShape 42"/>
          <p:cNvCxnSpPr>
            <a:cxnSpLocks noChangeShapeType="1"/>
            <a:stCxn id="13339" idx="4"/>
            <a:endCxn id="1334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57" name="AutoShape 45"/>
          <p:cNvCxnSpPr>
            <a:cxnSpLocks noChangeShapeType="1"/>
            <a:stCxn id="13355" idx="6"/>
            <a:endCxn id="1335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35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1" name="AutoShape 49"/>
          <p:cNvCxnSpPr>
            <a:cxnSpLocks noChangeShapeType="1"/>
            <a:stCxn id="13359" idx="6"/>
            <a:endCxn id="1336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36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5" name="AutoShape 53"/>
          <p:cNvCxnSpPr>
            <a:cxnSpLocks noChangeShapeType="1"/>
            <a:stCxn id="13363" idx="6"/>
            <a:endCxn id="1336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6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6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69" name="AutoShape 57"/>
          <p:cNvCxnSpPr>
            <a:cxnSpLocks noChangeShapeType="1"/>
            <a:stCxn id="13367" idx="6"/>
            <a:endCxn id="1336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37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3" name="AutoShape 61"/>
          <p:cNvCxnSpPr>
            <a:cxnSpLocks noChangeShapeType="1"/>
            <a:stCxn id="13371" idx="6"/>
            <a:endCxn id="1337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77" name="AutoShape 65"/>
          <p:cNvCxnSpPr>
            <a:cxnSpLocks noChangeShapeType="1"/>
            <a:stCxn id="13375" idx="6"/>
            <a:endCxn id="1337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7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1" name="AutoShape 69"/>
          <p:cNvCxnSpPr>
            <a:cxnSpLocks noChangeShapeType="1"/>
            <a:stCxn id="13379" idx="6"/>
            <a:endCxn id="1338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87" name="AutoShape 75"/>
          <p:cNvCxnSpPr>
            <a:cxnSpLocks noChangeShapeType="1"/>
            <a:stCxn id="13344" idx="6"/>
            <a:endCxn id="133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8" name="AutoShape 76"/>
          <p:cNvCxnSpPr>
            <a:cxnSpLocks noChangeShapeType="1"/>
            <a:stCxn id="13344" idx="2"/>
            <a:endCxn id="133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9" name="AutoShape 77"/>
          <p:cNvCxnSpPr>
            <a:cxnSpLocks noChangeShapeType="1"/>
            <a:stCxn id="13343" idx="1"/>
            <a:endCxn id="133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0" name="AutoShape 78"/>
          <p:cNvCxnSpPr>
            <a:cxnSpLocks noChangeShapeType="1"/>
            <a:stCxn id="13384" idx="1"/>
            <a:endCxn id="1334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1" name="AutoShape 79"/>
          <p:cNvCxnSpPr>
            <a:cxnSpLocks noChangeShapeType="1"/>
            <a:stCxn id="13345" idx="4"/>
            <a:endCxn id="133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92" name="AutoShape 80"/>
          <p:cNvCxnSpPr>
            <a:cxnSpLocks noChangeShapeType="1"/>
            <a:stCxn id="13386" idx="7"/>
            <a:endCxn id="1333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340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340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0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0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1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1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1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1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1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1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2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2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2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2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2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2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3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343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343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344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344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3444" name="AutoShape 132"/>
          <p:cNvCxnSpPr>
            <a:cxnSpLocks noChangeShapeType="1"/>
            <a:stCxn id="13343" idx="4"/>
            <a:endCxn id="133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4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47" name="AutoShape 135"/>
          <p:cNvCxnSpPr>
            <a:cxnSpLocks noChangeShapeType="1"/>
            <a:stCxn id="13445" idx="6"/>
            <a:endCxn id="1344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345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3" name="AutoShape 141"/>
          <p:cNvCxnSpPr>
            <a:cxnSpLocks noChangeShapeType="1"/>
            <a:stCxn id="13451" idx="6"/>
            <a:endCxn id="1345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5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5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345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345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459" name="AutoShape 147"/>
          <p:cNvCxnSpPr>
            <a:cxnSpLocks noChangeShapeType="1"/>
            <a:stCxn id="13457" idx="6"/>
            <a:endCxn id="1345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346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346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346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07751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0" name="AutoShape 4"/>
          <p:cNvCxnSpPr>
            <a:cxnSpLocks noChangeShapeType="1"/>
            <a:stCxn id="14338" idx="6"/>
            <a:endCxn id="1433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4" name="AutoShape 8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4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8" name="AutoShape 12"/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35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2" name="AutoShape 16"/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6" name="AutoShape 20"/>
          <p:cNvCxnSpPr>
            <a:cxnSpLocks noChangeShapeType="1"/>
            <a:stCxn id="14354" idx="6"/>
            <a:endCxn id="1435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0" name="AutoShape 24"/>
          <p:cNvCxnSpPr>
            <a:cxnSpLocks noChangeShapeType="1"/>
            <a:stCxn id="14358" idx="6"/>
            <a:endCxn id="1435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64" name="AutoShape 28"/>
          <p:cNvCxnSpPr>
            <a:cxnSpLocks noChangeShapeType="1"/>
            <a:stCxn id="14362" idx="6"/>
            <a:endCxn id="1436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71" name="AutoShape 35"/>
          <p:cNvCxnSpPr>
            <a:cxnSpLocks noChangeShapeType="1"/>
            <a:stCxn id="14362" idx="3"/>
            <a:endCxn id="1436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2" name="AutoShape 36"/>
          <p:cNvCxnSpPr>
            <a:cxnSpLocks noChangeShapeType="1"/>
            <a:stCxn id="14367" idx="5"/>
            <a:endCxn id="1436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37"/>
          <p:cNvCxnSpPr>
            <a:cxnSpLocks noChangeShapeType="1"/>
            <a:stCxn id="14368" idx="7"/>
            <a:endCxn id="1437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38"/>
          <p:cNvCxnSpPr>
            <a:cxnSpLocks noChangeShapeType="1"/>
            <a:stCxn id="14369" idx="3"/>
            <a:endCxn id="1437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39"/>
          <p:cNvCxnSpPr>
            <a:cxnSpLocks noChangeShapeType="1"/>
            <a:stCxn id="14366" idx="4"/>
            <a:endCxn id="1437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40"/>
          <p:cNvCxnSpPr>
            <a:cxnSpLocks noChangeShapeType="1"/>
            <a:stCxn id="14362" idx="4"/>
            <a:endCxn id="1436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41"/>
          <p:cNvCxnSpPr>
            <a:cxnSpLocks noChangeShapeType="1"/>
            <a:stCxn id="14363" idx="3"/>
            <a:endCxn id="1436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42"/>
          <p:cNvCxnSpPr>
            <a:cxnSpLocks noChangeShapeType="1"/>
            <a:stCxn id="14363" idx="4"/>
            <a:endCxn id="1436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1" name="AutoShape 45"/>
          <p:cNvCxnSpPr>
            <a:cxnSpLocks noChangeShapeType="1"/>
            <a:stCxn id="14379" idx="6"/>
            <a:endCxn id="1438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38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5" name="AutoShape 49"/>
          <p:cNvCxnSpPr>
            <a:cxnSpLocks noChangeShapeType="1"/>
            <a:stCxn id="14383" idx="6"/>
            <a:endCxn id="1438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38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89" name="AutoShape 53"/>
          <p:cNvCxnSpPr>
            <a:cxnSpLocks noChangeShapeType="1"/>
            <a:stCxn id="14387" idx="6"/>
            <a:endCxn id="1438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39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3" name="AutoShape 57"/>
          <p:cNvCxnSpPr>
            <a:cxnSpLocks noChangeShapeType="1"/>
            <a:stCxn id="14391" idx="6"/>
            <a:endCxn id="1439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39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97" name="AutoShape 61"/>
          <p:cNvCxnSpPr>
            <a:cxnSpLocks noChangeShapeType="1"/>
            <a:stCxn id="14395" idx="6"/>
            <a:endCxn id="1439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39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1" name="AutoShape 65"/>
          <p:cNvCxnSpPr>
            <a:cxnSpLocks noChangeShapeType="1"/>
            <a:stCxn id="14399" idx="6"/>
            <a:endCxn id="1440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0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05" name="AutoShape 69"/>
          <p:cNvCxnSpPr>
            <a:cxnSpLocks noChangeShapeType="1"/>
            <a:stCxn id="14403" idx="6"/>
            <a:endCxn id="1440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1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11" name="AutoShape 75"/>
          <p:cNvCxnSpPr>
            <a:cxnSpLocks noChangeShapeType="1"/>
            <a:stCxn id="14368" idx="6"/>
            <a:endCxn id="144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2" name="AutoShape 76"/>
          <p:cNvCxnSpPr>
            <a:cxnSpLocks noChangeShapeType="1"/>
            <a:stCxn id="14368" idx="2"/>
            <a:endCxn id="144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3" name="AutoShape 77"/>
          <p:cNvCxnSpPr>
            <a:cxnSpLocks noChangeShapeType="1"/>
            <a:stCxn id="14367" idx="1"/>
            <a:endCxn id="144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4" name="AutoShape 78"/>
          <p:cNvCxnSpPr>
            <a:cxnSpLocks noChangeShapeType="1"/>
            <a:stCxn id="14408" idx="1"/>
            <a:endCxn id="1437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5" name="AutoShape 79"/>
          <p:cNvCxnSpPr>
            <a:cxnSpLocks noChangeShapeType="1"/>
            <a:stCxn id="14369" idx="4"/>
            <a:endCxn id="144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AutoShape 80"/>
          <p:cNvCxnSpPr>
            <a:cxnSpLocks noChangeShapeType="1"/>
            <a:stCxn id="14410" idx="7"/>
            <a:endCxn id="1436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442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442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442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442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443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3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3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3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4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4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4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4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4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4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4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5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5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5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446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446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446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4468" name="AutoShape 132"/>
          <p:cNvCxnSpPr>
            <a:cxnSpLocks noChangeShapeType="1"/>
            <a:stCxn id="14367" idx="4"/>
            <a:endCxn id="144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6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1" name="AutoShape 135"/>
          <p:cNvCxnSpPr>
            <a:cxnSpLocks noChangeShapeType="1"/>
            <a:stCxn id="14469" idx="6"/>
            <a:endCxn id="1447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447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7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447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7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77" name="AutoShape 141"/>
          <p:cNvCxnSpPr>
            <a:cxnSpLocks noChangeShapeType="1"/>
            <a:stCxn id="14475" idx="6"/>
            <a:endCxn id="1447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7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448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448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483" name="AutoShape 147"/>
          <p:cNvCxnSpPr>
            <a:cxnSpLocks noChangeShapeType="1"/>
            <a:stCxn id="14481" idx="6"/>
            <a:endCxn id="1448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8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448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448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448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7435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4" name="AutoShape 4"/>
          <p:cNvCxnSpPr>
            <a:cxnSpLocks noChangeShapeType="1"/>
            <a:stCxn id="15362" idx="6"/>
            <a:endCxn id="1536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6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68" name="AutoShape 8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2" name="AutoShape 12"/>
          <p:cNvCxnSpPr>
            <a:cxnSpLocks noChangeShapeType="1"/>
            <a:stCxn id="15370" idx="6"/>
            <a:endCxn id="1537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37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6" name="AutoShape 16"/>
          <p:cNvCxnSpPr>
            <a:cxnSpLocks noChangeShapeType="1"/>
            <a:stCxn id="15374" idx="6"/>
            <a:endCxn id="1537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37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0" name="AutoShape 20"/>
          <p:cNvCxnSpPr>
            <a:cxnSpLocks noChangeShapeType="1"/>
            <a:stCxn id="15378" idx="6"/>
            <a:endCxn id="1537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8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4" name="AutoShape 24"/>
          <p:cNvCxnSpPr>
            <a:cxnSpLocks noChangeShapeType="1"/>
            <a:stCxn id="15382" idx="6"/>
            <a:endCxn id="1538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38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88" name="AutoShape 28"/>
          <p:cNvCxnSpPr>
            <a:cxnSpLocks noChangeShapeType="1"/>
            <a:stCxn id="15386" idx="6"/>
            <a:endCxn id="1538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95" name="AutoShape 35"/>
          <p:cNvCxnSpPr>
            <a:cxnSpLocks noChangeShapeType="1"/>
            <a:stCxn id="15386" idx="3"/>
            <a:endCxn id="1539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6" name="AutoShape 36"/>
          <p:cNvCxnSpPr>
            <a:cxnSpLocks noChangeShapeType="1"/>
            <a:stCxn id="15391" idx="5"/>
            <a:endCxn id="1539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7" name="AutoShape 37"/>
          <p:cNvCxnSpPr>
            <a:cxnSpLocks noChangeShapeType="1"/>
            <a:stCxn id="15392" idx="7"/>
            <a:endCxn id="1539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8" name="AutoShape 38"/>
          <p:cNvCxnSpPr>
            <a:cxnSpLocks noChangeShapeType="1"/>
            <a:stCxn id="15393" idx="3"/>
            <a:endCxn id="1539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9" name="AutoShape 39"/>
          <p:cNvCxnSpPr>
            <a:cxnSpLocks noChangeShapeType="1"/>
            <a:stCxn id="15390" idx="4"/>
            <a:endCxn id="1539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0" name="AutoShape 40"/>
          <p:cNvCxnSpPr>
            <a:cxnSpLocks noChangeShapeType="1"/>
            <a:stCxn id="15386" idx="4"/>
            <a:endCxn id="1539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1" name="AutoShape 41"/>
          <p:cNvCxnSpPr>
            <a:cxnSpLocks noChangeShapeType="1"/>
            <a:stCxn id="15387" idx="3"/>
            <a:endCxn id="1539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2" name="AutoShape 42"/>
          <p:cNvCxnSpPr>
            <a:cxnSpLocks noChangeShapeType="1"/>
            <a:stCxn id="15387" idx="4"/>
            <a:endCxn id="1539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5" name="AutoShape 45"/>
          <p:cNvCxnSpPr>
            <a:cxnSpLocks noChangeShapeType="1"/>
            <a:stCxn id="15403" idx="6"/>
            <a:endCxn id="1540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0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09" name="AutoShape 49"/>
          <p:cNvCxnSpPr>
            <a:cxnSpLocks noChangeShapeType="1"/>
            <a:stCxn id="15407" idx="6"/>
            <a:endCxn id="1540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1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3" name="AutoShape 53"/>
          <p:cNvCxnSpPr>
            <a:cxnSpLocks noChangeShapeType="1"/>
            <a:stCxn id="15411" idx="6"/>
            <a:endCxn id="1541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1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17" name="AutoShape 57"/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1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1" name="AutoShape 61"/>
          <p:cNvCxnSpPr>
            <a:cxnSpLocks noChangeShapeType="1"/>
            <a:stCxn id="15419" idx="6"/>
            <a:endCxn id="1542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5" name="AutoShape 65"/>
          <p:cNvCxnSpPr>
            <a:cxnSpLocks noChangeShapeType="1"/>
            <a:stCxn id="15423" idx="6"/>
            <a:endCxn id="1542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2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29" name="AutoShape 69"/>
          <p:cNvCxnSpPr>
            <a:cxnSpLocks noChangeShapeType="1"/>
            <a:stCxn id="15427" idx="6"/>
            <a:endCxn id="1542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35" name="AutoShape 75"/>
          <p:cNvCxnSpPr>
            <a:cxnSpLocks noChangeShapeType="1"/>
            <a:stCxn id="15392" idx="6"/>
            <a:endCxn id="1543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/>
          <p:cNvCxnSpPr>
            <a:cxnSpLocks noChangeShapeType="1"/>
            <a:stCxn id="15392" idx="2"/>
            <a:endCxn id="1543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/>
          <p:cNvCxnSpPr>
            <a:cxnSpLocks noChangeShapeType="1"/>
            <a:stCxn id="15391" idx="1"/>
            <a:endCxn id="1543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/>
          <p:cNvCxnSpPr>
            <a:cxnSpLocks noChangeShapeType="1"/>
            <a:stCxn id="15432" idx="1"/>
            <a:endCxn id="1539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/>
          <p:cNvCxnSpPr>
            <a:cxnSpLocks noChangeShapeType="1"/>
            <a:stCxn id="15393" idx="4"/>
            <a:endCxn id="1543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0" name="AutoShape 80"/>
          <p:cNvCxnSpPr>
            <a:cxnSpLocks noChangeShapeType="1"/>
            <a:stCxn id="15434" idx="7"/>
            <a:endCxn id="1538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5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7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548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548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5492" name="AutoShape 132"/>
          <p:cNvCxnSpPr>
            <a:cxnSpLocks noChangeShapeType="1"/>
            <a:stCxn id="15391" idx="4"/>
            <a:endCxn id="1543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49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495" name="AutoShape 135"/>
          <p:cNvCxnSpPr>
            <a:cxnSpLocks noChangeShapeType="1"/>
            <a:stCxn id="15493" idx="6"/>
            <a:endCxn id="1549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9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549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49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549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1" name="AutoShape 141"/>
          <p:cNvCxnSpPr>
            <a:cxnSpLocks noChangeShapeType="1"/>
            <a:stCxn id="15499" idx="6"/>
            <a:endCxn id="1550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0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550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550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507" name="AutoShape 147"/>
          <p:cNvCxnSpPr>
            <a:cxnSpLocks noChangeShapeType="1"/>
            <a:stCxn id="15505" idx="6"/>
            <a:endCxn id="1550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0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550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551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423836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88" name="AutoShape 4"/>
          <p:cNvCxnSpPr>
            <a:cxnSpLocks noChangeShapeType="1"/>
            <a:stCxn id="16386" idx="6"/>
            <a:endCxn id="1638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2" name="AutoShape 8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39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396" name="AutoShape 12"/>
          <p:cNvCxnSpPr>
            <a:cxnSpLocks noChangeShapeType="1"/>
            <a:stCxn id="16394" idx="6"/>
            <a:endCxn id="1639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39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0" name="AutoShape 16"/>
          <p:cNvCxnSpPr>
            <a:cxnSpLocks noChangeShapeType="1"/>
            <a:stCxn id="16398" idx="6"/>
            <a:endCxn id="1639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4" name="AutoShape 20"/>
          <p:cNvCxnSpPr>
            <a:cxnSpLocks noChangeShapeType="1"/>
            <a:stCxn id="16402" idx="6"/>
            <a:endCxn id="1640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0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08" name="AutoShape 24"/>
          <p:cNvCxnSpPr>
            <a:cxnSpLocks noChangeShapeType="1"/>
            <a:stCxn id="16406" idx="6"/>
            <a:endCxn id="1640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2" name="AutoShape 28"/>
          <p:cNvCxnSpPr>
            <a:cxnSpLocks noChangeShapeType="1"/>
            <a:stCxn id="16410" idx="6"/>
            <a:endCxn id="1641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19" name="AutoShape 35"/>
          <p:cNvCxnSpPr>
            <a:cxnSpLocks noChangeShapeType="1"/>
            <a:stCxn id="16410" idx="3"/>
            <a:endCxn id="1641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0" name="AutoShape 36"/>
          <p:cNvCxnSpPr>
            <a:cxnSpLocks noChangeShapeType="1"/>
            <a:stCxn id="16415" idx="5"/>
            <a:endCxn id="1641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1" name="AutoShape 37"/>
          <p:cNvCxnSpPr>
            <a:cxnSpLocks noChangeShapeType="1"/>
            <a:stCxn id="16416" idx="7"/>
            <a:endCxn id="1641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2" name="AutoShape 38"/>
          <p:cNvCxnSpPr>
            <a:cxnSpLocks noChangeShapeType="1"/>
            <a:stCxn id="16417" idx="3"/>
            <a:endCxn id="1641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3" name="AutoShape 39"/>
          <p:cNvCxnSpPr>
            <a:cxnSpLocks noChangeShapeType="1"/>
            <a:stCxn id="16414" idx="4"/>
            <a:endCxn id="1641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4" name="AutoShape 40"/>
          <p:cNvCxnSpPr>
            <a:cxnSpLocks noChangeShapeType="1"/>
            <a:stCxn id="16410" idx="4"/>
            <a:endCxn id="1641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5" name="AutoShape 41"/>
          <p:cNvCxnSpPr>
            <a:cxnSpLocks noChangeShapeType="1"/>
            <a:stCxn id="16411" idx="3"/>
            <a:endCxn id="1641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26" name="AutoShape 42"/>
          <p:cNvCxnSpPr>
            <a:cxnSpLocks noChangeShapeType="1"/>
            <a:stCxn id="16411" idx="4"/>
            <a:endCxn id="1641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2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29" name="AutoShape 45"/>
          <p:cNvCxnSpPr>
            <a:cxnSpLocks noChangeShapeType="1"/>
            <a:stCxn id="16427" idx="6"/>
            <a:endCxn id="1642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3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3" name="AutoShape 49"/>
          <p:cNvCxnSpPr>
            <a:cxnSpLocks noChangeShapeType="1"/>
            <a:stCxn id="16431" idx="6"/>
            <a:endCxn id="1643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3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3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37" name="AutoShape 53"/>
          <p:cNvCxnSpPr>
            <a:cxnSpLocks noChangeShapeType="1"/>
            <a:stCxn id="16435" idx="6"/>
            <a:endCxn id="1643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3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1" name="AutoShape 57"/>
          <p:cNvCxnSpPr>
            <a:cxnSpLocks noChangeShapeType="1"/>
            <a:stCxn id="16439" idx="6"/>
            <a:endCxn id="1644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4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5" name="AutoShape 61"/>
          <p:cNvCxnSpPr>
            <a:cxnSpLocks noChangeShapeType="1"/>
            <a:stCxn id="16443" idx="6"/>
            <a:endCxn id="1644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4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4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49" name="AutoShape 65"/>
          <p:cNvCxnSpPr>
            <a:cxnSpLocks noChangeShapeType="1"/>
            <a:stCxn id="16447" idx="6"/>
            <a:endCxn id="1644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5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3" name="AutoShape 69"/>
          <p:cNvCxnSpPr>
            <a:cxnSpLocks noChangeShapeType="1"/>
            <a:stCxn id="16451" idx="6"/>
            <a:endCxn id="1645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45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459" name="AutoShape 75"/>
          <p:cNvCxnSpPr>
            <a:cxnSpLocks noChangeShapeType="1"/>
            <a:stCxn id="16416" idx="6"/>
            <a:endCxn id="1645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0" name="AutoShape 76"/>
          <p:cNvCxnSpPr>
            <a:cxnSpLocks noChangeShapeType="1"/>
            <a:stCxn id="16416" idx="2"/>
            <a:endCxn id="1645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1" name="AutoShape 77"/>
          <p:cNvCxnSpPr>
            <a:cxnSpLocks noChangeShapeType="1"/>
            <a:stCxn id="16415" idx="1"/>
            <a:endCxn id="1645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2" name="AutoShape 78"/>
          <p:cNvCxnSpPr>
            <a:cxnSpLocks noChangeShapeType="1"/>
            <a:stCxn id="16456" idx="1"/>
            <a:endCxn id="1641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3" name="AutoShape 79"/>
          <p:cNvCxnSpPr>
            <a:cxnSpLocks noChangeShapeType="1"/>
            <a:stCxn id="16417" idx="4"/>
            <a:endCxn id="1645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64" name="AutoShape 80"/>
          <p:cNvCxnSpPr>
            <a:cxnSpLocks noChangeShapeType="1"/>
            <a:stCxn id="16458" idx="7"/>
            <a:endCxn id="1641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47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648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8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8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8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8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49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49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49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49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0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0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0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650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0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651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651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651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6516" name="AutoShape 132"/>
          <p:cNvCxnSpPr>
            <a:cxnSpLocks noChangeShapeType="1"/>
            <a:stCxn id="16415" idx="4"/>
            <a:endCxn id="1645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1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1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19" name="AutoShape 135"/>
          <p:cNvCxnSpPr>
            <a:cxnSpLocks noChangeShapeType="1"/>
            <a:stCxn id="16517" idx="6"/>
            <a:endCxn id="1651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652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2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25" name="AutoShape 141"/>
          <p:cNvCxnSpPr>
            <a:cxnSpLocks noChangeShapeType="1"/>
            <a:stCxn id="16523" idx="6"/>
            <a:endCxn id="1652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2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2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2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652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653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6531" name="AutoShape 147"/>
          <p:cNvCxnSpPr>
            <a:cxnSpLocks noChangeShapeType="1"/>
            <a:stCxn id="16529" idx="6"/>
            <a:endCxn id="1653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3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653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653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653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51956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2" name="AutoShape 4"/>
          <p:cNvCxnSpPr>
            <a:cxnSpLocks noChangeShapeType="1"/>
            <a:stCxn id="17410" idx="6"/>
            <a:endCxn id="1741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1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16" name="AutoShape 8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1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0" name="AutoShape 12"/>
          <p:cNvCxnSpPr>
            <a:cxnSpLocks noChangeShapeType="1"/>
            <a:stCxn id="17418" idx="6"/>
            <a:endCxn id="1741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2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4" name="AutoShape 16"/>
          <p:cNvCxnSpPr>
            <a:cxnSpLocks noChangeShapeType="1"/>
            <a:stCxn id="17422" idx="6"/>
            <a:endCxn id="1742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2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28" name="AutoShape 20"/>
          <p:cNvCxnSpPr>
            <a:cxnSpLocks noChangeShapeType="1"/>
            <a:stCxn id="17426" idx="6"/>
            <a:endCxn id="1742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2" name="AutoShape 24"/>
          <p:cNvCxnSpPr>
            <a:cxnSpLocks noChangeShapeType="1"/>
            <a:stCxn id="17430" idx="6"/>
            <a:endCxn id="1743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3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36" name="AutoShape 28"/>
          <p:cNvCxnSpPr>
            <a:cxnSpLocks noChangeShapeType="1"/>
            <a:stCxn id="17434" idx="6"/>
            <a:endCxn id="1743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43" name="AutoShape 35"/>
          <p:cNvCxnSpPr>
            <a:cxnSpLocks noChangeShapeType="1"/>
            <a:stCxn id="17434" idx="3"/>
            <a:endCxn id="1743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4" name="AutoShape 36"/>
          <p:cNvCxnSpPr>
            <a:cxnSpLocks noChangeShapeType="1"/>
            <a:stCxn id="17439" idx="5"/>
            <a:endCxn id="1744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5" name="AutoShape 37"/>
          <p:cNvCxnSpPr>
            <a:cxnSpLocks noChangeShapeType="1"/>
            <a:stCxn id="17440" idx="7"/>
            <a:endCxn id="1744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6" name="AutoShape 38"/>
          <p:cNvCxnSpPr>
            <a:cxnSpLocks noChangeShapeType="1"/>
            <a:stCxn id="17441" idx="3"/>
            <a:endCxn id="1744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7" name="AutoShape 39"/>
          <p:cNvCxnSpPr>
            <a:cxnSpLocks noChangeShapeType="1"/>
            <a:stCxn id="17438" idx="4"/>
            <a:endCxn id="1744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8" name="AutoShape 40"/>
          <p:cNvCxnSpPr>
            <a:cxnSpLocks noChangeShapeType="1"/>
            <a:stCxn id="17434" idx="4"/>
            <a:endCxn id="1744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9" name="AutoShape 41"/>
          <p:cNvCxnSpPr>
            <a:cxnSpLocks noChangeShapeType="1"/>
            <a:stCxn id="17435" idx="3"/>
            <a:endCxn id="1743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0" name="AutoShape 42"/>
          <p:cNvCxnSpPr>
            <a:cxnSpLocks noChangeShapeType="1"/>
            <a:stCxn id="17435" idx="4"/>
            <a:endCxn id="1744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3" name="AutoShape 45"/>
          <p:cNvCxnSpPr>
            <a:cxnSpLocks noChangeShapeType="1"/>
            <a:stCxn id="17451" idx="6"/>
            <a:endCxn id="1745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5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57" name="AutoShape 49"/>
          <p:cNvCxnSpPr>
            <a:cxnSpLocks noChangeShapeType="1"/>
            <a:stCxn id="17455" idx="6"/>
            <a:endCxn id="1745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45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1" name="AutoShape 53"/>
          <p:cNvCxnSpPr>
            <a:cxnSpLocks noChangeShapeType="1"/>
            <a:stCxn id="17459" idx="6"/>
            <a:endCxn id="1746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6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5" name="AutoShape 57"/>
          <p:cNvCxnSpPr>
            <a:cxnSpLocks noChangeShapeType="1"/>
            <a:stCxn id="17463" idx="6"/>
            <a:endCxn id="1746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46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6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69" name="AutoShape 61"/>
          <p:cNvCxnSpPr>
            <a:cxnSpLocks noChangeShapeType="1"/>
            <a:stCxn id="17467" idx="6"/>
            <a:endCxn id="1746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3" name="AutoShape 65"/>
          <p:cNvCxnSpPr>
            <a:cxnSpLocks noChangeShapeType="1"/>
            <a:stCxn id="17471" idx="6"/>
            <a:endCxn id="1747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7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7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77" name="AutoShape 69"/>
          <p:cNvCxnSpPr>
            <a:cxnSpLocks noChangeShapeType="1"/>
            <a:stCxn id="17475" idx="6"/>
            <a:endCxn id="1747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7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483" name="AutoShape 75"/>
          <p:cNvCxnSpPr>
            <a:cxnSpLocks noChangeShapeType="1"/>
            <a:stCxn id="17440" idx="6"/>
            <a:endCxn id="1748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4" name="AutoShape 76"/>
          <p:cNvCxnSpPr>
            <a:cxnSpLocks noChangeShapeType="1"/>
            <a:stCxn id="17440" idx="2"/>
            <a:endCxn id="1748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5" name="AutoShape 77"/>
          <p:cNvCxnSpPr>
            <a:cxnSpLocks noChangeShapeType="1"/>
            <a:stCxn id="17439" idx="1"/>
            <a:endCxn id="1748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6" name="AutoShape 78"/>
          <p:cNvCxnSpPr>
            <a:cxnSpLocks noChangeShapeType="1"/>
            <a:stCxn id="17480" idx="1"/>
            <a:endCxn id="1744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7" name="AutoShape 79"/>
          <p:cNvCxnSpPr>
            <a:cxnSpLocks noChangeShapeType="1"/>
            <a:stCxn id="17441" idx="4"/>
            <a:endCxn id="1748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8" name="AutoShape 80"/>
          <p:cNvCxnSpPr>
            <a:cxnSpLocks noChangeShapeType="1"/>
            <a:stCxn id="17482" idx="7"/>
            <a:endCxn id="1743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49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750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0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750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0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1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1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1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1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1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1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2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2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2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2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752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2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2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753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753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753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7540" name="AutoShape 132"/>
          <p:cNvCxnSpPr>
            <a:cxnSpLocks noChangeShapeType="1"/>
            <a:stCxn id="17439" idx="4"/>
            <a:endCxn id="1748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3" name="AutoShape 135"/>
          <p:cNvCxnSpPr>
            <a:cxnSpLocks noChangeShapeType="1"/>
            <a:stCxn id="17541" idx="6"/>
            <a:endCxn id="1754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4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754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4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754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4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49" name="AutoShape 141"/>
          <p:cNvCxnSpPr>
            <a:cxnSpLocks noChangeShapeType="1"/>
            <a:stCxn id="17547" idx="6"/>
            <a:endCxn id="1754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755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755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7555" name="AutoShape 147"/>
          <p:cNvCxnSpPr>
            <a:cxnSpLocks noChangeShapeType="1"/>
            <a:stCxn id="17553" idx="6"/>
            <a:endCxn id="1755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5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755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755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755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137298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36" name="AutoShape 4"/>
          <p:cNvCxnSpPr>
            <a:cxnSpLocks noChangeShapeType="1"/>
            <a:stCxn id="18434" idx="6"/>
            <a:endCxn id="18435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38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0" name="AutoShape 8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42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4" name="AutoShape 12"/>
          <p:cNvCxnSpPr>
            <a:cxnSpLocks noChangeShapeType="1"/>
            <a:stCxn id="18442" idx="6"/>
            <a:endCxn id="18443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446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48" name="AutoShape 16"/>
          <p:cNvCxnSpPr>
            <a:cxnSpLocks noChangeShapeType="1"/>
            <a:stCxn id="18446" idx="6"/>
            <a:endCxn id="18447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450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2" name="AutoShape 20"/>
          <p:cNvCxnSpPr>
            <a:cxnSpLocks noChangeShapeType="1"/>
            <a:stCxn id="18450" idx="6"/>
            <a:endCxn id="18451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54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56" name="AutoShape 24"/>
          <p:cNvCxnSpPr>
            <a:cxnSpLocks noChangeShapeType="1"/>
            <a:stCxn id="18454" idx="6"/>
            <a:endCxn id="18455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58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0" name="AutoShape 28"/>
          <p:cNvCxnSpPr>
            <a:cxnSpLocks noChangeShapeType="1"/>
            <a:stCxn id="18458" idx="6"/>
            <a:endCxn id="1845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67" name="AutoShape 35"/>
          <p:cNvCxnSpPr>
            <a:cxnSpLocks noChangeShapeType="1"/>
            <a:stCxn id="18458" idx="3"/>
            <a:endCxn id="1846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8" name="AutoShape 36"/>
          <p:cNvCxnSpPr>
            <a:cxnSpLocks noChangeShapeType="1"/>
            <a:stCxn id="18463" idx="5"/>
            <a:endCxn id="1846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9" name="AutoShape 37"/>
          <p:cNvCxnSpPr>
            <a:cxnSpLocks noChangeShapeType="1"/>
            <a:stCxn id="18464" idx="7"/>
            <a:endCxn id="1846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0" name="AutoShape 38"/>
          <p:cNvCxnSpPr>
            <a:cxnSpLocks noChangeShapeType="1"/>
            <a:stCxn id="18465" idx="3"/>
            <a:endCxn id="1846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1" name="AutoShape 39"/>
          <p:cNvCxnSpPr>
            <a:cxnSpLocks noChangeShapeType="1"/>
            <a:stCxn id="18462" idx="4"/>
            <a:endCxn id="1846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2" name="AutoShape 40"/>
          <p:cNvCxnSpPr>
            <a:cxnSpLocks noChangeShapeType="1"/>
            <a:stCxn id="18458" idx="4"/>
            <a:endCxn id="1846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3" name="AutoShape 41"/>
          <p:cNvCxnSpPr>
            <a:cxnSpLocks noChangeShapeType="1"/>
            <a:stCxn id="18459" idx="3"/>
            <a:endCxn id="1846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74" name="AutoShape 42"/>
          <p:cNvCxnSpPr>
            <a:cxnSpLocks noChangeShapeType="1"/>
            <a:stCxn id="18459" idx="4"/>
            <a:endCxn id="1846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5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77" name="AutoShape 45"/>
          <p:cNvCxnSpPr>
            <a:cxnSpLocks noChangeShapeType="1"/>
            <a:stCxn id="18475" idx="6"/>
            <a:endCxn id="18476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479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1" name="AutoShape 49"/>
          <p:cNvCxnSpPr>
            <a:cxnSpLocks noChangeShapeType="1"/>
            <a:stCxn id="18479" idx="6"/>
            <a:endCxn id="18480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483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5" name="AutoShape 53"/>
          <p:cNvCxnSpPr>
            <a:cxnSpLocks noChangeShapeType="1"/>
            <a:stCxn id="18483" idx="6"/>
            <a:endCxn id="18484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487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88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89" name="AutoShape 57"/>
          <p:cNvCxnSpPr>
            <a:cxnSpLocks noChangeShapeType="1"/>
            <a:stCxn id="18487" idx="6"/>
            <a:endCxn id="18488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491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2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3" name="AutoShape 61"/>
          <p:cNvCxnSpPr>
            <a:cxnSpLocks noChangeShapeType="1"/>
            <a:stCxn id="18491" idx="6"/>
            <a:endCxn id="18492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5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496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497" name="AutoShape 65"/>
          <p:cNvCxnSpPr>
            <a:cxnSpLocks noChangeShapeType="1"/>
            <a:stCxn id="18495" idx="6"/>
            <a:endCxn id="18496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499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0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1" name="AutoShape 69"/>
          <p:cNvCxnSpPr>
            <a:cxnSpLocks noChangeShapeType="1"/>
            <a:stCxn id="18499" idx="6"/>
            <a:endCxn id="18500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5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07" name="AutoShape 75"/>
          <p:cNvCxnSpPr>
            <a:cxnSpLocks noChangeShapeType="1"/>
            <a:stCxn id="18464" idx="6"/>
            <a:endCxn id="1850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8" name="AutoShape 76"/>
          <p:cNvCxnSpPr>
            <a:cxnSpLocks noChangeShapeType="1"/>
            <a:stCxn id="18464" idx="2"/>
            <a:endCxn id="1850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09" name="AutoShape 77"/>
          <p:cNvCxnSpPr>
            <a:cxnSpLocks noChangeShapeType="1"/>
            <a:stCxn id="18463" idx="1"/>
            <a:endCxn id="1850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0" name="AutoShape 78"/>
          <p:cNvCxnSpPr>
            <a:cxnSpLocks noChangeShapeType="1"/>
            <a:stCxn id="18504" idx="1"/>
            <a:endCxn id="1846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1" name="AutoShape 79"/>
          <p:cNvCxnSpPr>
            <a:cxnSpLocks noChangeShapeType="1"/>
            <a:stCxn id="18465" idx="4"/>
            <a:endCxn id="1850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12" name="AutoShape 80"/>
          <p:cNvCxnSpPr>
            <a:cxnSpLocks noChangeShapeType="1"/>
            <a:stCxn id="18506" idx="7"/>
            <a:endCxn id="1845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8524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8525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27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0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31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32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33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34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35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36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37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38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39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1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3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45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46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7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48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49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50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8551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3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8554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6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7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8558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8559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0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8561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2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8563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8564" name="AutoShape 132"/>
          <p:cNvCxnSpPr>
            <a:cxnSpLocks noChangeShapeType="1"/>
            <a:stCxn id="18463" idx="4"/>
            <a:endCxn id="1850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5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66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67" name="AutoShape 135"/>
          <p:cNvCxnSpPr>
            <a:cxnSpLocks noChangeShapeType="1"/>
            <a:stCxn id="18565" idx="6"/>
            <a:endCxn id="18566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68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8569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70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8571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2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3" name="AutoShape 141"/>
          <p:cNvCxnSpPr>
            <a:cxnSpLocks noChangeShapeType="1"/>
            <a:stCxn id="18571" idx="6"/>
            <a:endCxn id="18572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8577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8579" name="AutoShape 147"/>
          <p:cNvCxnSpPr>
            <a:cxnSpLocks noChangeShapeType="1"/>
            <a:stCxn id="18577" idx="6"/>
            <a:endCxn id="18578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8581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8583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259663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0" name="AutoShape 4"/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62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4" name="AutoShape 8"/>
          <p:cNvCxnSpPr>
            <a:cxnSpLocks noChangeShapeType="1"/>
            <a:stCxn id="19462" idx="6"/>
            <a:endCxn id="19463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66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68" name="AutoShape 12"/>
          <p:cNvCxnSpPr>
            <a:cxnSpLocks noChangeShapeType="1"/>
            <a:stCxn id="19466" idx="6"/>
            <a:endCxn id="19467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470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2" name="AutoShape 16"/>
          <p:cNvCxnSpPr>
            <a:cxnSpLocks noChangeShapeType="1"/>
            <a:stCxn id="19470" idx="6"/>
            <a:endCxn id="19471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474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76" name="AutoShape 20"/>
          <p:cNvCxnSpPr>
            <a:cxnSpLocks noChangeShapeType="1"/>
            <a:stCxn id="19474" idx="6"/>
            <a:endCxn id="19475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78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0" name="AutoShape 24"/>
          <p:cNvCxnSpPr>
            <a:cxnSpLocks noChangeShapeType="1"/>
            <a:stCxn id="19478" idx="6"/>
            <a:endCxn id="19479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482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84" name="AutoShape 28"/>
          <p:cNvCxnSpPr>
            <a:cxnSpLocks noChangeShapeType="1"/>
            <a:stCxn id="19482" idx="6"/>
            <a:endCxn id="1948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491" name="AutoShape 35"/>
          <p:cNvCxnSpPr>
            <a:cxnSpLocks noChangeShapeType="1"/>
            <a:stCxn id="19482" idx="3"/>
            <a:endCxn id="1948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2" name="AutoShape 36"/>
          <p:cNvCxnSpPr>
            <a:cxnSpLocks noChangeShapeType="1"/>
            <a:stCxn id="19487" idx="5"/>
            <a:endCxn id="1948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3" name="AutoShape 37"/>
          <p:cNvCxnSpPr>
            <a:cxnSpLocks noChangeShapeType="1"/>
            <a:stCxn id="19488" idx="7"/>
            <a:endCxn id="1949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4" name="AutoShape 38"/>
          <p:cNvCxnSpPr>
            <a:cxnSpLocks noChangeShapeType="1"/>
            <a:stCxn id="19489" idx="3"/>
            <a:endCxn id="1949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5" name="AutoShape 39"/>
          <p:cNvCxnSpPr>
            <a:cxnSpLocks noChangeShapeType="1"/>
            <a:stCxn id="19486" idx="4"/>
            <a:endCxn id="1949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6" name="AutoShape 40"/>
          <p:cNvCxnSpPr>
            <a:cxnSpLocks noChangeShapeType="1"/>
            <a:stCxn id="19482" idx="4"/>
            <a:endCxn id="1948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7" name="AutoShape 41"/>
          <p:cNvCxnSpPr>
            <a:cxnSpLocks noChangeShapeType="1"/>
            <a:stCxn id="19483" idx="3"/>
            <a:endCxn id="1948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8" name="AutoShape 42"/>
          <p:cNvCxnSpPr>
            <a:cxnSpLocks noChangeShapeType="1"/>
            <a:stCxn id="19483" idx="4"/>
            <a:endCxn id="1948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9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1" name="AutoShape 45"/>
          <p:cNvCxnSpPr>
            <a:cxnSpLocks noChangeShapeType="1"/>
            <a:stCxn id="19499" idx="6"/>
            <a:endCxn id="19500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03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5" name="AutoShape 49"/>
          <p:cNvCxnSpPr>
            <a:cxnSpLocks noChangeShapeType="1"/>
            <a:stCxn id="19503" idx="6"/>
            <a:endCxn id="19504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07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09" name="AutoShape 53"/>
          <p:cNvCxnSpPr>
            <a:cxnSpLocks noChangeShapeType="1"/>
            <a:stCxn id="19507" idx="6"/>
            <a:endCxn id="19508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11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3" name="AutoShape 57"/>
          <p:cNvCxnSpPr>
            <a:cxnSpLocks noChangeShapeType="1"/>
            <a:stCxn id="19511" idx="6"/>
            <a:endCxn id="19512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15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17" name="AutoShape 61"/>
          <p:cNvCxnSpPr>
            <a:cxnSpLocks noChangeShapeType="1"/>
            <a:stCxn id="19515" idx="6"/>
            <a:endCxn id="19516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19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0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1" name="AutoShape 65"/>
          <p:cNvCxnSpPr>
            <a:cxnSpLocks noChangeShapeType="1"/>
            <a:stCxn id="19519" idx="6"/>
            <a:endCxn id="19520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23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4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25" name="AutoShape 69"/>
          <p:cNvCxnSpPr>
            <a:cxnSpLocks noChangeShapeType="1"/>
            <a:stCxn id="19523" idx="6"/>
            <a:endCxn id="19524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8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29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30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31" name="AutoShape 75"/>
          <p:cNvCxnSpPr>
            <a:cxnSpLocks noChangeShapeType="1"/>
            <a:stCxn id="19488" idx="6"/>
            <a:endCxn id="1952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2" name="AutoShape 76"/>
          <p:cNvCxnSpPr>
            <a:cxnSpLocks noChangeShapeType="1"/>
            <a:stCxn id="19488" idx="2"/>
            <a:endCxn id="1952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3" name="AutoShape 77"/>
          <p:cNvCxnSpPr>
            <a:cxnSpLocks noChangeShapeType="1"/>
            <a:stCxn id="19487" idx="1"/>
            <a:endCxn id="1953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4" name="AutoShape 78"/>
          <p:cNvCxnSpPr>
            <a:cxnSpLocks noChangeShapeType="1"/>
            <a:stCxn id="19528" idx="1"/>
            <a:endCxn id="1949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5" name="AutoShape 79"/>
          <p:cNvCxnSpPr>
            <a:cxnSpLocks noChangeShapeType="1"/>
            <a:stCxn id="19489" idx="4"/>
            <a:endCxn id="1952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36" name="AutoShape 80"/>
          <p:cNvCxnSpPr>
            <a:cxnSpLocks noChangeShapeType="1"/>
            <a:stCxn id="19530" idx="7"/>
            <a:endCxn id="1948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39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1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3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4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46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9547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19549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0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19552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54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56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66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7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1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74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19575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19578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79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0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19582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19583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4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19585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19588" name="AutoShape 132"/>
          <p:cNvCxnSpPr>
            <a:cxnSpLocks noChangeShapeType="1"/>
            <a:stCxn id="19487" idx="4"/>
            <a:endCxn id="1952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89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0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1" name="AutoShape 135"/>
          <p:cNvCxnSpPr>
            <a:cxnSpLocks noChangeShapeType="1"/>
            <a:stCxn id="19589" idx="6"/>
            <a:endCxn id="19590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2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19593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19595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596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597" name="AutoShape 141"/>
          <p:cNvCxnSpPr>
            <a:cxnSpLocks noChangeShapeType="1"/>
            <a:stCxn id="19595" idx="6"/>
            <a:endCxn id="19596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19601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9602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9603" name="AutoShape 147"/>
          <p:cNvCxnSpPr>
            <a:cxnSpLocks noChangeShapeType="1"/>
            <a:stCxn id="19601" idx="6"/>
            <a:endCxn id="19602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04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9605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19606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19607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04621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4" name="AutoShape 4"/>
          <p:cNvCxnSpPr>
            <a:cxnSpLocks noChangeShapeType="1"/>
            <a:stCxn id="20482" idx="6"/>
            <a:endCxn id="20483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86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88" name="AutoShape 8"/>
          <p:cNvCxnSpPr>
            <a:cxnSpLocks noChangeShapeType="1"/>
            <a:stCxn id="20486" idx="6"/>
            <a:endCxn id="20487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0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2" name="AutoShape 12"/>
          <p:cNvCxnSpPr>
            <a:cxnSpLocks noChangeShapeType="1"/>
            <a:stCxn id="20490" idx="6"/>
            <a:endCxn id="20491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494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496" name="AutoShape 16"/>
          <p:cNvCxnSpPr>
            <a:cxnSpLocks noChangeShapeType="1"/>
            <a:stCxn id="20494" idx="6"/>
            <a:endCxn id="20495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498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0" name="AutoShape 20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02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4" name="AutoShape 24"/>
          <p:cNvCxnSpPr>
            <a:cxnSpLocks noChangeShapeType="1"/>
            <a:stCxn id="20502" idx="6"/>
            <a:endCxn id="20503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06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08" name="AutoShape 28"/>
          <p:cNvCxnSpPr>
            <a:cxnSpLocks noChangeShapeType="1"/>
            <a:stCxn id="20506" idx="6"/>
            <a:endCxn id="2050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15" name="AutoShape 35"/>
          <p:cNvCxnSpPr>
            <a:cxnSpLocks noChangeShapeType="1"/>
            <a:stCxn id="20506" idx="3"/>
            <a:endCxn id="2051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6" name="AutoShape 36"/>
          <p:cNvCxnSpPr>
            <a:cxnSpLocks noChangeShapeType="1"/>
            <a:stCxn id="20511" idx="5"/>
            <a:endCxn id="2051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7" name="AutoShape 37"/>
          <p:cNvCxnSpPr>
            <a:cxnSpLocks noChangeShapeType="1"/>
            <a:stCxn id="20512" idx="7"/>
            <a:endCxn id="2051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8" name="AutoShape 38"/>
          <p:cNvCxnSpPr>
            <a:cxnSpLocks noChangeShapeType="1"/>
            <a:stCxn id="20513" idx="3"/>
            <a:endCxn id="2051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10" idx="4"/>
            <a:endCxn id="2051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0" name="AutoShape 40"/>
          <p:cNvCxnSpPr>
            <a:cxnSpLocks noChangeShapeType="1"/>
            <a:stCxn id="20506" idx="4"/>
            <a:endCxn id="2051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1" name="AutoShape 41"/>
          <p:cNvCxnSpPr>
            <a:cxnSpLocks noChangeShapeType="1"/>
            <a:stCxn id="20507" idx="3"/>
            <a:endCxn id="2051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22" name="AutoShape 42"/>
          <p:cNvCxnSpPr>
            <a:cxnSpLocks noChangeShapeType="1"/>
            <a:stCxn id="20507" idx="4"/>
            <a:endCxn id="2051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3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5" name="AutoShape 45"/>
          <p:cNvCxnSpPr>
            <a:cxnSpLocks noChangeShapeType="1"/>
            <a:stCxn id="20523" idx="6"/>
            <a:endCxn id="20524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27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29" name="AutoShape 49"/>
          <p:cNvCxnSpPr>
            <a:cxnSpLocks noChangeShapeType="1"/>
            <a:stCxn id="20527" idx="6"/>
            <a:endCxn id="20528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31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3" name="AutoShape 53"/>
          <p:cNvCxnSpPr>
            <a:cxnSpLocks noChangeShapeType="1"/>
            <a:stCxn id="20531" idx="6"/>
            <a:endCxn id="20532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35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37" name="AutoShape 57"/>
          <p:cNvCxnSpPr>
            <a:cxnSpLocks noChangeShapeType="1"/>
            <a:stCxn id="20535" idx="6"/>
            <a:endCxn id="20536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39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1" name="AutoShape 61"/>
          <p:cNvCxnSpPr>
            <a:cxnSpLocks noChangeShapeType="1"/>
            <a:stCxn id="20539" idx="6"/>
            <a:endCxn id="20540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3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5" name="AutoShape 65"/>
          <p:cNvCxnSpPr>
            <a:cxnSpLocks noChangeShapeType="1"/>
            <a:stCxn id="20543" idx="6"/>
            <a:endCxn id="20544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47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49" name="AutoShape 69"/>
          <p:cNvCxnSpPr>
            <a:cxnSpLocks noChangeShapeType="1"/>
            <a:stCxn id="20547" idx="6"/>
            <a:endCxn id="20548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555" name="AutoShape 75"/>
          <p:cNvCxnSpPr>
            <a:cxnSpLocks noChangeShapeType="1"/>
            <a:stCxn id="20512" idx="6"/>
            <a:endCxn id="2055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6" name="AutoShape 76"/>
          <p:cNvCxnSpPr>
            <a:cxnSpLocks noChangeShapeType="1"/>
            <a:stCxn id="20512" idx="2"/>
            <a:endCxn id="2055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7" name="AutoShape 77"/>
          <p:cNvCxnSpPr>
            <a:cxnSpLocks noChangeShapeType="1"/>
            <a:stCxn id="20511" idx="1"/>
            <a:endCxn id="2055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8" name="AutoShape 78"/>
          <p:cNvCxnSpPr>
            <a:cxnSpLocks noChangeShapeType="1"/>
            <a:stCxn id="20552" idx="1"/>
            <a:endCxn id="2051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59" name="AutoShape 79"/>
          <p:cNvCxnSpPr>
            <a:cxnSpLocks noChangeShapeType="1"/>
            <a:stCxn id="20513" idx="4"/>
            <a:endCxn id="2055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60" name="AutoShape 80"/>
          <p:cNvCxnSpPr>
            <a:cxnSpLocks noChangeShapeType="1"/>
            <a:stCxn id="20554" idx="7"/>
            <a:endCxn id="2050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0571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585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7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588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89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3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0599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1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4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5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0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0611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0612" name="AutoShape 132"/>
          <p:cNvCxnSpPr>
            <a:cxnSpLocks noChangeShapeType="1"/>
            <a:stCxn id="20511" idx="4"/>
            <a:endCxn id="2055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3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14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15" name="AutoShape 135"/>
          <p:cNvCxnSpPr>
            <a:cxnSpLocks noChangeShapeType="1"/>
            <a:stCxn id="20613" idx="6"/>
            <a:endCxn id="20614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16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0617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18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0619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0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1" name="AutoShape 141"/>
          <p:cNvCxnSpPr>
            <a:cxnSpLocks noChangeShapeType="1"/>
            <a:stCxn id="20619" idx="6"/>
            <a:endCxn id="20620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2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3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24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0625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0626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0627" name="AutoShape 147"/>
          <p:cNvCxnSpPr>
            <a:cxnSpLocks noChangeShapeType="1"/>
            <a:stCxn id="20625" idx="6"/>
            <a:endCxn id="20626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28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0629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0630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178008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08" name="AutoShape 4"/>
          <p:cNvCxnSpPr>
            <a:cxnSpLocks noChangeShapeType="1"/>
            <a:stCxn id="21506" idx="6"/>
            <a:endCxn id="21507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0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2" name="AutoShape 8"/>
          <p:cNvCxnSpPr>
            <a:cxnSpLocks noChangeShapeType="1"/>
            <a:stCxn id="21510" idx="6"/>
            <a:endCxn id="21511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14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16" name="AutoShape 12"/>
          <p:cNvCxnSpPr>
            <a:cxnSpLocks noChangeShapeType="1"/>
            <a:stCxn id="21514" idx="6"/>
            <a:endCxn id="21515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18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0" name="AutoShape 16"/>
          <p:cNvCxnSpPr>
            <a:cxnSpLocks noChangeShapeType="1"/>
            <a:stCxn id="21518" idx="6"/>
            <a:endCxn id="21519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4" name="AutoShape 20"/>
          <p:cNvCxnSpPr>
            <a:cxnSpLocks noChangeShapeType="1"/>
            <a:stCxn id="21522" idx="6"/>
            <a:endCxn id="21523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26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28" name="AutoShape 24"/>
          <p:cNvCxnSpPr>
            <a:cxnSpLocks noChangeShapeType="1"/>
            <a:stCxn id="21526" idx="6"/>
            <a:endCxn id="21527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30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2" name="AutoShape 28"/>
          <p:cNvCxnSpPr>
            <a:cxnSpLocks noChangeShapeType="1"/>
            <a:stCxn id="21530" idx="6"/>
            <a:endCxn id="2153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39" name="AutoShape 35"/>
          <p:cNvCxnSpPr>
            <a:cxnSpLocks noChangeShapeType="1"/>
            <a:stCxn id="21530" idx="3"/>
            <a:endCxn id="2153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0" name="AutoShape 36"/>
          <p:cNvCxnSpPr>
            <a:cxnSpLocks noChangeShapeType="1"/>
            <a:stCxn id="21535" idx="5"/>
            <a:endCxn id="2153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1" name="AutoShape 37"/>
          <p:cNvCxnSpPr>
            <a:cxnSpLocks noChangeShapeType="1"/>
            <a:stCxn id="21536" idx="7"/>
            <a:endCxn id="2153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2" name="AutoShape 38"/>
          <p:cNvCxnSpPr>
            <a:cxnSpLocks noChangeShapeType="1"/>
            <a:stCxn id="21537" idx="3"/>
            <a:endCxn id="2153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3" name="AutoShape 39"/>
          <p:cNvCxnSpPr>
            <a:cxnSpLocks noChangeShapeType="1"/>
            <a:stCxn id="21534" idx="4"/>
            <a:endCxn id="2153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4" name="AutoShape 40"/>
          <p:cNvCxnSpPr>
            <a:cxnSpLocks noChangeShapeType="1"/>
            <a:stCxn id="21530" idx="4"/>
            <a:endCxn id="2153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5" name="AutoShape 41"/>
          <p:cNvCxnSpPr>
            <a:cxnSpLocks noChangeShapeType="1"/>
            <a:stCxn id="21531" idx="3"/>
            <a:endCxn id="2153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46" name="AutoShape 42"/>
          <p:cNvCxnSpPr>
            <a:cxnSpLocks noChangeShapeType="1"/>
            <a:stCxn id="21531" idx="4"/>
            <a:endCxn id="2153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7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49" name="AutoShape 45"/>
          <p:cNvCxnSpPr>
            <a:cxnSpLocks noChangeShapeType="1"/>
            <a:stCxn id="21547" idx="6"/>
            <a:endCxn id="21548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51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3" name="AutoShape 49"/>
          <p:cNvCxnSpPr>
            <a:cxnSpLocks noChangeShapeType="1"/>
            <a:stCxn id="21551" idx="6"/>
            <a:endCxn id="21552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555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57" name="AutoShape 53"/>
          <p:cNvCxnSpPr>
            <a:cxnSpLocks noChangeShapeType="1"/>
            <a:stCxn id="21555" idx="6"/>
            <a:endCxn id="21556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59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1" name="AutoShape 57"/>
          <p:cNvCxnSpPr>
            <a:cxnSpLocks noChangeShapeType="1"/>
            <a:stCxn id="21559" idx="6"/>
            <a:endCxn id="21560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63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5" name="AutoShape 61"/>
          <p:cNvCxnSpPr>
            <a:cxnSpLocks noChangeShapeType="1"/>
            <a:stCxn id="21563" idx="6"/>
            <a:endCxn id="21564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67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68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69" name="AutoShape 65"/>
          <p:cNvCxnSpPr>
            <a:cxnSpLocks noChangeShapeType="1"/>
            <a:stCxn id="21567" idx="6"/>
            <a:endCxn id="21568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71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2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3" name="AutoShape 69"/>
          <p:cNvCxnSpPr>
            <a:cxnSpLocks noChangeShapeType="1"/>
            <a:stCxn id="21571" idx="6"/>
            <a:endCxn id="21572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6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7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578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579" name="AutoShape 75"/>
          <p:cNvCxnSpPr>
            <a:cxnSpLocks noChangeShapeType="1"/>
            <a:stCxn id="21536" idx="6"/>
            <a:endCxn id="2157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0" name="AutoShape 76"/>
          <p:cNvCxnSpPr>
            <a:cxnSpLocks noChangeShapeType="1"/>
            <a:stCxn id="21536" idx="2"/>
            <a:endCxn id="2157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1" name="AutoShape 77"/>
          <p:cNvCxnSpPr>
            <a:cxnSpLocks noChangeShapeType="1"/>
            <a:stCxn id="21535" idx="1"/>
            <a:endCxn id="2157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2" name="AutoShape 78"/>
          <p:cNvCxnSpPr>
            <a:cxnSpLocks noChangeShapeType="1"/>
            <a:stCxn id="21576" idx="1"/>
            <a:endCxn id="2153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3" name="AutoShape 79"/>
          <p:cNvCxnSpPr>
            <a:cxnSpLocks noChangeShapeType="1"/>
            <a:stCxn id="21537" idx="4"/>
            <a:endCxn id="2157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84" name="AutoShape 80"/>
          <p:cNvCxnSpPr>
            <a:cxnSpLocks noChangeShapeType="1"/>
            <a:stCxn id="21578" idx="7"/>
            <a:endCxn id="2153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8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1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8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599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1600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01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02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03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05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06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07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08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12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3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5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17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18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19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20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21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5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7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28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29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1630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1631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2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1633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4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1635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1636" name="AutoShape 132"/>
          <p:cNvCxnSpPr>
            <a:cxnSpLocks noChangeShapeType="1"/>
            <a:stCxn id="21535" idx="4"/>
            <a:endCxn id="2157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37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38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39" name="AutoShape 135"/>
          <p:cNvCxnSpPr>
            <a:cxnSpLocks noChangeShapeType="1"/>
            <a:stCxn id="21637" idx="6"/>
            <a:endCxn id="21638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0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1641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42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1643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44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45" name="AutoShape 141"/>
          <p:cNvCxnSpPr>
            <a:cxnSpLocks noChangeShapeType="1"/>
            <a:stCxn id="21643" idx="6"/>
            <a:endCxn id="21644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46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47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48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1649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50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1651" name="AutoShape 147"/>
          <p:cNvCxnSpPr>
            <a:cxnSpLocks noChangeShapeType="1"/>
            <a:stCxn id="21649" idx="6"/>
            <a:endCxn id="21650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52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1653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1654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1655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Cycle</a:t>
            </a:r>
          </a:p>
          <a:p>
            <a:pPr algn="ctr">
              <a:spcBef>
                <a:spcPct val="50000"/>
              </a:spcBef>
            </a:pPr>
            <a:r>
              <a:rPr lang="en-US"/>
              <a:t>Don’t Add Edge</a:t>
            </a:r>
          </a:p>
        </p:txBody>
      </p:sp>
    </p:spTree>
    <p:extLst>
      <p:ext uri="{BB962C8B-B14F-4D97-AF65-F5344CB8AC3E}">
        <p14:creationId xmlns:p14="http://schemas.microsoft.com/office/powerpoint/2010/main" val="38519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59A3EC0-CF61-49E3-9B6F-BE9B51919492}" type="slidenum">
              <a:rPr lang="en-US"/>
              <a:pPr algn="l"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Problem: Rail Network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5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spect="1" noChangeArrowheads="1"/>
          </p:cNvSpPr>
          <p:nvPr/>
        </p:nvSpPr>
        <p:spPr bwMode="auto">
          <a:xfrm>
            <a:off x="4572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172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2" name="AutoShape 4"/>
          <p:cNvCxnSpPr>
            <a:cxnSpLocks noChangeShapeType="1"/>
            <a:stCxn id="22530" idx="6"/>
            <a:endCxn id="22531" idx="2"/>
          </p:cNvCxnSpPr>
          <p:nvPr/>
        </p:nvCxnSpPr>
        <p:spPr bwMode="auto">
          <a:xfrm>
            <a:off x="5029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486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34" name="Oval 6"/>
          <p:cNvSpPr>
            <a:spLocks noChangeAspect="1" noChangeArrowheads="1"/>
          </p:cNvSpPr>
          <p:nvPr/>
        </p:nvSpPr>
        <p:spPr bwMode="auto">
          <a:xfrm>
            <a:off x="685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8458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36" name="AutoShape 8"/>
          <p:cNvCxnSpPr>
            <a:cxnSpLocks noChangeShapeType="1"/>
            <a:stCxn id="22534" idx="6"/>
            <a:endCxn id="22535" idx="2"/>
          </p:cNvCxnSpPr>
          <p:nvPr/>
        </p:nvCxnSpPr>
        <p:spPr bwMode="auto">
          <a:xfrm>
            <a:off x="7315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72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38" name="Oval 10"/>
          <p:cNvSpPr>
            <a:spLocks noChangeAspect="1" noChangeArrowheads="1"/>
          </p:cNvSpPr>
          <p:nvPr/>
        </p:nvSpPr>
        <p:spPr bwMode="auto">
          <a:xfrm>
            <a:off x="68580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8458200" y="1295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0" name="AutoShape 12"/>
          <p:cNvCxnSpPr>
            <a:cxnSpLocks noChangeShapeType="1"/>
            <a:stCxn id="22538" idx="6"/>
            <a:endCxn id="22539" idx="2"/>
          </p:cNvCxnSpPr>
          <p:nvPr/>
        </p:nvCxnSpPr>
        <p:spPr bwMode="auto">
          <a:xfrm>
            <a:off x="7315200" y="1524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772400" y="129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42" name="Oval 14"/>
          <p:cNvSpPr>
            <a:spLocks noChangeAspect="1" noChangeArrowheads="1"/>
          </p:cNvSpPr>
          <p:nvPr/>
        </p:nvSpPr>
        <p:spPr bwMode="auto">
          <a:xfrm>
            <a:off x="4572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1722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4" name="AutoShape 16"/>
          <p:cNvCxnSpPr>
            <a:cxnSpLocks noChangeShapeType="1"/>
            <a:stCxn id="22542" idx="6"/>
            <a:endCxn id="22543" idx="2"/>
          </p:cNvCxnSpPr>
          <p:nvPr/>
        </p:nvCxnSpPr>
        <p:spPr bwMode="auto">
          <a:xfrm>
            <a:off x="5029200" y="5257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486400" y="5029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68580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8458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48" name="AutoShape 20"/>
          <p:cNvCxnSpPr>
            <a:cxnSpLocks noChangeShapeType="1"/>
            <a:stCxn id="22546" idx="6"/>
            <a:endCxn id="22547" idx="2"/>
          </p:cNvCxnSpPr>
          <p:nvPr/>
        </p:nvCxnSpPr>
        <p:spPr bwMode="auto">
          <a:xfrm>
            <a:off x="7315200" y="4495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772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0" name="Oval 22"/>
          <p:cNvSpPr>
            <a:spLocks noChangeAspect="1" noChangeArrowheads="1"/>
          </p:cNvSpPr>
          <p:nvPr/>
        </p:nvSpPr>
        <p:spPr bwMode="auto">
          <a:xfrm>
            <a:off x="6858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845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2" name="AutoShape 24"/>
          <p:cNvCxnSpPr>
            <a:cxnSpLocks noChangeShapeType="1"/>
            <a:stCxn id="22550" idx="6"/>
            <a:endCxn id="22551" idx="2"/>
          </p:cNvCxnSpPr>
          <p:nvPr/>
        </p:nvCxnSpPr>
        <p:spPr bwMode="auto">
          <a:xfrm>
            <a:off x="7315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772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56" name="AutoShape 28"/>
          <p:cNvCxnSpPr>
            <a:cxnSpLocks noChangeShapeType="1"/>
            <a:stCxn id="22554" idx="6"/>
            <a:endCxn id="22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63" name="AutoShape 35"/>
          <p:cNvCxnSpPr>
            <a:cxnSpLocks noChangeShapeType="1"/>
            <a:stCxn id="22554" idx="3"/>
            <a:endCxn id="2255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9" idx="5"/>
            <a:endCxn id="2256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60" idx="7"/>
            <a:endCxn id="2256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6" name="AutoShape 38"/>
          <p:cNvCxnSpPr>
            <a:cxnSpLocks noChangeShapeType="1"/>
            <a:stCxn id="22561" idx="3"/>
            <a:endCxn id="2256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39"/>
          <p:cNvCxnSpPr>
            <a:cxnSpLocks noChangeShapeType="1"/>
            <a:stCxn id="22558" idx="4"/>
            <a:endCxn id="22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40"/>
          <p:cNvCxnSpPr>
            <a:cxnSpLocks noChangeShapeType="1"/>
            <a:stCxn id="22554" idx="4"/>
            <a:endCxn id="2256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1"/>
          <p:cNvCxnSpPr>
            <a:cxnSpLocks noChangeShapeType="1"/>
            <a:stCxn id="22555" idx="3"/>
            <a:endCxn id="22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0" name="AutoShape 42"/>
          <p:cNvCxnSpPr>
            <a:cxnSpLocks noChangeShapeType="1"/>
            <a:stCxn id="22555" idx="4"/>
            <a:endCxn id="22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1" name="Oval 43"/>
          <p:cNvSpPr>
            <a:spLocks noChangeAspect="1" noChangeArrowheads="1"/>
          </p:cNvSpPr>
          <p:nvPr/>
        </p:nvSpPr>
        <p:spPr bwMode="auto">
          <a:xfrm>
            <a:off x="6858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8458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3" name="AutoShape 45"/>
          <p:cNvCxnSpPr>
            <a:cxnSpLocks noChangeShapeType="1"/>
            <a:stCxn id="22571" idx="6"/>
            <a:endCxn id="22572" idx="2"/>
          </p:cNvCxnSpPr>
          <p:nvPr/>
        </p:nvCxnSpPr>
        <p:spPr bwMode="auto">
          <a:xfrm>
            <a:off x="7315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7772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575" name="Oval 47"/>
          <p:cNvSpPr>
            <a:spLocks noChangeAspect="1"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8458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77" name="AutoShape 49"/>
          <p:cNvCxnSpPr>
            <a:cxnSpLocks noChangeShapeType="1"/>
            <a:stCxn id="22575" idx="6"/>
            <a:endCxn id="22576" idx="2"/>
          </p:cNvCxnSpPr>
          <p:nvPr/>
        </p:nvCxnSpPr>
        <p:spPr bwMode="auto">
          <a:xfrm>
            <a:off x="7315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7772400" y="5791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579" name="Oval 51"/>
          <p:cNvSpPr>
            <a:spLocks noChangeAspect="1" noChangeArrowheads="1"/>
          </p:cNvSpPr>
          <p:nvPr/>
        </p:nvSpPr>
        <p:spPr bwMode="auto">
          <a:xfrm>
            <a:off x="6858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8458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1" name="AutoShape 53"/>
          <p:cNvCxnSpPr>
            <a:cxnSpLocks noChangeShapeType="1"/>
            <a:stCxn id="22579" idx="6"/>
            <a:endCxn id="22580" idx="2"/>
          </p:cNvCxnSpPr>
          <p:nvPr/>
        </p:nvCxnSpPr>
        <p:spPr bwMode="auto">
          <a:xfrm>
            <a:off x="7315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7772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583" name="Oval 55"/>
          <p:cNvSpPr>
            <a:spLocks noChangeAspect="1" noChangeArrowheads="1"/>
          </p:cNvSpPr>
          <p:nvPr/>
        </p:nvSpPr>
        <p:spPr bwMode="auto">
          <a:xfrm>
            <a:off x="457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5" name="AutoShape 57"/>
          <p:cNvCxnSpPr>
            <a:cxnSpLocks noChangeShapeType="1"/>
            <a:stCxn id="22583" idx="6"/>
            <a:endCxn id="22584" idx="2"/>
          </p:cNvCxnSpPr>
          <p:nvPr/>
        </p:nvCxnSpPr>
        <p:spPr bwMode="auto">
          <a:xfrm>
            <a:off x="5029200" y="60198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54864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587" name="Oval 59"/>
          <p:cNvSpPr>
            <a:spLocks noChangeAspect="1"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8458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89" name="AutoShape 61"/>
          <p:cNvCxnSpPr>
            <a:cxnSpLocks noChangeShapeType="1"/>
            <a:stCxn id="22587" idx="6"/>
            <a:endCxn id="22588" idx="2"/>
          </p:cNvCxnSpPr>
          <p:nvPr/>
        </p:nvCxnSpPr>
        <p:spPr bwMode="auto">
          <a:xfrm>
            <a:off x="7315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7772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1" name="Oval 63"/>
          <p:cNvSpPr>
            <a:spLocks noChangeAspect="1" noChangeArrowheads="1"/>
          </p:cNvSpPr>
          <p:nvPr/>
        </p:nvSpPr>
        <p:spPr bwMode="auto">
          <a:xfrm>
            <a:off x="45720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2" name="Oval 64"/>
          <p:cNvSpPr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3" name="AutoShape 65"/>
          <p:cNvCxnSpPr>
            <a:cxnSpLocks noChangeShapeType="1"/>
            <a:stCxn id="22591" idx="6"/>
            <a:endCxn id="22592" idx="2"/>
          </p:cNvCxnSpPr>
          <p:nvPr/>
        </p:nvCxnSpPr>
        <p:spPr bwMode="auto">
          <a:xfrm>
            <a:off x="5029200" y="2971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54864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595" name="Oval 67"/>
          <p:cNvSpPr>
            <a:spLocks noChangeAspect="1" noChangeArrowheads="1"/>
          </p:cNvSpPr>
          <p:nvPr/>
        </p:nvSpPr>
        <p:spPr bwMode="auto">
          <a:xfrm>
            <a:off x="45720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96" name="Oval 68"/>
          <p:cNvSpPr>
            <a:spLocks noChangeArrowheads="1"/>
          </p:cNvSpPr>
          <p:nvPr/>
        </p:nvSpPr>
        <p:spPr bwMode="auto">
          <a:xfrm>
            <a:off x="61722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597" name="AutoShape 69"/>
          <p:cNvCxnSpPr>
            <a:cxnSpLocks noChangeShapeType="1"/>
            <a:stCxn id="22595" idx="6"/>
            <a:endCxn id="22596" idx="2"/>
          </p:cNvCxnSpPr>
          <p:nvPr/>
        </p:nvCxnSpPr>
        <p:spPr bwMode="auto">
          <a:xfrm>
            <a:off x="50292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54864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03" name="AutoShape 75"/>
          <p:cNvCxnSpPr>
            <a:cxnSpLocks noChangeShapeType="1"/>
            <a:stCxn id="22560" idx="6"/>
            <a:endCxn id="2260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4" name="AutoShape 76"/>
          <p:cNvCxnSpPr>
            <a:cxnSpLocks noChangeShapeType="1"/>
            <a:stCxn id="22560" idx="2"/>
            <a:endCxn id="2260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5" name="AutoShape 77"/>
          <p:cNvCxnSpPr>
            <a:cxnSpLocks noChangeShapeType="1"/>
            <a:stCxn id="22559" idx="1"/>
            <a:endCxn id="2260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6" name="AutoShape 78"/>
          <p:cNvCxnSpPr>
            <a:cxnSpLocks noChangeShapeType="1"/>
            <a:stCxn id="22600" idx="1"/>
            <a:endCxn id="22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7" name="AutoShape 79"/>
          <p:cNvCxnSpPr>
            <a:cxnSpLocks noChangeShapeType="1"/>
            <a:stCxn id="22561" idx="4"/>
            <a:endCxn id="2260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08" name="AutoShape 80"/>
          <p:cNvCxnSpPr>
            <a:cxnSpLocks noChangeShapeType="1"/>
            <a:stCxn id="22602" idx="7"/>
            <a:endCxn id="22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0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3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5" name="Text Box 87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2620" name="Text Box 92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2621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2" name="Text Box 94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25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26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29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30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31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32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33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4" name="Text Box 106"/>
          <p:cNvSpPr txBox="1">
            <a:spLocks noChangeArrowheads="1"/>
          </p:cNvSpPr>
          <p:nvPr/>
        </p:nvSpPr>
        <p:spPr bwMode="auto">
          <a:xfrm>
            <a:off x="69342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5" name="Text Box 107"/>
          <p:cNvSpPr txBox="1">
            <a:spLocks noChangeArrowheads="1"/>
          </p:cNvSpPr>
          <p:nvPr/>
        </p:nvSpPr>
        <p:spPr bwMode="auto">
          <a:xfrm>
            <a:off x="6934200" y="5867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36" name="Text Box 108"/>
          <p:cNvSpPr txBox="1">
            <a:spLocks noChangeArrowheads="1"/>
          </p:cNvSpPr>
          <p:nvPr/>
        </p:nvSpPr>
        <p:spPr bwMode="auto">
          <a:xfrm>
            <a:off x="85344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37" name="Text Box 109"/>
          <p:cNvSpPr txBox="1">
            <a:spLocks noChangeArrowheads="1"/>
          </p:cNvSpPr>
          <p:nvPr/>
        </p:nvSpPr>
        <p:spPr bwMode="auto">
          <a:xfrm>
            <a:off x="8534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38" name="Text Box 110"/>
          <p:cNvSpPr txBox="1">
            <a:spLocks noChangeArrowheads="1"/>
          </p:cNvSpPr>
          <p:nvPr/>
        </p:nvSpPr>
        <p:spPr bwMode="auto">
          <a:xfrm>
            <a:off x="4648200" y="1371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39" name="Text Box 111"/>
          <p:cNvSpPr txBox="1">
            <a:spLocks noChangeArrowheads="1"/>
          </p:cNvSpPr>
          <p:nvPr/>
        </p:nvSpPr>
        <p:spPr bwMode="auto">
          <a:xfrm>
            <a:off x="6934200" y="609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40" name="Text Box 112"/>
          <p:cNvSpPr txBox="1">
            <a:spLocks noChangeArrowheads="1"/>
          </p:cNvSpPr>
          <p:nvPr/>
        </p:nvSpPr>
        <p:spPr bwMode="auto">
          <a:xfrm>
            <a:off x="62484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1" name="Text Box 113"/>
          <p:cNvSpPr txBox="1">
            <a:spLocks noChangeArrowheads="1"/>
          </p:cNvSpPr>
          <p:nvPr/>
        </p:nvSpPr>
        <p:spPr bwMode="auto">
          <a:xfrm>
            <a:off x="8534400" y="609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2" name="Text Box 114"/>
          <p:cNvSpPr txBox="1">
            <a:spLocks noChangeArrowheads="1"/>
          </p:cNvSpPr>
          <p:nvPr/>
        </p:nvSpPr>
        <p:spPr bwMode="auto">
          <a:xfrm>
            <a:off x="4648200" y="5867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3" name="Text Box 115"/>
          <p:cNvSpPr txBox="1">
            <a:spLocks noChangeArrowheads="1"/>
          </p:cNvSpPr>
          <p:nvPr/>
        </p:nvSpPr>
        <p:spPr bwMode="auto">
          <a:xfrm>
            <a:off x="69342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44" name="Text Box 116"/>
          <p:cNvSpPr txBox="1">
            <a:spLocks noChangeArrowheads="1"/>
          </p:cNvSpPr>
          <p:nvPr/>
        </p:nvSpPr>
        <p:spPr bwMode="auto">
          <a:xfrm>
            <a:off x="8534400" y="5105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62484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46" name="Text Box 118"/>
          <p:cNvSpPr txBox="1">
            <a:spLocks noChangeArrowheads="1"/>
          </p:cNvSpPr>
          <p:nvPr/>
        </p:nvSpPr>
        <p:spPr bwMode="auto">
          <a:xfrm>
            <a:off x="6934200" y="1371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2647" name="Text Box 119"/>
          <p:cNvSpPr txBox="1">
            <a:spLocks noChangeArrowheads="1"/>
          </p:cNvSpPr>
          <p:nvPr/>
        </p:nvSpPr>
        <p:spPr bwMode="auto">
          <a:xfrm>
            <a:off x="8534400" y="1371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48" name="Text Box 120"/>
          <p:cNvSpPr txBox="1">
            <a:spLocks noChangeArrowheads="1"/>
          </p:cNvSpPr>
          <p:nvPr/>
        </p:nvSpPr>
        <p:spPr bwMode="auto">
          <a:xfrm>
            <a:off x="6934200" y="213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49" name="Text Box 121"/>
          <p:cNvSpPr txBox="1">
            <a:spLocks noChangeArrowheads="1"/>
          </p:cNvSpPr>
          <p:nvPr/>
        </p:nvSpPr>
        <p:spPr bwMode="auto">
          <a:xfrm>
            <a:off x="4648200" y="5105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85344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1" name="Text Box 123"/>
          <p:cNvSpPr txBox="1">
            <a:spLocks noChangeArrowheads="1"/>
          </p:cNvSpPr>
          <p:nvPr/>
        </p:nvSpPr>
        <p:spPr bwMode="auto">
          <a:xfrm>
            <a:off x="62484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2" name="Text Box 124"/>
          <p:cNvSpPr txBox="1">
            <a:spLocks noChangeArrowheads="1"/>
          </p:cNvSpPr>
          <p:nvPr/>
        </p:nvSpPr>
        <p:spPr bwMode="auto">
          <a:xfrm>
            <a:off x="4648200" y="2819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3" name="Text Box 125"/>
          <p:cNvSpPr txBox="1">
            <a:spLocks noChangeArrowheads="1"/>
          </p:cNvSpPr>
          <p:nvPr/>
        </p:nvSpPr>
        <p:spPr bwMode="auto">
          <a:xfrm>
            <a:off x="69342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2654" name="Text Box 126"/>
          <p:cNvSpPr txBox="1">
            <a:spLocks noChangeArrowheads="1"/>
          </p:cNvSpPr>
          <p:nvPr/>
        </p:nvSpPr>
        <p:spPr bwMode="auto">
          <a:xfrm>
            <a:off x="62484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2655" name="Text Box 127"/>
          <p:cNvSpPr txBox="1">
            <a:spLocks noChangeArrowheads="1"/>
          </p:cNvSpPr>
          <p:nvPr/>
        </p:nvSpPr>
        <p:spPr bwMode="auto">
          <a:xfrm>
            <a:off x="8534400" y="4343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4648200" y="2133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6248400" y="2133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8534400" y="2819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6934200" y="2819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cxnSp>
        <p:nvCxnSpPr>
          <p:cNvPr id="22660" name="AutoShape 132"/>
          <p:cNvCxnSpPr>
            <a:cxnSpLocks noChangeShapeType="1"/>
            <a:stCxn id="22559" idx="4"/>
            <a:endCxn id="2260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1" name="Oval 133"/>
          <p:cNvSpPr>
            <a:spLocks noChangeAspect="1" noChangeArrowheads="1"/>
          </p:cNvSpPr>
          <p:nvPr/>
        </p:nvSpPr>
        <p:spPr bwMode="auto">
          <a:xfrm>
            <a:off x="45720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2" name="Oval 134"/>
          <p:cNvSpPr>
            <a:spLocks noChangeArrowheads="1"/>
          </p:cNvSpPr>
          <p:nvPr/>
        </p:nvSpPr>
        <p:spPr bwMode="auto">
          <a:xfrm>
            <a:off x="6172200" y="53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3" name="AutoShape 135"/>
          <p:cNvCxnSpPr>
            <a:cxnSpLocks noChangeShapeType="1"/>
            <a:stCxn id="22661" idx="6"/>
            <a:endCxn id="22662" idx="2"/>
          </p:cNvCxnSpPr>
          <p:nvPr/>
        </p:nvCxnSpPr>
        <p:spPr bwMode="auto">
          <a:xfrm>
            <a:off x="5029200" y="762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64" name="Text Box 136"/>
          <p:cNvSpPr txBox="1">
            <a:spLocks noChangeArrowheads="1"/>
          </p:cNvSpPr>
          <p:nvPr/>
        </p:nvSpPr>
        <p:spPr bwMode="auto">
          <a:xfrm>
            <a:off x="5486400" y="533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2665" name="Text Box 137"/>
          <p:cNvSpPr txBox="1">
            <a:spLocks noChangeArrowheads="1"/>
          </p:cNvSpPr>
          <p:nvPr/>
        </p:nvSpPr>
        <p:spPr bwMode="auto">
          <a:xfrm>
            <a:off x="46482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66" name="Text Box 138"/>
          <p:cNvSpPr txBox="1">
            <a:spLocks noChangeArrowheads="1"/>
          </p:cNvSpPr>
          <p:nvPr/>
        </p:nvSpPr>
        <p:spPr bwMode="auto">
          <a:xfrm>
            <a:off x="6248400" y="609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2667" name="Oval 139"/>
          <p:cNvSpPr>
            <a:spLocks noChangeAspect="1"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68" name="Oval 140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69" name="AutoShape 141"/>
          <p:cNvCxnSpPr>
            <a:cxnSpLocks noChangeShapeType="1"/>
            <a:stCxn id="22667" idx="6"/>
            <a:endCxn id="22668" idx="2"/>
          </p:cNvCxnSpPr>
          <p:nvPr/>
        </p:nvCxnSpPr>
        <p:spPr bwMode="auto">
          <a:xfrm>
            <a:off x="5029200" y="4495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0" name="Text Box 142"/>
          <p:cNvSpPr txBox="1">
            <a:spLocks noChangeArrowheads="1"/>
          </p:cNvSpPr>
          <p:nvPr/>
        </p:nvSpPr>
        <p:spPr bwMode="auto">
          <a:xfrm>
            <a:off x="54864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1" name="Text Box 143"/>
          <p:cNvSpPr txBox="1">
            <a:spLocks noChangeArrowheads="1"/>
          </p:cNvSpPr>
          <p:nvPr/>
        </p:nvSpPr>
        <p:spPr bwMode="auto">
          <a:xfrm>
            <a:off x="46482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2" name="Text Box 144"/>
          <p:cNvSpPr txBox="1">
            <a:spLocks noChangeArrowheads="1"/>
          </p:cNvSpPr>
          <p:nvPr/>
        </p:nvSpPr>
        <p:spPr bwMode="auto">
          <a:xfrm>
            <a:off x="6248400" y="4343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2673" name="Oval 145"/>
          <p:cNvSpPr>
            <a:spLocks noChangeAspect="1" noChangeArrowheads="1"/>
          </p:cNvSpPr>
          <p:nvPr/>
        </p:nvSpPr>
        <p:spPr bwMode="auto">
          <a:xfrm>
            <a:off x="45720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674" name="Oval 146"/>
          <p:cNvSpPr>
            <a:spLocks noChangeArrowheads="1"/>
          </p:cNvSpPr>
          <p:nvPr/>
        </p:nvSpPr>
        <p:spPr bwMode="auto">
          <a:xfrm>
            <a:off x="61722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2675" name="AutoShape 147"/>
          <p:cNvCxnSpPr>
            <a:cxnSpLocks noChangeShapeType="1"/>
            <a:stCxn id="22673" idx="6"/>
            <a:endCxn id="22674" idx="2"/>
          </p:cNvCxnSpPr>
          <p:nvPr/>
        </p:nvCxnSpPr>
        <p:spPr bwMode="auto">
          <a:xfrm>
            <a:off x="5029200" y="37338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76" name="Text Box 148"/>
          <p:cNvSpPr txBox="1">
            <a:spLocks noChangeArrowheads="1"/>
          </p:cNvSpPr>
          <p:nvPr/>
        </p:nvSpPr>
        <p:spPr bwMode="auto">
          <a:xfrm>
            <a:off x="54864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2677" name="Text Box 149"/>
          <p:cNvSpPr txBox="1">
            <a:spLocks noChangeArrowheads="1"/>
          </p:cNvSpPr>
          <p:nvPr/>
        </p:nvSpPr>
        <p:spPr bwMode="auto">
          <a:xfrm>
            <a:off x="4648200" y="3581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2678" name="Text Box 150"/>
          <p:cNvSpPr txBox="1">
            <a:spLocks noChangeArrowheads="1"/>
          </p:cNvSpPr>
          <p:nvPr/>
        </p:nvSpPr>
        <p:spPr bwMode="auto">
          <a:xfrm>
            <a:off x="6248400" y="3581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2679" name="Text Box 151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 Edge</a:t>
            </a:r>
          </a:p>
        </p:txBody>
      </p:sp>
    </p:spTree>
    <p:extLst>
      <p:ext uri="{BB962C8B-B14F-4D97-AF65-F5344CB8AC3E}">
        <p14:creationId xmlns:p14="http://schemas.microsoft.com/office/powerpoint/2010/main" val="327793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6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5" name="Oval 27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56" name="AutoShape 28"/>
          <p:cNvCxnSpPr>
            <a:cxnSpLocks noChangeShapeType="1"/>
            <a:stCxn id="23554" idx="6"/>
            <a:endCxn id="2355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7" name="Text Box 29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59" name="Oval 31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0" name="Oval 32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1" name="Oval 33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2" name="Oval 34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63" name="AutoShape 39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4" name="AutoShape 41"/>
          <p:cNvCxnSpPr>
            <a:cxnSpLocks noChangeShapeType="1"/>
            <a:stCxn id="23555" idx="3"/>
            <a:endCxn id="2355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AutoShape 42"/>
          <p:cNvCxnSpPr>
            <a:cxnSpLocks noChangeShapeType="1"/>
            <a:stCxn id="23555" idx="4"/>
            <a:endCxn id="2356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6" name="Rectangle 71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7" name="Oval 72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8" name="Oval 73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69" name="Oval 74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70" name="AutoShape 75"/>
          <p:cNvCxnSpPr>
            <a:cxnSpLocks noChangeShapeType="1"/>
            <a:stCxn id="23560" idx="6"/>
            <a:endCxn id="23567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1" name="AutoShape 76"/>
          <p:cNvCxnSpPr>
            <a:cxnSpLocks noChangeShapeType="1"/>
            <a:stCxn id="23560" idx="2"/>
            <a:endCxn id="23568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77"/>
          <p:cNvCxnSpPr>
            <a:cxnSpLocks noChangeShapeType="1"/>
            <a:stCxn id="23559" idx="1"/>
            <a:endCxn id="23569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78"/>
          <p:cNvCxnSpPr>
            <a:cxnSpLocks noChangeShapeType="1"/>
            <a:stCxn id="23567" idx="1"/>
            <a:endCxn id="2356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80"/>
          <p:cNvCxnSpPr>
            <a:cxnSpLocks noChangeShapeType="1"/>
            <a:stCxn id="23569" idx="7"/>
            <a:endCxn id="2355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5" name="Text Box 81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6" name="Text Box 82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7" name="Text Box 84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78" name="Text Box 85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579" name="Text Box 86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0" name="Text Box 88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581" name="Text Box 90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582" name="Text Box 93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83" name="Text Box 96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584" name="Text Box 97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585" name="Text Box 98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586" name="Text Box 99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587" name="Text Box 100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588" name="Text Box 101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589" name="Text Box 102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590" name="Text Box 103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591" name="Text Box 104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592" name="Text Box 105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23593" name="Oval 151"/>
          <p:cNvSpPr>
            <a:spLocks noChangeAspect="1" noChangeArrowheads="1"/>
          </p:cNvSpPr>
          <p:nvPr/>
        </p:nvSpPr>
        <p:spPr bwMode="auto">
          <a:xfrm>
            <a:off x="64770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4" name="Oval 152"/>
          <p:cNvSpPr>
            <a:spLocks noChangeArrowheads="1"/>
          </p:cNvSpPr>
          <p:nvPr/>
        </p:nvSpPr>
        <p:spPr bwMode="auto">
          <a:xfrm>
            <a:off x="807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595" name="AutoShape 153"/>
          <p:cNvCxnSpPr>
            <a:cxnSpLocks noChangeShapeType="1"/>
            <a:stCxn id="23593" idx="6"/>
            <a:endCxn id="23594" idx="2"/>
          </p:cNvCxnSpPr>
          <p:nvPr/>
        </p:nvCxnSpPr>
        <p:spPr bwMode="auto">
          <a:xfrm>
            <a:off x="6934200" y="23622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96" name="Text Box 154"/>
          <p:cNvSpPr txBox="1">
            <a:spLocks noChangeArrowheads="1"/>
          </p:cNvSpPr>
          <p:nvPr/>
        </p:nvSpPr>
        <p:spPr bwMode="auto">
          <a:xfrm>
            <a:off x="7391400" y="213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597" name="Oval 155"/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8" name="Oval 156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599" name="Oval 157"/>
          <p:cNvSpPr>
            <a:spLocks noChangeArrowheads="1"/>
          </p:cNvSpPr>
          <p:nvPr/>
        </p:nvSpPr>
        <p:spPr bwMode="auto">
          <a:xfrm>
            <a:off x="6629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0" name="Oval 158"/>
          <p:cNvSpPr>
            <a:spLocks noChangeArrowheads="1"/>
          </p:cNvSpPr>
          <p:nvPr/>
        </p:nvSpPr>
        <p:spPr bwMode="auto">
          <a:xfrm>
            <a:off x="80010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01" name="Oval 159"/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02" name="AutoShape 160"/>
          <p:cNvCxnSpPr>
            <a:cxnSpLocks noChangeShapeType="1"/>
            <a:stCxn id="23593" idx="3"/>
            <a:endCxn id="23598" idx="7"/>
          </p:cNvCxnSpPr>
          <p:nvPr/>
        </p:nvCxnSpPr>
        <p:spPr bwMode="auto">
          <a:xfrm flipH="1">
            <a:off x="5876925" y="25241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3" name="AutoShape 161"/>
          <p:cNvCxnSpPr>
            <a:cxnSpLocks noChangeShapeType="1"/>
            <a:stCxn id="23598" idx="5"/>
            <a:endCxn id="23599" idx="1"/>
          </p:cNvCxnSpPr>
          <p:nvPr/>
        </p:nvCxnSpPr>
        <p:spPr bwMode="auto">
          <a:xfrm>
            <a:off x="5876925" y="40481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4" name="AutoShape 162"/>
          <p:cNvCxnSpPr>
            <a:cxnSpLocks noChangeShapeType="1"/>
            <a:stCxn id="23599" idx="7"/>
            <a:endCxn id="23601" idx="4"/>
          </p:cNvCxnSpPr>
          <p:nvPr/>
        </p:nvCxnSpPr>
        <p:spPr bwMode="auto">
          <a:xfrm flipV="1">
            <a:off x="7019925" y="45720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5" name="AutoShape 163"/>
          <p:cNvCxnSpPr>
            <a:cxnSpLocks noChangeShapeType="1"/>
            <a:stCxn id="23600" idx="3"/>
            <a:endCxn id="23601" idx="7"/>
          </p:cNvCxnSpPr>
          <p:nvPr/>
        </p:nvCxnSpPr>
        <p:spPr bwMode="auto">
          <a:xfrm flipH="1">
            <a:off x="7629525" y="3514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6" name="AutoShape 164"/>
          <p:cNvCxnSpPr>
            <a:cxnSpLocks noChangeShapeType="1"/>
            <a:stCxn id="23597" idx="4"/>
            <a:endCxn id="23601" idx="0"/>
          </p:cNvCxnSpPr>
          <p:nvPr/>
        </p:nvCxnSpPr>
        <p:spPr bwMode="auto">
          <a:xfrm>
            <a:off x="7467600" y="3505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7" name="AutoShape 165"/>
          <p:cNvCxnSpPr>
            <a:cxnSpLocks noChangeShapeType="1"/>
            <a:stCxn id="23593" idx="4"/>
            <a:endCxn id="23599" idx="0"/>
          </p:cNvCxnSpPr>
          <p:nvPr/>
        </p:nvCxnSpPr>
        <p:spPr bwMode="auto">
          <a:xfrm>
            <a:off x="6705600" y="25908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8" name="AutoShape 166"/>
          <p:cNvCxnSpPr>
            <a:cxnSpLocks noChangeShapeType="1"/>
            <a:stCxn id="23594" idx="3"/>
            <a:endCxn id="23597" idx="7"/>
          </p:cNvCxnSpPr>
          <p:nvPr/>
        </p:nvCxnSpPr>
        <p:spPr bwMode="auto">
          <a:xfrm flipH="1">
            <a:off x="7629525" y="25241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09" name="AutoShape 167"/>
          <p:cNvCxnSpPr>
            <a:cxnSpLocks noChangeShapeType="1"/>
            <a:stCxn id="23594" idx="4"/>
            <a:endCxn id="23600" idx="0"/>
          </p:cNvCxnSpPr>
          <p:nvPr/>
        </p:nvCxnSpPr>
        <p:spPr bwMode="auto">
          <a:xfrm flipH="1">
            <a:off x="8229600" y="25908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0" name="Oval 168"/>
          <p:cNvSpPr>
            <a:spLocks noChangeArrowheads="1"/>
          </p:cNvSpPr>
          <p:nvPr/>
        </p:nvSpPr>
        <p:spPr bwMode="auto">
          <a:xfrm>
            <a:off x="8001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1" name="Oval 169"/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3612" name="Oval 170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3613" name="AutoShape 171"/>
          <p:cNvCxnSpPr>
            <a:cxnSpLocks noChangeShapeType="1"/>
            <a:stCxn id="23599" idx="6"/>
            <a:endCxn id="23610" idx="3"/>
          </p:cNvCxnSpPr>
          <p:nvPr/>
        </p:nvCxnSpPr>
        <p:spPr bwMode="auto">
          <a:xfrm flipV="1">
            <a:off x="7086600" y="54959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4" name="AutoShape 172"/>
          <p:cNvCxnSpPr>
            <a:cxnSpLocks noChangeShapeType="1"/>
            <a:stCxn id="23599" idx="2"/>
            <a:endCxn id="23611" idx="5"/>
          </p:cNvCxnSpPr>
          <p:nvPr/>
        </p:nvCxnSpPr>
        <p:spPr bwMode="auto">
          <a:xfrm flipH="1" flipV="1">
            <a:off x="6029325" y="57245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5" name="AutoShape 173"/>
          <p:cNvCxnSpPr>
            <a:cxnSpLocks noChangeShapeType="1"/>
            <a:stCxn id="23598" idx="1"/>
            <a:endCxn id="23612" idx="5"/>
          </p:cNvCxnSpPr>
          <p:nvPr/>
        </p:nvCxnSpPr>
        <p:spPr bwMode="auto">
          <a:xfrm flipH="1" flipV="1">
            <a:off x="5267325" y="33623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6" name="AutoShape 174"/>
          <p:cNvCxnSpPr>
            <a:cxnSpLocks noChangeShapeType="1"/>
            <a:stCxn id="23610" idx="1"/>
            <a:endCxn id="23601" idx="5"/>
          </p:cNvCxnSpPr>
          <p:nvPr/>
        </p:nvCxnSpPr>
        <p:spPr bwMode="auto">
          <a:xfrm flipH="1" flipV="1">
            <a:off x="7629525" y="45053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7" name="AutoShape 175"/>
          <p:cNvCxnSpPr>
            <a:cxnSpLocks noChangeShapeType="1"/>
            <a:stCxn id="23600" idx="4"/>
            <a:endCxn id="23610" idx="0"/>
          </p:cNvCxnSpPr>
          <p:nvPr/>
        </p:nvCxnSpPr>
        <p:spPr bwMode="auto">
          <a:xfrm>
            <a:off x="8229600" y="3581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18" name="AutoShape 176"/>
          <p:cNvCxnSpPr>
            <a:cxnSpLocks noChangeShapeType="1"/>
            <a:stCxn id="23612" idx="7"/>
            <a:endCxn id="23593" idx="2"/>
          </p:cNvCxnSpPr>
          <p:nvPr/>
        </p:nvCxnSpPr>
        <p:spPr bwMode="auto">
          <a:xfrm flipV="1">
            <a:off x="5267325" y="23622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19" name="Text Box 177"/>
          <p:cNvSpPr txBox="1">
            <a:spLocks noChangeArrowheads="1"/>
          </p:cNvSpPr>
          <p:nvPr/>
        </p:nvSpPr>
        <p:spPr bwMode="auto">
          <a:xfrm>
            <a:off x="5334000" y="3276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0" name="Text Box 178"/>
          <p:cNvSpPr txBox="1">
            <a:spLocks noChangeArrowheads="1"/>
          </p:cNvSpPr>
          <p:nvPr/>
        </p:nvSpPr>
        <p:spPr bwMode="auto">
          <a:xfrm>
            <a:off x="71628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1" name="Text Box 179"/>
          <p:cNvSpPr txBox="1">
            <a:spLocks noChangeArrowheads="1"/>
          </p:cNvSpPr>
          <p:nvPr/>
        </p:nvSpPr>
        <p:spPr bwMode="auto">
          <a:xfrm>
            <a:off x="77724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2" name="Text Box 180"/>
          <p:cNvSpPr txBox="1">
            <a:spLocks noChangeArrowheads="1"/>
          </p:cNvSpPr>
          <p:nvPr/>
        </p:nvSpPr>
        <p:spPr bwMode="auto">
          <a:xfrm>
            <a:off x="7696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3" name="Text Box 181"/>
          <p:cNvSpPr txBox="1">
            <a:spLocks noChangeArrowheads="1"/>
          </p:cNvSpPr>
          <p:nvPr/>
        </p:nvSpPr>
        <p:spPr bwMode="auto">
          <a:xfrm>
            <a:off x="8305800" y="2667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3624" name="Text Box 182"/>
          <p:cNvSpPr txBox="1">
            <a:spLocks noChangeArrowheads="1"/>
          </p:cNvSpPr>
          <p:nvPr/>
        </p:nvSpPr>
        <p:spPr bwMode="auto">
          <a:xfrm>
            <a:off x="7772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5" name="Text Box 183"/>
          <p:cNvSpPr txBox="1">
            <a:spLocks noChangeArrowheads="1"/>
          </p:cNvSpPr>
          <p:nvPr/>
        </p:nvSpPr>
        <p:spPr bwMode="auto">
          <a:xfrm>
            <a:off x="8229600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26" name="Text Box 184"/>
          <p:cNvSpPr txBox="1">
            <a:spLocks noChangeArrowheads="1"/>
          </p:cNvSpPr>
          <p:nvPr/>
        </p:nvSpPr>
        <p:spPr bwMode="auto">
          <a:xfrm>
            <a:off x="76200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3627" name="Text Box 185"/>
          <p:cNvSpPr txBox="1">
            <a:spLocks noChangeArrowheads="1"/>
          </p:cNvSpPr>
          <p:nvPr/>
        </p:nvSpPr>
        <p:spPr bwMode="auto">
          <a:xfrm>
            <a:off x="7239000" y="4953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28" name="Text Box 186"/>
          <p:cNvSpPr txBox="1">
            <a:spLocks noChangeArrowheads="1"/>
          </p:cNvSpPr>
          <p:nvPr/>
        </p:nvSpPr>
        <p:spPr bwMode="auto">
          <a:xfrm>
            <a:off x="6172200" y="5791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3629" name="Text Box 187"/>
          <p:cNvSpPr txBox="1">
            <a:spLocks noChangeArrowheads="1"/>
          </p:cNvSpPr>
          <p:nvPr/>
        </p:nvSpPr>
        <p:spPr bwMode="auto">
          <a:xfrm>
            <a:off x="54864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3630" name="Text Box 188"/>
          <p:cNvSpPr txBox="1">
            <a:spLocks noChangeArrowheads="1"/>
          </p:cNvSpPr>
          <p:nvPr/>
        </p:nvSpPr>
        <p:spPr bwMode="auto">
          <a:xfrm>
            <a:off x="6172200" y="457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3631" name="Text Box 189"/>
          <p:cNvSpPr txBox="1">
            <a:spLocks noChangeArrowheads="1"/>
          </p:cNvSpPr>
          <p:nvPr/>
        </p:nvSpPr>
        <p:spPr bwMode="auto">
          <a:xfrm>
            <a:off x="5638800" y="2438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2" name="Text Box 190"/>
          <p:cNvSpPr txBox="1">
            <a:spLocks noChangeArrowheads="1"/>
          </p:cNvSpPr>
          <p:nvPr/>
        </p:nvSpPr>
        <p:spPr bwMode="auto">
          <a:xfrm>
            <a:off x="6172200" y="3048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3633" name="Text Box 191"/>
          <p:cNvSpPr txBox="1">
            <a:spLocks noChangeArrowheads="1"/>
          </p:cNvSpPr>
          <p:nvPr/>
        </p:nvSpPr>
        <p:spPr bwMode="auto">
          <a:xfrm>
            <a:off x="6781800" y="39624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3634" name="Text Box 192"/>
          <p:cNvSpPr txBox="1">
            <a:spLocks noChangeArrowheads="1"/>
          </p:cNvSpPr>
          <p:nvPr/>
        </p:nvSpPr>
        <p:spPr bwMode="auto">
          <a:xfrm>
            <a:off x="4953000" y="3048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3635" name="Text Box 193"/>
          <p:cNvSpPr txBox="1">
            <a:spLocks noChangeArrowheads="1"/>
          </p:cNvSpPr>
          <p:nvPr/>
        </p:nvSpPr>
        <p:spPr bwMode="auto">
          <a:xfrm>
            <a:off x="65532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3636" name="Text Box 194"/>
          <p:cNvSpPr txBox="1">
            <a:spLocks noChangeArrowheads="1"/>
          </p:cNvSpPr>
          <p:nvPr/>
        </p:nvSpPr>
        <p:spPr bwMode="auto">
          <a:xfrm>
            <a:off x="8153400" y="2209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3637" name="Text Box 195"/>
          <p:cNvSpPr txBox="1">
            <a:spLocks noChangeArrowheads="1"/>
          </p:cNvSpPr>
          <p:nvPr/>
        </p:nvSpPr>
        <p:spPr bwMode="auto">
          <a:xfrm>
            <a:off x="5562600" y="3733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3638" name="Text Box 196"/>
          <p:cNvSpPr txBox="1">
            <a:spLocks noChangeArrowheads="1"/>
          </p:cNvSpPr>
          <p:nvPr/>
        </p:nvSpPr>
        <p:spPr bwMode="auto">
          <a:xfrm>
            <a:off x="7315200" y="3124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3639" name="Text Box 197"/>
          <p:cNvSpPr txBox="1">
            <a:spLocks noChangeArrowheads="1"/>
          </p:cNvSpPr>
          <p:nvPr/>
        </p:nvSpPr>
        <p:spPr bwMode="auto">
          <a:xfrm>
            <a:off x="8077200" y="3200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3640" name="Text Box 198"/>
          <p:cNvSpPr txBox="1">
            <a:spLocks noChangeArrowheads="1"/>
          </p:cNvSpPr>
          <p:nvPr/>
        </p:nvSpPr>
        <p:spPr bwMode="auto">
          <a:xfrm>
            <a:off x="7315200" y="4191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3641" name="Text Box 199"/>
          <p:cNvSpPr txBox="1">
            <a:spLocks noChangeArrowheads="1"/>
          </p:cNvSpPr>
          <p:nvPr/>
        </p:nvSpPr>
        <p:spPr bwMode="auto">
          <a:xfrm>
            <a:off x="5715000" y="5410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3642" name="Text Box 200"/>
          <p:cNvSpPr txBox="1">
            <a:spLocks noChangeArrowheads="1"/>
          </p:cNvSpPr>
          <p:nvPr/>
        </p:nvSpPr>
        <p:spPr bwMode="auto">
          <a:xfrm>
            <a:off x="8077200" y="51816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3643" name="Text Box 201"/>
          <p:cNvSpPr txBox="1">
            <a:spLocks noChangeArrowheads="1"/>
          </p:cNvSpPr>
          <p:nvPr/>
        </p:nvSpPr>
        <p:spPr bwMode="auto">
          <a:xfrm>
            <a:off x="6705600" y="58674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3644" name="AutoShape 202"/>
          <p:cNvCxnSpPr>
            <a:cxnSpLocks noChangeShapeType="1"/>
            <a:stCxn id="23598" idx="4"/>
            <a:endCxn id="23611" idx="0"/>
          </p:cNvCxnSpPr>
          <p:nvPr/>
        </p:nvCxnSpPr>
        <p:spPr bwMode="auto">
          <a:xfrm>
            <a:off x="5715000" y="41148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45" name="Text Box 203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23646" name="Text Box 204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3252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BC11-D2EE-482F-B0DF-246FB8BB980A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新細明體" pitchFamily="18" charset="-120"/>
              </a:rPr>
              <a:t>Disjoint-Set </a:t>
            </a:r>
          </a:p>
          <a:p>
            <a:r>
              <a:rPr lang="en-US" altLang="zh-TW" sz="2400" dirty="0">
                <a:ea typeface="新細明體" pitchFamily="18" charset="-120"/>
              </a:rPr>
              <a:t>Keep a collection of sets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..,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S</a:t>
            </a:r>
            <a:r>
              <a:rPr lang="en-US" altLang="zh-TW" sz="2400" baseline="-25000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is a set, </a:t>
            </a:r>
            <a:r>
              <a:rPr lang="en-US" altLang="zh-TW" sz="2400" dirty="0" err="1">
                <a:ea typeface="新細明體" pitchFamily="18" charset="-120"/>
              </a:rPr>
              <a:t>e,g</a:t>
            </a:r>
            <a:r>
              <a:rPr lang="en-US" altLang="zh-TW" sz="2400" dirty="0">
                <a:ea typeface="新細明體" pitchFamily="18" charset="-120"/>
              </a:rPr>
              <a:t>, S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={v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2</a:t>
            </a:r>
            <a:r>
              <a:rPr lang="en-US" altLang="zh-TW" sz="2400" dirty="0">
                <a:ea typeface="新細明體" pitchFamily="18" charset="-120"/>
              </a:rPr>
              <a:t>, v</a:t>
            </a:r>
            <a:r>
              <a:rPr lang="en-US" altLang="zh-TW" sz="2400" baseline="-25000" dirty="0">
                <a:ea typeface="新細明體" pitchFamily="18" charset="-120"/>
              </a:rPr>
              <a:t>8</a:t>
            </a:r>
            <a:r>
              <a:rPr lang="en-US" altLang="zh-TW" sz="2400" dirty="0">
                <a:ea typeface="新細明體" pitchFamily="18" charset="-120"/>
              </a:rPr>
              <a:t>}.</a:t>
            </a:r>
          </a:p>
          <a:p>
            <a:r>
              <a:rPr lang="en-US" altLang="zh-TW" sz="2400" dirty="0">
                <a:ea typeface="新細明體" pitchFamily="18" charset="-120"/>
              </a:rPr>
              <a:t>Three operations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Make-Set(x)-creates a new set whose only member is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Union(x, y) –unites the sets that contain x and y, say,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and </a:t>
            </a:r>
            <a:r>
              <a:rPr lang="en-US" altLang="zh-TW" sz="2400" dirty="0" err="1">
                <a:ea typeface="新細明體" pitchFamily="18" charset="-120"/>
              </a:rPr>
              <a:t>S</a:t>
            </a:r>
            <a:r>
              <a:rPr lang="en-US" altLang="zh-TW" sz="2400" baseline="-25000" dirty="0" err="1"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, into a new set that is the union of the two sets.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Find-Set(x)-returns a pointer to the representative of the set containing x.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Each operation takes O(log n) time. </a:t>
            </a: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88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FF7A-5727-4C37-92AC-ABAF61F4912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Kruskal's algorithm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MST_KRUSKAL(</a:t>
            </a:r>
            <a:r>
              <a:rPr lang="en-US" altLang="zh-TW" sz="2800" dirty="0" err="1">
                <a:ea typeface="新細明體" pitchFamily="18" charset="-120"/>
              </a:rPr>
              <a:t>G,w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1	A:={}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2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vertex v in V[G]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MAKE_SET(v)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4	sort the edges of E by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 w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	</a:t>
            </a:r>
            <a:r>
              <a:rPr lang="en-US" altLang="zh-TW" sz="2800" b="1" dirty="0">
                <a:ea typeface="新細明體" pitchFamily="18" charset="-120"/>
              </a:rPr>
              <a:t>for</a:t>
            </a:r>
            <a:r>
              <a:rPr lang="en-US" altLang="zh-TW" sz="2800" dirty="0">
                <a:ea typeface="新細明體" pitchFamily="18" charset="-120"/>
              </a:rPr>
              <a:t> each edge 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 in E, in order by  </a:t>
            </a:r>
            <a:r>
              <a:rPr lang="en-US" altLang="zh-TW" sz="2800" dirty="0" err="1">
                <a:ea typeface="新細明體" pitchFamily="18" charset="-120"/>
              </a:rPr>
              <a:t>nondecreasing</a:t>
            </a:r>
            <a:r>
              <a:rPr lang="en-US" altLang="zh-TW" sz="2800" dirty="0">
                <a:ea typeface="新細明體" pitchFamily="18" charset="-120"/>
              </a:rPr>
              <a:t> weight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		</a:t>
            </a:r>
            <a:r>
              <a:rPr lang="en-US" altLang="zh-TW" sz="2800" b="1" dirty="0">
                <a:ea typeface="新細明體" pitchFamily="18" charset="-120"/>
              </a:rPr>
              <a:t>do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FIND_SET(u) != FIND_SET(v)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7			</a:t>
            </a:r>
            <a:r>
              <a:rPr lang="en-US" altLang="zh-TW" sz="2800" b="1" dirty="0">
                <a:ea typeface="新細明體" pitchFamily="18" charset="-120"/>
              </a:rPr>
              <a:t>then</a:t>
            </a:r>
            <a:r>
              <a:rPr lang="en-US" altLang="zh-TW" sz="2800" dirty="0">
                <a:ea typeface="新細明體" pitchFamily="18" charset="-120"/>
              </a:rPr>
              <a:t>	A:=A∪{(u,v)}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8				UNION(</a:t>
            </a:r>
            <a:r>
              <a:rPr lang="en-US" altLang="zh-TW" sz="2800" dirty="0" err="1">
                <a:ea typeface="新細明體" pitchFamily="18" charset="-120"/>
              </a:rPr>
              <a:t>u,v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9"/>
            </a:pPr>
            <a:r>
              <a:rPr lang="en-US" altLang="zh-TW" sz="2800" b="1" dirty="0">
                <a:ea typeface="新細明體" pitchFamily="18" charset="-120"/>
              </a:rPr>
              <a:t>return</a:t>
            </a:r>
            <a:r>
              <a:rPr lang="en-US" altLang="zh-TW" sz="2800" dirty="0">
                <a:ea typeface="新細明體" pitchFamily="18" charset="-120"/>
              </a:rPr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E7BE-01CB-4FD7-8FBF-0ED690E7DBA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Our implementation uses a disjoint-set data structure to maintain several disjoint sets of elements.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Each set contains the vertices in a tree of the current forest.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operation FIND_SET(u) returns a representative element from the set that contains u.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Thus, we can determine whether two vertices u and v belong to the same tree by testing whether FIND_SET(u)=FIND_SET(v).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combining of trees is accomplished by the UNION procedure.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Running time O(|E| log (|E|)). 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132856"/>
            <a:ext cx="7772400" cy="1143000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E954-3426-4664-8FFB-23FFA39C9727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5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59632" y="3861048"/>
            <a:ext cx="7416824" cy="15121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9FB7-FAFD-4FF0-9963-D2FC256EEFE5}" type="slidenum">
              <a:rPr lang="zh-TW" altLang="en-US"/>
              <a:pPr/>
              <a:t>36</a:t>
            </a:fld>
            <a:endParaRPr lang="en-US" altLang="zh-TW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Prim's algorithm</a:t>
            </a:r>
            <a:r>
              <a:rPr lang="en-US" altLang="zh-TW" sz="2000">
                <a:ea typeface="新細明體" pitchFamily="18" charset="-120"/>
              </a:rPr>
              <a:t>(basic part)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MST_PRIM(</a:t>
            </a:r>
            <a:r>
              <a:rPr lang="en-US" altLang="zh-TW" sz="2400" dirty="0" err="1">
                <a:ea typeface="新細明體" pitchFamily="18" charset="-120"/>
              </a:rPr>
              <a:t>G,w,r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A={}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S:={r}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3.   Q=V-{r}; </a:t>
            </a:r>
          </a:p>
          <a:p>
            <a:pPr marL="609600" indent="-609600">
              <a:buFontTx/>
              <a:buNone/>
            </a:pPr>
            <a:r>
              <a:rPr lang="en-US" altLang="zh-TW" sz="2800" b="1" dirty="0">
                <a:ea typeface="新細明體" pitchFamily="18" charset="-120"/>
              </a:rPr>
              <a:t>4.   while</a:t>
            </a:r>
            <a:r>
              <a:rPr lang="en-US" altLang="zh-TW" sz="2800" dirty="0">
                <a:ea typeface="新細明體" pitchFamily="18" charset="-120"/>
              </a:rPr>
              <a:t> Q is not empty </a:t>
            </a:r>
            <a:r>
              <a:rPr lang="en-US" altLang="zh-TW" sz="28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ea typeface="新細明體" pitchFamily="18" charset="-120"/>
              </a:rPr>
              <a:t>do {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5       </a:t>
            </a:r>
            <a:r>
              <a:rPr lang="en-US" altLang="zh-TW" sz="2000" dirty="0">
                <a:ea typeface="新細明體" pitchFamily="18" charset="-120"/>
              </a:rPr>
              <a:t>take an edge (u, v) such that </a:t>
            </a:r>
            <a:r>
              <a:rPr lang="en-US" altLang="zh-TW" sz="2000" b="1" dirty="0">
                <a:ea typeface="新細明體" pitchFamily="18" charset="-120"/>
              </a:rPr>
              <a:t>(1) u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S and v  Q (v S )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and</a:t>
            </a:r>
          </a:p>
          <a:p>
            <a:pPr marL="609600" indent="-609600">
              <a:buFontTx/>
              <a:buNone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(u, v) is the </a:t>
            </a:r>
            <a:r>
              <a:rPr lang="en-US" altLang="zh-TW" sz="2000" dirty="0">
                <a:ea typeface="新細明體" pitchFamily="18" charset="-120"/>
              </a:rPr>
              <a:t> shortest edge  satisfying (1)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6       </a:t>
            </a:r>
            <a:r>
              <a:rPr lang="en-US" altLang="zh-TW" sz="2800" b="1" dirty="0">
                <a:ea typeface="新細明體" pitchFamily="18" charset="-120"/>
              </a:rPr>
              <a:t>add</a:t>
            </a:r>
            <a:r>
              <a:rPr lang="en-US" altLang="zh-TW" sz="2800" dirty="0">
                <a:ea typeface="新細明體" pitchFamily="18" charset="-120"/>
              </a:rPr>
              <a:t> (u, v) to A,  add v to S and delete v from Q</a:t>
            </a:r>
          </a:p>
          <a:p>
            <a:pPr marL="609600" indent="-609600">
              <a:buFontTx/>
              <a:buNone/>
            </a:pPr>
            <a:r>
              <a:rPr lang="en-US" altLang="zh-TW" sz="2800" dirty="0">
                <a:ea typeface="新細明體" pitchFamily="18" charset="-120"/>
              </a:rPr>
              <a:t>       }</a:t>
            </a:r>
          </a:p>
          <a:p>
            <a:pPr marL="609600" indent="-609600">
              <a:buFontTx/>
              <a:buAutoNum type="arabicPlain"/>
            </a:pPr>
            <a:endParaRPr lang="zh-TW" alt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07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2" name="AutoShape 4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59" name="AutoShape 11"/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2"/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3"/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4"/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/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/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7"/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6" name="AutoShape 18"/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7671" name="AutoShape 23"/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2" name="AutoShape 24"/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3" name="AutoShape 25"/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4" name="AutoShape 26"/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5" name="AutoShape 27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76" name="AutoShape 28"/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7702" name="AutoShape 54"/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014860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76" name="AutoShape 4"/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83" name="AutoShape 11"/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4" name="AutoShape 12"/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7" name="AutoShape 15"/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8" name="AutoShape 16"/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8"/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695" name="AutoShape 23"/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24"/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25"/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0" name="AutoShape 28"/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26" name="AutoShape 54"/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2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8728" name="Text Box 108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8729" name="Oval 162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0" name="Oval 163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1" name="AutoShape 164"/>
          <p:cNvCxnSpPr>
            <a:cxnSpLocks noChangeShapeType="1"/>
            <a:stCxn id="28729" idx="6"/>
            <a:endCxn id="2873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32" name="Text Box 165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33" name="Oval 166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4" name="Oval 167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5" name="Oval 168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6" name="Oval 169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37" name="Oval 170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38" name="AutoShape 171"/>
          <p:cNvCxnSpPr>
            <a:cxnSpLocks noChangeShapeType="1"/>
            <a:stCxn id="28729" idx="3"/>
            <a:endCxn id="2873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39" name="AutoShape 172"/>
          <p:cNvCxnSpPr>
            <a:cxnSpLocks noChangeShapeType="1"/>
            <a:stCxn id="28734" idx="5"/>
            <a:endCxn id="2873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0" name="AutoShape 173"/>
          <p:cNvCxnSpPr>
            <a:cxnSpLocks noChangeShapeType="1"/>
            <a:stCxn id="28735" idx="7"/>
            <a:endCxn id="2873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1" name="AutoShape 174"/>
          <p:cNvCxnSpPr>
            <a:cxnSpLocks noChangeShapeType="1"/>
            <a:stCxn id="28736" idx="3"/>
            <a:endCxn id="2873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2" name="AutoShape 175"/>
          <p:cNvCxnSpPr>
            <a:cxnSpLocks noChangeShapeType="1"/>
            <a:stCxn id="28733" idx="4"/>
            <a:endCxn id="2873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3" name="AutoShape 176"/>
          <p:cNvCxnSpPr>
            <a:cxnSpLocks noChangeShapeType="1"/>
            <a:stCxn id="28729" idx="4"/>
            <a:endCxn id="2873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4" name="AutoShape 177"/>
          <p:cNvCxnSpPr>
            <a:cxnSpLocks noChangeShapeType="1"/>
            <a:stCxn id="28730" idx="3"/>
            <a:endCxn id="2873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45" name="AutoShape 178"/>
          <p:cNvCxnSpPr>
            <a:cxnSpLocks noChangeShapeType="1"/>
            <a:stCxn id="28730" idx="4"/>
            <a:endCxn id="28736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46" name="Oval 179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7" name="Oval 180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8748" name="Oval 181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749" name="AutoShape 182"/>
          <p:cNvCxnSpPr>
            <a:cxnSpLocks noChangeShapeType="1"/>
            <a:stCxn id="28735" idx="6"/>
            <a:endCxn id="2874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0" name="AutoShape 183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1" name="AutoShape 184"/>
          <p:cNvCxnSpPr>
            <a:cxnSpLocks noChangeShapeType="1"/>
            <a:stCxn id="28734" idx="1"/>
            <a:endCxn id="2874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2" name="AutoShape 185"/>
          <p:cNvCxnSpPr>
            <a:cxnSpLocks noChangeShapeType="1"/>
            <a:stCxn id="28746" idx="1"/>
            <a:endCxn id="2873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3" name="AutoShape 186"/>
          <p:cNvCxnSpPr>
            <a:cxnSpLocks noChangeShapeType="1"/>
            <a:stCxn id="28736" idx="4"/>
            <a:endCxn id="2874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54" name="AutoShape 187"/>
          <p:cNvCxnSpPr>
            <a:cxnSpLocks noChangeShapeType="1"/>
            <a:stCxn id="28748" idx="7"/>
            <a:endCxn id="2872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55" name="Text Box 188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756" name="Text Box 189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7" name="Text Box 190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58" name="Text Box 191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59" name="Text Box 192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8760" name="Text Box 193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1" name="Text Box 194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2" name="Text Box 195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763" name="Text Box 196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4" name="Text Box 197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765" name="Text Box 198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766" name="Text Box 199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767" name="Text Box 200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8768" name="Text Box 201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769" name="Text Box 202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8770" name="Text Box 203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8771" name="Text Box 204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8772" name="Text Box 205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8773" name="Text Box 206"/>
          <p:cNvSpPr txBox="1">
            <a:spLocks noChangeArrowheads="1"/>
          </p:cNvSpPr>
          <p:nvPr/>
        </p:nvSpPr>
        <p:spPr bwMode="auto">
          <a:xfrm>
            <a:off x="5644384" y="38862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D/1</a:t>
            </a:r>
          </a:p>
        </p:txBody>
      </p:sp>
      <p:sp>
        <p:nvSpPr>
          <p:cNvPr id="28774" name="Text Box 207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8775" name="Text Box 208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8776" name="Text Box 209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8777" name="Text Box 210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8778" name="Text Box 211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8779" name="Text Box 212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8780" name="AutoShape 213"/>
          <p:cNvCxnSpPr>
            <a:cxnSpLocks noChangeShapeType="1"/>
            <a:stCxn id="28734" idx="4"/>
            <a:endCxn id="2874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172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0" name="AutoShape 4"/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07" name="AutoShape 11"/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12"/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9" name="AutoShape 13"/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0" name="AutoShape 14"/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1" name="AutoShape 15"/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2" name="AutoShape 16"/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17"/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18"/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19" name="AutoShape 23"/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0" name="AutoShape 24"/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1" name="AutoShape 25"/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2" name="AutoShape 26"/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3" name="AutoShape 27"/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4" name="AutoShape 28"/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29750" name="AutoShape 54"/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2975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55" name="AutoShape 59"/>
          <p:cNvCxnSpPr>
            <a:cxnSpLocks noChangeShapeType="1"/>
            <a:stCxn id="29753" idx="6"/>
            <a:endCxn id="2975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5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62" name="AutoShape 66"/>
          <p:cNvCxnSpPr>
            <a:cxnSpLocks noChangeShapeType="1"/>
            <a:stCxn id="29753" idx="3"/>
            <a:endCxn id="2975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3" name="AutoShape 67"/>
          <p:cNvCxnSpPr>
            <a:cxnSpLocks noChangeShapeType="1"/>
            <a:stCxn id="29758" idx="5"/>
            <a:endCxn id="2975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4" name="AutoShape 68"/>
          <p:cNvCxnSpPr>
            <a:cxnSpLocks noChangeShapeType="1"/>
            <a:stCxn id="29759" idx="7"/>
            <a:endCxn id="2976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5" name="AutoShape 69"/>
          <p:cNvCxnSpPr>
            <a:cxnSpLocks noChangeShapeType="1"/>
            <a:stCxn id="29760" idx="3"/>
            <a:endCxn id="2976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6" name="AutoShape 70"/>
          <p:cNvCxnSpPr>
            <a:cxnSpLocks noChangeShapeType="1"/>
            <a:stCxn id="29757" idx="4"/>
            <a:endCxn id="2976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7" name="AutoShape 71"/>
          <p:cNvCxnSpPr>
            <a:cxnSpLocks noChangeShapeType="1"/>
            <a:stCxn id="29753" idx="4"/>
            <a:endCxn id="2975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8" name="AutoShape 72"/>
          <p:cNvCxnSpPr>
            <a:cxnSpLocks noChangeShapeType="1"/>
            <a:stCxn id="29754" idx="3"/>
            <a:endCxn id="2975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69" name="AutoShape 73"/>
          <p:cNvCxnSpPr>
            <a:cxnSpLocks noChangeShapeType="1"/>
            <a:stCxn id="29754" idx="4"/>
            <a:endCxn id="29760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9773" name="AutoShape 77"/>
          <p:cNvCxnSpPr>
            <a:cxnSpLocks noChangeShapeType="1"/>
            <a:stCxn id="29759" idx="6"/>
            <a:endCxn id="2977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5" name="AutoShape 79"/>
          <p:cNvCxnSpPr>
            <a:cxnSpLocks noChangeShapeType="1"/>
            <a:stCxn id="29758" idx="1"/>
            <a:endCxn id="2977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6" name="AutoShape 80"/>
          <p:cNvCxnSpPr>
            <a:cxnSpLocks noChangeShapeType="1"/>
            <a:stCxn id="29770" idx="1"/>
            <a:endCxn id="2976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7" name="AutoShape 81"/>
          <p:cNvCxnSpPr>
            <a:cxnSpLocks noChangeShapeType="1"/>
            <a:stCxn id="29760" idx="4"/>
            <a:endCxn id="2977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78" name="AutoShape 82"/>
          <p:cNvCxnSpPr>
            <a:cxnSpLocks noChangeShapeType="1"/>
            <a:stCxn id="29772" idx="7"/>
            <a:endCxn id="2975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7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978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978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78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978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979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979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979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6635030" y="2362200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B/4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2979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2979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2980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29802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2980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29804" name="AutoShape 108"/>
          <p:cNvCxnSpPr>
            <a:cxnSpLocks noChangeShapeType="1"/>
            <a:stCxn id="29758" idx="4"/>
            <a:endCxn id="2977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07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CFEAA93-5B69-4427-8F6D-7D12F741140F}" type="slidenum">
              <a:rPr lang="en-US"/>
              <a:pPr algn="l"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Naïve Approach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>
                <a:latin typeface="Arial" charset="0"/>
              </a:rPr>
              <a:t>Expensive!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5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24" name="AutoShape 4"/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31" name="AutoShape 11"/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43" name="AutoShape 23"/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/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26"/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27"/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28"/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0774" name="AutoShape 54"/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0776" name="Text Box 56"/>
          <p:cNvSpPr txBox="1">
            <a:spLocks noChangeArrowheads="1"/>
          </p:cNvSpPr>
          <p:nvPr/>
        </p:nvSpPr>
        <p:spPr bwMode="auto">
          <a:xfrm>
            <a:off x="53340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077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7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79" name="AutoShape 59"/>
          <p:cNvCxnSpPr>
            <a:cxnSpLocks noChangeShapeType="1"/>
            <a:stCxn id="30777" idx="6"/>
            <a:endCxn id="3077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78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8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86" name="AutoShape 66"/>
          <p:cNvCxnSpPr>
            <a:cxnSpLocks noChangeShapeType="1"/>
            <a:stCxn id="30777" idx="3"/>
            <a:endCxn id="3078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7" name="AutoShape 67"/>
          <p:cNvCxnSpPr>
            <a:cxnSpLocks noChangeShapeType="1"/>
            <a:stCxn id="30782" idx="5"/>
            <a:endCxn id="3078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8" name="AutoShape 68"/>
          <p:cNvCxnSpPr>
            <a:cxnSpLocks noChangeShapeType="1"/>
            <a:stCxn id="30783" idx="7"/>
            <a:endCxn id="3078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89" name="AutoShape 69"/>
          <p:cNvCxnSpPr>
            <a:cxnSpLocks noChangeShapeType="1"/>
            <a:stCxn id="30784" idx="3"/>
            <a:endCxn id="3078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0" name="AutoShape 70"/>
          <p:cNvCxnSpPr>
            <a:cxnSpLocks noChangeShapeType="1"/>
            <a:stCxn id="30781" idx="4"/>
            <a:endCxn id="3078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1" name="AutoShape 71"/>
          <p:cNvCxnSpPr>
            <a:cxnSpLocks noChangeShapeType="1"/>
            <a:stCxn id="30777" idx="4"/>
            <a:endCxn id="3078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2" name="AutoShape 72"/>
          <p:cNvCxnSpPr>
            <a:cxnSpLocks noChangeShapeType="1"/>
            <a:stCxn id="30778" idx="3"/>
            <a:endCxn id="3078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3" name="AutoShape 73"/>
          <p:cNvCxnSpPr>
            <a:cxnSpLocks noChangeShapeType="1"/>
            <a:stCxn id="30778" idx="4"/>
            <a:endCxn id="30784" idx="0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9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0797" name="AutoShape 77"/>
          <p:cNvCxnSpPr>
            <a:cxnSpLocks noChangeShapeType="1"/>
            <a:stCxn id="30783" idx="6"/>
            <a:endCxn id="3079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99" name="AutoShape 79"/>
          <p:cNvCxnSpPr>
            <a:cxnSpLocks noChangeShapeType="1"/>
            <a:stCxn id="30782" idx="1"/>
            <a:endCxn id="3079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0" name="AutoShape 80"/>
          <p:cNvCxnSpPr>
            <a:cxnSpLocks noChangeShapeType="1"/>
            <a:stCxn id="30794" idx="1"/>
            <a:endCxn id="3078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1" name="AutoShape 81"/>
          <p:cNvCxnSpPr>
            <a:cxnSpLocks noChangeShapeType="1"/>
            <a:stCxn id="30784" idx="4"/>
            <a:endCxn id="3079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2" name="AutoShape 82"/>
          <p:cNvCxnSpPr>
            <a:cxnSpLocks noChangeShapeType="1"/>
            <a:stCxn id="30796" idx="7"/>
            <a:endCxn id="3077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080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0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80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0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081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81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81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081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0820" name="Text Box 100"/>
          <p:cNvSpPr txBox="1">
            <a:spLocks noChangeArrowheads="1"/>
          </p:cNvSpPr>
          <p:nvPr/>
        </p:nvSpPr>
        <p:spPr bwMode="auto">
          <a:xfrm>
            <a:off x="8235230" y="2371725"/>
            <a:ext cx="4443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C/4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082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082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082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082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0828" name="AutoShape 108"/>
          <p:cNvCxnSpPr>
            <a:cxnSpLocks noChangeShapeType="1"/>
            <a:stCxn id="30782" idx="4"/>
            <a:endCxn id="3079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32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48" name="AutoShape 4"/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55" name="AutoShape 11"/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2"/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/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767" name="AutoShape 23"/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AutoShape 28"/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1798" name="AutoShape 54"/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180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03" name="AutoShape 59"/>
          <p:cNvCxnSpPr>
            <a:cxnSpLocks noChangeShapeType="1"/>
            <a:stCxn id="31801" idx="6"/>
            <a:endCxn id="3180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0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10" name="AutoShape 66"/>
          <p:cNvCxnSpPr>
            <a:cxnSpLocks noChangeShapeType="1"/>
            <a:stCxn id="31801" idx="3"/>
            <a:endCxn id="3180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1" name="AutoShape 67"/>
          <p:cNvCxnSpPr>
            <a:cxnSpLocks noChangeShapeType="1"/>
            <a:stCxn id="31806" idx="5"/>
            <a:endCxn id="3180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2" name="AutoShape 68"/>
          <p:cNvCxnSpPr>
            <a:cxnSpLocks noChangeShapeType="1"/>
            <a:stCxn id="31807" idx="7"/>
            <a:endCxn id="3180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3" name="AutoShape 69"/>
          <p:cNvCxnSpPr>
            <a:cxnSpLocks noChangeShapeType="1"/>
            <a:stCxn id="31808" idx="3"/>
            <a:endCxn id="3180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4" name="AutoShape 70"/>
          <p:cNvCxnSpPr>
            <a:cxnSpLocks noChangeShapeType="1"/>
            <a:stCxn id="31805" idx="4"/>
            <a:endCxn id="3180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1"/>
          <p:cNvCxnSpPr>
            <a:cxnSpLocks noChangeShapeType="1"/>
            <a:stCxn id="31801" idx="4"/>
            <a:endCxn id="31807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2"/>
          <p:cNvCxnSpPr>
            <a:cxnSpLocks noChangeShapeType="1"/>
            <a:stCxn id="31802" idx="3"/>
            <a:endCxn id="3180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1821" name="AutoShape 77"/>
          <p:cNvCxnSpPr>
            <a:cxnSpLocks noChangeShapeType="1"/>
            <a:stCxn id="31807" idx="6"/>
            <a:endCxn id="3181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3" name="AutoShape 79"/>
          <p:cNvCxnSpPr>
            <a:cxnSpLocks noChangeShapeType="1"/>
            <a:stCxn id="31806" idx="1"/>
            <a:endCxn id="3182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4" name="AutoShape 80"/>
          <p:cNvCxnSpPr>
            <a:cxnSpLocks noChangeShapeType="1"/>
            <a:stCxn id="31818" idx="1"/>
            <a:endCxn id="3180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5" name="AutoShape 81"/>
          <p:cNvCxnSpPr>
            <a:cxnSpLocks noChangeShapeType="1"/>
            <a:stCxn id="31808" idx="4"/>
            <a:endCxn id="3181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26" name="AutoShape 82"/>
          <p:cNvCxnSpPr>
            <a:cxnSpLocks noChangeShapeType="1"/>
            <a:stCxn id="31820" idx="7"/>
            <a:endCxn id="3180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8159131" y="3352800"/>
            <a:ext cx="423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F/1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1852" name="AutoShape 108"/>
          <p:cNvCxnSpPr>
            <a:cxnSpLocks noChangeShapeType="1"/>
            <a:stCxn id="31806" idx="4"/>
            <a:endCxn id="3181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0155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2" name="AutoShape 4"/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79" name="AutoShape 11"/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/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791" name="AutoShape 23"/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5"/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26"/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5" name="AutoShape 27"/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6" name="AutoShape 28"/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2822" name="AutoShape 54"/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282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27" name="AutoShape 59"/>
          <p:cNvCxnSpPr>
            <a:cxnSpLocks noChangeShapeType="1"/>
            <a:stCxn id="32825" idx="6"/>
            <a:endCxn id="3282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2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34" name="AutoShape 66"/>
          <p:cNvCxnSpPr>
            <a:cxnSpLocks noChangeShapeType="1"/>
            <a:stCxn id="32825" idx="3"/>
            <a:endCxn id="3283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5" name="AutoShape 67"/>
          <p:cNvCxnSpPr>
            <a:cxnSpLocks noChangeShapeType="1"/>
            <a:stCxn id="32830" idx="5"/>
            <a:endCxn id="3283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6" name="AutoShape 68"/>
          <p:cNvCxnSpPr>
            <a:cxnSpLocks noChangeShapeType="1"/>
            <a:stCxn id="32831" idx="7"/>
            <a:endCxn id="3283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7" name="AutoShape 69"/>
          <p:cNvCxnSpPr>
            <a:cxnSpLocks noChangeShapeType="1"/>
            <a:stCxn id="32832" idx="3"/>
            <a:endCxn id="3283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8" name="AutoShape 70"/>
          <p:cNvCxnSpPr>
            <a:cxnSpLocks noChangeShapeType="1"/>
            <a:stCxn id="32829" idx="4"/>
            <a:endCxn id="3283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39" name="AutoShape 71"/>
          <p:cNvCxnSpPr>
            <a:cxnSpLocks noChangeShapeType="1"/>
            <a:stCxn id="32825" idx="4"/>
            <a:endCxn id="3283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0" name="AutoShape 72"/>
          <p:cNvCxnSpPr>
            <a:cxnSpLocks noChangeShapeType="1"/>
            <a:stCxn id="32826" idx="3"/>
            <a:endCxn id="3282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84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2845" name="AutoShape 77"/>
          <p:cNvCxnSpPr>
            <a:cxnSpLocks noChangeShapeType="1"/>
            <a:stCxn id="32831" idx="6"/>
            <a:endCxn id="3284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7" name="AutoShape 79"/>
          <p:cNvCxnSpPr>
            <a:cxnSpLocks noChangeShapeType="1"/>
            <a:stCxn id="32830" idx="1"/>
            <a:endCxn id="3284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8" name="AutoShape 80"/>
          <p:cNvCxnSpPr>
            <a:cxnSpLocks noChangeShapeType="1"/>
            <a:stCxn id="32842" idx="1"/>
            <a:endCxn id="3283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49" name="AutoShape 81"/>
          <p:cNvCxnSpPr>
            <a:cxnSpLocks noChangeShapeType="1"/>
            <a:stCxn id="32832" idx="4"/>
            <a:endCxn id="3284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50" name="AutoShape 82"/>
          <p:cNvCxnSpPr>
            <a:cxnSpLocks noChangeShapeType="1"/>
            <a:stCxn id="32844" idx="7"/>
            <a:endCxn id="3282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5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285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286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286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286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286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286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286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286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2870" name="Text Box 102"/>
          <p:cNvSpPr txBox="1">
            <a:spLocks noChangeArrowheads="1"/>
          </p:cNvSpPr>
          <p:nvPr/>
        </p:nvSpPr>
        <p:spPr bwMode="auto">
          <a:xfrm>
            <a:off x="7397084" y="3276600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E/2</a:t>
            </a:r>
          </a:p>
        </p:txBody>
      </p: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G/3</a:t>
            </a:r>
          </a:p>
        </p:txBody>
      </p:sp>
      <p:sp>
        <p:nvSpPr>
          <p:cNvPr id="32873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2874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2875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2876" name="AutoShape 108"/>
          <p:cNvCxnSpPr>
            <a:cxnSpLocks noChangeShapeType="1"/>
            <a:stCxn id="32830" idx="4"/>
            <a:endCxn id="3284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165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796" name="AutoShape 4"/>
          <p:cNvCxnSpPr>
            <a:cxnSpLocks noChangeShapeType="1"/>
            <a:stCxn id="33794" idx="6"/>
            <a:endCxn id="33795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03" name="AutoShape 11"/>
          <p:cNvCxnSpPr>
            <a:cxnSpLocks noChangeShapeType="1"/>
            <a:stCxn id="33794" idx="3"/>
            <a:endCxn id="33799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799" idx="5"/>
            <a:endCxn id="33800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0" idx="7"/>
            <a:endCxn id="33802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14"/>
          <p:cNvCxnSpPr>
            <a:cxnSpLocks noChangeShapeType="1"/>
            <a:stCxn id="33801" idx="3"/>
            <a:endCxn id="33802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stCxn id="33798" idx="4"/>
            <a:endCxn id="33802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4" idx="4"/>
            <a:endCxn id="33800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795" idx="3"/>
            <a:endCxn id="33798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795" idx="4"/>
            <a:endCxn id="33801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15" name="AutoShape 23"/>
          <p:cNvCxnSpPr>
            <a:cxnSpLocks noChangeShapeType="1"/>
            <a:stCxn id="33800" idx="6"/>
            <a:endCxn id="3381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0" idx="2"/>
            <a:endCxn id="3381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25"/>
          <p:cNvCxnSpPr>
            <a:cxnSpLocks noChangeShapeType="1"/>
            <a:stCxn id="33799" idx="1"/>
            <a:endCxn id="3381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8" name="AutoShape 26"/>
          <p:cNvCxnSpPr>
            <a:cxnSpLocks noChangeShapeType="1"/>
            <a:stCxn id="33812" idx="1"/>
            <a:endCxn id="33802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9" name="AutoShape 27"/>
          <p:cNvCxnSpPr>
            <a:cxnSpLocks noChangeShapeType="1"/>
            <a:stCxn id="33801" idx="4"/>
            <a:endCxn id="3381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0" name="AutoShape 28"/>
          <p:cNvCxnSpPr>
            <a:cxnSpLocks noChangeShapeType="1"/>
            <a:stCxn id="33814" idx="7"/>
            <a:endCxn id="33794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3846" name="AutoShape 54"/>
          <p:cNvCxnSpPr>
            <a:cxnSpLocks noChangeShapeType="1"/>
            <a:stCxn id="33799" idx="4"/>
            <a:endCxn id="3381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3849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1" name="AutoShape 59"/>
          <p:cNvCxnSpPr>
            <a:cxnSpLocks noChangeShapeType="1"/>
            <a:stCxn id="33849" idx="6"/>
            <a:endCxn id="33850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5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6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58" name="AutoShape 66"/>
          <p:cNvCxnSpPr>
            <a:cxnSpLocks noChangeShapeType="1"/>
            <a:stCxn id="33849" idx="3"/>
            <a:endCxn id="33854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59" name="AutoShape 67"/>
          <p:cNvCxnSpPr>
            <a:cxnSpLocks noChangeShapeType="1"/>
            <a:stCxn id="33854" idx="5"/>
            <a:endCxn id="33855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0" name="AutoShape 68"/>
          <p:cNvCxnSpPr>
            <a:cxnSpLocks noChangeShapeType="1"/>
            <a:stCxn id="33855" idx="7"/>
            <a:endCxn id="33857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1" name="AutoShape 69"/>
          <p:cNvCxnSpPr>
            <a:cxnSpLocks noChangeShapeType="1"/>
            <a:stCxn id="33856" idx="3"/>
            <a:endCxn id="33857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2" name="AutoShape 70"/>
          <p:cNvCxnSpPr>
            <a:cxnSpLocks noChangeShapeType="1"/>
            <a:stCxn id="33853" idx="4"/>
            <a:endCxn id="33857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3" name="AutoShape 71"/>
          <p:cNvCxnSpPr>
            <a:cxnSpLocks noChangeShapeType="1"/>
            <a:stCxn id="33849" idx="4"/>
            <a:endCxn id="33855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4" name="AutoShape 72"/>
          <p:cNvCxnSpPr>
            <a:cxnSpLocks noChangeShapeType="1"/>
            <a:stCxn id="33850" idx="3"/>
            <a:endCxn id="33853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65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869" name="AutoShape 77"/>
          <p:cNvCxnSpPr>
            <a:cxnSpLocks noChangeShapeType="1"/>
            <a:stCxn id="33855" idx="6"/>
            <a:endCxn id="33866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0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1" name="AutoShape 79"/>
          <p:cNvCxnSpPr>
            <a:cxnSpLocks noChangeShapeType="1"/>
            <a:stCxn id="33854" idx="1"/>
            <a:endCxn id="33868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2" name="AutoShape 80"/>
          <p:cNvCxnSpPr>
            <a:cxnSpLocks noChangeShapeType="1"/>
            <a:stCxn id="33866" idx="1"/>
            <a:endCxn id="33857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3" name="AutoShape 81"/>
          <p:cNvCxnSpPr>
            <a:cxnSpLocks noChangeShapeType="1"/>
            <a:stCxn id="33856" idx="4"/>
            <a:endCxn id="33866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74" name="AutoShape 82"/>
          <p:cNvCxnSpPr>
            <a:cxnSpLocks noChangeShapeType="1"/>
            <a:stCxn id="33868" idx="7"/>
            <a:endCxn id="33849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4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3885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886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3891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3892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7396984" y="43434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G/2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3898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I/5</a:t>
            </a:r>
          </a:p>
        </p:txBody>
      </p:sp>
      <p:sp>
        <p:nvSpPr>
          <p:cNvPr id="33899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J/6</a:t>
            </a:r>
          </a:p>
        </p:txBody>
      </p:sp>
      <p:cxnSp>
        <p:nvCxnSpPr>
          <p:cNvPr id="33900" name="AutoShape 108"/>
          <p:cNvCxnSpPr>
            <a:cxnSpLocks noChangeShapeType="1"/>
            <a:stCxn id="33854" idx="4"/>
            <a:endCxn id="33867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8803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0" name="AutoShape 4"/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27" name="AutoShape 11"/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1" name="AutoShape 15"/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/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39" name="AutoShape 23"/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/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/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/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4870" name="AutoShape 54"/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4873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75" name="AutoShape 59"/>
          <p:cNvCxnSpPr>
            <a:cxnSpLocks noChangeShapeType="1"/>
            <a:stCxn id="34873" idx="6"/>
            <a:endCxn id="34874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79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82" name="AutoShape 66"/>
          <p:cNvCxnSpPr>
            <a:cxnSpLocks noChangeShapeType="1"/>
            <a:stCxn id="34873" idx="3"/>
            <a:endCxn id="34878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3" name="AutoShape 67"/>
          <p:cNvCxnSpPr>
            <a:cxnSpLocks noChangeShapeType="1"/>
            <a:stCxn id="34878" idx="5"/>
            <a:endCxn id="34879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4" name="AutoShape 68"/>
          <p:cNvCxnSpPr>
            <a:cxnSpLocks noChangeShapeType="1"/>
            <a:stCxn id="34879" idx="7"/>
            <a:endCxn id="34881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5" name="AutoShape 69"/>
          <p:cNvCxnSpPr>
            <a:cxnSpLocks noChangeShapeType="1"/>
            <a:stCxn id="34880" idx="3"/>
            <a:endCxn id="34881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6" name="AutoShape 70"/>
          <p:cNvCxnSpPr>
            <a:cxnSpLocks noChangeShapeType="1"/>
            <a:stCxn id="34877" idx="4"/>
            <a:endCxn id="34881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7" name="AutoShape 71"/>
          <p:cNvCxnSpPr>
            <a:cxnSpLocks noChangeShapeType="1"/>
            <a:stCxn id="34873" idx="4"/>
            <a:endCxn id="34879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8" name="AutoShape 72"/>
          <p:cNvCxnSpPr>
            <a:cxnSpLocks noChangeShapeType="1"/>
            <a:stCxn id="34874" idx="3"/>
            <a:endCxn id="34877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89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0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4892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4893" name="AutoShape 77"/>
          <p:cNvCxnSpPr>
            <a:cxnSpLocks noChangeShapeType="1"/>
            <a:stCxn id="34879" idx="6"/>
            <a:endCxn id="34890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4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5" name="AutoShape 79"/>
          <p:cNvCxnSpPr>
            <a:cxnSpLocks noChangeShapeType="1"/>
            <a:stCxn id="34878" idx="1"/>
            <a:endCxn id="34892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6" name="AutoShape 80"/>
          <p:cNvCxnSpPr>
            <a:cxnSpLocks noChangeShapeType="1"/>
            <a:stCxn id="34890" idx="1"/>
            <a:endCxn id="34881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7" name="AutoShape 81"/>
          <p:cNvCxnSpPr>
            <a:cxnSpLocks noChangeShapeType="1"/>
            <a:stCxn id="34880" idx="4"/>
            <a:endCxn id="34890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98" name="AutoShape 82"/>
          <p:cNvCxnSpPr>
            <a:cxnSpLocks noChangeShapeType="1"/>
            <a:stCxn id="34892" idx="7"/>
            <a:endCxn id="34873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4904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4908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4910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4911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4912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4913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4914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4915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4916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4917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4918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4922" name="Text Box 106"/>
          <p:cNvSpPr txBox="1">
            <a:spLocks noChangeArrowheads="1"/>
          </p:cNvSpPr>
          <p:nvPr/>
        </p:nvSpPr>
        <p:spPr bwMode="auto">
          <a:xfrm>
            <a:off x="8159325" y="5334000"/>
            <a:ext cx="383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I/3</a:t>
            </a:r>
          </a:p>
        </p:txBody>
      </p:sp>
      <p:sp>
        <p:nvSpPr>
          <p:cNvPr id="34923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J/4</a:t>
            </a:r>
          </a:p>
        </p:txBody>
      </p:sp>
      <p:cxnSp>
        <p:nvCxnSpPr>
          <p:cNvPr id="34924" name="AutoShape 108"/>
          <p:cNvCxnSpPr>
            <a:cxnSpLocks noChangeShapeType="1"/>
            <a:stCxn id="34878" idx="4"/>
            <a:endCxn id="34891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890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44" name="AutoShape 4"/>
          <p:cNvCxnSpPr>
            <a:cxnSpLocks noChangeShapeType="1"/>
            <a:stCxn id="35842" idx="6"/>
            <a:endCxn id="35843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51" name="AutoShape 11"/>
          <p:cNvCxnSpPr>
            <a:cxnSpLocks noChangeShapeType="1"/>
            <a:stCxn id="35842" idx="3"/>
            <a:endCxn id="35847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2"/>
          <p:cNvCxnSpPr>
            <a:cxnSpLocks noChangeShapeType="1"/>
            <a:stCxn id="35847" idx="5"/>
            <a:endCxn id="35848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8" idx="7"/>
            <a:endCxn id="35850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49" idx="3"/>
            <a:endCxn id="35850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6" idx="4"/>
            <a:endCxn id="35850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2" idx="4"/>
            <a:endCxn id="35848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43" idx="4"/>
            <a:endCxn id="35849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63" name="AutoShape 23"/>
          <p:cNvCxnSpPr>
            <a:cxnSpLocks noChangeShapeType="1"/>
            <a:stCxn id="35848" idx="6"/>
            <a:endCxn id="35860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48" idx="2"/>
            <a:endCxn id="35861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47" idx="1"/>
            <a:endCxn id="35862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60" idx="1"/>
            <a:endCxn id="35850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9" idx="4"/>
            <a:endCxn id="35860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62" idx="7"/>
            <a:endCxn id="35842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5894" name="AutoShape 54"/>
          <p:cNvCxnSpPr>
            <a:cxnSpLocks noChangeShapeType="1"/>
            <a:stCxn id="35847" idx="4"/>
            <a:endCxn id="35861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5897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898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899" name="AutoShape 59"/>
          <p:cNvCxnSpPr>
            <a:cxnSpLocks noChangeShapeType="1"/>
            <a:stCxn id="35897" idx="6"/>
            <a:endCxn id="35898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3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4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05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06" name="AutoShape 66"/>
          <p:cNvCxnSpPr>
            <a:cxnSpLocks noChangeShapeType="1"/>
            <a:stCxn id="35897" idx="3"/>
            <a:endCxn id="35902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7" name="AutoShape 67"/>
          <p:cNvCxnSpPr>
            <a:cxnSpLocks noChangeShapeType="1"/>
            <a:stCxn id="35902" idx="5"/>
            <a:endCxn id="35903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8" name="AutoShape 68"/>
          <p:cNvCxnSpPr>
            <a:cxnSpLocks noChangeShapeType="1"/>
            <a:stCxn id="35903" idx="7"/>
            <a:endCxn id="35905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09" name="AutoShape 69"/>
          <p:cNvCxnSpPr>
            <a:cxnSpLocks noChangeShapeType="1"/>
            <a:stCxn id="35904" idx="3"/>
            <a:endCxn id="35905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0" name="AutoShape 70"/>
          <p:cNvCxnSpPr>
            <a:cxnSpLocks noChangeShapeType="1"/>
            <a:stCxn id="35901" idx="4"/>
            <a:endCxn id="35905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1" name="AutoShape 71"/>
          <p:cNvCxnSpPr>
            <a:cxnSpLocks noChangeShapeType="1"/>
            <a:stCxn id="35897" idx="4"/>
            <a:endCxn id="35903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2" name="AutoShape 72"/>
          <p:cNvCxnSpPr>
            <a:cxnSpLocks noChangeShapeType="1"/>
            <a:stCxn id="35898" idx="3"/>
            <a:endCxn id="35901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3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917" name="AutoShape 77"/>
          <p:cNvCxnSpPr>
            <a:cxnSpLocks noChangeShapeType="1"/>
            <a:stCxn id="35903" idx="6"/>
            <a:endCxn id="35914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8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19" name="AutoShape 79"/>
          <p:cNvCxnSpPr>
            <a:cxnSpLocks noChangeShapeType="1"/>
            <a:stCxn id="35902" idx="1"/>
            <a:endCxn id="35916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0" name="AutoShape 80"/>
          <p:cNvCxnSpPr>
            <a:cxnSpLocks noChangeShapeType="1"/>
            <a:stCxn id="35914" idx="1"/>
            <a:endCxn id="35905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1" name="AutoShape 81"/>
          <p:cNvCxnSpPr>
            <a:cxnSpLocks noChangeShapeType="1"/>
            <a:stCxn id="35904" idx="4"/>
            <a:endCxn id="35914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22" name="AutoShape 82"/>
          <p:cNvCxnSpPr>
            <a:cxnSpLocks noChangeShapeType="1"/>
            <a:stCxn id="35916" idx="7"/>
            <a:endCxn id="35897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5928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5929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931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5932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933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5934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5935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5936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5937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5938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5939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5940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5941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5942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5943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5944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5945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H/5</a:t>
            </a:r>
          </a:p>
        </p:txBody>
      </p:sp>
      <p:sp>
        <p:nvSpPr>
          <p:cNvPr id="35946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5947" name="Text Box 107"/>
          <p:cNvSpPr txBox="1">
            <a:spLocks noChangeArrowheads="1"/>
          </p:cNvSpPr>
          <p:nvPr/>
        </p:nvSpPr>
        <p:spPr bwMode="auto">
          <a:xfrm>
            <a:off x="6787670" y="6019800"/>
            <a:ext cx="394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J/3</a:t>
            </a:r>
          </a:p>
        </p:txBody>
      </p:sp>
      <p:cxnSp>
        <p:nvCxnSpPr>
          <p:cNvPr id="35948" name="AutoShape 108"/>
          <p:cNvCxnSpPr>
            <a:cxnSpLocks noChangeShapeType="1"/>
            <a:stCxn id="35902" idx="4"/>
            <a:endCxn id="35915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14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68" name="AutoShape 4"/>
          <p:cNvCxnSpPr>
            <a:cxnSpLocks noChangeShapeType="1"/>
            <a:stCxn id="36866" idx="6"/>
            <a:endCxn id="36867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75" name="AutoShape 11"/>
          <p:cNvCxnSpPr>
            <a:cxnSpLocks noChangeShapeType="1"/>
            <a:stCxn id="36866" idx="3"/>
            <a:endCxn id="36871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1" idx="5"/>
            <a:endCxn id="36872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2" idx="7"/>
            <a:endCxn id="36874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3" idx="3"/>
            <a:endCxn id="36874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70" idx="4"/>
            <a:endCxn id="36874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6" idx="4"/>
            <a:endCxn id="36872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7" idx="4"/>
            <a:endCxn id="36873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887" name="AutoShape 23"/>
          <p:cNvCxnSpPr>
            <a:cxnSpLocks noChangeShapeType="1"/>
            <a:stCxn id="36872" idx="6"/>
            <a:endCxn id="36884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72" idx="2"/>
            <a:endCxn id="36885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5"/>
          <p:cNvCxnSpPr>
            <a:cxnSpLocks noChangeShapeType="1"/>
            <a:stCxn id="36871" idx="1"/>
            <a:endCxn id="36886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6"/>
          <p:cNvCxnSpPr>
            <a:cxnSpLocks noChangeShapeType="1"/>
            <a:stCxn id="36884" idx="1"/>
            <a:endCxn id="36874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7"/>
          <p:cNvCxnSpPr>
            <a:cxnSpLocks noChangeShapeType="1"/>
            <a:stCxn id="36873" idx="4"/>
            <a:endCxn id="36884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2" name="AutoShape 28"/>
          <p:cNvCxnSpPr>
            <a:cxnSpLocks noChangeShapeType="1"/>
            <a:stCxn id="36886" idx="7"/>
            <a:endCxn id="36866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18" name="AutoShape 54"/>
          <p:cNvCxnSpPr>
            <a:cxnSpLocks noChangeShapeType="1"/>
            <a:stCxn id="36871" idx="4"/>
            <a:endCxn id="36885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6921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2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23" name="AutoShape 59"/>
          <p:cNvCxnSpPr>
            <a:cxnSpLocks noChangeShapeType="1"/>
            <a:stCxn id="36921" idx="6"/>
            <a:endCxn id="36922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25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8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29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30" name="AutoShape 66"/>
          <p:cNvCxnSpPr>
            <a:cxnSpLocks noChangeShapeType="1"/>
            <a:stCxn id="36921" idx="3"/>
            <a:endCxn id="36926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1" name="AutoShape 67"/>
          <p:cNvCxnSpPr>
            <a:cxnSpLocks noChangeShapeType="1"/>
            <a:stCxn id="36926" idx="5"/>
            <a:endCxn id="36927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2" name="AutoShape 68"/>
          <p:cNvCxnSpPr>
            <a:cxnSpLocks noChangeShapeType="1"/>
            <a:stCxn id="36927" idx="7"/>
            <a:endCxn id="36929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3" name="AutoShape 69"/>
          <p:cNvCxnSpPr>
            <a:cxnSpLocks noChangeShapeType="1"/>
            <a:stCxn id="36928" idx="3"/>
            <a:endCxn id="36929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4" name="AutoShape 70"/>
          <p:cNvCxnSpPr>
            <a:cxnSpLocks noChangeShapeType="1"/>
            <a:stCxn id="36925" idx="4"/>
            <a:endCxn id="36929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5" name="AutoShape 71"/>
          <p:cNvCxnSpPr>
            <a:cxnSpLocks noChangeShapeType="1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6" name="AutoShape 72"/>
          <p:cNvCxnSpPr>
            <a:cxnSpLocks noChangeShapeType="1"/>
            <a:stCxn id="36922" idx="3"/>
            <a:endCxn id="36925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37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38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39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940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6941" name="AutoShape 77"/>
          <p:cNvCxnSpPr>
            <a:cxnSpLocks noChangeShapeType="1"/>
            <a:stCxn id="36927" idx="6"/>
            <a:endCxn id="36938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2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3" name="AutoShape 79"/>
          <p:cNvCxnSpPr>
            <a:cxnSpLocks noChangeShapeType="1"/>
            <a:stCxn id="36926" idx="1"/>
            <a:endCxn id="36940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4" name="AutoShape 80"/>
          <p:cNvCxnSpPr>
            <a:cxnSpLocks noChangeShapeType="1"/>
            <a:stCxn id="36938" idx="1"/>
            <a:endCxn id="36929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5" name="AutoShape 81"/>
          <p:cNvCxnSpPr>
            <a:cxnSpLocks noChangeShapeType="1"/>
            <a:stCxn id="36928" idx="4"/>
            <a:endCxn id="36938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46" name="AutoShape 82"/>
          <p:cNvCxnSpPr>
            <a:cxnSpLocks noChangeShapeType="1"/>
            <a:stCxn id="36940" idx="7"/>
            <a:endCxn id="36921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47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48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49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6950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6951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6952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3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954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6955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56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957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6958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6959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6960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6961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962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6963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6964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6965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6966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6967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6968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6969" name="Text Box 105"/>
          <p:cNvSpPr txBox="1">
            <a:spLocks noChangeArrowheads="1"/>
          </p:cNvSpPr>
          <p:nvPr/>
        </p:nvSpPr>
        <p:spPr bwMode="auto">
          <a:xfrm>
            <a:off x="5796784" y="5562600"/>
            <a:ext cx="4539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H/2</a:t>
            </a:r>
          </a:p>
        </p:txBody>
      </p:sp>
      <p:sp>
        <p:nvSpPr>
          <p:cNvPr id="36970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6971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6972" name="AutoShape 108"/>
          <p:cNvCxnSpPr>
            <a:cxnSpLocks noChangeShapeType="1"/>
            <a:stCxn id="36926" idx="4"/>
            <a:endCxn id="36939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878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2" name="AutoShape 4"/>
          <p:cNvCxnSpPr>
            <a:cxnSpLocks noChangeShapeType="1"/>
            <a:stCxn id="37890" idx="6"/>
            <a:endCxn id="37891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899" name="AutoShape 11"/>
          <p:cNvCxnSpPr>
            <a:cxnSpLocks noChangeShapeType="1"/>
            <a:stCxn id="37890" idx="3"/>
            <a:endCxn id="37895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5" idx="5"/>
            <a:endCxn id="37896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6" idx="7"/>
            <a:endCxn id="37898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4" idx="4"/>
            <a:endCxn id="37898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0" idx="4"/>
            <a:endCxn id="37896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7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8"/>
          <p:cNvCxnSpPr>
            <a:cxnSpLocks noChangeShapeType="1"/>
            <a:stCxn id="37891" idx="4"/>
            <a:endCxn id="37897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11" name="AutoShape 23"/>
          <p:cNvCxnSpPr>
            <a:cxnSpLocks noChangeShapeType="1"/>
            <a:stCxn id="37896" idx="6"/>
            <a:endCxn id="37908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896" idx="2"/>
            <a:endCxn id="37909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3" name="AutoShape 25"/>
          <p:cNvCxnSpPr>
            <a:cxnSpLocks noChangeShapeType="1"/>
            <a:stCxn id="37895" idx="1"/>
            <a:endCxn id="37910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4" name="AutoShape 26"/>
          <p:cNvCxnSpPr>
            <a:cxnSpLocks noChangeShapeType="1"/>
            <a:stCxn id="37908" idx="1"/>
            <a:endCxn id="37898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5" name="AutoShape 27"/>
          <p:cNvCxnSpPr>
            <a:cxnSpLocks noChangeShapeType="1"/>
            <a:stCxn id="37897" idx="4"/>
            <a:endCxn id="37908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8"/>
          <p:cNvCxnSpPr>
            <a:cxnSpLocks noChangeShapeType="1"/>
            <a:stCxn id="37910" idx="7"/>
            <a:endCxn id="37890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42" name="AutoShape 54"/>
          <p:cNvCxnSpPr>
            <a:cxnSpLocks noChangeShapeType="1"/>
            <a:stCxn id="37895" idx="4"/>
            <a:endCxn id="37909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8382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Old Graph</a:t>
            </a:r>
          </a:p>
        </p:txBody>
      </p:sp>
      <p:sp>
        <p:nvSpPr>
          <p:cNvPr id="37944" name="Text Box 56"/>
          <p:cNvSpPr txBox="1">
            <a:spLocks noChangeArrowheads="1"/>
          </p:cNvSpPr>
          <p:nvPr/>
        </p:nvSpPr>
        <p:spPr bwMode="auto">
          <a:xfrm>
            <a:off x="5486400" y="457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Tree</a:t>
            </a:r>
          </a:p>
        </p:txBody>
      </p:sp>
      <p:sp>
        <p:nvSpPr>
          <p:cNvPr id="3794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47" name="AutoShape 59"/>
          <p:cNvCxnSpPr>
            <a:cxnSpLocks noChangeShapeType="1"/>
            <a:stCxn id="37945" idx="6"/>
            <a:endCxn id="3794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4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5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54" name="AutoShape 66"/>
          <p:cNvCxnSpPr>
            <a:cxnSpLocks noChangeShapeType="1"/>
            <a:stCxn id="37945" idx="3"/>
            <a:endCxn id="37950" idx="7"/>
          </p:cNvCxnSpPr>
          <p:nvPr/>
        </p:nvCxnSpPr>
        <p:spPr bwMode="auto">
          <a:xfrm flipH="1">
            <a:off x="6029325" y="2676525"/>
            <a:ext cx="666750" cy="1200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5" name="AutoShape 67"/>
          <p:cNvCxnSpPr>
            <a:cxnSpLocks noChangeShapeType="1"/>
            <a:stCxn id="37950" idx="5"/>
            <a:endCxn id="37951" idx="1"/>
          </p:cNvCxnSpPr>
          <p:nvPr/>
        </p:nvCxnSpPr>
        <p:spPr bwMode="auto">
          <a:xfrm>
            <a:off x="6029325" y="4200525"/>
            <a:ext cx="819150" cy="1809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6" name="AutoShape 68"/>
          <p:cNvCxnSpPr>
            <a:cxnSpLocks noChangeShapeType="1"/>
            <a:stCxn id="37951" idx="7"/>
            <a:endCxn id="37953" idx="4"/>
          </p:cNvCxnSpPr>
          <p:nvPr/>
        </p:nvCxnSpPr>
        <p:spPr bwMode="auto">
          <a:xfrm flipV="1">
            <a:off x="7172325" y="4724400"/>
            <a:ext cx="447675" cy="1285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7" name="AutoShape 69"/>
          <p:cNvCxnSpPr>
            <a:cxnSpLocks noChangeShapeType="1"/>
            <a:stCxn id="37952" idx="3"/>
            <a:endCxn id="37953" idx="7"/>
          </p:cNvCxnSpPr>
          <p:nvPr/>
        </p:nvCxnSpPr>
        <p:spPr bwMode="auto">
          <a:xfrm flipH="1">
            <a:off x="7781925" y="3667125"/>
            <a:ext cx="438150" cy="6667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8" name="AutoShape 70"/>
          <p:cNvCxnSpPr>
            <a:cxnSpLocks noChangeShapeType="1"/>
            <a:stCxn id="37949" idx="4"/>
            <a:endCxn id="3795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9" name="AutoShape 71"/>
          <p:cNvCxnSpPr>
            <a:cxnSpLocks noChangeShapeType="1"/>
            <a:stCxn id="37945" idx="4"/>
            <a:endCxn id="37951" idx="0"/>
          </p:cNvCxnSpPr>
          <p:nvPr/>
        </p:nvCxnSpPr>
        <p:spPr bwMode="auto">
          <a:xfrm>
            <a:off x="6858000" y="2743200"/>
            <a:ext cx="152400" cy="3200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0" name="AutoShape 72"/>
          <p:cNvCxnSpPr>
            <a:cxnSpLocks noChangeShapeType="1"/>
            <a:stCxn id="37946" idx="3"/>
            <a:endCxn id="3794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1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62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3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7964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7965" name="AutoShape 77"/>
          <p:cNvCxnSpPr>
            <a:cxnSpLocks noChangeShapeType="1"/>
            <a:stCxn id="37951" idx="6"/>
            <a:endCxn id="37962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6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7" name="AutoShape 79"/>
          <p:cNvCxnSpPr>
            <a:cxnSpLocks noChangeShapeType="1"/>
            <a:stCxn id="37950" idx="1"/>
            <a:endCxn id="37964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8" name="AutoShape 80"/>
          <p:cNvCxnSpPr>
            <a:cxnSpLocks noChangeShapeType="1"/>
            <a:stCxn id="37962" idx="1"/>
            <a:endCxn id="3795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69" name="AutoShape 81"/>
          <p:cNvCxnSpPr>
            <a:cxnSpLocks noChangeShapeType="1"/>
            <a:stCxn id="37952" idx="4"/>
            <a:endCxn id="37962" idx="0"/>
          </p:cNvCxnSpPr>
          <p:nvPr/>
        </p:nvCxnSpPr>
        <p:spPr bwMode="auto">
          <a:xfrm>
            <a:off x="8382000" y="3733800"/>
            <a:ext cx="0" cy="1524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70" name="AutoShape 82"/>
          <p:cNvCxnSpPr>
            <a:cxnSpLocks noChangeShapeType="1"/>
            <a:stCxn id="37964" idx="7"/>
            <a:endCxn id="3794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71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2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3" name="Text Box 85"/>
          <p:cNvSpPr txBox="1">
            <a:spLocks noChangeArrowheads="1"/>
          </p:cNvSpPr>
          <p:nvPr/>
        </p:nvSpPr>
        <p:spPr bwMode="auto">
          <a:xfrm>
            <a:off x="7924800" y="3886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75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7976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8382000" y="4267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78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7979" name="Text Box 91"/>
          <p:cNvSpPr txBox="1">
            <a:spLocks noChangeArrowheads="1"/>
          </p:cNvSpPr>
          <p:nvPr/>
        </p:nvSpPr>
        <p:spPr bwMode="auto">
          <a:xfrm>
            <a:off x="7391400" y="5105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0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7981" name="Text Box 93"/>
          <p:cNvSpPr txBox="1">
            <a:spLocks noChangeArrowheads="1"/>
          </p:cNvSpPr>
          <p:nvPr/>
        </p:nvSpPr>
        <p:spPr bwMode="auto">
          <a:xfrm>
            <a:off x="5638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63246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6324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6934200" y="41148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7990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7991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7992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7993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7994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7995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7996" name="AutoShape 108"/>
          <p:cNvCxnSpPr>
            <a:cxnSpLocks noChangeShapeType="1"/>
            <a:stCxn id="37950" idx="4"/>
            <a:endCxn id="37963" idx="0"/>
          </p:cNvCxnSpPr>
          <p:nvPr/>
        </p:nvCxnSpPr>
        <p:spPr bwMode="auto">
          <a:xfrm>
            <a:off x="5867400" y="4267200"/>
            <a:ext cx="152400" cy="1219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9077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ChangeArrowheads="1"/>
          </p:cNvSpPr>
          <p:nvPr/>
        </p:nvSpPr>
        <p:spPr bwMode="auto">
          <a:xfrm>
            <a:off x="4191000" y="0"/>
            <a:ext cx="762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5" name="Oval 57"/>
          <p:cNvSpPr>
            <a:spLocks noChangeAspect="1" noChangeArrowheads="1"/>
          </p:cNvSpPr>
          <p:nvPr/>
        </p:nvSpPr>
        <p:spPr bwMode="auto">
          <a:xfrm>
            <a:off x="6629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16" name="Oval 58"/>
          <p:cNvSpPr>
            <a:spLocks noChangeArrowheads="1"/>
          </p:cNvSpPr>
          <p:nvPr/>
        </p:nvSpPr>
        <p:spPr bwMode="auto">
          <a:xfrm>
            <a:off x="82296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17" name="AutoShape 59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7086600" y="2514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8" name="Text Box 60"/>
          <p:cNvSpPr txBox="1">
            <a:spLocks noChangeArrowheads="1"/>
          </p:cNvSpPr>
          <p:nvPr/>
        </p:nvSpPr>
        <p:spPr bwMode="auto">
          <a:xfrm>
            <a:off x="75438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19" name="Oval 61"/>
          <p:cNvSpPr>
            <a:spLocks noChangeArrowheads="1"/>
          </p:cNvSpPr>
          <p:nvPr/>
        </p:nvSpPr>
        <p:spPr bwMode="auto">
          <a:xfrm>
            <a:off x="73914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0" name="Oval 62"/>
          <p:cNvSpPr>
            <a:spLocks noChangeArrowheads="1"/>
          </p:cNvSpPr>
          <p:nvPr/>
        </p:nvSpPr>
        <p:spPr bwMode="auto">
          <a:xfrm>
            <a:off x="5638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1" name="Oval 63"/>
          <p:cNvSpPr>
            <a:spLocks noChangeArrowheads="1"/>
          </p:cNvSpPr>
          <p:nvPr/>
        </p:nvSpPr>
        <p:spPr bwMode="auto">
          <a:xfrm>
            <a:off x="67818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2" name="Oval 64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3" name="Oval 65"/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24" name="AutoShape 70"/>
          <p:cNvCxnSpPr>
            <a:cxnSpLocks noChangeShapeType="1"/>
            <a:stCxn id="38919" idx="4"/>
            <a:endCxn id="38923" idx="0"/>
          </p:cNvCxnSpPr>
          <p:nvPr/>
        </p:nvCxnSpPr>
        <p:spPr bwMode="auto">
          <a:xfrm>
            <a:off x="7620000" y="3657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72"/>
          <p:cNvCxnSpPr>
            <a:cxnSpLocks noChangeShapeType="1"/>
            <a:stCxn id="38916" idx="3"/>
            <a:endCxn id="38919" idx="7"/>
          </p:cNvCxnSpPr>
          <p:nvPr/>
        </p:nvCxnSpPr>
        <p:spPr bwMode="auto">
          <a:xfrm flipH="1">
            <a:off x="7781925" y="26765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73"/>
          <p:cNvCxnSpPr>
            <a:cxnSpLocks noChangeShapeType="1"/>
          </p:cNvCxnSpPr>
          <p:nvPr/>
        </p:nvCxnSpPr>
        <p:spPr bwMode="auto">
          <a:xfrm flipH="1">
            <a:off x="8382000" y="27432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Oval 74"/>
          <p:cNvSpPr>
            <a:spLocks noChangeArrowheads="1"/>
          </p:cNvSpPr>
          <p:nvPr/>
        </p:nvSpPr>
        <p:spPr bwMode="auto">
          <a:xfrm>
            <a:off x="8153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8" name="Oval 75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29" name="Oval 76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30" name="AutoShape 77"/>
          <p:cNvCxnSpPr>
            <a:cxnSpLocks noChangeShapeType="1"/>
            <a:stCxn id="38921" idx="6"/>
            <a:endCxn id="38927" idx="3"/>
          </p:cNvCxnSpPr>
          <p:nvPr/>
        </p:nvCxnSpPr>
        <p:spPr bwMode="auto">
          <a:xfrm flipV="1">
            <a:off x="7239000" y="56483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78"/>
          <p:cNvCxnSpPr>
            <a:cxnSpLocks noChangeShapeType="1"/>
          </p:cNvCxnSpPr>
          <p:nvPr/>
        </p:nvCxnSpPr>
        <p:spPr bwMode="auto">
          <a:xfrm flipH="1" flipV="1">
            <a:off x="6172200" y="5867400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79"/>
          <p:cNvCxnSpPr>
            <a:cxnSpLocks noChangeShapeType="1"/>
            <a:stCxn id="38920" idx="1"/>
            <a:endCxn id="38929" idx="5"/>
          </p:cNvCxnSpPr>
          <p:nvPr/>
        </p:nvCxnSpPr>
        <p:spPr bwMode="auto">
          <a:xfrm flipH="1" flipV="1">
            <a:off x="5419725" y="35147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80"/>
          <p:cNvCxnSpPr>
            <a:cxnSpLocks noChangeShapeType="1"/>
            <a:stCxn id="38927" idx="1"/>
            <a:endCxn id="38923" idx="5"/>
          </p:cNvCxnSpPr>
          <p:nvPr/>
        </p:nvCxnSpPr>
        <p:spPr bwMode="auto">
          <a:xfrm flipH="1" flipV="1">
            <a:off x="7781925" y="46577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82"/>
          <p:cNvCxnSpPr>
            <a:cxnSpLocks noChangeShapeType="1"/>
            <a:stCxn id="38929" idx="7"/>
            <a:endCxn id="38915" idx="2"/>
          </p:cNvCxnSpPr>
          <p:nvPr/>
        </p:nvCxnSpPr>
        <p:spPr bwMode="auto">
          <a:xfrm flipV="1">
            <a:off x="5419725" y="25146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5" name="Text Box 83"/>
          <p:cNvSpPr txBox="1">
            <a:spLocks noChangeArrowheads="1"/>
          </p:cNvSpPr>
          <p:nvPr/>
        </p:nvSpPr>
        <p:spPr bwMode="auto">
          <a:xfrm>
            <a:off x="5486400" y="3429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6" name="Text Box 84"/>
          <p:cNvSpPr txBox="1">
            <a:spLocks noChangeArrowheads="1"/>
          </p:cNvSpPr>
          <p:nvPr/>
        </p:nvSpPr>
        <p:spPr bwMode="auto">
          <a:xfrm>
            <a:off x="73152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7" name="Text Box 86"/>
          <p:cNvSpPr txBox="1">
            <a:spLocks noChangeArrowheads="1"/>
          </p:cNvSpPr>
          <p:nvPr/>
        </p:nvSpPr>
        <p:spPr bwMode="auto">
          <a:xfrm>
            <a:off x="7848600" y="2743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38" name="Text Box 87"/>
          <p:cNvSpPr txBox="1">
            <a:spLocks noChangeArrowheads="1"/>
          </p:cNvSpPr>
          <p:nvPr/>
        </p:nvSpPr>
        <p:spPr bwMode="auto">
          <a:xfrm>
            <a:off x="8458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39" name="Text Box 88"/>
          <p:cNvSpPr txBox="1">
            <a:spLocks noChangeArrowheads="1"/>
          </p:cNvSpPr>
          <p:nvPr/>
        </p:nvSpPr>
        <p:spPr bwMode="auto">
          <a:xfrm>
            <a:off x="7924800" y="4724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0" name="Text Box 90"/>
          <p:cNvSpPr txBox="1">
            <a:spLocks noChangeArrowheads="1"/>
          </p:cNvSpPr>
          <p:nvPr/>
        </p:nvSpPr>
        <p:spPr bwMode="auto">
          <a:xfrm>
            <a:off x="7772400" y="586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41" name="Text Box 92"/>
          <p:cNvSpPr txBox="1">
            <a:spLocks noChangeArrowheads="1"/>
          </p:cNvSpPr>
          <p:nvPr/>
        </p:nvSpPr>
        <p:spPr bwMode="auto">
          <a:xfrm>
            <a:off x="6324600" y="5943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42" name="Text Box 95"/>
          <p:cNvSpPr txBox="1">
            <a:spLocks noChangeArrowheads="1"/>
          </p:cNvSpPr>
          <p:nvPr/>
        </p:nvSpPr>
        <p:spPr bwMode="auto">
          <a:xfrm>
            <a:off x="57912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43" name="Text Box 98"/>
          <p:cNvSpPr txBox="1">
            <a:spLocks noChangeArrowheads="1"/>
          </p:cNvSpPr>
          <p:nvPr/>
        </p:nvSpPr>
        <p:spPr bwMode="auto">
          <a:xfrm>
            <a:off x="5105400" y="3200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44" name="Text Box 99"/>
          <p:cNvSpPr txBox="1">
            <a:spLocks noChangeArrowheads="1"/>
          </p:cNvSpPr>
          <p:nvPr/>
        </p:nvSpPr>
        <p:spPr bwMode="auto">
          <a:xfrm>
            <a:off x="67056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B</a:t>
            </a:r>
          </a:p>
        </p:txBody>
      </p:sp>
      <p:sp>
        <p:nvSpPr>
          <p:cNvPr id="38945" name="Text Box 100"/>
          <p:cNvSpPr txBox="1">
            <a:spLocks noChangeArrowheads="1"/>
          </p:cNvSpPr>
          <p:nvPr/>
        </p:nvSpPr>
        <p:spPr bwMode="auto">
          <a:xfrm>
            <a:off x="8305800" y="2362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46" name="Text Box 101"/>
          <p:cNvSpPr txBox="1">
            <a:spLocks noChangeArrowheads="1"/>
          </p:cNvSpPr>
          <p:nvPr/>
        </p:nvSpPr>
        <p:spPr bwMode="auto">
          <a:xfrm>
            <a:off x="5715000" y="38862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8947" name="Text Box 102"/>
          <p:cNvSpPr txBox="1">
            <a:spLocks noChangeArrowheads="1"/>
          </p:cNvSpPr>
          <p:nvPr/>
        </p:nvSpPr>
        <p:spPr bwMode="auto">
          <a:xfrm>
            <a:off x="7467600" y="3276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8948" name="Text Box 103"/>
          <p:cNvSpPr txBox="1">
            <a:spLocks noChangeArrowheads="1"/>
          </p:cNvSpPr>
          <p:nvPr/>
        </p:nvSpPr>
        <p:spPr bwMode="auto">
          <a:xfrm>
            <a:off x="8229600" y="3352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8949" name="Text Box 104"/>
          <p:cNvSpPr txBox="1">
            <a:spLocks noChangeArrowheads="1"/>
          </p:cNvSpPr>
          <p:nvPr/>
        </p:nvSpPr>
        <p:spPr bwMode="auto">
          <a:xfrm>
            <a:off x="7467600" y="43434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8950" name="Text Box 105"/>
          <p:cNvSpPr txBox="1">
            <a:spLocks noChangeArrowheads="1"/>
          </p:cNvSpPr>
          <p:nvPr/>
        </p:nvSpPr>
        <p:spPr bwMode="auto">
          <a:xfrm>
            <a:off x="5867400" y="5562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8951" name="Text Box 106"/>
          <p:cNvSpPr txBox="1">
            <a:spLocks noChangeArrowheads="1"/>
          </p:cNvSpPr>
          <p:nvPr/>
        </p:nvSpPr>
        <p:spPr bwMode="auto">
          <a:xfrm>
            <a:off x="8229600" y="53340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8952" name="Text Box 107"/>
          <p:cNvSpPr txBox="1">
            <a:spLocks noChangeArrowheads="1"/>
          </p:cNvSpPr>
          <p:nvPr/>
        </p:nvSpPr>
        <p:spPr bwMode="auto">
          <a:xfrm>
            <a:off x="6858000" y="6019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sp>
        <p:nvSpPr>
          <p:cNvPr id="38953" name="Text Box 110"/>
          <p:cNvSpPr txBox="1">
            <a:spLocks noChangeArrowheads="1"/>
          </p:cNvSpPr>
          <p:nvPr/>
        </p:nvSpPr>
        <p:spPr bwMode="auto">
          <a:xfrm>
            <a:off x="304800" y="457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Complete Graph</a:t>
            </a:r>
          </a:p>
        </p:txBody>
      </p:sp>
      <p:sp>
        <p:nvSpPr>
          <p:cNvPr id="38954" name="Text Box 111"/>
          <p:cNvSpPr txBox="1">
            <a:spLocks noChangeArrowheads="1"/>
          </p:cNvSpPr>
          <p:nvPr/>
        </p:nvSpPr>
        <p:spPr bwMode="auto">
          <a:xfrm>
            <a:off x="5257800" y="457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Minimum Spanning Tree</a:t>
            </a:r>
          </a:p>
        </p:txBody>
      </p:sp>
      <p:sp>
        <p:nvSpPr>
          <p:cNvPr id="38955" name="Oval 112"/>
          <p:cNvSpPr>
            <a:spLocks noChangeAspect="1" noChangeArrowheads="1"/>
          </p:cNvSpPr>
          <p:nvPr/>
        </p:nvSpPr>
        <p:spPr bwMode="auto">
          <a:xfrm>
            <a:off x="17526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56" name="Oval 113"/>
          <p:cNvSpPr>
            <a:spLocks noChangeArrowheads="1"/>
          </p:cNvSpPr>
          <p:nvPr/>
        </p:nvSpPr>
        <p:spPr bwMode="auto">
          <a:xfrm>
            <a:off x="33528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57" name="AutoShape 114"/>
          <p:cNvCxnSpPr>
            <a:cxnSpLocks noChangeShapeType="1"/>
            <a:stCxn id="38955" idx="6"/>
            <a:endCxn id="38956" idx="2"/>
          </p:cNvCxnSpPr>
          <p:nvPr/>
        </p:nvCxnSpPr>
        <p:spPr bwMode="auto">
          <a:xfrm>
            <a:off x="2209800" y="2286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8" name="Text Box 115"/>
          <p:cNvSpPr txBox="1">
            <a:spLocks noChangeArrowheads="1"/>
          </p:cNvSpPr>
          <p:nvPr/>
        </p:nvSpPr>
        <p:spPr bwMode="auto">
          <a:xfrm>
            <a:off x="2667000" y="2057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59" name="Oval 116"/>
          <p:cNvSpPr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0" name="Oval 117"/>
          <p:cNvSpPr>
            <a:spLocks noChangeArrowheads="1"/>
          </p:cNvSpPr>
          <p:nvPr/>
        </p:nvSpPr>
        <p:spPr bwMode="auto">
          <a:xfrm>
            <a:off x="7620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1" name="Oval 118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2" name="Oval 119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63" name="Oval 120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64" name="AutoShape 121"/>
          <p:cNvCxnSpPr>
            <a:cxnSpLocks noChangeShapeType="1"/>
            <a:stCxn id="38955" idx="3"/>
            <a:endCxn id="38960" idx="7"/>
          </p:cNvCxnSpPr>
          <p:nvPr/>
        </p:nvCxnSpPr>
        <p:spPr bwMode="auto">
          <a:xfrm flipH="1">
            <a:off x="1152525" y="2447925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5" name="AutoShape 122"/>
          <p:cNvCxnSpPr>
            <a:cxnSpLocks noChangeShapeType="1"/>
            <a:stCxn id="38960" idx="5"/>
            <a:endCxn id="38961" idx="1"/>
          </p:cNvCxnSpPr>
          <p:nvPr/>
        </p:nvCxnSpPr>
        <p:spPr bwMode="auto">
          <a:xfrm>
            <a:off x="1152525" y="3971925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6" name="AutoShape 123"/>
          <p:cNvCxnSpPr>
            <a:cxnSpLocks noChangeShapeType="1"/>
            <a:stCxn id="38961" idx="7"/>
            <a:endCxn id="38963" idx="4"/>
          </p:cNvCxnSpPr>
          <p:nvPr/>
        </p:nvCxnSpPr>
        <p:spPr bwMode="auto">
          <a:xfrm flipV="1">
            <a:off x="2295525" y="4495800"/>
            <a:ext cx="44767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7" name="AutoShape 124"/>
          <p:cNvCxnSpPr>
            <a:cxnSpLocks noChangeShapeType="1"/>
            <a:stCxn id="38962" idx="3"/>
            <a:endCxn id="38963" idx="7"/>
          </p:cNvCxnSpPr>
          <p:nvPr/>
        </p:nvCxnSpPr>
        <p:spPr bwMode="auto">
          <a:xfrm flipH="1">
            <a:off x="2905125" y="34385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8" name="AutoShape 125"/>
          <p:cNvCxnSpPr>
            <a:cxnSpLocks noChangeShapeType="1"/>
            <a:stCxn id="38959" idx="4"/>
            <a:endCxn id="38963" idx="0"/>
          </p:cNvCxnSpPr>
          <p:nvPr/>
        </p:nvCxnSpPr>
        <p:spPr bwMode="auto">
          <a:xfrm>
            <a:off x="2743200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9" name="AutoShape 126"/>
          <p:cNvCxnSpPr>
            <a:cxnSpLocks noChangeShapeType="1"/>
            <a:stCxn id="38955" idx="4"/>
            <a:endCxn id="38961" idx="0"/>
          </p:cNvCxnSpPr>
          <p:nvPr/>
        </p:nvCxnSpPr>
        <p:spPr bwMode="auto">
          <a:xfrm>
            <a:off x="1981200" y="2514600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0" name="AutoShape 127"/>
          <p:cNvCxnSpPr>
            <a:cxnSpLocks noChangeShapeType="1"/>
            <a:stCxn id="38956" idx="3"/>
            <a:endCxn id="38959" idx="7"/>
          </p:cNvCxnSpPr>
          <p:nvPr/>
        </p:nvCxnSpPr>
        <p:spPr bwMode="auto">
          <a:xfrm flipH="1">
            <a:off x="2905125" y="2447925"/>
            <a:ext cx="51435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1" name="AutoShape 128"/>
          <p:cNvCxnSpPr>
            <a:cxnSpLocks noChangeShapeType="1"/>
            <a:stCxn id="38956" idx="4"/>
            <a:endCxn id="38962" idx="0"/>
          </p:cNvCxnSpPr>
          <p:nvPr/>
        </p:nvCxnSpPr>
        <p:spPr bwMode="auto">
          <a:xfrm flipH="1">
            <a:off x="3505200" y="25146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72" name="Oval 129"/>
          <p:cNvSpPr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3" name="Oval 130"/>
          <p:cNvSpPr>
            <a:spLocks noChangeArrowheads="1"/>
          </p:cNvSpPr>
          <p:nvPr/>
        </p:nvSpPr>
        <p:spPr bwMode="auto">
          <a:xfrm>
            <a:off x="9144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8974" name="Oval 131"/>
          <p:cNvSpPr>
            <a:spLocks noChangeArrowheads="1"/>
          </p:cNvSpPr>
          <p:nvPr/>
        </p:nvSpPr>
        <p:spPr bwMode="auto">
          <a:xfrm>
            <a:off x="152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8975" name="AutoShape 132"/>
          <p:cNvCxnSpPr>
            <a:cxnSpLocks noChangeShapeType="1"/>
            <a:stCxn id="38961" idx="6"/>
            <a:endCxn id="38972" idx="3"/>
          </p:cNvCxnSpPr>
          <p:nvPr/>
        </p:nvCxnSpPr>
        <p:spPr bwMode="auto">
          <a:xfrm flipV="1">
            <a:off x="2362200" y="5419725"/>
            <a:ext cx="9810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6" name="AutoShape 133"/>
          <p:cNvCxnSpPr>
            <a:cxnSpLocks noChangeShapeType="1"/>
            <a:stCxn id="38961" idx="2"/>
            <a:endCxn id="38973" idx="5"/>
          </p:cNvCxnSpPr>
          <p:nvPr/>
        </p:nvCxnSpPr>
        <p:spPr bwMode="auto">
          <a:xfrm flipH="1" flipV="1">
            <a:off x="1304925" y="5648325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7" name="AutoShape 134"/>
          <p:cNvCxnSpPr>
            <a:cxnSpLocks noChangeShapeType="1"/>
            <a:stCxn id="38960" idx="1"/>
            <a:endCxn id="38974" idx="5"/>
          </p:cNvCxnSpPr>
          <p:nvPr/>
        </p:nvCxnSpPr>
        <p:spPr bwMode="auto">
          <a:xfrm flipH="1" flipV="1">
            <a:off x="542925" y="3286125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8" name="AutoShape 135"/>
          <p:cNvCxnSpPr>
            <a:cxnSpLocks noChangeShapeType="1"/>
            <a:stCxn id="38972" idx="1"/>
            <a:endCxn id="38963" idx="5"/>
          </p:cNvCxnSpPr>
          <p:nvPr/>
        </p:nvCxnSpPr>
        <p:spPr bwMode="auto">
          <a:xfrm flipH="1" flipV="1">
            <a:off x="2905125" y="4429125"/>
            <a:ext cx="43815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79" name="AutoShape 136"/>
          <p:cNvCxnSpPr>
            <a:cxnSpLocks noChangeShapeType="1"/>
            <a:stCxn id="38962" idx="4"/>
            <a:endCxn id="38972" idx="0"/>
          </p:cNvCxnSpPr>
          <p:nvPr/>
        </p:nvCxnSpPr>
        <p:spPr bwMode="auto">
          <a:xfrm>
            <a:off x="3505200" y="3505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80" name="AutoShape 137"/>
          <p:cNvCxnSpPr>
            <a:cxnSpLocks noChangeShapeType="1"/>
            <a:stCxn id="38974" idx="7"/>
            <a:endCxn id="38955" idx="2"/>
          </p:cNvCxnSpPr>
          <p:nvPr/>
        </p:nvCxnSpPr>
        <p:spPr bwMode="auto">
          <a:xfrm flipV="1">
            <a:off x="542925" y="2286000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81" name="Text Box 138"/>
          <p:cNvSpPr txBox="1">
            <a:spLocks noChangeArrowheads="1"/>
          </p:cNvSpPr>
          <p:nvPr/>
        </p:nvSpPr>
        <p:spPr bwMode="auto">
          <a:xfrm>
            <a:off x="6096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2" name="Text Box 139"/>
          <p:cNvSpPr txBox="1">
            <a:spLocks noChangeArrowheads="1"/>
          </p:cNvSpPr>
          <p:nvPr/>
        </p:nvSpPr>
        <p:spPr bwMode="auto">
          <a:xfrm>
            <a:off x="2438400" y="3581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3" name="Text Box 140"/>
          <p:cNvSpPr txBox="1">
            <a:spLocks noChangeArrowheads="1"/>
          </p:cNvSpPr>
          <p:nvPr/>
        </p:nvSpPr>
        <p:spPr bwMode="auto">
          <a:xfrm>
            <a:off x="3048000" y="3657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4" name="Text Box 141"/>
          <p:cNvSpPr txBox="1">
            <a:spLocks noChangeArrowheads="1"/>
          </p:cNvSpPr>
          <p:nvPr/>
        </p:nvSpPr>
        <p:spPr bwMode="auto">
          <a:xfrm>
            <a:off x="2971800" y="2514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85" name="Text Box 142"/>
          <p:cNvSpPr txBox="1">
            <a:spLocks noChangeArrowheads="1"/>
          </p:cNvSpPr>
          <p:nvPr/>
        </p:nvSpPr>
        <p:spPr bwMode="auto">
          <a:xfrm>
            <a:off x="3581400" y="2590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38986" name="Text Box 143"/>
          <p:cNvSpPr txBox="1">
            <a:spLocks noChangeArrowheads="1"/>
          </p:cNvSpPr>
          <p:nvPr/>
        </p:nvSpPr>
        <p:spPr bwMode="auto">
          <a:xfrm>
            <a:off x="3048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7" name="Text Box 144"/>
          <p:cNvSpPr txBox="1">
            <a:spLocks noChangeArrowheads="1"/>
          </p:cNvSpPr>
          <p:nvPr/>
        </p:nvSpPr>
        <p:spPr bwMode="auto">
          <a:xfrm>
            <a:off x="3505200" y="4038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88" name="Text Box 145"/>
          <p:cNvSpPr txBox="1">
            <a:spLocks noChangeArrowheads="1"/>
          </p:cNvSpPr>
          <p:nvPr/>
        </p:nvSpPr>
        <p:spPr bwMode="auto">
          <a:xfrm>
            <a:off x="2895600" y="5638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3</a:t>
            </a:r>
          </a:p>
        </p:txBody>
      </p:sp>
      <p:sp>
        <p:nvSpPr>
          <p:cNvPr id="38989" name="Text Box 146"/>
          <p:cNvSpPr txBox="1">
            <a:spLocks noChangeArrowheads="1"/>
          </p:cNvSpPr>
          <p:nvPr/>
        </p:nvSpPr>
        <p:spPr bwMode="auto">
          <a:xfrm>
            <a:off x="2514600" y="4876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0" name="Text Box 147"/>
          <p:cNvSpPr txBox="1">
            <a:spLocks noChangeArrowheads="1"/>
          </p:cNvSpPr>
          <p:nvPr/>
        </p:nvSpPr>
        <p:spPr bwMode="auto">
          <a:xfrm>
            <a:off x="1447800" y="5715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38991" name="Text Box 148"/>
          <p:cNvSpPr txBox="1">
            <a:spLocks noChangeArrowheads="1"/>
          </p:cNvSpPr>
          <p:nvPr/>
        </p:nvSpPr>
        <p:spPr bwMode="auto">
          <a:xfrm>
            <a:off x="762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38992" name="Text Box 149"/>
          <p:cNvSpPr txBox="1">
            <a:spLocks noChangeArrowheads="1"/>
          </p:cNvSpPr>
          <p:nvPr/>
        </p:nvSpPr>
        <p:spPr bwMode="auto">
          <a:xfrm>
            <a:off x="14478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38993" name="Text Box 150"/>
          <p:cNvSpPr txBox="1">
            <a:spLocks noChangeArrowheads="1"/>
          </p:cNvSpPr>
          <p:nvPr/>
        </p:nvSpPr>
        <p:spPr bwMode="auto">
          <a:xfrm>
            <a:off x="914400" y="2362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4" name="Text Box 151"/>
          <p:cNvSpPr txBox="1">
            <a:spLocks noChangeArrowheads="1"/>
          </p:cNvSpPr>
          <p:nvPr/>
        </p:nvSpPr>
        <p:spPr bwMode="auto">
          <a:xfrm>
            <a:off x="1447800" y="2971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38995" name="Text Box 152"/>
          <p:cNvSpPr txBox="1">
            <a:spLocks noChangeArrowheads="1"/>
          </p:cNvSpPr>
          <p:nvPr/>
        </p:nvSpPr>
        <p:spPr bwMode="auto">
          <a:xfrm>
            <a:off x="2057400" y="38862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38996" name="Text Box 153"/>
          <p:cNvSpPr txBox="1">
            <a:spLocks noChangeArrowheads="1"/>
          </p:cNvSpPr>
          <p:nvPr/>
        </p:nvSpPr>
        <p:spPr bwMode="auto">
          <a:xfrm>
            <a:off x="228600" y="2971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38997" name="Text Box 154"/>
          <p:cNvSpPr txBox="1">
            <a:spLocks noChangeArrowheads="1"/>
          </p:cNvSpPr>
          <p:nvPr/>
        </p:nvSpPr>
        <p:spPr bwMode="auto">
          <a:xfrm>
            <a:off x="18288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38998" name="Text Box 155"/>
          <p:cNvSpPr txBox="1">
            <a:spLocks noChangeArrowheads="1"/>
          </p:cNvSpPr>
          <p:nvPr/>
        </p:nvSpPr>
        <p:spPr bwMode="auto">
          <a:xfrm>
            <a:off x="3429000" y="21336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C</a:t>
            </a:r>
          </a:p>
        </p:txBody>
      </p:sp>
      <p:sp>
        <p:nvSpPr>
          <p:cNvPr id="38999" name="Text Box 156"/>
          <p:cNvSpPr txBox="1">
            <a:spLocks noChangeArrowheads="1"/>
          </p:cNvSpPr>
          <p:nvPr/>
        </p:nvSpPr>
        <p:spPr bwMode="auto">
          <a:xfrm>
            <a:off x="8382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</a:p>
        </p:txBody>
      </p:sp>
      <p:sp>
        <p:nvSpPr>
          <p:cNvPr id="39000" name="Text Box 157"/>
          <p:cNvSpPr txBox="1">
            <a:spLocks noChangeArrowheads="1"/>
          </p:cNvSpPr>
          <p:nvPr/>
        </p:nvSpPr>
        <p:spPr bwMode="auto">
          <a:xfrm>
            <a:off x="2590800" y="3048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E</a:t>
            </a:r>
          </a:p>
        </p:txBody>
      </p:sp>
      <p:sp>
        <p:nvSpPr>
          <p:cNvPr id="39001" name="Text Box 158"/>
          <p:cNvSpPr txBox="1">
            <a:spLocks noChangeArrowheads="1"/>
          </p:cNvSpPr>
          <p:nvPr/>
        </p:nvSpPr>
        <p:spPr bwMode="auto">
          <a:xfrm>
            <a:off x="3352800" y="3124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F</a:t>
            </a:r>
          </a:p>
        </p:txBody>
      </p:sp>
      <p:sp>
        <p:nvSpPr>
          <p:cNvPr id="39002" name="Text Box 159"/>
          <p:cNvSpPr txBox="1">
            <a:spLocks noChangeArrowheads="1"/>
          </p:cNvSpPr>
          <p:nvPr/>
        </p:nvSpPr>
        <p:spPr bwMode="auto">
          <a:xfrm>
            <a:off x="2590800" y="4114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G</a:t>
            </a:r>
          </a:p>
        </p:txBody>
      </p:sp>
      <p:sp>
        <p:nvSpPr>
          <p:cNvPr id="39003" name="Text Box 160"/>
          <p:cNvSpPr txBox="1">
            <a:spLocks noChangeArrowheads="1"/>
          </p:cNvSpPr>
          <p:nvPr/>
        </p:nvSpPr>
        <p:spPr bwMode="auto">
          <a:xfrm>
            <a:off x="990600" y="53340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H</a:t>
            </a:r>
          </a:p>
        </p:txBody>
      </p:sp>
      <p:sp>
        <p:nvSpPr>
          <p:cNvPr id="39004" name="Text Box 161"/>
          <p:cNvSpPr txBox="1">
            <a:spLocks noChangeArrowheads="1"/>
          </p:cNvSpPr>
          <p:nvPr/>
        </p:nvSpPr>
        <p:spPr bwMode="auto">
          <a:xfrm>
            <a:off x="3352800" y="51054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I</a:t>
            </a:r>
          </a:p>
        </p:txBody>
      </p:sp>
      <p:sp>
        <p:nvSpPr>
          <p:cNvPr id="39005" name="Text Box 162"/>
          <p:cNvSpPr txBox="1">
            <a:spLocks noChangeArrowheads="1"/>
          </p:cNvSpPr>
          <p:nvPr/>
        </p:nvSpPr>
        <p:spPr bwMode="auto">
          <a:xfrm>
            <a:off x="1981200" y="57912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J</a:t>
            </a:r>
          </a:p>
        </p:txBody>
      </p:sp>
      <p:cxnSp>
        <p:nvCxnSpPr>
          <p:cNvPr id="39006" name="AutoShape 163"/>
          <p:cNvCxnSpPr>
            <a:cxnSpLocks noChangeShapeType="1"/>
            <a:stCxn id="38960" idx="4"/>
            <a:endCxn id="38973" idx="0"/>
          </p:cNvCxnSpPr>
          <p:nvPr/>
        </p:nvCxnSpPr>
        <p:spPr bwMode="auto">
          <a:xfrm>
            <a:off x="990600" y="4038600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5785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B0AF-172F-44CB-B462-4F5C45B3DEEA}" type="slidenum">
              <a:rPr lang="zh-TW" altLang="en-US"/>
              <a:pPr/>
              <a:t>49</a:t>
            </a:fld>
            <a:endParaRPr lang="en-US" altLang="zh-TW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</p:spPr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MST_PRIM(G, w, r)    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	</a:t>
                </a:r>
                <a:r>
                  <a:rPr lang="en-US" altLang="zh-TW" sz="2000" b="1" dirty="0">
                    <a:ea typeface="新細明體" pitchFamily="18" charset="-120"/>
                  </a:rPr>
                  <a:t>for</a:t>
                </a:r>
                <a:r>
                  <a:rPr lang="en-US" altLang="zh-TW" sz="2000" dirty="0">
                    <a:ea typeface="新細明體" pitchFamily="18" charset="-120"/>
                  </a:rPr>
                  <a:t> each v in V </a:t>
                </a:r>
                <a:r>
                  <a:rPr lang="en-US" altLang="zh-TW" sz="2000" b="1" dirty="0">
                    <a:ea typeface="新細明體" pitchFamily="18" charset="-120"/>
                  </a:rPr>
                  <a:t>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</a:rPr>
                  <a:t>    key[v]:=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∞,  </a:t>
                </a: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  <a:sym typeface="Symbol" pitchFamily="18" charset="2"/>
                  </a:rPr>
                  <a:t>parent[v]:=NIL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>
                    <a:ea typeface="新細明體" pitchFamily="18" charset="-120"/>
                    <a:cs typeface="Times New Roman" pitchFamily="-106" charset="0"/>
                  </a:rPr>
                  <a:t>    A≔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  <a:ea typeface="Cambria Math"/>
                        <a:cs typeface="Times New Roman" pitchFamily="-106" charset="0"/>
                      </a:rPr>
                      <m:t>∅</m:t>
                    </m:r>
                  </m:oMath>
                </a14:m>
                <a:endParaRPr lang="en-US" altLang="zh-TW" sz="2000" dirty="0">
                  <a:ea typeface="新細明體" pitchFamily="18" charset="-120"/>
                  <a:cs typeface="Times New Roman" pitchFamily="-106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4        key[r]:=0; parent[r]=NIL;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5	Q</a:t>
                </a:r>
                <a:r>
                  <a:rPr lang="en-US" altLang="zh-TW" sz="2000" dirty="0">
                    <a:ea typeface="新細明體" pitchFamily="18" charset="-120"/>
                    <a:sym typeface="Symbol" pitchFamily="18" charset="2"/>
                  </a:rPr>
                  <a:t>(V, key)  /* initialize Q.  </a:t>
                </a: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6	</a:t>
                </a:r>
                <a:r>
                  <a:rPr lang="en-US" altLang="zh-TW" sz="2000" b="1" dirty="0">
                    <a:ea typeface="新細明體" pitchFamily="18" charset="-120"/>
                  </a:rPr>
                  <a:t>while</a:t>
                </a:r>
                <a:r>
                  <a:rPr lang="en-US" altLang="zh-TW" sz="2000" dirty="0">
                    <a:ea typeface="新細明體" pitchFamily="18" charset="-120"/>
                  </a:rPr>
                  <a:t> Q!={}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7		u:=EXTRACT_MIN(Q);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</a:rPr>
                  <a:t>if parent[u]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itchFamily="18" charset="-120"/>
                    <a:sym typeface="Symbol" pitchFamily="18" charset="2"/>
                  </a:rPr>
                  <a:t>NIL, A:=A U (u, parent[u]).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8		</a:t>
                </a:r>
                <a:r>
                  <a:rPr lang="en-US" altLang="zh-TW" sz="2000" b="1" dirty="0">
                    <a:ea typeface="新細明體" pitchFamily="18" charset="-120"/>
                  </a:rPr>
                  <a:t>for each </a:t>
                </a:r>
                <a:r>
                  <a:rPr lang="en-US" altLang="zh-TW" sz="2000" dirty="0">
                    <a:ea typeface="新細明體" pitchFamily="18" charset="-120"/>
                  </a:rPr>
                  <a:t>v in </a:t>
                </a:r>
                <a:r>
                  <a:rPr lang="en-US" altLang="zh-TW" sz="2000" dirty="0" err="1">
                    <a:ea typeface="新細明體" pitchFamily="18" charset="-120"/>
                  </a:rPr>
                  <a:t>Adj</a:t>
                </a:r>
                <a:r>
                  <a:rPr lang="en-US" altLang="zh-TW" sz="2000" dirty="0">
                    <a:ea typeface="新細明體" pitchFamily="18" charset="-120"/>
                  </a:rPr>
                  <a:t>[u] do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9			</a:t>
                </a:r>
                <a:r>
                  <a:rPr lang="en-US" altLang="zh-TW" sz="2000" b="1" dirty="0">
                    <a:ea typeface="新細明體" pitchFamily="18" charset="-120"/>
                  </a:rPr>
                  <a:t>if</a:t>
                </a:r>
                <a:r>
                  <a:rPr lang="en-US" altLang="zh-TW" sz="2000" dirty="0">
                    <a:ea typeface="新細明體" pitchFamily="18" charset="-120"/>
                  </a:rPr>
                  <a:t> v in Q and w(</a:t>
                </a:r>
                <a:r>
                  <a:rPr lang="en-US" altLang="zh-TW" sz="2000" dirty="0" err="1">
                    <a:ea typeface="新細明體" pitchFamily="18" charset="-120"/>
                  </a:rPr>
                  <a:t>u,v</a:t>
                </a:r>
                <a:r>
                  <a:rPr lang="en-US" altLang="zh-TW" sz="2000" dirty="0">
                    <a:ea typeface="新細明體" pitchFamily="18" charset="-120"/>
                  </a:rPr>
                  <a:t>)&lt;key[v]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ea typeface="新細明體" pitchFamily="18" charset="-120"/>
                  </a:rPr>
                  <a:t>10			</a:t>
                </a:r>
                <a:r>
                  <a:rPr lang="en-US" altLang="zh-TW" sz="2000" b="1" dirty="0">
                    <a:ea typeface="新細明體" pitchFamily="18" charset="-120"/>
                  </a:rPr>
                  <a:t>then</a:t>
                </a:r>
                <a:r>
                  <a:rPr lang="en-US" altLang="zh-TW" sz="2000" dirty="0">
                    <a:ea typeface="新細明體" pitchFamily="18" charset="-120"/>
                  </a:rPr>
                  <a:t>	parent[v]:=u 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k:=w(u,v)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11"/>
                </a:pPr>
                <a:r>
                  <a:rPr lang="en-US" altLang="zh-TW" sz="2000" dirty="0">
                    <a:ea typeface="新細明體" pitchFamily="18" charset="-120"/>
                  </a:rPr>
                  <a:t>                                  Update(</a:t>
                </a:r>
                <a:r>
                  <a:rPr lang="en-US" altLang="zh-TW" sz="2000" dirty="0" err="1">
                    <a:ea typeface="新細明體" pitchFamily="18" charset="-120"/>
                  </a:rPr>
                  <a:t>v,k</a:t>
                </a:r>
                <a:r>
                  <a:rPr lang="en-US" altLang="zh-TW" sz="2000" dirty="0">
                    <a:ea typeface="新細明體" pitchFamily="18" charset="-12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28775"/>
                <a:ext cx="8638728" cy="4467225"/>
              </a:xfrm>
              <a:blipFill>
                <a:blip r:embed="rId2"/>
                <a:stretch>
                  <a:fillRect l="-776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 bwMode="auto">
          <a:xfrm>
            <a:off x="1143236" y="1947413"/>
            <a:ext cx="155448" cy="848497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1331640" y="3573016"/>
            <a:ext cx="45719" cy="1944216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>
            <a:off x="1587097" y="4149080"/>
            <a:ext cx="45719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483768" y="4460130"/>
            <a:ext cx="45719" cy="105710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>
            <a:off x="3347864" y="4748162"/>
            <a:ext cx="144016" cy="769070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8441" y="1628800"/>
            <a:ext cx="481574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Q (priority queue): contain all the vertices that have not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yet been  included in the tree.    V\S:  vertices in the 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2080" y="2380412"/>
            <a:ext cx="375295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Parent[v]: the nearest vertex in the tree to v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Key[v]: the length of edge (v, parent[v])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580112" y="4005064"/>
            <a:ext cx="864096" cy="82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097533" y="4911551"/>
            <a:ext cx="1858843" cy="46166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>
                <a:solidFill>
                  <a:srgbClr val="FF0000"/>
                </a:solidFill>
              </a:rPr>
              <a:t>u is not r.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5877272"/>
            <a:ext cx="3528392" cy="584775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u: the nearest vertex in Q to the tree.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Remove u from Q,  i.e., add u to the tree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139952" y="2708920"/>
            <a:ext cx="108012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83568" y="3933056"/>
            <a:ext cx="1008112" cy="19442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Left Brace 28"/>
          <p:cNvSpPr/>
          <p:nvPr/>
        </p:nvSpPr>
        <p:spPr bwMode="auto">
          <a:xfrm>
            <a:off x="605844" y="1988840"/>
            <a:ext cx="155448" cy="1368152"/>
          </a:xfrm>
          <a:prstGeom prst="leftBrace">
            <a:avLst/>
          </a:prstGeom>
          <a:solidFill>
            <a:schemeClr val="bg1"/>
          </a:solidFill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59832" y="4293096"/>
            <a:ext cx="2952328" cy="1584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24461" y="5910371"/>
            <a:ext cx="1867819" cy="58477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v has an edge with u</a:t>
            </a:r>
          </a:p>
          <a:p>
            <a:pPr algn="l"/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F711206-C4B7-4EB3-99C5-9E38BAD74A6D}" type="slidenum">
              <a:rPr lang="en-US"/>
              <a:pPr algn="l"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Better Approach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Minimize the total length of the railway connecting all the towns </a:t>
            </a:r>
          </a:p>
        </p:txBody>
      </p:sp>
    </p:spTree>
    <p:extLst>
      <p:ext uri="{BB962C8B-B14F-4D97-AF65-F5344CB8AC3E}">
        <p14:creationId xmlns:p14="http://schemas.microsoft.com/office/powerpoint/2010/main" val="1193928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7586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49381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62727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2068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70632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87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2" y="100418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1-5:    The tree is empty.  Q  contains: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one pass in while loop.  The tree has one node A.     Q is: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After second pass in while loop. The tree has two node A C, and one link (A,C), Q is: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6" name="Oval 112"/>
          <p:cNvSpPr>
            <a:spLocks noChangeAspect="1" noChangeArrowheads="1"/>
          </p:cNvSpPr>
          <p:nvPr/>
        </p:nvSpPr>
        <p:spPr bwMode="auto">
          <a:xfrm>
            <a:off x="8309222" y="44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Oval 117"/>
          <p:cNvSpPr>
            <a:spLocks noChangeArrowheads="1"/>
          </p:cNvSpPr>
          <p:nvPr/>
        </p:nvSpPr>
        <p:spPr bwMode="auto">
          <a:xfrm>
            <a:off x="7318622" y="15686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118"/>
          <p:cNvSpPr>
            <a:spLocks noChangeArrowheads="1"/>
          </p:cNvSpPr>
          <p:nvPr/>
        </p:nvSpPr>
        <p:spPr bwMode="auto">
          <a:xfrm>
            <a:off x="8461622" y="37022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5" name="AutoShape 121"/>
          <p:cNvCxnSpPr>
            <a:cxnSpLocks noChangeShapeType="1"/>
            <a:stCxn id="26" idx="3"/>
            <a:endCxn id="31" idx="7"/>
          </p:cNvCxnSpPr>
          <p:nvPr/>
        </p:nvCxnSpPr>
        <p:spPr bwMode="auto">
          <a:xfrm flipH="1">
            <a:off x="7709147" y="435149"/>
            <a:ext cx="666750" cy="1200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2"/>
          <p:cNvCxnSpPr>
            <a:cxnSpLocks noChangeShapeType="1"/>
            <a:stCxn id="31" idx="5"/>
            <a:endCxn id="32" idx="1"/>
          </p:cNvCxnSpPr>
          <p:nvPr/>
        </p:nvCxnSpPr>
        <p:spPr bwMode="auto">
          <a:xfrm>
            <a:off x="7709147" y="1959149"/>
            <a:ext cx="819150" cy="180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26"/>
          <p:cNvCxnSpPr>
            <a:cxnSpLocks noChangeShapeType="1"/>
            <a:stCxn id="26" idx="4"/>
            <a:endCxn id="32" idx="0"/>
          </p:cNvCxnSpPr>
          <p:nvPr/>
        </p:nvCxnSpPr>
        <p:spPr bwMode="auto">
          <a:xfrm>
            <a:off x="8537822" y="501824"/>
            <a:ext cx="152400" cy="320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30"/>
          <p:cNvSpPr>
            <a:spLocks noChangeArrowheads="1"/>
          </p:cNvSpPr>
          <p:nvPr/>
        </p:nvSpPr>
        <p:spPr bwMode="auto">
          <a:xfrm>
            <a:off x="7471022" y="32450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Oval 131"/>
          <p:cNvSpPr>
            <a:spLocks noChangeArrowheads="1"/>
          </p:cNvSpPr>
          <p:nvPr/>
        </p:nvSpPr>
        <p:spPr bwMode="auto">
          <a:xfrm>
            <a:off x="6709022" y="882824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AutoShape 133"/>
          <p:cNvCxnSpPr>
            <a:cxnSpLocks noChangeShapeType="1"/>
            <a:stCxn id="32" idx="2"/>
            <a:endCxn id="44" idx="5"/>
          </p:cNvCxnSpPr>
          <p:nvPr/>
        </p:nvCxnSpPr>
        <p:spPr bwMode="auto">
          <a:xfrm flipH="1" flipV="1">
            <a:off x="7861547" y="3635549"/>
            <a:ext cx="6000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34"/>
          <p:cNvCxnSpPr>
            <a:cxnSpLocks noChangeShapeType="1"/>
            <a:stCxn id="31" idx="1"/>
            <a:endCxn id="45" idx="5"/>
          </p:cNvCxnSpPr>
          <p:nvPr/>
        </p:nvCxnSpPr>
        <p:spPr bwMode="auto">
          <a:xfrm flipH="1" flipV="1">
            <a:off x="7099547" y="1273349"/>
            <a:ext cx="2857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37"/>
          <p:cNvCxnSpPr>
            <a:cxnSpLocks noChangeShapeType="1"/>
            <a:stCxn id="45" idx="7"/>
            <a:endCxn id="26" idx="2"/>
          </p:cNvCxnSpPr>
          <p:nvPr/>
        </p:nvCxnSpPr>
        <p:spPr bwMode="auto">
          <a:xfrm flipV="1">
            <a:off x="7099547" y="273224"/>
            <a:ext cx="12096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38"/>
          <p:cNvSpPr txBox="1">
            <a:spLocks noChangeArrowheads="1"/>
          </p:cNvSpPr>
          <p:nvPr/>
        </p:nvSpPr>
        <p:spPr bwMode="auto">
          <a:xfrm>
            <a:off x="7166222" y="11876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61" name="Text Box 147"/>
          <p:cNvSpPr txBox="1">
            <a:spLocks noChangeArrowheads="1"/>
          </p:cNvSpPr>
          <p:nvPr/>
        </p:nvSpPr>
        <p:spPr bwMode="auto">
          <a:xfrm>
            <a:off x="8004422" y="37022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3186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63" name="Text Box 149"/>
          <p:cNvSpPr txBox="1">
            <a:spLocks noChangeArrowheads="1"/>
          </p:cNvSpPr>
          <p:nvPr/>
        </p:nvSpPr>
        <p:spPr bwMode="auto">
          <a:xfrm>
            <a:off x="8004422" y="2483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6</a:t>
            </a:r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71022" y="3494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5" name="Text Box 151"/>
          <p:cNvSpPr txBox="1">
            <a:spLocks noChangeArrowheads="1"/>
          </p:cNvSpPr>
          <p:nvPr/>
        </p:nvSpPr>
        <p:spPr bwMode="auto">
          <a:xfrm>
            <a:off x="8004422" y="95902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8614022" y="187342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10</a:t>
            </a: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6785222" y="9590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A</a:t>
            </a:r>
          </a:p>
        </p:txBody>
      </p:sp>
      <p:sp>
        <p:nvSpPr>
          <p:cNvPr id="68" name="Text Box 154"/>
          <p:cNvSpPr txBox="1">
            <a:spLocks noChangeArrowheads="1"/>
          </p:cNvSpPr>
          <p:nvPr/>
        </p:nvSpPr>
        <p:spPr bwMode="auto">
          <a:xfrm>
            <a:off x="8385422" y="120824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B</a:t>
            </a:r>
          </a:p>
        </p:txBody>
      </p:sp>
      <p:sp>
        <p:nvSpPr>
          <p:cNvPr id="70" name="Text Box 156"/>
          <p:cNvSpPr txBox="1">
            <a:spLocks noChangeArrowheads="1"/>
          </p:cNvSpPr>
          <p:nvPr/>
        </p:nvSpPr>
        <p:spPr bwMode="auto">
          <a:xfrm>
            <a:off x="7398745" y="164482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C</a:t>
            </a:r>
          </a:p>
        </p:txBody>
      </p:sp>
      <p:sp>
        <p:nvSpPr>
          <p:cNvPr id="74" name="Text Box 160"/>
          <p:cNvSpPr txBox="1">
            <a:spLocks noChangeArrowheads="1"/>
          </p:cNvSpPr>
          <p:nvPr/>
        </p:nvSpPr>
        <p:spPr bwMode="auto">
          <a:xfrm>
            <a:off x="7547222" y="3321224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D</a:t>
            </a:r>
          </a:p>
        </p:txBody>
      </p:sp>
      <p:sp>
        <p:nvSpPr>
          <p:cNvPr id="76" name="Text Box 162"/>
          <p:cNvSpPr txBox="1">
            <a:spLocks noChangeArrowheads="1"/>
          </p:cNvSpPr>
          <p:nvPr/>
        </p:nvSpPr>
        <p:spPr bwMode="auto">
          <a:xfrm>
            <a:off x="8517987" y="3778424"/>
            <a:ext cx="2936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/>
              <a:t>E</a:t>
            </a:r>
          </a:p>
        </p:txBody>
      </p:sp>
      <p:cxnSp>
        <p:nvCxnSpPr>
          <p:cNvPr id="77" name="AutoShape 163"/>
          <p:cNvCxnSpPr>
            <a:cxnSpLocks noChangeShapeType="1"/>
            <a:stCxn id="31" idx="4"/>
            <a:endCxn id="44" idx="0"/>
          </p:cNvCxnSpPr>
          <p:nvPr/>
        </p:nvCxnSpPr>
        <p:spPr bwMode="auto">
          <a:xfrm>
            <a:off x="7547222" y="2025824"/>
            <a:ext cx="152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10535"/>
              </p:ext>
            </p:extLst>
          </p:nvPr>
        </p:nvGraphicFramePr>
        <p:xfrm>
          <a:off x="107504" y="874688"/>
          <a:ext cx="4968552" cy="954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inf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2863"/>
              </p:ext>
            </p:extLst>
          </p:nvPr>
        </p:nvGraphicFramePr>
        <p:xfrm>
          <a:off x="132184" y="2420888"/>
          <a:ext cx="5192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inf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87910"/>
              </p:ext>
            </p:extLst>
          </p:nvPr>
        </p:nvGraphicFramePr>
        <p:xfrm>
          <a:off x="107504" y="4077072"/>
          <a:ext cx="4176464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811"/>
              </p:ext>
            </p:extLst>
          </p:nvPr>
        </p:nvGraphicFramePr>
        <p:xfrm>
          <a:off x="179512" y="5750137"/>
          <a:ext cx="3048000" cy="9192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4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7944"/>
              </p:ext>
            </p:extLst>
          </p:nvPr>
        </p:nvGraphicFramePr>
        <p:xfrm>
          <a:off x="7097960" y="5561676"/>
          <a:ext cx="1516062" cy="8582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r>
                        <a:rPr lang="en-US" sz="12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23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5">
                <a:tc>
                  <a:txBody>
                    <a:bodyPr/>
                    <a:lstStyle/>
                    <a:p>
                      <a:r>
                        <a:rPr lang="en-US" sz="1200" dirty="0"/>
                        <a:t>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5157192"/>
            <a:ext cx="5868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After third pass in while loop. The tree has two node A C, B and two links (A,C) and (A,B), Q is: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563888" y="6021288"/>
            <a:ext cx="3221334" cy="72008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69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ABB7-0AB4-4B11-BE3C-F4D30C9B84A6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priority queue Q:  data structure containing n items: each item u has a key value key[u].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three important operations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EXTRACT-MIN(Q) –takes O(log (n)) times if there are n items in Q.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an element (key u) into Q- takes O(log(n)) time.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Update(u, k): update the key value of element u to k - takes O (log (n)) time.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84BF-D3F3-4C50-9148-59C28A7DD902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8820472" cy="5330825"/>
          </a:xfrm>
        </p:spPr>
        <p:txBody>
          <a:bodyPr/>
          <a:lstStyle/>
          <a:p>
            <a:r>
              <a:rPr lang="en-US" altLang="zh-TW" sz="2000" dirty="0">
                <a:latin typeface="+mj-lt"/>
                <a:ea typeface="新細明體" pitchFamily="18" charset="-120"/>
              </a:rPr>
              <a:t>Grow the minimum spanning tree from the root vertex r.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Q is a priority queue, holding all vertices that are not in the tree now.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key[v]: the length of the shortest edge linking v with a vertex in the tree.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parent[v]: the parent of v in the tree. (v, 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partent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 is the shortest among all the edges linking v with a vertex in the tree. 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</a:rPr>
              <a:t>When the algorithm terminates, Q is empty; the minimum spanning tree A for G is thus A={(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v,parent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[v]):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 err="1">
                <a:latin typeface="+mj-lt"/>
                <a:ea typeface="宋体" pitchFamily="2" charset="-122"/>
              </a:rPr>
              <a:t>∈</a:t>
            </a:r>
            <a:r>
              <a:rPr lang="en-US" altLang="zh-TW" sz="2000" dirty="0" err="1">
                <a:latin typeface="+mj-lt"/>
                <a:ea typeface="新細明體" pitchFamily="18" charset="-120"/>
              </a:rPr>
              <a:t>V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-{r}}.</a:t>
            </a:r>
          </a:p>
          <a:p>
            <a:pPr marL="0" indent="0">
              <a:buNone/>
            </a:pPr>
            <a:endParaRPr lang="en-US" altLang="zh-TW" sz="2000" dirty="0">
              <a:latin typeface="+mj-lt"/>
              <a:ea typeface="新細明體" pitchFamily="18" charset="-12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Running time: O(||E||log |V|).   </a:t>
            </a:r>
          </a:p>
          <a:p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Using </a:t>
            </a:r>
            <a:r>
              <a:rPr lang="en-US" altLang="zh-TW" sz="2000" i="1" dirty="0">
                <a:latin typeface="+mj-lt"/>
                <a:ea typeface="新細明體" pitchFamily="18" charset="-120"/>
                <a:cs typeface="Times New Roman" pitchFamily="-106" charset="0"/>
              </a:rPr>
              <a:t>Fibonacci heap 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structure to store Q,  we can reduce the complexity to O(|E|+|</a:t>
            </a:r>
            <a:r>
              <a:rPr lang="en-US" altLang="zh-TW" sz="2000" dirty="0" err="1">
                <a:latin typeface="+mj-lt"/>
                <a:ea typeface="新細明體" pitchFamily="18" charset="-120"/>
                <a:cs typeface="Times New Roman" pitchFamily="-106" charset="0"/>
              </a:rPr>
              <a:t>V|log|V</a:t>
            </a:r>
            <a:r>
              <a:rPr lang="en-US" altLang="zh-TW" sz="2000" dirty="0">
                <a:latin typeface="+mj-lt"/>
                <a:ea typeface="新細明體" pitchFamily="18" charset="-120"/>
                <a:cs typeface="Times New Roman" pitchFamily="-106" charset="0"/>
              </a:rPr>
              <a:t>|) since </a:t>
            </a:r>
            <a:r>
              <a:rPr lang="en-US" altLang="zh-TW" sz="2000" dirty="0">
                <a:latin typeface="+mj-lt"/>
                <a:ea typeface="新細明體" pitchFamily="18" charset="-120"/>
              </a:rPr>
              <a:t>Update(u, k) can be done in O(1) time for Fibonacci heap.  </a:t>
            </a:r>
            <a:endParaRPr lang="en-US" altLang="zh-TW" sz="2000" dirty="0">
              <a:latin typeface="+mj-lt"/>
              <a:ea typeface="新細明體" pitchFamily="18" charset="-120"/>
              <a:cs typeface="Times New Roman" pitchFamily="-106" charset="0"/>
            </a:endParaRPr>
          </a:p>
          <a:p>
            <a:pPr marL="0" indent="0">
              <a:buNone/>
            </a:pPr>
            <a:endParaRPr lang="en-US" altLang="zh-TW" sz="2400" dirty="0">
              <a:ea typeface="新細明體" pitchFamily="18" charset="-120"/>
              <a:cs typeface="Times New Roman" pitchFamily="-10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</a:p>
          <a:p>
            <a:r>
              <a:rPr lang="en-US" altLang="zh-CN" dirty="0"/>
              <a:t>Cut, safe edge. </a:t>
            </a:r>
          </a:p>
          <a:p>
            <a:r>
              <a:rPr lang="en-US" altLang="zh-TW" dirty="0">
                <a:ea typeface="新細明體" pitchFamily="18" charset="-120"/>
              </a:rPr>
              <a:t>Generic MST algorithm</a:t>
            </a:r>
          </a:p>
          <a:p>
            <a:r>
              <a:rPr lang="en-US" altLang="zh-TW" dirty="0" err="1">
                <a:ea typeface="新細明體" pitchFamily="18" charset="-120"/>
              </a:rPr>
              <a:t>Kruskal's</a:t>
            </a:r>
            <a:r>
              <a:rPr lang="en-US" altLang="zh-TW" dirty="0">
                <a:ea typeface="新細明體" pitchFamily="18" charset="-120"/>
              </a:rPr>
              <a:t> algorithm</a:t>
            </a:r>
          </a:p>
          <a:p>
            <a:r>
              <a:rPr lang="en-US" altLang="zh-TW" dirty="0">
                <a:ea typeface="新細明體" pitchFamily="18" charset="-120"/>
              </a:rPr>
              <a:t>Prim's algorithm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31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Problem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dirty="0"/>
              <a:t>Consider the problem of computing a </a:t>
            </a:r>
            <a:r>
              <a:rPr lang="en-US" altLang="zh-CN" sz="2400" i="1" dirty="0"/>
              <a:t>maximum </a:t>
            </a:r>
            <a:r>
              <a:rPr lang="en-US" altLang="zh-CN" sz="2400" dirty="0"/>
              <a:t>spanning tree, namely the spanning tree that maximizes the sum of edge costs. Do Prim and </a:t>
            </a:r>
            <a:r>
              <a:rPr lang="en-US" altLang="zh-CN" sz="2400" dirty="0" err="1"/>
              <a:t>Kruskal’s</a:t>
            </a:r>
            <a:r>
              <a:rPr lang="en-US" altLang="zh-CN" sz="2400" dirty="0"/>
              <a:t> algorithm work for this problem (assuming of course that we choose the crossing edge with maximum cost)?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Prove that for any weighted undirected graph such that the weights are distinct (no two edges have the same weight), </a:t>
            </a:r>
            <a:r>
              <a:rPr lang="en-US" altLang="zh-CN" sz="2400"/>
              <a:t>the minimum </a:t>
            </a:r>
            <a:r>
              <a:rPr lang="en-US" altLang="zh-CN" sz="2400" dirty="0"/>
              <a:t>spanning tree is unique. 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7B7-5A7A-4C2B-A6CD-B37321A67CBA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1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981200"/>
            <a:ext cx="878420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Spanning tree</a:t>
            </a:r>
            <a:r>
              <a:rPr lang="en-US" altLang="zh-TW" sz="3600" dirty="0">
                <a:ea typeface="新細明體" pitchFamily="18" charset="-120"/>
              </a:rPr>
              <a:t>:  Given a undirected and connected graph G=(V, E), a subgraph T of G is a spanning tree of G if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is a tree and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3600" dirty="0">
                <a:ea typeface="新細明體" pitchFamily="18" charset="-120"/>
              </a:rPr>
              <a:t>T contains all the vertices (nodes) of G.  </a:t>
            </a: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8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A0C-6737-41A6-92EB-7B3F198D186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ea typeface="新細明體" pitchFamily="18" charset="-120"/>
              </a:rPr>
              <a:t>Given a </a:t>
            </a:r>
            <a:r>
              <a:rPr lang="en-US" altLang="zh-TW" sz="2800" dirty="0">
                <a:ea typeface="新細明體" pitchFamily="18" charset="-120"/>
              </a:rPr>
              <a:t>connected and undirected graph </a:t>
            </a:r>
            <a:r>
              <a:rPr lang="en-US" altLang="zh-TW" sz="2800" i="1" dirty="0">
                <a:ea typeface="新細明體" pitchFamily="18" charset="-120"/>
              </a:rPr>
              <a:t>G=(V,E),  </a:t>
            </a:r>
            <a:r>
              <a:rPr lang="en-US" altLang="zh-TW" sz="2800" dirty="0">
                <a:ea typeface="新細明體" pitchFamily="18" charset="-120"/>
              </a:rPr>
              <a:t>where</a:t>
            </a:r>
            <a:r>
              <a:rPr lang="en-US" altLang="zh-TW" sz="2800" i="1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each edge in E has a (nonnegative) weight (cost, or length), </a:t>
            </a:r>
          </a:p>
          <a:p>
            <a:pPr marL="0" indent="0">
              <a:buNone/>
            </a:pP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minimum spanning tree (MST)  </a:t>
            </a:r>
            <a:r>
              <a:rPr lang="en-US" altLang="zh-TW" sz="2800" dirty="0">
                <a:solidFill>
                  <a:schemeClr val="accent2"/>
                </a:solidFill>
                <a:ea typeface="新細明體" pitchFamily="18" charset="-120"/>
              </a:rPr>
              <a:t>is  a spanning tree with minimum total weight (cost, or length). 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Minimum Spanning Tree: Example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4525963"/>
          </a:xfrm>
        </p:spPr>
        <p:txBody>
          <a:bodyPr/>
          <a:lstStyle/>
          <a:p>
            <a:pPr algn="l" rtl="0"/>
            <a:r>
              <a:rPr lang="en-US" sz="2000" dirty="0"/>
              <a:t>Example: The graph</a:t>
            </a:r>
          </a:p>
        </p:txBody>
      </p:sp>
      <p:pic>
        <p:nvPicPr>
          <p:cNvPr id="35846" name="Picture 6" descr="mst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97" y="908720"/>
            <a:ext cx="1285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94382" y="2150616"/>
            <a:ext cx="4708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/>
              <a:t>Has 16 spanning trees. Some are:</a:t>
            </a:r>
          </a:p>
        </p:txBody>
      </p:sp>
      <p:pic>
        <p:nvPicPr>
          <p:cNvPr id="35848" name="Picture 8" descr="mst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5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mst0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5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mst0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0" y="2746722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07" y="2746722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94382" y="4319934"/>
            <a:ext cx="7761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graph has two minimum spanning trees, each with a length of 6:</a:t>
            </a:r>
          </a:p>
        </p:txBody>
      </p:sp>
      <p:pic>
        <p:nvPicPr>
          <p:cNvPr id="35854" name="Picture 14" descr="mst0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5" y="5276428"/>
            <a:ext cx="12858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5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95" y="5301208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16" descr="mst0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07" y="2818159"/>
            <a:ext cx="1285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8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4A7-9473-462F-84FF-CAB1BA500548}" type="slidenum">
              <a:rPr lang="zh-TW" altLang="en-US"/>
              <a:pPr/>
              <a:t>9</a:t>
            </a:fld>
            <a:endParaRPr lang="en-US" altLang="zh-TW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486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Growing a MST(Generic Algorithm)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17032"/>
            <a:ext cx="7772400" cy="25202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Invariant: </a:t>
            </a:r>
            <a:r>
              <a:rPr lang="en-US" altLang="zh-TW" sz="2400" dirty="0">
                <a:ea typeface="新細明體" pitchFamily="18" charset="-120"/>
              </a:rPr>
              <a:t>Set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is always a subset of some minimum spanning tree.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This property is called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invariant property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An edge (u, v) is a </a:t>
            </a:r>
            <a:r>
              <a:rPr lang="en-US" altLang="zh-TW" sz="2400" i="1" dirty="0">
                <a:solidFill>
                  <a:srgbClr val="C00000"/>
                </a:solidFill>
                <a:ea typeface="新細明體" pitchFamily="18" charset="-120"/>
              </a:rPr>
              <a:t>safe edge for A </a:t>
            </a:r>
            <a:r>
              <a:rPr lang="en-US" altLang="zh-TW" sz="2400" dirty="0">
                <a:ea typeface="新細明體" pitchFamily="18" charset="-120"/>
              </a:rPr>
              <a:t>if adding it to A does not destroy the invariant.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Basically, GENERIC_MST() says that “select the </a:t>
            </a:r>
            <a:r>
              <a:rPr lang="en-US" altLang="zh-TW" sz="2400" dirty="0">
                <a:solidFill>
                  <a:srgbClr val="002060"/>
                </a:solidFill>
                <a:ea typeface="新細明體" pitchFamily="18" charset="-120"/>
              </a:rPr>
              <a:t>correct</a:t>
            </a:r>
            <a:r>
              <a:rPr lang="en-US" altLang="zh-TW" sz="2400" i="1" dirty="0">
                <a:solidFill>
                  <a:srgbClr val="002060"/>
                </a:solidFill>
                <a:ea typeface="新細明體" pitchFamily="18" charset="-120"/>
              </a:rPr>
              <a:t> edges one by one until A becomes a minimum spanning tree.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8475" y="1196752"/>
            <a:ext cx="727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dirty="0">
                <a:ea typeface="新細明體" pitchFamily="18" charset="-120"/>
              </a:rPr>
              <a:t>GENERIC_MST(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1	</a:t>
            </a:r>
            <a:r>
              <a:rPr lang="en-US" altLang="zh-TW" dirty="0">
                <a:solidFill>
                  <a:srgbClr val="002060"/>
                </a:solidFill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:={}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2	while A does not form a spanning tree do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3		find an edge (</a:t>
            </a:r>
            <a:r>
              <a:rPr lang="en-US" altLang="zh-TW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 that is </a:t>
            </a:r>
            <a:r>
              <a:rPr lang="en-US" altLang="zh-TW" i="1" dirty="0">
                <a:solidFill>
                  <a:srgbClr val="C00000"/>
                </a:solidFill>
                <a:ea typeface="新細明體" pitchFamily="18" charset="-120"/>
              </a:rPr>
              <a:t>safe</a:t>
            </a:r>
            <a:r>
              <a:rPr lang="en-US" altLang="zh-TW" dirty="0">
                <a:ea typeface="新細明體" pitchFamily="18" charset="-120"/>
              </a:rPr>
              <a:t> for A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4		A:=A</a:t>
            </a:r>
            <a:r>
              <a:rPr lang="en-US" altLang="zh-TW" dirty="0">
                <a:latin typeface="宋体" pitchFamily="2" charset="-122"/>
                <a:ea typeface="宋体" pitchFamily="2" charset="-122"/>
              </a:rPr>
              <a:t>∪</a:t>
            </a:r>
            <a:r>
              <a:rPr lang="en-US" altLang="zh-TW" dirty="0">
                <a:ea typeface="新細明體" pitchFamily="18" charset="-120"/>
              </a:rPr>
              <a:t>{(u,v)}</a:t>
            </a:r>
          </a:p>
          <a:p>
            <a:pPr algn="l"/>
            <a:r>
              <a:rPr lang="en-US" altLang="zh-TW" dirty="0">
                <a:ea typeface="新細明體" pitchFamily="18" charset="-120"/>
              </a:rPr>
              <a:t>5	return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11727</TotalTime>
  <Words>3973</Words>
  <PresentationFormat>On-screen Show (4:3)</PresentationFormat>
  <Paragraphs>2093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新細明體</vt:lpstr>
      <vt:lpstr>宋体</vt:lpstr>
      <vt:lpstr>Arial</vt:lpstr>
      <vt:lpstr>Cambria Math</vt:lpstr>
      <vt:lpstr>Symbol</vt:lpstr>
      <vt:lpstr>Times New Roman</vt:lpstr>
      <vt:lpstr>Default Design</vt:lpstr>
      <vt:lpstr>Week 3: Minimum Spanning Tree (MST) </vt:lpstr>
      <vt:lpstr>PowerPoint Presentation</vt:lpstr>
      <vt:lpstr>Problem: Rail Network</vt:lpstr>
      <vt:lpstr> Naïve Approach</vt:lpstr>
      <vt:lpstr>Better Approach</vt:lpstr>
      <vt:lpstr>Definition of MST</vt:lpstr>
      <vt:lpstr>PowerPoint Presentation</vt:lpstr>
      <vt:lpstr>Minimum Spanning Tree: Example </vt:lpstr>
      <vt:lpstr>Growing a MST(Generic Algorithm)</vt:lpstr>
      <vt:lpstr>Safe edge</vt:lpstr>
      <vt:lpstr>PowerPoint Presentation</vt:lpstr>
      <vt:lpstr>PowerPoint Presentation</vt:lpstr>
      <vt:lpstr>PowerPoint Presentation</vt:lpstr>
      <vt:lpstr>The algorithms of Kruskal and Prim</vt:lpstr>
      <vt:lpstr>Kruskal’s Algorithm</vt:lpstr>
      <vt:lpstr>Kruskal's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Prim’s Algorithm</vt:lpstr>
      <vt:lpstr>Prim's algorithm(basic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Prim's algorithm</vt:lpstr>
      <vt:lpstr>PowerPoint Presentation</vt:lpstr>
      <vt:lpstr>PowerPoint Presentation</vt:lpstr>
      <vt:lpstr>PowerPoint Presentation</vt:lpstr>
      <vt:lpstr>PowerPoint Presentation</vt:lpstr>
      <vt:lpstr>Summary </vt:lpstr>
      <vt:lpstr>Challenge Problem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2019-09-20T01:10:00Z</cp:lastPrinted>
  <dcterms:created xsi:type="dcterms:W3CDTF">1601-01-01T00:00:00Z</dcterms:created>
  <dcterms:modified xsi:type="dcterms:W3CDTF">2019-09-20T01:13:54Z</dcterms:modified>
</cp:coreProperties>
</file>