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14" r:id="rId2"/>
    <p:sldId id="415" r:id="rId3"/>
    <p:sldId id="402" r:id="rId4"/>
    <p:sldId id="403" r:id="rId5"/>
    <p:sldId id="262" r:id="rId6"/>
    <p:sldId id="363" r:id="rId7"/>
    <p:sldId id="271" r:id="rId8"/>
    <p:sldId id="364" r:id="rId9"/>
    <p:sldId id="365" r:id="rId10"/>
    <p:sldId id="367" r:id="rId11"/>
    <p:sldId id="368" r:id="rId12"/>
    <p:sldId id="410" r:id="rId13"/>
    <p:sldId id="279" r:id="rId14"/>
    <p:sldId id="408" r:id="rId15"/>
    <p:sldId id="327" r:id="rId16"/>
    <p:sldId id="287" r:id="rId17"/>
    <p:sldId id="369" r:id="rId18"/>
    <p:sldId id="371" r:id="rId19"/>
    <p:sldId id="372" r:id="rId20"/>
    <p:sldId id="397" r:id="rId21"/>
    <p:sldId id="373" r:id="rId22"/>
    <p:sldId id="375" r:id="rId23"/>
    <p:sldId id="376" r:id="rId24"/>
    <p:sldId id="377" r:id="rId25"/>
    <p:sldId id="378" r:id="rId26"/>
    <p:sldId id="398" r:id="rId27"/>
    <p:sldId id="399" r:id="rId28"/>
    <p:sldId id="380" r:id="rId29"/>
    <p:sldId id="400" r:id="rId30"/>
    <p:sldId id="411" r:id="rId31"/>
    <p:sldId id="412" r:id="rId32"/>
    <p:sldId id="417" r:id="rId33"/>
    <p:sldId id="294" r:id="rId34"/>
    <p:sldId id="386" r:id="rId35"/>
    <p:sldId id="329" r:id="rId36"/>
    <p:sldId id="404" r:id="rId37"/>
    <p:sldId id="416" r:id="rId38"/>
    <p:sldId id="406" r:id="rId39"/>
    <p:sldId id="357" r:id="rId40"/>
  </p:sldIdLst>
  <p:sldSz cx="9144000" cy="6858000" type="screen4x3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CCECFF"/>
    <a:srgbClr val="FF0000"/>
    <a:srgbClr val="66FFCC"/>
    <a:srgbClr val="00808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9884" autoAdjust="0"/>
  </p:normalViewPr>
  <p:slideViewPr>
    <p:cSldViewPr>
      <p:cViewPr varScale="1">
        <p:scale>
          <a:sx n="69" d="100"/>
          <a:sy n="69" d="100"/>
        </p:scale>
        <p:origin x="4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10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259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9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C0DCDF63-D97B-4D30-B986-7B1E66B572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9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5" y="4717217"/>
            <a:ext cx="4984750" cy="446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259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9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B6A0AF6-476B-428F-B83D-919E954A4A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604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Module Administration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8ACFE-3957-40BC-9BE6-E629B10D42D8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first one Kruskal algorithm. The main idea behind this algorithm is to add links in a forest and eventually get a tree. </a:t>
            </a:r>
          </a:p>
          <a:p>
            <a:endParaRPr lang="en-GB" altLang="en-US"/>
          </a:p>
          <a:p>
            <a:r>
              <a:rPr lang="en-GB" altLang="en-US"/>
              <a:t>This algorithm starts with a forest where each node is a tree. </a:t>
            </a:r>
          </a:p>
          <a:p>
            <a:endParaRPr lang="en-GB" altLang="en-US"/>
          </a:p>
          <a:p>
            <a:r>
              <a:rPr lang="en-GB" altLang="en-US"/>
              <a:t>So If the network under consideration has 20 nodes.  We start with 20 nodes without any links. In other words,  the first forest has 20 trees, each tree has one node.</a:t>
            </a:r>
          </a:p>
          <a:p>
            <a:endParaRPr lang="en-GB" altLang="en-US"/>
          </a:p>
          <a:p>
            <a:r>
              <a:rPr lang="en-GB" altLang="en-US"/>
              <a:t>Then we merge these trees step by step. In each step, we add one link.</a:t>
            </a:r>
          </a:p>
          <a:p>
            <a:endParaRPr lang="en-GB" altLang="en-US"/>
          </a:p>
          <a:p>
            <a:r>
              <a:rPr lang="en-GB" altLang="en-US"/>
              <a:t>We connect two trees with a link. This link is chosen to be the one with the smallest cost among all the links which can connect two different trees. </a:t>
            </a:r>
          </a:p>
          <a:p>
            <a:endParaRPr lang="en-GB" altLang="en-US"/>
          </a:p>
          <a:p>
            <a:r>
              <a:rPr lang="en-GB" altLang="en-US"/>
              <a:t>In each step, you connect two trees. After n-1 steps, you will get a tree. </a:t>
            </a:r>
          </a:p>
        </p:txBody>
      </p:sp>
    </p:spTree>
    <p:extLst>
      <p:ext uri="{BB962C8B-B14F-4D97-AF65-F5344CB8AC3E}">
        <p14:creationId xmlns:p14="http://schemas.microsoft.com/office/powerpoint/2010/main" val="156563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Module Administration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D94A0-F9CF-4659-B629-3352D59E393D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In this algorithm, at each step, H is a tree. You enlarge it step by step. At each step, you choose </a:t>
            </a:r>
          </a:p>
        </p:txBody>
      </p:sp>
    </p:spTree>
    <p:extLst>
      <p:ext uri="{BB962C8B-B14F-4D97-AF65-F5344CB8AC3E}">
        <p14:creationId xmlns:p14="http://schemas.microsoft.com/office/powerpoint/2010/main" val="57803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39E09-8534-4DBD-A0B6-4EB4FBCBBA6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0AF6-476B-428F-B83D-919E954A4AC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00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D0DD3-483A-46B0-97F6-5C3CBD52C352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73A6-9255-4AE4-BF73-A5E6FBA22D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63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768466-F798-47B7-A369-CFE7BFF0FBC3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C90FD-DA1A-4A59-A199-AD32C1E747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09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C57D75-6044-4DBD-A433-B3F70BB04D9D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FA813-EF4E-43C4-B52C-D2FEB8325A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85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C00798-2252-47A4-BD3C-9C52745D6512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A2C68-792B-4888-9802-356AC0FA9B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6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F0D388-4757-40BD-BD4C-B074FFD9DBCB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57A1D-B9C7-438E-8332-678552BBE4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40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FA6BF9-FE42-476F-8F20-E423DDBCAFDA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7499F-5C01-4E7E-8148-C90A8CFC5D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9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E014A-3171-40F0-B7C5-B44B2E40B1E8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3DDF4-AA91-4443-BB4F-CCD65F325C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63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58CB4C-597D-4448-874F-E2221D820E84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76FBC-2967-4A1B-A7A1-2519E0DCB0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4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71306B-FE7C-4CE9-8BC1-1E3ED4F28089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8CEB9-3DB4-41C1-AF32-598D35FAAD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6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2408B-072D-44FA-BFDC-80A2EF1B7BAF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62E2A-C1DA-4D6C-82F4-57532F0F0F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0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C9D794-8B29-4BCA-A498-AE3C178C1805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C521A-C020-4BF8-9135-438FC25DBF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90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3D0B784-2767-4A61-9755-B5BDB30AEB45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8824AF-7F93-48B9-A28A-6212A68620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Greedy Algorithm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technique to solve problems: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always makes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locally best</a:t>
            </a:r>
            <a:r>
              <a:rPr lang="en-US" altLang="zh-TW" dirty="0">
                <a:ea typeface="新細明體" pitchFamily="18" charset="-120"/>
              </a:rPr>
              <a:t> choice at the moment (local optimal). 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Hopefully, a series of locally best choices will lead to a globally best solution.  </a:t>
            </a:r>
          </a:p>
          <a:p>
            <a:r>
              <a:rPr lang="en-US" altLang="zh-TW" dirty="0">
                <a:ea typeface="新細明體" pitchFamily="18" charset="-120"/>
              </a:rPr>
              <a:t>Greedy algorithms yield optimal solutions for many (but not all) problems. 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itchFamily="-106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itchFamily="-106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5pPr>
            <a:lvl6pPr marL="2321982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6pPr>
            <a:lvl7pPr marL="2744160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7pPr>
            <a:lvl8pPr marL="3166339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8pPr>
            <a:lvl9pPr marL="3588517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BB48AFDC-C798-48CB-851C-1A2C00B9F6A8}" type="datetime1">
              <a:rPr lang="zh-TW" altLang="en-US" sz="1293">
                <a:solidFill>
                  <a:schemeClr val="bg2"/>
                </a:solidFill>
              </a:rPr>
              <a:pPr/>
              <a:t>2019/9/27</a:t>
            </a:fld>
            <a:endParaRPr lang="en-US" altLang="zh-TW" sz="1293" dirty="0">
              <a:solidFill>
                <a:schemeClr val="bg2"/>
              </a:solidFill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itchFamily="-106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itchFamily="-106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5pPr>
            <a:lvl6pPr marL="2321982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6pPr>
            <a:lvl7pPr marL="2744160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7pPr>
            <a:lvl8pPr marL="3166339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8pPr>
            <a:lvl9pPr marL="3588517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293" dirty="0">
                <a:solidFill>
                  <a:schemeClr val="bg2"/>
                </a:solidFill>
              </a:rPr>
              <a:t>CS4335  Design and Analysis of Algorithms/WANG </a:t>
            </a:r>
            <a:r>
              <a:rPr lang="en-US" altLang="zh-TW" sz="1293" dirty="0" err="1">
                <a:solidFill>
                  <a:schemeClr val="bg2"/>
                </a:solidFill>
              </a:rPr>
              <a:t>Lusheng</a:t>
            </a:r>
            <a:endParaRPr lang="en-US" altLang="zh-TW" sz="1293">
              <a:solidFill>
                <a:schemeClr val="bg2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itchFamily="-106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itchFamily="-106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5pPr>
            <a:lvl6pPr marL="2321982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6pPr>
            <a:lvl7pPr marL="2744160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7pPr>
            <a:lvl8pPr marL="3166339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8pPr>
            <a:lvl9pPr marL="3588517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293">
                <a:solidFill>
                  <a:schemeClr val="bg2"/>
                </a:solidFill>
              </a:rPr>
              <a:t>Page </a:t>
            </a:r>
            <a:fld id="{3F663A88-30AE-4FCF-9AB0-31609D6CB5ED}" type="slidenum">
              <a:rPr lang="en-US" altLang="zh-TW" sz="1293">
                <a:solidFill>
                  <a:schemeClr val="bg2"/>
                </a:solidFill>
              </a:rPr>
              <a:pPr/>
              <a:t>1</a:t>
            </a:fld>
            <a:endParaRPr lang="en-US" altLang="zh-TW" sz="1293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5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9829800" cy="1143000"/>
          </a:xfrm>
        </p:spPr>
        <p:txBody>
          <a:bodyPr/>
          <a:lstStyle/>
          <a:p>
            <a:pPr algn="l"/>
            <a:r>
              <a:rPr lang="en-US" dirty="0"/>
              <a:t>Well-</a:t>
            </a:r>
            <a:r>
              <a:rPr lang="en-US" dirty="0" err="1"/>
              <a:t>definedness</a:t>
            </a:r>
            <a:r>
              <a:rPr lang="en-US" dirty="0"/>
              <a:t> of shortest paths</a:t>
            </a: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698500" y="1894582"/>
            <a:ext cx="77422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</a:pPr>
            <a:r>
              <a:rPr lang="en-US" sz="3200" dirty="0"/>
              <a:t>If a graph </a:t>
            </a:r>
            <a:r>
              <a:rPr lang="en-US" sz="3200" i="1" dirty="0">
                <a:solidFill>
                  <a:srgbClr val="008A87"/>
                </a:solidFill>
              </a:rPr>
              <a:t>G</a:t>
            </a:r>
            <a:r>
              <a:rPr lang="en-US" sz="3200" dirty="0"/>
              <a:t> contains a negative-weight cycle, then some shortest paths may not exist.</a:t>
            </a:r>
          </a:p>
        </p:txBody>
      </p:sp>
      <p:grpSp>
        <p:nvGrpSpPr>
          <p:cNvPr id="537628" name="Group 28"/>
          <p:cNvGrpSpPr>
            <a:grpSpLocks/>
          </p:cNvGrpSpPr>
          <p:nvPr/>
        </p:nvGrpSpPr>
        <p:grpSpPr bwMode="auto">
          <a:xfrm>
            <a:off x="698500" y="2819400"/>
            <a:ext cx="7143750" cy="2819400"/>
            <a:chOff x="440" y="1776"/>
            <a:chExt cx="4500" cy="1776"/>
          </a:xfrm>
        </p:grpSpPr>
        <p:sp>
          <p:nvSpPr>
            <p:cNvPr id="537605" name="Text Box 5"/>
            <p:cNvSpPr txBox="1">
              <a:spLocks noChangeArrowheads="1"/>
            </p:cNvSpPr>
            <p:nvPr/>
          </p:nvSpPr>
          <p:spPr bwMode="auto">
            <a:xfrm>
              <a:off x="440" y="1776"/>
              <a:ext cx="1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ClrTx/>
              </a:pPr>
              <a:r>
                <a:rPr lang="en-US" b="1" dirty="0">
                  <a:solidFill>
                    <a:schemeClr val="accent2"/>
                  </a:solidFill>
                </a:rPr>
                <a:t>Example:</a:t>
              </a:r>
            </a:p>
          </p:txBody>
        </p:sp>
        <p:sp>
          <p:nvSpPr>
            <p:cNvPr id="537607" name="Oval 7"/>
            <p:cNvSpPr>
              <a:spLocks noChangeArrowheads="1"/>
            </p:cNvSpPr>
            <p:nvPr/>
          </p:nvSpPr>
          <p:spPr bwMode="auto">
            <a:xfrm>
              <a:off x="912" y="3124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</a:rPr>
                <a:t>u</a:t>
              </a:r>
            </a:p>
          </p:txBody>
        </p:sp>
        <p:sp>
          <p:nvSpPr>
            <p:cNvPr id="537608" name="Oval 8"/>
            <p:cNvSpPr>
              <a:spLocks noChangeArrowheads="1"/>
            </p:cNvSpPr>
            <p:nvPr/>
          </p:nvSpPr>
          <p:spPr bwMode="auto">
            <a:xfrm>
              <a:off x="2112" y="3124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7609" name="Oval 9"/>
            <p:cNvSpPr>
              <a:spLocks noChangeArrowheads="1"/>
            </p:cNvSpPr>
            <p:nvPr/>
          </p:nvSpPr>
          <p:spPr bwMode="auto">
            <a:xfrm>
              <a:off x="3312" y="3124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7610" name="Oval 10"/>
            <p:cNvSpPr>
              <a:spLocks noChangeArrowheads="1"/>
            </p:cNvSpPr>
            <p:nvPr/>
          </p:nvSpPr>
          <p:spPr bwMode="auto">
            <a:xfrm>
              <a:off x="4512" y="3124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</a:rPr>
                <a:t>v</a:t>
              </a:r>
            </a:p>
          </p:txBody>
        </p:sp>
        <p:sp>
          <p:nvSpPr>
            <p:cNvPr id="537611" name="Oval 11"/>
            <p:cNvSpPr>
              <a:spLocks noChangeArrowheads="1"/>
            </p:cNvSpPr>
            <p:nvPr/>
          </p:nvSpPr>
          <p:spPr bwMode="auto">
            <a:xfrm>
              <a:off x="3840" y="2473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7612" name="Oval 12"/>
            <p:cNvSpPr>
              <a:spLocks noChangeArrowheads="1"/>
            </p:cNvSpPr>
            <p:nvPr/>
          </p:nvSpPr>
          <p:spPr bwMode="auto">
            <a:xfrm>
              <a:off x="2788" y="2473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537613" name="AutoShape 13"/>
            <p:cNvCxnSpPr>
              <a:cxnSpLocks noChangeShapeType="1"/>
              <a:stCxn id="537607" idx="6"/>
              <a:endCxn id="537608" idx="2"/>
            </p:cNvCxnSpPr>
            <p:nvPr/>
          </p:nvCxnSpPr>
          <p:spPr bwMode="auto">
            <a:xfrm>
              <a:off x="1340" y="3338"/>
              <a:ext cx="7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7614" name="AutoShape 14"/>
            <p:cNvCxnSpPr>
              <a:cxnSpLocks noChangeShapeType="1"/>
              <a:stCxn id="537608" idx="6"/>
              <a:endCxn id="537609" idx="2"/>
            </p:cNvCxnSpPr>
            <p:nvPr/>
          </p:nvCxnSpPr>
          <p:spPr bwMode="auto">
            <a:xfrm>
              <a:off x="2540" y="3338"/>
              <a:ext cx="7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7615" name="AutoShape 15"/>
            <p:cNvCxnSpPr>
              <a:cxnSpLocks noChangeShapeType="1"/>
              <a:stCxn id="537609" idx="6"/>
              <a:endCxn id="537610" idx="2"/>
            </p:cNvCxnSpPr>
            <p:nvPr/>
          </p:nvCxnSpPr>
          <p:spPr bwMode="auto">
            <a:xfrm>
              <a:off x="3740" y="3338"/>
              <a:ext cx="7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7618" name="AutoShape 18"/>
            <p:cNvCxnSpPr>
              <a:cxnSpLocks noChangeShapeType="1"/>
              <a:stCxn id="537620" idx="2"/>
              <a:endCxn id="537612" idx="0"/>
            </p:cNvCxnSpPr>
            <p:nvPr/>
          </p:nvCxnSpPr>
          <p:spPr bwMode="auto">
            <a:xfrm rot="10800000" flipV="1">
              <a:off x="3002" y="2162"/>
              <a:ext cx="310" cy="31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7619" name="AutoShape 19"/>
            <p:cNvCxnSpPr>
              <a:cxnSpLocks noChangeShapeType="1"/>
              <a:stCxn id="537611" idx="0"/>
              <a:endCxn id="537620" idx="6"/>
            </p:cNvCxnSpPr>
            <p:nvPr/>
          </p:nvCxnSpPr>
          <p:spPr bwMode="auto">
            <a:xfrm rot="5400000" flipH="1">
              <a:off x="3741" y="2161"/>
              <a:ext cx="311" cy="31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7620" name="Oval 20"/>
            <p:cNvSpPr>
              <a:spLocks noChangeArrowheads="1"/>
            </p:cNvSpPr>
            <p:nvPr/>
          </p:nvSpPr>
          <p:spPr bwMode="auto">
            <a:xfrm>
              <a:off x="3312" y="1948"/>
              <a:ext cx="428" cy="42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sz="4800" baseline="22000"/>
                <a:t>…</a:t>
              </a:r>
            </a:p>
          </p:txBody>
        </p:sp>
        <p:cxnSp>
          <p:nvCxnSpPr>
            <p:cNvPr id="537621" name="AutoShape 21"/>
            <p:cNvCxnSpPr>
              <a:cxnSpLocks noChangeShapeType="1"/>
              <a:stCxn id="537625" idx="6"/>
              <a:endCxn id="537611" idx="4"/>
            </p:cNvCxnSpPr>
            <p:nvPr/>
          </p:nvCxnSpPr>
          <p:spPr bwMode="auto">
            <a:xfrm flipV="1">
              <a:off x="3715" y="2901"/>
              <a:ext cx="339" cy="32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7622" name="AutoShape 22"/>
            <p:cNvCxnSpPr>
              <a:cxnSpLocks noChangeShapeType="1"/>
              <a:stCxn id="537612" idx="4"/>
              <a:endCxn id="537625" idx="2"/>
            </p:cNvCxnSpPr>
            <p:nvPr/>
          </p:nvCxnSpPr>
          <p:spPr bwMode="auto">
            <a:xfrm rot="16200000" flipH="1">
              <a:off x="3010" y="2893"/>
              <a:ext cx="323" cy="339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7625" name="Oval 25"/>
            <p:cNvSpPr>
              <a:spLocks noChangeArrowheads="1"/>
            </p:cNvSpPr>
            <p:nvPr/>
          </p:nvSpPr>
          <p:spPr bwMode="auto">
            <a:xfrm>
              <a:off x="3341" y="3037"/>
              <a:ext cx="374" cy="37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6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7626" name="Text Box 26"/>
            <p:cNvSpPr txBox="1">
              <a:spLocks noChangeArrowheads="1"/>
            </p:cNvSpPr>
            <p:nvPr/>
          </p:nvSpPr>
          <p:spPr bwMode="auto">
            <a:xfrm>
              <a:off x="3312" y="2543"/>
              <a:ext cx="4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</a:pPr>
              <a:r>
                <a:rPr lang="en-US">
                  <a:solidFill>
                    <a:srgbClr val="008A87"/>
                  </a:solidFill>
                </a:rPr>
                <a:t>&lt;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56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b="1" dirty="0"/>
              <a:t>Negative-Weight edges: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chemeClr val="accent1"/>
                </a:solidFill>
              </a:rPr>
              <a:t>negative-weight cycles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total weight in the cycle (circuit) is negative.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no negative-weight cycles reachable from the source s, then for all v </a:t>
            </a:r>
            <a:r>
              <a:rPr lang="en-US" altLang="zh-CN" sz="2800" dirty="0">
                <a:sym typeface="Symbol" pitchFamily="18" charset="2"/>
              </a:rPr>
              <a:t></a:t>
            </a:r>
            <a:r>
              <a:rPr lang="en-US" altLang="zh-CN" sz="2800" dirty="0"/>
              <a:t>V, the shortest-path weight           remains </a:t>
            </a:r>
            <a:r>
              <a:rPr lang="en-US" altLang="zh-CN" sz="2800" dirty="0">
                <a:solidFill>
                  <a:schemeClr val="accent1"/>
                </a:solidFill>
              </a:rPr>
              <a:t>well defined</a:t>
            </a:r>
            <a:r>
              <a:rPr lang="en-US" altLang="zh-CN" sz="2800" dirty="0"/>
              <a:t>, even if it has a negative value.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chemeClr val="accent2"/>
                </a:solidFill>
              </a:rPr>
              <a:t>If there is a negative-weight cycle on some path from s to v, we define              = -     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We assume that all the edges have weights &gt;=0.</a:t>
            </a:r>
          </a:p>
        </p:txBody>
      </p:sp>
      <p:graphicFrame>
        <p:nvGraphicFramePr>
          <p:cNvPr id="92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589621"/>
              </p:ext>
            </p:extLst>
          </p:nvPr>
        </p:nvGraphicFramePr>
        <p:xfrm>
          <a:off x="4419600" y="4179887"/>
          <a:ext cx="838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6" name="公式" r:id="rId3" imgW="431613" imgH="203112" progId="Equation.3">
                  <p:embed/>
                </p:oleObj>
              </mc:Choice>
              <mc:Fallback>
                <p:oleObj name="公式" r:id="rId3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79887"/>
                        <a:ext cx="838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7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84323"/>
              </p:ext>
            </p:extLst>
          </p:nvPr>
        </p:nvGraphicFramePr>
        <p:xfrm>
          <a:off x="5715000" y="4191000"/>
          <a:ext cx="381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8" name="公式" r:id="rId7" imgW="152202" imgH="126835" progId="Equation.3">
                  <p:embed/>
                </p:oleObj>
              </mc:Choice>
              <mc:Fallback>
                <p:oleObj name="公式" r:id="rId7" imgW="152202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0"/>
                        <a:ext cx="381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37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Optimal substructure</a:t>
            </a: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868363" y="1905000"/>
            <a:ext cx="7407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dirty="0">
                <a:solidFill>
                  <a:schemeClr val="accent2"/>
                </a:solidFill>
              </a:rPr>
              <a:t>Theorem.</a:t>
            </a:r>
            <a:r>
              <a:rPr lang="en-US" dirty="0"/>
              <a:t>  A </a:t>
            </a:r>
            <a:r>
              <a:rPr lang="en-US" dirty="0" err="1">
                <a:solidFill>
                  <a:srgbClr val="FF0000"/>
                </a:solidFill>
              </a:rPr>
              <a:t>subpath</a:t>
            </a:r>
            <a:r>
              <a:rPr lang="en-US" dirty="0"/>
              <a:t> of a shortest path is a shortest path.</a:t>
            </a:r>
          </a:p>
        </p:txBody>
      </p:sp>
      <p:grpSp>
        <p:nvGrpSpPr>
          <p:cNvPr id="534547" name="Group 19"/>
          <p:cNvGrpSpPr>
            <a:grpSpLocks/>
          </p:cNvGrpSpPr>
          <p:nvPr/>
        </p:nvGrpSpPr>
        <p:grpSpPr bwMode="auto">
          <a:xfrm>
            <a:off x="990601" y="2697163"/>
            <a:ext cx="7156450" cy="1716087"/>
            <a:chOff x="624" y="1699"/>
            <a:chExt cx="4508" cy="1081"/>
          </a:xfrm>
        </p:grpSpPr>
        <p:sp>
          <p:nvSpPr>
            <p:cNvPr id="534532" name="Text Box 4"/>
            <p:cNvSpPr txBox="1">
              <a:spLocks noChangeArrowheads="1"/>
            </p:cNvSpPr>
            <p:nvPr/>
          </p:nvSpPr>
          <p:spPr bwMode="auto">
            <a:xfrm>
              <a:off x="964" y="1699"/>
              <a:ext cx="15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</a:pPr>
              <a:r>
                <a:rPr lang="en-US" i="1" dirty="0">
                  <a:solidFill>
                    <a:schemeClr val="accent2"/>
                  </a:solidFill>
                </a:rPr>
                <a:t>Outline of Proof.</a:t>
              </a:r>
              <a:r>
                <a:rPr lang="en-US" dirty="0"/>
                <a:t>  </a:t>
              </a:r>
            </a:p>
          </p:txBody>
        </p:sp>
        <p:sp>
          <p:nvSpPr>
            <p:cNvPr id="534533" name="Oval 5"/>
            <p:cNvSpPr>
              <a:spLocks noChangeArrowheads="1"/>
            </p:cNvSpPr>
            <p:nvPr/>
          </p:nvSpPr>
          <p:spPr bwMode="auto">
            <a:xfrm>
              <a:off x="624" y="2352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34" name="Oval 6"/>
            <p:cNvSpPr>
              <a:spLocks noChangeArrowheads="1"/>
            </p:cNvSpPr>
            <p:nvPr/>
          </p:nvSpPr>
          <p:spPr bwMode="auto">
            <a:xfrm>
              <a:off x="1440" y="2352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35" name="Oval 7"/>
            <p:cNvSpPr>
              <a:spLocks noChangeArrowheads="1"/>
            </p:cNvSpPr>
            <p:nvPr/>
          </p:nvSpPr>
          <p:spPr bwMode="auto">
            <a:xfrm>
              <a:off x="2256" y="2352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36" name="Oval 8"/>
            <p:cNvSpPr>
              <a:spLocks noChangeArrowheads="1"/>
            </p:cNvSpPr>
            <p:nvPr/>
          </p:nvSpPr>
          <p:spPr bwMode="auto">
            <a:xfrm>
              <a:off x="3072" y="2352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37" name="Oval 9"/>
            <p:cNvSpPr>
              <a:spLocks noChangeArrowheads="1"/>
            </p:cNvSpPr>
            <p:nvPr/>
          </p:nvSpPr>
          <p:spPr bwMode="auto">
            <a:xfrm>
              <a:off x="3888" y="2352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38" name="Oval 10"/>
            <p:cNvSpPr>
              <a:spLocks noChangeArrowheads="1"/>
            </p:cNvSpPr>
            <p:nvPr/>
          </p:nvSpPr>
          <p:spPr bwMode="auto">
            <a:xfrm>
              <a:off x="4704" y="2352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4539" name="AutoShape 11"/>
            <p:cNvCxnSpPr>
              <a:cxnSpLocks noChangeShapeType="1"/>
              <a:stCxn id="534533" idx="6"/>
              <a:endCxn id="534534" idx="2"/>
            </p:cNvCxnSpPr>
            <p:nvPr/>
          </p:nvCxnSpPr>
          <p:spPr bwMode="auto">
            <a:xfrm>
              <a:off x="1052" y="2566"/>
              <a:ext cx="3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4540" name="AutoShape 12"/>
            <p:cNvCxnSpPr>
              <a:cxnSpLocks noChangeShapeType="1"/>
              <a:stCxn id="534534" idx="6"/>
              <a:endCxn id="534535" idx="2"/>
            </p:cNvCxnSpPr>
            <p:nvPr/>
          </p:nvCxnSpPr>
          <p:spPr bwMode="auto">
            <a:xfrm>
              <a:off x="1868" y="2566"/>
              <a:ext cx="3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4541" name="AutoShape 13"/>
            <p:cNvCxnSpPr>
              <a:cxnSpLocks noChangeShapeType="1"/>
              <a:stCxn id="534535" idx="6"/>
              <a:endCxn id="534536" idx="2"/>
            </p:cNvCxnSpPr>
            <p:nvPr/>
          </p:nvCxnSpPr>
          <p:spPr bwMode="auto">
            <a:xfrm>
              <a:off x="2684" y="2566"/>
              <a:ext cx="3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4542" name="AutoShape 14"/>
            <p:cNvCxnSpPr>
              <a:cxnSpLocks noChangeShapeType="1"/>
              <a:stCxn id="534536" idx="6"/>
              <a:endCxn id="534537" idx="2"/>
            </p:cNvCxnSpPr>
            <p:nvPr/>
          </p:nvCxnSpPr>
          <p:spPr bwMode="auto">
            <a:xfrm>
              <a:off x="3500" y="2566"/>
              <a:ext cx="3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4543" name="AutoShape 15"/>
            <p:cNvCxnSpPr>
              <a:cxnSpLocks noChangeShapeType="1"/>
              <a:stCxn id="534537" idx="6"/>
              <a:endCxn id="534538" idx="2"/>
            </p:cNvCxnSpPr>
            <p:nvPr/>
          </p:nvCxnSpPr>
          <p:spPr bwMode="auto">
            <a:xfrm>
              <a:off x="4316" y="2566"/>
              <a:ext cx="3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534548" name="Group 20"/>
          <p:cNvGrpSpPr>
            <a:grpSpLocks/>
          </p:cNvGrpSpPr>
          <p:nvPr/>
        </p:nvGrpSpPr>
        <p:grpSpPr bwMode="auto">
          <a:xfrm>
            <a:off x="2865438" y="4313238"/>
            <a:ext cx="5211762" cy="944562"/>
            <a:chOff x="1805" y="2717"/>
            <a:chExt cx="3283" cy="595"/>
          </a:xfrm>
        </p:grpSpPr>
        <p:cxnSp>
          <p:nvCxnSpPr>
            <p:cNvPr id="534544" name="AutoShape 16"/>
            <p:cNvCxnSpPr>
              <a:cxnSpLocks noChangeShapeType="1"/>
              <a:stCxn id="534534" idx="5"/>
              <a:endCxn id="534537" idx="3"/>
            </p:cNvCxnSpPr>
            <p:nvPr/>
          </p:nvCxnSpPr>
          <p:spPr bwMode="auto">
            <a:xfrm rot="16200000" flipH="1">
              <a:off x="2877" y="1645"/>
              <a:ext cx="1" cy="2146"/>
            </a:xfrm>
            <a:prstGeom prst="curvedConnector3">
              <a:avLst>
                <a:gd name="adj1" fmla="val 41499995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4896" y="3120"/>
              <a:ext cx="192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71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Representing shortest paths: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819400"/>
          </a:xfrm>
        </p:spPr>
        <p:txBody>
          <a:bodyPr/>
          <a:lstStyle/>
          <a:p>
            <a:r>
              <a:rPr lang="en-US" altLang="zh-CN" sz="2800" dirty="0"/>
              <a:t>we maintain for each node </a:t>
            </a:r>
            <a:r>
              <a:rPr lang="en-US" altLang="zh-CN" sz="2800" i="1" dirty="0" err="1"/>
              <a:t>v</a:t>
            </a:r>
            <a:r>
              <a:rPr lang="en-US" altLang="zh-CN" sz="2800" i="1" dirty="0" err="1">
                <a:sym typeface="Symbol" pitchFamily="18" charset="2"/>
              </a:rPr>
              <a:t></a:t>
            </a:r>
            <a:r>
              <a:rPr lang="en-US" altLang="zh-CN" sz="2800" i="1" dirty="0" err="1"/>
              <a:t>V</a:t>
            </a:r>
            <a:r>
              <a:rPr lang="en-US" altLang="zh-CN" sz="2800" dirty="0"/>
              <a:t>, a </a:t>
            </a:r>
            <a:r>
              <a:rPr lang="en-US" altLang="zh-CN" sz="2800" b="1" dirty="0">
                <a:solidFill>
                  <a:schemeClr val="accent2"/>
                </a:solidFill>
              </a:rPr>
              <a:t>predecessor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</a:t>
            </a:r>
            <a:r>
              <a:rPr lang="en-US" altLang="zh-CN" sz="2800" i="1" dirty="0">
                <a:solidFill>
                  <a:srgbClr val="FF0000"/>
                </a:solidFill>
              </a:rPr>
              <a:t>[v]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that is the vertex in the shortest path right before v. </a:t>
            </a:r>
          </a:p>
          <a:p>
            <a:r>
              <a:rPr lang="en-US" altLang="zh-CN" sz="2800" dirty="0"/>
              <a:t>With the values of    , a backtracking process can give the shortest path. </a:t>
            </a:r>
            <a:r>
              <a:rPr lang="en-US" altLang="zh-CN" sz="2800" i="1" dirty="0"/>
              <a:t>(example)</a:t>
            </a:r>
          </a:p>
          <a:p>
            <a:endParaRPr lang="en-US" altLang="zh-CN" sz="2800" i="1" dirty="0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594116"/>
              </p:ext>
            </p:extLst>
          </p:nvPr>
        </p:nvGraphicFramePr>
        <p:xfrm>
          <a:off x="1143000" y="25908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3" name="公式" r:id="rId3" imgW="139680" imgH="139680" progId="Equation.3">
                  <p:embed/>
                </p:oleObj>
              </mc:Choice>
              <mc:Fallback>
                <p:oleObj name="公式" r:id="rId3" imgW="139680" imgH="139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25292"/>
              </p:ext>
            </p:extLst>
          </p:nvPr>
        </p:nvGraphicFramePr>
        <p:xfrm>
          <a:off x="3810000" y="3581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" name="公式" r:id="rId5" imgW="139680" imgH="139680" progId="Equation.3">
                  <p:embed/>
                </p:oleObj>
              </mc:Choice>
              <mc:Fallback>
                <p:oleObj name="公式" r:id="rId5" imgW="13968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814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4488B4-EC10-4AE3-959E-E746F4C5B798}" type="datetime1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2019/9/27</a:t>
            </a:fld>
            <a:endParaRPr lang="en-US" altLang="zh-CN" sz="140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chapter25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864F6FE-3807-4D3C-95B1-4A53B4679690}" type="slidenum">
              <a:rPr lang="en-US" altLang="zh-CN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Observation: (basic)</a:t>
            </a:r>
            <a:endParaRPr lang="en-US" altLang="zh-CN" sz="2800"/>
          </a:p>
          <a:p>
            <a:pPr eaLnBrk="1" hangingPunct="1"/>
            <a:r>
              <a:rPr lang="en-US" altLang="zh-CN" sz="2800"/>
              <a:t>Suppose that a shortest path </a:t>
            </a:r>
            <a:r>
              <a:rPr lang="en-US" altLang="zh-CN" sz="2800" i="1"/>
              <a:t>p</a:t>
            </a:r>
            <a:r>
              <a:rPr lang="en-US" altLang="zh-CN" sz="2800"/>
              <a:t> from a source </a:t>
            </a:r>
            <a:r>
              <a:rPr lang="en-US" altLang="zh-CN" sz="2800" i="1"/>
              <a:t>s</a:t>
            </a:r>
            <a:r>
              <a:rPr lang="en-US" altLang="zh-CN" sz="2800"/>
              <a:t> to a vertex </a:t>
            </a:r>
            <a:r>
              <a:rPr lang="en-US" altLang="zh-CN" sz="2800" i="1"/>
              <a:t>v</a:t>
            </a:r>
            <a:r>
              <a:rPr lang="en-US" altLang="zh-CN" sz="2800"/>
              <a:t> can be decomposed into   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                 </a:t>
            </a:r>
            <a:r>
              <a:rPr lang="en-US" altLang="zh-CN" sz="4400">
                <a:solidFill>
                  <a:srgbClr val="FF0000"/>
                </a:solidFill>
              </a:rPr>
              <a:t>s            u       v</a:t>
            </a:r>
          </a:p>
          <a:p>
            <a:pPr eaLnBrk="1" hangingPunct="1">
              <a:buFontTx/>
              <a:buNone/>
            </a:pPr>
            <a:r>
              <a:rPr lang="en-US" altLang="zh-CN"/>
              <a:t>for some vertex </a:t>
            </a:r>
            <a:r>
              <a:rPr lang="en-US" altLang="zh-CN" i="1"/>
              <a:t>u</a:t>
            </a:r>
            <a:r>
              <a:rPr lang="en-US" altLang="zh-CN"/>
              <a:t> and path </a:t>
            </a:r>
            <a:r>
              <a:rPr lang="en-US" altLang="zh-CN" i="1"/>
              <a:t>p’</a:t>
            </a:r>
            <a:r>
              <a:rPr lang="en-US" altLang="zh-CN"/>
              <a:t>. Then, the weight of a shortest path from </a:t>
            </a:r>
            <a:r>
              <a:rPr lang="en-US" altLang="zh-CN" i="1"/>
              <a:t>s</a:t>
            </a:r>
            <a:r>
              <a:rPr lang="en-US" altLang="zh-CN"/>
              <a:t> to </a:t>
            </a:r>
            <a:r>
              <a:rPr lang="en-US" altLang="zh-CN" i="1"/>
              <a:t>v</a:t>
            </a:r>
            <a:r>
              <a:rPr lang="en-US" altLang="zh-CN"/>
              <a:t> is</a:t>
            </a:r>
            <a:r>
              <a:rPr lang="en-US" altLang="zh-CN" sz="2800"/>
              <a:t> </a:t>
            </a:r>
          </a:p>
          <a:p>
            <a:pPr eaLnBrk="1" hangingPunct="1"/>
            <a:endParaRPr lang="en-US" altLang="zh-CN" sz="2800"/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3581400" y="2286000"/>
          <a:ext cx="1371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8" name="公式" r:id="rId3" imgW="431613" imgH="203112" progId="Equation.3">
                  <p:embed/>
                </p:oleObj>
              </mc:Choice>
              <mc:Fallback>
                <p:oleObj name="公式" r:id="rId3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86000"/>
                        <a:ext cx="13716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5562600" y="2362200"/>
          <a:ext cx="685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9" name="公式" r:id="rId5" imgW="190417" imgH="139639" progId="Equation.3">
                  <p:embed/>
                </p:oleObj>
              </mc:Choice>
              <mc:Fallback>
                <p:oleObj name="公式" r:id="rId5" imgW="190417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362200"/>
                        <a:ext cx="685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7"/>
          <p:cNvGraphicFramePr>
            <a:graphicFrameLocks noChangeAspect="1"/>
          </p:cNvGraphicFramePr>
          <p:nvPr/>
        </p:nvGraphicFramePr>
        <p:xfrm>
          <a:off x="2667000" y="3962400"/>
          <a:ext cx="33528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0" name="公式" r:id="rId7" imgW="1536033" imgH="203112" progId="Equation.3">
                  <p:embed/>
                </p:oleObj>
              </mc:Choice>
              <mc:Fallback>
                <p:oleObj name="公式" r:id="rId7" imgW="153603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33528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09600" y="4343400"/>
            <a:ext cx="822960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We do not know what is u for v, but we know u is in V and we can try all nodes in V in O(n) time.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Also, if u does not exist, the edge (s, v) is the shortest.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Question:</a:t>
            </a:r>
            <a:r>
              <a:rPr lang="en-US" altLang="zh-CN" sz="2000"/>
              <a:t> how to find (s, u), the first shortest from s to some node?</a:t>
            </a:r>
          </a:p>
        </p:txBody>
      </p:sp>
    </p:spTree>
    <p:extLst>
      <p:ext uri="{BB962C8B-B14F-4D97-AF65-F5344CB8AC3E}">
        <p14:creationId xmlns:p14="http://schemas.microsoft.com/office/powerpoint/2010/main" val="328001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686800" cy="1143000"/>
          </a:xfrm>
        </p:spPr>
        <p:txBody>
          <a:bodyPr/>
          <a:lstStyle/>
          <a:p>
            <a:pPr algn="l"/>
            <a:r>
              <a:rPr lang="en-US" altLang="zh-CN" dirty="0"/>
              <a:t>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00200"/>
                <a:ext cx="7772400" cy="4114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predecessor of  v,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d[v]</a:t>
                </a:r>
                <a:r>
                  <a:rPr lang="en-US" altLang="zh-CN" sz="2400" dirty="0"/>
                  <a:t>:  the total weight of path from s to v. </a:t>
                </a:r>
              </a:p>
              <a:p>
                <a:r>
                  <a:rPr lang="en-US" altLang="zh-CN" sz="2400" dirty="0"/>
                  <a:t>The process of relaxing an edge (u, v) consists of testing whether we can improve the shortest path to v found so far by going through u and, if so, updating d[v] and      [v].</a:t>
                </a:r>
              </a:p>
              <a:p>
                <a:r>
                  <a:rPr lang="en-US" altLang="zh-CN" sz="2400" dirty="0"/>
                  <a:t>RELAX(u, v, w)</a:t>
                </a:r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if</a:t>
                </a:r>
                <a:r>
                  <a:rPr lang="en-US" altLang="zh-CN" sz="2400" dirty="0"/>
                  <a:t>  d[v]&gt;d[u]+w(u, v)</a:t>
                </a:r>
              </a:p>
              <a:p>
                <a:r>
                  <a:rPr lang="en-US" altLang="zh-CN" sz="2400" dirty="0"/>
                  <a:t>  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then</a:t>
                </a:r>
                <a:r>
                  <a:rPr lang="en-US" altLang="zh-CN" sz="2400" dirty="0"/>
                  <a:t> d[v]        d[u]+w(</a:t>
                </a:r>
                <a:r>
                  <a:rPr lang="en-US" altLang="zh-CN" sz="2400" dirty="0" err="1"/>
                  <a:t>u,v</a:t>
                </a:r>
                <a:r>
                  <a:rPr lang="en-US" altLang="zh-CN" sz="2400" dirty="0"/>
                  <a:t>) </a:t>
                </a:r>
                <a:r>
                  <a:rPr lang="en-US" altLang="zh-CN" sz="2400" i="1" dirty="0">
                    <a:solidFill>
                      <a:schemeClr val="accent2"/>
                    </a:solidFill>
                  </a:rPr>
                  <a:t>(based on observation)</a:t>
                </a:r>
              </a:p>
              <a:p>
                <a:r>
                  <a:rPr lang="en-US" altLang="zh-CN" sz="2400" dirty="0"/>
                  <a:t>               [v]        u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1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00200"/>
                <a:ext cx="7772400" cy="4114800"/>
              </a:xfrm>
              <a:blipFill rotWithShape="0">
                <a:blip r:embed="rId3"/>
                <a:stretch>
                  <a:fillRect l="-1176" t="-1185" r="-1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46920"/>
              </p:ext>
            </p:extLst>
          </p:nvPr>
        </p:nvGraphicFramePr>
        <p:xfrm>
          <a:off x="7086600" y="3200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2" name="公式" r:id="rId4" imgW="139680" imgH="139680" progId="Equation.3">
                  <p:embed/>
                </p:oleObj>
              </mc:Choice>
              <mc:Fallback>
                <p:oleObj name="公式" r:id="rId4" imgW="139680" imgH="139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2004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774374"/>
              </p:ext>
            </p:extLst>
          </p:nvPr>
        </p:nvGraphicFramePr>
        <p:xfrm>
          <a:off x="2667000" y="4983162"/>
          <a:ext cx="533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3" name="公式" r:id="rId6" imgW="393480" imgH="203040" progId="Equation.3">
                  <p:embed/>
                </p:oleObj>
              </mc:Choice>
              <mc:Fallback>
                <p:oleObj name="公式" r:id="rId6" imgW="3934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83162"/>
                        <a:ext cx="533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103458"/>
              </p:ext>
            </p:extLst>
          </p:nvPr>
        </p:nvGraphicFramePr>
        <p:xfrm>
          <a:off x="1981200" y="4953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4" name="公式" r:id="rId8" imgW="139680" imgH="139680" progId="Equation.3">
                  <p:embed/>
                </p:oleObj>
              </mc:Choice>
              <mc:Fallback>
                <p:oleObj name="公式" r:id="rId8" imgW="13968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2667000" y="4572000"/>
          <a:ext cx="533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5" name="公式" r:id="rId9" imgW="393480" imgH="203040" progId="Equation.3">
                  <p:embed/>
                </p:oleObj>
              </mc:Choice>
              <mc:Fallback>
                <p:oleObj name="公式" r:id="rId9" imgW="3934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533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09600" y="4495800"/>
            <a:ext cx="81438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dirty="0">
                <a:solidFill>
                  <a:schemeClr val="accent1"/>
                </a:solidFill>
              </a:rPr>
              <a:t>relaxation</a:t>
            </a:r>
            <a:r>
              <a:rPr lang="en-US" altLang="zh-CN" sz="2000" dirty="0"/>
              <a:t> of an edge 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).The shortest-path estimate of each vertex </a:t>
            </a:r>
          </a:p>
          <a:p>
            <a:pPr algn="l"/>
            <a:r>
              <a:rPr lang="en-US" altLang="zh-CN" sz="2000" dirty="0"/>
              <a:t>is shown within the vertex. (a)Because d[v]&gt;d[u]+w(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 prior to relaxation,</a:t>
            </a:r>
          </a:p>
          <a:p>
            <a:pPr algn="l"/>
            <a:r>
              <a:rPr lang="en-US" altLang="zh-CN" sz="2000" dirty="0"/>
              <a:t>the value of d[v] decreases. (b)Here, d[v]      d[u]+w(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 before the relaxation</a:t>
            </a:r>
          </a:p>
          <a:p>
            <a:pPr algn="l"/>
            <a:r>
              <a:rPr lang="en-US" altLang="zh-CN" sz="2000" dirty="0" err="1"/>
              <a:t>step,so</a:t>
            </a:r>
            <a:r>
              <a:rPr lang="en-US" altLang="zh-CN" sz="2000" dirty="0"/>
              <a:t> d[v] is unchanged by relaxation</a:t>
            </a:r>
            <a:r>
              <a:rPr lang="en-US" altLang="zh-CN" dirty="0"/>
              <a:t>.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4940300" y="51054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" name="公式" r:id="rId3" imgW="126720" imgH="152280" progId="Equation.3">
                  <p:embed/>
                </p:oleObj>
              </mc:Choice>
              <mc:Fallback>
                <p:oleObj name="公式" r:id="rId3" imgW="126720" imgH="152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51054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43000" y="9906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2971800" y="9906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9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676400" y="12192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2795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u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048000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v</a:t>
            </a: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1219200" y="31242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3048000" y="31242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7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1752600" y="33528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1355725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u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312420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v</a:t>
            </a:r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4953000" y="10668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6781800" y="10668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5486400" y="12954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5089525" y="60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u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6858000" y="60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v</a:t>
            </a:r>
          </a:p>
        </p:txBody>
      </p:sp>
      <p:sp>
        <p:nvSpPr>
          <p:cNvPr id="45082" name="Oval 2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6781800" y="32004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5486400" y="34290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5089525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u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6858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v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2117725" y="76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5851525" y="76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21177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60039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>
            <a:off x="2286000" y="1676400"/>
            <a:ext cx="0" cy="1066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6172200" y="1676400"/>
            <a:ext cx="0" cy="1066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1873250" y="38100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(a)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5943600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(b)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2514600" y="1828800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/>
              <a:t>RELAX(u,v)</a:t>
            </a:r>
          </a:p>
        </p:txBody>
      </p:sp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6324600" y="1828800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/>
              <a:t>RELAX(u,v)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l"/>
            <a:r>
              <a:rPr lang="en-US" b="1" dirty="0"/>
              <a:t>Single-source shortest paths</a:t>
            </a:r>
          </a:p>
        </p:txBody>
      </p:sp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</a:pPr>
            <a:r>
              <a:rPr lang="en-US" sz="3200" b="1" dirty="0">
                <a:solidFill>
                  <a:schemeClr val="accent2"/>
                </a:solidFill>
              </a:rPr>
              <a:t>Problem.</a:t>
            </a:r>
            <a:r>
              <a:rPr lang="en-US" sz="3200" dirty="0"/>
              <a:t> From a given source vertex</a:t>
            </a:r>
            <a:r>
              <a:rPr lang="en-US" sz="3200" i="1" dirty="0"/>
              <a:t> </a:t>
            </a:r>
            <a:r>
              <a:rPr lang="en-US" sz="3200" i="1" dirty="0">
                <a:solidFill>
                  <a:srgbClr val="008A87"/>
                </a:solidFill>
              </a:rPr>
              <a:t>s</a:t>
            </a:r>
            <a:r>
              <a:rPr lang="en-US" sz="3200" dirty="0">
                <a:solidFill>
                  <a:srgbClr val="008A87"/>
                </a:solidFill>
              </a:rPr>
              <a:t> </a:t>
            </a:r>
            <a:r>
              <a:rPr lang="en-US" sz="3200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sz="3200" dirty="0">
                <a:solidFill>
                  <a:srgbClr val="008A87"/>
                </a:solidFill>
              </a:rPr>
              <a:t> </a:t>
            </a:r>
            <a:r>
              <a:rPr lang="en-US" sz="3200" i="1" dirty="0">
                <a:solidFill>
                  <a:srgbClr val="008A87"/>
                </a:solidFill>
              </a:rPr>
              <a:t>V</a:t>
            </a:r>
            <a:r>
              <a:rPr lang="en-US" sz="3200" dirty="0"/>
              <a:t>, find a shortest-path from s to every </a:t>
            </a:r>
            <a:r>
              <a:rPr lang="en-US" sz="3200" i="1" dirty="0">
                <a:solidFill>
                  <a:srgbClr val="008A87"/>
                </a:solidFill>
              </a:rPr>
              <a:t>v</a:t>
            </a:r>
            <a:r>
              <a:rPr lang="en-US" sz="3200" dirty="0">
                <a:solidFill>
                  <a:srgbClr val="008A87"/>
                </a:solidFill>
              </a:rPr>
              <a:t> </a:t>
            </a:r>
            <a:r>
              <a:rPr lang="en-US" sz="3200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sz="3200" dirty="0">
                <a:solidFill>
                  <a:srgbClr val="008A87"/>
                </a:solidFill>
              </a:rPr>
              <a:t> </a:t>
            </a:r>
            <a:r>
              <a:rPr lang="en-US" sz="3200" i="1" dirty="0">
                <a:solidFill>
                  <a:srgbClr val="008A87"/>
                </a:solidFill>
              </a:rPr>
              <a:t>V</a:t>
            </a:r>
            <a:r>
              <a:rPr lang="en-US" sz="3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8630" name="Text Box 6"/>
              <p:cNvSpPr txBox="1">
                <a:spLocks noChangeArrowheads="1"/>
              </p:cNvSpPr>
              <p:nvPr/>
            </p:nvSpPr>
            <p:spPr bwMode="auto">
              <a:xfrm>
                <a:off x="457200" y="2286000"/>
                <a:ext cx="8077200" cy="29238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buClrTx/>
                </a:pPr>
                <a:r>
                  <a:rPr lang="en-US" sz="3200" b="1" dirty="0">
                    <a:solidFill>
                      <a:schemeClr val="accent2"/>
                    </a:solidFill>
                  </a:rPr>
                  <a:t>I</a:t>
                </a:r>
                <a:r>
                  <a:rPr lang="en-US" b="1" dirty="0">
                    <a:solidFill>
                      <a:schemeClr val="accent2"/>
                    </a:solidFill>
                  </a:rPr>
                  <a:t>DEA</a:t>
                </a:r>
                <a:r>
                  <a:rPr lang="en-US" sz="3200" b="1" dirty="0">
                    <a:solidFill>
                      <a:schemeClr val="accent2"/>
                    </a:solidFill>
                  </a:rPr>
                  <a:t>:</a:t>
                </a: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Greedy</a:t>
                </a:r>
              </a:p>
              <a:p>
                <a:pPr algn="l">
                  <a:buClrTx/>
                </a:pPr>
                <a:r>
                  <a:rPr lang="en-US" sz="3200" dirty="0"/>
                  <a:t>Maintain </a:t>
                </a:r>
                <a:r>
                  <a:rPr lang="en-US" sz="3200" dirty="0">
                    <a:solidFill>
                      <a:srgbClr val="FF0000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and d</a:t>
                </a:r>
                <a:r>
                  <a:rPr lang="en-US" sz="3200" dirty="0"/>
                  <a:t>. </a:t>
                </a:r>
                <a:endParaRPr lang="en-US" sz="2000" dirty="0"/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000" b="1" i="1" dirty="0">
                    <a:solidFill>
                      <a:srgbClr val="FF0000"/>
                    </a:solidFill>
                    <a:latin typeface="+mj-lt"/>
                  </a:rPr>
                  <a:t>S</a:t>
                </a:r>
                <a:r>
                  <a:rPr lang="en-US" sz="2000" dirty="0">
                    <a:latin typeface="+mj-lt"/>
                  </a:rPr>
                  <a:t>: </a:t>
                </a:r>
                <a:r>
                  <a:rPr lang="en-US" sz="2000" i="1" dirty="0">
                    <a:latin typeface="+mj-lt"/>
                  </a:rPr>
                  <a:t> </a:t>
                </a:r>
                <a:r>
                  <a:rPr lang="en-US" sz="2000" b="1" i="1" dirty="0">
                    <a:latin typeface="+mj-lt"/>
                  </a:rPr>
                  <a:t>the set </a:t>
                </a:r>
                <a:r>
                  <a:rPr lang="en-US" sz="2000" b="1" dirty="0">
                    <a:latin typeface="+mj-lt"/>
                  </a:rPr>
                  <a:t>of nodes whose shortest-paths from </a:t>
                </a:r>
                <a:r>
                  <a:rPr lang="en-US" sz="2000" b="1" i="1" dirty="0">
                    <a:solidFill>
                      <a:srgbClr val="008A87"/>
                    </a:solidFill>
                    <a:latin typeface="+mj-lt"/>
                  </a:rPr>
                  <a:t>s</a:t>
                </a:r>
                <a:r>
                  <a:rPr lang="en-US" sz="2000" b="1" dirty="0">
                    <a:latin typeface="+mj-lt"/>
                  </a:rPr>
                  <a:t> have been found</a:t>
                </a:r>
                <a:r>
                  <a:rPr lang="en-US" sz="2000" dirty="0">
                    <a:latin typeface="+mj-lt"/>
                  </a:rPr>
                  <a:t>. 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For every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𝑣</m:t>
                    </m:r>
                    <m:r>
                      <a:rPr lang="en-US" sz="2000" b="0" i="1" dirty="0" smtClean="0">
                        <a:latin typeface="Cambria Math"/>
                      </a:rPr>
                      <m:t>∈</m:t>
                    </m:r>
                    <m:r>
                      <a:rPr lang="en-US" sz="2000" b="0" i="1" dirty="0" smtClean="0">
                        <a:latin typeface="Cambria Math"/>
                      </a:rPr>
                      <m:t>𝑉</m:t>
                    </m:r>
                    <m:r>
                      <a:rPr lang="en-US" sz="2000" b="0" i="1" dirty="0" smtClean="0">
                        <a:latin typeface="Cambria Math"/>
                      </a:rPr>
                      <m:t>, 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dirty="0" smtClean="0">
                        <a:latin typeface="Cambria Math"/>
                      </a:rPr>
                      <m:t>, </m:t>
                    </m:r>
                    <m:r>
                      <a:rPr lang="en-US" sz="2000" b="0" i="1" dirty="0" smtClean="0">
                        <a:latin typeface="Cambria Math"/>
                      </a:rPr>
                      <m:t>𝑜𝑟</m:t>
                    </m:r>
                    <m:r>
                      <a:rPr lang="en-US" sz="2000" b="0" i="1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𝑁𝐼𝐿</m:t>
                    </m:r>
                    <m:r>
                      <a:rPr lang="en-US" sz="2000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marL="457200" lvl="1" indent="0" algn="l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sz="2000" dirty="0">
                    <a:latin typeface="+mj-lt"/>
                  </a:rPr>
                  <a:t> defines the shortest path from s to every node 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only using nodes in S as  intermediate nodes</a:t>
                </a:r>
                <a:r>
                  <a:rPr lang="en-US" sz="2000" dirty="0">
                    <a:latin typeface="+mj-lt"/>
                  </a:rPr>
                  <a:t>. d: the weight (length) of this shortest path.      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At each step add to </a:t>
                </a:r>
                <a:r>
                  <a:rPr lang="en-US" sz="2000" i="1" dirty="0">
                    <a:solidFill>
                      <a:srgbClr val="008A87"/>
                    </a:solidFill>
                    <a:latin typeface="+mj-lt"/>
                  </a:rPr>
                  <a:t>S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the vertex </a:t>
                </a:r>
                <a:r>
                  <a:rPr lang="en-US" sz="2000" i="1" dirty="0">
                    <a:solidFill>
                      <a:srgbClr val="008A87"/>
                    </a:solidFill>
                    <a:latin typeface="+mj-lt"/>
                  </a:rPr>
                  <a:t>v</a:t>
                </a:r>
                <a:r>
                  <a:rPr lang="en-US" sz="2000" dirty="0">
                    <a:solidFill>
                      <a:srgbClr val="008A87"/>
                    </a:solidFill>
                    <a:latin typeface="+mj-lt"/>
                  </a:rPr>
                  <a:t> in </a:t>
                </a:r>
                <a:r>
                  <a:rPr lang="en-US" sz="2000" i="1" dirty="0">
                    <a:solidFill>
                      <a:srgbClr val="008A87"/>
                    </a:solidFill>
                    <a:latin typeface="+mj-lt"/>
                  </a:rPr>
                  <a:t>V </a:t>
                </a:r>
                <a:r>
                  <a:rPr lang="en-US" sz="2000" dirty="0">
                    <a:solidFill>
                      <a:srgbClr val="008A87"/>
                    </a:solidFill>
                    <a:latin typeface="+mj-lt"/>
                  </a:rPr>
                  <a:t>– </a:t>
                </a:r>
                <a:r>
                  <a:rPr lang="en-US" sz="2000" i="1" dirty="0">
                    <a:solidFill>
                      <a:srgbClr val="008A87"/>
                    </a:solidFill>
                    <a:latin typeface="+mj-lt"/>
                  </a:rPr>
                  <a:t>S</a:t>
                </a:r>
                <a:r>
                  <a:rPr lang="en-US" sz="2000" dirty="0">
                    <a:latin typeface="+mj-lt"/>
                  </a:rPr>
                  <a:t> whose d value is minimal.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Update the d  and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sz="2000" dirty="0">
                    <a:latin typeface="+mj-lt"/>
                  </a:rPr>
                  <a:t> values of all the nodes (in V-S) adjacent to </a:t>
                </a:r>
                <a:r>
                  <a:rPr lang="en-US" sz="2000" i="1" dirty="0">
                    <a:solidFill>
                      <a:srgbClr val="008A87"/>
                    </a:solidFill>
                    <a:latin typeface="+mj-lt"/>
                  </a:rPr>
                  <a:t>v</a:t>
                </a:r>
                <a:r>
                  <a:rPr lang="en-US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386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286000"/>
                <a:ext cx="8077200" cy="2923877"/>
              </a:xfrm>
              <a:prstGeom prst="rect">
                <a:avLst/>
              </a:prstGeom>
              <a:blipFill rotWithShape="0">
                <a:blip r:embed="rId2"/>
                <a:stretch>
                  <a:fillRect l="-1887" t="-2917" r="-1434" b="-27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Dijkstra’s algorithm</a:t>
            </a:r>
          </a:p>
        </p:txBody>
      </p:sp>
      <p:sp>
        <p:nvSpPr>
          <p:cNvPr id="553987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53988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3989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3990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3991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53992" name="AutoShape 8"/>
          <p:cNvCxnSpPr>
            <a:cxnSpLocks noChangeShapeType="1"/>
            <a:stCxn id="553987" idx="7"/>
            <a:endCxn id="553988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3" name="AutoShape 9"/>
          <p:cNvCxnSpPr>
            <a:cxnSpLocks noChangeShapeType="1"/>
            <a:stCxn id="553987" idx="5"/>
            <a:endCxn id="553990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4" name="AutoShape 10"/>
          <p:cNvCxnSpPr>
            <a:cxnSpLocks noChangeShapeType="1"/>
            <a:stCxn id="553988" idx="6"/>
            <a:endCxn id="553989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995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6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7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8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9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4000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4001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4002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54003" name="AutoShape 19"/>
          <p:cNvCxnSpPr>
            <a:cxnSpLocks noChangeShapeType="1"/>
            <a:stCxn id="553990" idx="6"/>
            <a:endCxn id="553991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4004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05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54006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54008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54009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54010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54012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561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4800600" y="250031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55012" name="Oval 4"/>
          <p:cNvSpPr>
            <a:spLocks noChangeArrowheads="1"/>
          </p:cNvSpPr>
          <p:nvPr/>
        </p:nvSpPr>
        <p:spPr bwMode="auto">
          <a:xfrm>
            <a:off x="6553200" y="14906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5013" name="Oval 5"/>
          <p:cNvSpPr>
            <a:spLocks noChangeArrowheads="1"/>
          </p:cNvSpPr>
          <p:nvPr/>
        </p:nvSpPr>
        <p:spPr bwMode="auto">
          <a:xfrm>
            <a:off x="8305800" y="14906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6553200" y="35099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8305800" y="35099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55016" name="AutoShape 8"/>
          <p:cNvCxnSpPr>
            <a:cxnSpLocks noChangeShapeType="1"/>
            <a:stCxn id="555011" idx="7"/>
            <a:endCxn id="555012" idx="2"/>
          </p:cNvCxnSpPr>
          <p:nvPr/>
        </p:nvCxnSpPr>
        <p:spPr bwMode="auto">
          <a:xfrm flipV="1">
            <a:off x="5380038" y="18303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17" name="AutoShape 9"/>
          <p:cNvCxnSpPr>
            <a:cxnSpLocks noChangeShapeType="1"/>
            <a:stCxn id="555011" idx="5"/>
            <a:endCxn id="555014" idx="2"/>
          </p:cNvCxnSpPr>
          <p:nvPr/>
        </p:nvCxnSpPr>
        <p:spPr bwMode="auto">
          <a:xfrm>
            <a:off x="5380038" y="30797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18" name="AutoShape 10"/>
          <p:cNvCxnSpPr>
            <a:cxnSpLocks noChangeShapeType="1"/>
            <a:stCxn id="555012" idx="6"/>
            <a:endCxn id="555013" idx="2"/>
          </p:cNvCxnSpPr>
          <p:nvPr/>
        </p:nvCxnSpPr>
        <p:spPr bwMode="auto">
          <a:xfrm>
            <a:off x="7232650" y="18303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5019" name="Arc 11"/>
          <p:cNvSpPr>
            <a:spLocks/>
          </p:cNvSpPr>
          <p:nvPr/>
        </p:nvSpPr>
        <p:spPr bwMode="auto">
          <a:xfrm>
            <a:off x="7164388" y="20589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0" name="Arc 12"/>
          <p:cNvSpPr>
            <a:spLocks/>
          </p:cNvSpPr>
          <p:nvPr/>
        </p:nvSpPr>
        <p:spPr bwMode="auto">
          <a:xfrm flipV="1">
            <a:off x="7162800" y="28495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1" name="Arc 13"/>
          <p:cNvSpPr>
            <a:spLocks/>
          </p:cNvSpPr>
          <p:nvPr/>
        </p:nvSpPr>
        <p:spPr bwMode="auto">
          <a:xfrm flipH="1">
            <a:off x="6477000" y="2062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2" name="Arc 14"/>
          <p:cNvSpPr>
            <a:spLocks/>
          </p:cNvSpPr>
          <p:nvPr/>
        </p:nvSpPr>
        <p:spPr bwMode="auto">
          <a:xfrm flipH="1" flipV="1">
            <a:off x="6477000" y="28495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3" name="Arc 15"/>
          <p:cNvSpPr>
            <a:spLocks/>
          </p:cNvSpPr>
          <p:nvPr/>
        </p:nvSpPr>
        <p:spPr bwMode="auto">
          <a:xfrm>
            <a:off x="8916988" y="20589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4" name="Arc 16"/>
          <p:cNvSpPr>
            <a:spLocks/>
          </p:cNvSpPr>
          <p:nvPr/>
        </p:nvSpPr>
        <p:spPr bwMode="auto">
          <a:xfrm flipV="1">
            <a:off x="8915400" y="28448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5" name="Arc 17"/>
          <p:cNvSpPr>
            <a:spLocks/>
          </p:cNvSpPr>
          <p:nvPr/>
        </p:nvSpPr>
        <p:spPr bwMode="auto">
          <a:xfrm flipH="1">
            <a:off x="8229600" y="2062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6" name="Arc 18"/>
          <p:cNvSpPr>
            <a:spLocks/>
          </p:cNvSpPr>
          <p:nvPr/>
        </p:nvSpPr>
        <p:spPr bwMode="auto">
          <a:xfrm flipH="1" flipV="1">
            <a:off x="8229600" y="28448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55027" name="AutoShape 19"/>
          <p:cNvCxnSpPr>
            <a:cxnSpLocks noChangeShapeType="1"/>
            <a:stCxn id="555014" idx="6"/>
            <a:endCxn id="555015" idx="2"/>
          </p:cNvCxnSpPr>
          <p:nvPr/>
        </p:nvCxnSpPr>
        <p:spPr bwMode="auto">
          <a:xfrm>
            <a:off x="7232650" y="38496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5028" name="Line 20"/>
          <p:cNvSpPr>
            <a:spLocks noChangeShapeType="1"/>
          </p:cNvSpPr>
          <p:nvPr/>
        </p:nvSpPr>
        <p:spPr bwMode="auto">
          <a:xfrm flipV="1">
            <a:off x="7239000" y="19351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5029" name="Text Box 21"/>
          <p:cNvSpPr txBox="1">
            <a:spLocks noChangeArrowheads="1"/>
          </p:cNvSpPr>
          <p:nvPr/>
        </p:nvSpPr>
        <p:spPr bwMode="auto">
          <a:xfrm>
            <a:off x="5410200" y="18208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55030" name="Text Box 22"/>
          <p:cNvSpPr txBox="1">
            <a:spLocks noChangeArrowheads="1"/>
          </p:cNvSpPr>
          <p:nvPr/>
        </p:nvSpPr>
        <p:spPr bwMode="auto">
          <a:xfrm>
            <a:off x="5562600" y="33067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55031" name="Text Box 23"/>
          <p:cNvSpPr txBox="1">
            <a:spLocks noChangeArrowheads="1"/>
          </p:cNvSpPr>
          <p:nvPr/>
        </p:nvSpPr>
        <p:spPr bwMode="auto">
          <a:xfrm>
            <a:off x="6477000" y="2589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55032" name="Text Box 24"/>
          <p:cNvSpPr txBox="1">
            <a:spLocks noChangeArrowheads="1"/>
          </p:cNvSpPr>
          <p:nvPr/>
        </p:nvSpPr>
        <p:spPr bwMode="auto">
          <a:xfrm>
            <a:off x="6934200" y="2589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55033" name="Text Box 25"/>
          <p:cNvSpPr txBox="1">
            <a:spLocks noChangeArrowheads="1"/>
          </p:cNvSpPr>
          <p:nvPr/>
        </p:nvSpPr>
        <p:spPr bwMode="auto">
          <a:xfrm>
            <a:off x="8248650" y="2589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8724900" y="2589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7486650" y="2392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55036" name="Text Box 28"/>
          <p:cNvSpPr txBox="1">
            <a:spLocks noChangeArrowheads="1"/>
          </p:cNvSpPr>
          <p:nvPr/>
        </p:nvSpPr>
        <p:spPr bwMode="auto">
          <a:xfrm>
            <a:off x="7620000" y="13255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5037" name="Text Box 29"/>
          <p:cNvSpPr txBox="1">
            <a:spLocks noChangeArrowheads="1"/>
          </p:cNvSpPr>
          <p:nvPr/>
        </p:nvSpPr>
        <p:spPr bwMode="auto">
          <a:xfrm>
            <a:off x="7620000" y="37782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5038" name="Text Box 30"/>
          <p:cNvSpPr txBox="1">
            <a:spLocks noChangeArrowheads="1"/>
          </p:cNvSpPr>
          <p:nvPr/>
        </p:nvSpPr>
        <p:spPr bwMode="auto">
          <a:xfrm>
            <a:off x="381000" y="1447800"/>
            <a:ext cx="2743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>
                <a:solidFill>
                  <a:schemeClr val="accent2"/>
                </a:solidFill>
              </a:rPr>
              <a:t>Initialize:</a:t>
            </a:r>
          </a:p>
        </p:txBody>
      </p:sp>
      <p:sp>
        <p:nvSpPr>
          <p:cNvPr id="555051" name="Text Box 43"/>
          <p:cNvSpPr txBox="1">
            <a:spLocks noChangeArrowheads="1"/>
          </p:cNvSpPr>
          <p:nvPr/>
        </p:nvSpPr>
        <p:spPr bwMode="auto">
          <a:xfrm>
            <a:off x="4852987" y="4724400"/>
            <a:ext cx="101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{}</a:t>
            </a:r>
          </a:p>
        </p:txBody>
      </p:sp>
      <p:sp>
        <p:nvSpPr>
          <p:cNvPr id="555053" name="Text Box 45"/>
          <p:cNvSpPr txBox="1">
            <a:spLocks noChangeArrowheads="1"/>
          </p:cNvSpPr>
          <p:nvPr/>
        </p:nvSpPr>
        <p:spPr bwMode="auto">
          <a:xfrm>
            <a:off x="4953000" y="205740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5054" name="Text Box 46"/>
          <p:cNvSpPr txBox="1">
            <a:spLocks noChangeArrowheads="1"/>
          </p:cNvSpPr>
          <p:nvPr/>
        </p:nvSpPr>
        <p:spPr bwMode="auto">
          <a:xfrm>
            <a:off x="6688138" y="1143000"/>
            <a:ext cx="47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5055" name="Text Box 47"/>
          <p:cNvSpPr txBox="1">
            <a:spLocks noChangeArrowheads="1"/>
          </p:cNvSpPr>
          <p:nvPr/>
        </p:nvSpPr>
        <p:spPr bwMode="auto">
          <a:xfrm>
            <a:off x="6656388" y="4221163"/>
            <a:ext cx="474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5056" name="Text Box 48"/>
          <p:cNvSpPr txBox="1">
            <a:spLocks noChangeArrowheads="1"/>
          </p:cNvSpPr>
          <p:nvPr/>
        </p:nvSpPr>
        <p:spPr bwMode="auto">
          <a:xfrm>
            <a:off x="8407400" y="4221163"/>
            <a:ext cx="474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5057" name="Text Box 49"/>
          <p:cNvSpPr txBox="1">
            <a:spLocks noChangeArrowheads="1"/>
          </p:cNvSpPr>
          <p:nvPr/>
        </p:nvSpPr>
        <p:spPr bwMode="auto">
          <a:xfrm>
            <a:off x="8382000" y="1066800"/>
            <a:ext cx="47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1125008" y="1981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1701800" y="1988608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2293938" y="1988608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2892425" y="1988608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3530600" y="1988608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387350" y="1988608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1133474" y="2598208"/>
            <a:ext cx="4667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  <a:p>
            <a:pPr algn="ctr">
              <a:lnSpc>
                <a:spcPct val="100000"/>
              </a:lnSpc>
              <a:buClrTx/>
            </a:pPr>
            <a:r>
              <a:rPr lang="en-US" sz="1600" dirty="0">
                <a:solidFill>
                  <a:srgbClr val="008A87"/>
                </a:solidFill>
              </a:rPr>
              <a:t>Nil</a:t>
            </a:r>
          </a:p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686042" y="2590800"/>
            <a:ext cx="44755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</a:p>
          <a:p>
            <a:r>
              <a:rPr lang="en-US" sz="1600" dirty="0">
                <a:solidFill>
                  <a:srgbClr val="008A87"/>
                </a:solidFill>
              </a:rPr>
              <a:t>Nil</a:t>
            </a:r>
          </a:p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  <a:latin typeface="Symbol" pitchFamily="18" charset="2"/>
            </a:endParaRPr>
          </a:p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2299553" y="2591858"/>
            <a:ext cx="4475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</a:p>
          <a:p>
            <a:r>
              <a:rPr lang="en-US" sz="1600" dirty="0">
                <a:solidFill>
                  <a:srgbClr val="008A87"/>
                </a:solidFill>
              </a:rPr>
              <a:t>Nil</a:t>
            </a:r>
          </a:p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2895600" y="2598208"/>
            <a:ext cx="4475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</a:p>
          <a:p>
            <a:r>
              <a:rPr lang="en-US" sz="1600" dirty="0">
                <a:solidFill>
                  <a:srgbClr val="008A87"/>
                </a:solidFill>
              </a:rPr>
              <a:t>Nil</a:t>
            </a:r>
          </a:p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3540346" y="2591858"/>
            <a:ext cx="41389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</a:p>
          <a:p>
            <a:r>
              <a:rPr lang="en-US" sz="1400" dirty="0">
                <a:solidFill>
                  <a:srgbClr val="008A87"/>
                </a:solidFill>
              </a:rPr>
              <a:t>Nil</a:t>
            </a:r>
          </a:p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1063625" y="25982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" name="Text Box 37"/>
          <p:cNvSpPr txBox="1">
            <a:spLocks noChangeArrowheads="1"/>
          </p:cNvSpPr>
          <p:nvPr/>
        </p:nvSpPr>
        <p:spPr bwMode="auto">
          <a:xfrm>
            <a:off x="457200" y="2593743"/>
            <a:ext cx="390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37"/>
              <p:cNvSpPr txBox="1">
                <a:spLocks noChangeArrowheads="1"/>
              </p:cNvSpPr>
              <p:nvPr/>
            </p:nvSpPr>
            <p:spPr bwMode="auto">
              <a:xfrm>
                <a:off x="523875" y="2898543"/>
                <a:ext cx="3905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CCCC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6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875" y="2898543"/>
                <a:ext cx="39052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Interval Scheduling and Interval Partitioning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16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sort all the jobs in a list using a ‘greedy’ principle, and then choose it one by one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2019/9/27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694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56035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56036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6037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6038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6039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56040" name="AutoShape 8"/>
          <p:cNvCxnSpPr>
            <a:cxnSpLocks noChangeShapeType="1"/>
            <a:stCxn id="556035" idx="7"/>
            <a:endCxn id="556036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6041" name="AutoShape 9"/>
          <p:cNvCxnSpPr>
            <a:cxnSpLocks noChangeShapeType="1"/>
            <a:stCxn id="556035" idx="5"/>
            <a:endCxn id="556038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6042" name="AutoShape 10"/>
          <p:cNvCxnSpPr>
            <a:cxnSpLocks noChangeShapeType="1"/>
            <a:stCxn id="556036" idx="6"/>
            <a:endCxn id="556037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6043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4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5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6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7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8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9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50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56051" name="AutoShape 19"/>
          <p:cNvCxnSpPr>
            <a:cxnSpLocks noChangeShapeType="1"/>
            <a:stCxn id="556038" idx="6"/>
            <a:endCxn id="556039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6052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6053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56054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56055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56056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56057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56058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56059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56060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6061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6063" name="Text Box 31"/>
          <p:cNvSpPr txBox="1">
            <a:spLocks noChangeArrowheads="1"/>
          </p:cNvSpPr>
          <p:nvPr/>
        </p:nvSpPr>
        <p:spPr bwMode="auto">
          <a:xfrm>
            <a:off x="1314450" y="381000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56064" name="Text Box 32"/>
          <p:cNvSpPr txBox="1">
            <a:spLocks noChangeArrowheads="1"/>
          </p:cNvSpPr>
          <p:nvPr/>
        </p:nvSpPr>
        <p:spPr bwMode="auto">
          <a:xfrm>
            <a:off x="1930400" y="38100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6065" name="Text Box 33"/>
          <p:cNvSpPr txBox="1">
            <a:spLocks noChangeArrowheads="1"/>
          </p:cNvSpPr>
          <p:nvPr/>
        </p:nvSpPr>
        <p:spPr bwMode="auto">
          <a:xfrm>
            <a:off x="2522538" y="381000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6066" name="Text Box 34"/>
          <p:cNvSpPr txBox="1">
            <a:spLocks noChangeArrowheads="1"/>
          </p:cNvSpPr>
          <p:nvPr/>
        </p:nvSpPr>
        <p:spPr bwMode="auto">
          <a:xfrm>
            <a:off x="3121025" y="38100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3759200" y="38100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556068" name="Text Box 36"/>
          <p:cNvSpPr txBox="1">
            <a:spLocks noChangeArrowheads="1"/>
          </p:cNvSpPr>
          <p:nvPr/>
        </p:nvSpPr>
        <p:spPr bwMode="auto">
          <a:xfrm>
            <a:off x="615950" y="381000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556069" name="Text Box 37"/>
          <p:cNvSpPr txBox="1">
            <a:spLocks noChangeArrowheads="1"/>
          </p:cNvSpPr>
          <p:nvPr/>
        </p:nvSpPr>
        <p:spPr bwMode="auto">
          <a:xfrm>
            <a:off x="1362075" y="441960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556072" name="Text Box 40"/>
          <p:cNvSpPr txBox="1">
            <a:spLocks noChangeArrowheads="1"/>
          </p:cNvSpPr>
          <p:nvPr/>
        </p:nvSpPr>
        <p:spPr bwMode="auto">
          <a:xfrm>
            <a:off x="3159125" y="44132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556073" name="Text Box 41"/>
          <p:cNvSpPr txBox="1">
            <a:spLocks noChangeArrowheads="1"/>
          </p:cNvSpPr>
          <p:nvPr/>
        </p:nvSpPr>
        <p:spPr bwMode="auto">
          <a:xfrm>
            <a:off x="3775075" y="44132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>
              <a:solidFill>
                <a:srgbClr val="008A87"/>
              </a:solidFill>
            </a:endParaRPr>
          </a:p>
        </p:txBody>
      </p:sp>
      <p:sp>
        <p:nvSpPr>
          <p:cNvPr id="556074" name="Line 42"/>
          <p:cNvSpPr>
            <a:spLocks noChangeShapeType="1"/>
          </p:cNvSpPr>
          <p:nvPr/>
        </p:nvSpPr>
        <p:spPr bwMode="auto">
          <a:xfrm>
            <a:off x="1292225" y="441960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6075" name="Text Box 43"/>
          <p:cNvSpPr txBox="1">
            <a:spLocks noChangeArrowheads="1"/>
          </p:cNvSpPr>
          <p:nvPr/>
        </p:nvSpPr>
        <p:spPr bwMode="auto">
          <a:xfrm>
            <a:off x="4800600" y="5334000"/>
            <a:ext cx="146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56076" name="Text Box 44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6077" name="Text Box 45"/>
          <p:cNvSpPr txBox="1">
            <a:spLocks noChangeArrowheads="1"/>
          </p:cNvSpPr>
          <p:nvPr/>
        </p:nvSpPr>
        <p:spPr bwMode="auto">
          <a:xfrm>
            <a:off x="5738813" y="1190625"/>
            <a:ext cx="47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6078" name="Text Box 46"/>
          <p:cNvSpPr txBox="1">
            <a:spLocks noChangeArrowheads="1"/>
          </p:cNvSpPr>
          <p:nvPr/>
        </p:nvSpPr>
        <p:spPr bwMode="auto">
          <a:xfrm>
            <a:off x="5738813" y="4449763"/>
            <a:ext cx="474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6079" name="Text Box 47"/>
          <p:cNvSpPr txBox="1">
            <a:spLocks noChangeArrowheads="1"/>
          </p:cNvSpPr>
          <p:nvPr/>
        </p:nvSpPr>
        <p:spPr bwMode="auto">
          <a:xfrm>
            <a:off x="7489825" y="4449763"/>
            <a:ext cx="474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6080" name="Text Box 48"/>
          <p:cNvSpPr txBox="1">
            <a:spLocks noChangeArrowheads="1"/>
          </p:cNvSpPr>
          <p:nvPr/>
        </p:nvSpPr>
        <p:spPr bwMode="auto">
          <a:xfrm>
            <a:off x="7489825" y="1190625"/>
            <a:ext cx="47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6081" name="Text Box 49"/>
          <p:cNvSpPr txBox="1">
            <a:spLocks noChangeArrowheads="1"/>
          </p:cNvSpPr>
          <p:nvPr/>
        </p:nvSpPr>
        <p:spPr bwMode="auto">
          <a:xfrm>
            <a:off x="381000" y="14478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“A”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E</a:t>
            </a:r>
            <a:r>
              <a:rPr lang="en-US" sz="2400" b="1" dirty="0">
                <a:solidFill>
                  <a:schemeClr val="accent2"/>
                </a:solidFill>
              </a:rPr>
              <a:t>XTRACT</a:t>
            </a:r>
            <a:r>
              <a:rPr lang="en-US" b="1" dirty="0">
                <a:solidFill>
                  <a:schemeClr val="accent2"/>
                </a:solidFill>
              </a:rPr>
              <a:t>-M</a:t>
            </a:r>
            <a:r>
              <a:rPr lang="en-US" sz="2400" b="1" dirty="0">
                <a:solidFill>
                  <a:schemeClr val="accent2"/>
                </a:solidFill>
              </a:rPr>
              <a:t>IN</a:t>
            </a:r>
            <a:r>
              <a:rPr lang="en-US" b="1" dirty="0">
                <a:solidFill>
                  <a:srgbClr val="008A87"/>
                </a:solidFill>
              </a:rPr>
              <a:t>(</a:t>
            </a:r>
            <a:r>
              <a:rPr lang="en-US" b="1" i="1" dirty="0">
                <a:solidFill>
                  <a:srgbClr val="008A87"/>
                </a:solidFill>
              </a:rPr>
              <a:t>Q</a:t>
            </a:r>
            <a:r>
              <a:rPr lang="en-US" b="1" dirty="0">
                <a:solidFill>
                  <a:srgbClr val="008A87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80645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37"/>
              <p:cNvSpPr txBox="1">
                <a:spLocks noChangeArrowheads="1"/>
              </p:cNvSpPr>
              <p:nvPr/>
            </p:nvSpPr>
            <p:spPr bwMode="auto">
              <a:xfrm>
                <a:off x="750080" y="5029200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080" y="5029200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37"/>
              <p:cNvSpPr txBox="1">
                <a:spLocks noChangeArrowheads="1"/>
              </p:cNvSpPr>
              <p:nvPr/>
            </p:nvSpPr>
            <p:spPr bwMode="auto">
              <a:xfrm>
                <a:off x="1132823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2823" y="5024735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37"/>
              <p:cNvSpPr txBox="1">
                <a:spLocks noChangeArrowheads="1"/>
              </p:cNvSpPr>
              <p:nvPr/>
            </p:nvSpPr>
            <p:spPr bwMode="auto">
              <a:xfrm>
                <a:off x="2359934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9934" y="5024735"/>
                <a:ext cx="77444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2969534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9534" y="5024735"/>
                <a:ext cx="77444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37"/>
              <p:cNvSpPr txBox="1">
                <a:spLocks noChangeArrowheads="1"/>
              </p:cNvSpPr>
              <p:nvPr/>
            </p:nvSpPr>
            <p:spPr bwMode="auto">
              <a:xfrm>
                <a:off x="3655334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5334" y="5024735"/>
                <a:ext cx="77444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37"/>
              <p:cNvSpPr txBox="1">
                <a:spLocks noChangeArrowheads="1"/>
              </p:cNvSpPr>
              <p:nvPr/>
            </p:nvSpPr>
            <p:spPr bwMode="auto">
              <a:xfrm>
                <a:off x="1742423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2423" y="5024735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1905000" y="44196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58" name="Text Box 40"/>
          <p:cNvSpPr txBox="1">
            <a:spLocks noChangeArrowheads="1"/>
          </p:cNvSpPr>
          <p:nvPr/>
        </p:nvSpPr>
        <p:spPr bwMode="auto">
          <a:xfrm>
            <a:off x="2570162" y="44196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1263650" y="4953000"/>
            <a:ext cx="482600" cy="457200"/>
          </a:xfrm>
          <a:prstGeom prst="rect">
            <a:avLst/>
          </a:prstGeom>
          <a:solidFill>
            <a:srgbClr val="FFCCCC">
              <a:alpha val="6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56035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56036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6037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6038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6039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56040" name="AutoShape 8"/>
          <p:cNvCxnSpPr>
            <a:cxnSpLocks noChangeShapeType="1"/>
            <a:stCxn id="556035" idx="7"/>
            <a:endCxn id="556036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6041" name="AutoShape 9"/>
          <p:cNvCxnSpPr>
            <a:cxnSpLocks noChangeShapeType="1"/>
            <a:stCxn id="556035" idx="5"/>
            <a:endCxn id="556038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6042" name="AutoShape 10"/>
          <p:cNvCxnSpPr>
            <a:cxnSpLocks noChangeShapeType="1"/>
            <a:stCxn id="556036" idx="6"/>
            <a:endCxn id="556037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6043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4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5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6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7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8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9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50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56051" name="AutoShape 19"/>
          <p:cNvCxnSpPr>
            <a:cxnSpLocks noChangeShapeType="1"/>
            <a:stCxn id="556038" idx="6"/>
            <a:endCxn id="556039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6052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6053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56054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56055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56056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56057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56058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56059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56060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6061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6063" name="Text Box 31"/>
          <p:cNvSpPr txBox="1">
            <a:spLocks noChangeArrowheads="1"/>
          </p:cNvSpPr>
          <p:nvPr/>
        </p:nvSpPr>
        <p:spPr bwMode="auto">
          <a:xfrm>
            <a:off x="1314450" y="381000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56064" name="Text Box 32"/>
          <p:cNvSpPr txBox="1">
            <a:spLocks noChangeArrowheads="1"/>
          </p:cNvSpPr>
          <p:nvPr/>
        </p:nvSpPr>
        <p:spPr bwMode="auto">
          <a:xfrm>
            <a:off x="1930400" y="38100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6065" name="Text Box 33"/>
          <p:cNvSpPr txBox="1">
            <a:spLocks noChangeArrowheads="1"/>
          </p:cNvSpPr>
          <p:nvPr/>
        </p:nvSpPr>
        <p:spPr bwMode="auto">
          <a:xfrm>
            <a:off x="2522538" y="381000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6066" name="Text Box 34"/>
          <p:cNvSpPr txBox="1">
            <a:spLocks noChangeArrowheads="1"/>
          </p:cNvSpPr>
          <p:nvPr/>
        </p:nvSpPr>
        <p:spPr bwMode="auto">
          <a:xfrm>
            <a:off x="3121025" y="38100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3759200" y="38100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556068" name="Text Box 36"/>
          <p:cNvSpPr txBox="1">
            <a:spLocks noChangeArrowheads="1"/>
          </p:cNvSpPr>
          <p:nvPr/>
        </p:nvSpPr>
        <p:spPr bwMode="auto">
          <a:xfrm>
            <a:off x="615950" y="381000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556069" name="Text Box 37"/>
          <p:cNvSpPr txBox="1">
            <a:spLocks noChangeArrowheads="1"/>
          </p:cNvSpPr>
          <p:nvPr/>
        </p:nvSpPr>
        <p:spPr bwMode="auto">
          <a:xfrm>
            <a:off x="1362074" y="4419600"/>
            <a:ext cx="384175" cy="46166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556070" name="Text Box 38"/>
          <p:cNvSpPr txBox="1">
            <a:spLocks noChangeArrowheads="1"/>
          </p:cNvSpPr>
          <p:nvPr/>
        </p:nvSpPr>
        <p:spPr bwMode="auto">
          <a:xfrm>
            <a:off x="1900872" y="441325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10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556071" name="Text Box 39"/>
          <p:cNvSpPr txBox="1">
            <a:spLocks noChangeArrowheads="1"/>
          </p:cNvSpPr>
          <p:nvPr/>
        </p:nvSpPr>
        <p:spPr bwMode="auto">
          <a:xfrm>
            <a:off x="2582654" y="44132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556072" name="Text Box 40"/>
          <p:cNvSpPr txBox="1">
            <a:spLocks noChangeArrowheads="1"/>
          </p:cNvSpPr>
          <p:nvPr/>
        </p:nvSpPr>
        <p:spPr bwMode="auto">
          <a:xfrm>
            <a:off x="3159125" y="44132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>
              <a:solidFill>
                <a:srgbClr val="008A87"/>
              </a:solidFill>
            </a:endParaRPr>
          </a:p>
        </p:txBody>
      </p:sp>
      <p:sp>
        <p:nvSpPr>
          <p:cNvPr id="556073" name="Text Box 41"/>
          <p:cNvSpPr txBox="1">
            <a:spLocks noChangeArrowheads="1"/>
          </p:cNvSpPr>
          <p:nvPr/>
        </p:nvSpPr>
        <p:spPr bwMode="auto">
          <a:xfrm>
            <a:off x="3775075" y="44132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>
              <a:solidFill>
                <a:srgbClr val="008A87"/>
              </a:solidFill>
            </a:endParaRPr>
          </a:p>
        </p:txBody>
      </p:sp>
      <p:sp>
        <p:nvSpPr>
          <p:cNvPr id="556074" name="Line 42"/>
          <p:cNvSpPr>
            <a:spLocks noChangeShapeType="1"/>
          </p:cNvSpPr>
          <p:nvPr/>
        </p:nvSpPr>
        <p:spPr bwMode="auto">
          <a:xfrm>
            <a:off x="1292225" y="441960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6075" name="Text Box 43"/>
          <p:cNvSpPr txBox="1">
            <a:spLocks noChangeArrowheads="1"/>
          </p:cNvSpPr>
          <p:nvPr/>
        </p:nvSpPr>
        <p:spPr bwMode="auto">
          <a:xfrm>
            <a:off x="4800600" y="5334000"/>
            <a:ext cx="146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 </a:t>
            </a:r>
            <a:r>
              <a:rPr lang="en-US" i="1" dirty="0">
                <a:solidFill>
                  <a:srgbClr val="008A87"/>
                </a:solidFill>
              </a:rPr>
              <a:t>A</a:t>
            </a:r>
            <a:r>
              <a:rPr lang="en-US" dirty="0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56076" name="Text Box 44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6077" name="Text Box 45"/>
          <p:cNvSpPr txBox="1">
            <a:spLocks noChangeArrowheads="1"/>
          </p:cNvSpPr>
          <p:nvPr/>
        </p:nvSpPr>
        <p:spPr bwMode="auto">
          <a:xfrm>
            <a:off x="5576035" y="1325562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10/A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6078" name="Text Box 46"/>
          <p:cNvSpPr txBox="1">
            <a:spLocks noChangeArrowheads="1"/>
          </p:cNvSpPr>
          <p:nvPr/>
        </p:nvSpPr>
        <p:spPr bwMode="auto">
          <a:xfrm>
            <a:off x="5659858" y="4449763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3/A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6079" name="Text Box 47"/>
          <p:cNvSpPr txBox="1">
            <a:spLocks noChangeArrowheads="1"/>
          </p:cNvSpPr>
          <p:nvPr/>
        </p:nvSpPr>
        <p:spPr bwMode="auto">
          <a:xfrm>
            <a:off x="7486546" y="4449763"/>
            <a:ext cx="4812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¥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6080" name="Text Box 48"/>
          <p:cNvSpPr txBox="1">
            <a:spLocks noChangeArrowheads="1"/>
          </p:cNvSpPr>
          <p:nvPr/>
        </p:nvSpPr>
        <p:spPr bwMode="auto">
          <a:xfrm>
            <a:off x="7525018" y="1190625"/>
            <a:ext cx="4042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6081" name="Text Box 49"/>
          <p:cNvSpPr txBox="1">
            <a:spLocks noChangeArrowheads="1"/>
          </p:cNvSpPr>
          <p:nvPr/>
        </p:nvSpPr>
        <p:spPr bwMode="auto">
          <a:xfrm>
            <a:off x="381000" y="1447800"/>
            <a:ext cx="487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dirty="0">
                <a:solidFill>
                  <a:schemeClr val="accent2"/>
                </a:solidFill>
              </a:rPr>
              <a:t>Relax all edges leaving </a:t>
            </a:r>
            <a:r>
              <a:rPr lang="en-US" b="1" i="1" dirty="0">
                <a:solidFill>
                  <a:srgbClr val="008A87"/>
                </a:solidFill>
              </a:rPr>
              <a:t>A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80645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37"/>
              <p:cNvSpPr txBox="1">
                <a:spLocks noChangeArrowheads="1"/>
              </p:cNvSpPr>
              <p:nvPr/>
            </p:nvSpPr>
            <p:spPr bwMode="auto">
              <a:xfrm>
                <a:off x="750080" y="5029200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080" y="5029200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37"/>
              <p:cNvSpPr txBox="1">
                <a:spLocks noChangeArrowheads="1"/>
              </p:cNvSpPr>
              <p:nvPr/>
            </p:nvSpPr>
            <p:spPr bwMode="auto">
              <a:xfrm>
                <a:off x="1132823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2823" y="5024735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37"/>
              <p:cNvSpPr txBox="1">
                <a:spLocks noChangeArrowheads="1"/>
              </p:cNvSpPr>
              <p:nvPr/>
            </p:nvSpPr>
            <p:spPr bwMode="auto">
              <a:xfrm>
                <a:off x="2511225" y="5024735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1225" y="5024735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2969534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9534" y="5024735"/>
                <a:ext cx="77444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37"/>
              <p:cNvSpPr txBox="1">
                <a:spLocks noChangeArrowheads="1"/>
              </p:cNvSpPr>
              <p:nvPr/>
            </p:nvSpPr>
            <p:spPr bwMode="auto">
              <a:xfrm>
                <a:off x="3655334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5334" y="5024735"/>
                <a:ext cx="77444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37"/>
              <p:cNvSpPr txBox="1">
                <a:spLocks noChangeArrowheads="1"/>
              </p:cNvSpPr>
              <p:nvPr/>
            </p:nvSpPr>
            <p:spPr bwMode="auto">
              <a:xfrm>
                <a:off x="1899549" y="5024735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9549" y="5024735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1228726" y="5105400"/>
            <a:ext cx="669924" cy="381000"/>
          </a:xfrm>
          <a:prstGeom prst="rect">
            <a:avLst/>
          </a:prstGeom>
          <a:solidFill>
            <a:srgbClr val="FFCCCC">
              <a:alpha val="67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905000"/>
            <a:ext cx="4027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can A be a better</a:t>
            </a:r>
          </a:p>
          <a:p>
            <a:r>
              <a:rPr lang="en-US" dirty="0"/>
              <a:t> predecessor for other vertices?</a:t>
            </a:r>
          </a:p>
        </p:txBody>
      </p:sp>
    </p:spTree>
    <p:extLst>
      <p:ext uri="{BB962C8B-B14F-4D97-AF65-F5344CB8AC3E}">
        <p14:creationId xmlns:p14="http://schemas.microsoft.com/office/powerpoint/2010/main" val="328787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31"/>
          <p:cNvSpPr txBox="1">
            <a:spLocks noChangeArrowheads="1"/>
          </p:cNvSpPr>
          <p:nvPr/>
        </p:nvSpPr>
        <p:spPr bwMode="auto">
          <a:xfrm>
            <a:off x="1244600" y="510540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2438400" y="510093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2411092" y="449580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58083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58084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8085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8086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8087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58088" name="AutoShape 8"/>
          <p:cNvCxnSpPr>
            <a:cxnSpLocks noChangeShapeType="1"/>
            <a:stCxn id="558083" idx="7"/>
            <a:endCxn id="558084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8089" name="AutoShape 9"/>
          <p:cNvCxnSpPr>
            <a:cxnSpLocks noChangeShapeType="1"/>
            <a:stCxn id="558083" idx="5"/>
            <a:endCxn id="558086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8090" name="AutoShape 10"/>
          <p:cNvCxnSpPr>
            <a:cxnSpLocks noChangeShapeType="1"/>
            <a:stCxn id="558084" idx="6"/>
            <a:endCxn id="558085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8091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2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3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4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5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6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7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8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58099" name="AutoShape 19"/>
          <p:cNvCxnSpPr>
            <a:cxnSpLocks noChangeShapeType="1"/>
            <a:stCxn id="558086" idx="6"/>
            <a:endCxn id="558087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8100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01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58102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58103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58104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58105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58107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8109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8123" name="Text Box 43"/>
          <p:cNvSpPr txBox="1">
            <a:spLocks noChangeArrowheads="1"/>
          </p:cNvSpPr>
          <p:nvPr/>
        </p:nvSpPr>
        <p:spPr bwMode="auto">
          <a:xfrm>
            <a:off x="6289675" y="5745162"/>
            <a:ext cx="1939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A, C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58124" name="Text Box 44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8125" name="Text Box 45"/>
          <p:cNvSpPr txBox="1">
            <a:spLocks noChangeArrowheads="1"/>
          </p:cNvSpPr>
          <p:nvPr/>
        </p:nvSpPr>
        <p:spPr bwMode="auto">
          <a:xfrm>
            <a:off x="5533965" y="1325563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10/A</a:t>
            </a:r>
          </a:p>
        </p:txBody>
      </p:sp>
      <p:sp>
        <p:nvSpPr>
          <p:cNvPr id="558126" name="Text Box 46"/>
          <p:cNvSpPr txBox="1">
            <a:spLocks noChangeArrowheads="1"/>
          </p:cNvSpPr>
          <p:nvPr/>
        </p:nvSpPr>
        <p:spPr bwMode="auto">
          <a:xfrm>
            <a:off x="5652185" y="4457700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3/A</a:t>
            </a:r>
          </a:p>
        </p:txBody>
      </p:sp>
      <p:sp>
        <p:nvSpPr>
          <p:cNvPr id="558127" name="Text Box 47"/>
          <p:cNvSpPr txBox="1">
            <a:spLocks noChangeArrowheads="1"/>
          </p:cNvSpPr>
          <p:nvPr/>
        </p:nvSpPr>
        <p:spPr bwMode="auto">
          <a:xfrm>
            <a:off x="7489825" y="4449763"/>
            <a:ext cx="474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8128" name="Text Box 48"/>
          <p:cNvSpPr txBox="1">
            <a:spLocks noChangeArrowheads="1"/>
          </p:cNvSpPr>
          <p:nvPr/>
        </p:nvSpPr>
        <p:spPr bwMode="auto">
          <a:xfrm>
            <a:off x="7489825" y="1190625"/>
            <a:ext cx="47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8134" name="Text Box 54"/>
          <p:cNvSpPr txBox="1">
            <a:spLocks noChangeArrowheads="1"/>
          </p:cNvSpPr>
          <p:nvPr/>
        </p:nvSpPr>
        <p:spPr bwMode="auto">
          <a:xfrm>
            <a:off x="381000" y="14478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>
                <a:solidFill>
                  <a:srgbClr val="008A87"/>
                </a:solidFill>
              </a:rPr>
              <a:t>“C”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E</a:t>
            </a:r>
            <a:r>
              <a:rPr lang="en-US" sz="2400" b="1">
                <a:solidFill>
                  <a:schemeClr val="accent2"/>
                </a:solidFill>
              </a:rPr>
              <a:t>XTRACT</a:t>
            </a:r>
            <a:r>
              <a:rPr lang="en-US" b="1">
                <a:solidFill>
                  <a:schemeClr val="accent2"/>
                </a:solidFill>
              </a:rPr>
              <a:t>-M</a:t>
            </a:r>
            <a:r>
              <a:rPr lang="en-US" sz="2400" b="1">
                <a:solidFill>
                  <a:schemeClr val="accent2"/>
                </a:solidFill>
              </a:rPr>
              <a:t>IN</a:t>
            </a:r>
            <a:r>
              <a:rPr lang="en-US" b="1">
                <a:solidFill>
                  <a:srgbClr val="008A87"/>
                </a:solidFill>
              </a:rPr>
              <a:t>(</a:t>
            </a:r>
            <a:r>
              <a:rPr lang="en-US" b="1" i="1">
                <a:solidFill>
                  <a:srgbClr val="008A87"/>
                </a:solidFill>
              </a:rPr>
              <a:t>Q</a:t>
            </a:r>
            <a:r>
              <a:rPr lang="en-US" b="1">
                <a:solidFill>
                  <a:srgbClr val="008A87"/>
                </a:solidFill>
              </a:rPr>
              <a:t>)</a:t>
            </a:r>
            <a:r>
              <a:rPr lang="en-US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1231900" y="388620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1847850" y="3886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2439988" y="388620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3038475" y="38862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75" name="Text Box 35"/>
          <p:cNvSpPr txBox="1">
            <a:spLocks noChangeArrowheads="1"/>
          </p:cNvSpPr>
          <p:nvPr/>
        </p:nvSpPr>
        <p:spPr bwMode="auto">
          <a:xfrm>
            <a:off x="3676650" y="3886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533400" y="388620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1279525" y="449580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1818322" y="448945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10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2500104" y="44894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auto">
          <a:xfrm>
            <a:off x="3076575" y="44894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>
              <a:solidFill>
                <a:srgbClr val="008A87"/>
              </a:solidFill>
            </a:endParaRPr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3692525" y="44894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>
              <a:solidFill>
                <a:srgbClr val="008A87"/>
              </a:solidFill>
            </a:endParaRPr>
          </a:p>
        </p:txBody>
      </p:sp>
      <p:sp>
        <p:nvSpPr>
          <p:cNvPr id="82" name="Line 42"/>
          <p:cNvSpPr>
            <a:spLocks noChangeShapeType="1"/>
          </p:cNvSpPr>
          <p:nvPr/>
        </p:nvSpPr>
        <p:spPr bwMode="auto">
          <a:xfrm>
            <a:off x="1209675" y="449580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7239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 Box 37"/>
              <p:cNvSpPr txBox="1">
                <a:spLocks noChangeArrowheads="1"/>
              </p:cNvSpPr>
              <p:nvPr/>
            </p:nvSpPr>
            <p:spPr bwMode="auto">
              <a:xfrm>
                <a:off x="685800" y="510986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109865"/>
                <a:ext cx="44929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 Box 37"/>
              <p:cNvSpPr txBox="1">
                <a:spLocks noChangeArrowheads="1"/>
              </p:cNvSpPr>
              <p:nvPr/>
            </p:nvSpPr>
            <p:spPr bwMode="auto">
              <a:xfrm>
                <a:off x="1068543" y="510540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8543" y="5105400"/>
                <a:ext cx="77444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78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37"/>
              <p:cNvSpPr txBox="1">
                <a:spLocks noChangeArrowheads="1"/>
              </p:cNvSpPr>
              <p:nvPr/>
            </p:nvSpPr>
            <p:spPr bwMode="auto">
              <a:xfrm>
                <a:off x="2446945" y="510540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6945" y="5105400"/>
                <a:ext cx="47186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Box 37"/>
              <p:cNvSpPr txBox="1">
                <a:spLocks noChangeArrowheads="1"/>
              </p:cNvSpPr>
              <p:nvPr/>
            </p:nvSpPr>
            <p:spPr bwMode="auto">
              <a:xfrm>
                <a:off x="2905254" y="510540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5254" y="5105400"/>
                <a:ext cx="77444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Box 37"/>
              <p:cNvSpPr txBox="1">
                <a:spLocks noChangeArrowheads="1"/>
              </p:cNvSpPr>
              <p:nvPr/>
            </p:nvSpPr>
            <p:spPr bwMode="auto">
              <a:xfrm>
                <a:off x="3591054" y="510540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1054" y="5105400"/>
                <a:ext cx="77444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Box 37"/>
              <p:cNvSpPr txBox="1">
                <a:spLocks noChangeArrowheads="1"/>
              </p:cNvSpPr>
              <p:nvPr/>
            </p:nvSpPr>
            <p:spPr bwMode="auto">
              <a:xfrm>
                <a:off x="1835269" y="510540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269" y="5105400"/>
                <a:ext cx="46019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2432066" y="386080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4460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59107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59108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9109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9110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9111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59112" name="AutoShape 8"/>
          <p:cNvCxnSpPr>
            <a:cxnSpLocks noChangeShapeType="1"/>
            <a:stCxn id="559107" idx="7"/>
            <a:endCxn id="559108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9113" name="AutoShape 9"/>
          <p:cNvCxnSpPr>
            <a:cxnSpLocks noChangeShapeType="1"/>
            <a:stCxn id="559107" idx="5"/>
            <a:endCxn id="559110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9114" name="AutoShape 10"/>
          <p:cNvCxnSpPr>
            <a:cxnSpLocks noChangeShapeType="1"/>
            <a:stCxn id="559108" idx="6"/>
            <a:endCxn id="559109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9115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16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17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18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19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20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21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22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59123" name="AutoShape 19"/>
          <p:cNvCxnSpPr>
            <a:cxnSpLocks noChangeShapeType="1"/>
            <a:stCxn id="559110" idx="6"/>
            <a:endCxn id="559111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9124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9125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59126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59127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59128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59129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59130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59131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59132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9133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9146" name="Text Box 42"/>
          <p:cNvSpPr txBox="1">
            <a:spLocks noChangeArrowheads="1"/>
          </p:cNvSpPr>
          <p:nvPr/>
        </p:nvSpPr>
        <p:spPr bwMode="auto">
          <a:xfrm>
            <a:off x="4800600" y="5334000"/>
            <a:ext cx="1939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A, C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59147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9148" name="Text Box 44"/>
          <p:cNvSpPr txBox="1">
            <a:spLocks noChangeArrowheads="1"/>
          </p:cNvSpPr>
          <p:nvPr/>
        </p:nvSpPr>
        <p:spPr bwMode="auto">
          <a:xfrm>
            <a:off x="5661001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59149" name="Text Box 45"/>
          <p:cNvSpPr txBox="1">
            <a:spLocks noChangeArrowheads="1"/>
          </p:cNvSpPr>
          <p:nvPr/>
        </p:nvSpPr>
        <p:spPr bwMode="auto">
          <a:xfrm>
            <a:off x="5652185" y="4457700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3/A</a:t>
            </a:r>
          </a:p>
        </p:txBody>
      </p:sp>
      <p:sp>
        <p:nvSpPr>
          <p:cNvPr id="559150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59151" name="Text Box 47"/>
          <p:cNvSpPr txBox="1">
            <a:spLocks noChangeArrowheads="1"/>
          </p:cNvSpPr>
          <p:nvPr/>
        </p:nvSpPr>
        <p:spPr bwMode="auto">
          <a:xfrm>
            <a:off x="7340777" y="1198563"/>
            <a:ext cx="771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11/C</a:t>
            </a:r>
          </a:p>
        </p:txBody>
      </p:sp>
      <p:sp>
        <p:nvSpPr>
          <p:cNvPr id="559165" name="Text Box 61"/>
          <p:cNvSpPr txBox="1">
            <a:spLocks noChangeArrowheads="1"/>
          </p:cNvSpPr>
          <p:nvPr/>
        </p:nvSpPr>
        <p:spPr bwMode="auto">
          <a:xfrm>
            <a:off x="381000" y="14478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>
                <a:solidFill>
                  <a:schemeClr val="accent2"/>
                </a:solidFill>
              </a:rPr>
              <a:t>Relax all edges leaving </a:t>
            </a:r>
            <a:r>
              <a:rPr lang="en-US" b="1" i="1">
                <a:solidFill>
                  <a:srgbClr val="008A87"/>
                </a:solidFill>
              </a:rPr>
              <a:t>C</a:t>
            </a:r>
            <a:r>
              <a:rPr lang="en-US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1244600" y="543560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2438400" y="543113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411092" y="482600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231900" y="421640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1847850" y="42164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2439988" y="421640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3038475" y="42164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3676650" y="42164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533400" y="421640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1279525" y="482600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1895267" y="48196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2500104" y="48196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3031172" y="481965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724067" y="48196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Line 42"/>
          <p:cNvSpPr>
            <a:spLocks noChangeShapeType="1"/>
          </p:cNvSpPr>
          <p:nvPr/>
        </p:nvSpPr>
        <p:spPr bwMode="auto">
          <a:xfrm>
            <a:off x="1209675" y="482600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723900" y="482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37"/>
              <p:cNvSpPr txBox="1">
                <a:spLocks noChangeArrowheads="1"/>
              </p:cNvSpPr>
              <p:nvPr/>
            </p:nvSpPr>
            <p:spPr bwMode="auto">
              <a:xfrm>
                <a:off x="685800" y="544006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44006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37"/>
              <p:cNvSpPr txBox="1">
                <a:spLocks noChangeArrowheads="1"/>
              </p:cNvSpPr>
              <p:nvPr/>
            </p:nvSpPr>
            <p:spPr bwMode="auto">
              <a:xfrm>
                <a:off x="1068543" y="543560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8543" y="5435600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8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2446945" y="543560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6945" y="543560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062733" y="543560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733" y="543560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3748533" y="543560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8533" y="543560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1835269" y="543560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269" y="543560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2432066" y="419100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9437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1155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1156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1157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1158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1159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1160" name="AutoShape 8"/>
          <p:cNvCxnSpPr>
            <a:cxnSpLocks noChangeShapeType="1"/>
            <a:stCxn id="561155" idx="7"/>
            <a:endCxn id="561156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1161" name="AutoShape 9"/>
          <p:cNvCxnSpPr>
            <a:cxnSpLocks noChangeShapeType="1"/>
            <a:stCxn id="561155" idx="5"/>
            <a:endCxn id="561158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1162" name="AutoShape 10"/>
          <p:cNvCxnSpPr>
            <a:cxnSpLocks noChangeShapeType="1"/>
            <a:stCxn id="561156" idx="6"/>
            <a:endCxn id="561157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1163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4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5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6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7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8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9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70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1171" name="AutoShape 19"/>
          <p:cNvCxnSpPr>
            <a:cxnSpLocks noChangeShapeType="1"/>
            <a:stCxn id="561158" idx="6"/>
            <a:endCxn id="561159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1172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1173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61175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1176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1177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1178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1179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1180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1181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1194" name="Text Box 42"/>
          <p:cNvSpPr txBox="1">
            <a:spLocks noChangeArrowheads="1"/>
          </p:cNvSpPr>
          <p:nvPr/>
        </p:nvSpPr>
        <p:spPr bwMode="auto">
          <a:xfrm>
            <a:off x="4800600" y="5334000"/>
            <a:ext cx="239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A, C, E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1195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1196" name="Text Box 44"/>
          <p:cNvSpPr txBox="1">
            <a:spLocks noChangeArrowheads="1"/>
          </p:cNvSpPr>
          <p:nvPr/>
        </p:nvSpPr>
        <p:spPr bwMode="auto">
          <a:xfrm>
            <a:off x="5781675" y="11985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561197" name="Text Box 45"/>
          <p:cNvSpPr txBox="1">
            <a:spLocks noChangeArrowheads="1"/>
          </p:cNvSpPr>
          <p:nvPr/>
        </p:nvSpPr>
        <p:spPr bwMode="auto">
          <a:xfrm>
            <a:off x="5781675" y="4457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61198" name="Text Box 46"/>
          <p:cNvSpPr txBox="1">
            <a:spLocks noChangeArrowheads="1"/>
          </p:cNvSpPr>
          <p:nvPr/>
        </p:nvSpPr>
        <p:spPr bwMode="auto">
          <a:xfrm>
            <a:off x="7532688" y="4457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61199" name="Text Box 47"/>
          <p:cNvSpPr txBox="1">
            <a:spLocks noChangeArrowheads="1"/>
          </p:cNvSpPr>
          <p:nvPr/>
        </p:nvSpPr>
        <p:spPr bwMode="auto">
          <a:xfrm>
            <a:off x="7431088" y="1198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561210" name="Text Box 58"/>
          <p:cNvSpPr txBox="1">
            <a:spLocks noChangeArrowheads="1"/>
          </p:cNvSpPr>
          <p:nvPr/>
        </p:nvSpPr>
        <p:spPr bwMode="auto">
          <a:xfrm>
            <a:off x="381000" y="14478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>
                <a:solidFill>
                  <a:srgbClr val="008A87"/>
                </a:solidFill>
              </a:rPr>
              <a:t>“E”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E</a:t>
            </a:r>
            <a:r>
              <a:rPr lang="en-US" sz="2400" b="1">
                <a:solidFill>
                  <a:schemeClr val="accent2"/>
                </a:solidFill>
              </a:rPr>
              <a:t>XTRACT</a:t>
            </a:r>
            <a:r>
              <a:rPr lang="en-US" b="1">
                <a:solidFill>
                  <a:schemeClr val="accent2"/>
                </a:solidFill>
              </a:rPr>
              <a:t>-M</a:t>
            </a:r>
            <a:r>
              <a:rPr lang="en-US" sz="2400" b="1">
                <a:solidFill>
                  <a:schemeClr val="accent2"/>
                </a:solidFill>
              </a:rPr>
              <a:t>IN</a:t>
            </a:r>
            <a:r>
              <a:rPr lang="en-US" b="1">
                <a:solidFill>
                  <a:srgbClr val="008A87"/>
                </a:solidFill>
              </a:rPr>
              <a:t>(</a:t>
            </a:r>
            <a:r>
              <a:rPr lang="en-US" b="1" i="1">
                <a:solidFill>
                  <a:srgbClr val="008A87"/>
                </a:solidFill>
              </a:rPr>
              <a:t>Q</a:t>
            </a:r>
            <a:r>
              <a:rPr lang="en-US" b="1">
                <a:solidFill>
                  <a:srgbClr val="008A87"/>
                </a:solidFill>
              </a:rPr>
              <a:t>)</a:t>
            </a:r>
            <a:r>
              <a:rPr lang="en-US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1456182" y="53250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2649982" y="532060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622674" y="47154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43482" y="410587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2059432" y="41058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2651570" y="410587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3250057" y="410587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3888232" y="41058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744982" y="410587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1491107" y="471547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2106849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2711686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3242754" y="470912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935649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Line 42"/>
          <p:cNvSpPr>
            <a:spLocks noChangeShapeType="1"/>
          </p:cNvSpPr>
          <p:nvPr/>
        </p:nvSpPr>
        <p:spPr bwMode="auto">
          <a:xfrm>
            <a:off x="1456182" y="46853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935482" y="471547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37"/>
              <p:cNvSpPr txBox="1">
                <a:spLocks noChangeArrowheads="1"/>
              </p:cNvSpPr>
              <p:nvPr/>
            </p:nvSpPr>
            <p:spPr bwMode="auto">
              <a:xfrm>
                <a:off x="897382" y="532953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382" y="532953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37"/>
              <p:cNvSpPr txBox="1">
                <a:spLocks noChangeArrowheads="1"/>
              </p:cNvSpPr>
              <p:nvPr/>
            </p:nvSpPr>
            <p:spPr bwMode="auto">
              <a:xfrm>
                <a:off x="1280125" y="532507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125" y="5325070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2658527" y="53250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527" y="532507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8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274315" y="53250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4315" y="532507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3960115" y="53250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115" y="532507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2046851" y="532507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6851" y="532507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2643648" y="408047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3984007" y="4685308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4005126" y="4070648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3935457" y="5325070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3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2179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2180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2184" name="AutoShape 8"/>
          <p:cNvCxnSpPr>
            <a:cxnSpLocks noChangeShapeType="1"/>
            <a:stCxn id="562179" idx="7"/>
            <a:endCxn id="562180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2185" name="AutoShape 9"/>
          <p:cNvCxnSpPr>
            <a:cxnSpLocks noChangeShapeType="1"/>
            <a:stCxn id="562179" idx="5"/>
            <a:endCxn id="562182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2186" name="AutoShape 10"/>
          <p:cNvCxnSpPr>
            <a:cxnSpLocks noChangeShapeType="1"/>
            <a:stCxn id="562180" idx="6"/>
            <a:endCxn id="562181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2187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8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9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0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1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2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3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4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2195" name="AutoShape 19"/>
          <p:cNvCxnSpPr>
            <a:cxnSpLocks noChangeShapeType="1"/>
            <a:stCxn id="562182" idx="6"/>
            <a:endCxn id="562183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2196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62199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2201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2204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4800600" y="5334000"/>
            <a:ext cx="239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A, C, E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2219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2220" name="Text Box 44"/>
          <p:cNvSpPr txBox="1">
            <a:spLocks noChangeArrowheads="1"/>
          </p:cNvSpPr>
          <p:nvPr/>
        </p:nvSpPr>
        <p:spPr bwMode="auto">
          <a:xfrm>
            <a:off x="5661001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62221" name="Text Box 45"/>
          <p:cNvSpPr txBox="1">
            <a:spLocks noChangeArrowheads="1"/>
          </p:cNvSpPr>
          <p:nvPr/>
        </p:nvSpPr>
        <p:spPr bwMode="auto">
          <a:xfrm>
            <a:off x="5652185" y="4457700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3/A</a:t>
            </a:r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62223" name="Text Box 47"/>
          <p:cNvSpPr txBox="1">
            <a:spLocks noChangeArrowheads="1"/>
          </p:cNvSpPr>
          <p:nvPr/>
        </p:nvSpPr>
        <p:spPr bwMode="auto">
          <a:xfrm>
            <a:off x="7340777" y="1198563"/>
            <a:ext cx="771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11/C</a:t>
            </a:r>
          </a:p>
        </p:txBody>
      </p:sp>
      <p:sp>
        <p:nvSpPr>
          <p:cNvPr id="562239" name="Text Box 63"/>
          <p:cNvSpPr txBox="1">
            <a:spLocks noChangeArrowheads="1"/>
          </p:cNvSpPr>
          <p:nvPr/>
        </p:nvSpPr>
        <p:spPr bwMode="auto">
          <a:xfrm>
            <a:off x="381000" y="14478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>
                <a:solidFill>
                  <a:schemeClr val="accent2"/>
                </a:solidFill>
              </a:rPr>
              <a:t>Relax all edges leaving </a:t>
            </a:r>
            <a:r>
              <a:rPr lang="en-US" b="1" i="1">
                <a:solidFill>
                  <a:srgbClr val="008A87"/>
                </a:solidFill>
              </a:rPr>
              <a:t>E</a:t>
            </a:r>
            <a:r>
              <a:rPr lang="en-US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684782" y="54012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2878582" y="539680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851274" y="47916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672082" y="418207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288032" y="41820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2880170" y="418207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3478657" y="418207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5" name="Text Box 35"/>
          <p:cNvSpPr txBox="1">
            <a:spLocks noChangeArrowheads="1"/>
          </p:cNvSpPr>
          <p:nvPr/>
        </p:nvSpPr>
        <p:spPr bwMode="auto">
          <a:xfrm>
            <a:off x="4116832" y="41820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6" name="Text Box 36"/>
          <p:cNvSpPr txBox="1">
            <a:spLocks noChangeArrowheads="1"/>
          </p:cNvSpPr>
          <p:nvPr/>
        </p:nvSpPr>
        <p:spPr bwMode="auto">
          <a:xfrm>
            <a:off x="973582" y="418207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7" name="Text Box 37"/>
          <p:cNvSpPr txBox="1">
            <a:spLocks noChangeArrowheads="1"/>
          </p:cNvSpPr>
          <p:nvPr/>
        </p:nvSpPr>
        <p:spPr bwMode="auto">
          <a:xfrm>
            <a:off x="1719707" y="479167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2335449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2940286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471354" y="478532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4164249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2" name="Line 42"/>
          <p:cNvSpPr>
            <a:spLocks noChangeShapeType="1"/>
          </p:cNvSpPr>
          <p:nvPr/>
        </p:nvSpPr>
        <p:spPr bwMode="auto">
          <a:xfrm>
            <a:off x="1684782" y="47615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1164082" y="479167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1125982" y="540573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5982" y="540573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1508725" y="540127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8725" y="5401270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8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2887127" y="54012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127" y="540127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3502915" y="54012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915" y="540127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4188715" y="54012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715" y="540127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7"/>
              <p:cNvSpPr txBox="1">
                <a:spLocks noChangeArrowheads="1"/>
              </p:cNvSpPr>
              <p:nvPr/>
            </p:nvSpPr>
            <p:spPr bwMode="auto">
              <a:xfrm>
                <a:off x="2275451" y="540127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5451" y="540127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2872248" y="415667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4212607" y="4761508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4233726" y="4146848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4164057" y="5401270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78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2179" name="Oval 3"/>
          <p:cNvSpPr>
            <a:spLocks noChangeArrowheads="1"/>
          </p:cNvSpPr>
          <p:nvPr/>
        </p:nvSpPr>
        <p:spPr bwMode="auto">
          <a:xfrm>
            <a:off x="3883025" y="2673350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2184" name="AutoShape 8"/>
          <p:cNvCxnSpPr>
            <a:cxnSpLocks noChangeShapeType="1"/>
            <a:stCxn id="562179" idx="7"/>
          </p:cNvCxnSpPr>
          <p:nvPr/>
        </p:nvCxnSpPr>
        <p:spPr bwMode="auto">
          <a:xfrm flipV="1">
            <a:off x="4462972" y="2058988"/>
            <a:ext cx="1172653" cy="71386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2185" name="AutoShape 9"/>
          <p:cNvCxnSpPr>
            <a:cxnSpLocks noChangeShapeType="1"/>
            <a:stCxn id="562179" idx="5"/>
            <a:endCxn id="562182" idx="2"/>
          </p:cNvCxnSpPr>
          <p:nvPr/>
        </p:nvCxnSpPr>
        <p:spPr bwMode="auto">
          <a:xfrm>
            <a:off x="4462972" y="3253297"/>
            <a:ext cx="1172653" cy="824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2186" name="AutoShape 10"/>
          <p:cNvCxnSpPr>
            <a:cxnSpLocks noChangeShapeType="1"/>
            <a:endCxn id="562181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2187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8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9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0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1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2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3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4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2195" name="AutoShape 19"/>
          <p:cNvCxnSpPr>
            <a:cxnSpLocks noChangeShapeType="1"/>
            <a:stCxn id="562182" idx="6"/>
            <a:endCxn id="562183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2196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62199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2201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2204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4897770" y="5334000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 </a:t>
            </a:r>
            <a:r>
              <a:rPr lang="en-US" i="1" dirty="0">
                <a:solidFill>
                  <a:srgbClr val="008A87"/>
                </a:solidFill>
              </a:rPr>
              <a:t>A, C, E, B</a:t>
            </a:r>
            <a:r>
              <a:rPr lang="en-US" dirty="0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2219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2220" name="Text Box 44"/>
          <p:cNvSpPr txBox="1">
            <a:spLocks noChangeArrowheads="1"/>
          </p:cNvSpPr>
          <p:nvPr/>
        </p:nvSpPr>
        <p:spPr bwMode="auto">
          <a:xfrm>
            <a:off x="5661001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62221" name="Text Box 45"/>
          <p:cNvSpPr txBox="1">
            <a:spLocks noChangeArrowheads="1"/>
          </p:cNvSpPr>
          <p:nvPr/>
        </p:nvSpPr>
        <p:spPr bwMode="auto">
          <a:xfrm>
            <a:off x="5652185" y="4457700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3/A</a:t>
            </a:r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62223" name="Text Box 47"/>
          <p:cNvSpPr txBox="1">
            <a:spLocks noChangeArrowheads="1"/>
          </p:cNvSpPr>
          <p:nvPr/>
        </p:nvSpPr>
        <p:spPr bwMode="auto">
          <a:xfrm>
            <a:off x="7340777" y="1198563"/>
            <a:ext cx="771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11/C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684782" y="54012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2878582" y="539680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851274" y="47916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672082" y="418207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288032" y="41820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2880170" y="418207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3478657" y="418207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5" name="Text Box 35"/>
          <p:cNvSpPr txBox="1">
            <a:spLocks noChangeArrowheads="1"/>
          </p:cNvSpPr>
          <p:nvPr/>
        </p:nvSpPr>
        <p:spPr bwMode="auto">
          <a:xfrm>
            <a:off x="4116832" y="41820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6" name="Text Box 36"/>
          <p:cNvSpPr txBox="1">
            <a:spLocks noChangeArrowheads="1"/>
          </p:cNvSpPr>
          <p:nvPr/>
        </p:nvSpPr>
        <p:spPr bwMode="auto">
          <a:xfrm>
            <a:off x="973582" y="418207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7" name="Text Box 37"/>
          <p:cNvSpPr txBox="1">
            <a:spLocks noChangeArrowheads="1"/>
          </p:cNvSpPr>
          <p:nvPr/>
        </p:nvSpPr>
        <p:spPr bwMode="auto">
          <a:xfrm>
            <a:off x="1719707" y="479167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2335449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2940286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471354" y="478532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4164249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2" name="Line 42"/>
          <p:cNvSpPr>
            <a:spLocks noChangeShapeType="1"/>
          </p:cNvSpPr>
          <p:nvPr/>
        </p:nvSpPr>
        <p:spPr bwMode="auto">
          <a:xfrm>
            <a:off x="1684782" y="47615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1164082" y="479167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1125982" y="540573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5982" y="540573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1500633" y="5396806"/>
                <a:ext cx="782536" cy="46613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633" y="5396806"/>
                <a:ext cx="782536" cy="466130"/>
              </a:xfrm>
              <a:prstGeom prst="rect">
                <a:avLst/>
              </a:prstGeom>
              <a:blipFill rotWithShape="1">
                <a:blip r:embed="rId3"/>
                <a:stretch>
                  <a:fillRect l="-7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2887127" y="54012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127" y="540127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3502915" y="54012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915" y="540127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4188715" y="54012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715" y="540127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7"/>
              <p:cNvSpPr txBox="1">
                <a:spLocks noChangeArrowheads="1"/>
              </p:cNvSpPr>
              <p:nvPr/>
            </p:nvSpPr>
            <p:spPr bwMode="auto">
              <a:xfrm>
                <a:off x="2275451" y="540127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5451" y="540127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2872248" y="415667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4212607" y="4761508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4233726" y="4146848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4164057" y="5401270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524000"/>
            <a:ext cx="3901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“B”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EXTRACT-MIN</a:t>
            </a:r>
            <a:r>
              <a:rPr lang="en-US" b="1" dirty="0">
                <a:solidFill>
                  <a:srgbClr val="008A87"/>
                </a:solidFill>
              </a:rPr>
              <a:t>(</a:t>
            </a:r>
            <a:r>
              <a:rPr lang="en-US" b="1" i="1" dirty="0">
                <a:solidFill>
                  <a:srgbClr val="008A87"/>
                </a:solidFill>
              </a:rPr>
              <a:t>Q</a:t>
            </a:r>
            <a:r>
              <a:rPr lang="en-US" b="1" dirty="0">
                <a:solidFill>
                  <a:srgbClr val="008A87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5638800" y="1752600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2355271" y="41910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2362200" y="48006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2286000" y="5405735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8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2179" name="Oval 3"/>
          <p:cNvSpPr>
            <a:spLocks noChangeArrowheads="1"/>
          </p:cNvSpPr>
          <p:nvPr/>
        </p:nvSpPr>
        <p:spPr bwMode="auto">
          <a:xfrm>
            <a:off x="3883025" y="2673350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2184" name="AutoShape 8"/>
          <p:cNvCxnSpPr>
            <a:cxnSpLocks noChangeShapeType="1"/>
            <a:stCxn id="562179" idx="7"/>
          </p:cNvCxnSpPr>
          <p:nvPr/>
        </p:nvCxnSpPr>
        <p:spPr bwMode="auto">
          <a:xfrm flipV="1">
            <a:off x="4462972" y="2058988"/>
            <a:ext cx="1172653" cy="71386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2185" name="AutoShape 9"/>
          <p:cNvCxnSpPr>
            <a:cxnSpLocks noChangeShapeType="1"/>
            <a:stCxn id="562179" idx="5"/>
            <a:endCxn id="562182" idx="2"/>
          </p:cNvCxnSpPr>
          <p:nvPr/>
        </p:nvCxnSpPr>
        <p:spPr bwMode="auto">
          <a:xfrm>
            <a:off x="4462972" y="3253297"/>
            <a:ext cx="1172653" cy="824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2186" name="AutoShape 10"/>
          <p:cNvCxnSpPr>
            <a:cxnSpLocks noChangeShapeType="1"/>
            <a:endCxn id="562181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2187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8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9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0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1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2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3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4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2195" name="AutoShape 19"/>
          <p:cNvCxnSpPr>
            <a:cxnSpLocks noChangeShapeType="1"/>
            <a:stCxn id="562182" idx="6"/>
            <a:endCxn id="562183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2196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62199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2201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2204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4897770" y="5334000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 </a:t>
            </a:r>
            <a:r>
              <a:rPr lang="en-US" i="1" dirty="0">
                <a:solidFill>
                  <a:srgbClr val="008A87"/>
                </a:solidFill>
              </a:rPr>
              <a:t>A, C, E, B</a:t>
            </a:r>
            <a:r>
              <a:rPr lang="en-US" dirty="0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2219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2220" name="Text Box 44"/>
          <p:cNvSpPr txBox="1">
            <a:spLocks noChangeArrowheads="1"/>
          </p:cNvSpPr>
          <p:nvPr/>
        </p:nvSpPr>
        <p:spPr bwMode="auto">
          <a:xfrm>
            <a:off x="5661001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62221" name="Text Box 45"/>
          <p:cNvSpPr txBox="1">
            <a:spLocks noChangeArrowheads="1"/>
          </p:cNvSpPr>
          <p:nvPr/>
        </p:nvSpPr>
        <p:spPr bwMode="auto">
          <a:xfrm>
            <a:off x="5652185" y="4457700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3/A</a:t>
            </a:r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62223" name="Text Box 47"/>
          <p:cNvSpPr txBox="1">
            <a:spLocks noChangeArrowheads="1"/>
          </p:cNvSpPr>
          <p:nvPr/>
        </p:nvSpPr>
        <p:spPr bwMode="auto">
          <a:xfrm>
            <a:off x="7340777" y="1198563"/>
            <a:ext cx="771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11/C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684782" y="54012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2878582" y="539680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851274" y="47916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672082" y="418207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288032" y="41820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2880170" y="418207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3478657" y="418207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5" name="Text Box 35"/>
          <p:cNvSpPr txBox="1">
            <a:spLocks noChangeArrowheads="1"/>
          </p:cNvSpPr>
          <p:nvPr/>
        </p:nvSpPr>
        <p:spPr bwMode="auto">
          <a:xfrm>
            <a:off x="4116832" y="41820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6" name="Text Box 36"/>
          <p:cNvSpPr txBox="1">
            <a:spLocks noChangeArrowheads="1"/>
          </p:cNvSpPr>
          <p:nvPr/>
        </p:nvSpPr>
        <p:spPr bwMode="auto">
          <a:xfrm>
            <a:off x="973582" y="418207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7" name="Text Box 37"/>
          <p:cNvSpPr txBox="1">
            <a:spLocks noChangeArrowheads="1"/>
          </p:cNvSpPr>
          <p:nvPr/>
        </p:nvSpPr>
        <p:spPr bwMode="auto">
          <a:xfrm>
            <a:off x="1719707" y="479167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2335449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2940286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471354" y="478532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4164249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2" name="Line 42"/>
          <p:cNvSpPr>
            <a:spLocks noChangeShapeType="1"/>
          </p:cNvSpPr>
          <p:nvPr/>
        </p:nvSpPr>
        <p:spPr bwMode="auto">
          <a:xfrm>
            <a:off x="1684782" y="47615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1164082" y="479167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1125982" y="540573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5982" y="540573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1500633" y="5396806"/>
                <a:ext cx="782536" cy="46613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633" y="5396806"/>
                <a:ext cx="782536" cy="466130"/>
              </a:xfrm>
              <a:prstGeom prst="rect">
                <a:avLst/>
              </a:prstGeom>
              <a:blipFill rotWithShape="1">
                <a:blip r:embed="rId3"/>
                <a:stretch>
                  <a:fillRect l="-7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2887127" y="54012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127" y="540127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3502915" y="54012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915" y="540127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4188715" y="54012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715" y="540127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7"/>
              <p:cNvSpPr txBox="1">
                <a:spLocks noChangeArrowheads="1"/>
              </p:cNvSpPr>
              <p:nvPr/>
            </p:nvSpPr>
            <p:spPr bwMode="auto">
              <a:xfrm>
                <a:off x="2275451" y="540127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5451" y="540127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2872248" y="415667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4212607" y="4761508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4233726" y="4146848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4164057" y="5401270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524000"/>
            <a:ext cx="3901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“B”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EXTRACT-MIN</a:t>
            </a:r>
            <a:r>
              <a:rPr lang="en-US" b="1" dirty="0">
                <a:solidFill>
                  <a:srgbClr val="008A87"/>
                </a:solidFill>
              </a:rPr>
              <a:t>(</a:t>
            </a:r>
            <a:r>
              <a:rPr lang="en-US" b="1" i="1" dirty="0">
                <a:solidFill>
                  <a:srgbClr val="008A87"/>
                </a:solidFill>
              </a:rPr>
              <a:t>Q</a:t>
            </a:r>
            <a:r>
              <a:rPr lang="en-US" b="1" dirty="0">
                <a:solidFill>
                  <a:srgbClr val="008A87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5638800" y="1752600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2355271" y="41910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2362200" y="48006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2286000" y="5405735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2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4228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4229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4231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4232" name="AutoShape 8"/>
          <p:cNvCxnSpPr>
            <a:cxnSpLocks noChangeShapeType="1"/>
            <a:stCxn id="564227" idx="7"/>
            <a:endCxn id="564228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3" name="AutoShape 9"/>
          <p:cNvCxnSpPr>
            <a:cxnSpLocks noChangeShapeType="1"/>
            <a:stCxn id="564227" idx="5"/>
            <a:endCxn id="564230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4" name="AutoShape 10"/>
          <p:cNvCxnSpPr>
            <a:cxnSpLocks noChangeShapeType="1"/>
            <a:stCxn id="564228" idx="6"/>
            <a:endCxn id="564229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35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6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7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8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9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0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1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2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4243" name="AutoShape 19"/>
          <p:cNvCxnSpPr>
            <a:cxnSpLocks noChangeShapeType="1"/>
            <a:stCxn id="564230" idx="6"/>
            <a:endCxn id="564231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44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4245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 dirty="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4247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4248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4249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4251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4252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4253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4266" name="Text Box 42"/>
          <p:cNvSpPr txBox="1">
            <a:spLocks noChangeArrowheads="1"/>
          </p:cNvSpPr>
          <p:nvPr/>
        </p:nvSpPr>
        <p:spPr bwMode="auto">
          <a:xfrm>
            <a:off x="4800600" y="5334000"/>
            <a:ext cx="2841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A, C, E, B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4268" name="Text Box 44"/>
          <p:cNvSpPr txBox="1">
            <a:spLocks noChangeArrowheads="1"/>
          </p:cNvSpPr>
          <p:nvPr/>
        </p:nvSpPr>
        <p:spPr bwMode="auto">
          <a:xfrm>
            <a:off x="5661001" y="12493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5661001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3/C</a:t>
            </a:r>
          </a:p>
        </p:txBody>
      </p:sp>
      <p:sp>
        <p:nvSpPr>
          <p:cNvPr id="564270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64271" name="Text Box 47"/>
          <p:cNvSpPr txBox="1">
            <a:spLocks noChangeArrowheads="1"/>
          </p:cNvSpPr>
          <p:nvPr/>
        </p:nvSpPr>
        <p:spPr bwMode="auto">
          <a:xfrm>
            <a:off x="7412013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9/B</a:t>
            </a:r>
          </a:p>
        </p:txBody>
      </p:sp>
      <p:sp>
        <p:nvSpPr>
          <p:cNvPr id="564282" name="Text Box 58"/>
          <p:cNvSpPr txBox="1">
            <a:spLocks noChangeArrowheads="1"/>
          </p:cNvSpPr>
          <p:nvPr/>
        </p:nvSpPr>
        <p:spPr bwMode="auto">
          <a:xfrm>
            <a:off x="381000" y="12192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dirty="0">
                <a:solidFill>
                  <a:schemeClr val="accent2"/>
                </a:solidFill>
              </a:rPr>
              <a:t>Relax all edges leaving </a:t>
            </a:r>
            <a:r>
              <a:rPr lang="en-US" b="1" i="1" dirty="0">
                <a:solidFill>
                  <a:srgbClr val="008A87"/>
                </a:solidFill>
              </a:rPr>
              <a:t>B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863600" y="5064422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057400" y="5059957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2030092" y="4454822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850900" y="3845222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466850" y="384522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2058988" y="3845222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5" name="Text Box 34"/>
          <p:cNvSpPr txBox="1">
            <a:spLocks noChangeArrowheads="1"/>
          </p:cNvSpPr>
          <p:nvPr/>
        </p:nvSpPr>
        <p:spPr bwMode="auto">
          <a:xfrm>
            <a:off x="2657475" y="3845222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6" name="Text Box 35"/>
          <p:cNvSpPr txBox="1">
            <a:spLocks noChangeArrowheads="1"/>
          </p:cNvSpPr>
          <p:nvPr/>
        </p:nvSpPr>
        <p:spPr bwMode="auto">
          <a:xfrm>
            <a:off x="3295650" y="384522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152400" y="3845222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898525" y="4454822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151426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2119104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272711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9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2" name="Text Box 41"/>
          <p:cNvSpPr txBox="1">
            <a:spLocks noChangeArrowheads="1"/>
          </p:cNvSpPr>
          <p:nvPr/>
        </p:nvSpPr>
        <p:spPr bwMode="auto">
          <a:xfrm>
            <a:off x="334306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3" name="Line 42"/>
          <p:cNvSpPr>
            <a:spLocks noChangeShapeType="1"/>
          </p:cNvSpPr>
          <p:nvPr/>
        </p:nvSpPr>
        <p:spPr bwMode="auto">
          <a:xfrm>
            <a:off x="863600" y="442466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" name="Text Box 37"/>
          <p:cNvSpPr txBox="1">
            <a:spLocks noChangeArrowheads="1"/>
          </p:cNvSpPr>
          <p:nvPr/>
        </p:nvSpPr>
        <p:spPr bwMode="auto">
          <a:xfrm>
            <a:off x="342900" y="4454822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04800" y="5068887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068887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679451" y="5059958"/>
                <a:ext cx="782536" cy="46613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1" y="5059958"/>
                <a:ext cx="782536" cy="466130"/>
              </a:xfrm>
              <a:prstGeom prst="rect">
                <a:avLst/>
              </a:prstGeom>
              <a:blipFill rotWithShape="1">
                <a:blip r:embed="rId3"/>
                <a:stretch>
                  <a:fillRect l="-7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2065945" y="5064422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5945" y="5064422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2675545" y="5064422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545" y="5064422"/>
                <a:ext cx="4718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5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7"/>
              <p:cNvSpPr txBox="1">
                <a:spLocks noChangeArrowheads="1"/>
              </p:cNvSpPr>
              <p:nvPr/>
            </p:nvSpPr>
            <p:spPr bwMode="auto">
              <a:xfrm>
                <a:off x="3367533" y="5064422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7533" y="5064422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 Box 37"/>
              <p:cNvSpPr txBox="1">
                <a:spLocks noChangeArrowheads="1"/>
              </p:cNvSpPr>
              <p:nvPr/>
            </p:nvSpPr>
            <p:spPr bwMode="auto">
              <a:xfrm>
                <a:off x="1454269" y="5064422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269" y="5064422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2051066" y="3819822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3391425" y="4424660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3412544" y="38100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3342875" y="5064422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1534089" y="3854152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1541018" y="4463752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1464818" y="5068887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3910598" y="23622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732799" y="365760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 dirty="0">
                <a:solidFill>
                  <a:srgbClr val="008A87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7653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4228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4231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4232" name="AutoShape 8"/>
          <p:cNvCxnSpPr>
            <a:cxnSpLocks noChangeShapeType="1"/>
            <a:stCxn id="564227" idx="7"/>
            <a:endCxn id="564228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3" name="AutoShape 9"/>
          <p:cNvCxnSpPr>
            <a:cxnSpLocks noChangeShapeType="1"/>
            <a:stCxn id="564227" idx="5"/>
            <a:endCxn id="564230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4" name="AutoShape 10"/>
          <p:cNvCxnSpPr>
            <a:cxnSpLocks noChangeShapeType="1"/>
            <a:stCxn id="564228" idx="6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35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6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7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8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9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0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1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2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4243" name="AutoShape 19"/>
          <p:cNvCxnSpPr>
            <a:cxnSpLocks noChangeShapeType="1"/>
            <a:stCxn id="564230" idx="6"/>
            <a:endCxn id="564231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44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4245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 dirty="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4247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4248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4249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4251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4252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4253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4266" name="Text Box 42"/>
          <p:cNvSpPr txBox="1">
            <a:spLocks noChangeArrowheads="1"/>
          </p:cNvSpPr>
          <p:nvPr/>
        </p:nvSpPr>
        <p:spPr bwMode="auto">
          <a:xfrm>
            <a:off x="4973315" y="5334000"/>
            <a:ext cx="2496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 </a:t>
            </a:r>
            <a:r>
              <a:rPr lang="en-US" i="1" dirty="0">
                <a:solidFill>
                  <a:srgbClr val="008A87"/>
                </a:solidFill>
              </a:rPr>
              <a:t>A, C, E, B,D</a:t>
            </a:r>
            <a:r>
              <a:rPr lang="en-US" dirty="0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4268" name="Text Box 44"/>
          <p:cNvSpPr txBox="1">
            <a:spLocks noChangeArrowheads="1"/>
          </p:cNvSpPr>
          <p:nvPr/>
        </p:nvSpPr>
        <p:spPr bwMode="auto">
          <a:xfrm>
            <a:off x="5661001" y="12493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5661001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3/C</a:t>
            </a:r>
          </a:p>
        </p:txBody>
      </p:sp>
      <p:sp>
        <p:nvSpPr>
          <p:cNvPr id="564270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64271" name="Text Box 47"/>
          <p:cNvSpPr txBox="1">
            <a:spLocks noChangeArrowheads="1"/>
          </p:cNvSpPr>
          <p:nvPr/>
        </p:nvSpPr>
        <p:spPr bwMode="auto">
          <a:xfrm>
            <a:off x="7412013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9/B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863600" y="5064422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057400" y="5059957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2030092" y="4454822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850900" y="3845222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466850" y="384522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2058988" y="3845222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5" name="Text Box 34"/>
          <p:cNvSpPr txBox="1">
            <a:spLocks noChangeArrowheads="1"/>
          </p:cNvSpPr>
          <p:nvPr/>
        </p:nvSpPr>
        <p:spPr bwMode="auto">
          <a:xfrm>
            <a:off x="2657475" y="3845222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6" name="Text Box 35"/>
          <p:cNvSpPr txBox="1">
            <a:spLocks noChangeArrowheads="1"/>
          </p:cNvSpPr>
          <p:nvPr/>
        </p:nvSpPr>
        <p:spPr bwMode="auto">
          <a:xfrm>
            <a:off x="3295650" y="384522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152400" y="3845222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898525" y="4454822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151426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2119104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272711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9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2" name="Text Box 41"/>
          <p:cNvSpPr txBox="1">
            <a:spLocks noChangeArrowheads="1"/>
          </p:cNvSpPr>
          <p:nvPr/>
        </p:nvSpPr>
        <p:spPr bwMode="auto">
          <a:xfrm>
            <a:off x="334306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3" name="Line 42"/>
          <p:cNvSpPr>
            <a:spLocks noChangeShapeType="1"/>
          </p:cNvSpPr>
          <p:nvPr/>
        </p:nvSpPr>
        <p:spPr bwMode="auto">
          <a:xfrm>
            <a:off x="863600" y="442466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" name="Text Box 37"/>
          <p:cNvSpPr txBox="1">
            <a:spLocks noChangeArrowheads="1"/>
          </p:cNvSpPr>
          <p:nvPr/>
        </p:nvSpPr>
        <p:spPr bwMode="auto">
          <a:xfrm>
            <a:off x="342900" y="4454822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04800" y="5068887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068887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679451" y="5059958"/>
                <a:ext cx="782536" cy="46613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1" y="5059958"/>
                <a:ext cx="782536" cy="466130"/>
              </a:xfrm>
              <a:prstGeom prst="rect">
                <a:avLst/>
              </a:prstGeom>
              <a:blipFill rotWithShape="1">
                <a:blip r:embed="rId3"/>
                <a:stretch>
                  <a:fillRect l="-7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2065945" y="5064422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5945" y="5064422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2675545" y="5064422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545" y="5064422"/>
                <a:ext cx="4718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5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7"/>
              <p:cNvSpPr txBox="1">
                <a:spLocks noChangeArrowheads="1"/>
              </p:cNvSpPr>
              <p:nvPr/>
            </p:nvSpPr>
            <p:spPr bwMode="auto">
              <a:xfrm>
                <a:off x="3367533" y="5064422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7533" y="5064422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 Box 37"/>
              <p:cNvSpPr txBox="1">
                <a:spLocks noChangeArrowheads="1"/>
              </p:cNvSpPr>
              <p:nvPr/>
            </p:nvSpPr>
            <p:spPr bwMode="auto">
              <a:xfrm>
                <a:off x="1454269" y="5064422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269" y="5064422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2051066" y="3819822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3391425" y="4424660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3412544" y="38100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3342875" y="5064422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1534089" y="3854152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1541018" y="4463752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1464818" y="5068887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3910598" y="23622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732799" y="365760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 dirty="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90" name="Text Box 59"/>
          <p:cNvSpPr txBox="1">
            <a:spLocks noChangeArrowheads="1"/>
          </p:cNvSpPr>
          <p:nvPr/>
        </p:nvSpPr>
        <p:spPr bwMode="auto">
          <a:xfrm>
            <a:off x="-304800" y="1831975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“D”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E</a:t>
            </a:r>
            <a:r>
              <a:rPr lang="en-US" sz="2400" b="1" dirty="0">
                <a:solidFill>
                  <a:schemeClr val="accent2"/>
                </a:solidFill>
              </a:rPr>
              <a:t>XTRACT</a:t>
            </a:r>
            <a:r>
              <a:rPr lang="en-US" b="1" dirty="0">
                <a:solidFill>
                  <a:schemeClr val="accent2"/>
                </a:solidFill>
              </a:rPr>
              <a:t>-M</a:t>
            </a:r>
            <a:r>
              <a:rPr lang="en-US" sz="2400" b="1" dirty="0">
                <a:solidFill>
                  <a:schemeClr val="accent2"/>
                </a:solidFill>
              </a:rPr>
              <a:t>IN</a:t>
            </a:r>
            <a:r>
              <a:rPr lang="en-US" b="1" dirty="0">
                <a:solidFill>
                  <a:srgbClr val="008A87"/>
                </a:solidFill>
              </a:rPr>
              <a:t>(</a:t>
            </a:r>
            <a:r>
              <a:rPr lang="en-US" b="1" i="1" dirty="0">
                <a:solidFill>
                  <a:srgbClr val="008A87"/>
                </a:solidFill>
              </a:rPr>
              <a:t>Q</a:t>
            </a:r>
            <a:r>
              <a:rPr lang="en-US" b="1" dirty="0">
                <a:solidFill>
                  <a:srgbClr val="008A87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2743200" y="38862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2736271" y="4491335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743200" y="50292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5" name="Oval 4"/>
          <p:cNvSpPr>
            <a:spLocks noChangeArrowheads="1"/>
          </p:cNvSpPr>
          <p:nvPr/>
        </p:nvSpPr>
        <p:spPr bwMode="auto">
          <a:xfrm>
            <a:off x="7397750" y="1676400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5011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3729-82E1-45A5-A383-58698F563C5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dirty="0" err="1"/>
              <a:t>Kruskal’s</a:t>
            </a:r>
            <a:r>
              <a:rPr lang="en-GB" altLang="en-US" sz="3200" dirty="0"/>
              <a:t> Algorithm </a:t>
            </a:r>
            <a:endParaRPr lang="en-US" altLang="en-US" sz="3200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/>
              <a:t>In the beginning, we have a forest where each node is a tree. </a:t>
            </a:r>
          </a:p>
          <a:p>
            <a:r>
              <a:rPr lang="en-GB" altLang="en-US" sz="2400" dirty="0"/>
              <a:t>merge these trees step by step.</a:t>
            </a:r>
          </a:p>
          <a:p>
            <a:pPr lvl="1">
              <a:buFontTx/>
              <a:buNone/>
            </a:pPr>
            <a:r>
              <a:rPr lang="en-GB" altLang="en-US" sz="2400" dirty="0"/>
              <a:t>     We connect two trees with an edge. This edge is chosen to be a shortest one connecting two different trees. </a:t>
            </a:r>
          </a:p>
          <a:p>
            <a:r>
              <a:rPr lang="en-GB" altLang="en-US" sz="2400" dirty="0"/>
              <a:t>Eventually, the forest becomes a tree.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29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4228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4231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4232" name="AutoShape 8"/>
          <p:cNvCxnSpPr>
            <a:cxnSpLocks noChangeShapeType="1"/>
            <a:stCxn id="564227" idx="7"/>
            <a:endCxn id="564228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3" name="AutoShape 9"/>
          <p:cNvCxnSpPr>
            <a:cxnSpLocks noChangeShapeType="1"/>
            <a:stCxn id="564227" idx="5"/>
            <a:endCxn id="564230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4" name="AutoShape 10"/>
          <p:cNvCxnSpPr>
            <a:cxnSpLocks noChangeShapeType="1"/>
            <a:stCxn id="564228" idx="6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35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6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7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8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9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0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1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2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4243" name="AutoShape 19"/>
          <p:cNvCxnSpPr>
            <a:cxnSpLocks noChangeShapeType="1"/>
            <a:stCxn id="564230" idx="6"/>
            <a:endCxn id="564231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44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4245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 dirty="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4247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4248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4249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4251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4252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4253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4266" name="Text Box 42"/>
          <p:cNvSpPr txBox="1">
            <a:spLocks noChangeArrowheads="1"/>
          </p:cNvSpPr>
          <p:nvPr/>
        </p:nvSpPr>
        <p:spPr bwMode="auto">
          <a:xfrm>
            <a:off x="4973315" y="5334000"/>
            <a:ext cx="2496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 </a:t>
            </a:r>
            <a:r>
              <a:rPr lang="en-US" i="1" dirty="0">
                <a:solidFill>
                  <a:srgbClr val="008A87"/>
                </a:solidFill>
              </a:rPr>
              <a:t>A, C, E, B,D</a:t>
            </a:r>
            <a:r>
              <a:rPr lang="en-US" dirty="0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4268" name="Text Box 44"/>
          <p:cNvSpPr txBox="1">
            <a:spLocks noChangeArrowheads="1"/>
          </p:cNvSpPr>
          <p:nvPr/>
        </p:nvSpPr>
        <p:spPr bwMode="auto">
          <a:xfrm>
            <a:off x="5661001" y="12493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5652184" y="4457700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3/A</a:t>
            </a:r>
          </a:p>
        </p:txBody>
      </p:sp>
      <p:sp>
        <p:nvSpPr>
          <p:cNvPr id="564270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64271" name="Text Box 47"/>
          <p:cNvSpPr txBox="1">
            <a:spLocks noChangeArrowheads="1"/>
          </p:cNvSpPr>
          <p:nvPr/>
        </p:nvSpPr>
        <p:spPr bwMode="auto">
          <a:xfrm>
            <a:off x="7412013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9/B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863600" y="5064422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057400" y="5059957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2030092" y="4454822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850900" y="3845222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466850" y="384522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2058988" y="3845222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5" name="Text Box 34"/>
          <p:cNvSpPr txBox="1">
            <a:spLocks noChangeArrowheads="1"/>
          </p:cNvSpPr>
          <p:nvPr/>
        </p:nvSpPr>
        <p:spPr bwMode="auto">
          <a:xfrm>
            <a:off x="2657475" y="3845222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6" name="Text Box 35"/>
          <p:cNvSpPr txBox="1">
            <a:spLocks noChangeArrowheads="1"/>
          </p:cNvSpPr>
          <p:nvPr/>
        </p:nvSpPr>
        <p:spPr bwMode="auto">
          <a:xfrm>
            <a:off x="3295650" y="384522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152400" y="3845222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898525" y="4454822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151426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2119104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272711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9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2" name="Text Box 41"/>
          <p:cNvSpPr txBox="1">
            <a:spLocks noChangeArrowheads="1"/>
          </p:cNvSpPr>
          <p:nvPr/>
        </p:nvSpPr>
        <p:spPr bwMode="auto">
          <a:xfrm>
            <a:off x="334306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3" name="Line 42"/>
          <p:cNvSpPr>
            <a:spLocks noChangeShapeType="1"/>
          </p:cNvSpPr>
          <p:nvPr/>
        </p:nvSpPr>
        <p:spPr bwMode="auto">
          <a:xfrm>
            <a:off x="863600" y="442466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" name="Text Box 37"/>
          <p:cNvSpPr txBox="1">
            <a:spLocks noChangeArrowheads="1"/>
          </p:cNvSpPr>
          <p:nvPr/>
        </p:nvSpPr>
        <p:spPr bwMode="auto">
          <a:xfrm>
            <a:off x="342900" y="4454822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04800" y="5068887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068887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679451" y="5059958"/>
                <a:ext cx="782536" cy="46613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1" y="5059958"/>
                <a:ext cx="782536" cy="466130"/>
              </a:xfrm>
              <a:prstGeom prst="rect">
                <a:avLst/>
              </a:prstGeom>
              <a:blipFill rotWithShape="1">
                <a:blip r:embed="rId3"/>
                <a:stretch>
                  <a:fillRect l="-7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2065945" y="5064422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5945" y="5064422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2675545" y="5064422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545" y="5064422"/>
                <a:ext cx="4718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5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7"/>
              <p:cNvSpPr txBox="1">
                <a:spLocks noChangeArrowheads="1"/>
              </p:cNvSpPr>
              <p:nvPr/>
            </p:nvSpPr>
            <p:spPr bwMode="auto">
              <a:xfrm>
                <a:off x="3367533" y="5064422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7533" y="5064422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 Box 37"/>
              <p:cNvSpPr txBox="1">
                <a:spLocks noChangeArrowheads="1"/>
              </p:cNvSpPr>
              <p:nvPr/>
            </p:nvSpPr>
            <p:spPr bwMode="auto">
              <a:xfrm>
                <a:off x="1454269" y="5064422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269" y="5064422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2051066" y="3819822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3391425" y="4424660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3412544" y="38100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3342875" y="5064422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1534089" y="3854152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1541018" y="4463752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1464818" y="5068887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3910598" y="23622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732799" y="365760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 dirty="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90" name="Text Box 59"/>
          <p:cNvSpPr txBox="1">
            <a:spLocks noChangeArrowheads="1"/>
          </p:cNvSpPr>
          <p:nvPr/>
        </p:nvSpPr>
        <p:spPr bwMode="auto">
          <a:xfrm>
            <a:off x="-304800" y="1831975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“D”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E</a:t>
            </a:r>
            <a:r>
              <a:rPr lang="en-US" sz="2400" b="1" dirty="0">
                <a:solidFill>
                  <a:schemeClr val="accent2"/>
                </a:solidFill>
              </a:rPr>
              <a:t>XTRACT</a:t>
            </a:r>
            <a:r>
              <a:rPr lang="en-US" b="1" dirty="0">
                <a:solidFill>
                  <a:schemeClr val="accent2"/>
                </a:solidFill>
              </a:rPr>
              <a:t>-M</a:t>
            </a:r>
            <a:r>
              <a:rPr lang="en-US" sz="2400" b="1" dirty="0">
                <a:solidFill>
                  <a:schemeClr val="accent2"/>
                </a:solidFill>
              </a:rPr>
              <a:t>IN</a:t>
            </a:r>
            <a:r>
              <a:rPr lang="en-US" b="1" dirty="0">
                <a:solidFill>
                  <a:srgbClr val="008A87"/>
                </a:solidFill>
              </a:rPr>
              <a:t>(</a:t>
            </a:r>
            <a:r>
              <a:rPr lang="en-US" b="1" i="1" dirty="0">
                <a:solidFill>
                  <a:srgbClr val="008A87"/>
                </a:solidFill>
              </a:rPr>
              <a:t>Q</a:t>
            </a:r>
            <a:r>
              <a:rPr lang="en-US" b="1" dirty="0">
                <a:solidFill>
                  <a:srgbClr val="008A87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2743200" y="38862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2736271" y="4491335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743200" y="50292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5" name="Oval 4"/>
          <p:cNvSpPr>
            <a:spLocks noChangeArrowheads="1"/>
          </p:cNvSpPr>
          <p:nvPr/>
        </p:nvSpPr>
        <p:spPr bwMode="auto">
          <a:xfrm>
            <a:off x="7397750" y="1676400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757" y="5867400"/>
                <a:ext cx="82652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Backtracking to find the shortest path from A to D:</a:t>
                </a: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B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/>
                  <a:t>C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/>
                  <a:t>A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57" y="5867400"/>
                <a:ext cx="8265236" cy="830997"/>
              </a:xfrm>
              <a:prstGeom prst="rect">
                <a:avLst/>
              </a:prstGeom>
              <a:blipFill rotWithShape="0">
                <a:blip r:embed="rId8"/>
                <a:stretch>
                  <a:fillRect t="-5882" b="-15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626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6AF775-00BB-49FC-9A90-D9DB952595EB}" type="datetime1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2019/9/27</a:t>
            </a:fld>
            <a:endParaRPr lang="en-US" altLang="zh-CN" sz="140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chapter25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9A98AF-A1DB-461E-B9A2-8F0680E4A463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 err="1"/>
              <a:t>Backtracting</a:t>
            </a:r>
            <a:r>
              <a:rPr lang="en-US" altLang="zh-CN" sz="2800" dirty="0"/>
              <a:t> code: print out the path from s to u.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print (u)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x=(u)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while (x ≠ s)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      print (x)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      x=(x)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3824985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Initialization: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 each vertex v </a:t>
            </a:r>
            <a:r>
              <a:rPr lang="en-US" altLang="zh-CN" sz="2400" i="1" dirty="0">
                <a:sym typeface="Symbol" pitchFamily="18" charset="2"/>
              </a:rPr>
              <a:t></a:t>
            </a:r>
            <a:r>
              <a:rPr lang="en-US" altLang="zh-CN" sz="2400" dirty="0"/>
              <a:t> V,  d[v] denotes </a:t>
            </a:r>
            <a:r>
              <a:rPr lang="en-US" sz="2400" dirty="0"/>
              <a:t>the length of the shortest path found so far</a:t>
            </a:r>
            <a:r>
              <a:rPr lang="en-US" altLang="zh-CN" sz="2400" dirty="0"/>
              <a:t> from source s to v.</a:t>
            </a:r>
          </a:p>
          <a:p>
            <a:r>
              <a:rPr lang="en-US" altLang="zh-CN" sz="2400" dirty="0"/>
              <a:t>d[v]– will be  </a:t>
            </a:r>
            <a:r>
              <a:rPr lang="en-US" altLang="zh-CN" sz="2400" dirty="0">
                <a:sym typeface="Symbol" pitchFamily="18" charset="2"/>
              </a:rPr>
              <a:t>(s, v) after the execution of the algorithm. </a:t>
            </a:r>
          </a:p>
          <a:p>
            <a:r>
              <a:rPr lang="en-US" altLang="zh-CN" sz="2400" dirty="0"/>
              <a:t> initialize  d[v] and </a:t>
            </a:r>
            <a:r>
              <a:rPr lang="en-US" altLang="zh-CN" sz="2400" dirty="0">
                <a:sym typeface="Symbol" pitchFamily="18" charset="2"/>
              </a:rPr>
              <a:t>[v] as follows: 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INITIALIZE-SINGLE-SOURCE(G,s)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for</a:t>
            </a:r>
            <a:r>
              <a:rPr lang="en-US" altLang="zh-CN" sz="2400" dirty="0"/>
              <a:t> each vertex v </a:t>
            </a:r>
            <a:r>
              <a:rPr lang="en-US" altLang="zh-CN" sz="2400" i="1" dirty="0">
                <a:sym typeface="Symbol" pitchFamily="18" charset="2"/>
              </a:rPr>
              <a:t></a:t>
            </a:r>
            <a:r>
              <a:rPr lang="en-US" altLang="zh-CN" sz="2400" dirty="0"/>
              <a:t> V\{s}</a:t>
            </a:r>
          </a:p>
          <a:p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rgbClr val="FF0000"/>
                </a:solidFill>
              </a:rPr>
              <a:t>do</a:t>
            </a:r>
            <a:r>
              <a:rPr lang="en-US" altLang="zh-CN" sz="2400" dirty="0"/>
              <a:t> d[v]                       </a:t>
            </a:r>
          </a:p>
          <a:p>
            <a:r>
              <a:rPr lang="en-US" altLang="zh-CN" sz="2400" dirty="0"/>
              <a:t>              [v]        NIL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d[s]        0</a:t>
            </a:r>
            <a:r>
              <a:rPr lang="en-US" altLang="zh-CN" sz="2400" dirty="0"/>
              <a:t>       </a:t>
            </a: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2667000" y="4572000"/>
          <a:ext cx="533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4" name="公式" r:id="rId3" imgW="393480" imgH="203040" progId="Equation.3">
                  <p:embed/>
                </p:oleObj>
              </mc:Choice>
              <mc:Fallback>
                <p:oleObj name="公式" r:id="rId3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533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5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3352800" y="45720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6" name="公式" r:id="rId7" imgW="152280" imgH="126720" progId="Equation.3">
                  <p:embed/>
                </p:oleObj>
              </mc:Choice>
              <mc:Fallback>
                <p:oleObj name="公式" r:id="rId7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20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1905000" y="5029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7" name="公式" r:id="rId9" imgW="139680" imgH="139680" progId="Equation.3">
                  <p:embed/>
                </p:oleObj>
              </mc:Choice>
              <mc:Fallback>
                <p:oleObj name="公式" r:id="rId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2667000" y="5029200"/>
          <a:ext cx="533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8" name="公式" r:id="rId11" imgW="393480" imgH="203040" progId="Equation.3">
                  <p:embed/>
                </p:oleObj>
              </mc:Choice>
              <mc:Fallback>
                <p:oleObj name="公式" r:id="rId11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533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1676400" y="5486400"/>
          <a:ext cx="533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9" name="公式" r:id="rId12" imgW="393480" imgH="203040" progId="Equation.3">
                  <p:embed/>
                </p:oleObj>
              </mc:Choice>
              <mc:Fallback>
                <p:oleObj name="公式" r:id="rId12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86400"/>
                        <a:ext cx="533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830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Dijkstra’s Algorithm: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chemeClr val="accent2"/>
                </a:solidFill>
              </a:rPr>
              <a:t>Dijkstra’s</a:t>
            </a:r>
            <a:r>
              <a:rPr lang="en-US" altLang="zh-CN" sz="2000" dirty="0">
                <a:solidFill>
                  <a:schemeClr val="accent2"/>
                </a:solidFill>
              </a:rPr>
              <a:t> algorithm assumes that </a:t>
            </a:r>
            <a:r>
              <a:rPr lang="en-US" altLang="zh-CN" sz="2000" i="1" dirty="0">
                <a:solidFill>
                  <a:schemeClr val="accent2"/>
                </a:solidFill>
              </a:rPr>
              <a:t>w(e)</a:t>
            </a:r>
            <a:r>
              <a:rPr lang="en-US" altLang="zh-CN" sz="2000" i="1" dirty="0">
                <a:solidFill>
                  <a:schemeClr val="accent2"/>
                </a:solidFill>
                <a:sym typeface="Symbol" pitchFamily="18" charset="2"/>
              </a:rPr>
              <a:t>0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 for each e in the graph.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altLang="zh-CN" sz="2400" dirty="0"/>
              <a:t>maintain a set </a:t>
            </a:r>
            <a:r>
              <a:rPr lang="en-US" altLang="zh-CN" sz="2400" i="1" dirty="0">
                <a:solidFill>
                  <a:srgbClr val="FF0000"/>
                </a:solidFill>
              </a:rPr>
              <a:t>S</a:t>
            </a:r>
            <a:r>
              <a:rPr lang="en-US" altLang="zh-CN" sz="2400" dirty="0"/>
              <a:t> of vertices such that</a:t>
            </a:r>
          </a:p>
          <a:p>
            <a:pPr lvl="1"/>
            <a:r>
              <a:rPr lang="en-US" altLang="zh-CN" sz="2000" dirty="0"/>
              <a:t>Every vertex </a:t>
            </a:r>
            <a:r>
              <a:rPr lang="en-US" altLang="zh-CN" sz="2000" i="1" dirty="0"/>
              <a:t>v </a:t>
            </a:r>
            <a:r>
              <a:rPr lang="en-US" altLang="zh-CN" sz="2000" i="1" dirty="0">
                <a:sym typeface="Symbol" pitchFamily="18" charset="2"/>
              </a:rPr>
              <a:t></a:t>
            </a:r>
            <a:r>
              <a:rPr lang="en-US" altLang="zh-CN" sz="2000" i="1" dirty="0"/>
              <a:t>S, d[v]=</a:t>
            </a:r>
            <a:r>
              <a:rPr lang="en-US" altLang="zh-CN" sz="2000" i="1" dirty="0">
                <a:sym typeface="Symbol" pitchFamily="18" charset="2"/>
              </a:rPr>
              <a:t>(s, v),</a:t>
            </a:r>
            <a:r>
              <a:rPr lang="en-US" altLang="zh-CN" sz="2000" dirty="0">
                <a:sym typeface="Symbol" pitchFamily="18" charset="2"/>
              </a:rPr>
              <a:t> i.e., the </a:t>
            </a:r>
            <a:r>
              <a:rPr lang="en-US" altLang="zh-CN" sz="2000" dirty="0"/>
              <a:t> shortest-path from s to v has been found. (Initial values: S=empty, d[s]=0 and d[v]=</a:t>
            </a:r>
            <a:r>
              <a:rPr lang="en-US" altLang="zh-CN" sz="2000" dirty="0">
                <a:sym typeface="Symbol" pitchFamily="18" charset="2"/>
              </a:rPr>
              <a:t>)</a:t>
            </a:r>
          </a:p>
          <a:p>
            <a:r>
              <a:rPr lang="en-US" altLang="zh-CN" sz="2400" dirty="0"/>
              <a:t> (a) select the vertex </a:t>
            </a:r>
            <a:r>
              <a:rPr lang="en-US" altLang="zh-CN" sz="2400" i="1" dirty="0" err="1">
                <a:solidFill>
                  <a:srgbClr val="FF0000"/>
                </a:solidFill>
              </a:rPr>
              <a:t>u</a:t>
            </a:r>
            <a:r>
              <a:rPr lang="en-US" altLang="zh-CN" sz="2400" i="1" dirty="0" err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FF0000"/>
                </a:solidFill>
              </a:rPr>
              <a:t>V-S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such that </a:t>
            </a:r>
          </a:p>
          <a:p>
            <a:pPr>
              <a:buFontTx/>
              <a:buNone/>
            </a:pPr>
            <a:r>
              <a:rPr lang="en-US" altLang="zh-CN" sz="2400" dirty="0"/>
              <a:t>                </a:t>
            </a:r>
            <a:r>
              <a:rPr lang="en-US" altLang="zh-CN" sz="2400" i="1" dirty="0"/>
              <a:t>d[u]=min {d[x]|x </a:t>
            </a:r>
            <a:r>
              <a:rPr lang="en-US" altLang="zh-CN" sz="2400" i="1" dirty="0"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chemeClr val="accent1"/>
                </a:solidFill>
                <a:sym typeface="Symbol" pitchFamily="18" charset="2"/>
              </a:rPr>
              <a:t>V-</a:t>
            </a:r>
            <a:r>
              <a:rPr lang="en-US" altLang="zh-CN" sz="2400" i="1" dirty="0"/>
              <a:t>S}.</a:t>
            </a:r>
            <a:r>
              <a:rPr lang="en-US" altLang="zh-CN" sz="2400" dirty="0"/>
              <a:t> Set S=S</a:t>
            </a:r>
            <a:r>
              <a:rPr lang="en-US" altLang="zh-CN" sz="2400" dirty="0">
                <a:sym typeface="Symbol" pitchFamily="18" charset="2"/>
              </a:rPr>
              <a:t></a:t>
            </a:r>
            <a:r>
              <a:rPr lang="en-US" altLang="zh-CN" sz="2400" dirty="0"/>
              <a:t>{u}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</a:rPr>
              <a:t>      </a:t>
            </a:r>
            <a:r>
              <a:rPr lang="en-US" altLang="zh-CN" sz="2400" dirty="0"/>
              <a:t>(b) </a:t>
            </a:r>
            <a:r>
              <a:rPr lang="en-US" altLang="zh-CN" sz="2400" b="1" i="1" dirty="0"/>
              <a:t>for</a:t>
            </a:r>
            <a:r>
              <a:rPr lang="en-US" altLang="zh-CN" sz="2400" dirty="0"/>
              <a:t> each node </a:t>
            </a:r>
            <a:r>
              <a:rPr lang="en-US" altLang="zh-CN" sz="2400" i="1" dirty="0"/>
              <a:t>v</a:t>
            </a:r>
            <a:r>
              <a:rPr lang="en-US" altLang="zh-CN" sz="2400" dirty="0"/>
              <a:t> adjacent to </a:t>
            </a:r>
            <a:r>
              <a:rPr lang="en-US" altLang="zh-CN" sz="2400" i="1" dirty="0"/>
              <a:t>u </a:t>
            </a:r>
            <a:r>
              <a:rPr lang="en-US" altLang="zh-CN" sz="2400" b="1" i="1" dirty="0"/>
              <a:t>do</a:t>
            </a:r>
            <a:r>
              <a:rPr lang="en-US" altLang="zh-CN" sz="2400" i="1" dirty="0"/>
              <a:t> </a:t>
            </a:r>
            <a:r>
              <a:rPr lang="en-US" altLang="zh-CN" sz="2400" dirty="0"/>
              <a:t>RELAX(u, v, w).</a:t>
            </a:r>
          </a:p>
          <a:p>
            <a:r>
              <a:rPr lang="en-US" altLang="zh-CN" sz="2400" dirty="0"/>
              <a:t>Repeat step (a) and (b) until S=V.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219200" y="4463028"/>
            <a:ext cx="7391400" cy="1404372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9651" name="Text Box 3"/>
              <p:cNvSpPr txBox="1">
                <a:spLocks noChangeArrowheads="1"/>
              </p:cNvSpPr>
              <p:nvPr/>
            </p:nvSpPr>
            <p:spPr bwMode="auto">
              <a:xfrm>
                <a:off x="539486" y="990600"/>
                <a:ext cx="8169224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0</a:t>
                </a:r>
              </a:p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–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¥,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𝑁𝐼𝐿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8A87"/>
                  </a:solidFill>
                  <a:latin typeface="Symbol" pitchFamily="18" charset="2"/>
                  <a:sym typeface="Symbol" pitchFamily="18" charset="2"/>
                </a:endParaRP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</a:t>
                </a: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	 </a:t>
                </a:r>
                <a:r>
                  <a:rPr lang="en-US" sz="2800" b="1" dirty="0">
                    <a:solidFill>
                      <a:schemeClr val="accent2"/>
                    </a:solidFill>
                    <a:sym typeface="Symbol" pitchFamily="18" charset="2"/>
                  </a:rPr>
                  <a:t>%</a:t>
                </a:r>
                <a:r>
                  <a:rPr lang="en-US" sz="2800" dirty="0">
                    <a:solidFill>
                      <a:srgbClr val="008380"/>
                    </a:solidFill>
                  </a:rPr>
                  <a:t>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Q</a:t>
                </a:r>
                <a:r>
                  <a:rPr lang="en-US" sz="2800" dirty="0">
                    <a:solidFill>
                      <a:srgbClr val="FF0000"/>
                    </a:solidFill>
                  </a:rPr>
                  <a:t> is a priority queue maintaining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V</a:t>
                </a:r>
                <a:r>
                  <a:rPr lang="en-US" sz="2800" dirty="0">
                    <a:solidFill>
                      <a:srgbClr val="FF0000"/>
                    </a:solidFill>
                  </a:rPr>
                  <a:t> –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S</a:t>
                </a:r>
                <a:endParaRPr lang="en-US" sz="2800" dirty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86" y="990600"/>
                <a:ext cx="8169224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1491" t="-2717" r="-522" b="-67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652" name="Text Box 4"/>
              <p:cNvSpPr txBox="1">
                <a:spLocks noChangeArrowheads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while</a:t>
                </a:r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 </a:t>
                </a:r>
                <a:r>
                  <a:rPr lang="en-US" sz="2800" i="1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¹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</a:t>
                </a:r>
                <a:endParaRPr lang="en-US" sz="2800" dirty="0">
                  <a:sym typeface="Symbol" pitchFamily="18" charset="2"/>
                </a:endParaRP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</a:t>
                </a:r>
                <a:r>
                  <a:rPr lang="en-US" sz="2800" dirty="0">
                    <a:sym typeface="Symbol" pitchFamily="18" charset="2"/>
                  </a:rPr>
                  <a:t> E</a:t>
                </a:r>
                <a:r>
                  <a:rPr lang="en-US" sz="2000" dirty="0">
                    <a:sym typeface="Symbol" pitchFamily="18" charset="2"/>
                  </a:rPr>
                  <a:t>XTRACT</a:t>
                </a:r>
                <a:r>
                  <a:rPr lang="en-US" sz="2800" dirty="0">
                    <a:sym typeface="Symbol" pitchFamily="18" charset="2"/>
                  </a:rPr>
                  <a:t>-M</a:t>
                </a:r>
                <a:r>
                  <a:rPr lang="en-US" sz="2000" dirty="0">
                    <a:sym typeface="Symbol" pitchFamily="18" charset="2"/>
                  </a:rPr>
                  <a:t>IN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)</a:t>
                </a:r>
              </a:p>
              <a:p>
                <a:pPr lvl="2"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È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2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 err="1">
                    <a:solidFill>
                      <a:srgbClr val="008A87"/>
                    </a:solidFill>
                    <a:sym typeface="Symbol" pitchFamily="18" charset="2"/>
                  </a:rPr>
                  <a:t>Adj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]</a:t>
                </a:r>
              </a:p>
              <a:p>
                <a:pPr lvl="3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b="1" dirty="0">
                    <a:sym typeface="Symbol" pitchFamily="18" charset="2"/>
                  </a:rPr>
                  <a:t>if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 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&gt;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</a:t>
                </a:r>
              </a:p>
              <a:p>
                <a:pPr lvl="4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	then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),</a:t>
                </a:r>
                <a:r>
                  <a:rPr lang="en-US" sz="2800" dirty="0">
                    <a:solidFill>
                      <a:srgbClr val="008A87"/>
                    </a:solidFill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800" dirty="0">
                    <a:solidFill>
                      <a:srgbClr val="008A87"/>
                    </a:solidFill>
                  </a:rPr>
                  <a:t> , </a:t>
                </a:r>
                <a:endParaRPr lang="en-US" sz="2800" i="1" dirty="0">
                  <a:solidFill>
                    <a:srgbClr val="008A87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1486" t="-2278" r="-594" b="-5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5562600" y="38100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ClrTx/>
            </a:pPr>
            <a:r>
              <a:rPr lang="en-US" b="1" i="1" dirty="0">
                <a:solidFill>
                  <a:srgbClr val="FF0000"/>
                </a:solidFill>
              </a:rPr>
              <a:t>relaxation step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1693332" y="5897563"/>
            <a:ext cx="5757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dirty="0"/>
              <a:t>Implicit D</a:t>
            </a:r>
            <a:r>
              <a:rPr lang="en-US" sz="2400" dirty="0"/>
              <a:t>ECREASE</a:t>
            </a:r>
            <a:r>
              <a:rPr lang="en-US" dirty="0"/>
              <a:t>-K</a:t>
            </a:r>
            <a:r>
              <a:rPr lang="en-US" sz="2400" dirty="0"/>
              <a:t>EY using update(</a:t>
            </a:r>
            <a:r>
              <a:rPr lang="en-US" sz="2400" dirty="0" err="1"/>
              <a:t>v,k</a:t>
            </a:r>
            <a:r>
              <a:rPr lang="en-US" sz="2400" dirty="0"/>
              <a:t>)</a:t>
            </a:r>
          </a:p>
        </p:txBody>
      </p:sp>
      <p:sp>
        <p:nvSpPr>
          <p:cNvPr id="539662" name="Line 14"/>
          <p:cNvSpPr>
            <a:spLocks noChangeShapeType="1"/>
          </p:cNvSpPr>
          <p:nvPr/>
        </p:nvSpPr>
        <p:spPr bwMode="auto">
          <a:xfrm flipH="1" flipV="1">
            <a:off x="4419600" y="5676900"/>
            <a:ext cx="152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6934200" y="4271665"/>
            <a:ext cx="152400" cy="1479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03324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Implementation: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a priority queue Q stores vertices in V-S, keyed by their d[] values.</a:t>
            </a:r>
          </a:p>
          <a:p>
            <a:r>
              <a:rPr lang="en-US" altLang="zh-CN" sz="2800"/>
              <a:t>the graph </a:t>
            </a:r>
            <a:r>
              <a:rPr lang="en-US" altLang="zh-CN" sz="2800" i="1"/>
              <a:t>G</a:t>
            </a:r>
            <a:r>
              <a:rPr lang="en-US" altLang="zh-CN" sz="2800"/>
              <a:t> is represented by adjacency lists.</a:t>
            </a:r>
          </a:p>
          <a:p>
            <a:endParaRPr lang="en-US" altLang="zh-CN" sz="2000"/>
          </a:p>
          <a:p>
            <a:pPr lvl="1"/>
            <a:endParaRPr lang="en-US" altLang="zh-CN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DC813F-F9FA-40CD-8717-8D96B5D436C8}" type="datetime1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2019/9/27</a:t>
            </a:fld>
            <a:endParaRPr lang="en-US" altLang="zh-CN" sz="140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chapter25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ADADF8C-DDB0-4363-B850-5146107A1ADC}" type="slidenum">
              <a:rPr lang="en-US" altLang="zh-CN" sz="1400"/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Theorem: Consider the set S at any time in the algorithm’s execution. For each </a:t>
            </a:r>
            <a:r>
              <a:rPr lang="en-US" altLang="zh-CN" b="1" i="1" dirty="0"/>
              <a:t>v</a:t>
            </a:r>
            <a:r>
              <a:rPr lang="en-US" altLang="zh-CN" b="1" i="1" dirty="0">
                <a:sym typeface="Symbol" panose="05050102010706020507" pitchFamily="18" charset="2"/>
              </a:rPr>
              <a:t> </a:t>
            </a:r>
            <a:r>
              <a:rPr lang="en-US" altLang="zh-CN" b="1" i="1" dirty="0"/>
              <a:t>S</a:t>
            </a:r>
            <a:r>
              <a:rPr lang="en-US" altLang="zh-CN" b="1" dirty="0"/>
              <a:t>, the current d[v]  is the length of the shortest s-v path. </a:t>
            </a:r>
          </a:p>
          <a:p>
            <a:pPr eaLnBrk="1" hangingPunct="1">
              <a:buFontTx/>
              <a:buNone/>
            </a:pPr>
            <a:r>
              <a:rPr lang="en-US" altLang="zh-CN" b="1" i="1" dirty="0"/>
              <a:t>Proof: </a:t>
            </a:r>
            <a:r>
              <a:rPr lang="en-US" altLang="zh-CN" dirty="0"/>
              <a:t>  We prove it by induction on |S|.</a:t>
            </a:r>
          </a:p>
          <a:p>
            <a:pPr eaLnBrk="1" hangingPunct="1">
              <a:buFontTx/>
              <a:buAutoNum type="arabicPeriod"/>
            </a:pPr>
            <a:r>
              <a:rPr lang="en-US" altLang="zh-CN" sz="2800" dirty="0"/>
              <a:t>If |S|=1, then the theorem holds. (Because d[s]=0 and S={s}.)</a:t>
            </a:r>
          </a:p>
          <a:p>
            <a:pPr eaLnBrk="1" hangingPunct="1">
              <a:buFontTx/>
              <a:buAutoNum type="arabicPeriod"/>
            </a:pPr>
            <a:r>
              <a:rPr lang="en-US" altLang="zh-CN" sz="2800" dirty="0"/>
              <a:t>Suppose that the theorem is true for |S|=k for some k&gt;0.</a:t>
            </a:r>
          </a:p>
          <a:p>
            <a:pPr eaLnBrk="1" hangingPunct="1">
              <a:buFontTx/>
              <a:buAutoNum type="arabicPeriod"/>
            </a:pPr>
            <a:r>
              <a:rPr lang="en-US" altLang="zh-CN" sz="2800" dirty="0"/>
              <a:t>Now, we grow S to size k+1 by adding the node v.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1942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300A34-7283-45E3-BC6A-9A6FBB11DCBC}" type="datetime1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2019/9/27</a:t>
            </a:fld>
            <a:endParaRPr lang="en-US" altLang="zh-CN" sz="140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chapter25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80B8F99-2CEA-491F-8032-09FB6CB68001}" type="slidenum">
              <a:rPr lang="en-US" altLang="zh-CN" sz="1400"/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76200"/>
                <a:ext cx="8420100" cy="5638800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altLang="zh-CN" sz="4000" b="1" i="1" dirty="0"/>
                  <a:t>Proof: </a:t>
                </a:r>
                <a:r>
                  <a:rPr lang="en-US" altLang="zh-CN" sz="4000" b="1" i="1" dirty="0">
                    <a:sym typeface="Wingdings" panose="05000000000000000000" pitchFamily="2" charset="2"/>
                  </a:rPr>
                  <a:t>(continue)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zh-CN" sz="2000" b="1" dirty="0"/>
                  <a:t>Now, we grow S to size k+1 by adding the node v with the smallest d[v].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zh-CN" sz="2000" b="1" dirty="0"/>
                  <a:t>Let P be a path from s to v. </a:t>
                </a:r>
              </a:p>
              <a:p>
                <a:pPr eaLnBrk="1" hangingPunct="1">
                  <a:buFontTx/>
                  <a:buNone/>
                </a:pPr>
                <a:endParaRPr lang="en-US" altLang="zh-CN" sz="2000" b="1" dirty="0"/>
              </a:p>
              <a:p>
                <a:pPr eaLnBrk="1" hangingPunct="1">
                  <a:buFontTx/>
                  <a:buNone/>
                </a:pPr>
                <a:endParaRPr lang="en-US" altLang="zh-CN" sz="2000" b="1" dirty="0"/>
              </a:p>
              <a:p>
                <a:pPr eaLnBrk="1" hangingPunct="1">
                  <a:buFontTx/>
                  <a:buNone/>
                </a:pPr>
                <a:endParaRPr lang="en-US" altLang="zh-CN" sz="2000" b="1" dirty="0"/>
              </a:p>
              <a:p>
                <a:pPr eaLnBrk="1" hangingPunct="1">
                  <a:buFontTx/>
                  <a:buNone/>
                </a:pPr>
                <a:endParaRPr lang="en-US" altLang="zh-CN" sz="2000" b="1" dirty="0"/>
              </a:p>
              <a:p>
                <a:pPr eaLnBrk="1" hangingPunct="1">
                  <a:buFontTx/>
                  <a:buNone/>
                </a:pPr>
                <a:endParaRPr lang="en-US" altLang="zh-CN" sz="2000" b="1" dirty="0"/>
              </a:p>
              <a:p>
                <a:pPr eaLnBrk="1" hangingPunct="1">
                  <a:buFontTx/>
                  <a:buNone/>
                </a:pPr>
                <a:endParaRPr lang="en-US" altLang="zh-CN" sz="2000" b="1" dirty="0"/>
              </a:p>
              <a:p>
                <a:pPr eaLnBrk="1" hangingPunct="1">
                  <a:buFontTx/>
                  <a:buNone/>
                </a:pPr>
                <a:r>
                  <a:rPr lang="en-US" altLang="zh-CN" sz="2000" b="1" dirty="0"/>
                  <a:t>Case 2:</a:t>
                </a:r>
                <a:r>
                  <a:rPr lang="en-US" altLang="zh-CN" sz="2000" dirty="0"/>
                  <a:t> </a:t>
                </a:r>
                <a:r>
                  <a:rPr lang="en-US" altLang="zh-CN" sz="1800" dirty="0"/>
                  <a:t>P=s,…,x, y, …, v, where x is the last node in S and y is the first node not in as shown in fig.  </a:t>
                </a:r>
                <a:endParaRPr lang="en-US" altLang="zh-CN" sz="1800" dirty="0"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zh-CN" sz="1800" dirty="0">
                    <a:sym typeface="Symbol" panose="05050102010706020507" pitchFamily="18" charset="2"/>
                  </a:rPr>
                  <a:t>  Noting that</a:t>
                </a:r>
              </a:p>
              <a:p>
                <a:pPr>
                  <a:buNone/>
                </a:pPr>
                <a:r>
                  <a:rPr lang="en-US" altLang="zh-CN" sz="1800" dirty="0">
                    <a:sym typeface="Symbol" panose="05050102010706020507" pitchFamily="18" charset="2"/>
                  </a:rPr>
                  <a:t> (</a:t>
                </a:r>
                <a:r>
                  <a:rPr lang="en-US" altLang="zh-CN" sz="1800" dirty="0" err="1">
                    <a:sym typeface="Symbol" panose="05050102010706020507" pitchFamily="18" charset="2"/>
                  </a:rPr>
                  <a:t>i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) algorithm always selects  the node with the smallest value d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d[y] d[v], and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zh-CN" sz="1800" dirty="0">
                    <a:sym typeface="Symbol" panose="05050102010706020507" pitchFamily="18" charset="2"/>
                  </a:rPr>
                  <a:t> (ii) any edge 0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zh-CN" sz="2000" dirty="0">
                    <a:sym typeface="Symbol" panose="05050102010706020507" pitchFamily="18" charset="2"/>
                  </a:rPr>
                  <a:t>Thus, </a:t>
                </a:r>
                <a:r>
                  <a:rPr lang="en-US" altLang="zh-CN" sz="20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the length of P 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d[y] d[v].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zh-CN" sz="2000" dirty="0">
                    <a:sym typeface="Symbol" panose="05050102010706020507" pitchFamily="18" charset="2"/>
                  </a:rPr>
                  <a:t>Therefore, the current d[v] is the length of the shortest s-v path.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zh-CN" sz="3600" dirty="0">
                    <a:sym typeface="Symbol" panose="05050102010706020507" pitchFamily="18" charset="2"/>
                  </a:rPr>
                  <a:t>   </a:t>
                </a:r>
              </a:p>
              <a:p>
                <a:pPr eaLnBrk="1" hangingPunct="1">
                  <a:buFontTx/>
                  <a:buNone/>
                </a:pPr>
                <a:endParaRPr lang="en-US" altLang="zh-CN" sz="3600" dirty="0"/>
              </a:p>
              <a:p>
                <a:pPr eaLnBrk="1" hangingPunct="1">
                  <a:buFontTx/>
                  <a:buNone/>
                </a:pPr>
                <a:endParaRPr lang="en-US" altLang="zh-CN" sz="36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4581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76200"/>
                <a:ext cx="8420100" cy="5638800"/>
              </a:xfrm>
              <a:blipFill rotWithShape="0">
                <a:blip r:embed="rId2"/>
                <a:stretch>
                  <a:fillRect l="-2607" t="-194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13" name="Text Box 38"/>
              <p:cNvSpPr txBox="1">
                <a:spLocks noChangeArrowheads="1"/>
              </p:cNvSpPr>
              <p:nvPr/>
            </p:nvSpPr>
            <p:spPr bwMode="auto">
              <a:xfrm>
                <a:off x="381001" y="1716505"/>
                <a:ext cx="4848860" cy="2079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dirty="0"/>
                  <a:t>Case 1</a:t>
                </a:r>
                <a:r>
                  <a:rPr lang="en-US" altLang="zh-CN" sz="2000" dirty="0"/>
                  <a:t>:   All the nodes before v in P are in S.  Noting that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/>
                  <a:t>d[v]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Thus the length of  P=d[x]+w(</a:t>
                </a:r>
                <a:r>
                  <a:rPr lang="en-US" altLang="zh-CN" sz="2000" i="1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x,v</a:t>
                </a:r>
                <a:r>
                  <a:rPr lang="en-US" altLang="zh-CN" sz="20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 d[v]. </a:t>
                </a:r>
                <a:endParaRPr lang="en-US" altLang="zh-CN" sz="20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zh-CN" sz="1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4613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1716505"/>
                <a:ext cx="4848860" cy="2079608"/>
              </a:xfrm>
              <a:prstGeom prst="rect">
                <a:avLst/>
              </a:prstGeom>
              <a:blipFill rotWithShape="0">
                <a:blip r:embed="rId3"/>
                <a:stretch>
                  <a:fillRect l="-1384" t="-1760" r="-6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15" name="Text Box 40"/>
          <p:cNvSpPr txBox="1">
            <a:spLocks noChangeArrowheads="1"/>
          </p:cNvSpPr>
          <p:nvPr/>
        </p:nvSpPr>
        <p:spPr bwMode="auto">
          <a:xfrm>
            <a:off x="5257800" y="6324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zh-CN" sz="2400"/>
          </a:p>
        </p:txBody>
      </p:sp>
      <p:grpSp>
        <p:nvGrpSpPr>
          <p:cNvPr id="3" name="Group 2"/>
          <p:cNvGrpSpPr/>
          <p:nvPr/>
        </p:nvGrpSpPr>
        <p:grpSpPr>
          <a:xfrm>
            <a:off x="5486399" y="1219200"/>
            <a:ext cx="2971801" cy="2389331"/>
            <a:chOff x="5333999" y="1600200"/>
            <a:chExt cx="3429001" cy="2928857"/>
          </a:xfrm>
        </p:grpSpPr>
        <p:sp>
          <p:nvSpPr>
            <p:cNvPr id="24582" name="Oval 3"/>
            <p:cNvSpPr>
              <a:spLocks noChangeArrowheads="1"/>
            </p:cNvSpPr>
            <p:nvPr/>
          </p:nvSpPr>
          <p:spPr bwMode="auto">
            <a:xfrm>
              <a:off x="5486400" y="2743200"/>
              <a:ext cx="685800" cy="76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4583" name="Text Box 4"/>
            <p:cNvSpPr txBox="1">
              <a:spLocks noChangeArrowheads="1"/>
            </p:cNvSpPr>
            <p:nvPr/>
          </p:nvSpPr>
          <p:spPr bwMode="auto">
            <a:xfrm>
              <a:off x="5562600" y="2971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s</a:t>
              </a:r>
            </a:p>
          </p:txBody>
        </p:sp>
        <p:sp>
          <p:nvSpPr>
            <p:cNvPr id="24584" name="Oval 5"/>
            <p:cNvSpPr>
              <a:spLocks noChangeArrowheads="1"/>
            </p:cNvSpPr>
            <p:nvPr/>
          </p:nvSpPr>
          <p:spPr bwMode="auto">
            <a:xfrm>
              <a:off x="6477000" y="1752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6629400" y="19812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24586" name="Oval 7"/>
            <p:cNvSpPr>
              <a:spLocks noChangeArrowheads="1"/>
            </p:cNvSpPr>
            <p:nvPr/>
          </p:nvSpPr>
          <p:spPr bwMode="auto">
            <a:xfrm>
              <a:off x="8077200" y="1752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4587" name="Text Box 8"/>
            <p:cNvSpPr txBox="1">
              <a:spLocks noChangeArrowheads="1"/>
            </p:cNvSpPr>
            <p:nvPr/>
          </p:nvSpPr>
          <p:spPr bwMode="auto">
            <a:xfrm>
              <a:off x="8229600" y="17732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</a:p>
          </p:txBody>
        </p:sp>
        <p:sp>
          <p:nvSpPr>
            <p:cNvPr id="24588" name="Oval 10"/>
            <p:cNvSpPr>
              <a:spLocks noChangeArrowheads="1"/>
            </p:cNvSpPr>
            <p:nvPr/>
          </p:nvSpPr>
          <p:spPr bwMode="auto">
            <a:xfrm>
              <a:off x="8077200" y="3581400"/>
              <a:ext cx="685800" cy="685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4589" name="Oval 11"/>
            <p:cNvSpPr>
              <a:spLocks noChangeArrowheads="1"/>
            </p:cNvSpPr>
            <p:nvPr/>
          </p:nvSpPr>
          <p:spPr bwMode="auto">
            <a:xfrm>
              <a:off x="6477000" y="3581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6629400" y="3810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u</a:t>
              </a:r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8229600" y="3810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v</a:t>
              </a:r>
            </a:p>
          </p:txBody>
        </p:sp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>
              <a:off x="7162800" y="2057400"/>
              <a:ext cx="9144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>
              <a:off x="7239000" y="4038600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 flipV="1">
              <a:off x="5867400" y="2590800"/>
              <a:ext cx="0" cy="1524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Line 18"/>
            <p:cNvSpPr>
              <a:spLocks noChangeShapeType="1"/>
            </p:cNvSpPr>
            <p:nvPr/>
          </p:nvSpPr>
          <p:spPr bwMode="auto">
            <a:xfrm>
              <a:off x="5867400" y="2590800"/>
              <a:ext cx="5334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 flipH="1" flipV="1">
              <a:off x="6096000" y="2286000"/>
              <a:ext cx="304800" cy="3048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 flipV="1">
              <a:off x="6096000" y="2209800"/>
              <a:ext cx="381000" cy="762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5867400" y="3505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 flipV="1">
              <a:off x="5867400" y="3429000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23"/>
            <p:cNvSpPr>
              <a:spLocks noChangeShapeType="1"/>
            </p:cNvSpPr>
            <p:nvPr/>
          </p:nvSpPr>
          <p:spPr bwMode="auto">
            <a:xfrm flipH="1">
              <a:off x="5943600" y="3429000"/>
              <a:ext cx="304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4"/>
            <p:cNvSpPr>
              <a:spLocks noChangeShapeType="1"/>
            </p:cNvSpPr>
            <p:nvPr/>
          </p:nvSpPr>
          <p:spPr bwMode="auto">
            <a:xfrm>
              <a:off x="5943600" y="403860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 flipH="1">
              <a:off x="8077200" y="2438400"/>
              <a:ext cx="381000" cy="228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8077200" y="2667000"/>
              <a:ext cx="685800" cy="228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 flipH="1">
              <a:off x="8458200" y="2895600"/>
              <a:ext cx="304800" cy="6858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Line 30"/>
            <p:cNvSpPr>
              <a:spLocks noChangeShapeType="1"/>
            </p:cNvSpPr>
            <p:nvPr/>
          </p:nvSpPr>
          <p:spPr bwMode="auto">
            <a:xfrm>
              <a:off x="5715000" y="1676400"/>
              <a:ext cx="0" cy="8382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Line 31"/>
            <p:cNvSpPr>
              <a:spLocks noChangeShapeType="1"/>
            </p:cNvSpPr>
            <p:nvPr/>
          </p:nvSpPr>
          <p:spPr bwMode="auto">
            <a:xfrm flipH="1">
              <a:off x="5334000" y="2514600"/>
              <a:ext cx="381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Line 32"/>
            <p:cNvSpPr>
              <a:spLocks noChangeShapeType="1"/>
            </p:cNvSpPr>
            <p:nvPr/>
          </p:nvSpPr>
          <p:spPr bwMode="auto">
            <a:xfrm>
              <a:off x="5334000" y="2514600"/>
              <a:ext cx="0" cy="1905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33"/>
            <p:cNvSpPr>
              <a:spLocks noChangeShapeType="1"/>
            </p:cNvSpPr>
            <p:nvPr/>
          </p:nvSpPr>
          <p:spPr bwMode="auto">
            <a:xfrm>
              <a:off x="5334000" y="4419600"/>
              <a:ext cx="21336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Line 34"/>
            <p:cNvSpPr>
              <a:spLocks noChangeShapeType="1"/>
            </p:cNvSpPr>
            <p:nvPr/>
          </p:nvSpPr>
          <p:spPr bwMode="auto">
            <a:xfrm flipV="1">
              <a:off x="7543800" y="1600200"/>
              <a:ext cx="0" cy="2819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Line 35"/>
            <p:cNvSpPr>
              <a:spLocks noChangeShapeType="1"/>
            </p:cNvSpPr>
            <p:nvPr/>
          </p:nvSpPr>
          <p:spPr bwMode="auto">
            <a:xfrm>
              <a:off x="5715000" y="1676400"/>
              <a:ext cx="18288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Text Box 36"/>
            <p:cNvSpPr txBox="1">
              <a:spLocks noChangeArrowheads="1"/>
            </p:cNvSpPr>
            <p:nvPr/>
          </p:nvSpPr>
          <p:spPr bwMode="auto">
            <a:xfrm>
              <a:off x="5333999" y="4038600"/>
              <a:ext cx="1142999" cy="490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/>
                <a:t>Set S</a:t>
              </a:r>
            </a:p>
          </p:txBody>
        </p:sp>
        <p:sp>
          <p:nvSpPr>
            <p:cNvPr id="24612" name="Line 37"/>
            <p:cNvSpPr>
              <a:spLocks noChangeShapeType="1"/>
            </p:cNvSpPr>
            <p:nvPr/>
          </p:nvSpPr>
          <p:spPr bwMode="auto">
            <a:xfrm>
              <a:off x="7467600" y="4419600"/>
              <a:ext cx="76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Line 39"/>
            <p:cNvSpPr>
              <a:spLocks noChangeShapeType="1"/>
            </p:cNvSpPr>
            <p:nvPr/>
          </p:nvSpPr>
          <p:spPr bwMode="auto">
            <a:xfrm>
              <a:off x="7086600" y="2362200"/>
              <a:ext cx="1066800" cy="129540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153400" y="2598003"/>
              <a:ext cx="5357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/>
                <a:t>+</a:t>
              </a:r>
              <a:endParaRPr lang="zh-CN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05409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5E02B3-8AC4-40BD-84FE-5B5DDB3179CB}" type="datetime1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2019/9/27</a:t>
            </a:fld>
            <a:endParaRPr lang="en-US" altLang="zh-CN" sz="140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C1A9EE8-D386-4549-9871-E64E43626CD5}" type="slidenum">
              <a:rPr lang="en-US" altLang="zh-CN" sz="1400"/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3600" dirty="0"/>
              <a:t>Time complexity of </a:t>
            </a:r>
            <a:r>
              <a:rPr lang="en-US" altLang="zh-CN" sz="3600" dirty="0" err="1"/>
              <a:t>Dijkstra’s</a:t>
            </a:r>
            <a:r>
              <a:rPr lang="en-US" altLang="zh-CN" sz="3600" dirty="0"/>
              <a:t> Algorithm: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096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Time complexity depends on implementation of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Method 1:</a:t>
            </a:r>
            <a:r>
              <a:rPr lang="en-US" altLang="zh-CN" sz="2400" dirty="0"/>
              <a:t> Use an array to story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EXTRACT -MIN(Q)  --takes O(|V|) time.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Totally, there are |V|  EXTRACT -MIN(Q)’s.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 time  for |V| EXTRACT -MIN(Q)’s  is  O(|V|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RELAX(</a:t>
            </a:r>
            <a:r>
              <a:rPr lang="en-US" altLang="zh-CN" sz="2400" dirty="0" err="1"/>
              <a:t>u,v,w</a:t>
            </a:r>
            <a:r>
              <a:rPr lang="en-US" altLang="zh-CN" sz="2400" dirty="0"/>
              <a:t>)  --takes O(1) time.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Totally |E| RELAX(u, v, w)’s are required.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 time for |E| RELAX(</a:t>
            </a:r>
            <a:r>
              <a:rPr lang="en-US" altLang="zh-CN" sz="2400" dirty="0" err="1"/>
              <a:t>u,v,w</a:t>
            </a:r>
            <a:r>
              <a:rPr lang="en-US" altLang="zh-CN" sz="2400" dirty="0"/>
              <a:t>)’s  is O(|E|).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Total time required is O(|V|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+|E|)=O(|V|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Backtracking with </a:t>
            </a:r>
            <a:r>
              <a:rPr lang="en-US" altLang="zh-CN" sz="2400" dirty="0">
                <a:sym typeface="Symbol" panose="05050102010706020507" pitchFamily="18" charset="2"/>
              </a:rPr>
              <a:t>[] gives the shortest path in inverse order.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Method 2:</a:t>
            </a:r>
            <a:r>
              <a:rPr lang="en-US" altLang="zh-CN" sz="2400" dirty="0"/>
              <a:t> The priority queue is implemented as a adaptable heap. It takes O(log n) time to do EXTRACT-MIN(Q) as well as | RELAX(</a:t>
            </a:r>
            <a:r>
              <a:rPr lang="en-US" altLang="zh-CN" sz="2400" dirty="0" err="1"/>
              <a:t>u,v,w</a:t>
            </a:r>
            <a:r>
              <a:rPr lang="en-US" altLang="zh-CN" sz="2400" dirty="0"/>
              <a:t>). The total running time is O(|</a:t>
            </a:r>
            <a:r>
              <a:rPr lang="en-US" altLang="zh-CN" sz="2400" dirty="0" err="1"/>
              <a:t>E|log</a:t>
            </a:r>
            <a:r>
              <a:rPr lang="en-US" altLang="zh-CN" sz="2400" dirty="0"/>
              <a:t> |V| ).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085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/>
              <a:t>The algorithm does not work if there are negative weight edges in the graph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19812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3962400" y="2971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55626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 flipV="1">
            <a:off x="2362200" y="3352800"/>
            <a:ext cx="16383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2438400" y="4724400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>
            <a:off x="4419600" y="3276600"/>
            <a:ext cx="13716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6576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438400" y="3505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51816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-10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1371600" y="4572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6172200" y="4419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39624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14600" y="5486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1066800" y="5410200"/>
            <a:ext cx="7239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/>
              <a:t>s</a:t>
            </a:r>
            <a:r>
              <a:rPr lang="en-US" dirty="0" err="1">
                <a:sym typeface="Symbol"/>
              </a:rPr>
              <a:t></a:t>
            </a:r>
            <a:r>
              <a:rPr lang="en-US" dirty="0" err="1"/>
              <a:t>v</a:t>
            </a:r>
            <a:r>
              <a:rPr lang="en-US" dirty="0"/>
              <a:t> is shorter than s</a:t>
            </a:r>
            <a:r>
              <a:rPr lang="en-US" dirty="0">
                <a:sym typeface="Symbol"/>
              </a:rPr>
              <a:t>  </a:t>
            </a:r>
            <a:r>
              <a:rPr lang="en-US" dirty="0"/>
              <a:t>u, but it is longer than 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s</a:t>
            </a:r>
            <a:r>
              <a:rPr lang="en-US" dirty="0">
                <a:sym typeface="Symbol"/>
              </a:rPr>
              <a:t>  </a:t>
            </a:r>
            <a:r>
              <a:rPr lang="en-US" dirty="0"/>
              <a:t>u</a:t>
            </a:r>
            <a:r>
              <a:rPr lang="en-US" dirty="0">
                <a:sym typeface="Symbol"/>
              </a:rPr>
              <a:t>  </a:t>
            </a:r>
            <a:r>
              <a:rPr lang="en-US" dirty="0"/>
              <a:t>v.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1313-BCE6-4968-B34A-2011215E7F2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15213" cy="41148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/>
              <a:t>In the beginning,  Set  T as a single node.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/>
              <a:t>At each step, add to T the shortest edge between a node in T and a node not in T.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/>
              <a:t>Finally, T becomes a spanning tree.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GB" altLang="en-US" sz="2000" b="1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altLang="en-US" sz="1600" b="1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altLang="en-US" sz="1600" b="1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altLang="en-US" sz="1600" b="1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600" dirty="0">
                <a:cs typeface="Times New Roman" pitchFamily="18" charset="0"/>
              </a:rPr>
              <a:t>      </a:t>
            </a:r>
            <a:endParaRPr lang="ru-RU" altLang="en-US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2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Single-Source Shortest Paths</a:t>
            </a:r>
            <a:br>
              <a:rPr lang="en-US" altLang="zh-CN" dirty="0">
                <a:solidFill>
                  <a:schemeClr val="accent2"/>
                </a:solidFill>
              </a:rPr>
            </a:br>
            <a:endParaRPr lang="en-US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7772400" cy="3124200"/>
          </a:xfrm>
        </p:spPr>
        <p:txBody>
          <a:bodyPr/>
          <a:lstStyle/>
          <a:p>
            <a:r>
              <a:rPr lang="en-US" altLang="zh-CN" dirty="0"/>
              <a:t>Problem Definition</a:t>
            </a:r>
          </a:p>
          <a:p>
            <a:r>
              <a:rPr lang="en-US" altLang="zh-CN" dirty="0"/>
              <a:t>Shortest paths and Relaxation</a:t>
            </a:r>
          </a:p>
          <a:p>
            <a:r>
              <a:rPr lang="en-US" altLang="zh-CN" dirty="0" err="1"/>
              <a:t>Dijkstra’s</a:t>
            </a:r>
            <a:r>
              <a:rPr lang="en-US" altLang="zh-CN" dirty="0"/>
              <a:t> algorithm (a greedy algorithm)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33400" y="6078538"/>
            <a:ext cx="8305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endParaRPr lang="en-US" altLang="zh-CN" sz="1800"/>
          </a:p>
          <a:p>
            <a:pPr algn="l" eaLnBrk="1" hangingPunct="1">
              <a:spcBef>
                <a:spcPct val="50000"/>
              </a:spcBef>
            </a:pPr>
            <a:endParaRPr lang="en-US" sz="1800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984250" y="5384800"/>
            <a:ext cx="66833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/>
              <a:t>Find a </a:t>
            </a:r>
            <a:r>
              <a:rPr kumimoji="0" lang="en-US">
                <a:solidFill>
                  <a:srgbClr val="0033CC"/>
                </a:solidFill>
              </a:rPr>
              <a:t>shortest path</a:t>
            </a:r>
            <a:r>
              <a:rPr kumimoji="0" lang="en-US"/>
              <a:t> from  A to  B.</a:t>
            </a:r>
          </a:p>
          <a:p>
            <a:pPr algn="l">
              <a:spcBef>
                <a:spcPct val="50000"/>
              </a:spcBef>
            </a:pPr>
            <a:r>
              <a:rPr kumimoji="0" lang="en-US"/>
              <a:t>-need serious thinking to get a correct algorithm.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1335088" y="4114800"/>
            <a:ext cx="42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>
                <a:solidFill>
                  <a:srgbClr val="CC3300"/>
                </a:solidFill>
              </a:rPr>
              <a:t>A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641850" y="1524000"/>
            <a:ext cx="42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>
                <a:solidFill>
                  <a:srgbClr val="CC3300"/>
                </a:solidFill>
              </a:rPr>
              <a:t>B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675"/>
            <a:ext cx="86868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3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algn="l"/>
            <a:r>
              <a:rPr lang="en-US" altLang="zh-CN"/>
              <a:t>Problem Definition: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marL="457200" indent="-457200" algn="just"/>
            <a:r>
              <a:rPr lang="en-US" altLang="zh-CN" sz="3600" dirty="0"/>
              <a:t>Given a </a:t>
            </a:r>
            <a:r>
              <a:rPr lang="en-US" altLang="zh-CN" sz="3600" dirty="0">
                <a:solidFill>
                  <a:srgbClr val="FF0000"/>
                </a:solidFill>
              </a:rPr>
              <a:t>directed</a:t>
            </a:r>
            <a:r>
              <a:rPr lang="en-US" altLang="zh-CN" sz="3600" dirty="0"/>
              <a:t> graph </a:t>
            </a:r>
            <a:r>
              <a:rPr lang="en-US" altLang="zh-CN" sz="3600" dirty="0">
                <a:solidFill>
                  <a:srgbClr val="FF0000"/>
                </a:solidFill>
              </a:rPr>
              <a:t>G=(V, E, W)</a:t>
            </a:r>
            <a:r>
              <a:rPr lang="en-US" altLang="zh-CN" sz="3600" dirty="0"/>
              <a:t>, where each edge has a weight (length, cost), </a:t>
            </a:r>
          </a:p>
          <a:p>
            <a:pPr marL="457200" indent="-457200" algn="just"/>
            <a:r>
              <a:rPr lang="en-US" altLang="zh-CN" sz="3600" dirty="0"/>
              <a:t>Find a shortest path from s to v. 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source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destination</a:t>
            </a:r>
            <a:r>
              <a:rPr lang="en-US" altLang="zh-CN" dirty="0"/>
              <a:t>. </a:t>
            </a:r>
          </a:p>
          <a:p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5000"/>
              </a:lnSpc>
            </a:pPr>
            <a:r>
              <a:rPr lang="en-US" b="1" dirty="0"/>
              <a:t>Paths in graphs</a:t>
            </a:r>
          </a:p>
        </p:txBody>
      </p:sp>
      <p:sp>
        <p:nvSpPr>
          <p:cNvPr id="532484" name="Text Box 1028"/>
          <p:cNvSpPr txBox="1">
            <a:spLocks noChangeArrowheads="1"/>
          </p:cNvSpPr>
          <p:nvPr/>
        </p:nvSpPr>
        <p:spPr bwMode="auto">
          <a:xfrm>
            <a:off x="377825" y="1554540"/>
            <a:ext cx="83978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ea typeface="Arial Unicode MS" pitchFamily="34" charset="-122"/>
                <a:cs typeface="Arial Unicode MS" pitchFamily="34" charset="-122"/>
              </a:rPr>
              <a:t>Consider a digraph G = (V, E) with edge-weight function w : E </a:t>
            </a:r>
            <a:r>
              <a:rPr lang="en-US" sz="28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 R.  The total weight (length) of path 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p = v</a:t>
            </a:r>
            <a:r>
              <a:rPr lang="en-US" sz="2800" baseline="-250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r>
              <a:rPr lang="en-US" sz="28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v</a:t>
            </a:r>
            <a:r>
              <a:rPr lang="en-US" sz="2800" baseline="-250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r>
              <a:rPr lang="en-US" sz="28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 ….  </a:t>
            </a:r>
            <a:r>
              <a:rPr lang="en-US" sz="2800" dirty="0" err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v</a:t>
            </a:r>
            <a:r>
              <a:rPr lang="en-US" sz="2800" baseline="-25000" dirty="0" err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k</a:t>
            </a:r>
            <a:r>
              <a:rPr lang="en-US" sz="28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is defined to be</a:t>
            </a:r>
          </a:p>
        </p:txBody>
      </p:sp>
      <p:grpSp>
        <p:nvGrpSpPr>
          <p:cNvPr id="532490" name="Group 1034"/>
          <p:cNvGrpSpPr>
            <a:grpSpLocks/>
          </p:cNvGrpSpPr>
          <p:nvPr/>
        </p:nvGrpSpPr>
        <p:grpSpPr bwMode="auto">
          <a:xfrm>
            <a:off x="2660650" y="3048000"/>
            <a:ext cx="3678238" cy="914400"/>
            <a:chOff x="1824" y="1776"/>
            <a:chExt cx="2235" cy="736"/>
          </a:xfrm>
        </p:grpSpPr>
        <p:graphicFrame>
          <p:nvGraphicFramePr>
            <p:cNvPr id="532486" name="Object 1030"/>
            <p:cNvGraphicFramePr>
              <a:graphicFrameLocks noChangeAspect="1"/>
            </p:cNvGraphicFramePr>
            <p:nvPr/>
          </p:nvGraphicFramePr>
          <p:xfrm>
            <a:off x="1824" y="1776"/>
            <a:ext cx="2112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9" name="Equation" r:id="rId3" imgW="3352680" imgH="1168200" progId="Equation.3">
                    <p:embed/>
                  </p:oleObj>
                </mc:Choice>
                <mc:Fallback>
                  <p:oleObj name="Equation" r:id="rId3" imgW="3352680" imgH="1168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776"/>
                          <a:ext cx="2112" cy="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487" name="Text Box 1031"/>
            <p:cNvSpPr txBox="1">
              <a:spLocks noChangeArrowheads="1"/>
            </p:cNvSpPr>
            <p:nvPr/>
          </p:nvSpPr>
          <p:spPr bwMode="auto">
            <a:xfrm>
              <a:off x="3894" y="1932"/>
              <a:ext cx="1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ClrTx/>
              </a:pPr>
              <a:r>
                <a:rPr lang="en-US"/>
                <a:t>.</a:t>
              </a:r>
            </a:p>
          </p:txBody>
        </p:sp>
      </p:grpSp>
      <p:grpSp>
        <p:nvGrpSpPr>
          <p:cNvPr id="532507" name="Group 1051"/>
          <p:cNvGrpSpPr>
            <a:grpSpLocks/>
          </p:cNvGrpSpPr>
          <p:nvPr/>
        </p:nvGrpSpPr>
        <p:grpSpPr bwMode="auto">
          <a:xfrm>
            <a:off x="1146175" y="3733800"/>
            <a:ext cx="6397625" cy="2336799"/>
            <a:chOff x="238" y="2448"/>
            <a:chExt cx="4030" cy="1472"/>
          </a:xfrm>
        </p:grpSpPr>
        <p:sp>
          <p:nvSpPr>
            <p:cNvPr id="532491" name="Oval 1035"/>
            <p:cNvSpPr>
              <a:spLocks noChangeArrowheads="1"/>
            </p:cNvSpPr>
            <p:nvPr/>
          </p:nvSpPr>
          <p:spPr bwMode="auto">
            <a:xfrm>
              <a:off x="384" y="2880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  <a:sym typeface="Symbol" pitchFamily="18" charset="2"/>
                </a:rPr>
                <a:t>v</a:t>
              </a:r>
              <a:r>
                <a:rPr lang="en-US" baseline="-25000">
                  <a:solidFill>
                    <a:srgbClr val="008A87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532492" name="Oval 1036"/>
            <p:cNvSpPr>
              <a:spLocks noChangeArrowheads="1"/>
            </p:cNvSpPr>
            <p:nvPr/>
          </p:nvSpPr>
          <p:spPr bwMode="auto">
            <a:xfrm>
              <a:off x="1248" y="3124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  <a:sym typeface="Symbol" pitchFamily="18" charset="2"/>
                </a:rPr>
                <a:t>v</a:t>
              </a:r>
              <a:r>
                <a:rPr lang="en-US" baseline="-25000">
                  <a:solidFill>
                    <a:srgbClr val="008A87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532493" name="Oval 1037"/>
            <p:cNvSpPr>
              <a:spLocks noChangeArrowheads="1"/>
            </p:cNvSpPr>
            <p:nvPr/>
          </p:nvSpPr>
          <p:spPr bwMode="auto">
            <a:xfrm>
              <a:off x="2112" y="2880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  <a:sym typeface="Symbol" pitchFamily="18" charset="2"/>
                </a:rPr>
                <a:t>v</a:t>
              </a:r>
              <a:r>
                <a:rPr lang="en-US" baseline="-25000">
                  <a:solidFill>
                    <a:srgbClr val="008A87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532494" name="Oval 1038"/>
            <p:cNvSpPr>
              <a:spLocks noChangeArrowheads="1"/>
            </p:cNvSpPr>
            <p:nvPr/>
          </p:nvSpPr>
          <p:spPr bwMode="auto">
            <a:xfrm>
              <a:off x="2976" y="3124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  <a:sym typeface="Symbol" pitchFamily="18" charset="2"/>
                </a:rPr>
                <a:t>v</a:t>
              </a:r>
              <a:r>
                <a:rPr lang="en-US" baseline="-25000">
                  <a:solidFill>
                    <a:srgbClr val="008A87"/>
                  </a:solidFill>
                  <a:sym typeface="Symbol" pitchFamily="18" charset="2"/>
                </a:rPr>
                <a:t>4</a:t>
              </a:r>
            </a:p>
          </p:txBody>
        </p:sp>
        <p:sp>
          <p:nvSpPr>
            <p:cNvPr id="532495" name="Oval 1039"/>
            <p:cNvSpPr>
              <a:spLocks noChangeArrowheads="1"/>
            </p:cNvSpPr>
            <p:nvPr/>
          </p:nvSpPr>
          <p:spPr bwMode="auto">
            <a:xfrm>
              <a:off x="3840" y="2880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  <a:sym typeface="Symbol" pitchFamily="18" charset="2"/>
                </a:rPr>
                <a:t>v</a:t>
              </a:r>
              <a:r>
                <a:rPr lang="en-US" baseline="-25000">
                  <a:solidFill>
                    <a:srgbClr val="008A87"/>
                  </a:solidFill>
                  <a:sym typeface="Symbol" pitchFamily="18" charset="2"/>
                </a:rPr>
                <a:t>5</a:t>
              </a:r>
            </a:p>
          </p:txBody>
        </p:sp>
        <p:cxnSp>
          <p:nvCxnSpPr>
            <p:cNvPr id="532496" name="AutoShape 1040"/>
            <p:cNvCxnSpPr>
              <a:cxnSpLocks noChangeShapeType="1"/>
              <a:stCxn id="532491" idx="6"/>
              <a:endCxn id="532492" idx="2"/>
            </p:cNvCxnSpPr>
            <p:nvPr/>
          </p:nvCxnSpPr>
          <p:spPr bwMode="auto">
            <a:xfrm>
              <a:off x="812" y="3094"/>
              <a:ext cx="436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2497" name="AutoShape 1041"/>
            <p:cNvCxnSpPr>
              <a:cxnSpLocks noChangeShapeType="1"/>
              <a:stCxn id="532492" idx="6"/>
              <a:endCxn id="532493" idx="2"/>
            </p:cNvCxnSpPr>
            <p:nvPr/>
          </p:nvCxnSpPr>
          <p:spPr bwMode="auto">
            <a:xfrm flipV="1">
              <a:off x="1676" y="3094"/>
              <a:ext cx="436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2498" name="AutoShape 1042"/>
            <p:cNvCxnSpPr>
              <a:cxnSpLocks noChangeShapeType="1"/>
              <a:stCxn id="532493" idx="6"/>
              <a:endCxn id="532494" idx="2"/>
            </p:cNvCxnSpPr>
            <p:nvPr/>
          </p:nvCxnSpPr>
          <p:spPr bwMode="auto">
            <a:xfrm>
              <a:off x="2540" y="3094"/>
              <a:ext cx="436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2499" name="AutoShape 1043"/>
            <p:cNvCxnSpPr>
              <a:cxnSpLocks noChangeShapeType="1"/>
              <a:stCxn id="532494" idx="6"/>
              <a:endCxn id="532495" idx="2"/>
            </p:cNvCxnSpPr>
            <p:nvPr/>
          </p:nvCxnSpPr>
          <p:spPr bwMode="auto">
            <a:xfrm flipV="1">
              <a:off x="3404" y="3094"/>
              <a:ext cx="436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2500" name="Text Box 1044"/>
            <p:cNvSpPr txBox="1">
              <a:spLocks noChangeArrowheads="1"/>
            </p:cNvSpPr>
            <p:nvPr/>
          </p:nvSpPr>
          <p:spPr bwMode="auto">
            <a:xfrm>
              <a:off x="98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sz="2400">
                  <a:solidFill>
                    <a:srgbClr val="008A87"/>
                  </a:solidFill>
                </a:rPr>
                <a:t>4</a:t>
              </a:r>
            </a:p>
          </p:txBody>
        </p:sp>
        <p:sp>
          <p:nvSpPr>
            <p:cNvPr id="532501" name="Text Box 1045"/>
            <p:cNvSpPr txBox="1">
              <a:spLocks noChangeArrowheads="1"/>
            </p:cNvSpPr>
            <p:nvPr/>
          </p:nvSpPr>
          <p:spPr bwMode="auto">
            <a:xfrm>
              <a:off x="1679" y="2976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sz="2400" dirty="0">
                  <a:solidFill>
                    <a:srgbClr val="008A87"/>
                  </a:solidFill>
                </a:rPr>
                <a:t>2</a:t>
              </a:r>
            </a:p>
          </p:txBody>
        </p:sp>
        <p:sp>
          <p:nvSpPr>
            <p:cNvPr id="532502" name="Text Box 1046"/>
            <p:cNvSpPr txBox="1">
              <a:spLocks noChangeArrowheads="1"/>
            </p:cNvSpPr>
            <p:nvPr/>
          </p:nvSpPr>
          <p:spPr bwMode="auto">
            <a:xfrm>
              <a:off x="2735" y="2976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sz="2400" dirty="0">
                  <a:solidFill>
                    <a:srgbClr val="008A87"/>
                  </a:solidFill>
                </a:rPr>
                <a:t>5</a:t>
              </a:r>
            </a:p>
          </p:txBody>
        </p:sp>
        <p:sp>
          <p:nvSpPr>
            <p:cNvPr id="532503" name="Text Box 1047"/>
            <p:cNvSpPr txBox="1">
              <a:spLocks noChangeArrowheads="1"/>
            </p:cNvSpPr>
            <p:nvPr/>
          </p:nvSpPr>
          <p:spPr bwMode="auto">
            <a:xfrm>
              <a:off x="3436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sz="2400">
                  <a:solidFill>
                    <a:srgbClr val="008A87"/>
                  </a:solidFill>
                </a:rPr>
                <a:t>1</a:t>
              </a:r>
            </a:p>
          </p:txBody>
        </p:sp>
        <p:sp>
          <p:nvSpPr>
            <p:cNvPr id="532504" name="Text Box 1048"/>
            <p:cNvSpPr txBox="1">
              <a:spLocks noChangeArrowheads="1"/>
            </p:cNvSpPr>
            <p:nvPr/>
          </p:nvSpPr>
          <p:spPr bwMode="auto">
            <a:xfrm>
              <a:off x="238" y="2448"/>
              <a:ext cx="11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</a:pPr>
              <a:r>
                <a:rPr lang="en-US" b="1">
                  <a:solidFill>
                    <a:schemeClr val="accent2"/>
                  </a:solidFill>
                </a:rPr>
                <a:t>Example:</a:t>
              </a:r>
            </a:p>
          </p:txBody>
        </p:sp>
        <p:sp>
          <p:nvSpPr>
            <p:cNvPr id="532505" name="Text Box 1049"/>
            <p:cNvSpPr txBox="1">
              <a:spLocks noChangeArrowheads="1"/>
            </p:cNvSpPr>
            <p:nvPr/>
          </p:nvSpPr>
          <p:spPr bwMode="auto">
            <a:xfrm>
              <a:off x="1555" y="3629"/>
              <a:ext cx="16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</a:pPr>
              <a:r>
                <a:rPr lang="en-US" i="1" dirty="0">
                  <a:solidFill>
                    <a:srgbClr val="008A87"/>
                  </a:solidFill>
                </a:rPr>
                <a:t>w</a:t>
              </a:r>
              <a:r>
                <a:rPr lang="en-US" dirty="0">
                  <a:solidFill>
                    <a:srgbClr val="008A87"/>
                  </a:solidFill>
                </a:rPr>
                <a:t>(</a:t>
              </a:r>
              <a:r>
                <a:rPr lang="en-US" i="1" dirty="0">
                  <a:solidFill>
                    <a:srgbClr val="008A87"/>
                  </a:solidFill>
                </a:rPr>
                <a:t>p</a:t>
              </a:r>
              <a:r>
                <a:rPr lang="en-US" dirty="0">
                  <a:solidFill>
                    <a:srgbClr val="008A87"/>
                  </a:solidFill>
                </a:rPr>
                <a:t>) = 4+2+5+1=12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83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609600"/>
            <a:ext cx="7772400" cy="1143000"/>
          </a:xfrm>
        </p:spPr>
        <p:txBody>
          <a:bodyPr/>
          <a:lstStyle/>
          <a:p>
            <a:pPr algn="l">
              <a:lnSpc>
                <a:spcPct val="85000"/>
              </a:lnSpc>
            </a:pPr>
            <a:r>
              <a:rPr lang="en-US" dirty="0"/>
              <a:t>Shortest paths</a:t>
            </a: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682624" y="1447800"/>
            <a:ext cx="8004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en-US" sz="3200" dirty="0"/>
              <a:t>A </a:t>
            </a:r>
            <a:r>
              <a:rPr lang="en-US" sz="3200" b="1" i="1" dirty="0">
                <a:solidFill>
                  <a:schemeClr val="accent2"/>
                </a:solidFill>
              </a:rPr>
              <a:t>shortest path</a:t>
            </a:r>
            <a:r>
              <a:rPr lang="en-US" sz="3200" dirty="0"/>
              <a:t> from </a:t>
            </a:r>
            <a:r>
              <a:rPr lang="en-US" sz="3200" i="1" dirty="0">
                <a:solidFill>
                  <a:srgbClr val="008A87"/>
                </a:solidFill>
              </a:rPr>
              <a:t>u</a:t>
            </a:r>
            <a:r>
              <a:rPr lang="en-US" sz="3200" dirty="0"/>
              <a:t> to </a:t>
            </a:r>
            <a:r>
              <a:rPr lang="en-US" sz="3200" i="1" dirty="0">
                <a:solidFill>
                  <a:srgbClr val="008A87"/>
                </a:solidFill>
              </a:rPr>
              <a:t>v</a:t>
            </a:r>
            <a:r>
              <a:rPr lang="en-US" sz="3200" dirty="0"/>
              <a:t> is a path of minimum total weight from </a:t>
            </a:r>
            <a:r>
              <a:rPr lang="en-US" sz="3200" i="1" dirty="0">
                <a:solidFill>
                  <a:srgbClr val="008A87"/>
                </a:solidFill>
              </a:rPr>
              <a:t>u</a:t>
            </a:r>
            <a:r>
              <a:rPr lang="en-US" sz="3200" dirty="0"/>
              <a:t> to </a:t>
            </a:r>
            <a:r>
              <a:rPr lang="en-US" sz="3200" i="1" dirty="0">
                <a:solidFill>
                  <a:srgbClr val="008A87"/>
                </a:solidFill>
              </a:rPr>
              <a:t>v</a:t>
            </a:r>
            <a:r>
              <a:rPr lang="en-US" sz="3200" dirty="0"/>
              <a:t>.  The </a:t>
            </a:r>
            <a:r>
              <a:rPr lang="en-US" sz="3200" b="1" i="1" dirty="0">
                <a:solidFill>
                  <a:schemeClr val="accent2"/>
                </a:solidFill>
              </a:rPr>
              <a:t>shortest-path weight</a:t>
            </a:r>
            <a:r>
              <a:rPr lang="en-US" sz="3200" dirty="0"/>
              <a:t> from </a:t>
            </a:r>
            <a:r>
              <a:rPr lang="en-US" sz="3200" i="1" dirty="0">
                <a:solidFill>
                  <a:srgbClr val="008A87"/>
                </a:solidFill>
              </a:rPr>
              <a:t>u</a:t>
            </a:r>
            <a:r>
              <a:rPr lang="en-US" sz="3200" dirty="0"/>
              <a:t> to </a:t>
            </a:r>
            <a:r>
              <a:rPr lang="en-US" sz="3200" i="1" dirty="0">
                <a:solidFill>
                  <a:srgbClr val="008A87"/>
                </a:solidFill>
              </a:rPr>
              <a:t>v</a:t>
            </a:r>
            <a:r>
              <a:rPr lang="en-US" sz="3200" dirty="0"/>
              <a:t> is defined as</a:t>
            </a: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890588" y="3200400"/>
            <a:ext cx="7415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dirty="0">
                <a:solidFill>
                  <a:srgbClr val="008A87"/>
                </a:solidFill>
                <a:latin typeface="Symbol" pitchFamily="18" charset="2"/>
              </a:rPr>
              <a:t>d</a:t>
            </a:r>
            <a:r>
              <a:rPr lang="en-US" dirty="0">
                <a:solidFill>
                  <a:srgbClr val="008A87"/>
                </a:solidFill>
              </a:rPr>
              <a:t>(</a:t>
            </a:r>
            <a:r>
              <a:rPr lang="en-US" i="1" dirty="0">
                <a:solidFill>
                  <a:srgbClr val="008A87"/>
                </a:solidFill>
              </a:rPr>
              <a:t>u</a:t>
            </a:r>
            <a:r>
              <a:rPr lang="en-US" dirty="0">
                <a:solidFill>
                  <a:srgbClr val="008A87"/>
                </a:solidFill>
              </a:rPr>
              <a:t>, </a:t>
            </a:r>
            <a:r>
              <a:rPr lang="en-US" i="1" dirty="0">
                <a:solidFill>
                  <a:srgbClr val="008A87"/>
                </a:solidFill>
              </a:rPr>
              <a:t>v</a:t>
            </a:r>
            <a:r>
              <a:rPr lang="en-US" dirty="0">
                <a:solidFill>
                  <a:srgbClr val="008A87"/>
                </a:solidFill>
              </a:rPr>
              <a:t>) = min{</a:t>
            </a:r>
            <a:r>
              <a:rPr lang="en-US" i="1" dirty="0">
                <a:solidFill>
                  <a:srgbClr val="008A87"/>
                </a:solidFill>
              </a:rPr>
              <a:t>w</a:t>
            </a:r>
            <a:r>
              <a:rPr lang="en-US" dirty="0">
                <a:solidFill>
                  <a:srgbClr val="008A87"/>
                </a:solidFill>
              </a:rPr>
              <a:t>(</a:t>
            </a:r>
            <a:r>
              <a:rPr lang="en-US" i="1" dirty="0">
                <a:solidFill>
                  <a:srgbClr val="008A87"/>
                </a:solidFill>
              </a:rPr>
              <a:t>p</a:t>
            </a:r>
            <a:r>
              <a:rPr lang="en-US" dirty="0">
                <a:solidFill>
                  <a:srgbClr val="008A87"/>
                </a:solidFill>
              </a:rPr>
              <a:t>) :</a:t>
            </a:r>
            <a:r>
              <a:rPr lang="en-US" dirty="0"/>
              <a:t> </a:t>
            </a:r>
            <a:r>
              <a:rPr lang="en-US" i="1" dirty="0">
                <a:solidFill>
                  <a:srgbClr val="008A87"/>
                </a:solidFill>
              </a:rPr>
              <a:t>p</a:t>
            </a:r>
            <a:r>
              <a:rPr lang="en-US" dirty="0"/>
              <a:t> is a path from </a:t>
            </a:r>
            <a:r>
              <a:rPr lang="en-US" i="1" dirty="0">
                <a:solidFill>
                  <a:srgbClr val="008A87"/>
                </a:solidFill>
              </a:rPr>
              <a:t>u</a:t>
            </a:r>
            <a:r>
              <a:rPr lang="en-US" dirty="0"/>
              <a:t> to </a:t>
            </a:r>
            <a:r>
              <a:rPr lang="en-US" i="1" dirty="0">
                <a:solidFill>
                  <a:srgbClr val="008A87"/>
                </a:solidFill>
              </a:rPr>
              <a:t>v</a:t>
            </a:r>
            <a:r>
              <a:rPr lang="en-US" dirty="0">
                <a:solidFill>
                  <a:srgbClr val="008A87"/>
                </a:solidFill>
              </a:rPr>
              <a:t>}</a:t>
            </a:r>
            <a:r>
              <a:rPr lang="en-US" dirty="0"/>
              <a:t>.</a:t>
            </a: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1509318" y="4297362"/>
            <a:ext cx="6122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b="1" dirty="0">
                <a:solidFill>
                  <a:schemeClr val="accent2"/>
                </a:solidFill>
              </a:rPr>
              <a:t>Note:</a:t>
            </a:r>
            <a:r>
              <a:rPr lang="en-US" dirty="0"/>
              <a:t> </a:t>
            </a:r>
            <a:r>
              <a:rPr lang="en-US" dirty="0">
                <a:solidFill>
                  <a:srgbClr val="008A87"/>
                </a:solidFill>
                <a:latin typeface="Symbol" pitchFamily="18" charset="2"/>
              </a:rPr>
              <a:t>d</a:t>
            </a:r>
            <a:r>
              <a:rPr lang="en-US" dirty="0">
                <a:solidFill>
                  <a:srgbClr val="008A87"/>
                </a:solidFill>
              </a:rPr>
              <a:t>(</a:t>
            </a:r>
            <a:r>
              <a:rPr lang="en-US" i="1" dirty="0">
                <a:solidFill>
                  <a:srgbClr val="008A87"/>
                </a:solidFill>
              </a:rPr>
              <a:t>u</a:t>
            </a:r>
            <a:r>
              <a:rPr lang="en-US" dirty="0">
                <a:solidFill>
                  <a:srgbClr val="008A87"/>
                </a:solidFill>
              </a:rPr>
              <a:t>, </a:t>
            </a:r>
            <a:r>
              <a:rPr lang="en-US" i="1" dirty="0">
                <a:solidFill>
                  <a:srgbClr val="008A87"/>
                </a:solidFill>
              </a:rPr>
              <a:t>v</a:t>
            </a:r>
            <a:r>
              <a:rPr lang="en-US" dirty="0">
                <a:solidFill>
                  <a:srgbClr val="008A87"/>
                </a:solidFill>
              </a:rPr>
              <a:t>) = +</a:t>
            </a:r>
            <a:r>
              <a:rPr lang="en-US" dirty="0">
                <a:solidFill>
                  <a:srgbClr val="008A87"/>
                </a:solidFill>
                <a:latin typeface="Symbol" pitchFamily="18" charset="2"/>
              </a:rPr>
              <a:t>¥</a:t>
            </a:r>
            <a:r>
              <a:rPr lang="en-US" dirty="0">
                <a:solidFill>
                  <a:srgbClr val="008A87"/>
                </a:solidFill>
              </a:rPr>
              <a:t> </a:t>
            </a:r>
            <a:r>
              <a:rPr lang="en-US" dirty="0"/>
              <a:t>if no path from </a:t>
            </a:r>
            <a:r>
              <a:rPr lang="en-US" i="1" dirty="0">
                <a:solidFill>
                  <a:srgbClr val="008A87"/>
                </a:solidFill>
              </a:rPr>
              <a:t>u</a:t>
            </a:r>
            <a:r>
              <a:rPr lang="en-US" dirty="0"/>
              <a:t> to </a:t>
            </a:r>
            <a:r>
              <a:rPr lang="en-US" i="1" dirty="0">
                <a:solidFill>
                  <a:srgbClr val="008A87"/>
                </a:solidFill>
              </a:rPr>
              <a:t>v</a:t>
            </a:r>
            <a:r>
              <a:rPr lang="en-US" dirty="0"/>
              <a:t> exists. </a:t>
            </a:r>
          </a:p>
        </p:txBody>
      </p:sp>
    </p:spTree>
    <p:extLst>
      <p:ext uri="{BB962C8B-B14F-4D97-AF65-F5344CB8AC3E}">
        <p14:creationId xmlns:p14="http://schemas.microsoft.com/office/powerpoint/2010/main" val="38692553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10329</TotalTime>
  <Words>3032</Words>
  <PresentationFormat>On-screen Show (4:3)</PresentationFormat>
  <Paragraphs>769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 Unicode MS</vt:lpstr>
      <vt:lpstr>宋体</vt:lpstr>
      <vt:lpstr>新細明體</vt:lpstr>
      <vt:lpstr>Arial</vt:lpstr>
      <vt:lpstr>Cambria Math</vt:lpstr>
      <vt:lpstr>Symbol</vt:lpstr>
      <vt:lpstr>Times New Roman</vt:lpstr>
      <vt:lpstr>Wingdings</vt:lpstr>
      <vt:lpstr>Default Design</vt:lpstr>
      <vt:lpstr>Equation</vt:lpstr>
      <vt:lpstr>公式</vt:lpstr>
      <vt:lpstr>Greedy Algorithm </vt:lpstr>
      <vt:lpstr>Ideas for Interval Scheduling and Interval Partitioning </vt:lpstr>
      <vt:lpstr>Kruskal’s Algorithm </vt:lpstr>
      <vt:lpstr>Prim’s algorithm</vt:lpstr>
      <vt:lpstr>Single-Source Shortest Paths </vt:lpstr>
      <vt:lpstr>PowerPoint Presentation</vt:lpstr>
      <vt:lpstr>Problem Definition:</vt:lpstr>
      <vt:lpstr>Paths in graphs</vt:lpstr>
      <vt:lpstr>Shortest paths</vt:lpstr>
      <vt:lpstr>Well-definedness of shortest paths</vt:lpstr>
      <vt:lpstr>Negative-Weight edges:</vt:lpstr>
      <vt:lpstr>Optimal substructure</vt:lpstr>
      <vt:lpstr>Representing shortest paths:</vt:lpstr>
      <vt:lpstr>PowerPoint Presentation</vt:lpstr>
      <vt:lpstr>Relaxation</vt:lpstr>
      <vt:lpstr>PowerPoint Presentation</vt:lpstr>
      <vt:lpstr>Single-source shortest paths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PowerPoint Presentation</vt:lpstr>
      <vt:lpstr>Initialization:</vt:lpstr>
      <vt:lpstr>Dijkstra’s Algorithm:</vt:lpstr>
      <vt:lpstr>Dijkstra’s algorithm</vt:lpstr>
      <vt:lpstr>Implementation: </vt:lpstr>
      <vt:lpstr>PowerPoint Presentation</vt:lpstr>
      <vt:lpstr>PowerPoint Presentation</vt:lpstr>
      <vt:lpstr>Time complexity of Dijkstra’s Algorithm:</vt:lpstr>
      <vt:lpstr>The algorithm does not work if there are negative weight edges in the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2018-09-27T07:33:30Z</cp:lastPrinted>
  <dcterms:created xsi:type="dcterms:W3CDTF">2003-09-02T05:10:41Z</dcterms:created>
  <dcterms:modified xsi:type="dcterms:W3CDTF">2019-09-27T08:43:50Z</dcterms:modified>
</cp:coreProperties>
</file>