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48"/>
  </p:notesMasterIdLst>
  <p:sldIdLst>
    <p:sldId id="256" r:id="rId3"/>
    <p:sldId id="309" r:id="rId4"/>
    <p:sldId id="310" r:id="rId5"/>
    <p:sldId id="261" r:id="rId6"/>
    <p:sldId id="368" r:id="rId7"/>
    <p:sldId id="369" r:id="rId8"/>
    <p:sldId id="258" r:id="rId9"/>
    <p:sldId id="259" r:id="rId10"/>
    <p:sldId id="311" r:id="rId11"/>
    <p:sldId id="260" r:id="rId12"/>
    <p:sldId id="314" r:id="rId13"/>
    <p:sldId id="269" r:id="rId14"/>
    <p:sldId id="271" r:id="rId15"/>
    <p:sldId id="315" r:id="rId16"/>
    <p:sldId id="370" r:id="rId17"/>
    <p:sldId id="371" r:id="rId18"/>
    <p:sldId id="281" r:id="rId19"/>
    <p:sldId id="285" r:id="rId20"/>
    <p:sldId id="372" r:id="rId21"/>
    <p:sldId id="290" r:id="rId22"/>
    <p:sldId id="331" r:id="rId23"/>
    <p:sldId id="360" r:id="rId24"/>
    <p:sldId id="362" r:id="rId25"/>
    <p:sldId id="361" r:id="rId26"/>
    <p:sldId id="318" r:id="rId27"/>
    <p:sldId id="291" r:id="rId28"/>
    <p:sldId id="292" r:id="rId29"/>
    <p:sldId id="332" r:id="rId30"/>
    <p:sldId id="295" r:id="rId31"/>
    <p:sldId id="356" r:id="rId32"/>
    <p:sldId id="294" r:id="rId33"/>
    <p:sldId id="323" r:id="rId34"/>
    <p:sldId id="324" r:id="rId35"/>
    <p:sldId id="325" r:id="rId36"/>
    <p:sldId id="326" r:id="rId37"/>
    <p:sldId id="328" r:id="rId38"/>
    <p:sldId id="333" r:id="rId39"/>
    <p:sldId id="257" r:id="rId40"/>
    <p:sldId id="334" r:id="rId41"/>
    <p:sldId id="364" r:id="rId42"/>
    <p:sldId id="366" r:id="rId43"/>
    <p:sldId id="365" r:id="rId44"/>
    <p:sldId id="367" r:id="rId45"/>
    <p:sldId id="339" r:id="rId46"/>
    <p:sldId id="354" r:id="rId47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301" autoAdjust="0"/>
    <p:restoredTop sz="83316" autoAdjust="0"/>
  </p:normalViewPr>
  <p:slideViewPr>
    <p:cSldViewPr>
      <p:cViewPr varScale="1">
        <p:scale>
          <a:sx n="120" d="100"/>
          <a:sy n="120" d="100"/>
        </p:scale>
        <p:origin x="96" y="10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9756"/>
    </p:cViewPr>
  </p:sorterViewPr>
  <p:notesViewPr>
    <p:cSldViewPr>
      <p:cViewPr varScale="1">
        <p:scale>
          <a:sx n="92" d="100"/>
          <a:sy n="92" d="100"/>
        </p:scale>
        <p:origin x="-3354" y="-10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9"/>
            <a:ext cx="5438140" cy="4467701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85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96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3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77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35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42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18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3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03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62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98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17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18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76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37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33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303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54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41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42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04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600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76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382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479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093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89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00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0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82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10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41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48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4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2D3F-B0F1-446B-B7CC-19B90EB0017B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8DC89-7717-4F5A-B975-74D2CC10BD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B11F-C391-4BDD-82EB-6F3E13A9F9E1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69FE-0345-4152-A335-E3D8B60CD5FA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458200" y="64770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312DB61-18D7-4E59-BAE2-FECAE18F9AD8}" type="slidenum">
              <a:rPr lang="en-US" sz="1400" b="0" smtClean="0">
                <a:solidFill>
                  <a:schemeClr val="tx1"/>
                </a:solidFill>
                <a:latin typeface="Calibri" panose="020F0502020204030204" pitchFamily="34" charset="0"/>
              </a:rPr>
              <a:pPr algn="r"/>
              <a:t>‹#›</a:t>
            </a:fld>
            <a:endParaRPr lang="en-US" sz="14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9AB0-274B-47BE-985F-46164E2F9B8D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B030-1580-4866-BCBB-5B9DCBDFAB68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0F97-1060-4EBF-B543-874A8397FCDC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A180-20FC-43E6-ACF2-E4D2D7D4238C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2E86-E886-49FE-9E81-CBA74FDF21F4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54A5-A6D3-4FF2-A83D-4A92E35723B6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A2E3-A4EC-4D3C-A723-C30C7527518B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/>
              <a:pPr>
                <a:defRPr/>
              </a:pPr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5E11FF8-91C7-4ED1-A436-2BFC678319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SIM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ndom-access_memor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441575"/>
          </a:xfrm>
        </p:spPr>
        <p:txBody>
          <a:bodyPr/>
          <a:lstStyle/>
          <a:p>
            <a:r>
              <a:rPr lang="en-US" dirty="0"/>
              <a:t>Chapter 1, 2</a:t>
            </a:r>
            <a:br>
              <a:rPr lang="en-US" dirty="0"/>
            </a:br>
            <a:r>
              <a:rPr lang="en-US" dirty="0"/>
              <a:t>Computer System &amp; Operating System Overview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371600" y="1524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Operating Systems:</a:t>
            </a:r>
            <a:b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Internals and Design Principles</a:t>
            </a:r>
            <a:b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William Stallings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View</a:t>
            </a:r>
          </a:p>
        </p:txBody>
      </p:sp>
      <p:pic>
        <p:nvPicPr>
          <p:cNvPr id="10243" name="Content Placeholder 3" descr="Fig01_01.gif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92364" y="1371600"/>
            <a:ext cx="4928545" cy="5181600"/>
          </a:xfr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NZ" sz="2400" dirty="0"/>
              <a:t>Basic Elements</a:t>
            </a:r>
          </a:p>
          <a:p>
            <a:pPr lvl="1"/>
            <a:r>
              <a:rPr lang="en-NZ" sz="3200" dirty="0">
                <a:solidFill>
                  <a:schemeClr val="accent5"/>
                </a:solidFill>
              </a:rPr>
              <a:t>Instruction Execution</a:t>
            </a:r>
          </a:p>
          <a:p>
            <a:pPr lvl="1"/>
            <a:r>
              <a:rPr lang="en-NZ" sz="2400" dirty="0"/>
              <a:t>Interrupts</a:t>
            </a:r>
          </a:p>
          <a:p>
            <a:pPr lvl="1"/>
            <a:r>
              <a:rPr lang="en-NZ" sz="2400" dirty="0"/>
              <a:t>The Memory Hierarchy</a:t>
            </a:r>
          </a:p>
          <a:p>
            <a:pPr lvl="1"/>
            <a:r>
              <a:rPr lang="en-NZ" sz="2400" dirty="0"/>
              <a:t>I/O Communication Techniques</a:t>
            </a:r>
          </a:p>
          <a:p>
            <a:pPr lvl="1"/>
            <a:r>
              <a:rPr lang="en-NZ" sz="2400" dirty="0"/>
              <a:t>Operating System Objectives &amp; Functions</a:t>
            </a:r>
          </a:p>
          <a:p>
            <a:pPr lvl="1"/>
            <a:endParaRPr lang="en-NZ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4800" y="2362200"/>
            <a:ext cx="9144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Execution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A program consists of a set of instructions stored in memory</a:t>
            </a:r>
          </a:p>
          <a:p>
            <a:pPr>
              <a:spcBef>
                <a:spcPts val="600"/>
              </a:spcBef>
            </a:pPr>
            <a:r>
              <a:rPr lang="en-US" dirty="0"/>
              <a:t>4 steps in a machine cycle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Processor reads (</a:t>
            </a:r>
            <a:r>
              <a:rPr lang="en-US" dirty="0">
                <a:solidFill>
                  <a:schemeClr val="tx2"/>
                </a:solidFill>
              </a:rPr>
              <a:t>fetches</a:t>
            </a:r>
            <a:r>
              <a:rPr lang="en-US" dirty="0"/>
              <a:t>) instruction from memory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Processor interprets (</a:t>
            </a:r>
            <a:r>
              <a:rPr lang="en-US" dirty="0">
                <a:solidFill>
                  <a:schemeClr val="tx2"/>
                </a:solidFill>
              </a:rPr>
              <a:t>decodes</a:t>
            </a:r>
            <a:r>
              <a:rPr lang="en-US" dirty="0"/>
              <a:t>) the current instruction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Processor </a:t>
            </a:r>
            <a:r>
              <a:rPr lang="en-US" dirty="0">
                <a:solidFill>
                  <a:schemeClr val="tx2"/>
                </a:solidFill>
              </a:rPr>
              <a:t>execute</a:t>
            </a:r>
            <a:r>
              <a:rPr lang="en-US" dirty="0"/>
              <a:t>s the instruction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Processor </a:t>
            </a:r>
            <a:r>
              <a:rPr lang="en-US" dirty="0">
                <a:solidFill>
                  <a:schemeClr val="tx2"/>
                </a:solidFill>
              </a:rPr>
              <a:t>stores</a:t>
            </a:r>
            <a:r>
              <a:rPr lang="en-US" dirty="0"/>
              <a:t> the result back to memory</a:t>
            </a:r>
          </a:p>
        </p:txBody>
      </p:sp>
      <p:pic>
        <p:nvPicPr>
          <p:cNvPr id="4" name="Picture 2" descr="http://www.computerhope.com/jargon/m/machine-cycl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4114800"/>
            <a:ext cx="4973548" cy="22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Registers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/>
                </a:solidFill>
              </a:rPr>
              <a:t>Registers</a:t>
            </a:r>
            <a:r>
              <a:rPr lang="en-US" dirty="0"/>
              <a:t>: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special memory locations </a:t>
            </a:r>
            <a:r>
              <a:rPr lang="en-US" b="1" dirty="0"/>
              <a:t>inside</a:t>
            </a:r>
            <a:r>
              <a:rPr lang="en-US" dirty="0"/>
              <a:t> the processor that can be accessed very fast</a:t>
            </a:r>
            <a:endParaRPr lang="en-US" i="1" dirty="0">
              <a:solidFill>
                <a:schemeClr val="tx2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i="1" dirty="0">
                <a:solidFill>
                  <a:schemeClr val="accent2"/>
                </a:solidFill>
              </a:rPr>
              <a:t>Program Counter </a:t>
            </a:r>
            <a:r>
              <a:rPr lang="en-US" dirty="0"/>
              <a:t>(PC) holds address of the next instruction to be fetched</a:t>
            </a:r>
          </a:p>
          <a:p>
            <a:pPr lvl="2">
              <a:spcBef>
                <a:spcPts val="1200"/>
              </a:spcBef>
            </a:pPr>
            <a:r>
              <a:rPr lang="en-US" dirty="0"/>
              <a:t>PC is incremented after each fetch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Fetched instruction is loaded into </a:t>
            </a:r>
            <a:r>
              <a:rPr lang="en-US" i="1" dirty="0">
                <a:solidFill>
                  <a:schemeClr val="accent2"/>
                </a:solidFill>
              </a:rPr>
              <a:t>Instruction Register </a:t>
            </a:r>
            <a:r>
              <a:rPr lang="en-US" dirty="0"/>
              <a:t>(IR)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Execution result stored in </a:t>
            </a:r>
            <a:r>
              <a:rPr lang="en-US" i="1" dirty="0">
                <a:solidFill>
                  <a:schemeClr val="accent2"/>
                </a:solidFill>
              </a:rPr>
              <a:t>Accumulator</a:t>
            </a:r>
            <a:r>
              <a:rPr lang="en-US" dirty="0"/>
              <a:t> (AC) temporarily</a:t>
            </a:r>
          </a:p>
          <a:p>
            <a:pPr lvl="1">
              <a:spcBef>
                <a:spcPts val="1200"/>
              </a:spcBef>
            </a:pPr>
            <a:r>
              <a:rPr lang="en-US" i="1" dirty="0">
                <a:solidFill>
                  <a:schemeClr val="accent2"/>
                </a:solidFill>
              </a:rPr>
              <a:t>Program Status Word</a:t>
            </a:r>
            <a:r>
              <a:rPr lang="en-US" dirty="0"/>
              <a:t> (PSW) contains execution status information </a:t>
            </a:r>
          </a:p>
          <a:p>
            <a:pPr lvl="1">
              <a:spcBef>
                <a:spcPts val="1200"/>
              </a:spcBef>
            </a:pPr>
            <a:endParaRPr lang="en-US" sz="2400" dirty="0"/>
          </a:p>
          <a:p>
            <a:pPr marL="0" indent="0">
              <a:spcBef>
                <a:spcPts val="1200"/>
              </a:spcBef>
              <a:buNone/>
            </a:pPr>
            <a:endParaRPr lang="en-US" sz="2800" dirty="0"/>
          </a:p>
          <a:p>
            <a:pPr>
              <a:spcBef>
                <a:spcPts val="1200"/>
              </a:spcBef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NZ" sz="2400" dirty="0"/>
              <a:t>Basic Elements</a:t>
            </a:r>
          </a:p>
          <a:p>
            <a:pPr lvl="1"/>
            <a:r>
              <a:rPr lang="en-NZ" sz="2400" dirty="0"/>
              <a:t>Instruction Execution</a:t>
            </a:r>
          </a:p>
          <a:p>
            <a:pPr lvl="1"/>
            <a:r>
              <a:rPr lang="en-NZ" sz="3200" dirty="0">
                <a:solidFill>
                  <a:schemeClr val="accent5"/>
                </a:solidFill>
              </a:rPr>
              <a:t>Interrupts</a:t>
            </a:r>
          </a:p>
          <a:p>
            <a:pPr lvl="1"/>
            <a:r>
              <a:rPr lang="en-NZ" sz="2400" dirty="0"/>
              <a:t>The Memory Hierarchy</a:t>
            </a:r>
          </a:p>
          <a:p>
            <a:pPr lvl="1"/>
            <a:r>
              <a:rPr lang="en-NZ" sz="2400" dirty="0"/>
              <a:t>I/O Communication Techniques</a:t>
            </a:r>
          </a:p>
          <a:p>
            <a:pPr lvl="1"/>
            <a:r>
              <a:rPr lang="en-NZ" sz="2400" dirty="0"/>
              <a:t>Operating System Objectives &amp; Functions</a:t>
            </a:r>
          </a:p>
          <a:p>
            <a:pPr lvl="1"/>
            <a:endParaRPr lang="en-NZ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4325" y="2819400"/>
            <a:ext cx="9144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An event external to the currently executing process that causes a change in (interrupts) the normal flow of instruction execution;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Usually generated by hardware devices external to the CPU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Typically indicate that some device needs service</a:t>
            </a:r>
          </a:p>
          <a:p>
            <a:pPr>
              <a:spcBef>
                <a:spcPts val="600"/>
              </a:spcBef>
            </a:pPr>
            <a:r>
              <a:rPr lang="en-US" dirty="0"/>
              <a:t>Why interrupts?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A computer is much more than the CPU 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Keyboard, mouse, screen, disk drives, printer, sound card, camera, etc.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These devices occasionally need CPU service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But we can’t predict when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We want to keep the CPU busy between events 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Need a way for CPU to find out that devices need attention</a:t>
            </a:r>
          </a:p>
        </p:txBody>
      </p:sp>
    </p:spTree>
    <p:extLst>
      <p:ext uri="{BB962C8B-B14F-4D97-AF65-F5344CB8AC3E}">
        <p14:creationId xmlns:p14="http://schemas.microsoft.com/office/powerpoint/2010/main" val="84087221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Give each device a wire (interrupt line) that it can use to signal the processor </a:t>
            </a:r>
          </a:p>
          <a:p>
            <a:pPr>
              <a:spcBef>
                <a:spcPts val="600"/>
              </a:spcBef>
            </a:pPr>
            <a:r>
              <a:rPr lang="en-US" dirty="0"/>
              <a:t>When interrupt signaled, processor executes a routine called an </a:t>
            </a:r>
            <a:r>
              <a:rPr lang="en-US" i="1" dirty="0">
                <a:solidFill>
                  <a:srgbClr val="0070C0"/>
                </a:solidFill>
              </a:rPr>
              <a:t>interrupt handler </a:t>
            </a:r>
            <a:r>
              <a:rPr lang="en-US" dirty="0"/>
              <a:t>to deal with the interrupt </a:t>
            </a:r>
          </a:p>
          <a:p>
            <a:pPr>
              <a:spcBef>
                <a:spcPts val="600"/>
              </a:spcBef>
            </a:pPr>
            <a:r>
              <a:rPr lang="en-US" dirty="0"/>
              <a:t>Provided to improve processor utilization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Most I/O devices are slower than the processor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Processor pauses to wait for device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sym typeface="Wingdings"/>
              </a:rPr>
              <a:t> wasteful use of the processor</a:t>
            </a:r>
            <a:endParaRPr lang="en-US" sz="1800" dirty="0"/>
          </a:p>
          <a:p>
            <a:pPr lvl="1">
              <a:spcBef>
                <a:spcPts val="600"/>
              </a:spcBef>
            </a:pPr>
            <a:r>
              <a:rPr lang="en-US" sz="1800" dirty="0"/>
              <a:t>Example: a 1GHz CPU could run 2,000 MIPS (0.5ns per instruction) vs. fast RAM chip with an access time of 50ns vs. 7200rpm HDD takes 5ms for a half-track rotation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dirty="0">
                <a:sym typeface="Wingdings" panose="05000000000000000000" pitchFamily="2" charset="2"/>
              </a:rPr>
              <a:t> ? : ? : ? </a:t>
            </a: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  <p:grpSp>
        <p:nvGrpSpPr>
          <p:cNvPr id="4" name="Group 8"/>
          <p:cNvGrpSpPr>
            <a:grpSpLocks noChangeAspect="1"/>
          </p:cNvGrpSpPr>
          <p:nvPr/>
        </p:nvGrpSpPr>
        <p:grpSpPr bwMode="auto">
          <a:xfrm>
            <a:off x="2667000" y="5257800"/>
            <a:ext cx="457200" cy="984342"/>
            <a:chOff x="2064" y="2592"/>
            <a:chExt cx="451" cy="971"/>
          </a:xfrm>
        </p:grpSpPr>
        <p:sp>
          <p:nvSpPr>
            <p:cNvPr id="5" name="AutoShape 7"/>
            <p:cNvSpPr>
              <a:spLocks noChangeAspect="1" noChangeArrowheads="1" noTextEdit="1"/>
            </p:cNvSpPr>
            <p:nvPr/>
          </p:nvSpPr>
          <p:spPr bwMode="auto">
            <a:xfrm>
              <a:off x="2064" y="2592"/>
              <a:ext cx="451" cy="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065" y="2667"/>
              <a:ext cx="450" cy="896"/>
              <a:chOff x="2065" y="2667"/>
              <a:chExt cx="450" cy="896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208" y="2717"/>
                <a:ext cx="176" cy="196"/>
              </a:xfrm>
              <a:custGeom>
                <a:avLst/>
                <a:gdLst>
                  <a:gd name="T0" fmla="*/ 276 w 529"/>
                  <a:gd name="T1" fmla="*/ 136 h 587"/>
                  <a:gd name="T2" fmla="*/ 229 w 529"/>
                  <a:gd name="T3" fmla="*/ 75 h 587"/>
                  <a:gd name="T4" fmla="*/ 165 w 529"/>
                  <a:gd name="T5" fmla="*/ 30 h 587"/>
                  <a:gd name="T6" fmla="*/ 107 w 529"/>
                  <a:gd name="T7" fmla="*/ 0 h 587"/>
                  <a:gd name="T8" fmla="*/ 61 w 529"/>
                  <a:gd name="T9" fmla="*/ 8 h 587"/>
                  <a:gd name="T10" fmla="*/ 27 w 529"/>
                  <a:gd name="T11" fmla="*/ 42 h 587"/>
                  <a:gd name="T12" fmla="*/ 0 w 529"/>
                  <a:gd name="T13" fmla="*/ 144 h 587"/>
                  <a:gd name="T14" fmla="*/ 11 w 529"/>
                  <a:gd name="T15" fmla="*/ 261 h 587"/>
                  <a:gd name="T16" fmla="*/ 39 w 529"/>
                  <a:gd name="T17" fmla="*/ 373 h 587"/>
                  <a:gd name="T18" fmla="*/ 69 w 529"/>
                  <a:gd name="T19" fmla="*/ 460 h 587"/>
                  <a:gd name="T20" fmla="*/ 127 w 529"/>
                  <a:gd name="T21" fmla="*/ 550 h 587"/>
                  <a:gd name="T22" fmla="*/ 176 w 529"/>
                  <a:gd name="T23" fmla="*/ 587 h 587"/>
                  <a:gd name="T24" fmla="*/ 245 w 529"/>
                  <a:gd name="T25" fmla="*/ 587 h 587"/>
                  <a:gd name="T26" fmla="*/ 314 w 529"/>
                  <a:gd name="T27" fmla="*/ 561 h 587"/>
                  <a:gd name="T28" fmla="*/ 349 w 529"/>
                  <a:gd name="T29" fmla="*/ 497 h 587"/>
                  <a:gd name="T30" fmla="*/ 367 w 529"/>
                  <a:gd name="T31" fmla="*/ 414 h 587"/>
                  <a:gd name="T32" fmla="*/ 360 w 529"/>
                  <a:gd name="T33" fmla="*/ 313 h 587"/>
                  <a:gd name="T34" fmla="*/ 521 w 529"/>
                  <a:gd name="T35" fmla="*/ 324 h 587"/>
                  <a:gd name="T36" fmla="*/ 529 w 529"/>
                  <a:gd name="T37" fmla="*/ 279 h 587"/>
                  <a:gd name="T38" fmla="*/ 345 w 529"/>
                  <a:gd name="T39" fmla="*/ 261 h 587"/>
                  <a:gd name="T40" fmla="*/ 299 w 529"/>
                  <a:gd name="T41" fmla="*/ 155 h 587"/>
                  <a:gd name="T42" fmla="*/ 276 w 529"/>
                  <a:gd name="T43" fmla="*/ 136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29" h="587">
                    <a:moveTo>
                      <a:pt x="276" y="136"/>
                    </a:moveTo>
                    <a:lnTo>
                      <a:pt x="229" y="75"/>
                    </a:lnTo>
                    <a:lnTo>
                      <a:pt x="165" y="30"/>
                    </a:lnTo>
                    <a:lnTo>
                      <a:pt x="107" y="0"/>
                    </a:lnTo>
                    <a:lnTo>
                      <a:pt x="61" y="8"/>
                    </a:lnTo>
                    <a:lnTo>
                      <a:pt x="27" y="42"/>
                    </a:lnTo>
                    <a:lnTo>
                      <a:pt x="0" y="144"/>
                    </a:lnTo>
                    <a:lnTo>
                      <a:pt x="11" y="261"/>
                    </a:lnTo>
                    <a:lnTo>
                      <a:pt x="39" y="373"/>
                    </a:lnTo>
                    <a:lnTo>
                      <a:pt x="69" y="460"/>
                    </a:lnTo>
                    <a:lnTo>
                      <a:pt x="127" y="550"/>
                    </a:lnTo>
                    <a:lnTo>
                      <a:pt x="176" y="587"/>
                    </a:lnTo>
                    <a:lnTo>
                      <a:pt x="245" y="587"/>
                    </a:lnTo>
                    <a:lnTo>
                      <a:pt x="314" y="561"/>
                    </a:lnTo>
                    <a:lnTo>
                      <a:pt x="349" y="497"/>
                    </a:lnTo>
                    <a:lnTo>
                      <a:pt x="367" y="414"/>
                    </a:lnTo>
                    <a:lnTo>
                      <a:pt x="360" y="313"/>
                    </a:lnTo>
                    <a:lnTo>
                      <a:pt x="521" y="324"/>
                    </a:lnTo>
                    <a:lnTo>
                      <a:pt x="529" y="279"/>
                    </a:lnTo>
                    <a:lnTo>
                      <a:pt x="345" y="261"/>
                    </a:lnTo>
                    <a:lnTo>
                      <a:pt x="299" y="155"/>
                    </a:lnTo>
                    <a:lnTo>
                      <a:pt x="276" y="13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065" y="2667"/>
                <a:ext cx="203" cy="314"/>
              </a:xfrm>
              <a:custGeom>
                <a:avLst/>
                <a:gdLst>
                  <a:gd name="T0" fmla="*/ 355 w 609"/>
                  <a:gd name="T1" fmla="*/ 22 h 941"/>
                  <a:gd name="T2" fmla="*/ 432 w 609"/>
                  <a:gd name="T3" fmla="*/ 0 h 941"/>
                  <a:gd name="T4" fmla="*/ 493 w 609"/>
                  <a:gd name="T5" fmla="*/ 3 h 941"/>
                  <a:gd name="T6" fmla="*/ 539 w 609"/>
                  <a:gd name="T7" fmla="*/ 37 h 941"/>
                  <a:gd name="T8" fmla="*/ 570 w 609"/>
                  <a:gd name="T9" fmla="*/ 90 h 941"/>
                  <a:gd name="T10" fmla="*/ 559 w 609"/>
                  <a:gd name="T11" fmla="*/ 146 h 941"/>
                  <a:gd name="T12" fmla="*/ 516 w 609"/>
                  <a:gd name="T13" fmla="*/ 146 h 941"/>
                  <a:gd name="T14" fmla="*/ 528 w 609"/>
                  <a:gd name="T15" fmla="*/ 100 h 941"/>
                  <a:gd name="T16" fmla="*/ 493 w 609"/>
                  <a:gd name="T17" fmla="*/ 60 h 941"/>
                  <a:gd name="T18" fmla="*/ 459 w 609"/>
                  <a:gd name="T19" fmla="*/ 45 h 941"/>
                  <a:gd name="T20" fmla="*/ 402 w 609"/>
                  <a:gd name="T21" fmla="*/ 60 h 941"/>
                  <a:gd name="T22" fmla="*/ 425 w 609"/>
                  <a:gd name="T23" fmla="*/ 105 h 941"/>
                  <a:gd name="T24" fmla="*/ 432 w 609"/>
                  <a:gd name="T25" fmla="*/ 146 h 941"/>
                  <a:gd name="T26" fmla="*/ 425 w 609"/>
                  <a:gd name="T27" fmla="*/ 180 h 941"/>
                  <a:gd name="T28" fmla="*/ 367 w 609"/>
                  <a:gd name="T29" fmla="*/ 195 h 941"/>
                  <a:gd name="T30" fmla="*/ 306 w 609"/>
                  <a:gd name="T31" fmla="*/ 184 h 941"/>
                  <a:gd name="T32" fmla="*/ 294 w 609"/>
                  <a:gd name="T33" fmla="*/ 157 h 941"/>
                  <a:gd name="T34" fmla="*/ 229 w 609"/>
                  <a:gd name="T35" fmla="*/ 229 h 941"/>
                  <a:gd name="T36" fmla="*/ 191 w 609"/>
                  <a:gd name="T37" fmla="*/ 308 h 941"/>
                  <a:gd name="T38" fmla="*/ 138 w 609"/>
                  <a:gd name="T39" fmla="*/ 409 h 941"/>
                  <a:gd name="T40" fmla="*/ 103 w 609"/>
                  <a:gd name="T41" fmla="*/ 500 h 941"/>
                  <a:gd name="T42" fmla="*/ 88 w 609"/>
                  <a:gd name="T43" fmla="*/ 586 h 941"/>
                  <a:gd name="T44" fmla="*/ 100 w 609"/>
                  <a:gd name="T45" fmla="*/ 632 h 941"/>
                  <a:gd name="T46" fmla="*/ 161 w 609"/>
                  <a:gd name="T47" fmla="*/ 688 h 941"/>
                  <a:gd name="T48" fmla="*/ 287 w 609"/>
                  <a:gd name="T49" fmla="*/ 737 h 941"/>
                  <a:gd name="T50" fmla="*/ 355 w 609"/>
                  <a:gd name="T51" fmla="*/ 759 h 941"/>
                  <a:gd name="T52" fmla="*/ 425 w 609"/>
                  <a:gd name="T53" fmla="*/ 770 h 941"/>
                  <a:gd name="T54" fmla="*/ 528 w 609"/>
                  <a:gd name="T55" fmla="*/ 812 h 941"/>
                  <a:gd name="T56" fmla="*/ 604 w 609"/>
                  <a:gd name="T57" fmla="*/ 839 h 941"/>
                  <a:gd name="T58" fmla="*/ 609 w 609"/>
                  <a:gd name="T59" fmla="*/ 891 h 941"/>
                  <a:gd name="T60" fmla="*/ 570 w 609"/>
                  <a:gd name="T61" fmla="*/ 929 h 941"/>
                  <a:gd name="T62" fmla="*/ 524 w 609"/>
                  <a:gd name="T63" fmla="*/ 941 h 941"/>
                  <a:gd name="T64" fmla="*/ 455 w 609"/>
                  <a:gd name="T65" fmla="*/ 906 h 941"/>
                  <a:gd name="T66" fmla="*/ 294 w 609"/>
                  <a:gd name="T67" fmla="*/ 824 h 941"/>
                  <a:gd name="T68" fmla="*/ 161 w 609"/>
                  <a:gd name="T69" fmla="*/ 767 h 941"/>
                  <a:gd name="T70" fmla="*/ 69 w 609"/>
                  <a:gd name="T71" fmla="*/ 703 h 941"/>
                  <a:gd name="T72" fmla="*/ 7 w 609"/>
                  <a:gd name="T73" fmla="*/ 647 h 941"/>
                  <a:gd name="T74" fmla="*/ 0 w 609"/>
                  <a:gd name="T75" fmla="*/ 578 h 941"/>
                  <a:gd name="T76" fmla="*/ 34 w 609"/>
                  <a:gd name="T77" fmla="*/ 488 h 941"/>
                  <a:gd name="T78" fmla="*/ 103 w 609"/>
                  <a:gd name="T79" fmla="*/ 353 h 941"/>
                  <a:gd name="T80" fmla="*/ 168 w 609"/>
                  <a:gd name="T81" fmla="*/ 240 h 941"/>
                  <a:gd name="T82" fmla="*/ 249 w 609"/>
                  <a:gd name="T83" fmla="*/ 124 h 941"/>
                  <a:gd name="T84" fmla="*/ 310 w 609"/>
                  <a:gd name="T85" fmla="*/ 55 h 941"/>
                  <a:gd name="T86" fmla="*/ 387 w 609"/>
                  <a:gd name="T87" fmla="*/ 22 h 941"/>
                  <a:gd name="T88" fmla="*/ 355 w 609"/>
                  <a:gd name="T89" fmla="*/ 22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09" h="941">
                    <a:moveTo>
                      <a:pt x="355" y="22"/>
                    </a:moveTo>
                    <a:lnTo>
                      <a:pt x="432" y="0"/>
                    </a:lnTo>
                    <a:lnTo>
                      <a:pt x="493" y="3"/>
                    </a:lnTo>
                    <a:lnTo>
                      <a:pt x="539" y="37"/>
                    </a:lnTo>
                    <a:lnTo>
                      <a:pt x="570" y="90"/>
                    </a:lnTo>
                    <a:lnTo>
                      <a:pt x="559" y="146"/>
                    </a:lnTo>
                    <a:lnTo>
                      <a:pt x="516" y="146"/>
                    </a:lnTo>
                    <a:lnTo>
                      <a:pt x="528" y="100"/>
                    </a:lnTo>
                    <a:lnTo>
                      <a:pt x="493" y="60"/>
                    </a:lnTo>
                    <a:lnTo>
                      <a:pt x="459" y="45"/>
                    </a:lnTo>
                    <a:lnTo>
                      <a:pt x="402" y="60"/>
                    </a:lnTo>
                    <a:lnTo>
                      <a:pt x="425" y="105"/>
                    </a:lnTo>
                    <a:lnTo>
                      <a:pt x="432" y="146"/>
                    </a:lnTo>
                    <a:lnTo>
                      <a:pt x="425" y="180"/>
                    </a:lnTo>
                    <a:lnTo>
                      <a:pt x="367" y="195"/>
                    </a:lnTo>
                    <a:lnTo>
                      <a:pt x="306" y="184"/>
                    </a:lnTo>
                    <a:lnTo>
                      <a:pt x="294" y="157"/>
                    </a:lnTo>
                    <a:lnTo>
                      <a:pt x="229" y="229"/>
                    </a:lnTo>
                    <a:lnTo>
                      <a:pt x="191" y="308"/>
                    </a:lnTo>
                    <a:lnTo>
                      <a:pt x="138" y="409"/>
                    </a:lnTo>
                    <a:lnTo>
                      <a:pt x="103" y="500"/>
                    </a:lnTo>
                    <a:lnTo>
                      <a:pt x="88" y="586"/>
                    </a:lnTo>
                    <a:lnTo>
                      <a:pt x="100" y="632"/>
                    </a:lnTo>
                    <a:lnTo>
                      <a:pt x="161" y="688"/>
                    </a:lnTo>
                    <a:lnTo>
                      <a:pt x="287" y="737"/>
                    </a:lnTo>
                    <a:lnTo>
                      <a:pt x="355" y="759"/>
                    </a:lnTo>
                    <a:lnTo>
                      <a:pt x="425" y="770"/>
                    </a:lnTo>
                    <a:lnTo>
                      <a:pt x="528" y="812"/>
                    </a:lnTo>
                    <a:lnTo>
                      <a:pt x="604" y="839"/>
                    </a:lnTo>
                    <a:lnTo>
                      <a:pt x="609" y="891"/>
                    </a:lnTo>
                    <a:lnTo>
                      <a:pt x="570" y="929"/>
                    </a:lnTo>
                    <a:lnTo>
                      <a:pt x="524" y="941"/>
                    </a:lnTo>
                    <a:lnTo>
                      <a:pt x="455" y="906"/>
                    </a:lnTo>
                    <a:lnTo>
                      <a:pt x="294" y="824"/>
                    </a:lnTo>
                    <a:lnTo>
                      <a:pt x="161" y="767"/>
                    </a:lnTo>
                    <a:lnTo>
                      <a:pt x="69" y="703"/>
                    </a:lnTo>
                    <a:lnTo>
                      <a:pt x="7" y="647"/>
                    </a:lnTo>
                    <a:lnTo>
                      <a:pt x="0" y="578"/>
                    </a:lnTo>
                    <a:lnTo>
                      <a:pt x="34" y="488"/>
                    </a:lnTo>
                    <a:lnTo>
                      <a:pt x="103" y="353"/>
                    </a:lnTo>
                    <a:lnTo>
                      <a:pt x="168" y="240"/>
                    </a:lnTo>
                    <a:lnTo>
                      <a:pt x="249" y="124"/>
                    </a:lnTo>
                    <a:lnTo>
                      <a:pt x="310" y="55"/>
                    </a:lnTo>
                    <a:lnTo>
                      <a:pt x="387" y="22"/>
                    </a:lnTo>
                    <a:lnTo>
                      <a:pt x="355" y="22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256" y="2927"/>
                <a:ext cx="106" cy="295"/>
              </a:xfrm>
              <a:custGeom>
                <a:avLst/>
                <a:gdLst>
                  <a:gd name="T0" fmla="*/ 20 w 318"/>
                  <a:gd name="T1" fmla="*/ 68 h 883"/>
                  <a:gd name="T2" fmla="*/ 31 w 318"/>
                  <a:gd name="T3" fmla="*/ 23 h 883"/>
                  <a:gd name="T4" fmla="*/ 81 w 318"/>
                  <a:gd name="T5" fmla="*/ 0 h 883"/>
                  <a:gd name="T6" fmla="*/ 126 w 318"/>
                  <a:gd name="T7" fmla="*/ 0 h 883"/>
                  <a:gd name="T8" fmla="*/ 184 w 318"/>
                  <a:gd name="T9" fmla="*/ 33 h 883"/>
                  <a:gd name="T10" fmla="*/ 238 w 318"/>
                  <a:gd name="T11" fmla="*/ 113 h 883"/>
                  <a:gd name="T12" fmla="*/ 276 w 318"/>
                  <a:gd name="T13" fmla="*/ 195 h 883"/>
                  <a:gd name="T14" fmla="*/ 295 w 318"/>
                  <a:gd name="T15" fmla="*/ 308 h 883"/>
                  <a:gd name="T16" fmla="*/ 311 w 318"/>
                  <a:gd name="T17" fmla="*/ 440 h 883"/>
                  <a:gd name="T18" fmla="*/ 318 w 318"/>
                  <a:gd name="T19" fmla="*/ 567 h 883"/>
                  <a:gd name="T20" fmla="*/ 318 w 318"/>
                  <a:gd name="T21" fmla="*/ 732 h 883"/>
                  <a:gd name="T22" fmla="*/ 295 w 318"/>
                  <a:gd name="T23" fmla="*/ 834 h 883"/>
                  <a:gd name="T24" fmla="*/ 253 w 318"/>
                  <a:gd name="T25" fmla="*/ 871 h 883"/>
                  <a:gd name="T26" fmla="*/ 180 w 318"/>
                  <a:gd name="T27" fmla="*/ 883 h 883"/>
                  <a:gd name="T28" fmla="*/ 104 w 318"/>
                  <a:gd name="T29" fmla="*/ 879 h 883"/>
                  <a:gd name="T30" fmla="*/ 65 w 318"/>
                  <a:gd name="T31" fmla="*/ 834 h 883"/>
                  <a:gd name="T32" fmla="*/ 43 w 318"/>
                  <a:gd name="T33" fmla="*/ 755 h 883"/>
                  <a:gd name="T34" fmla="*/ 23 w 318"/>
                  <a:gd name="T35" fmla="*/ 677 h 883"/>
                  <a:gd name="T36" fmla="*/ 8 w 318"/>
                  <a:gd name="T37" fmla="*/ 533 h 883"/>
                  <a:gd name="T38" fmla="*/ 0 w 318"/>
                  <a:gd name="T39" fmla="*/ 372 h 883"/>
                  <a:gd name="T40" fmla="*/ 0 w 318"/>
                  <a:gd name="T41" fmla="*/ 184 h 883"/>
                  <a:gd name="T42" fmla="*/ 20 w 318"/>
                  <a:gd name="T43" fmla="*/ 102 h 883"/>
                  <a:gd name="T44" fmla="*/ 20 w 318"/>
                  <a:gd name="T45" fmla="*/ 68 h 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8" h="883">
                    <a:moveTo>
                      <a:pt x="20" y="68"/>
                    </a:moveTo>
                    <a:lnTo>
                      <a:pt x="31" y="23"/>
                    </a:lnTo>
                    <a:lnTo>
                      <a:pt x="81" y="0"/>
                    </a:lnTo>
                    <a:lnTo>
                      <a:pt x="126" y="0"/>
                    </a:lnTo>
                    <a:lnTo>
                      <a:pt x="184" y="33"/>
                    </a:lnTo>
                    <a:lnTo>
                      <a:pt x="238" y="113"/>
                    </a:lnTo>
                    <a:lnTo>
                      <a:pt x="276" y="195"/>
                    </a:lnTo>
                    <a:lnTo>
                      <a:pt x="295" y="308"/>
                    </a:lnTo>
                    <a:lnTo>
                      <a:pt x="311" y="440"/>
                    </a:lnTo>
                    <a:lnTo>
                      <a:pt x="318" y="567"/>
                    </a:lnTo>
                    <a:lnTo>
                      <a:pt x="318" y="732"/>
                    </a:lnTo>
                    <a:lnTo>
                      <a:pt x="295" y="834"/>
                    </a:lnTo>
                    <a:lnTo>
                      <a:pt x="253" y="871"/>
                    </a:lnTo>
                    <a:lnTo>
                      <a:pt x="180" y="883"/>
                    </a:lnTo>
                    <a:lnTo>
                      <a:pt x="104" y="879"/>
                    </a:lnTo>
                    <a:lnTo>
                      <a:pt x="65" y="834"/>
                    </a:lnTo>
                    <a:lnTo>
                      <a:pt x="43" y="755"/>
                    </a:lnTo>
                    <a:lnTo>
                      <a:pt x="23" y="677"/>
                    </a:lnTo>
                    <a:lnTo>
                      <a:pt x="8" y="533"/>
                    </a:lnTo>
                    <a:lnTo>
                      <a:pt x="0" y="372"/>
                    </a:lnTo>
                    <a:lnTo>
                      <a:pt x="0" y="184"/>
                    </a:lnTo>
                    <a:lnTo>
                      <a:pt x="20" y="102"/>
                    </a:lnTo>
                    <a:lnTo>
                      <a:pt x="20" y="6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305" y="2935"/>
                <a:ext cx="162" cy="226"/>
              </a:xfrm>
              <a:custGeom>
                <a:avLst/>
                <a:gdLst>
                  <a:gd name="T0" fmla="*/ 26 w 485"/>
                  <a:gd name="T1" fmla="*/ 0 h 678"/>
                  <a:gd name="T2" fmla="*/ 126 w 485"/>
                  <a:gd name="T3" fmla="*/ 12 h 678"/>
                  <a:gd name="T4" fmla="*/ 229 w 485"/>
                  <a:gd name="T5" fmla="*/ 30 h 678"/>
                  <a:gd name="T6" fmla="*/ 336 w 485"/>
                  <a:gd name="T7" fmla="*/ 90 h 678"/>
                  <a:gd name="T8" fmla="*/ 413 w 485"/>
                  <a:gd name="T9" fmla="*/ 135 h 678"/>
                  <a:gd name="T10" fmla="*/ 462 w 485"/>
                  <a:gd name="T11" fmla="*/ 200 h 678"/>
                  <a:gd name="T12" fmla="*/ 485 w 485"/>
                  <a:gd name="T13" fmla="*/ 237 h 678"/>
                  <a:gd name="T14" fmla="*/ 439 w 485"/>
                  <a:gd name="T15" fmla="*/ 347 h 678"/>
                  <a:gd name="T16" fmla="*/ 366 w 485"/>
                  <a:gd name="T17" fmla="*/ 414 h 678"/>
                  <a:gd name="T18" fmla="*/ 278 w 485"/>
                  <a:gd name="T19" fmla="*/ 463 h 678"/>
                  <a:gd name="T20" fmla="*/ 232 w 485"/>
                  <a:gd name="T21" fmla="*/ 493 h 678"/>
                  <a:gd name="T22" fmla="*/ 152 w 485"/>
                  <a:gd name="T23" fmla="*/ 508 h 678"/>
                  <a:gd name="T24" fmla="*/ 149 w 485"/>
                  <a:gd name="T25" fmla="*/ 538 h 678"/>
                  <a:gd name="T26" fmla="*/ 210 w 485"/>
                  <a:gd name="T27" fmla="*/ 565 h 678"/>
                  <a:gd name="T28" fmla="*/ 298 w 485"/>
                  <a:gd name="T29" fmla="*/ 588 h 678"/>
                  <a:gd name="T30" fmla="*/ 381 w 485"/>
                  <a:gd name="T31" fmla="*/ 633 h 678"/>
                  <a:gd name="T32" fmla="*/ 348 w 485"/>
                  <a:gd name="T33" fmla="*/ 667 h 678"/>
                  <a:gd name="T34" fmla="*/ 313 w 485"/>
                  <a:gd name="T35" fmla="*/ 678 h 678"/>
                  <a:gd name="T36" fmla="*/ 263 w 485"/>
                  <a:gd name="T37" fmla="*/ 628 h 678"/>
                  <a:gd name="T38" fmla="*/ 187 w 485"/>
                  <a:gd name="T39" fmla="*/ 598 h 678"/>
                  <a:gd name="T40" fmla="*/ 126 w 485"/>
                  <a:gd name="T41" fmla="*/ 576 h 678"/>
                  <a:gd name="T42" fmla="*/ 126 w 485"/>
                  <a:gd name="T43" fmla="*/ 531 h 678"/>
                  <a:gd name="T44" fmla="*/ 137 w 485"/>
                  <a:gd name="T45" fmla="*/ 483 h 678"/>
                  <a:gd name="T46" fmla="*/ 176 w 485"/>
                  <a:gd name="T47" fmla="*/ 463 h 678"/>
                  <a:gd name="T48" fmla="*/ 298 w 485"/>
                  <a:gd name="T49" fmla="*/ 414 h 678"/>
                  <a:gd name="T50" fmla="*/ 366 w 485"/>
                  <a:gd name="T51" fmla="*/ 339 h 678"/>
                  <a:gd name="T52" fmla="*/ 416 w 485"/>
                  <a:gd name="T53" fmla="*/ 260 h 678"/>
                  <a:gd name="T54" fmla="*/ 405 w 485"/>
                  <a:gd name="T55" fmla="*/ 222 h 678"/>
                  <a:gd name="T56" fmla="*/ 366 w 485"/>
                  <a:gd name="T57" fmla="*/ 177 h 678"/>
                  <a:gd name="T58" fmla="*/ 275 w 485"/>
                  <a:gd name="T59" fmla="*/ 113 h 678"/>
                  <a:gd name="T60" fmla="*/ 164 w 485"/>
                  <a:gd name="T61" fmla="*/ 90 h 678"/>
                  <a:gd name="T62" fmla="*/ 91 w 485"/>
                  <a:gd name="T63" fmla="*/ 87 h 678"/>
                  <a:gd name="T64" fmla="*/ 26 w 485"/>
                  <a:gd name="T65" fmla="*/ 87 h 678"/>
                  <a:gd name="T66" fmla="*/ 0 w 485"/>
                  <a:gd name="T67" fmla="*/ 45 h 678"/>
                  <a:gd name="T68" fmla="*/ 26 w 485"/>
                  <a:gd name="T69" fmla="*/ 0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5" h="678">
                    <a:moveTo>
                      <a:pt x="26" y="0"/>
                    </a:moveTo>
                    <a:lnTo>
                      <a:pt x="126" y="12"/>
                    </a:lnTo>
                    <a:lnTo>
                      <a:pt x="229" y="30"/>
                    </a:lnTo>
                    <a:lnTo>
                      <a:pt x="336" y="90"/>
                    </a:lnTo>
                    <a:lnTo>
                      <a:pt x="413" y="135"/>
                    </a:lnTo>
                    <a:lnTo>
                      <a:pt x="462" y="200"/>
                    </a:lnTo>
                    <a:lnTo>
                      <a:pt x="485" y="237"/>
                    </a:lnTo>
                    <a:lnTo>
                      <a:pt x="439" y="347"/>
                    </a:lnTo>
                    <a:lnTo>
                      <a:pt x="366" y="414"/>
                    </a:lnTo>
                    <a:lnTo>
                      <a:pt x="278" y="463"/>
                    </a:lnTo>
                    <a:lnTo>
                      <a:pt x="232" y="493"/>
                    </a:lnTo>
                    <a:lnTo>
                      <a:pt x="152" y="508"/>
                    </a:lnTo>
                    <a:lnTo>
                      <a:pt x="149" y="538"/>
                    </a:lnTo>
                    <a:lnTo>
                      <a:pt x="210" y="565"/>
                    </a:lnTo>
                    <a:lnTo>
                      <a:pt x="298" y="588"/>
                    </a:lnTo>
                    <a:lnTo>
                      <a:pt x="381" y="633"/>
                    </a:lnTo>
                    <a:lnTo>
                      <a:pt x="348" y="667"/>
                    </a:lnTo>
                    <a:lnTo>
                      <a:pt x="313" y="678"/>
                    </a:lnTo>
                    <a:lnTo>
                      <a:pt x="263" y="628"/>
                    </a:lnTo>
                    <a:lnTo>
                      <a:pt x="187" y="598"/>
                    </a:lnTo>
                    <a:lnTo>
                      <a:pt x="126" y="576"/>
                    </a:lnTo>
                    <a:lnTo>
                      <a:pt x="126" y="531"/>
                    </a:lnTo>
                    <a:lnTo>
                      <a:pt x="137" y="483"/>
                    </a:lnTo>
                    <a:lnTo>
                      <a:pt x="176" y="463"/>
                    </a:lnTo>
                    <a:lnTo>
                      <a:pt x="298" y="414"/>
                    </a:lnTo>
                    <a:lnTo>
                      <a:pt x="366" y="339"/>
                    </a:lnTo>
                    <a:lnTo>
                      <a:pt x="416" y="260"/>
                    </a:lnTo>
                    <a:lnTo>
                      <a:pt x="405" y="222"/>
                    </a:lnTo>
                    <a:lnTo>
                      <a:pt x="366" y="177"/>
                    </a:lnTo>
                    <a:lnTo>
                      <a:pt x="275" y="113"/>
                    </a:lnTo>
                    <a:lnTo>
                      <a:pt x="164" y="90"/>
                    </a:lnTo>
                    <a:lnTo>
                      <a:pt x="91" y="87"/>
                    </a:lnTo>
                    <a:lnTo>
                      <a:pt x="26" y="87"/>
                    </a:lnTo>
                    <a:lnTo>
                      <a:pt x="0" y="45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318" y="3191"/>
                <a:ext cx="197" cy="366"/>
              </a:xfrm>
              <a:custGeom>
                <a:avLst/>
                <a:gdLst>
                  <a:gd name="T0" fmla="*/ 68 w 591"/>
                  <a:gd name="T1" fmla="*/ 0 h 1096"/>
                  <a:gd name="T2" fmla="*/ 15 w 591"/>
                  <a:gd name="T3" fmla="*/ 0 h 1096"/>
                  <a:gd name="T4" fmla="*/ 0 w 591"/>
                  <a:gd name="T5" fmla="*/ 79 h 1096"/>
                  <a:gd name="T6" fmla="*/ 38 w 591"/>
                  <a:gd name="T7" fmla="*/ 125 h 1096"/>
                  <a:gd name="T8" fmla="*/ 161 w 591"/>
                  <a:gd name="T9" fmla="*/ 234 h 1096"/>
                  <a:gd name="T10" fmla="*/ 268 w 591"/>
                  <a:gd name="T11" fmla="*/ 373 h 1096"/>
                  <a:gd name="T12" fmla="*/ 338 w 591"/>
                  <a:gd name="T13" fmla="*/ 517 h 1096"/>
                  <a:gd name="T14" fmla="*/ 348 w 591"/>
                  <a:gd name="T15" fmla="*/ 610 h 1096"/>
                  <a:gd name="T16" fmla="*/ 345 w 591"/>
                  <a:gd name="T17" fmla="*/ 679 h 1096"/>
                  <a:gd name="T18" fmla="*/ 314 w 591"/>
                  <a:gd name="T19" fmla="*/ 833 h 1096"/>
                  <a:gd name="T20" fmla="*/ 275 w 591"/>
                  <a:gd name="T21" fmla="*/ 958 h 1096"/>
                  <a:gd name="T22" fmla="*/ 242 w 591"/>
                  <a:gd name="T23" fmla="*/ 1029 h 1096"/>
                  <a:gd name="T24" fmla="*/ 234 w 591"/>
                  <a:gd name="T25" fmla="*/ 1074 h 1096"/>
                  <a:gd name="T26" fmla="*/ 268 w 591"/>
                  <a:gd name="T27" fmla="*/ 1074 h 1096"/>
                  <a:gd name="T28" fmla="*/ 321 w 591"/>
                  <a:gd name="T29" fmla="*/ 1059 h 1096"/>
                  <a:gd name="T30" fmla="*/ 338 w 591"/>
                  <a:gd name="T31" fmla="*/ 1063 h 1096"/>
                  <a:gd name="T32" fmla="*/ 449 w 591"/>
                  <a:gd name="T33" fmla="*/ 1070 h 1096"/>
                  <a:gd name="T34" fmla="*/ 533 w 591"/>
                  <a:gd name="T35" fmla="*/ 1096 h 1096"/>
                  <a:gd name="T36" fmla="*/ 563 w 591"/>
                  <a:gd name="T37" fmla="*/ 1081 h 1096"/>
                  <a:gd name="T38" fmla="*/ 591 w 591"/>
                  <a:gd name="T39" fmla="*/ 1025 h 1096"/>
                  <a:gd name="T40" fmla="*/ 563 w 591"/>
                  <a:gd name="T41" fmla="*/ 995 h 1096"/>
                  <a:gd name="T42" fmla="*/ 437 w 591"/>
                  <a:gd name="T43" fmla="*/ 991 h 1096"/>
                  <a:gd name="T44" fmla="*/ 348 w 591"/>
                  <a:gd name="T45" fmla="*/ 1003 h 1096"/>
                  <a:gd name="T46" fmla="*/ 303 w 591"/>
                  <a:gd name="T47" fmla="*/ 1025 h 1096"/>
                  <a:gd name="T48" fmla="*/ 310 w 591"/>
                  <a:gd name="T49" fmla="*/ 973 h 1096"/>
                  <a:gd name="T50" fmla="*/ 356 w 591"/>
                  <a:gd name="T51" fmla="*/ 893 h 1096"/>
                  <a:gd name="T52" fmla="*/ 394 w 591"/>
                  <a:gd name="T53" fmla="*/ 769 h 1096"/>
                  <a:gd name="T54" fmla="*/ 425 w 591"/>
                  <a:gd name="T55" fmla="*/ 664 h 1096"/>
                  <a:gd name="T56" fmla="*/ 402 w 591"/>
                  <a:gd name="T57" fmla="*/ 543 h 1096"/>
                  <a:gd name="T58" fmla="*/ 368 w 591"/>
                  <a:gd name="T59" fmla="*/ 415 h 1096"/>
                  <a:gd name="T60" fmla="*/ 298 w 591"/>
                  <a:gd name="T61" fmla="*/ 268 h 1096"/>
                  <a:gd name="T62" fmla="*/ 199 w 591"/>
                  <a:gd name="T63" fmla="*/ 132 h 1096"/>
                  <a:gd name="T64" fmla="*/ 114 w 591"/>
                  <a:gd name="T65" fmla="*/ 34 h 1096"/>
                  <a:gd name="T66" fmla="*/ 68 w 591"/>
                  <a:gd name="T67" fmla="*/ 0 h 1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1" h="1096">
                    <a:moveTo>
                      <a:pt x="68" y="0"/>
                    </a:moveTo>
                    <a:lnTo>
                      <a:pt x="15" y="0"/>
                    </a:lnTo>
                    <a:lnTo>
                      <a:pt x="0" y="79"/>
                    </a:lnTo>
                    <a:lnTo>
                      <a:pt x="38" y="125"/>
                    </a:lnTo>
                    <a:lnTo>
                      <a:pt x="161" y="234"/>
                    </a:lnTo>
                    <a:lnTo>
                      <a:pt x="268" y="373"/>
                    </a:lnTo>
                    <a:lnTo>
                      <a:pt x="338" y="517"/>
                    </a:lnTo>
                    <a:lnTo>
                      <a:pt x="348" y="610"/>
                    </a:lnTo>
                    <a:lnTo>
                      <a:pt x="345" y="679"/>
                    </a:lnTo>
                    <a:lnTo>
                      <a:pt x="314" y="833"/>
                    </a:lnTo>
                    <a:lnTo>
                      <a:pt x="275" y="958"/>
                    </a:lnTo>
                    <a:lnTo>
                      <a:pt x="242" y="1029"/>
                    </a:lnTo>
                    <a:lnTo>
                      <a:pt x="234" y="1074"/>
                    </a:lnTo>
                    <a:lnTo>
                      <a:pt x="268" y="1074"/>
                    </a:lnTo>
                    <a:lnTo>
                      <a:pt x="321" y="1059"/>
                    </a:lnTo>
                    <a:lnTo>
                      <a:pt x="338" y="1063"/>
                    </a:lnTo>
                    <a:lnTo>
                      <a:pt x="449" y="1070"/>
                    </a:lnTo>
                    <a:lnTo>
                      <a:pt x="533" y="1096"/>
                    </a:lnTo>
                    <a:lnTo>
                      <a:pt x="563" y="1081"/>
                    </a:lnTo>
                    <a:lnTo>
                      <a:pt x="591" y="1025"/>
                    </a:lnTo>
                    <a:lnTo>
                      <a:pt x="563" y="995"/>
                    </a:lnTo>
                    <a:lnTo>
                      <a:pt x="437" y="991"/>
                    </a:lnTo>
                    <a:lnTo>
                      <a:pt x="348" y="1003"/>
                    </a:lnTo>
                    <a:lnTo>
                      <a:pt x="303" y="1025"/>
                    </a:lnTo>
                    <a:lnTo>
                      <a:pt x="310" y="973"/>
                    </a:lnTo>
                    <a:lnTo>
                      <a:pt x="356" y="893"/>
                    </a:lnTo>
                    <a:lnTo>
                      <a:pt x="394" y="769"/>
                    </a:lnTo>
                    <a:lnTo>
                      <a:pt x="425" y="664"/>
                    </a:lnTo>
                    <a:lnTo>
                      <a:pt x="402" y="543"/>
                    </a:lnTo>
                    <a:lnTo>
                      <a:pt x="368" y="415"/>
                    </a:lnTo>
                    <a:lnTo>
                      <a:pt x="298" y="268"/>
                    </a:lnTo>
                    <a:lnTo>
                      <a:pt x="199" y="132"/>
                    </a:lnTo>
                    <a:lnTo>
                      <a:pt x="114" y="34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2194" y="3191"/>
                <a:ext cx="133" cy="372"/>
              </a:xfrm>
              <a:custGeom>
                <a:avLst/>
                <a:gdLst>
                  <a:gd name="T0" fmla="*/ 275 w 398"/>
                  <a:gd name="T1" fmla="*/ 0 h 1117"/>
                  <a:gd name="T2" fmla="*/ 225 w 398"/>
                  <a:gd name="T3" fmla="*/ 105 h 1117"/>
                  <a:gd name="T4" fmla="*/ 191 w 398"/>
                  <a:gd name="T5" fmla="*/ 259 h 1117"/>
                  <a:gd name="T6" fmla="*/ 149 w 398"/>
                  <a:gd name="T7" fmla="*/ 430 h 1117"/>
                  <a:gd name="T8" fmla="*/ 111 w 398"/>
                  <a:gd name="T9" fmla="*/ 602 h 1117"/>
                  <a:gd name="T10" fmla="*/ 111 w 398"/>
                  <a:gd name="T11" fmla="*/ 666 h 1117"/>
                  <a:gd name="T12" fmla="*/ 149 w 398"/>
                  <a:gd name="T13" fmla="*/ 779 h 1117"/>
                  <a:gd name="T14" fmla="*/ 202 w 398"/>
                  <a:gd name="T15" fmla="*/ 839 h 1117"/>
                  <a:gd name="T16" fmla="*/ 252 w 398"/>
                  <a:gd name="T17" fmla="*/ 914 h 1117"/>
                  <a:gd name="T18" fmla="*/ 287 w 398"/>
                  <a:gd name="T19" fmla="*/ 970 h 1117"/>
                  <a:gd name="T20" fmla="*/ 271 w 398"/>
                  <a:gd name="T21" fmla="*/ 997 h 1117"/>
                  <a:gd name="T22" fmla="*/ 184 w 398"/>
                  <a:gd name="T23" fmla="*/ 1008 h 1117"/>
                  <a:gd name="T24" fmla="*/ 41 w 398"/>
                  <a:gd name="T25" fmla="*/ 1030 h 1117"/>
                  <a:gd name="T26" fmla="*/ 0 w 398"/>
                  <a:gd name="T27" fmla="*/ 1065 h 1117"/>
                  <a:gd name="T28" fmla="*/ 34 w 398"/>
                  <a:gd name="T29" fmla="*/ 1095 h 1117"/>
                  <a:gd name="T30" fmla="*/ 114 w 398"/>
                  <a:gd name="T31" fmla="*/ 1117 h 1117"/>
                  <a:gd name="T32" fmla="*/ 207 w 398"/>
                  <a:gd name="T33" fmla="*/ 1072 h 1117"/>
                  <a:gd name="T34" fmla="*/ 275 w 398"/>
                  <a:gd name="T35" fmla="*/ 1042 h 1117"/>
                  <a:gd name="T36" fmla="*/ 363 w 398"/>
                  <a:gd name="T37" fmla="*/ 1030 h 1117"/>
                  <a:gd name="T38" fmla="*/ 398 w 398"/>
                  <a:gd name="T39" fmla="*/ 1020 h 1117"/>
                  <a:gd name="T40" fmla="*/ 386 w 398"/>
                  <a:gd name="T41" fmla="*/ 982 h 1117"/>
                  <a:gd name="T42" fmla="*/ 287 w 398"/>
                  <a:gd name="T43" fmla="*/ 884 h 1117"/>
                  <a:gd name="T44" fmla="*/ 229 w 398"/>
                  <a:gd name="T45" fmla="*/ 783 h 1117"/>
                  <a:gd name="T46" fmla="*/ 179 w 398"/>
                  <a:gd name="T47" fmla="*/ 714 h 1117"/>
                  <a:gd name="T48" fmla="*/ 172 w 398"/>
                  <a:gd name="T49" fmla="*/ 647 h 1117"/>
                  <a:gd name="T50" fmla="*/ 195 w 398"/>
                  <a:gd name="T51" fmla="*/ 535 h 1117"/>
                  <a:gd name="T52" fmla="*/ 248 w 398"/>
                  <a:gd name="T53" fmla="*/ 418 h 1117"/>
                  <a:gd name="T54" fmla="*/ 306 w 398"/>
                  <a:gd name="T55" fmla="*/ 219 h 1117"/>
                  <a:gd name="T56" fmla="*/ 356 w 398"/>
                  <a:gd name="T57" fmla="*/ 102 h 1117"/>
                  <a:gd name="T58" fmla="*/ 351 w 398"/>
                  <a:gd name="T59" fmla="*/ 34 h 1117"/>
                  <a:gd name="T60" fmla="*/ 306 w 398"/>
                  <a:gd name="T61" fmla="*/ 0 h 1117"/>
                  <a:gd name="T62" fmla="*/ 275 w 398"/>
                  <a:gd name="T63" fmla="*/ 0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98" h="1117">
                    <a:moveTo>
                      <a:pt x="275" y="0"/>
                    </a:moveTo>
                    <a:lnTo>
                      <a:pt x="225" y="105"/>
                    </a:lnTo>
                    <a:lnTo>
                      <a:pt x="191" y="259"/>
                    </a:lnTo>
                    <a:lnTo>
                      <a:pt x="149" y="430"/>
                    </a:lnTo>
                    <a:lnTo>
                      <a:pt x="111" y="602"/>
                    </a:lnTo>
                    <a:lnTo>
                      <a:pt x="111" y="666"/>
                    </a:lnTo>
                    <a:lnTo>
                      <a:pt x="149" y="779"/>
                    </a:lnTo>
                    <a:lnTo>
                      <a:pt x="202" y="839"/>
                    </a:lnTo>
                    <a:lnTo>
                      <a:pt x="252" y="914"/>
                    </a:lnTo>
                    <a:lnTo>
                      <a:pt x="287" y="970"/>
                    </a:lnTo>
                    <a:lnTo>
                      <a:pt x="271" y="997"/>
                    </a:lnTo>
                    <a:lnTo>
                      <a:pt x="184" y="1008"/>
                    </a:lnTo>
                    <a:lnTo>
                      <a:pt x="41" y="1030"/>
                    </a:lnTo>
                    <a:lnTo>
                      <a:pt x="0" y="1065"/>
                    </a:lnTo>
                    <a:lnTo>
                      <a:pt x="34" y="1095"/>
                    </a:lnTo>
                    <a:lnTo>
                      <a:pt x="114" y="1117"/>
                    </a:lnTo>
                    <a:lnTo>
                      <a:pt x="207" y="1072"/>
                    </a:lnTo>
                    <a:lnTo>
                      <a:pt x="275" y="1042"/>
                    </a:lnTo>
                    <a:lnTo>
                      <a:pt x="363" y="1030"/>
                    </a:lnTo>
                    <a:lnTo>
                      <a:pt x="398" y="1020"/>
                    </a:lnTo>
                    <a:lnTo>
                      <a:pt x="386" y="982"/>
                    </a:lnTo>
                    <a:lnTo>
                      <a:pt x="287" y="884"/>
                    </a:lnTo>
                    <a:lnTo>
                      <a:pt x="229" y="783"/>
                    </a:lnTo>
                    <a:lnTo>
                      <a:pt x="179" y="714"/>
                    </a:lnTo>
                    <a:lnTo>
                      <a:pt x="172" y="647"/>
                    </a:lnTo>
                    <a:lnTo>
                      <a:pt x="195" y="535"/>
                    </a:lnTo>
                    <a:lnTo>
                      <a:pt x="248" y="418"/>
                    </a:lnTo>
                    <a:lnTo>
                      <a:pt x="306" y="219"/>
                    </a:lnTo>
                    <a:lnTo>
                      <a:pt x="356" y="102"/>
                    </a:lnTo>
                    <a:lnTo>
                      <a:pt x="351" y="34"/>
                    </a:lnTo>
                    <a:lnTo>
                      <a:pt x="306" y="0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2336" y="2593"/>
              <a:ext cx="81" cy="110"/>
              <a:chOff x="2336" y="2593"/>
              <a:chExt cx="81" cy="110"/>
            </a:xfrm>
          </p:grpSpPr>
          <p:sp>
            <p:nvSpPr>
              <p:cNvPr id="8" name="Freeform 16"/>
              <p:cNvSpPr>
                <a:spLocks/>
              </p:cNvSpPr>
              <p:nvPr/>
            </p:nvSpPr>
            <p:spPr bwMode="auto">
              <a:xfrm>
                <a:off x="2352" y="2593"/>
                <a:ext cx="65" cy="76"/>
              </a:xfrm>
              <a:custGeom>
                <a:avLst/>
                <a:gdLst>
                  <a:gd name="T0" fmla="*/ 23 w 196"/>
                  <a:gd name="T1" fmla="*/ 11 h 229"/>
                  <a:gd name="T2" fmla="*/ 76 w 196"/>
                  <a:gd name="T3" fmla="*/ 0 h 229"/>
                  <a:gd name="T4" fmla="*/ 127 w 196"/>
                  <a:gd name="T5" fmla="*/ 4 h 229"/>
                  <a:gd name="T6" fmla="*/ 173 w 196"/>
                  <a:gd name="T7" fmla="*/ 26 h 229"/>
                  <a:gd name="T8" fmla="*/ 196 w 196"/>
                  <a:gd name="T9" fmla="*/ 67 h 229"/>
                  <a:gd name="T10" fmla="*/ 196 w 196"/>
                  <a:gd name="T11" fmla="*/ 101 h 229"/>
                  <a:gd name="T12" fmla="*/ 173 w 196"/>
                  <a:gd name="T13" fmla="*/ 146 h 229"/>
                  <a:gd name="T14" fmla="*/ 134 w 196"/>
                  <a:gd name="T15" fmla="*/ 173 h 229"/>
                  <a:gd name="T16" fmla="*/ 76 w 196"/>
                  <a:gd name="T17" fmla="*/ 173 h 229"/>
                  <a:gd name="T18" fmla="*/ 41 w 196"/>
                  <a:gd name="T19" fmla="*/ 195 h 229"/>
                  <a:gd name="T20" fmla="*/ 30 w 196"/>
                  <a:gd name="T21" fmla="*/ 229 h 229"/>
                  <a:gd name="T22" fmla="*/ 0 w 196"/>
                  <a:gd name="T23" fmla="*/ 218 h 229"/>
                  <a:gd name="T24" fmla="*/ 11 w 196"/>
                  <a:gd name="T25" fmla="*/ 173 h 229"/>
                  <a:gd name="T26" fmla="*/ 53 w 196"/>
                  <a:gd name="T27" fmla="*/ 146 h 229"/>
                  <a:gd name="T28" fmla="*/ 122 w 196"/>
                  <a:gd name="T29" fmla="*/ 139 h 229"/>
                  <a:gd name="T30" fmla="*/ 150 w 196"/>
                  <a:gd name="T31" fmla="*/ 113 h 229"/>
                  <a:gd name="T32" fmla="*/ 157 w 196"/>
                  <a:gd name="T33" fmla="*/ 71 h 229"/>
                  <a:gd name="T34" fmla="*/ 127 w 196"/>
                  <a:gd name="T35" fmla="*/ 34 h 229"/>
                  <a:gd name="T36" fmla="*/ 81 w 196"/>
                  <a:gd name="T37" fmla="*/ 34 h 229"/>
                  <a:gd name="T38" fmla="*/ 30 w 196"/>
                  <a:gd name="T39" fmla="*/ 45 h 229"/>
                  <a:gd name="T40" fmla="*/ 11 w 196"/>
                  <a:gd name="T41" fmla="*/ 34 h 229"/>
                  <a:gd name="T42" fmla="*/ 23 w 196"/>
                  <a:gd name="T43" fmla="*/ 1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229">
                    <a:moveTo>
                      <a:pt x="23" y="11"/>
                    </a:moveTo>
                    <a:lnTo>
                      <a:pt x="76" y="0"/>
                    </a:lnTo>
                    <a:lnTo>
                      <a:pt x="127" y="4"/>
                    </a:lnTo>
                    <a:lnTo>
                      <a:pt x="173" y="26"/>
                    </a:lnTo>
                    <a:lnTo>
                      <a:pt x="196" y="67"/>
                    </a:lnTo>
                    <a:lnTo>
                      <a:pt x="196" y="101"/>
                    </a:lnTo>
                    <a:lnTo>
                      <a:pt x="173" y="146"/>
                    </a:lnTo>
                    <a:lnTo>
                      <a:pt x="134" y="173"/>
                    </a:lnTo>
                    <a:lnTo>
                      <a:pt x="76" y="173"/>
                    </a:lnTo>
                    <a:lnTo>
                      <a:pt x="41" y="195"/>
                    </a:lnTo>
                    <a:lnTo>
                      <a:pt x="30" y="229"/>
                    </a:lnTo>
                    <a:lnTo>
                      <a:pt x="0" y="218"/>
                    </a:lnTo>
                    <a:lnTo>
                      <a:pt x="11" y="173"/>
                    </a:lnTo>
                    <a:lnTo>
                      <a:pt x="53" y="146"/>
                    </a:lnTo>
                    <a:lnTo>
                      <a:pt x="122" y="139"/>
                    </a:lnTo>
                    <a:lnTo>
                      <a:pt x="150" y="113"/>
                    </a:lnTo>
                    <a:lnTo>
                      <a:pt x="157" y="71"/>
                    </a:lnTo>
                    <a:lnTo>
                      <a:pt x="127" y="34"/>
                    </a:lnTo>
                    <a:lnTo>
                      <a:pt x="81" y="34"/>
                    </a:lnTo>
                    <a:lnTo>
                      <a:pt x="30" y="45"/>
                    </a:lnTo>
                    <a:lnTo>
                      <a:pt x="11" y="34"/>
                    </a:lnTo>
                    <a:lnTo>
                      <a:pt x="23" y="11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7"/>
              <p:cNvSpPr>
                <a:spLocks/>
              </p:cNvSpPr>
              <p:nvPr/>
            </p:nvSpPr>
            <p:spPr bwMode="auto">
              <a:xfrm>
                <a:off x="2336" y="2682"/>
                <a:ext cx="20" cy="21"/>
              </a:xfrm>
              <a:custGeom>
                <a:avLst/>
                <a:gdLst>
                  <a:gd name="T0" fmla="*/ 62 w 62"/>
                  <a:gd name="T1" fmla="*/ 3 h 62"/>
                  <a:gd name="T2" fmla="*/ 30 w 62"/>
                  <a:gd name="T3" fmla="*/ 0 h 62"/>
                  <a:gd name="T4" fmla="*/ 10 w 62"/>
                  <a:gd name="T5" fmla="*/ 23 h 62"/>
                  <a:gd name="T6" fmla="*/ 0 w 62"/>
                  <a:gd name="T7" fmla="*/ 59 h 62"/>
                  <a:gd name="T8" fmla="*/ 30 w 62"/>
                  <a:gd name="T9" fmla="*/ 62 h 62"/>
                  <a:gd name="T10" fmla="*/ 56 w 62"/>
                  <a:gd name="T11" fmla="*/ 46 h 62"/>
                  <a:gd name="T12" fmla="*/ 62 w 62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62">
                    <a:moveTo>
                      <a:pt x="62" y="3"/>
                    </a:moveTo>
                    <a:lnTo>
                      <a:pt x="30" y="0"/>
                    </a:lnTo>
                    <a:lnTo>
                      <a:pt x="10" y="23"/>
                    </a:lnTo>
                    <a:lnTo>
                      <a:pt x="0" y="59"/>
                    </a:lnTo>
                    <a:lnTo>
                      <a:pt x="30" y="62"/>
                    </a:lnTo>
                    <a:lnTo>
                      <a:pt x="56" y="46"/>
                    </a:lnTo>
                    <a:lnTo>
                      <a:pt x="62" y="3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153601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of Control </a:t>
            </a:r>
            <a:br>
              <a:rPr lang="en-US" dirty="0"/>
            </a:br>
            <a:r>
              <a:rPr lang="en-US" dirty="0"/>
              <a:t>via Interrupts</a:t>
            </a:r>
          </a:p>
        </p:txBody>
      </p:sp>
      <p:pic>
        <p:nvPicPr>
          <p:cNvPr id="29699" name="Content Placeholder 3" descr="Fig01_06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1" y="1804988"/>
            <a:ext cx="5665472" cy="4824412"/>
          </a:xfrm>
        </p:spPr>
      </p:pic>
      <p:sp>
        <p:nvSpPr>
          <p:cNvPr id="4" name="AutoShape 4"/>
          <p:cNvSpPr>
            <a:spLocks/>
          </p:cNvSpPr>
          <p:nvPr/>
        </p:nvSpPr>
        <p:spPr bwMode="auto">
          <a:xfrm>
            <a:off x="381000" y="3124200"/>
            <a:ext cx="2514600" cy="914400"/>
          </a:xfrm>
          <a:prstGeom prst="borderCallout1">
            <a:avLst>
              <a:gd name="adj1" fmla="val 12500"/>
              <a:gd name="adj2" fmla="val 103032"/>
              <a:gd name="adj3" fmla="val 117537"/>
              <a:gd name="adj4" fmla="val 16799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an interrupt suspends normal sequence of execution </a:t>
            </a:r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5562600" y="4800600"/>
            <a:ext cx="2819400" cy="914400"/>
          </a:xfrm>
          <a:prstGeom prst="borderCallout1">
            <a:avLst>
              <a:gd name="adj1" fmla="val 12500"/>
              <a:gd name="adj2" fmla="val -2704"/>
              <a:gd name="adj3" fmla="val -21181"/>
              <a:gd name="adj4" fmla="val -201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execution resumes when the interrupt processing is completed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/>
          <a:lstStyle/>
          <a:p>
            <a:r>
              <a:rPr lang="en-US" dirty="0"/>
              <a:t>Simple Interrupt Processing</a:t>
            </a:r>
          </a:p>
        </p:txBody>
      </p:sp>
      <p:pic>
        <p:nvPicPr>
          <p:cNvPr id="33795" name="Content Placeholder 3" descr="Fig01_10.gif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438400" y="1222312"/>
            <a:ext cx="4267200" cy="5635689"/>
          </a:xfr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Changes in Memory and Registers for an Interrupt</a:t>
            </a:r>
          </a:p>
        </p:txBody>
      </p:sp>
      <p:pic>
        <p:nvPicPr>
          <p:cNvPr id="34819" name="Content Placeholder 3" descr="Fig01_11a.gif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666180" y="1353993"/>
            <a:ext cx="2448620" cy="5463021"/>
          </a:xfrm>
        </p:spPr>
      </p:pic>
      <p:pic>
        <p:nvPicPr>
          <p:cNvPr id="4" name="Content Placeholder 3" descr="Fig01_11b.gif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3922"/>
          <a:stretch/>
        </p:blipFill>
        <p:spPr bwMode="auto">
          <a:xfrm>
            <a:off x="4634754" y="1447800"/>
            <a:ext cx="2375118" cy="530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loud Callout 2"/>
          <p:cNvSpPr/>
          <p:nvPr/>
        </p:nvSpPr>
        <p:spPr>
          <a:xfrm>
            <a:off x="76200" y="2921168"/>
            <a:ext cx="1905000" cy="1346032"/>
          </a:xfrm>
          <a:prstGeom prst="cloudCallout">
            <a:avLst>
              <a:gd name="adj1" fmla="val 39459"/>
              <a:gd name="adj2" fmla="val -73662"/>
            </a:avLst>
          </a:prstGeom>
          <a:solidFill>
            <a:schemeClr val="bg2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" y="3048000"/>
            <a:ext cx="14097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stack</a:t>
            </a:r>
            <a:r>
              <a:rPr lang="en-US" sz="1200" dirty="0">
                <a:solidFill>
                  <a:schemeClr val="tx2"/>
                </a:solidFill>
              </a:rPr>
              <a:t>: a certain memory area allocated as scratch space for a program to 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887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NZ" sz="3200" dirty="0">
                <a:solidFill>
                  <a:schemeClr val="accent5"/>
                </a:solidFill>
              </a:rPr>
              <a:t>Basic Elements</a:t>
            </a:r>
          </a:p>
          <a:p>
            <a:pPr lvl="1"/>
            <a:r>
              <a:rPr lang="en-NZ" sz="2400" dirty="0"/>
              <a:t>Instruction Execution</a:t>
            </a:r>
          </a:p>
          <a:p>
            <a:pPr lvl="1"/>
            <a:r>
              <a:rPr lang="en-NZ" sz="2400" dirty="0"/>
              <a:t>Interrupts</a:t>
            </a:r>
          </a:p>
          <a:p>
            <a:pPr lvl="1"/>
            <a:r>
              <a:rPr lang="en-NZ" sz="2400" dirty="0"/>
              <a:t>The Memory Hierarchy</a:t>
            </a:r>
          </a:p>
          <a:p>
            <a:pPr lvl="1"/>
            <a:r>
              <a:rPr lang="en-NZ" sz="2400" dirty="0"/>
              <a:t>I/O Communication Techniques</a:t>
            </a:r>
          </a:p>
          <a:p>
            <a:pPr lvl="1"/>
            <a:r>
              <a:rPr lang="en-NZ" sz="2400" dirty="0"/>
              <a:t>Operating System Objectives &amp; Functions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4800" y="1903412"/>
            <a:ext cx="9144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Uniprogramming vs Multiprogramming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Uniprogramming: only one program is running at a given time.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 processor spends a certain amount of time executing, until it reaches an I/O instruction; it must then wait for the I/O instruction to complete before proceeding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pic>
        <p:nvPicPr>
          <p:cNvPr id="4" name="Picture 3" descr="Fig02_05a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4114800"/>
            <a:ext cx="5806683" cy="1052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Uniprogramming vs Multiprogramming</a:t>
            </a:r>
          </a:p>
        </p:txBody>
      </p:sp>
      <p:pic>
        <p:nvPicPr>
          <p:cNvPr id="6" name="Content Placeholder 3" descr="Fig02_05c.gif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0200" y="3318983"/>
            <a:ext cx="5888567" cy="29718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1219200"/>
            <a:ext cx="8229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Multiprogramming (also known as multitasking): processor has more than one program to execute.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When one job needs to wait for I/O, the processor can switch to the other job.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9593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239" y="3810000"/>
            <a:ext cx="6730761" cy="22098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93776" y="1676400"/>
            <a:ext cx="8229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dirty="0"/>
              <a:t>Consider a computer with 250 Mbytes of available memory, a disk, a terminal, and a printer.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Three programs, JOB1, JOB2 and JOB3 are submitted for execution at the same time.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Assume minimal processor requirements for JOB2 and JOB3 and continuous disk and printer use by JOB3.</a:t>
            </a:r>
          </a:p>
        </p:txBody>
      </p:sp>
    </p:spTree>
    <p:extLst>
      <p:ext uri="{BB962C8B-B14F-4D97-AF65-F5344CB8AC3E}">
        <p14:creationId xmlns:p14="http://schemas.microsoft.com/office/powerpoint/2010/main" val="252800170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Example</a:t>
            </a:r>
          </a:p>
        </p:txBody>
      </p:sp>
      <p:pic>
        <p:nvPicPr>
          <p:cNvPr id="4" name="Picture 3" descr="f6.pdf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633"/>
          <a:stretch/>
        </p:blipFill>
        <p:spPr>
          <a:xfrm>
            <a:off x="762000" y="1219200"/>
            <a:ext cx="7851597" cy="566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4608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417638"/>
            <a:ext cx="6993053" cy="25908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3886200"/>
            <a:ext cx="8229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/>
              <a:t>With </a:t>
            </a:r>
            <a:r>
              <a:rPr lang="en-US" dirty="0" err="1"/>
              <a:t>uniprogramming</a:t>
            </a:r>
            <a:r>
              <a:rPr lang="en-US" dirty="0"/>
              <a:t>, there is gross underutilization of all resources.</a:t>
            </a:r>
          </a:p>
          <a:p>
            <a:pPr>
              <a:spcBef>
                <a:spcPts val="1200"/>
              </a:spcBef>
            </a:pPr>
            <a:r>
              <a:rPr lang="en-US" dirty="0"/>
              <a:t>With multiprogramming, the improvement of average resource utilization, throughput and response times is evident.</a:t>
            </a:r>
          </a:p>
        </p:txBody>
      </p:sp>
    </p:spTree>
    <p:extLst>
      <p:ext uri="{BB962C8B-B14F-4D97-AF65-F5344CB8AC3E}">
        <p14:creationId xmlns:p14="http://schemas.microsoft.com/office/powerpoint/2010/main" val="261025469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NZ" sz="2400" dirty="0"/>
              <a:t>Basic Elements</a:t>
            </a:r>
          </a:p>
          <a:p>
            <a:pPr lvl="1"/>
            <a:r>
              <a:rPr lang="en-NZ" sz="2400" dirty="0"/>
              <a:t>Instruction Execution</a:t>
            </a:r>
          </a:p>
          <a:p>
            <a:pPr lvl="1"/>
            <a:r>
              <a:rPr lang="en-NZ" sz="2400" dirty="0"/>
              <a:t>Interrupts</a:t>
            </a:r>
          </a:p>
          <a:p>
            <a:pPr lvl="1"/>
            <a:r>
              <a:rPr lang="en-NZ" sz="3200" dirty="0">
                <a:solidFill>
                  <a:schemeClr val="accent5"/>
                </a:solidFill>
              </a:rPr>
              <a:t>The Memory Hierarchy</a:t>
            </a:r>
          </a:p>
          <a:p>
            <a:pPr lvl="1"/>
            <a:r>
              <a:rPr lang="en-NZ" sz="2400" dirty="0"/>
              <a:t>I/O Communication Techniques</a:t>
            </a:r>
          </a:p>
          <a:p>
            <a:pPr lvl="1"/>
            <a:r>
              <a:rPr lang="en-NZ" sz="2400" dirty="0"/>
              <a:t>Operating System Objectives &amp; Functions</a:t>
            </a:r>
          </a:p>
          <a:p>
            <a:pPr lvl="1"/>
            <a:endParaRPr lang="en-NZ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7650" y="3275012"/>
            <a:ext cx="9144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Hierarchy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Design constraints on a computer’s memory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How much?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How fast?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How expensive?</a:t>
            </a:r>
          </a:p>
          <a:p>
            <a:pPr>
              <a:spcBef>
                <a:spcPts val="1200"/>
              </a:spcBef>
            </a:pPr>
            <a:r>
              <a:rPr lang="en-US" dirty="0"/>
              <a:t>Faster access time, greater cost per bit</a:t>
            </a:r>
          </a:p>
          <a:p>
            <a:pPr>
              <a:spcBef>
                <a:spcPts val="1200"/>
              </a:spcBef>
            </a:pPr>
            <a:r>
              <a:rPr lang="en-US" dirty="0"/>
              <a:t>Greater capacity, smaller cost per bit</a:t>
            </a:r>
          </a:p>
          <a:p>
            <a:pPr>
              <a:spcBef>
                <a:spcPts val="1200"/>
              </a:spcBef>
            </a:pPr>
            <a:r>
              <a:rPr lang="en-US" dirty="0"/>
              <a:t>Greater capacity, slower access speed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Memory Hierarchy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/>
              <a:t>Going down the hierarchy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Decreasing cost per bit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Increasing capacity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Increasing access time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Decreasing frequency of access to the memory by the processor</a:t>
            </a:r>
          </a:p>
          <a:p>
            <a:pPr lvl="1">
              <a:spcBef>
                <a:spcPts val="1200"/>
              </a:spcBef>
            </a:pPr>
            <a:endParaRPr lang="en-NZ" dirty="0"/>
          </a:p>
        </p:txBody>
      </p:sp>
      <p:pic>
        <p:nvPicPr>
          <p:cNvPr id="6" name="Picture 5" descr="f14.pd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59" t="14545" r="7059" b="10909"/>
          <a:stretch>
            <a:fillRect/>
          </a:stretch>
        </p:blipFill>
        <p:spPr>
          <a:xfrm>
            <a:off x="4696410" y="1143000"/>
            <a:ext cx="4438964" cy="498631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compare various levels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1631" y="2362200"/>
            <a:ext cx="7412854" cy="3048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93800" y="3962400"/>
            <a:ext cx="7340600" cy="393700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3035300"/>
            <a:ext cx="7391400" cy="393700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28329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Memory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altLang="en-US" sz="2000" i="1" dirty="0"/>
              <a:t>Reminder</a:t>
            </a:r>
            <a:r>
              <a:rPr lang="en-US" altLang="en-US" sz="2000" dirty="0"/>
              <a:t>: processor must access memory at least once per instruction cycle </a:t>
            </a:r>
            <a:r>
              <a:rPr lang="en-US" altLang="en-US" sz="2000" dirty="0">
                <a:sym typeface="Wingdings" panose="05000000000000000000" pitchFamily="2" charset="2"/>
              </a:rPr>
              <a:t> processor execution is limited by memory cycle time, but processor speed is much faster than memory access speed!</a:t>
            </a:r>
            <a:endParaRPr lang="en-US" altLang="en-US" sz="2000" dirty="0"/>
          </a:p>
          <a:p>
            <a:pPr>
              <a:spcBef>
                <a:spcPts val="1800"/>
              </a:spcBef>
            </a:pPr>
            <a:r>
              <a:rPr lang="en-US" altLang="en-US" sz="2000" dirty="0"/>
              <a:t>Solution: copy information in use from slower to faster (but smaller) storage (cache) temporarily.</a:t>
            </a:r>
          </a:p>
          <a:p>
            <a:pPr>
              <a:spcBef>
                <a:spcPts val="1800"/>
              </a:spcBef>
            </a:pPr>
            <a:r>
              <a:rPr lang="en-US" altLang="en-US" sz="2000" dirty="0"/>
              <a:t>Cache is checked first to determine if information is there.</a:t>
            </a:r>
          </a:p>
          <a:p>
            <a:pPr lvl="1">
              <a:spcBef>
                <a:spcPts val="1800"/>
              </a:spcBef>
            </a:pPr>
            <a:r>
              <a:rPr lang="en-US" altLang="en-US" sz="1800" dirty="0"/>
              <a:t>If it is, information used directly from the cache</a:t>
            </a:r>
          </a:p>
          <a:p>
            <a:pPr lvl="1">
              <a:spcBef>
                <a:spcPts val="1800"/>
              </a:spcBef>
            </a:pPr>
            <a:r>
              <a:rPr lang="en-US" altLang="en-US" sz="1800" dirty="0"/>
              <a:t>If not, data copied to cache and used there</a:t>
            </a:r>
          </a:p>
          <a:p>
            <a:pPr>
              <a:spcBef>
                <a:spcPts val="1800"/>
              </a:spcBef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 Computer’s </a:t>
            </a:r>
            <a:br>
              <a:rPr lang="en-NZ" dirty="0"/>
            </a:br>
            <a:r>
              <a:rPr lang="en-NZ" dirty="0"/>
              <a:t>Basic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400" dirty="0"/>
              <a:t>Processor</a:t>
            </a:r>
          </a:p>
          <a:p>
            <a:r>
              <a:rPr lang="en-NZ" sz="2400" dirty="0"/>
              <a:t>Main Memory</a:t>
            </a:r>
          </a:p>
          <a:p>
            <a:r>
              <a:rPr lang="en-NZ" sz="2400" dirty="0"/>
              <a:t>I/O Modules</a:t>
            </a:r>
          </a:p>
          <a:p>
            <a:r>
              <a:rPr lang="en-NZ" sz="2400" dirty="0"/>
              <a:t>System Bus</a:t>
            </a:r>
          </a:p>
        </p:txBody>
      </p:sp>
      <p:pic>
        <p:nvPicPr>
          <p:cNvPr id="1028" name="Picture 4" descr="http://www.custom-build-computers.com/image-files/motherboard-cpu-combo-buying-guid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4110" y="3137440"/>
            <a:ext cx="2132866" cy="157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449709"/>
            <a:ext cx="451104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34295" y="1782239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OS </a:t>
            </a:r>
            <a:r>
              <a:rPr lang="en-US" i="1" dirty="0"/>
              <a:t>manages</a:t>
            </a:r>
            <a:r>
              <a:rPr lang="en-US" dirty="0"/>
              <a:t> computer system hardware on behalf of its users, so it is important to know them before studying OS.</a:t>
            </a:r>
          </a:p>
        </p:txBody>
      </p:sp>
      <p:sp>
        <p:nvSpPr>
          <p:cNvPr id="7" name="Horizontal Scroll 6"/>
          <p:cNvSpPr/>
          <p:nvPr/>
        </p:nvSpPr>
        <p:spPr>
          <a:xfrm>
            <a:off x="3352800" y="1477439"/>
            <a:ext cx="4953000" cy="1600200"/>
          </a:xfrm>
          <a:prstGeom prst="horizont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240" y="3741712"/>
            <a:ext cx="3085296" cy="232945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Memory</a:t>
            </a:r>
          </a:p>
        </p:txBody>
      </p:sp>
      <p:pic>
        <p:nvPicPr>
          <p:cNvPr id="4" name="Picture 3" descr="f16.pd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27" b="29091"/>
          <a:stretch>
            <a:fillRect/>
          </a:stretch>
        </p:blipFill>
        <p:spPr>
          <a:xfrm>
            <a:off x="3048000" y="1313330"/>
            <a:ext cx="6019800" cy="53115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414155"/>
            <a:ext cx="2895600" cy="2336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  <a:spcBef>
                <a:spcPts val="1200"/>
              </a:spcBef>
            </a:pPr>
            <a:r>
              <a:rPr lang="en-US" b="1" i="1" dirty="0">
                <a:solidFill>
                  <a:schemeClr val="accent2"/>
                </a:solidFill>
              </a:rPr>
              <a:t>Principle of locality</a:t>
            </a:r>
            <a:r>
              <a:rPr lang="en-US" dirty="0"/>
              <a:t>: Data which is required soon is often close to the current data. If data is</a:t>
            </a:r>
            <a:r>
              <a:rPr lang="zh-TW" altLang="en-US" dirty="0"/>
              <a:t> </a:t>
            </a:r>
            <a:r>
              <a:rPr lang="en-US" altLang="zh-TW" dirty="0"/>
              <a:t>accessed</a:t>
            </a:r>
            <a:r>
              <a:rPr lang="en-US" dirty="0"/>
              <a:t>, then it’s neighbors might also be accessed in the near future.</a:t>
            </a:r>
            <a:endParaRPr lang="en-US" altLang="en-US" dirty="0"/>
          </a:p>
        </p:txBody>
      </p:sp>
      <p:sp>
        <p:nvSpPr>
          <p:cNvPr id="5" name="Horizontal Scroll 4"/>
          <p:cNvSpPr/>
          <p:nvPr/>
        </p:nvSpPr>
        <p:spPr>
          <a:xfrm>
            <a:off x="76200" y="1905000"/>
            <a:ext cx="3276600" cy="3200400"/>
          </a:xfrm>
          <a:prstGeom prst="horizont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0107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Secondary Memory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Also known as storage devices</a:t>
            </a:r>
          </a:p>
          <a:p>
            <a:pPr lvl="1">
              <a:spcBef>
                <a:spcPts val="1200"/>
              </a:spcBef>
            </a:pPr>
            <a:r>
              <a:rPr lang="en-US" altLang="en-US" dirty="0"/>
              <a:t>Extension of main memory that provides large nonvolatile storage capacity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Used to store program and data files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Most commonly used: </a:t>
            </a:r>
            <a:r>
              <a:rPr lang="en-US" i="1" dirty="0">
                <a:solidFill>
                  <a:schemeClr val="tx2"/>
                </a:solidFill>
              </a:rPr>
              <a:t>m</a:t>
            </a:r>
            <a:r>
              <a:rPr lang="en-US" altLang="en-US" i="1" dirty="0">
                <a:solidFill>
                  <a:schemeClr val="tx2"/>
                </a:solidFill>
              </a:rPr>
              <a:t>agnetic disks</a:t>
            </a:r>
          </a:p>
          <a:p>
            <a:pPr lvl="2">
              <a:spcBef>
                <a:spcPts val="1200"/>
              </a:spcBef>
            </a:pP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4" name="Picture 2" descr="fig06_0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19600" y="2957948"/>
            <a:ext cx="4314825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990600" y="3739277"/>
            <a:ext cx="36576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Disk surface is logically divided into </a:t>
            </a:r>
            <a:r>
              <a:rPr lang="en-US" altLang="en-US" i="1" dirty="0">
                <a:solidFill>
                  <a:schemeClr val="tx2"/>
                </a:solidFill>
              </a:rPr>
              <a:t>tracks</a:t>
            </a:r>
            <a:r>
              <a:rPr lang="en-US" altLang="en-US" dirty="0"/>
              <a:t>, which are subdivided into </a:t>
            </a:r>
            <a:r>
              <a:rPr lang="en-US" altLang="en-US" i="1" dirty="0">
                <a:solidFill>
                  <a:schemeClr val="tx2"/>
                </a:solidFill>
              </a:rPr>
              <a:t>sectors</a:t>
            </a:r>
            <a:r>
              <a:rPr lang="en-US" altLang="en-US" dirty="0"/>
              <a:t>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The </a:t>
            </a:r>
            <a:r>
              <a:rPr lang="en-US" altLang="en-US" i="1" dirty="0"/>
              <a:t>disk controller</a:t>
            </a:r>
            <a:r>
              <a:rPr lang="en-US" altLang="en-US" dirty="0"/>
              <a:t> determines the logical interaction between the device and the computer. 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NZ" sz="2400" dirty="0"/>
              <a:t>Basic Elements</a:t>
            </a:r>
          </a:p>
          <a:p>
            <a:pPr lvl="1"/>
            <a:r>
              <a:rPr lang="en-NZ" sz="2400" dirty="0"/>
              <a:t>Instruction Execution</a:t>
            </a:r>
          </a:p>
          <a:p>
            <a:pPr lvl="1"/>
            <a:r>
              <a:rPr lang="en-NZ" sz="2400" dirty="0"/>
              <a:t>Interrupts</a:t>
            </a:r>
          </a:p>
          <a:p>
            <a:pPr lvl="1"/>
            <a:r>
              <a:rPr lang="en-NZ" sz="2400" dirty="0"/>
              <a:t>The Memory Hierarchy</a:t>
            </a:r>
          </a:p>
          <a:p>
            <a:pPr lvl="1"/>
            <a:r>
              <a:rPr lang="en-NZ" sz="3200" dirty="0">
                <a:solidFill>
                  <a:schemeClr val="accent5"/>
                </a:solidFill>
              </a:rPr>
              <a:t>I/O Communication Techniques</a:t>
            </a:r>
          </a:p>
          <a:p>
            <a:pPr lvl="1"/>
            <a:r>
              <a:rPr lang="en-NZ" sz="2400" dirty="0"/>
              <a:t>Operating System Objectives &amp; Functions</a:t>
            </a:r>
          </a:p>
          <a:p>
            <a:pPr lvl="1"/>
            <a:endParaRPr lang="en-NZ" sz="3200" dirty="0">
              <a:solidFill>
                <a:schemeClr val="tx2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4800" y="3657600"/>
            <a:ext cx="9144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I/O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dirty="0"/>
              <a:t>When the processor encounters an instruction relating to I/O, 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it executes that instruction by issuing a command to the appropriate I/O module.</a:t>
            </a:r>
          </a:p>
          <a:p>
            <a:pPr>
              <a:spcBef>
                <a:spcPts val="1200"/>
              </a:spcBef>
            </a:pPr>
            <a:r>
              <a:rPr lang="en-NZ" dirty="0"/>
              <a:t>Three techniques are possible for I/O operations: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Programmed I/O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Interrupt-driven I/O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Direct memory access (DMA)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304800"/>
            <a:ext cx="8229600" cy="1143000"/>
          </a:xfrm>
        </p:spPr>
        <p:txBody>
          <a:bodyPr/>
          <a:lstStyle/>
          <a:p>
            <a:r>
              <a:rPr lang="en-NZ" dirty="0"/>
              <a:t>Programmed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56275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sz="2000" dirty="0"/>
              <a:t>CPU issues an I/O command to the I/O module (e.g., a read command to read in a word of data from an external device into memory).</a:t>
            </a:r>
          </a:p>
          <a:p>
            <a:pPr>
              <a:spcBef>
                <a:spcPts val="1200"/>
              </a:spcBef>
            </a:pPr>
            <a:r>
              <a:rPr lang="en-NZ" sz="2000" dirty="0"/>
              <a:t>I/O module performs the requested action </a:t>
            </a:r>
          </a:p>
          <a:p>
            <a:pPr lvl="1">
              <a:spcBef>
                <a:spcPts val="1200"/>
              </a:spcBef>
            </a:pPr>
            <a:r>
              <a:rPr lang="en-NZ" sz="1800" dirty="0"/>
              <a:t>then sets the appropriate bits in the I/O status register (but takes no further action to alert CPU).</a:t>
            </a:r>
          </a:p>
          <a:p>
            <a:pPr>
              <a:spcBef>
                <a:spcPts val="1200"/>
              </a:spcBef>
            </a:pPr>
            <a:r>
              <a:rPr lang="en-NZ" sz="2000" dirty="0"/>
              <a:t>CPU periodically checks the status of I/O module until it determines the instruction is completed.</a:t>
            </a:r>
          </a:p>
          <a:p>
            <a:pPr>
              <a:spcBef>
                <a:spcPts val="1200"/>
              </a:spcBef>
            </a:pPr>
            <a:r>
              <a:rPr lang="en-NZ" sz="2000" dirty="0">
                <a:sym typeface="Wingdings"/>
              </a:rPr>
              <a:t>The performance is poor.</a:t>
            </a:r>
            <a:endParaRPr lang="en-NZ" sz="2000" dirty="0"/>
          </a:p>
        </p:txBody>
      </p:sp>
      <p:pic>
        <p:nvPicPr>
          <p:cNvPr id="4" name="Picture 3" descr="Fig01_19a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3475" y="0"/>
            <a:ext cx="2930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5562600" cy="1143000"/>
          </a:xfrm>
        </p:spPr>
        <p:txBody>
          <a:bodyPr/>
          <a:lstStyle/>
          <a:p>
            <a:r>
              <a:rPr lang="en-NZ" dirty="0"/>
              <a:t>Interrupt-Driven</a:t>
            </a:r>
            <a:br>
              <a:rPr lang="en-NZ" dirty="0"/>
            </a:br>
            <a:r>
              <a:rPr lang="en-NZ" dirty="0"/>
              <a:t>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sz="2000" dirty="0"/>
              <a:t>CPU issues an I/O command to the I/O module and then goes on to do some other useful work.</a:t>
            </a:r>
          </a:p>
          <a:p>
            <a:pPr>
              <a:spcBef>
                <a:spcPts val="1200"/>
              </a:spcBef>
            </a:pPr>
            <a:r>
              <a:rPr lang="en-NZ" sz="2000" dirty="0"/>
              <a:t>I/O module will then interrupt CPU to request service when it is ready to exchange data with CPU.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CPU executes the data transfer and then resumes its former processing.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/>
              </a:rPr>
              <a:t> More efficient than programmed I/O (no needless waiting)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/>
              </a:rPr>
              <a:t> Requires active intervention of CPU to perform data transfer</a:t>
            </a:r>
            <a:r>
              <a:rPr lang="en-US" sz="2000" dirty="0"/>
              <a:t>.</a:t>
            </a:r>
          </a:p>
          <a:p>
            <a:pPr>
              <a:spcBef>
                <a:spcPts val="1200"/>
              </a:spcBef>
            </a:pPr>
            <a:endParaRPr lang="en-NZ" sz="2000" dirty="0"/>
          </a:p>
        </p:txBody>
      </p:sp>
      <p:pic>
        <p:nvPicPr>
          <p:cNvPr id="4" name="Picture 3" descr="Fig01_19b.gif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27688" y="0"/>
            <a:ext cx="35163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Direct Memory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255746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NZ" sz="2000" dirty="0"/>
              <a:t>Performed by a separate module.</a:t>
            </a:r>
          </a:p>
          <a:p>
            <a:pPr>
              <a:spcBef>
                <a:spcPts val="600"/>
              </a:spcBef>
            </a:pPr>
            <a:r>
              <a:rPr lang="en-NZ" sz="2000" dirty="0"/>
              <a:t>When CPU wishes to read/write, it issues a command to DMA module containing:</a:t>
            </a:r>
          </a:p>
          <a:p>
            <a:pPr lvl="1">
              <a:spcBef>
                <a:spcPts val="600"/>
              </a:spcBef>
            </a:pPr>
            <a:r>
              <a:rPr lang="en-NZ" sz="1800" dirty="0"/>
              <a:t>Whether a read or write is requested </a:t>
            </a:r>
          </a:p>
          <a:p>
            <a:pPr lvl="1">
              <a:spcBef>
                <a:spcPts val="600"/>
              </a:spcBef>
            </a:pPr>
            <a:r>
              <a:rPr lang="en-NZ" sz="1800" dirty="0"/>
              <a:t>The address of the I/O device involved</a:t>
            </a:r>
          </a:p>
          <a:p>
            <a:pPr lvl="1">
              <a:spcBef>
                <a:spcPts val="600"/>
              </a:spcBef>
            </a:pPr>
            <a:r>
              <a:rPr lang="en-NZ" sz="1800" dirty="0"/>
              <a:t>The starting location in memory to read/write</a:t>
            </a:r>
          </a:p>
          <a:p>
            <a:pPr lvl="1">
              <a:spcBef>
                <a:spcPts val="600"/>
              </a:spcBef>
            </a:pPr>
            <a:r>
              <a:rPr lang="en-NZ" sz="1800" dirty="0"/>
              <a:t>The number of words to be read/written</a:t>
            </a:r>
          </a:p>
          <a:p>
            <a:pPr lvl="1">
              <a:spcBef>
                <a:spcPts val="600"/>
              </a:spcBef>
            </a:pPr>
            <a:endParaRPr lang="en-NZ" sz="1800" dirty="0"/>
          </a:p>
          <a:p>
            <a:pPr lvl="1">
              <a:spcBef>
                <a:spcPts val="600"/>
              </a:spcBef>
            </a:pPr>
            <a:endParaRPr lang="en-NZ" sz="1800" dirty="0"/>
          </a:p>
        </p:txBody>
      </p:sp>
      <p:pic>
        <p:nvPicPr>
          <p:cNvPr id="4" name="Picture 3" descr="Fig01_19c.gif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2438400"/>
            <a:ext cx="34290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4029075"/>
            <a:ext cx="52578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dirty="0">
                <a:sym typeface="Wingdings"/>
              </a:rPr>
              <a:t>DMA transfers the entire block of data directly to and from memory without going through CPU, </a:t>
            </a:r>
            <a:r>
              <a:rPr lang="en-GB" altLang="en-US" sz="2000" dirty="0"/>
              <a:t>sends interrupt when finished</a:t>
            </a:r>
            <a:r>
              <a:rPr lang="en-US" sz="2000" dirty="0">
                <a:sym typeface="Wingdings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ym typeface="Wingdings"/>
              </a:rPr>
              <a:t> M</a:t>
            </a:r>
            <a:r>
              <a:rPr lang="en-US" sz="2000" dirty="0"/>
              <a:t>ore efficient than interrupt-driven or programmed I/O.</a:t>
            </a:r>
            <a:endParaRPr lang="en-NZ" sz="1800" dirty="0"/>
          </a:p>
          <a:p>
            <a:pPr lvl="1">
              <a:spcBef>
                <a:spcPts val="600"/>
              </a:spcBef>
            </a:pPr>
            <a:endParaRPr lang="en-NZ" sz="1800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/>
          <a:lstStyle/>
          <a:p>
            <a:pPr lvl="1"/>
            <a:r>
              <a:rPr lang="en-NZ" sz="2400" dirty="0"/>
              <a:t>Basic Elements</a:t>
            </a:r>
          </a:p>
          <a:p>
            <a:pPr lvl="1"/>
            <a:r>
              <a:rPr lang="en-NZ" sz="2400" dirty="0"/>
              <a:t>Instruction Execution</a:t>
            </a:r>
          </a:p>
          <a:p>
            <a:pPr lvl="1"/>
            <a:r>
              <a:rPr lang="en-NZ" sz="2400" dirty="0"/>
              <a:t>Interrupts</a:t>
            </a:r>
          </a:p>
          <a:p>
            <a:pPr lvl="1"/>
            <a:r>
              <a:rPr lang="en-NZ" sz="2400" dirty="0"/>
              <a:t>The Memory Hierarchy</a:t>
            </a:r>
          </a:p>
          <a:p>
            <a:pPr lvl="1"/>
            <a:r>
              <a:rPr lang="en-NZ" sz="2400" dirty="0"/>
              <a:t>I/O Communication Techniques</a:t>
            </a:r>
          </a:p>
          <a:p>
            <a:pPr lvl="1"/>
            <a:r>
              <a:rPr lang="en-NZ" sz="3200" dirty="0">
                <a:solidFill>
                  <a:schemeClr val="accent5"/>
                </a:solidFill>
              </a:rPr>
              <a:t>Operating System Objectives &amp;</a:t>
            </a:r>
            <a:r>
              <a:rPr lang="zh-TW" altLang="en-US" sz="3200" dirty="0">
                <a:solidFill>
                  <a:schemeClr val="accent5"/>
                </a:solidFill>
              </a:rPr>
              <a:t> </a:t>
            </a:r>
            <a:r>
              <a:rPr lang="en-NZ" sz="3200" dirty="0">
                <a:solidFill>
                  <a:schemeClr val="accent5"/>
                </a:solidFill>
              </a:rPr>
              <a:t>Functions</a:t>
            </a:r>
          </a:p>
          <a:p>
            <a:pPr lvl="1"/>
            <a:endParaRPr lang="en-NZ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2400" y="4114800"/>
            <a:ext cx="9144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16556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(OS)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</a:pPr>
            <a:r>
              <a:rPr lang="en-US" dirty="0"/>
              <a:t>A program that controls the execution of application programs.</a:t>
            </a:r>
          </a:p>
          <a:p>
            <a:pPr>
              <a:spcBef>
                <a:spcPts val="200"/>
              </a:spcBef>
            </a:pPr>
            <a:r>
              <a:rPr lang="en-US" dirty="0"/>
              <a:t>An interface between applications and hardware.</a:t>
            </a:r>
          </a:p>
          <a:p>
            <a:pPr>
              <a:spcBef>
                <a:spcPts val="200"/>
              </a:spcBef>
            </a:pPr>
            <a:r>
              <a:rPr lang="en-US" dirty="0"/>
              <a:t>Main objectives of an OS: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Convenience</a:t>
            </a:r>
          </a:p>
          <a:p>
            <a:pPr lvl="2">
              <a:spcBef>
                <a:spcPts val="200"/>
              </a:spcBef>
            </a:pPr>
            <a:r>
              <a:rPr lang="en-US" dirty="0"/>
              <a:t>Making a computer more convenient to use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Efficiency</a:t>
            </a:r>
          </a:p>
          <a:p>
            <a:pPr lvl="2">
              <a:spcBef>
                <a:spcPts val="200"/>
              </a:spcBef>
            </a:pPr>
            <a:r>
              <a:rPr lang="en-US" dirty="0"/>
              <a:t>Allowing computer resources to be used efficiently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Ability to evolve</a:t>
            </a:r>
          </a:p>
          <a:p>
            <a:pPr lvl="2">
              <a:spcBef>
                <a:spcPts val="200"/>
              </a:spcBef>
            </a:pPr>
            <a:r>
              <a:rPr lang="en-US" dirty="0"/>
              <a:t>Permitting effective development, testing and introduction of new system functions without interfering with service.</a:t>
            </a:r>
          </a:p>
          <a:p>
            <a:pPr lvl="3"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dirty="0"/>
              <a:t>hardware upgrade / new hardware</a:t>
            </a:r>
          </a:p>
          <a:p>
            <a:pPr lvl="3"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dirty="0"/>
              <a:t>new services</a:t>
            </a:r>
          </a:p>
          <a:p>
            <a:pPr lvl="3"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dirty="0"/>
              <a:t>fixes</a:t>
            </a:r>
          </a:p>
          <a:p>
            <a:pPr>
              <a:spcBef>
                <a:spcPts val="200"/>
              </a:spcBef>
            </a:pPr>
            <a:endParaRPr lang="en-US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as a User/Computer Interface</a:t>
            </a:r>
          </a:p>
        </p:txBody>
      </p:sp>
      <p:pic>
        <p:nvPicPr>
          <p:cNvPr id="4" name="Content Placeholder 3" descr="Fig02_01.gif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50" y="1304926"/>
            <a:ext cx="4476750" cy="4928352"/>
          </a:xfrm>
        </p:spPr>
      </p:pic>
      <p:sp>
        <p:nvSpPr>
          <p:cNvPr id="5" name="Rectangle 3"/>
          <p:cNvSpPr txBox="1">
            <a:spLocks/>
          </p:cNvSpPr>
          <p:nvPr/>
        </p:nvSpPr>
        <p:spPr bwMode="auto">
          <a:xfrm>
            <a:off x="4114800" y="1475582"/>
            <a:ext cx="4876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000" dirty="0">
                <a:latin typeface="Arial" pitchFamily="34" charset="0"/>
              </a:rPr>
              <a:t>End user</a:t>
            </a:r>
          </a:p>
          <a:p>
            <a:pPr marL="534988" lvl="1" indent="-177800">
              <a:spcBef>
                <a:spcPts val="300"/>
              </a:spcBef>
            </a:pPr>
            <a:r>
              <a:rPr lang="en-US" sz="1600" dirty="0">
                <a:latin typeface="Arial" pitchFamily="34" charset="0"/>
              </a:rPr>
              <a:t>views a computer system in terms of a set of applications</a:t>
            </a:r>
          </a:p>
          <a:p>
            <a:pPr marL="534988" lvl="1" indent="-177800">
              <a:spcBef>
                <a:spcPts val="300"/>
              </a:spcBef>
            </a:pPr>
            <a:r>
              <a:rPr lang="en-US" sz="1600" dirty="0">
                <a:latin typeface="Arial" pitchFamily="34" charset="0"/>
              </a:rPr>
              <a:t>is not concerned with the details of computer hardware.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latin typeface="Arial" pitchFamily="34" charset="0"/>
              </a:rPr>
              <a:t>Programmer </a:t>
            </a:r>
          </a:p>
          <a:p>
            <a:pPr marL="534988" lvl="1" indent="-177800">
              <a:spcBef>
                <a:spcPts val="300"/>
              </a:spcBef>
            </a:pPr>
            <a:r>
              <a:rPr lang="en-US" sz="1600" dirty="0">
                <a:latin typeface="Arial" pitchFamily="34" charset="0"/>
              </a:rPr>
              <a:t>makes use of a set of system programs (utilities) in developing an application</a:t>
            </a:r>
          </a:p>
          <a:p>
            <a:pPr marL="534988" lvl="1" indent="-177800">
              <a:spcBef>
                <a:spcPts val="300"/>
              </a:spcBef>
            </a:pPr>
            <a:r>
              <a:rPr lang="en-US" sz="1600" dirty="0">
                <a:latin typeface="Arial" pitchFamily="34" charset="0"/>
              </a:rPr>
              <a:t>a running application invokes the utilities to perform certain functions.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latin typeface="Arial" pitchFamily="34" charset="0"/>
              </a:rPr>
              <a:t>OS</a:t>
            </a:r>
          </a:p>
          <a:p>
            <a:pPr marL="534988" lvl="1" indent="-177800">
              <a:spcBef>
                <a:spcPts val="300"/>
              </a:spcBef>
            </a:pPr>
            <a:r>
              <a:rPr lang="en-US" sz="1600" dirty="0">
                <a:latin typeface="Arial" pitchFamily="34" charset="0"/>
              </a:rPr>
              <a:t>the most important collection of system programs (frequently used functions)</a:t>
            </a:r>
          </a:p>
          <a:p>
            <a:pPr marL="534988" lvl="1" indent="-177800">
              <a:spcBef>
                <a:spcPts val="300"/>
              </a:spcBef>
            </a:pPr>
            <a:r>
              <a:rPr lang="en-US" sz="1600" dirty="0">
                <a:latin typeface="Arial" pitchFamily="34" charset="0"/>
              </a:rPr>
              <a:t>masks the details of the hardware from the programmer and provides the programmer with a convenient interface for using the system. </a:t>
            </a:r>
          </a:p>
          <a:p>
            <a:pPr>
              <a:spcBef>
                <a:spcPts val="300"/>
              </a:spcBef>
            </a:pPr>
            <a:endParaRPr lang="en-US" sz="2000" dirty="0">
              <a:latin typeface="Arial" pitchFamily="34" charset="0"/>
            </a:endParaRPr>
          </a:p>
          <a:p>
            <a:pPr lvl="1">
              <a:spcBef>
                <a:spcPts val="300"/>
              </a:spcBef>
            </a:pPr>
            <a:endParaRPr lang="en-US" sz="18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31656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Referred to as the </a:t>
            </a:r>
            <a:r>
              <a:rPr lang="en-US" i="1" dirty="0"/>
              <a:t>Central Processing Unit </a:t>
            </a:r>
            <a:r>
              <a:rPr lang="en-US" dirty="0"/>
              <a:t>(CPU)</a:t>
            </a:r>
          </a:p>
          <a:p>
            <a:pPr>
              <a:spcBef>
                <a:spcPts val="600"/>
              </a:spcBef>
            </a:pPr>
            <a:r>
              <a:rPr lang="en-US" dirty="0"/>
              <a:t>Two internal components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Control Unit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Arithmetic &amp; Logic Unit (ALU)</a:t>
            </a:r>
          </a:p>
          <a:p>
            <a:pPr>
              <a:spcBef>
                <a:spcPts val="600"/>
              </a:spcBef>
            </a:pPr>
            <a:r>
              <a:rPr lang="en-US" dirty="0"/>
              <a:t>Controls </a:t>
            </a:r>
            <a:r>
              <a:rPr lang="en-US" sz="2400" dirty="0"/>
              <a:t>operation, performs data processing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Works repeatedly and continuously in cycles to execute instructions</a:t>
            </a:r>
            <a:endParaRPr lang="en-US" sz="2400" dirty="0">
              <a:solidFill>
                <a:schemeClr val="accent1"/>
              </a:solidFill>
            </a:endParaRPr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  <p:pic>
        <p:nvPicPr>
          <p:cNvPr id="1026" name="Picture 2" descr="http://www.computerhope.com/jargon/m/machine-cycl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47900" y="4114800"/>
            <a:ext cx="4920606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953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Program development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OS provides a variety of facilities and services, such as editors and debuggers, to assist the programmer in creating programs.</a:t>
            </a:r>
          </a:p>
          <a:p>
            <a:pPr>
              <a:spcBef>
                <a:spcPts val="300"/>
              </a:spcBef>
            </a:pPr>
            <a:r>
              <a:rPr lang="en-US" dirty="0"/>
              <a:t>Program execution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OS handles steps need to be performed to execute a program. </a:t>
            </a:r>
          </a:p>
          <a:p>
            <a:pPr>
              <a:spcBef>
                <a:spcPts val="300"/>
              </a:spcBef>
            </a:pPr>
            <a:r>
              <a:rPr lang="en-US" dirty="0"/>
              <a:t>Access I/O devices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OS provides a uniform interface so that programmers can access I/O devices using simple reads and writes.</a:t>
            </a:r>
          </a:p>
          <a:p>
            <a:pPr>
              <a:spcBef>
                <a:spcPts val="300"/>
              </a:spcBef>
            </a:pPr>
            <a:r>
              <a:rPr lang="en-US" dirty="0"/>
              <a:t>Controlled access to files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In the case of a system with multiple users, OS provides protection mechanisms to control access to the files.</a:t>
            </a:r>
          </a:p>
        </p:txBody>
      </p:sp>
    </p:spTree>
    <p:extLst>
      <p:ext uri="{BB962C8B-B14F-4D97-AF65-F5344CB8AC3E}">
        <p14:creationId xmlns:p14="http://schemas.microsoft.com/office/powerpoint/2010/main" val="341642298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System access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For shared or public systems, OS controls access to the system as a whole and to specific system resources in order to provide protection of resources and data from unauthorized users and resolve conflicts for resource contention. </a:t>
            </a:r>
          </a:p>
          <a:p>
            <a:pPr>
              <a:spcBef>
                <a:spcPts val="600"/>
              </a:spcBef>
            </a:pPr>
            <a:r>
              <a:rPr lang="en-US" dirty="0"/>
              <a:t>Error detection and response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variety of errors can occur while a computer system is running. OS must provide a response that clears the error condition with the least impact on running applications. </a:t>
            </a:r>
          </a:p>
          <a:p>
            <a:pPr>
              <a:spcBef>
                <a:spcPts val="600"/>
              </a:spcBef>
            </a:pPr>
            <a:r>
              <a:rPr lang="en-US" dirty="0"/>
              <a:t>Accounting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good OS will collect usage statistics for various resources and monitor performance parameters such as response time.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4613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as Resource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53000"/>
          </a:xfrm>
        </p:spPr>
        <p:txBody>
          <a:bodyPr/>
          <a:lstStyle/>
          <a:p>
            <a:r>
              <a:rPr lang="en-NZ" dirty="0"/>
              <a:t>A computer is a set of resources for the movement, storage, and processing of data.</a:t>
            </a:r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6423" y="2133600"/>
            <a:ext cx="631115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3339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as Resource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/>
              <a:t>The OS is responsible for managing these resources.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determines how much processor time is to be devoted to the execution of a particular user program</a:t>
            </a:r>
            <a:endParaRPr lang="en-NZ" dirty="0"/>
          </a:p>
          <a:p>
            <a:pPr lvl="1">
              <a:spcBef>
                <a:spcPts val="1200"/>
              </a:spcBef>
            </a:pPr>
            <a:r>
              <a:rPr lang="en-US" dirty="0"/>
              <a:t>controls the allocation of main memory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decides when an I/O device can be used by a program in execution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controls access to and use of files.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9644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Major Topics of an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/>
              <a:t>Operating Systems are among the most complex pieces of software ever developed.</a:t>
            </a:r>
          </a:p>
          <a:p>
            <a:pPr>
              <a:spcBef>
                <a:spcPts val="1200"/>
              </a:spcBef>
            </a:pPr>
            <a:r>
              <a:rPr lang="en-NZ" dirty="0"/>
              <a:t>Major topics to be covered in this course include: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Processes</a:t>
            </a:r>
          </a:p>
          <a:p>
            <a:pPr lvl="1">
              <a:spcBef>
                <a:spcPts val="1200"/>
              </a:spcBef>
            </a:pPr>
            <a:r>
              <a:rPr lang="en-NZ" altLang="zh-HK" dirty="0"/>
              <a:t>Concurrency</a:t>
            </a:r>
          </a:p>
          <a:p>
            <a:pPr lvl="1">
              <a:spcBef>
                <a:spcPts val="1200"/>
              </a:spcBef>
            </a:pPr>
            <a:r>
              <a:rPr lang="en-NZ" altLang="zh-HK" dirty="0"/>
              <a:t>Scheduling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Memory </a:t>
            </a:r>
          </a:p>
          <a:p>
            <a:pPr lvl="1">
              <a:spcBef>
                <a:spcPts val="1200"/>
              </a:spcBef>
            </a:pPr>
            <a:r>
              <a:rPr lang="en-NZ" dirty="0" err="1"/>
              <a:t>Input/Output</a:t>
            </a:r>
            <a:r>
              <a:rPr lang="en-NZ" dirty="0"/>
              <a:t> and Files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2883226"/>
            <a:ext cx="4476176" cy="317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48400" y="2883226"/>
            <a:ext cx="729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Wingdings"/>
              </a:rPr>
              <a:t>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3657600"/>
            <a:ext cx="729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Wingdings"/>
              </a:rPr>
              <a:t>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12440" y="3801031"/>
            <a:ext cx="729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Wingdings"/>
              </a:rPr>
              <a:t>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0" y="3785233"/>
            <a:ext cx="729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Wingdings"/>
              </a:rPr>
              <a:t>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76621" y="4603149"/>
            <a:ext cx="729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Wingdings"/>
              </a:rPr>
              <a:t>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819336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53000"/>
          </a:xfrm>
        </p:spPr>
        <p:txBody>
          <a:bodyPr/>
          <a:lstStyle/>
          <a:p>
            <a:r>
              <a:rPr lang="en-US" dirty="0"/>
              <a:t>A computer platform consists of a collection of hardware resources.</a:t>
            </a:r>
          </a:p>
          <a:p>
            <a:r>
              <a:rPr lang="en-US" dirty="0"/>
              <a:t>Computer applications are developed to perform some tasks.</a:t>
            </a:r>
          </a:p>
          <a:p>
            <a:r>
              <a:rPr lang="en-US" dirty="0"/>
              <a:t>It is inefficient for applications to be written directly for a given hardware platform.</a:t>
            </a:r>
          </a:p>
          <a:p>
            <a:r>
              <a:rPr lang="en-US" dirty="0"/>
              <a:t>The OS was developed to provide a convenient, feature-rich, secure, and consistent interface for applications to use.</a:t>
            </a:r>
          </a:p>
          <a:p>
            <a:r>
              <a:rPr lang="en-US" dirty="0"/>
              <a:t>We can think of the OS as providing a uniform, abstract representation of resources that can be requested and accessed by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628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More about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HK" dirty="0"/>
              <a:t>Microprocessor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Invention that brought about desktop and handheld computing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Contains a processor on a single chip</a:t>
            </a:r>
          </a:p>
          <a:p>
            <a:pPr>
              <a:spcBef>
                <a:spcPts val="1200"/>
              </a:spcBef>
            </a:pPr>
            <a:r>
              <a:rPr lang="en-US" dirty="0"/>
              <a:t>Multiprocessors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Each chip contains multiple processors (cores)</a:t>
            </a:r>
          </a:p>
          <a:p>
            <a:pPr>
              <a:spcBef>
                <a:spcPts val="1200"/>
              </a:spcBef>
            </a:pPr>
            <a:r>
              <a:rPr lang="en-HK" dirty="0"/>
              <a:t>Graphical Processing Units (GPU’s)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Provide efficient computation on arrays of data using Single-Instruction Multiple Data (</a:t>
            </a:r>
            <a:r>
              <a:rPr lang="en-US" dirty="0">
                <a:hlinkClick r:id="rId2"/>
              </a:rPr>
              <a:t>SIMD</a:t>
            </a:r>
            <a:r>
              <a:rPr lang="en-US" dirty="0"/>
              <a:t>) techniques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5492" y="3487901"/>
            <a:ext cx="1752589" cy="1082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0" y="5029200"/>
            <a:ext cx="1507574" cy="10056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1107" y="2438400"/>
            <a:ext cx="1366235" cy="108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489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More about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HK" dirty="0"/>
              <a:t>Digital Signal Processors (DSPs)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Encoding/decoding speech and video (codecs)</a:t>
            </a:r>
            <a:endParaRPr lang="en-US" sz="1800" dirty="0"/>
          </a:p>
          <a:p>
            <a:pPr lvl="1">
              <a:spcBef>
                <a:spcPts val="1200"/>
              </a:spcBef>
            </a:pPr>
            <a:r>
              <a:rPr lang="en-US" dirty="0"/>
              <a:t>Provide support for encryption and security</a:t>
            </a:r>
          </a:p>
          <a:p>
            <a:pPr>
              <a:spcBef>
                <a:spcPts val="1200"/>
              </a:spcBef>
            </a:pPr>
            <a:r>
              <a:rPr lang="en-US" dirty="0"/>
              <a:t>System on a Chip (</a:t>
            </a:r>
            <a:r>
              <a:rPr lang="en-US" dirty="0" err="1"/>
              <a:t>SoC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Satisfy the requirements of handheld devices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CPUs, caches, DSPs, GPUs, I/O devices and main memory are on the same chip</a:t>
            </a:r>
          </a:p>
          <a:p>
            <a:pPr lvl="1">
              <a:spcBef>
                <a:spcPts val="1200"/>
              </a:spcBef>
            </a:pPr>
            <a:endParaRPr lang="en-H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364" y="2438400"/>
            <a:ext cx="2115436" cy="1181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419600"/>
            <a:ext cx="2133785" cy="1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1567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Memory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Referred to as </a:t>
            </a:r>
            <a:r>
              <a:rPr lang="en-US" i="1" dirty="0"/>
              <a:t>primary memory </a:t>
            </a:r>
            <a:r>
              <a:rPr lang="en-US" dirty="0"/>
              <a:t>or simply </a:t>
            </a:r>
            <a:r>
              <a:rPr lang="en-US" dirty="0">
                <a:hlinkClick r:id="rId3"/>
              </a:rPr>
              <a:t>RAM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Consists of a set of locations defined by sequentially numbered </a:t>
            </a:r>
            <a:r>
              <a:rPr lang="en-US" b="1" i="1" dirty="0"/>
              <a:t>addresses</a:t>
            </a:r>
          </a:p>
          <a:p>
            <a:pPr>
              <a:spcBef>
                <a:spcPts val="1200"/>
              </a:spcBef>
            </a:pPr>
            <a:r>
              <a:rPr lang="en-US" dirty="0"/>
              <a:t>Stores data and programs</a:t>
            </a:r>
          </a:p>
          <a:p>
            <a:pPr>
              <a:spcBef>
                <a:spcPts val="1200"/>
              </a:spcBef>
            </a:pPr>
            <a:r>
              <a:rPr lang="en-US" dirty="0"/>
              <a:t>Volatile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Contents of the memory is lost when the computer is shut down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7366" y="1417638"/>
            <a:ext cx="2891310" cy="454501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Modules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Moves data between the computer and the external environment such as: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Storage / secondary memory devices (e.g. hard disks)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Communications equipment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Terminals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System 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for communication among processors, main memory, and I/O modules</a:t>
            </a:r>
          </a:p>
          <a:p>
            <a:endParaRPr lang="en-NZ" dirty="0"/>
          </a:p>
        </p:txBody>
      </p:sp>
      <p:pic>
        <p:nvPicPr>
          <p:cNvPr id="2050" name="Picture 2" descr="bus.gif (22319 byte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4642" y="25908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2111</Words>
  <PresentationFormat>On-screen Show (4:3)</PresentationFormat>
  <Paragraphs>299</Paragraphs>
  <Slides>45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Courier New</vt:lpstr>
      <vt:lpstr>Helvetica</vt:lpstr>
      <vt:lpstr>Wingdings</vt:lpstr>
      <vt:lpstr>Office Theme</vt:lpstr>
      <vt:lpstr>Custom Design</vt:lpstr>
      <vt:lpstr>Chapter 1, 2 Computer System &amp; Operating System Overview</vt:lpstr>
      <vt:lpstr>Roadmap</vt:lpstr>
      <vt:lpstr>A Computer’s  Basic Elements</vt:lpstr>
      <vt:lpstr>Processor</vt:lpstr>
      <vt:lpstr>More about Processor</vt:lpstr>
      <vt:lpstr>More about Processor</vt:lpstr>
      <vt:lpstr>Main Memory</vt:lpstr>
      <vt:lpstr>I/O Modules</vt:lpstr>
      <vt:lpstr>System Bus</vt:lpstr>
      <vt:lpstr>Top-Level View</vt:lpstr>
      <vt:lpstr>Roadmap</vt:lpstr>
      <vt:lpstr>Instruction Execution</vt:lpstr>
      <vt:lpstr>Processor Registers</vt:lpstr>
      <vt:lpstr>Roadmap</vt:lpstr>
      <vt:lpstr>Interrupts</vt:lpstr>
      <vt:lpstr>Interrupts</vt:lpstr>
      <vt:lpstr>Transfer of Control  via Interrupts</vt:lpstr>
      <vt:lpstr>Simple Interrupt Processing</vt:lpstr>
      <vt:lpstr>Changes in Memory and Registers for an Interrupt</vt:lpstr>
      <vt:lpstr>Uniprogramming vs Multiprogramming</vt:lpstr>
      <vt:lpstr>Uniprogramming vs Multiprogramming</vt:lpstr>
      <vt:lpstr>Multiprogramming Example</vt:lpstr>
      <vt:lpstr>Multiprogramming Example</vt:lpstr>
      <vt:lpstr>Multiprogramming Example</vt:lpstr>
      <vt:lpstr>Roadmap</vt:lpstr>
      <vt:lpstr>Memory Hierarchy</vt:lpstr>
      <vt:lpstr>The Memory Hierarchy</vt:lpstr>
      <vt:lpstr>Performance Comparison</vt:lpstr>
      <vt:lpstr>Cache Memory</vt:lpstr>
      <vt:lpstr>Cache Memory</vt:lpstr>
      <vt:lpstr>Secondary Memory</vt:lpstr>
      <vt:lpstr>Roadmap</vt:lpstr>
      <vt:lpstr>I/O Techniques</vt:lpstr>
      <vt:lpstr>Programmed I/O</vt:lpstr>
      <vt:lpstr>Interrupt-Driven  I/O</vt:lpstr>
      <vt:lpstr>Direct Memory Access</vt:lpstr>
      <vt:lpstr>Roadmap</vt:lpstr>
      <vt:lpstr>Operating System (OS)</vt:lpstr>
      <vt:lpstr>OS as a User/Computer Interface</vt:lpstr>
      <vt:lpstr>OS Services</vt:lpstr>
      <vt:lpstr>OS Services</vt:lpstr>
      <vt:lpstr>OS as Resource Manager</vt:lpstr>
      <vt:lpstr>OS as Resource Manager</vt:lpstr>
      <vt:lpstr>Major Topics of an OS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dcterms:created xsi:type="dcterms:W3CDTF">2008-04-03T13:41:00Z</dcterms:created>
  <dcterms:modified xsi:type="dcterms:W3CDTF">2021-01-04T06:20:25Z</dcterms:modified>
</cp:coreProperties>
</file>