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11" r:id="rId4"/>
    <p:sldId id="257" r:id="rId5"/>
    <p:sldId id="259" r:id="rId6"/>
    <p:sldId id="312" r:id="rId7"/>
    <p:sldId id="260" r:id="rId8"/>
    <p:sldId id="262" r:id="rId9"/>
    <p:sldId id="265" r:id="rId10"/>
    <p:sldId id="270" r:id="rId11"/>
    <p:sldId id="348" r:id="rId12"/>
    <p:sldId id="273" r:id="rId13"/>
    <p:sldId id="268" r:id="rId14"/>
    <p:sldId id="266" r:id="rId15"/>
    <p:sldId id="320" r:id="rId16"/>
    <p:sldId id="316" r:id="rId17"/>
    <p:sldId id="275" r:id="rId18"/>
    <p:sldId id="278" r:id="rId19"/>
    <p:sldId id="318" r:id="rId20"/>
    <p:sldId id="319" r:id="rId21"/>
    <p:sldId id="280" r:id="rId22"/>
    <p:sldId id="329" r:id="rId23"/>
    <p:sldId id="328" r:id="rId24"/>
    <p:sldId id="330" r:id="rId25"/>
    <p:sldId id="346" r:id="rId26"/>
    <p:sldId id="347" r:id="rId27"/>
    <p:sldId id="335" r:id="rId28"/>
    <p:sldId id="33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68442" autoAdjust="0"/>
  </p:normalViewPr>
  <p:slideViewPr>
    <p:cSldViewPr>
      <p:cViewPr varScale="1">
        <p:scale>
          <a:sx n="112" d="100"/>
          <a:sy n="112" d="100"/>
        </p:scale>
        <p:origin x="106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1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4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12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0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8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8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9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1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55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28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2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1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3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40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48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19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4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7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8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1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99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8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0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94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458200" y="6477000"/>
            <a:ext cx="476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312DB61-18D7-4E59-BAE2-FECAE18F9AD8}" type="slidenum">
              <a:rPr lang="en-US" sz="1400" b="0" smtClean="0">
                <a:solidFill>
                  <a:schemeClr val="tx1"/>
                </a:solidFill>
                <a:latin typeface="+mj-lt"/>
              </a:rPr>
              <a:pPr algn="r"/>
              <a:t>‹#›</a:t>
            </a:fld>
            <a:endParaRPr lang="en-US" sz="14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thread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br>
              <a:rPr lang="en-US" dirty="0" smtClean="0"/>
            </a:br>
            <a:r>
              <a:rPr lang="en-US" dirty="0" smtClean="0"/>
              <a:t>Threads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1371600" y="1524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Operating Systems: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Internals and Design Principles</a:t>
            </a:r>
            <a:b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William Stallings</a:t>
            </a:r>
            <a:endParaRPr kumimoji="0" lang="en-US" sz="3200" b="0" i="1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NZ" sz="2400" dirty="0"/>
              <a:t>Similar to </a:t>
            </a:r>
            <a:r>
              <a:rPr lang="en-NZ" sz="2400" dirty="0" smtClean="0"/>
              <a:t>processes, threads have </a:t>
            </a:r>
            <a:r>
              <a:rPr lang="en-NZ" sz="2400" i="1" dirty="0" smtClean="0"/>
              <a:t>execution states </a:t>
            </a:r>
            <a:r>
              <a:rPr lang="en-NZ" sz="2400" dirty="0" smtClean="0"/>
              <a:t>and need to </a:t>
            </a:r>
            <a:r>
              <a:rPr lang="en-NZ" sz="2400" i="1" dirty="0" smtClean="0"/>
              <a:t>synchronize </a:t>
            </a:r>
            <a:r>
              <a:rPr lang="en-NZ" sz="2400" dirty="0" smtClean="0"/>
              <a:t>with one another.</a:t>
            </a:r>
            <a:endParaRPr lang="en-NZ" sz="1000" dirty="0" smtClean="0"/>
          </a:p>
          <a:p>
            <a:pPr lvl="1">
              <a:spcBef>
                <a:spcPts val="1200"/>
              </a:spcBef>
            </a:pPr>
            <a:r>
              <a:rPr lang="en-NZ" sz="2400" dirty="0" smtClean="0"/>
              <a:t>Threads need to synchronize with one another so that they don’t interfere with each other or corrupt data structures.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All </a:t>
            </a:r>
            <a:r>
              <a:rPr lang="en-US" sz="2000" dirty="0"/>
              <a:t>threads of a process share the same address space and other </a:t>
            </a:r>
            <a:r>
              <a:rPr lang="en-US" sz="2000" dirty="0" smtClean="0"/>
              <a:t>resources.</a:t>
            </a:r>
            <a:endParaRPr lang="en-US" sz="2000" dirty="0"/>
          </a:p>
          <a:p>
            <a:pPr lvl="2">
              <a:spcBef>
                <a:spcPts val="1200"/>
              </a:spcBef>
            </a:pPr>
            <a:r>
              <a:rPr lang="en-US" sz="2000" dirty="0" smtClean="0"/>
              <a:t>Any </a:t>
            </a:r>
            <a:r>
              <a:rPr lang="en-US" sz="2000" dirty="0"/>
              <a:t>alteration of a resource by one thread affects the other threads in the same </a:t>
            </a:r>
            <a:r>
              <a:rPr lang="en-US" sz="2000" dirty="0" smtClean="0"/>
              <a:t>process.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8573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</a:t>
            </a:r>
            <a:br>
              <a:rPr lang="en-US" dirty="0" smtClean="0"/>
            </a:br>
            <a:r>
              <a:rPr lang="en-US" dirty="0" smtClean="0"/>
              <a:t>on a Uniprocessor</a:t>
            </a:r>
            <a:endParaRPr lang="en-US" dirty="0"/>
          </a:p>
        </p:txBody>
      </p:sp>
      <p:pic>
        <p:nvPicPr>
          <p:cNvPr id="11" name="Picture 10" descr="f4.pdf"/>
          <p:cNvPicPr>
            <a:picLocks noChangeAspect="1"/>
          </p:cNvPicPr>
          <p:nvPr/>
        </p:nvPicPr>
        <p:blipFill rotWithShape="1">
          <a:blip r:embed="rId3"/>
          <a:srcRect l="11057" t="14461" r="-381" b="50211"/>
          <a:stretch/>
        </p:blipFill>
        <p:spPr>
          <a:xfrm>
            <a:off x="1066799" y="2286000"/>
            <a:ext cx="7351059" cy="376241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r>
              <a:rPr lang="en-US" sz="2400" dirty="0"/>
              <a:t>Multiprogramming enables the interleaving of multiple threads within multiple </a:t>
            </a:r>
            <a:r>
              <a:rPr lang="en-US" sz="2400" dirty="0" smtClean="0"/>
              <a:t>processes.</a:t>
            </a:r>
            <a:endParaRPr lang="en-US" sz="2400" dirty="0"/>
          </a:p>
          <a:p>
            <a:pPr marL="342900" lvl="1" indent="-342900">
              <a:spcBef>
                <a:spcPts val="1200"/>
              </a:spcBef>
              <a:buFont typeface="Arial" charset="0"/>
              <a:buChar char="•"/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Use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Foreground and background work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spreadsheet </a:t>
            </a:r>
            <a:r>
              <a:rPr lang="en-US" dirty="0" smtClean="0"/>
              <a:t>program, one </a:t>
            </a:r>
            <a:r>
              <a:rPr lang="en-US" dirty="0"/>
              <a:t>thread could display menus and read user input, while another thread executes user commands and updates the spreadsheet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Asynchronous processing</a:t>
            </a:r>
          </a:p>
          <a:p>
            <a:pPr lvl="1"/>
            <a:r>
              <a:rPr lang="en-US" dirty="0" smtClean="0"/>
              <a:t>In a </a:t>
            </a:r>
            <a:r>
              <a:rPr lang="en-US" dirty="0"/>
              <a:t>word </a:t>
            </a:r>
            <a:r>
              <a:rPr lang="en-US" dirty="0" smtClean="0"/>
              <a:t>processor, a </a:t>
            </a:r>
            <a:r>
              <a:rPr lang="en-US" dirty="0"/>
              <a:t>thread can be created </a:t>
            </a:r>
            <a:r>
              <a:rPr lang="en-US" dirty="0" smtClean="0"/>
              <a:t>to do periodic backup to </a:t>
            </a:r>
            <a:r>
              <a:rPr lang="en-US" dirty="0"/>
              <a:t>write its </a:t>
            </a:r>
            <a:r>
              <a:rPr lang="en-US" dirty="0" smtClean="0"/>
              <a:t>RAM </a:t>
            </a:r>
            <a:r>
              <a:rPr lang="en-US" dirty="0"/>
              <a:t>buffer to disk once every </a:t>
            </a:r>
            <a:r>
              <a:rPr lang="en-US" dirty="0" smtClean="0"/>
              <a:t>minute by scheduling </a:t>
            </a:r>
            <a:r>
              <a:rPr lang="en-US" dirty="0"/>
              <a:t>itself directly with the </a:t>
            </a:r>
            <a:r>
              <a:rPr lang="en-US" dirty="0" smtClean="0"/>
              <a:t>OS.</a:t>
            </a:r>
          </a:p>
          <a:p>
            <a:r>
              <a:rPr lang="en-US" dirty="0" smtClean="0"/>
              <a:t>Speed of execution</a:t>
            </a:r>
          </a:p>
          <a:p>
            <a:pPr lvl="1"/>
            <a:r>
              <a:rPr lang="en-US" dirty="0" smtClean="0"/>
              <a:t>In computer graphics, matrix data can be divided and distributed into multiple threads to be calculated in parallel (on multiple cores)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NZ" dirty="0" smtClean="0"/>
              <a:t>If an application is implemented as a set of related units of execution, it is far more efficient to do so as a collection of threads rather than a collection of separate processes. Reasons include: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Takes less time to create a new thread than a process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Less time to terminate a thread than a process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Switching between two threads takes less time that </a:t>
            </a:r>
            <a:r>
              <a:rPr lang="en-US" dirty="0" smtClean="0"/>
              <a:t>switching between </a:t>
            </a:r>
            <a:r>
              <a:rPr lang="en-US" dirty="0"/>
              <a:t>processes</a:t>
            </a:r>
          </a:p>
          <a:p>
            <a:pPr lvl="1">
              <a:spcBef>
                <a:spcPts val="1200"/>
              </a:spcBef>
            </a:pPr>
            <a:r>
              <a:rPr lang="en-NZ" dirty="0" smtClean="0"/>
              <a:t>Threads enhance efficiency in communication because </a:t>
            </a:r>
            <a:r>
              <a:rPr lang="en-US" dirty="0"/>
              <a:t>threads within the same process share memory and files, they can communicate with each other without invoking the </a:t>
            </a:r>
            <a:r>
              <a:rPr lang="en-US" dirty="0" smtClean="0"/>
              <a:t>kernel</a:t>
            </a:r>
            <a:endParaRPr lang="en-NZ" dirty="0" smtClean="0"/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Threads: Resource ownership and execution</a:t>
            </a:r>
          </a:p>
          <a:p>
            <a:r>
              <a:rPr lang="en-NZ" sz="3200" dirty="0">
                <a:solidFill>
                  <a:schemeClr val="tx2"/>
                </a:solidFill>
              </a:rPr>
              <a:t>Categories of thread implementation</a:t>
            </a:r>
          </a:p>
          <a:p>
            <a:r>
              <a:rPr lang="en-NZ" smtClean="0"/>
              <a:t>Thread </a:t>
            </a:r>
            <a:r>
              <a:rPr lang="en-NZ" dirty="0"/>
              <a:t>library</a:t>
            </a:r>
          </a:p>
          <a:p>
            <a:pPr lvl="1"/>
            <a:r>
              <a:rPr lang="en-NZ" dirty="0"/>
              <a:t>POSIX Threads (Pthreads)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6200" y="23622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Categories of </a:t>
            </a:r>
            <a:br>
              <a:rPr lang="en-NZ" dirty="0" smtClean="0"/>
            </a:br>
            <a:r>
              <a:rPr lang="en-NZ" dirty="0" smtClean="0"/>
              <a:t>Thread Implementation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NZ" dirty="0" smtClean="0"/>
              <a:t>User Level Thread (ULT)</a:t>
            </a:r>
          </a:p>
          <a:p>
            <a:pPr>
              <a:spcBef>
                <a:spcPts val="1800"/>
              </a:spcBef>
            </a:pPr>
            <a:r>
              <a:rPr lang="en-NZ" dirty="0" smtClean="0"/>
              <a:t>Kernel level Thread (KLT), also called: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kernel-supported threads </a:t>
            </a:r>
          </a:p>
          <a:p>
            <a:pPr lvl="1">
              <a:spcBef>
                <a:spcPts val="1800"/>
              </a:spcBef>
            </a:pPr>
            <a:r>
              <a:rPr lang="en-NZ" dirty="0" smtClean="0"/>
              <a:t>lightweight processes</a:t>
            </a: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105400" cy="4953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All thread management is done within the application by calling a threads library.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application and its threads are allocated to a single process managed by the kernel.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The kernel is not aware of the existence of threads.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Kernel scheduling is done on a process </a:t>
            </a:r>
            <a:r>
              <a:rPr lang="en-US" smtClean="0"/>
              <a:t>basis</a:t>
            </a:r>
            <a:r>
              <a:rPr lang="en-US" smtClean="0"/>
              <a:t>.</a:t>
            </a:r>
            <a:endParaRPr lang="en-US" dirty="0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2727" t="10588" r="65455" b="35294"/>
          <a:stretch>
            <a:fillRect/>
          </a:stretch>
        </p:blipFill>
        <p:spPr>
          <a:xfrm>
            <a:off x="4800600" y="1426172"/>
            <a:ext cx="4129713" cy="542771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Kernel-Level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600200"/>
            <a:ext cx="5257800" cy="4953000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US" altLang="zh-HK" sz="2400" dirty="0"/>
              <a:t>Thread management is done by the </a:t>
            </a:r>
            <a:r>
              <a:rPr lang="en-US" altLang="zh-HK" sz="2400" dirty="0" smtClean="0"/>
              <a:t>kernel.</a:t>
            </a:r>
            <a:endParaRPr lang="en-US" altLang="zh-HK" sz="2400" dirty="0"/>
          </a:p>
          <a:p>
            <a:pPr lvl="1">
              <a:spcBef>
                <a:spcPts val="600"/>
              </a:spcBef>
            </a:pPr>
            <a:r>
              <a:rPr lang="en-US" altLang="zh-HK" dirty="0"/>
              <a:t>No thread management done by </a:t>
            </a:r>
            <a:r>
              <a:rPr lang="en-US" altLang="zh-HK" dirty="0" smtClean="0"/>
              <a:t>application, just an API to the kernel thread facility.</a:t>
            </a:r>
            <a:endParaRPr lang="en-US" altLang="zh-HK" dirty="0"/>
          </a:p>
          <a:p>
            <a:pPr lvl="1">
              <a:spcBef>
                <a:spcPts val="600"/>
              </a:spcBef>
            </a:pPr>
            <a:r>
              <a:rPr lang="en-US" altLang="zh-HK" dirty="0"/>
              <a:t>Each user-level thread is mapped to a kernel-level </a:t>
            </a:r>
            <a:r>
              <a:rPr lang="en-US" altLang="zh-HK" dirty="0" smtClean="0"/>
              <a:t>thread.</a:t>
            </a:r>
            <a:endParaRPr lang="en-US" altLang="zh-HK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Kernel maintains context information for the whole process and individual threads within the process.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Scheduling is done on a thread basis.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Example: Windows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6" name="Picture 5" descr="f5.pdf"/>
          <p:cNvPicPr>
            <a:picLocks noChangeAspect="1"/>
          </p:cNvPicPr>
          <p:nvPr/>
        </p:nvPicPr>
        <p:blipFill>
          <a:blip r:embed="rId3"/>
          <a:srcRect l="35455" t="14118" r="34545" b="35294"/>
          <a:stretch>
            <a:fillRect/>
          </a:stretch>
        </p:blipFill>
        <p:spPr>
          <a:xfrm>
            <a:off x="304800" y="1752600"/>
            <a:ext cx="3499889" cy="456056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Pros &amp; Cons (ULT)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NZ" dirty="0" smtClean="0"/>
              <a:t>Pros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Process does not switch to the kernel mode to do thread management </a:t>
            </a:r>
            <a:r>
              <a:rPr lang="en-NZ" dirty="0" smtClean="0">
                <a:sym typeface="Wingdings" panose="05000000000000000000" pitchFamily="2" charset="2"/>
              </a:rPr>
              <a:t> saves the overhead of two mode switches.</a:t>
            </a:r>
            <a:endParaRPr lang="en-NZ" dirty="0" smtClean="0"/>
          </a:p>
          <a:p>
            <a:pPr lvl="1">
              <a:spcBef>
                <a:spcPts val="600"/>
              </a:spcBef>
            </a:pPr>
            <a:r>
              <a:rPr lang="en-NZ" dirty="0" smtClean="0"/>
              <a:t>Scheduling can be application specific.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Can run on any OS because the threads library is a set of application-level functions.</a:t>
            </a:r>
            <a:endParaRPr lang="en-NZ" sz="1000" dirty="0" smtClean="0"/>
          </a:p>
          <a:p>
            <a:pPr>
              <a:spcBef>
                <a:spcPts val="600"/>
              </a:spcBef>
            </a:pPr>
            <a:r>
              <a:rPr lang="en-NZ" dirty="0" smtClean="0"/>
              <a:t>Cons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Only </a:t>
            </a:r>
            <a:r>
              <a:rPr lang="en-US" dirty="0"/>
              <a:t>a single thread within a process can execute at a </a:t>
            </a:r>
            <a:r>
              <a:rPr lang="en-US" dirty="0" smtClean="0"/>
              <a:t>time </a:t>
            </a:r>
            <a:r>
              <a:rPr lang="en-US" dirty="0" smtClean="0">
                <a:sym typeface="Wingdings" panose="05000000000000000000" pitchFamily="2" charset="2"/>
              </a:rPr>
              <a:t> a multithreaded application cannot take advantage of multiprocessing.</a:t>
            </a:r>
          </a:p>
          <a:p>
            <a:pPr lvl="1">
              <a:spcBef>
                <a:spcPts val="600"/>
              </a:spcBef>
            </a:pPr>
            <a:r>
              <a:rPr lang="en-NZ" dirty="0" smtClean="0"/>
              <a:t>When a ULT executes a blocking system call, all of the threads within the process are blocked.</a:t>
            </a:r>
          </a:p>
          <a:p>
            <a:pPr>
              <a:spcBef>
                <a:spcPts val="600"/>
              </a:spcBef>
            </a:pPr>
            <a:endParaRPr lang="en-NZ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Pros &amp; Cons </a:t>
            </a:r>
            <a:r>
              <a:rPr lang="en-NZ" smtClean="0"/>
              <a:t>(KLT</a:t>
            </a:r>
            <a:r>
              <a:rPr lang="en-NZ"/>
              <a:t>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66" y="1447800"/>
            <a:ext cx="8229600" cy="4953000"/>
          </a:xfrm>
        </p:spPr>
        <p:txBody>
          <a:bodyPr/>
          <a:lstStyle/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NZ" sz="2400" dirty="0" smtClean="0"/>
              <a:t>Pros</a:t>
            </a:r>
          </a:p>
          <a:p>
            <a:pPr lvl="1">
              <a:spcBef>
                <a:spcPts val="0"/>
              </a:spcBef>
            </a:pPr>
            <a:r>
              <a:rPr lang="en-NZ" dirty="0"/>
              <a:t>The kernel can simultaneously schedule multiple threads from the same process onto multiple </a:t>
            </a:r>
            <a:r>
              <a:rPr lang="en-NZ" dirty="0" smtClean="0"/>
              <a:t>processors.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If </a:t>
            </a:r>
            <a:r>
              <a:rPr lang="en-NZ" dirty="0"/>
              <a:t>one thread in a process is blocked, the kernel can schedule another thread of the same </a:t>
            </a:r>
            <a:r>
              <a:rPr lang="en-NZ" dirty="0" smtClean="0"/>
              <a:t>process.</a:t>
            </a:r>
          </a:p>
          <a:p>
            <a:pPr lvl="1">
              <a:spcBef>
                <a:spcPts val="0"/>
              </a:spcBef>
            </a:pPr>
            <a:r>
              <a:rPr lang="en-NZ" dirty="0"/>
              <a:t>Kernel routines themselves can be </a:t>
            </a:r>
            <a:r>
              <a:rPr lang="en-NZ" dirty="0" smtClean="0"/>
              <a:t>multithreaded.</a:t>
            </a:r>
          </a:p>
          <a:p>
            <a:pPr marL="342900" lvl="1" indent="-342900">
              <a:spcBef>
                <a:spcPts val="0"/>
              </a:spcBef>
              <a:buFont typeface="Arial" charset="0"/>
              <a:buChar char="•"/>
            </a:pPr>
            <a:r>
              <a:rPr lang="en-NZ" sz="2400" dirty="0" smtClean="0"/>
              <a:t>Cons</a:t>
            </a:r>
            <a:endParaRPr lang="en-NZ" sz="2400" dirty="0"/>
          </a:p>
          <a:p>
            <a:pPr lvl="1">
              <a:spcBef>
                <a:spcPts val="0"/>
              </a:spcBef>
            </a:pPr>
            <a:r>
              <a:rPr lang="en-NZ" dirty="0" smtClean="0"/>
              <a:t>The transfer of control from one thread to another within the same process requires a mode switch to the kernel.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Managing KLTs is slower than ULTs.</a:t>
            </a:r>
          </a:p>
          <a:p>
            <a:pPr lvl="1">
              <a:spcBef>
                <a:spcPts val="0"/>
              </a:spcBef>
            </a:pPr>
            <a:r>
              <a:rPr lang="en-NZ" dirty="0" smtClean="0"/>
              <a:t>KLT implementation needs OS support.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r="3013" b="15824"/>
          <a:stretch>
            <a:fillRect/>
          </a:stretch>
        </p:blipFill>
        <p:spPr>
          <a:xfrm>
            <a:off x="547816" y="5105400"/>
            <a:ext cx="7990469" cy="1320255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3200" dirty="0" smtClean="0">
                <a:solidFill>
                  <a:schemeClr val="tx2"/>
                </a:solidFill>
              </a:rPr>
              <a:t>Threads: Resource ownership and execution</a:t>
            </a:r>
          </a:p>
          <a:p>
            <a:r>
              <a:rPr lang="en-NZ" dirty="0" smtClean="0"/>
              <a:t>Categories </a:t>
            </a:r>
            <a:r>
              <a:rPr lang="en-NZ" dirty="0"/>
              <a:t>of thread implementation</a:t>
            </a:r>
          </a:p>
          <a:p>
            <a:r>
              <a:rPr lang="en-NZ" dirty="0" smtClean="0"/>
              <a:t>Thread library</a:t>
            </a:r>
          </a:p>
          <a:p>
            <a:pPr lvl="1"/>
            <a:r>
              <a:rPr lang="en-NZ" dirty="0" smtClean="0"/>
              <a:t>POSIX Threads (Pthreads)</a:t>
            </a:r>
          </a:p>
          <a:p>
            <a:pPr marL="457200" lvl="1" indent="0">
              <a:buNone/>
            </a:pPr>
            <a:r>
              <a:rPr lang="en-NZ" dirty="0" smtClean="0"/>
              <a:t/>
            </a:r>
            <a:br>
              <a:rPr lang="en-NZ" dirty="0" smtClean="0"/>
            </a:br>
            <a:endParaRPr lang="en-NZ" dirty="0" smtClean="0"/>
          </a:p>
          <a:p>
            <a:pPr lvl="1"/>
            <a:endParaRPr lang="en-NZ" dirty="0"/>
          </a:p>
          <a:p>
            <a:endParaRPr lang="en-NZ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2400" y="1903412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Approach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 smtClean="0"/>
              <a:t>m-to-n mapping hybrid implementation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Application creates </a:t>
            </a:r>
            <a:r>
              <a:rPr lang="en-US" altLang="en-US" i="1" dirty="0" smtClean="0"/>
              <a:t>m </a:t>
            </a:r>
            <a:r>
              <a:rPr lang="en-US" altLang="en-US" dirty="0" smtClean="0"/>
              <a:t>ULTs.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/>
              <a:t>OS provides</a:t>
            </a:r>
            <a:r>
              <a:rPr lang="en-US" altLang="en-US" b="1" dirty="0"/>
              <a:t> </a:t>
            </a:r>
            <a:r>
              <a:rPr lang="en-US" altLang="en-US" dirty="0"/>
              <a:t>pool of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smtClean="0"/>
              <a:t>KLTs.</a:t>
            </a:r>
            <a:endParaRPr lang="en-US" altLang="en-US" dirty="0"/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Multiple ULTs are mapped onto a smaller or equal number of KLTs.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Multiple threads within the same application can run in parallel on multiple processors.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 blocking system call need not block the entire process.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Example: Solaris</a:t>
            </a:r>
            <a:endParaRPr lang="en-US" altLang="en-US" dirty="0"/>
          </a:p>
        </p:txBody>
      </p:sp>
      <p:pic>
        <p:nvPicPr>
          <p:cNvPr id="8" name="Picture 7" descr="f5.pdf"/>
          <p:cNvPicPr>
            <a:picLocks noChangeAspect="1"/>
          </p:cNvPicPr>
          <p:nvPr/>
        </p:nvPicPr>
        <p:blipFill>
          <a:blip r:embed="rId3"/>
          <a:srcRect l="65455" t="10588" r="2727" b="35294"/>
          <a:stretch>
            <a:fillRect/>
          </a:stretch>
        </p:blipFill>
        <p:spPr>
          <a:xfrm>
            <a:off x="4898332" y="1371600"/>
            <a:ext cx="4018658" cy="5281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Roadmap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Threads: Resource ownership and execution</a:t>
            </a:r>
          </a:p>
          <a:p>
            <a:r>
              <a:rPr lang="en-NZ" dirty="0"/>
              <a:t>Categories of thread implementation </a:t>
            </a:r>
            <a:endParaRPr lang="en-NZ" dirty="0" smtClean="0"/>
          </a:p>
          <a:p>
            <a:r>
              <a:rPr lang="en-NZ" sz="3200" dirty="0" smtClean="0">
                <a:solidFill>
                  <a:schemeClr val="tx2"/>
                </a:solidFill>
              </a:rPr>
              <a:t>Thread library</a:t>
            </a:r>
            <a:endParaRPr lang="en-NZ" sz="3200" dirty="0">
              <a:solidFill>
                <a:schemeClr val="tx2"/>
              </a:solidFill>
            </a:endParaRPr>
          </a:p>
          <a:p>
            <a:pPr lvl="1"/>
            <a:r>
              <a:rPr lang="en-NZ" dirty="0" smtClean="0">
                <a:solidFill>
                  <a:schemeClr val="tx2"/>
                </a:solidFill>
              </a:rPr>
              <a:t>POSIX Threads (</a:t>
            </a:r>
            <a:r>
              <a:rPr lang="en-NZ" dirty="0" err="1" smtClean="0">
                <a:solidFill>
                  <a:schemeClr val="tx2"/>
                </a:solidFill>
              </a:rPr>
              <a:t>Pthreads</a:t>
            </a:r>
            <a:r>
              <a:rPr lang="en-NZ" dirty="0" smtClean="0">
                <a:solidFill>
                  <a:schemeClr val="tx2"/>
                </a:solidFill>
              </a:rPr>
              <a:t>)</a:t>
            </a:r>
          </a:p>
          <a:p>
            <a:pPr lvl="2"/>
            <a:r>
              <a:rPr lang="en-NZ" dirty="0">
                <a:solidFill>
                  <a:schemeClr val="tx2"/>
                </a:solidFill>
              </a:rPr>
              <a:t>Source: </a:t>
            </a:r>
            <a:r>
              <a:rPr lang="en-NZ" dirty="0">
                <a:solidFill>
                  <a:schemeClr val="tx2"/>
                </a:solidFill>
                <a:hlinkClick r:id="rId3"/>
              </a:rPr>
              <a:t>https://computing.llnl.gov/tutorials/pthreads</a:t>
            </a:r>
            <a:r>
              <a:rPr lang="en-NZ" dirty="0" smtClean="0">
                <a:solidFill>
                  <a:schemeClr val="tx2"/>
                </a:solidFill>
                <a:hlinkClick r:id="rId3"/>
              </a:rPr>
              <a:t>/</a:t>
            </a:r>
            <a:endParaRPr lang="en-NZ" dirty="0" smtClean="0">
              <a:solidFill>
                <a:schemeClr val="tx2"/>
              </a:solidFill>
            </a:endParaRPr>
          </a:p>
          <a:p>
            <a:pPr marL="914400" lvl="2" indent="0">
              <a:buNone/>
            </a:pPr>
            <a:endParaRPr lang="en-NZ" dirty="0" smtClean="0">
              <a:solidFill>
                <a:schemeClr val="tx2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400" y="2819400"/>
            <a:ext cx="685800" cy="158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57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b="1" dirty="0">
                <a:solidFill>
                  <a:schemeClr val="tx2"/>
                </a:solidFill>
              </a:rPr>
              <a:t>Thread library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provides programmer with API </a:t>
            </a:r>
            <a:r>
              <a:rPr lang="en-US" altLang="en-US" dirty="0" smtClean="0"/>
              <a:t>(application program interface) for </a:t>
            </a:r>
            <a:r>
              <a:rPr lang="en-US" altLang="en-US" dirty="0"/>
              <a:t>creating and managing </a:t>
            </a:r>
            <a:r>
              <a:rPr lang="en-US" altLang="en-US" dirty="0" smtClean="0"/>
              <a:t>threads.</a:t>
            </a:r>
            <a:endParaRPr lang="en-US" altLang="en-US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Three main thread libraries are in use today: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POSIX </a:t>
            </a:r>
            <a:r>
              <a:rPr lang="en-US" altLang="en-US" dirty="0" err="1" smtClean="0"/>
              <a:t>Pthreads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Win32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Java</a:t>
            </a:r>
          </a:p>
          <a:p>
            <a:pPr>
              <a:spcBef>
                <a:spcPts val="1200"/>
              </a:spcBef>
            </a:pPr>
            <a:r>
              <a:rPr lang="en-US" altLang="en-US" dirty="0" smtClean="0"/>
              <a:t>UNIX and Linux systems often use </a:t>
            </a:r>
            <a:r>
              <a:rPr lang="en-US" altLang="en-US" dirty="0" err="1" smtClean="0"/>
              <a:t>Pthreads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2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Pthreads (POSIX Threads)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Historically, hardware vendors have implemented their own proprietary versions of </a:t>
            </a:r>
            <a:r>
              <a:rPr lang="en-US" altLang="en-US" dirty="0" smtClean="0"/>
              <a:t>threads.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>
              <a:spcBef>
                <a:spcPts val="1200"/>
              </a:spcBef>
            </a:pPr>
            <a:r>
              <a:rPr lang="en-US" altLang="en-US" dirty="0" smtClean="0"/>
              <a:t>For </a:t>
            </a:r>
            <a:r>
              <a:rPr lang="en-US" altLang="en-US" dirty="0"/>
              <a:t>UNIX systems, a standardized C language </a:t>
            </a:r>
            <a:r>
              <a:rPr lang="en-US" altLang="en-US" b="1" i="1" dirty="0"/>
              <a:t>threads programming interface</a:t>
            </a:r>
            <a:r>
              <a:rPr lang="en-US" altLang="en-US" dirty="0"/>
              <a:t> has been specified by the </a:t>
            </a:r>
            <a:r>
              <a:rPr lang="en-US" altLang="en-US" dirty="0">
                <a:solidFill>
                  <a:schemeClr val="accent2"/>
                </a:solidFill>
              </a:rPr>
              <a:t>IEEE POSIX 1003.1c </a:t>
            </a:r>
            <a:r>
              <a:rPr lang="en-US" altLang="en-US" dirty="0" smtClean="0">
                <a:solidFill>
                  <a:schemeClr val="accent2"/>
                </a:solidFill>
              </a:rPr>
              <a:t>standard</a:t>
            </a:r>
            <a:r>
              <a:rPr lang="en-US" altLang="en-US" dirty="0" smtClean="0"/>
              <a:t> (</a:t>
            </a:r>
            <a:r>
              <a:rPr lang="en-US" altLang="en-US" i="1" dirty="0" smtClean="0"/>
              <a:t>Portable Operating System Interface</a:t>
            </a:r>
            <a:r>
              <a:rPr lang="en-US" altLang="en-US" dirty="0" smtClean="0"/>
              <a:t>)</a:t>
            </a:r>
            <a:r>
              <a:rPr lang="en-US" altLang="en-US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Implementations </a:t>
            </a:r>
            <a:r>
              <a:rPr lang="en-US" altLang="en-US" dirty="0"/>
              <a:t>that adhere to this standard are referred to as </a:t>
            </a:r>
            <a:r>
              <a:rPr lang="en-US" altLang="en-US" b="1" dirty="0">
                <a:solidFill>
                  <a:schemeClr val="tx2"/>
                </a:solidFill>
              </a:rPr>
              <a:t>POSIX threads</a:t>
            </a:r>
            <a:r>
              <a:rPr lang="en-US" altLang="en-US" dirty="0"/>
              <a:t>, or </a:t>
            </a:r>
            <a:r>
              <a:rPr lang="en-US" altLang="en-US" b="1" dirty="0" err="1" smtClean="0">
                <a:solidFill>
                  <a:schemeClr val="tx2"/>
                </a:solidFill>
              </a:rPr>
              <a:t>Pthreads</a:t>
            </a:r>
            <a:r>
              <a:rPr lang="en-US" altLang="en-US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en-US" altLang="en-US" dirty="0"/>
              <a:t>Most hardware vendors now offer Pthreads in addition to their proprietary </a:t>
            </a:r>
            <a:r>
              <a:rPr lang="en-US" altLang="en-US" dirty="0" smtClean="0"/>
              <a:t>API's.</a:t>
            </a:r>
            <a:endParaRPr lang="en-US" altLang="en-US" dirty="0"/>
          </a:p>
          <a:p>
            <a:pPr>
              <a:spcBef>
                <a:spcPts val="1200"/>
              </a:spcBef>
            </a:pPr>
            <a:endParaRPr lang="en-US" altLang="en-US" dirty="0"/>
          </a:p>
          <a:p>
            <a:pPr>
              <a:spcBef>
                <a:spcPts val="1200"/>
              </a:spcBef>
              <a:buFont typeface="Monotype Sorts" charset="2"/>
              <a:buNone/>
            </a:pPr>
            <a:endParaRPr lang="en-US" alt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7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Pthreads?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en-US" dirty="0" err="1"/>
              <a:t>Pthreads</a:t>
            </a:r>
            <a:r>
              <a:rPr lang="en-US" altLang="en-US" dirty="0"/>
              <a:t> are defined as a set of C language programming types and procedure </a:t>
            </a:r>
            <a:r>
              <a:rPr lang="en-US" altLang="en-US" dirty="0" smtClean="0"/>
              <a:t>calls.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Implemented with a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pthread.h</a:t>
            </a:r>
            <a:r>
              <a:rPr lang="en-US" altLang="en-US" dirty="0"/>
              <a:t> header/include file and a thread </a:t>
            </a:r>
            <a:r>
              <a:rPr lang="en-US" altLang="en-US" dirty="0" smtClean="0"/>
              <a:t>library.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sz="800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This makes it </a:t>
            </a:r>
            <a:r>
              <a:rPr lang="en-US" altLang="en-US" dirty="0" smtClean="0"/>
              <a:t>easy for </a:t>
            </a:r>
            <a:r>
              <a:rPr lang="en-US" altLang="en-US" dirty="0"/>
              <a:t>programmers to develop </a:t>
            </a:r>
            <a:r>
              <a:rPr lang="en-US" altLang="en-US" i="1" dirty="0"/>
              <a:t>portable</a:t>
            </a:r>
            <a:r>
              <a:rPr lang="en-US" altLang="en-US" dirty="0"/>
              <a:t> threaded </a:t>
            </a:r>
            <a:r>
              <a:rPr lang="en-US" altLang="en-US" dirty="0" smtClean="0"/>
              <a:t>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70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Pthreads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The subroutines which comprise the </a:t>
            </a:r>
            <a:r>
              <a:rPr lang="en-US" altLang="en-US" dirty="0" err="1"/>
              <a:t>Pthreads</a:t>
            </a:r>
            <a:r>
              <a:rPr lang="en-US" altLang="en-US" dirty="0"/>
              <a:t> API can be informally grouped into </a:t>
            </a:r>
            <a:r>
              <a:rPr lang="en-US" altLang="en-US" dirty="0" smtClean="0"/>
              <a:t>four major groups: </a:t>
            </a:r>
            <a:endParaRPr lang="en-US" altLang="en-US" sz="105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Thread management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Create, detach, join </a:t>
            </a:r>
            <a:endParaRPr lang="en-US" altLang="en-US" dirty="0"/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Set/query </a:t>
            </a:r>
            <a:r>
              <a:rPr lang="en-US" altLang="en-US" dirty="0"/>
              <a:t>thread </a:t>
            </a:r>
            <a:r>
              <a:rPr lang="en-US" altLang="en-US" dirty="0" smtClean="0"/>
              <a:t>attributes</a:t>
            </a:r>
          </a:p>
          <a:p>
            <a:pPr lvl="1">
              <a:spcBef>
                <a:spcPts val="600"/>
              </a:spcBef>
            </a:pPr>
            <a:r>
              <a:rPr lang="en-US" altLang="en-US" b="1" i="1" dirty="0" err="1" smtClean="0"/>
              <a:t>Mutexes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Deal </a:t>
            </a:r>
            <a:r>
              <a:rPr lang="en-US" altLang="en-US" dirty="0"/>
              <a:t>with </a:t>
            </a:r>
            <a:r>
              <a:rPr lang="en-US" altLang="en-US" dirty="0" smtClean="0"/>
              <a:t>synchronization </a:t>
            </a:r>
            <a:r>
              <a:rPr lang="en-US" altLang="en-US" dirty="0"/>
              <a:t>via a </a:t>
            </a:r>
            <a:r>
              <a:rPr lang="en-US" altLang="en-US" dirty="0" smtClean="0"/>
              <a:t>“</a:t>
            </a:r>
            <a:r>
              <a:rPr lang="en-US" altLang="en-US" b="1" i="1" dirty="0" err="1" smtClean="0">
                <a:solidFill>
                  <a:srgbClr val="006666"/>
                </a:solidFill>
              </a:rPr>
              <a:t>mutex</a:t>
            </a:r>
            <a:r>
              <a:rPr lang="en-US" altLang="en-US" dirty="0" smtClean="0"/>
              <a:t>” (mutual exclusion)</a:t>
            </a:r>
            <a:endParaRPr lang="en-US" altLang="en-US" sz="200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Condition variables</a:t>
            </a:r>
            <a:r>
              <a:rPr lang="en-US" altLang="en-US" dirty="0" smtClean="0"/>
              <a:t> </a:t>
            </a:r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Address communications between threads that share a </a:t>
            </a:r>
            <a:r>
              <a:rPr lang="en-US" altLang="en-US" dirty="0" err="1" smtClean="0"/>
              <a:t>mutex</a:t>
            </a:r>
            <a:endParaRPr lang="en-US" altLang="en-US" sz="600" dirty="0" smtClean="0"/>
          </a:p>
          <a:p>
            <a:pPr lvl="1">
              <a:spcBef>
                <a:spcPts val="600"/>
              </a:spcBef>
            </a:pPr>
            <a:r>
              <a:rPr lang="en-US" altLang="en-US" b="1" i="1" dirty="0" smtClean="0"/>
              <a:t>Synchronization</a:t>
            </a:r>
            <a:endParaRPr lang="en-US" altLang="en-US" dirty="0"/>
          </a:p>
          <a:p>
            <a:pPr lvl="2">
              <a:spcBef>
                <a:spcPts val="600"/>
              </a:spcBef>
            </a:pPr>
            <a:r>
              <a:rPr lang="en-US" altLang="en-US" dirty="0" smtClean="0"/>
              <a:t>Manage read/write locks and barriers</a:t>
            </a:r>
            <a:endParaRPr lang="en-US" altLang="en-US" sz="600" dirty="0"/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9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/>
              <a:t>Pthreads</a:t>
            </a:r>
            <a:r>
              <a:rPr lang="en-US" altLang="en-US" dirty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Some of the thread-management function calls</a:t>
            </a:r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altLang="en-US" b="1" dirty="0" smtClean="0">
                <a:solidFill>
                  <a:srgbClr val="800000"/>
                </a:solidFill>
              </a:rPr>
              <a:t>Naming conventions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All </a:t>
            </a:r>
            <a:r>
              <a:rPr lang="en-US" altLang="en-US" dirty="0"/>
              <a:t>identifiers in the threads library begin with </a:t>
            </a:r>
            <a:r>
              <a:rPr lang="en-US" altLang="en-US" b="1" dirty="0" err="1"/>
              <a:t>pthread</a:t>
            </a:r>
            <a:r>
              <a:rPr lang="en-US" altLang="en-US" b="1" dirty="0"/>
              <a:t>_</a:t>
            </a:r>
            <a:endParaRPr lang="en-US" altLang="en-US" dirty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81274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55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Multithreading </a:t>
            </a:r>
            <a:br>
              <a:rPr lang="en-US" altLang="en-US" dirty="0" smtClean="0"/>
            </a:br>
            <a:r>
              <a:rPr lang="en-US" altLang="en-US" dirty="0" smtClean="0"/>
              <a:t>Consequences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dirty="0"/>
              <a:t>Because threads within the same process share </a:t>
            </a:r>
            <a:r>
              <a:rPr lang="en-US" altLang="en-US" dirty="0" smtClean="0"/>
              <a:t>resources</a:t>
            </a:r>
            <a:endParaRPr lang="en-US" altLang="en-US" sz="6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Changes made by one thread to shared system resources (such as closing a file) will be seen by all other </a:t>
            </a:r>
            <a:r>
              <a:rPr lang="en-US" altLang="en-US" dirty="0" smtClean="0"/>
              <a:t>threads</a:t>
            </a:r>
            <a:endParaRPr lang="en-US" altLang="en-US" sz="8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Two pointers having the same value point to the same </a:t>
            </a:r>
            <a:r>
              <a:rPr lang="en-US" altLang="en-US" dirty="0" smtClean="0"/>
              <a:t>data</a:t>
            </a:r>
            <a:endParaRPr lang="en-US" altLang="en-US" sz="800" dirty="0"/>
          </a:p>
          <a:p>
            <a:pPr lvl="1">
              <a:spcBef>
                <a:spcPts val="1200"/>
              </a:spcBef>
            </a:pPr>
            <a:r>
              <a:rPr lang="en-US" altLang="en-US" dirty="0"/>
              <a:t>Reading and writing to the same memory locations is </a:t>
            </a:r>
            <a:r>
              <a:rPr lang="en-US" altLang="en-US" dirty="0" smtClean="0"/>
              <a:t>possible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No guarantee as </a:t>
            </a:r>
            <a:r>
              <a:rPr lang="en-US" dirty="0"/>
              <a:t>to the order that </a:t>
            </a:r>
            <a:r>
              <a:rPr lang="en-US" dirty="0" smtClean="0"/>
              <a:t>threads </a:t>
            </a:r>
            <a:r>
              <a:rPr lang="en-US" dirty="0"/>
              <a:t>will </a:t>
            </a:r>
            <a:r>
              <a:rPr lang="en-US" dirty="0" smtClean="0"/>
              <a:t>run</a:t>
            </a:r>
            <a:endParaRPr lang="en-US" altLang="en-US" dirty="0" smtClean="0"/>
          </a:p>
          <a:p>
            <a:pPr lvl="1">
              <a:spcBef>
                <a:spcPts val="1200"/>
              </a:spcBef>
            </a:pPr>
            <a:r>
              <a:rPr lang="en-US" altLang="en-US" dirty="0" smtClean="0"/>
              <a:t>Therefore requires explicit </a:t>
            </a:r>
            <a:r>
              <a:rPr lang="en-US" altLang="en-US" i="1" dirty="0" smtClean="0">
                <a:solidFill>
                  <a:schemeClr val="accent2"/>
                </a:solidFill>
              </a:rPr>
              <a:t>synchronization</a:t>
            </a:r>
            <a:r>
              <a:rPr lang="en-US" altLang="en-US" dirty="0" smtClean="0"/>
              <a:t> by the programmer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US" altLang="en-US" sz="8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1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 and Threads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Processes have two characteristics: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Resource ownership 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A process is allocated ownership of resources including a virtual address space to hold the process image</a:t>
            </a:r>
          </a:p>
          <a:p>
            <a:pPr lvl="2">
              <a:spcBef>
                <a:spcPts val="600"/>
              </a:spcBef>
            </a:pPr>
            <a:r>
              <a:rPr lang="en-US" dirty="0"/>
              <a:t>The OS performs a protection function to prevent unwanted interference between processes with respect to resources</a:t>
            </a:r>
          </a:p>
          <a:p>
            <a:pPr lvl="1">
              <a:spcBef>
                <a:spcPts val="600"/>
              </a:spcBef>
            </a:pPr>
            <a:r>
              <a:rPr lang="en-US" b="1" dirty="0" smtClean="0"/>
              <a:t>Dispatching/scheduling/execution</a:t>
            </a:r>
          </a:p>
          <a:p>
            <a:pPr lvl="2">
              <a:spcBef>
                <a:spcPts val="600"/>
              </a:spcBef>
            </a:pPr>
            <a:r>
              <a:rPr lang="en-US" dirty="0" smtClean="0"/>
              <a:t>The execution of a process follows an execution path that may be interleaved with other processes</a:t>
            </a:r>
          </a:p>
          <a:p>
            <a:pPr lvl="2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process has an execution state (Running, Ready, etc.) and a dispatching priority, and is the entity that is scheduled and dispatched by the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</a:p>
          <a:p>
            <a:pPr marL="914400" lvl="2" indent="0">
              <a:spcBef>
                <a:spcPts val="600"/>
              </a:spcBef>
              <a:buNone/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These two characteristics can be treated independently by the OS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unit of dispatching is referred to as a </a:t>
            </a:r>
            <a:r>
              <a:rPr lang="en-US" b="1" i="1" dirty="0"/>
              <a:t>thread </a:t>
            </a:r>
            <a:r>
              <a:rPr lang="en-US" dirty="0"/>
              <a:t>or lightweight process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unit of resource ownership is referred to as a </a:t>
            </a:r>
            <a:r>
              <a:rPr lang="en-US" b="1" i="1" dirty="0"/>
              <a:t>process</a:t>
            </a:r>
            <a:r>
              <a:rPr lang="en-US" dirty="0"/>
              <a:t> or task</a:t>
            </a:r>
          </a:p>
          <a:p>
            <a:r>
              <a:rPr lang="en-NZ" b="1" i="1" dirty="0" smtClean="0"/>
              <a:t>Multithreading</a:t>
            </a:r>
            <a:r>
              <a:rPr lang="en-NZ" dirty="0" smtClean="0"/>
              <a:t> is the ability of an OS to support multiple, concurrent paths of execution within a single process.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r>
              <a:rPr lang="en-NZ" dirty="0" smtClean="0"/>
              <a:t>Single-threaded Approaches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HK" dirty="0"/>
              <a:t>A single thread of execution per process, in which the concept of a thread is not </a:t>
            </a:r>
            <a:r>
              <a:rPr lang="en-US" altLang="zh-HK" dirty="0" smtClean="0"/>
              <a:t>recognized.</a:t>
            </a:r>
            <a:endParaRPr lang="en-NZ" dirty="0" smtClean="0"/>
          </a:p>
          <a:p>
            <a:pPr lvl="1"/>
            <a:r>
              <a:rPr lang="en-NZ" dirty="0" smtClean="0"/>
              <a:t>MS-DOS supports a single-user process and a single thread</a:t>
            </a:r>
          </a:p>
          <a:p>
            <a:pPr lvl="1"/>
            <a:r>
              <a:rPr lang="en-NZ" dirty="0" smtClean="0"/>
              <a:t>Some variants of UNIX support multiple user processes but only support one thread per process</a:t>
            </a:r>
            <a:endParaRPr lang="en-NZ" dirty="0"/>
          </a:p>
        </p:txBody>
      </p:sp>
      <p:pic>
        <p:nvPicPr>
          <p:cNvPr id="10" name="Content Placeholder 3" descr="Fig04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209800" y="3231769"/>
            <a:ext cx="4724400" cy="3650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9530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A Java run-time environment is a system of one process with multiple threads.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The </a:t>
            </a:r>
            <a:r>
              <a:rPr lang="en-US" dirty="0"/>
              <a:t>use of multiple processes, each of </a:t>
            </a:r>
            <a:r>
              <a:rPr lang="en-US" dirty="0" smtClean="0"/>
              <a:t>which supports </a:t>
            </a:r>
            <a:r>
              <a:rPr lang="en-US" dirty="0"/>
              <a:t>multiple </a:t>
            </a:r>
            <a:r>
              <a:rPr lang="en-US" dirty="0" smtClean="0"/>
              <a:t>threads are found in </a:t>
            </a:r>
            <a:r>
              <a:rPr lang="en-US" dirty="0"/>
              <a:t>Windows, Solaris, and </a:t>
            </a:r>
            <a:r>
              <a:rPr lang="en-US" dirty="0" smtClean="0"/>
              <a:t>many </a:t>
            </a:r>
            <a:r>
              <a:rPr lang="en-US" dirty="0"/>
              <a:t>modern versions of </a:t>
            </a:r>
            <a:r>
              <a:rPr lang="en-US" dirty="0" smtClean="0"/>
              <a:t>UNIX.</a:t>
            </a:r>
            <a:endParaRPr lang="en-US" dirty="0"/>
          </a:p>
        </p:txBody>
      </p:sp>
      <p:pic>
        <p:nvPicPr>
          <p:cNvPr id="5" name="Content Placeholder 3" descr="Fig04_01.gif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2133600" y="3290323"/>
            <a:ext cx="4572000" cy="353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/>
              <a:t>In an OS, a process is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unit of resource allocation: a virtual address space that holds the </a:t>
            </a:r>
            <a:r>
              <a:rPr lang="en-US" b="1" i="1" dirty="0" smtClean="0"/>
              <a:t>process image </a:t>
            </a:r>
            <a:r>
              <a:rPr lang="en-US" dirty="0" smtClean="0"/>
              <a:t>(code + data + stack + PCB)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unit of protection: protected access to processors, other processes (for inter-process communication), files, I/O resources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 </a:t>
            </a:r>
            <a:r>
              <a:rPr lang="en-US" dirty="0"/>
              <a:t>a process, </a:t>
            </a:r>
            <a:r>
              <a:rPr lang="en-US" dirty="0" smtClean="0"/>
              <a:t>each </a:t>
            </a:r>
            <a:r>
              <a:rPr lang="en-US" dirty="0"/>
              <a:t>thread has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execution state (running, ready, etc.)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 saved </a:t>
            </a:r>
            <a:r>
              <a:rPr lang="en-US" dirty="0"/>
              <a:t>thread context when not running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An execution </a:t>
            </a:r>
            <a:r>
              <a:rPr lang="en-US" dirty="0" smtClean="0"/>
              <a:t>stack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NZ" dirty="0"/>
              <a:t>Some per-thread static storage for local variables</a:t>
            </a:r>
          </a:p>
          <a:p>
            <a:pPr lvl="1">
              <a:spcBef>
                <a:spcPts val="600"/>
              </a:spcBef>
            </a:pPr>
            <a:r>
              <a:rPr lang="en-NZ" dirty="0"/>
              <a:t>Access to the memory and resources of its </a:t>
            </a:r>
            <a:r>
              <a:rPr lang="en-NZ" dirty="0" smtClean="0"/>
              <a:t>process, shared by all </a:t>
            </a:r>
            <a:r>
              <a:rPr lang="en-NZ" dirty="0"/>
              <a:t>threads </a:t>
            </a:r>
            <a:r>
              <a:rPr lang="en-NZ" dirty="0" smtClean="0"/>
              <a:t>in that process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Process vs. Thread (2)</a:t>
            </a:r>
            <a:endParaRPr lang="en-US" dirty="0"/>
          </a:p>
        </p:txBody>
      </p:sp>
      <p:pic>
        <p:nvPicPr>
          <p:cNvPr id="4" name="Content Placeholder 3" descr="Fig04_02.gi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0" y="1370699"/>
            <a:ext cx="6248400" cy="434430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4724400"/>
            <a:ext cx="8229600" cy="137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i="1" dirty="0" smtClean="0"/>
          </a:p>
          <a:p>
            <a:r>
              <a:rPr lang="en-NZ" i="1" dirty="0" smtClean="0"/>
              <a:t>One way to view a thread is as an independent program counter operating </a:t>
            </a:r>
            <a:r>
              <a:rPr lang="en-NZ" b="1" i="1" u="sng" dirty="0" smtClean="0"/>
              <a:t>within</a:t>
            </a:r>
            <a:r>
              <a:rPr lang="en-NZ" b="1" i="1" dirty="0" smtClean="0"/>
              <a:t> </a:t>
            </a:r>
            <a:r>
              <a:rPr lang="en-NZ" i="1" dirty="0" smtClean="0"/>
              <a:t>a process.</a:t>
            </a:r>
          </a:p>
          <a:p>
            <a:endParaRPr lang="en-US" i="1" dirty="0" smtClean="0"/>
          </a:p>
          <a:p>
            <a:endParaRPr lang="en-NZ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Similar </a:t>
            </a:r>
            <a:br>
              <a:rPr lang="en-US" dirty="0" smtClean="0"/>
            </a:br>
            <a:r>
              <a:rPr lang="en-US" dirty="0" smtClean="0"/>
              <a:t>to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spcBef>
                <a:spcPts val="600"/>
              </a:spcBef>
              <a:buFont typeface="Arial" charset="0"/>
              <a:buChar char="•"/>
            </a:pPr>
            <a:r>
              <a:rPr lang="en-NZ" sz="2400" dirty="0" smtClean="0"/>
              <a:t>Similar </a:t>
            </a:r>
            <a:r>
              <a:rPr lang="en-NZ" sz="2400" dirty="0"/>
              <a:t>to </a:t>
            </a:r>
            <a:r>
              <a:rPr lang="en-NZ" sz="2400" dirty="0" smtClean="0"/>
              <a:t>processes, threads have </a:t>
            </a:r>
            <a:r>
              <a:rPr lang="en-NZ" sz="2400" i="1" dirty="0" smtClean="0"/>
              <a:t>execution states </a:t>
            </a:r>
            <a:r>
              <a:rPr lang="en-NZ" sz="2400" dirty="0" smtClean="0"/>
              <a:t>and need to </a:t>
            </a:r>
            <a:r>
              <a:rPr lang="en-NZ" sz="2400" i="1" dirty="0" smtClean="0"/>
              <a:t>synchronize </a:t>
            </a:r>
            <a:r>
              <a:rPr lang="en-NZ" sz="2400" dirty="0" smtClean="0"/>
              <a:t>with one another.</a:t>
            </a:r>
            <a:endParaRPr lang="en-NZ" sz="1000" dirty="0" smtClean="0"/>
          </a:p>
          <a:p>
            <a:pPr lvl="1">
              <a:spcBef>
                <a:spcPts val="600"/>
              </a:spcBef>
            </a:pPr>
            <a:r>
              <a:rPr lang="en-NZ" sz="2400" dirty="0" smtClean="0"/>
              <a:t>Execution states</a:t>
            </a:r>
          </a:p>
          <a:p>
            <a:pPr lvl="2">
              <a:spcBef>
                <a:spcPts val="600"/>
              </a:spcBef>
            </a:pPr>
            <a:r>
              <a:rPr lang="en-NZ" sz="2000" i="1" dirty="0" smtClean="0"/>
              <a:t>Reminder</a:t>
            </a:r>
            <a:r>
              <a:rPr lang="en-NZ" sz="2000" dirty="0" smtClean="0"/>
              <a:t>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an OS that supports threads, scheduling and dispatching is done on a thread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basis.</a:t>
            </a:r>
            <a:endParaRPr lang="en-NZ" sz="2000" dirty="0" smtClean="0"/>
          </a:p>
          <a:p>
            <a:pPr lvl="2">
              <a:spcBef>
                <a:spcPts val="600"/>
              </a:spcBef>
            </a:pPr>
            <a:r>
              <a:rPr lang="en-US" sz="2000" dirty="0"/>
              <a:t>Most of the state information dealing with execution is maintained in thread-level data </a:t>
            </a:r>
            <a:r>
              <a:rPr lang="en-US" sz="2000" dirty="0" smtClean="0"/>
              <a:t>structures.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key states for a thread </a:t>
            </a:r>
            <a:r>
              <a:rPr lang="en-US" sz="2000" dirty="0" smtClean="0"/>
              <a:t>are: Running, Ready, Blocked.</a:t>
            </a:r>
            <a:endParaRPr lang="en-US" sz="2000" dirty="0"/>
          </a:p>
          <a:p>
            <a:pPr lvl="2">
              <a:spcBef>
                <a:spcPts val="600"/>
              </a:spcBef>
            </a:pPr>
            <a:r>
              <a:rPr lang="en-NZ" sz="2000" dirty="0" smtClean="0"/>
              <a:t>Some states are at process-level.</a:t>
            </a:r>
          </a:p>
          <a:p>
            <a:pPr lvl="3">
              <a:spcBef>
                <a:spcPts val="600"/>
              </a:spcBef>
            </a:pPr>
            <a:r>
              <a:rPr lang="en-US" dirty="0"/>
              <a:t>Suspending a process involves suspending </a:t>
            </a:r>
            <a:r>
              <a:rPr lang="en-US" dirty="0" smtClean="0"/>
              <a:t>all threads of the process </a:t>
            </a:r>
            <a:r>
              <a:rPr lang="en-NZ" dirty="0"/>
              <a:t>because </a:t>
            </a:r>
            <a:r>
              <a:rPr lang="en-NZ" dirty="0" smtClean="0"/>
              <a:t>they </a:t>
            </a:r>
            <a:r>
              <a:rPr lang="en-NZ" dirty="0"/>
              <a:t>share the address </a:t>
            </a:r>
            <a:r>
              <a:rPr lang="en-NZ" dirty="0" smtClean="0"/>
              <a:t>space.</a:t>
            </a:r>
            <a:endParaRPr lang="en-US" dirty="0"/>
          </a:p>
          <a:p>
            <a:pPr lvl="3">
              <a:spcBef>
                <a:spcPts val="600"/>
              </a:spcBef>
            </a:pPr>
            <a:r>
              <a:rPr lang="en-US" dirty="0"/>
              <a:t>Termination of a process terminates all </a:t>
            </a:r>
            <a:r>
              <a:rPr lang="en-US" dirty="0" smtClean="0"/>
              <a:t>threads </a:t>
            </a:r>
            <a:r>
              <a:rPr lang="en-US" dirty="0"/>
              <a:t>within the </a:t>
            </a:r>
            <a:r>
              <a:rPr lang="en-US" dirty="0" smtClean="0"/>
              <a:t>process.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PresentationFormat>On-screen Show (4:3)</PresentationFormat>
  <Paragraphs>198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Monotype Sorts</vt:lpstr>
      <vt:lpstr>Arial</vt:lpstr>
      <vt:lpstr>Calibri</vt:lpstr>
      <vt:lpstr>Courier New</vt:lpstr>
      <vt:lpstr>Wingdings</vt:lpstr>
      <vt:lpstr>Office Theme</vt:lpstr>
      <vt:lpstr>Custom Design</vt:lpstr>
      <vt:lpstr>Chapter 4 Threads</vt:lpstr>
      <vt:lpstr>Roadmap</vt:lpstr>
      <vt:lpstr>Processes and Threads</vt:lpstr>
      <vt:lpstr>Multithreading</vt:lpstr>
      <vt:lpstr>Single-threaded Approaches</vt:lpstr>
      <vt:lpstr>Multithreaded Approaches</vt:lpstr>
      <vt:lpstr>Process vs. Thread (1)</vt:lpstr>
      <vt:lpstr>Process vs. Thread (2)</vt:lpstr>
      <vt:lpstr>Activities Similar  to Processes</vt:lpstr>
      <vt:lpstr>Activities Similar  to Processes</vt:lpstr>
      <vt:lpstr>Multithreading  on a Uniprocessor</vt:lpstr>
      <vt:lpstr>Thread Use Examples</vt:lpstr>
      <vt:lpstr>Benefits of Threads</vt:lpstr>
      <vt:lpstr>Roadmap</vt:lpstr>
      <vt:lpstr>Categories of  Thread Implementation</vt:lpstr>
      <vt:lpstr>User-Level Threads</vt:lpstr>
      <vt:lpstr>Kernel-Level Threads</vt:lpstr>
      <vt:lpstr>Pros &amp; Cons (ULT)</vt:lpstr>
      <vt:lpstr>Pros &amp; Cons (KLT)</vt:lpstr>
      <vt:lpstr>Combined Approach</vt:lpstr>
      <vt:lpstr>Roadmap</vt:lpstr>
      <vt:lpstr>Thread Libraries</vt:lpstr>
      <vt:lpstr>Pthreads (POSIX Threads)</vt:lpstr>
      <vt:lpstr>What are Pthreads?</vt:lpstr>
      <vt:lpstr>The Pthreads API</vt:lpstr>
      <vt:lpstr>The Pthreads API</vt:lpstr>
      <vt:lpstr>Multithreading  Consequences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dcterms:created xsi:type="dcterms:W3CDTF">2008-04-03T13:45:14Z</dcterms:created>
  <dcterms:modified xsi:type="dcterms:W3CDTF">2021-01-23T11:31:43Z</dcterms:modified>
</cp:coreProperties>
</file>