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63"/>
  </p:notesMasterIdLst>
  <p:handoutMasterIdLst>
    <p:handoutMasterId r:id="rId64"/>
  </p:handoutMasterIdLst>
  <p:sldIdLst>
    <p:sldId id="256" r:id="rId3"/>
    <p:sldId id="315" r:id="rId4"/>
    <p:sldId id="257" r:id="rId5"/>
    <p:sldId id="316" r:id="rId6"/>
    <p:sldId id="317" r:id="rId7"/>
    <p:sldId id="360" r:id="rId8"/>
    <p:sldId id="361" r:id="rId9"/>
    <p:sldId id="319" r:id="rId10"/>
    <p:sldId id="260" r:id="rId11"/>
    <p:sldId id="261" r:id="rId12"/>
    <p:sldId id="262" r:id="rId13"/>
    <p:sldId id="266" r:id="rId14"/>
    <p:sldId id="320" r:id="rId15"/>
    <p:sldId id="343" r:id="rId16"/>
    <p:sldId id="362" r:id="rId17"/>
    <p:sldId id="267" r:id="rId18"/>
    <p:sldId id="269" r:id="rId19"/>
    <p:sldId id="322" r:id="rId20"/>
    <p:sldId id="270" r:id="rId21"/>
    <p:sldId id="273" r:id="rId22"/>
    <p:sldId id="363" r:id="rId23"/>
    <p:sldId id="324" r:id="rId24"/>
    <p:sldId id="325" r:id="rId25"/>
    <p:sldId id="364" r:id="rId26"/>
    <p:sldId id="277" r:id="rId27"/>
    <p:sldId id="278" r:id="rId28"/>
    <p:sldId id="358" r:id="rId29"/>
    <p:sldId id="328" r:id="rId30"/>
    <p:sldId id="279" r:id="rId31"/>
    <p:sldId id="282" r:id="rId32"/>
    <p:sldId id="283" r:id="rId33"/>
    <p:sldId id="288" r:id="rId34"/>
    <p:sldId id="349" r:id="rId35"/>
    <p:sldId id="350" r:id="rId36"/>
    <p:sldId id="292" r:id="rId37"/>
    <p:sldId id="351" r:id="rId38"/>
    <p:sldId id="293" r:id="rId39"/>
    <p:sldId id="336" r:id="rId40"/>
    <p:sldId id="337" r:id="rId41"/>
    <p:sldId id="300" r:id="rId42"/>
    <p:sldId id="339" r:id="rId43"/>
    <p:sldId id="285" r:id="rId44"/>
    <p:sldId id="304" r:id="rId45"/>
    <p:sldId id="346" r:id="rId46"/>
    <p:sldId id="347" r:id="rId47"/>
    <p:sldId id="306" r:id="rId48"/>
    <p:sldId id="307" r:id="rId49"/>
    <p:sldId id="340" r:id="rId50"/>
    <p:sldId id="308" r:id="rId51"/>
    <p:sldId id="352" r:id="rId52"/>
    <p:sldId id="353" r:id="rId53"/>
    <p:sldId id="354" r:id="rId54"/>
    <p:sldId id="355" r:id="rId55"/>
    <p:sldId id="369" r:id="rId56"/>
    <p:sldId id="370" r:id="rId57"/>
    <p:sldId id="356" r:id="rId58"/>
    <p:sldId id="312" r:id="rId59"/>
    <p:sldId id="359" r:id="rId60"/>
    <p:sldId id="365" r:id="rId61"/>
    <p:sldId id="366" r:id="rId62"/>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CDB"/>
    <a:srgbClr val="D4EF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067" autoAdjust="0"/>
    <p:restoredTop sz="92864" autoAdjust="0"/>
  </p:normalViewPr>
  <p:slideViewPr>
    <p:cSldViewPr>
      <p:cViewPr varScale="1">
        <p:scale>
          <a:sx n="117" d="100"/>
          <a:sy n="117" d="100"/>
        </p:scale>
        <p:origin x="116" y="10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1" d="100"/>
          <a:sy n="101" d="100"/>
        </p:scale>
        <p:origin x="-2928" y="-9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977" cy="513789"/>
          </a:xfrm>
          <a:prstGeom prst="rect">
            <a:avLst/>
          </a:prstGeom>
        </p:spPr>
        <p:txBody>
          <a:bodyPr vert="horz" lIns="95463" tIns="47732" rIns="95463" bIns="47732" rtlCol="0"/>
          <a:lstStyle>
            <a:lvl1pPr algn="l">
              <a:defRPr sz="1300"/>
            </a:lvl1pPr>
          </a:lstStyle>
          <a:p>
            <a:endParaRPr lang="en-US"/>
          </a:p>
        </p:txBody>
      </p:sp>
      <p:sp>
        <p:nvSpPr>
          <p:cNvPr id="3" name="Date Placeholder 2"/>
          <p:cNvSpPr>
            <a:spLocks noGrp="1"/>
          </p:cNvSpPr>
          <p:nvPr>
            <p:ph type="dt" sz="quarter" idx="1"/>
          </p:nvPr>
        </p:nvSpPr>
        <p:spPr>
          <a:xfrm>
            <a:off x="4020650" y="0"/>
            <a:ext cx="3076976" cy="513789"/>
          </a:xfrm>
          <a:prstGeom prst="rect">
            <a:avLst/>
          </a:prstGeom>
        </p:spPr>
        <p:txBody>
          <a:bodyPr vert="horz" lIns="95463" tIns="47732" rIns="95463" bIns="47732" rtlCol="0"/>
          <a:lstStyle>
            <a:lvl1pPr algn="r">
              <a:defRPr sz="1300"/>
            </a:lvl1pPr>
          </a:lstStyle>
          <a:p>
            <a:fld id="{DD38FC2E-DCD2-4F60-BCA2-E8D9997CCF17}" type="datetimeFigureOut">
              <a:rPr lang="en-US" smtClean="0"/>
              <a:t>2/1/2021</a:t>
            </a:fld>
            <a:endParaRPr lang="en-US"/>
          </a:p>
        </p:txBody>
      </p:sp>
      <p:sp>
        <p:nvSpPr>
          <p:cNvPr id="4" name="Footer Placeholder 3"/>
          <p:cNvSpPr>
            <a:spLocks noGrp="1"/>
          </p:cNvSpPr>
          <p:nvPr>
            <p:ph type="ftr" sz="quarter" idx="2"/>
          </p:nvPr>
        </p:nvSpPr>
        <p:spPr>
          <a:xfrm>
            <a:off x="1" y="9720824"/>
            <a:ext cx="3076977" cy="513789"/>
          </a:xfrm>
          <a:prstGeom prst="rect">
            <a:avLst/>
          </a:prstGeom>
        </p:spPr>
        <p:txBody>
          <a:bodyPr vert="horz" lIns="95463" tIns="47732" rIns="95463" bIns="47732" rtlCol="0" anchor="b"/>
          <a:lstStyle>
            <a:lvl1pPr algn="l">
              <a:defRPr sz="1300"/>
            </a:lvl1pPr>
          </a:lstStyle>
          <a:p>
            <a:endParaRPr lang="en-US"/>
          </a:p>
        </p:txBody>
      </p:sp>
      <p:sp>
        <p:nvSpPr>
          <p:cNvPr id="5" name="Slide Number Placeholder 4"/>
          <p:cNvSpPr>
            <a:spLocks noGrp="1"/>
          </p:cNvSpPr>
          <p:nvPr>
            <p:ph type="sldNum" sz="quarter" idx="3"/>
          </p:nvPr>
        </p:nvSpPr>
        <p:spPr>
          <a:xfrm>
            <a:off x="4020650" y="9720824"/>
            <a:ext cx="3076976" cy="513789"/>
          </a:xfrm>
          <a:prstGeom prst="rect">
            <a:avLst/>
          </a:prstGeom>
        </p:spPr>
        <p:txBody>
          <a:bodyPr vert="horz" lIns="95463" tIns="47732" rIns="95463" bIns="47732" rtlCol="0" anchor="b"/>
          <a:lstStyle>
            <a:lvl1pPr algn="r">
              <a:defRPr sz="1300"/>
            </a:lvl1pPr>
          </a:lstStyle>
          <a:p>
            <a:fld id="{5C9F181C-4178-411E-B4D5-1D79715AB07E}" type="slidenum">
              <a:rPr lang="en-US" smtClean="0"/>
              <a:t>‹#›</a:t>
            </a:fld>
            <a:endParaRPr lang="en-US"/>
          </a:p>
        </p:txBody>
      </p:sp>
    </p:spTree>
    <p:extLst>
      <p:ext uri="{BB962C8B-B14F-4D97-AF65-F5344CB8AC3E}">
        <p14:creationId xmlns:p14="http://schemas.microsoft.com/office/powerpoint/2010/main" val="3121365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2" tIns="49516" rIns="99032" bIns="49516" rtlCol="0"/>
          <a:lstStyle>
            <a:lvl1pPr algn="l" fontAlgn="auto">
              <a:spcBef>
                <a:spcPts val="0"/>
              </a:spcBef>
              <a:spcAft>
                <a:spcPts val="0"/>
              </a:spcAft>
              <a:defRPr sz="1300">
                <a:latin typeface="+mn-lt"/>
              </a:defRPr>
            </a:lvl1pPr>
          </a:lstStyle>
          <a:p>
            <a:pPr>
              <a:defRPr/>
            </a:pPr>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32" tIns="49516" rIns="99032" bIns="49516" rtlCol="0"/>
          <a:lstStyle>
            <a:lvl1pPr algn="r" fontAlgn="auto">
              <a:spcBef>
                <a:spcPts val="0"/>
              </a:spcBef>
              <a:spcAft>
                <a:spcPts val="0"/>
              </a:spcAft>
              <a:defRPr sz="1300">
                <a:latin typeface="+mn-lt"/>
              </a:defRPr>
            </a:lvl1pPr>
          </a:lstStyle>
          <a:p>
            <a:pPr>
              <a:defRPr/>
            </a:pPr>
            <a:fld id="{0118C455-DCBE-41F6-9A52-324D6BC54AEC}" type="datetimeFigureOut">
              <a:rPr lang="en-US"/>
              <a:pPr>
                <a:defRPr/>
              </a:pPr>
              <a:t>2/1/2021</a:t>
            </a:fld>
            <a:endParaRPr lang="en-US" dirty="0"/>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32" tIns="49516" rIns="99032" bIns="49516" rtlCol="0" anchor="ctr"/>
          <a:lstStyle/>
          <a:p>
            <a:pPr lvl="0"/>
            <a:endParaRPr lang="en-US" noProof="0" dirty="0"/>
          </a:p>
        </p:txBody>
      </p:sp>
      <p:sp>
        <p:nvSpPr>
          <p:cNvPr id="5" name="Notes Placeholder 4"/>
          <p:cNvSpPr>
            <a:spLocks noGrp="1"/>
          </p:cNvSpPr>
          <p:nvPr>
            <p:ph type="body" sz="quarter" idx="3"/>
          </p:nvPr>
        </p:nvSpPr>
        <p:spPr>
          <a:xfrm>
            <a:off x="709931" y="4861442"/>
            <a:ext cx="5679440" cy="4605576"/>
          </a:xfrm>
          <a:prstGeom prst="rect">
            <a:avLst/>
          </a:prstGeom>
        </p:spPr>
        <p:txBody>
          <a:bodyPr vert="horz" lIns="99032" tIns="49516" rIns="99032" bIns="4951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721106"/>
            <a:ext cx="3076363" cy="511731"/>
          </a:xfrm>
          <a:prstGeom prst="rect">
            <a:avLst/>
          </a:prstGeom>
        </p:spPr>
        <p:txBody>
          <a:bodyPr vert="horz" lIns="99032" tIns="49516" rIns="99032" bIns="49516" rtlCol="0" anchor="b"/>
          <a:lstStyle>
            <a:lvl1pPr algn="l" fontAlgn="auto">
              <a:spcBef>
                <a:spcPts val="0"/>
              </a:spcBef>
              <a:spcAft>
                <a:spcPts val="0"/>
              </a:spcAft>
              <a:defRPr sz="1300">
                <a:latin typeface="+mn-lt"/>
              </a:defRPr>
            </a:lvl1pPr>
          </a:lstStyle>
          <a:p>
            <a:pPr>
              <a:defRPr/>
            </a:pPr>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2" tIns="49516" rIns="99032" bIns="49516" rtlCol="0" anchor="b"/>
          <a:lstStyle>
            <a:lvl1pPr algn="r" fontAlgn="auto">
              <a:spcBef>
                <a:spcPts val="0"/>
              </a:spcBef>
              <a:spcAft>
                <a:spcPts val="0"/>
              </a:spcAft>
              <a:defRPr sz="13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1845831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2294094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2001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37270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77926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754066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252968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2121699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129711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05283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90723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7988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2172437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975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54910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555282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35344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22740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55812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81743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64634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77004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6310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771390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53342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548732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67507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Notes Placeholder 2"/>
          <p:cNvSpPr>
            <a:spLocks noGrp="1"/>
          </p:cNvSpPr>
          <p:nvPr>
            <p:ph type="body" idx="1"/>
          </p:nvPr>
        </p:nvSpPr>
        <p:spPr/>
        <p:txBody>
          <a:bodyPr/>
          <a:lstStyle/>
          <a:p>
            <a:endParaRPr lang="en-US" altLang="zh-TW"/>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BDF89DC5-A906-4100-B6FF-0EFE6B46B6AC}" type="slidenum">
              <a:rPr lang="zh-TW" altLang="en-US">
                <a:latin typeface="Calibri" pitchFamily="34" charset="0"/>
              </a:rPr>
              <a:pPr/>
              <a:t>34</a:t>
            </a:fld>
            <a:endParaRPr lang="en-US" altLang="zh-TW">
              <a:latin typeface="Calibri" pitchFamily="34" charset="0"/>
            </a:endParaRPr>
          </a:p>
        </p:txBody>
      </p:sp>
    </p:spTree>
    <p:extLst>
      <p:ext uri="{BB962C8B-B14F-4D97-AF65-F5344CB8AC3E}">
        <p14:creationId xmlns:p14="http://schemas.microsoft.com/office/powerpoint/2010/main" val="1997575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142741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16553116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90319">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3625723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948343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3688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7378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22762985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594461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71317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extLst>
      <p:ext uri="{BB962C8B-B14F-4D97-AF65-F5344CB8AC3E}">
        <p14:creationId xmlns:p14="http://schemas.microsoft.com/office/powerpoint/2010/main" val="3341284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334332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77499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1659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extLst>
      <p:ext uri="{BB962C8B-B14F-4D97-AF65-F5344CB8AC3E}">
        <p14:creationId xmlns:p14="http://schemas.microsoft.com/office/powerpoint/2010/main" val="3669324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9358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Notes Placeholder 2"/>
          <p:cNvSpPr>
            <a:spLocks noGrp="1"/>
          </p:cNvSpPr>
          <p:nvPr>
            <p:ph type="body" idx="1"/>
          </p:nvPr>
        </p:nvSpPr>
        <p:spPr/>
        <p:txBody>
          <a:bodyPr/>
          <a:lstStyle/>
          <a:p>
            <a:endParaRPr lang="en-US" altLang="zh-TW"/>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B39E3D79-70F5-49A5-9EB6-43DA72E2D187}" type="slidenum">
              <a:rPr lang="zh-TW" altLang="en-US">
                <a:latin typeface="Calibri" pitchFamily="34" charset="0"/>
              </a:rPr>
              <a:pPr/>
              <a:t>50</a:t>
            </a:fld>
            <a:endParaRPr lang="en-US" altLang="zh-TW">
              <a:latin typeface="Calibri" pitchFamily="34" charset="0"/>
            </a:endParaRPr>
          </a:p>
        </p:txBody>
      </p:sp>
    </p:spTree>
    <p:extLst>
      <p:ext uri="{BB962C8B-B14F-4D97-AF65-F5344CB8AC3E}">
        <p14:creationId xmlns:p14="http://schemas.microsoft.com/office/powerpoint/2010/main" val="2595458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446C8062-CA0B-4551-9EC6-5BE7391E424C}" type="slidenum">
              <a:rPr lang="zh-TW" altLang="en-US">
                <a:latin typeface="Calibri" pitchFamily="34" charset="0"/>
              </a:rPr>
              <a:pPr/>
              <a:t>52</a:t>
            </a:fld>
            <a:endParaRPr lang="en-US" altLang="zh-TW">
              <a:latin typeface="Calibri" pitchFamily="34" charset="0"/>
            </a:endParaRPr>
          </a:p>
        </p:txBody>
      </p:sp>
    </p:spTree>
    <p:extLst>
      <p:ext uri="{BB962C8B-B14F-4D97-AF65-F5344CB8AC3E}">
        <p14:creationId xmlns:p14="http://schemas.microsoft.com/office/powerpoint/2010/main" val="23984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227393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Notes Placeholder 2"/>
          <p:cNvSpPr>
            <a:spLocks noGrp="1"/>
          </p:cNvSpPr>
          <p:nvPr>
            <p:ph type="body" idx="1"/>
          </p:nvPr>
        </p:nvSpPr>
        <p:spPr/>
        <p:txBody>
          <a:bodyPr/>
          <a:lstStyle/>
          <a:p>
            <a:endParaRPr lang="zh-TW" altLang="en-US"/>
          </a:p>
        </p:txBody>
      </p:sp>
      <p:sp>
        <p:nvSpPr>
          <p:cNvPr id="4" name="Slide Number Placeholder 3"/>
          <p:cNvSpPr>
            <a:spLocks noGrp="1"/>
          </p:cNvSpPr>
          <p:nvPr>
            <p:ph type="sldNum" sz="quarter" idx="5"/>
          </p:nvPr>
        </p:nvSpPr>
        <p:spPr>
          <a:noFill/>
        </p:spPr>
        <p:txBody>
          <a:bodyPr/>
          <a:lstStyle>
            <a:lvl1pPr defTabSz="947586">
              <a:defRPr>
                <a:solidFill>
                  <a:schemeClr val="tx1"/>
                </a:solidFill>
                <a:latin typeface="Arial" pitchFamily="34" charset="0"/>
              </a:defRPr>
            </a:lvl1pPr>
            <a:lvl2pPr marL="769814" indent="-296815" defTabSz="947586">
              <a:defRPr>
                <a:solidFill>
                  <a:schemeClr val="tx1"/>
                </a:solidFill>
                <a:latin typeface="Arial" pitchFamily="34" charset="0"/>
              </a:defRPr>
            </a:lvl2pPr>
            <a:lvl3pPr marL="1184084" indent="-236499" defTabSz="947586">
              <a:defRPr>
                <a:solidFill>
                  <a:schemeClr val="tx1"/>
                </a:solidFill>
                <a:latin typeface="Arial" pitchFamily="34" charset="0"/>
              </a:defRPr>
            </a:lvl3pPr>
            <a:lvl4pPr marL="1658671" indent="-238086" defTabSz="947586">
              <a:defRPr>
                <a:solidFill>
                  <a:schemeClr val="tx1"/>
                </a:solidFill>
                <a:latin typeface="Arial" pitchFamily="34" charset="0"/>
              </a:defRPr>
            </a:lvl4pPr>
            <a:lvl5pPr marL="2131669" indent="-236499" defTabSz="947586">
              <a:defRPr>
                <a:solidFill>
                  <a:schemeClr val="tx1"/>
                </a:solidFill>
                <a:latin typeface="Arial" pitchFamily="34" charset="0"/>
              </a:defRPr>
            </a:lvl5pPr>
            <a:lvl6pPr marL="2588795" indent="-236499" defTabSz="947586" fontAlgn="base">
              <a:spcBef>
                <a:spcPct val="0"/>
              </a:spcBef>
              <a:spcAft>
                <a:spcPct val="0"/>
              </a:spcAft>
              <a:defRPr>
                <a:solidFill>
                  <a:schemeClr val="tx1"/>
                </a:solidFill>
                <a:latin typeface="Arial" pitchFamily="34" charset="0"/>
              </a:defRPr>
            </a:lvl6pPr>
            <a:lvl7pPr marL="3045922" indent="-236499" defTabSz="947586" fontAlgn="base">
              <a:spcBef>
                <a:spcPct val="0"/>
              </a:spcBef>
              <a:spcAft>
                <a:spcPct val="0"/>
              </a:spcAft>
              <a:defRPr>
                <a:solidFill>
                  <a:schemeClr val="tx1"/>
                </a:solidFill>
                <a:latin typeface="Arial" pitchFamily="34" charset="0"/>
              </a:defRPr>
            </a:lvl7pPr>
            <a:lvl8pPr marL="3503048" indent="-236499" defTabSz="947586" fontAlgn="base">
              <a:spcBef>
                <a:spcPct val="0"/>
              </a:spcBef>
              <a:spcAft>
                <a:spcPct val="0"/>
              </a:spcAft>
              <a:defRPr>
                <a:solidFill>
                  <a:schemeClr val="tx1"/>
                </a:solidFill>
                <a:latin typeface="Arial" pitchFamily="34" charset="0"/>
              </a:defRPr>
            </a:lvl8pPr>
            <a:lvl9pPr marL="3960175" indent="-236499" defTabSz="947586" fontAlgn="base">
              <a:spcBef>
                <a:spcPct val="0"/>
              </a:spcBef>
              <a:spcAft>
                <a:spcPct val="0"/>
              </a:spcAft>
              <a:defRPr>
                <a:solidFill>
                  <a:schemeClr val="tx1"/>
                </a:solidFill>
                <a:latin typeface="Arial" pitchFamily="34" charset="0"/>
              </a:defRPr>
            </a:lvl9pPr>
          </a:lstStyle>
          <a:p>
            <a:fld id="{A71E96B7-92EF-4A83-875F-71EA8E9034C1}" type="slidenum">
              <a:rPr lang="zh-TW" altLang="en-US">
                <a:latin typeface="Calibri" pitchFamily="34" charset="0"/>
              </a:rPr>
              <a:pPr/>
              <a:t>53</a:t>
            </a:fld>
            <a:endParaRPr lang="en-US" altLang="zh-TW">
              <a:latin typeface="Calibri" pitchFamily="34" charset="0"/>
            </a:endParaRPr>
          </a:p>
        </p:txBody>
      </p:sp>
    </p:spTree>
    <p:extLst>
      <p:ext uri="{BB962C8B-B14F-4D97-AF65-F5344CB8AC3E}">
        <p14:creationId xmlns:p14="http://schemas.microsoft.com/office/powerpoint/2010/main" val="3894020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3209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103255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479555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3179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
        <p:nvSpPr>
          <p:cNvPr id="5" name="Notes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97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F5D2D3F-B0F1-446B-B7CC-19B90EB0017B}"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FA4F69-47FA-46CC-8030-E13D0EF9E852}" type="slidenum">
              <a:rPr lang="en-US"/>
              <a:pPr>
                <a:defRPr/>
              </a:pPr>
              <a:t>‹#›</a:t>
            </a:fld>
            <a:endParaRPr lang="en-US" dirty="0"/>
          </a:p>
        </p:txBody>
      </p:sp>
    </p:spTree>
  </p:cSld>
  <p:clrMapOvr>
    <a:masterClrMapping/>
  </p:clrMapOvr>
  <p:transition>
    <p:pull dir="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2AEB11F-C391-4BDD-82EB-6F3E13A9F9E1}"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F0D068-AB96-40B8-9FAA-4228627632C0}" type="slidenum">
              <a:rPr lang="en-US"/>
              <a:pPr>
                <a:defRPr/>
              </a:pPr>
              <a:t>‹#›</a:t>
            </a:fld>
            <a:endParaRPr lang="en-US" dirty="0"/>
          </a:p>
        </p:txBody>
      </p:sp>
    </p:spTree>
  </p:cSld>
  <p:clrMapOvr>
    <a:masterClrMapping/>
  </p:clrMapOvr>
  <p:transition>
    <p:pull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42669FE-0345-4152-A335-E3D8B60CD5FA}"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7040A0-6A5C-4BDA-AED7-03967CF0473B}" type="slidenum">
              <a:rPr lang="en-US"/>
              <a:pPr>
                <a:defRPr/>
              </a:pPr>
              <a:t>‹#›</a:t>
            </a:fld>
            <a:endParaRPr lang="en-US" dirty="0"/>
          </a:p>
        </p:txBody>
      </p:sp>
    </p:spTree>
  </p:cSld>
  <p:clrMapOvr>
    <a:masterClrMapping/>
  </p:clrMapOvr>
  <p:transition>
    <p:pull dir="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pull dir="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pull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pull dir="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pull dir="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pull dir="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pull dir="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pull dir="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5"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6" name="Freeform 5"/>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4953000"/>
          </a:xfrm>
          <a:ln>
            <a:noFill/>
          </a:ln>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8458200" y="6477000"/>
            <a:ext cx="476250" cy="307777"/>
          </a:xfrm>
          <a:prstGeom prst="rect">
            <a:avLst/>
          </a:prstGeom>
          <a:noFill/>
        </p:spPr>
        <p:txBody>
          <a:bodyPr wrap="square" rtlCol="0">
            <a:spAutoFit/>
          </a:bodyPr>
          <a:lstStyle/>
          <a:p>
            <a:pPr algn="r"/>
            <a:fld id="{F312DB61-18D7-4E59-BAE2-FECAE18F9AD8}" type="slidenum">
              <a:rPr lang="en-US" sz="1400" b="0" smtClean="0">
                <a:solidFill>
                  <a:schemeClr val="tx1"/>
                </a:solidFill>
                <a:latin typeface="+mj-lt"/>
              </a:rPr>
              <a:pPr algn="r"/>
              <a:t>‹#›</a:t>
            </a:fld>
            <a:endParaRPr lang="en-US" sz="1400" b="0" dirty="0">
              <a:solidFill>
                <a:schemeClr val="tx1"/>
              </a:solidFill>
              <a:latin typeface="+mj-lt"/>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pull dir="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pull dir="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pull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F29AB0-274B-47BE-985F-46164E2F9B8D}" type="datetimeFigureOut">
              <a:rPr lang="en-US"/>
              <a:pPr>
                <a:defRPr/>
              </a:pPr>
              <a:t>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238FDB-2D8C-4804-B582-7DB90366B95F}" type="slidenum">
              <a:rPr lang="en-US"/>
              <a:pPr>
                <a:defRPr/>
              </a:pPr>
              <a:t>‹#›</a:t>
            </a:fld>
            <a:endParaRPr lang="en-US" dirty="0"/>
          </a:p>
        </p:txBody>
      </p:sp>
    </p:spTree>
  </p:cSld>
  <p:clrMapOvr>
    <a:masterClrMapping/>
  </p:clrMapOvr>
  <p:transition>
    <p:pull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6F0B030-1580-4866-BCBB-5B9DCBDFAB68}"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D77EB8B-B6EB-443D-9CB4-B019CEC8F476}" type="slidenum">
              <a:rPr lang="en-US"/>
              <a:pPr>
                <a:defRPr/>
              </a:pPr>
              <a:t>‹#›</a:t>
            </a:fld>
            <a:endParaRPr lang="en-US" dirty="0"/>
          </a:p>
        </p:txBody>
      </p:sp>
    </p:spTree>
  </p:cSld>
  <p:clrMapOvr>
    <a:masterClrMapping/>
  </p:clrMapOvr>
  <p:transition>
    <p:pull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0FF0F97-1060-4EBF-B543-874A8397FCDC}" type="datetimeFigureOut">
              <a:rPr lang="en-US"/>
              <a:pPr>
                <a:defRPr/>
              </a:pPr>
              <a:t>2/1/2021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56104A5-FF6A-4891-8FE3-D539A7A66E05}" type="slidenum">
              <a:rPr lang="en-US"/>
              <a:pPr>
                <a:defRPr/>
              </a:pPr>
              <a:t>‹#›</a:t>
            </a:fld>
            <a:endParaRPr lang="en-US" dirty="0"/>
          </a:p>
        </p:txBody>
      </p:sp>
    </p:spTree>
  </p:cSld>
  <p:clrMapOvr>
    <a:masterClrMapping/>
  </p:clrMapOvr>
  <p:transition>
    <p:pull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848A180-20FC-43E6-ACF2-E4D2D7D4238C}" type="datetimeFigureOut">
              <a:rPr lang="en-US"/>
              <a:pPr>
                <a:defRPr/>
              </a:pPr>
              <a:t>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7012834-41A2-49E3-8762-B14EE3F5CFB1}" type="slidenum">
              <a:rPr lang="en-US"/>
              <a:pPr>
                <a:defRPr/>
              </a:pPr>
              <a:t>‹#›</a:t>
            </a:fld>
            <a:endParaRPr lang="en-US" dirty="0"/>
          </a:p>
        </p:txBody>
      </p:sp>
    </p:spTree>
  </p:cSld>
  <p:clrMapOvr>
    <a:masterClrMapping/>
  </p:clrMapOvr>
  <p:transition>
    <p:pull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B242E86-E886-49FE-9E81-CBA74FDF21F4}" type="datetimeFigureOut">
              <a:rPr lang="en-US"/>
              <a:pPr>
                <a:defRPr/>
              </a:pPr>
              <a:t>2/1/2021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0A9A6F0D-A611-4358-861D-7B01E8303898}" type="slidenum">
              <a:rPr lang="en-US"/>
              <a:pPr>
                <a:defRPr/>
              </a:pPr>
              <a:t>‹#›</a:t>
            </a:fld>
            <a:endParaRPr lang="en-US" dirty="0"/>
          </a:p>
        </p:txBody>
      </p:sp>
    </p:spTree>
  </p:cSld>
  <p:clrMapOvr>
    <a:masterClrMapping/>
  </p:clrMapOvr>
  <p:transition>
    <p:pull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E854A5-A6D3-4FF2-A83D-4A92E35723B6}"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AB79F47-3AF0-4617-BC60-2E592392BB48}" type="slidenum">
              <a:rPr lang="en-US"/>
              <a:pPr>
                <a:defRPr/>
              </a:pPr>
              <a:t>‹#›</a:t>
            </a:fld>
            <a:endParaRPr lang="en-US" dirty="0"/>
          </a:p>
        </p:txBody>
      </p:sp>
    </p:spTree>
  </p:cSld>
  <p:clrMapOvr>
    <a:masterClrMapping/>
  </p:clrMapOvr>
  <p:transition>
    <p:pull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BFCA2E3-A4EC-4D3C-A723-C30C7527518B}" type="datetimeFigureOut">
              <a:rPr lang="en-US"/>
              <a:pPr>
                <a:defRPr/>
              </a:pPr>
              <a:t>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ADF8B95-FD24-4BC4-B430-69A3136D11E0}" type="slidenum">
              <a:rPr lang="en-US"/>
              <a:pPr>
                <a:defRPr/>
              </a:pPr>
              <a:t>‹#›</a:t>
            </a:fld>
            <a:endParaRPr lang="en-US" dirty="0"/>
          </a:p>
        </p:txBody>
      </p:sp>
    </p:spTree>
  </p:cSld>
  <p:clrMapOvr>
    <a:masterClrMapping/>
  </p:clrMapOvr>
  <p:transition>
    <p:pull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E62B1BE-7229-4612-B077-302E9FB27D58}" type="datetimeFigureOut">
              <a:rPr lang="en-US"/>
              <a:pPr>
                <a:defRPr/>
              </a:pPr>
              <a:t>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4367C90-D8D8-4A11-9BC3-E7451ACC5EB2}"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40"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pull dir="rd"/>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transparent.gif"/>
          <p:cNvPicPr>
            <a:picLocks noChangeAspect="1"/>
          </p:cNvPicPr>
          <p:nvPr/>
        </p:nvPicPr>
        <p:blipFill>
          <a:blip r:embed="rId3"/>
          <a:srcRect/>
          <a:stretch>
            <a:fillRect/>
          </a:stretch>
        </p:blipFill>
        <p:spPr bwMode="auto">
          <a:xfrm>
            <a:off x="2430463" y="1676400"/>
            <a:ext cx="4046537" cy="4233863"/>
          </a:xfrm>
          <a:prstGeom prst="rect">
            <a:avLst/>
          </a:prstGeom>
          <a:noFill/>
          <a:ln w="9525">
            <a:noFill/>
            <a:miter lim="800000"/>
            <a:headEnd/>
            <a:tailEnd/>
          </a:ln>
        </p:spPr>
      </p:pic>
      <p:sp>
        <p:nvSpPr>
          <p:cNvPr id="4099" name="Title 1"/>
          <p:cNvSpPr>
            <a:spLocks noGrp="1"/>
          </p:cNvSpPr>
          <p:nvPr>
            <p:ph type="ctrTitle"/>
          </p:nvPr>
        </p:nvSpPr>
        <p:spPr>
          <a:xfrm>
            <a:off x="685800" y="2644775"/>
            <a:ext cx="7772400" cy="1470025"/>
          </a:xfrm>
        </p:spPr>
        <p:txBody>
          <a:bodyPr/>
          <a:lstStyle/>
          <a:p>
            <a:pPr eaLnBrk="1" hangingPunct="1"/>
            <a:r>
              <a:rPr lang="en-US" dirty="0"/>
              <a:t>Chapter 5</a:t>
            </a:r>
            <a:br>
              <a:rPr lang="en-US" dirty="0"/>
            </a:br>
            <a:r>
              <a:rPr lang="en-US" dirty="0"/>
              <a:t>Concurrency: </a:t>
            </a:r>
            <a:br>
              <a:rPr lang="en-US" dirty="0"/>
            </a:br>
            <a:r>
              <a:rPr lang="en-US" dirty="0"/>
              <a:t>Mutual Exclusion and Synchronization</a:t>
            </a:r>
          </a:p>
        </p:txBody>
      </p:sp>
      <p:sp>
        <p:nvSpPr>
          <p:cNvPr id="3" name="Subtitle 2"/>
          <p:cNvSpPr>
            <a:spLocks noGrp="1"/>
          </p:cNvSpPr>
          <p:nvPr>
            <p:ph type="subTitle" idx="1"/>
          </p:nvPr>
        </p:nvSpPr>
        <p:spPr>
          <a:xfrm>
            <a:off x="1371600" y="152400"/>
            <a:ext cx="6400800" cy="1752600"/>
          </a:xfrm>
        </p:spPr>
        <p:txBody>
          <a:bodyPr rtlCol="0">
            <a:normAutofit/>
          </a:bodyPr>
          <a:lstStyle/>
          <a:p>
            <a:pPr eaLnBrk="1" fontAlgn="auto" hangingPunct="1">
              <a:spcAft>
                <a:spcPts val="0"/>
              </a:spcAft>
              <a:buFont typeface="Arial" pitchFamily="34" charset="0"/>
              <a:buNone/>
              <a:defRPr/>
            </a:pPr>
            <a:r>
              <a:rPr lang="en-US" i="1" dirty="0"/>
              <a:t>Operating Systems:</a:t>
            </a:r>
            <a:br>
              <a:rPr lang="en-US" i="1" dirty="0"/>
            </a:br>
            <a:r>
              <a:rPr lang="en-US" i="1" dirty="0"/>
              <a:t>Internals and Design Principles</a:t>
            </a:r>
            <a:br>
              <a:rPr lang="en-US" i="1" dirty="0"/>
            </a:br>
            <a:r>
              <a:rPr lang="en-US" dirty="0"/>
              <a:t>William Stallings</a:t>
            </a:r>
            <a:endParaRPr lang="en-US" i="1" dirty="0"/>
          </a:p>
        </p:txBody>
      </p:sp>
    </p:spTree>
  </p:cSld>
  <p:clrMapOvr>
    <a:masterClrMapping/>
  </p:clrMapOvr>
  <p:transition>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a:t>Execution Sequence Example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65903500"/>
              </p:ext>
            </p:extLst>
          </p:nvPr>
        </p:nvGraphicFramePr>
        <p:xfrm>
          <a:off x="228600" y="228600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a:p>
                  </a:txBody>
                  <a:tcPr/>
                </a:tc>
                <a:tc>
                  <a:txBody>
                    <a:bodyPr/>
                    <a:lstStyle/>
                    <a:p>
                      <a:r>
                        <a:rPr lang="en-US"/>
                        <a:t>Reg</a:t>
                      </a:r>
                      <a:r>
                        <a:rPr lang="en-US" baseline="0"/>
                        <a:t> </a:t>
                      </a:r>
                      <a:endParaRPr lang="en-US"/>
                    </a:p>
                  </a:txBody>
                  <a:tcPr/>
                </a:tc>
                <a:tc>
                  <a:txBody>
                    <a:bodyPr/>
                    <a:lstStyle/>
                    <a:p>
                      <a:r>
                        <a:rPr lang="en-US" dirty="0"/>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2"/>
                  </a:ext>
                </a:extLst>
              </a:tr>
              <a:tr h="370840">
                <a:tc>
                  <a:txBody>
                    <a:bodyPr/>
                    <a:lstStyle/>
                    <a:p>
                      <a:r>
                        <a:rPr lang="en-US"/>
                        <a:t>P1</a:t>
                      </a:r>
                    </a:p>
                  </a:txBody>
                  <a:tcPr/>
                </a:tc>
                <a:tc>
                  <a:txBody>
                    <a:bodyPr/>
                    <a:lstStyle/>
                    <a:p>
                      <a:r>
                        <a:rPr lang="en-US"/>
                        <a:t>3</a:t>
                      </a:r>
                    </a:p>
                  </a:txBody>
                  <a:tcPr/>
                </a:tc>
                <a:tc>
                  <a:txBody>
                    <a:bodyPr/>
                    <a:lstStyle/>
                    <a:p>
                      <a:r>
                        <a:rPr lang="en-US"/>
                        <a:t>7000</a:t>
                      </a:r>
                    </a:p>
                  </a:txBody>
                  <a:tcPr/>
                </a:tc>
                <a:tc>
                  <a:txBody>
                    <a:bodyPr/>
                    <a:lstStyle/>
                    <a:p>
                      <a:r>
                        <a:rPr lang="en-US"/>
                        <a:t>7000</a:t>
                      </a:r>
                    </a:p>
                  </a:txBody>
                  <a:tcPr/>
                </a:tc>
                <a:extLst>
                  <a:ext uri="{0D108BD9-81ED-4DB2-BD59-A6C34878D82A}">
                    <a16:rowId xmlns:a16="http://schemas.microsoft.com/office/drawing/2014/main" val="10003"/>
                  </a:ext>
                </a:extLst>
              </a:tr>
              <a:tr h="370840">
                <a:tc>
                  <a:txBody>
                    <a:bodyPr/>
                    <a:lstStyle/>
                    <a:p>
                      <a:r>
                        <a:rPr lang="en-US">
                          <a:solidFill>
                            <a:srgbClr val="0070C0"/>
                          </a:solidFill>
                        </a:rPr>
                        <a:t>P2</a:t>
                      </a:r>
                    </a:p>
                  </a:txBody>
                  <a:tcPr/>
                </a:tc>
                <a:tc>
                  <a:txBody>
                    <a:bodyPr/>
                    <a:lstStyle/>
                    <a:p>
                      <a:r>
                        <a:rPr lang="en-US">
                          <a:solidFill>
                            <a:srgbClr val="0070C0"/>
                          </a:solidFill>
                        </a:rPr>
                        <a:t>1</a:t>
                      </a:r>
                    </a:p>
                  </a:txBody>
                  <a:tcPr/>
                </a:tc>
                <a:tc>
                  <a:txBody>
                    <a:bodyPr/>
                    <a:lstStyle/>
                    <a:p>
                      <a:r>
                        <a:rPr lang="en-US">
                          <a:solidFill>
                            <a:srgbClr val="0070C0"/>
                          </a:solidFill>
                        </a:rPr>
                        <a:t>7000</a:t>
                      </a:r>
                    </a:p>
                  </a:txBody>
                  <a:tcPr/>
                </a:tc>
                <a:tc>
                  <a:txBody>
                    <a:bodyPr/>
                    <a:lstStyle/>
                    <a:p>
                      <a:r>
                        <a:rPr lang="en-US">
                          <a:solidFill>
                            <a:srgbClr val="0070C0"/>
                          </a:solidFill>
                        </a:rPr>
                        <a:t>7000</a:t>
                      </a:r>
                    </a:p>
                  </a:txBody>
                  <a:tcPr/>
                </a:tc>
                <a:extLst>
                  <a:ext uri="{0D108BD9-81ED-4DB2-BD59-A6C34878D82A}">
                    <a16:rowId xmlns:a16="http://schemas.microsoft.com/office/drawing/2014/main" val="10004"/>
                  </a:ext>
                </a:extLst>
              </a:tr>
              <a:tr h="370840">
                <a:tc>
                  <a:txBody>
                    <a:bodyPr/>
                    <a:lstStyle/>
                    <a:p>
                      <a:r>
                        <a:rPr lang="en-US">
                          <a:solidFill>
                            <a:srgbClr val="0070C0"/>
                          </a:solidFill>
                        </a:rPr>
                        <a:t>P2</a:t>
                      </a:r>
                    </a:p>
                  </a:txBody>
                  <a:tcPr/>
                </a:tc>
                <a:tc>
                  <a:txBody>
                    <a:bodyPr/>
                    <a:lstStyle/>
                    <a:p>
                      <a:r>
                        <a:rPr lang="en-US">
                          <a:solidFill>
                            <a:srgbClr val="0070C0"/>
                          </a:solidFill>
                        </a:rPr>
                        <a:t>2</a:t>
                      </a:r>
                    </a:p>
                  </a:txBody>
                  <a:tcPr/>
                </a:tc>
                <a:tc>
                  <a:txBody>
                    <a:bodyPr/>
                    <a:lstStyle/>
                    <a:p>
                      <a:r>
                        <a:rPr lang="en-US">
                          <a:solidFill>
                            <a:srgbClr val="0070C0"/>
                          </a:solidFill>
                        </a:rPr>
                        <a:t>6000</a:t>
                      </a:r>
                    </a:p>
                  </a:txBody>
                  <a:tcPr/>
                </a:tc>
                <a:tc>
                  <a:txBody>
                    <a:bodyPr/>
                    <a:lstStyle/>
                    <a:p>
                      <a:r>
                        <a:rPr lang="en-US">
                          <a:solidFill>
                            <a:srgbClr val="0070C0"/>
                          </a:solidFill>
                        </a:rPr>
                        <a:t>7000</a:t>
                      </a:r>
                    </a:p>
                  </a:txBody>
                  <a:tcPr/>
                </a:tc>
                <a:extLst>
                  <a:ext uri="{0D108BD9-81ED-4DB2-BD59-A6C34878D82A}">
                    <a16:rowId xmlns:a16="http://schemas.microsoft.com/office/drawing/2014/main" val="10005"/>
                  </a:ext>
                </a:extLst>
              </a:tr>
              <a:tr h="370840">
                <a:tc>
                  <a:txBody>
                    <a:bodyPr/>
                    <a:lstStyle/>
                    <a:p>
                      <a:r>
                        <a:rPr lang="en-US">
                          <a:solidFill>
                            <a:srgbClr val="0070C0"/>
                          </a:solidFill>
                        </a:rPr>
                        <a:t>P2</a:t>
                      </a:r>
                    </a:p>
                  </a:txBody>
                  <a:tcPr/>
                </a:tc>
                <a:tc>
                  <a:txBody>
                    <a:bodyPr/>
                    <a:lstStyle/>
                    <a:p>
                      <a:r>
                        <a:rPr lang="en-US">
                          <a:solidFill>
                            <a:srgbClr val="0070C0"/>
                          </a:solidFill>
                        </a:rPr>
                        <a:t>3</a:t>
                      </a:r>
                    </a:p>
                  </a:txBody>
                  <a:tcPr/>
                </a:tc>
                <a:tc>
                  <a:txBody>
                    <a:bodyPr/>
                    <a:lstStyle/>
                    <a:p>
                      <a:r>
                        <a:rPr lang="en-US">
                          <a:solidFill>
                            <a:srgbClr val="0070C0"/>
                          </a:solidFill>
                        </a:rPr>
                        <a:t>6000</a:t>
                      </a:r>
                    </a:p>
                  </a:txBody>
                  <a:tcPr/>
                </a:tc>
                <a:tc>
                  <a:txBody>
                    <a:bodyPr/>
                    <a:lstStyle/>
                    <a:p>
                      <a:r>
                        <a:rPr lang="en-US" b="0">
                          <a:solidFill>
                            <a:srgbClr val="0070C0"/>
                          </a:solidFill>
                        </a:rPr>
                        <a:t>6000</a:t>
                      </a:r>
                    </a:p>
                  </a:txBody>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32644744"/>
              </p:ext>
            </p:extLst>
          </p:nvPr>
        </p:nvGraphicFramePr>
        <p:xfrm>
          <a:off x="3200400" y="228600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dirty="0"/>
                    </a:p>
                  </a:txBody>
                  <a:tcPr/>
                </a:tc>
                <a:tc>
                  <a:txBody>
                    <a:bodyPr/>
                    <a:lstStyle/>
                    <a:p>
                      <a:r>
                        <a:rPr lang="en-US"/>
                        <a:t>Reg</a:t>
                      </a:r>
                      <a:r>
                        <a:rPr lang="en-US" baseline="0"/>
                        <a:t> </a:t>
                      </a:r>
                      <a:endParaRPr lang="en-US"/>
                    </a:p>
                  </a:txBody>
                  <a:tcPr/>
                </a:tc>
                <a:tc>
                  <a:txBody>
                    <a:bodyPr/>
                    <a:lstStyle/>
                    <a:p>
                      <a:r>
                        <a:rPr lang="en-US"/>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solidFill>
                            <a:srgbClr val="0070C0"/>
                          </a:solidFill>
                        </a:rPr>
                        <a:t>P2</a:t>
                      </a:r>
                    </a:p>
                  </a:txBody>
                  <a:tcPr/>
                </a:tc>
                <a:tc>
                  <a:txBody>
                    <a:bodyPr/>
                    <a:lstStyle/>
                    <a:p>
                      <a:r>
                        <a:rPr lang="en-US">
                          <a:solidFill>
                            <a:srgbClr val="0070C0"/>
                          </a:solidFill>
                        </a:rPr>
                        <a:t>1</a:t>
                      </a:r>
                    </a:p>
                  </a:txBody>
                  <a:tcPr/>
                </a:tc>
                <a:tc>
                  <a:txBody>
                    <a:bodyPr/>
                    <a:lstStyle/>
                    <a:p>
                      <a:r>
                        <a:rPr lang="en-US">
                          <a:solidFill>
                            <a:srgbClr val="0070C0"/>
                          </a:solidFill>
                        </a:rPr>
                        <a:t>5000</a:t>
                      </a:r>
                    </a:p>
                  </a:txBody>
                  <a:tcPr/>
                </a:tc>
                <a:tc>
                  <a:txBody>
                    <a:bodyPr/>
                    <a:lstStyle/>
                    <a:p>
                      <a:r>
                        <a:rPr lang="en-US">
                          <a:solidFill>
                            <a:srgbClr val="0070C0"/>
                          </a:solidFill>
                        </a:rPr>
                        <a:t>5000</a:t>
                      </a:r>
                    </a:p>
                  </a:txBody>
                  <a:tcPr/>
                </a:tc>
                <a:extLst>
                  <a:ext uri="{0D108BD9-81ED-4DB2-BD59-A6C34878D82A}">
                    <a16:rowId xmlns:a16="http://schemas.microsoft.com/office/drawing/2014/main" val="10002"/>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3"/>
                  </a:ext>
                </a:extLst>
              </a:tr>
              <a:tr h="370840">
                <a:tc>
                  <a:txBody>
                    <a:bodyPr/>
                    <a:lstStyle/>
                    <a:p>
                      <a:r>
                        <a:rPr lang="en-US">
                          <a:solidFill>
                            <a:srgbClr val="0070C0"/>
                          </a:solidFill>
                        </a:rPr>
                        <a:t>P2</a:t>
                      </a:r>
                    </a:p>
                  </a:txBody>
                  <a:tcPr/>
                </a:tc>
                <a:tc>
                  <a:txBody>
                    <a:bodyPr/>
                    <a:lstStyle/>
                    <a:p>
                      <a:r>
                        <a:rPr lang="en-US">
                          <a:solidFill>
                            <a:srgbClr val="0070C0"/>
                          </a:solidFill>
                        </a:rPr>
                        <a:t>2</a:t>
                      </a:r>
                    </a:p>
                  </a:txBody>
                  <a:tcPr/>
                </a:tc>
                <a:tc>
                  <a:txBody>
                    <a:bodyPr/>
                    <a:lstStyle/>
                    <a:p>
                      <a:r>
                        <a:rPr lang="en-US">
                          <a:solidFill>
                            <a:srgbClr val="0070C0"/>
                          </a:solidFill>
                        </a:rPr>
                        <a:t>4000</a:t>
                      </a:r>
                    </a:p>
                  </a:txBody>
                  <a:tcPr/>
                </a:tc>
                <a:tc>
                  <a:txBody>
                    <a:bodyPr/>
                    <a:lstStyle/>
                    <a:p>
                      <a:r>
                        <a:rPr lang="en-US">
                          <a:solidFill>
                            <a:srgbClr val="0070C0"/>
                          </a:solidFill>
                        </a:rPr>
                        <a:t>5000</a:t>
                      </a:r>
                    </a:p>
                  </a:txBody>
                  <a:tcPr/>
                </a:tc>
                <a:extLst>
                  <a:ext uri="{0D108BD9-81ED-4DB2-BD59-A6C34878D82A}">
                    <a16:rowId xmlns:a16="http://schemas.microsoft.com/office/drawing/2014/main" val="10004"/>
                  </a:ext>
                </a:extLst>
              </a:tr>
              <a:tr h="370840">
                <a:tc>
                  <a:txBody>
                    <a:bodyPr/>
                    <a:lstStyle/>
                    <a:p>
                      <a:r>
                        <a:rPr lang="en-US"/>
                        <a:t>P1</a:t>
                      </a:r>
                    </a:p>
                  </a:txBody>
                  <a:tcPr/>
                </a:tc>
                <a:tc>
                  <a:txBody>
                    <a:bodyPr/>
                    <a:lstStyle/>
                    <a:p>
                      <a:r>
                        <a:rPr lang="en-US" dirty="0"/>
                        <a:t>3</a:t>
                      </a:r>
                    </a:p>
                  </a:txBody>
                  <a:tcPr/>
                </a:tc>
                <a:tc>
                  <a:txBody>
                    <a:bodyPr/>
                    <a:lstStyle/>
                    <a:p>
                      <a:r>
                        <a:rPr lang="en-US"/>
                        <a:t>7000</a:t>
                      </a:r>
                    </a:p>
                  </a:txBody>
                  <a:tcPr/>
                </a:tc>
                <a:tc>
                  <a:txBody>
                    <a:bodyPr/>
                    <a:lstStyle/>
                    <a:p>
                      <a:r>
                        <a:rPr lang="en-US"/>
                        <a:t>7000</a:t>
                      </a:r>
                    </a:p>
                  </a:txBody>
                  <a:tcPr/>
                </a:tc>
                <a:extLst>
                  <a:ext uri="{0D108BD9-81ED-4DB2-BD59-A6C34878D82A}">
                    <a16:rowId xmlns:a16="http://schemas.microsoft.com/office/drawing/2014/main" val="10005"/>
                  </a:ext>
                </a:extLst>
              </a:tr>
              <a:tr h="370840">
                <a:tc>
                  <a:txBody>
                    <a:bodyPr/>
                    <a:lstStyle/>
                    <a:p>
                      <a:r>
                        <a:rPr lang="en-US">
                          <a:solidFill>
                            <a:srgbClr val="0070C0"/>
                          </a:solidFill>
                        </a:rPr>
                        <a:t>P2</a:t>
                      </a:r>
                    </a:p>
                  </a:txBody>
                  <a:tcPr/>
                </a:tc>
                <a:tc>
                  <a:txBody>
                    <a:bodyPr/>
                    <a:lstStyle/>
                    <a:p>
                      <a:r>
                        <a:rPr lang="en-US">
                          <a:solidFill>
                            <a:srgbClr val="0070C0"/>
                          </a:solidFill>
                        </a:rPr>
                        <a:t>3</a:t>
                      </a:r>
                    </a:p>
                  </a:txBody>
                  <a:tcPr/>
                </a:tc>
                <a:tc>
                  <a:txBody>
                    <a:bodyPr/>
                    <a:lstStyle/>
                    <a:p>
                      <a:r>
                        <a:rPr lang="en-US">
                          <a:solidFill>
                            <a:srgbClr val="0070C0"/>
                          </a:solidFill>
                        </a:rPr>
                        <a:t>4000</a:t>
                      </a:r>
                    </a:p>
                  </a:txBody>
                  <a:tcPr/>
                </a:tc>
                <a:tc>
                  <a:txBody>
                    <a:bodyPr/>
                    <a:lstStyle/>
                    <a:p>
                      <a:r>
                        <a:rPr lang="en-US" b="0" dirty="0">
                          <a:solidFill>
                            <a:srgbClr val="0070C0"/>
                          </a:solidFill>
                        </a:rPr>
                        <a:t>4000</a:t>
                      </a:r>
                    </a:p>
                  </a:txBody>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35282037"/>
              </p:ext>
            </p:extLst>
          </p:nvPr>
        </p:nvGraphicFramePr>
        <p:xfrm>
          <a:off x="6145576" y="2862520"/>
          <a:ext cx="2743200" cy="25958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endParaRPr lang="en-US"/>
                    </a:p>
                  </a:txBody>
                  <a:tcPr/>
                </a:tc>
                <a:tc>
                  <a:txBody>
                    <a:bodyPr/>
                    <a:lstStyle/>
                    <a:p>
                      <a:endParaRPr lang="en-US"/>
                    </a:p>
                  </a:txBody>
                  <a:tcPr/>
                </a:tc>
                <a:tc>
                  <a:txBody>
                    <a:bodyPr/>
                    <a:lstStyle/>
                    <a:p>
                      <a:r>
                        <a:rPr lang="en-US"/>
                        <a:t>Reg</a:t>
                      </a:r>
                      <a:r>
                        <a:rPr lang="en-US" baseline="0"/>
                        <a:t> </a:t>
                      </a:r>
                      <a:endParaRPr lang="en-US"/>
                    </a:p>
                  </a:txBody>
                  <a:tcPr/>
                </a:tc>
                <a:tc>
                  <a:txBody>
                    <a:bodyPr/>
                    <a:lstStyle/>
                    <a:p>
                      <a:r>
                        <a:rPr lang="en-US"/>
                        <a:t>X</a:t>
                      </a:r>
                    </a:p>
                  </a:txBody>
                  <a:tcPr/>
                </a:tc>
                <a:extLst>
                  <a:ext uri="{0D108BD9-81ED-4DB2-BD59-A6C34878D82A}">
                    <a16:rowId xmlns:a16="http://schemas.microsoft.com/office/drawing/2014/main" val="10000"/>
                  </a:ext>
                </a:extLst>
              </a:tr>
              <a:tr h="370840">
                <a:tc>
                  <a:txBody>
                    <a:bodyPr/>
                    <a:lstStyle/>
                    <a:p>
                      <a:r>
                        <a:rPr lang="en-US"/>
                        <a:t>P1</a:t>
                      </a:r>
                    </a:p>
                  </a:txBody>
                  <a:tcPr/>
                </a:tc>
                <a:tc>
                  <a:txBody>
                    <a:bodyPr/>
                    <a:lstStyle/>
                    <a:p>
                      <a:r>
                        <a:rPr lang="en-US"/>
                        <a:t>1</a:t>
                      </a:r>
                    </a:p>
                  </a:txBody>
                  <a:tcPr/>
                </a:tc>
                <a:tc>
                  <a:txBody>
                    <a:bodyPr/>
                    <a:lstStyle/>
                    <a:p>
                      <a:r>
                        <a:rPr lang="en-US"/>
                        <a:t>5000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5000</a:t>
                      </a:r>
                    </a:p>
                  </a:txBody>
                  <a:tcPr/>
                </a:tc>
                <a:extLst>
                  <a:ext uri="{0D108BD9-81ED-4DB2-BD59-A6C34878D82A}">
                    <a16:rowId xmlns:a16="http://schemas.microsoft.com/office/drawing/2014/main" val="10001"/>
                  </a:ext>
                </a:extLst>
              </a:tr>
              <a:tr h="370840">
                <a:tc>
                  <a:txBody>
                    <a:bodyPr/>
                    <a:lstStyle/>
                    <a:p>
                      <a:r>
                        <a:rPr lang="en-US"/>
                        <a:t>P1</a:t>
                      </a:r>
                    </a:p>
                  </a:txBody>
                  <a:tcPr/>
                </a:tc>
                <a:tc>
                  <a:txBody>
                    <a:bodyPr/>
                    <a:lstStyle/>
                    <a:p>
                      <a:r>
                        <a:rPr lang="en-US"/>
                        <a:t>2</a:t>
                      </a:r>
                    </a:p>
                  </a:txBody>
                  <a:tcPr/>
                </a:tc>
                <a:tc>
                  <a:txBody>
                    <a:bodyPr/>
                    <a:lstStyle/>
                    <a:p>
                      <a:r>
                        <a:rPr lang="en-US"/>
                        <a:t>7000</a:t>
                      </a:r>
                    </a:p>
                  </a:txBody>
                  <a:tcPr/>
                </a:tc>
                <a:tc>
                  <a:txBody>
                    <a:bodyPr/>
                    <a:lstStyle/>
                    <a:p>
                      <a:r>
                        <a:rPr lang="en-US"/>
                        <a:t>5000</a:t>
                      </a:r>
                    </a:p>
                  </a:txBody>
                  <a:tcPr/>
                </a:tc>
                <a:extLst>
                  <a:ext uri="{0D108BD9-81ED-4DB2-BD59-A6C34878D82A}">
                    <a16:rowId xmlns:a16="http://schemas.microsoft.com/office/drawing/2014/main" val="10002"/>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3"/>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4"/>
                  </a:ext>
                </a:extLst>
              </a:tr>
              <a:tr h="370840">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tc>
                  <a:txBody>
                    <a:bodyPr/>
                    <a:lstStyle/>
                    <a:p>
                      <a:endParaRPr lang="en-US">
                        <a:solidFill>
                          <a:srgbClr val="0070C0"/>
                        </a:solidFill>
                      </a:endParaRPr>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r>
                        <a:rPr lang="en-US" b="0"/>
                        <a:t>7000</a:t>
                      </a:r>
                    </a:p>
                  </a:txBody>
                  <a:tcPr/>
                </a:tc>
                <a:extLst>
                  <a:ext uri="{0D108BD9-81ED-4DB2-BD59-A6C34878D82A}">
                    <a16:rowId xmlns:a16="http://schemas.microsoft.com/office/drawing/2014/main" val="10006"/>
                  </a:ext>
                </a:extLst>
              </a:tr>
            </a:tbl>
          </a:graphicData>
        </a:graphic>
      </p:graphicFrame>
      <p:sp>
        <p:nvSpPr>
          <p:cNvPr id="10" name="Cloud 9"/>
          <p:cNvSpPr/>
          <p:nvPr/>
        </p:nvSpPr>
        <p:spPr>
          <a:xfrm>
            <a:off x="2209800" y="5334000"/>
            <a:ext cx="3352800" cy="1066800"/>
          </a:xfrm>
          <a:prstGeom prst="cloud">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lumMod val="75000"/>
                  </a:schemeClr>
                </a:solidFill>
              </a:rPr>
              <a:t>Nondeterministic result !!!</a:t>
            </a:r>
          </a:p>
        </p:txBody>
      </p:sp>
      <p:cxnSp>
        <p:nvCxnSpPr>
          <p:cNvPr id="11" name="Straight Arrow Connector 10"/>
          <p:cNvCxnSpPr/>
          <p:nvPr/>
        </p:nvCxnSpPr>
        <p:spPr>
          <a:xfrm flipH="1" flipV="1">
            <a:off x="2362200" y="4841456"/>
            <a:ext cx="838200" cy="62153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29200" y="4864866"/>
            <a:ext cx="533400" cy="46913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199742" y="1775093"/>
            <a:ext cx="2667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Can you give a sequence which results in X being 7000 at the end?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par>
                                <p:cTn id="15" presetID="53" presetClass="entr" presetSubtype="16"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par>
                                <p:cTn id="30" presetID="22" presetClass="entr" presetSubtype="4" fill="hold"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t>
            </a:r>
            <a:br>
              <a:rPr lang="en-US" dirty="0"/>
            </a:br>
            <a:r>
              <a:rPr lang="en-US" dirty="0"/>
              <a:t>Concerns</a:t>
            </a:r>
          </a:p>
        </p:txBody>
      </p:sp>
      <p:sp>
        <p:nvSpPr>
          <p:cNvPr id="3" name="Content Placeholder 2"/>
          <p:cNvSpPr>
            <a:spLocks noGrp="1"/>
          </p:cNvSpPr>
          <p:nvPr>
            <p:ph idx="1"/>
          </p:nvPr>
        </p:nvSpPr>
        <p:spPr/>
        <p:txBody>
          <a:bodyPr/>
          <a:lstStyle/>
          <a:p>
            <a:pPr>
              <a:spcBef>
                <a:spcPts val="1200"/>
              </a:spcBef>
            </a:pPr>
            <a:r>
              <a:rPr lang="en-NZ" dirty="0"/>
              <a:t>What design and management issues are raised by the existence of concurrency?</a:t>
            </a:r>
          </a:p>
          <a:p>
            <a:pPr>
              <a:spcBef>
                <a:spcPts val="1200"/>
              </a:spcBef>
            </a:pPr>
            <a:r>
              <a:rPr lang="en-US" dirty="0"/>
              <a:t>The OS must </a:t>
            </a:r>
          </a:p>
          <a:p>
            <a:pPr lvl="1">
              <a:spcBef>
                <a:spcPts val="1200"/>
              </a:spcBef>
            </a:pPr>
            <a:r>
              <a:rPr lang="en-US" dirty="0"/>
              <a:t>keep track of various processes</a:t>
            </a:r>
          </a:p>
          <a:p>
            <a:pPr lvl="1">
              <a:spcBef>
                <a:spcPts val="1200"/>
              </a:spcBef>
            </a:pPr>
            <a:r>
              <a:rPr lang="en-US" dirty="0"/>
              <a:t>allocate and de-allocate resources for each active process; multiple processes want access to the same resource</a:t>
            </a:r>
          </a:p>
          <a:p>
            <a:pPr lvl="1">
              <a:spcBef>
                <a:spcPts val="1200"/>
              </a:spcBef>
            </a:pPr>
            <a:r>
              <a:rPr lang="en-US" dirty="0"/>
              <a:t>protect the data and physical resources of each process against interference by other processes</a:t>
            </a:r>
          </a:p>
          <a:p>
            <a:pPr lvl="1">
              <a:spcBef>
                <a:spcPts val="1200"/>
              </a:spcBef>
            </a:pPr>
            <a:r>
              <a:rPr lang="en-US" b="1" dirty="0"/>
              <a:t>ensure that a process and its output must be independent of the speed at which its execution is carried out relative to the speed of other concurrent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Competition</a:t>
            </a:r>
          </a:p>
        </p:txBody>
      </p:sp>
      <p:sp>
        <p:nvSpPr>
          <p:cNvPr id="3" name="Content Placeholder 2"/>
          <p:cNvSpPr>
            <a:spLocks noGrp="1"/>
          </p:cNvSpPr>
          <p:nvPr>
            <p:ph idx="1"/>
          </p:nvPr>
        </p:nvSpPr>
        <p:spPr>
          <a:xfrm>
            <a:off x="457200" y="1524000"/>
            <a:ext cx="8229600" cy="4953000"/>
          </a:xfrm>
          <a:noFill/>
        </p:spPr>
        <p:txBody>
          <a:bodyPr/>
          <a:lstStyle/>
          <a:p>
            <a:pPr>
              <a:spcBef>
                <a:spcPts val="600"/>
              </a:spcBef>
              <a:buFont typeface="Arial" panose="020B0604020202020204" pitchFamily="34" charset="0"/>
              <a:buChar char="•"/>
            </a:pPr>
            <a:r>
              <a:rPr lang="en-US" dirty="0"/>
              <a:t>Concurrent processes come into conflict when they are competing for use of the same resource such as I/O devices, memory, and processor time. </a:t>
            </a:r>
          </a:p>
          <a:p>
            <a:pPr>
              <a:spcBef>
                <a:spcPts val="600"/>
              </a:spcBef>
              <a:buFont typeface="Arial" panose="020B0604020202020204" pitchFamily="34" charset="0"/>
              <a:buChar char="•"/>
            </a:pPr>
            <a:r>
              <a:rPr lang="en-US" dirty="0"/>
              <a:t>In the case of competing processes, three control problems must be faced:</a:t>
            </a:r>
          </a:p>
          <a:p>
            <a:pPr lvl="1">
              <a:spcBef>
                <a:spcPts val="600"/>
              </a:spcBef>
            </a:pPr>
            <a:r>
              <a:rPr lang="en-US" b="1" dirty="0"/>
              <a:t>Need for Mutual Exclusion</a:t>
            </a:r>
          </a:p>
          <a:p>
            <a:pPr lvl="2">
              <a:spcBef>
                <a:spcPts val="600"/>
              </a:spcBef>
            </a:pPr>
            <a:r>
              <a:rPr lang="en-US" dirty="0"/>
              <a:t>Example: In the case of the printer, we want any individual process to have control of the printer while it prints an entire file. Otherwise, lines from competing processes will be interleaved.</a:t>
            </a:r>
          </a:p>
          <a:p>
            <a:pPr lvl="1">
              <a:spcBef>
                <a:spcPts val="600"/>
              </a:spcBef>
            </a:pPr>
            <a:r>
              <a:rPr lang="en-US" dirty="0"/>
              <a:t>Deadlock</a:t>
            </a:r>
          </a:p>
          <a:p>
            <a:pPr lvl="1">
              <a:spcBef>
                <a:spcPts val="600"/>
              </a:spcBef>
            </a:pPr>
            <a:r>
              <a:rPr lang="en-US" dirty="0"/>
              <a:t>Starvation</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sz="3200" dirty="0">
                <a:solidFill>
                  <a:schemeClr val="tx2"/>
                </a:solidFill>
              </a:rPr>
              <a:t>Mutual Exclusion</a:t>
            </a:r>
            <a:endParaRPr lang="en-NZ" dirty="0">
              <a:solidFill>
                <a:schemeClr val="tx2"/>
              </a:solidFill>
            </a:endParaRPr>
          </a:p>
          <a:p>
            <a:r>
              <a:rPr lang="en-NZ" dirty="0"/>
              <a:t>Semaphores</a:t>
            </a:r>
          </a:p>
          <a:p>
            <a:r>
              <a:rPr lang="en-NZ" dirty="0"/>
              <a:t>IPC - Message Passing</a:t>
            </a:r>
          </a:p>
          <a:p>
            <a:r>
              <a:rPr lang="en-NZ" dirty="0"/>
              <a:t>Readers/Writers Problem</a:t>
            </a:r>
          </a:p>
        </p:txBody>
      </p:sp>
      <p:cxnSp>
        <p:nvCxnSpPr>
          <p:cNvPr id="4" name="Straight Arrow Connector 3"/>
          <p:cNvCxnSpPr/>
          <p:nvPr/>
        </p:nvCxnSpPr>
        <p:spPr>
          <a:xfrm>
            <a:off x="152400" y="23622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Mutual Exclusion</a:t>
            </a:r>
          </a:p>
        </p:txBody>
      </p:sp>
      <p:sp>
        <p:nvSpPr>
          <p:cNvPr id="7" name="Content Placeholder 2"/>
          <p:cNvSpPr txBox="1">
            <a:spLocks/>
          </p:cNvSpPr>
          <p:nvPr/>
        </p:nvSpPr>
        <p:spPr bwMode="auto">
          <a:xfrm>
            <a:off x="304800" y="1524000"/>
            <a:ext cx="84582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sz="2000" dirty="0"/>
              <a:t>The problem concerns a group of processes which need access to some resource that cannot be used simultaneously by more than one single process.</a:t>
            </a:r>
          </a:p>
          <a:p>
            <a:pPr>
              <a:spcBef>
                <a:spcPts val="1200"/>
              </a:spcBef>
              <a:defRPr/>
            </a:pPr>
            <a:r>
              <a:rPr lang="en-US" sz="2000" dirty="0"/>
              <a:t>Control of competition involves the OS because it is the OS that allocates resources. </a:t>
            </a:r>
          </a:p>
          <a:p>
            <a:pPr>
              <a:spcBef>
                <a:spcPts val="1200"/>
              </a:spcBef>
              <a:defRPr/>
            </a:pPr>
            <a:r>
              <a:rPr lang="en-US" sz="2000" dirty="0"/>
              <a:t>The processes themselves also need to be able to express the requirement for mutual exclusion.</a:t>
            </a:r>
          </a:p>
          <a:p>
            <a:pPr>
              <a:spcBef>
                <a:spcPts val="1200"/>
              </a:spcBef>
            </a:pPr>
            <a:r>
              <a:rPr lang="en-US" sz="2000" i="1" dirty="0">
                <a:solidFill>
                  <a:srgbClr val="C00000"/>
                </a:solidFill>
              </a:rPr>
              <a:t>Critical Section</a:t>
            </a:r>
            <a:r>
              <a:rPr lang="en-US" sz="2000" dirty="0"/>
              <a:t>:</a:t>
            </a:r>
            <a:r>
              <a:rPr lang="en-US" sz="2000" i="1" dirty="0">
                <a:solidFill>
                  <a:srgbClr val="C00000"/>
                </a:solidFill>
              </a:rPr>
              <a:t> </a:t>
            </a:r>
            <a:r>
              <a:rPr lang="en-US" sz="2000" dirty="0"/>
              <a:t>The piece of code within a process that accesses a shared resource (data structure or device) that must </a:t>
            </a:r>
            <a:r>
              <a:rPr lang="en-US" sz="2000" b="1" dirty="0"/>
              <a:t>not</a:t>
            </a:r>
            <a:r>
              <a:rPr lang="en-US" sz="2000" dirty="0"/>
              <a:t> be concurrently accessed by other processes.</a:t>
            </a:r>
          </a:p>
          <a:p>
            <a:pPr>
              <a:spcBef>
                <a:spcPts val="1200"/>
              </a:spcBef>
              <a:defRPr/>
            </a:pPr>
            <a:r>
              <a:rPr lang="en-US" sz="2000" dirty="0"/>
              <a:t>It is important that only one program at a time be allowed in its critical section. </a:t>
            </a:r>
          </a:p>
          <a:p>
            <a:pPr lvl="1">
              <a:spcBef>
                <a:spcPts val="1200"/>
              </a:spcBef>
            </a:pPr>
            <a:endParaRPr lang="en-US" sz="1800" dirty="0"/>
          </a:p>
        </p:txBody>
      </p:sp>
    </p:spTree>
    <p:extLst>
      <p:ext uri="{BB962C8B-B14F-4D97-AF65-F5344CB8AC3E}">
        <p14:creationId xmlns:p14="http://schemas.microsoft.com/office/powerpoint/2010/main" val="279084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Mutual Exclusion</a:t>
            </a:r>
          </a:p>
        </p:txBody>
      </p:sp>
      <p:sp>
        <p:nvSpPr>
          <p:cNvPr id="7" name="Content Placeholder 2"/>
          <p:cNvSpPr txBox="1">
            <a:spLocks/>
          </p:cNvSpPr>
          <p:nvPr/>
        </p:nvSpPr>
        <p:spPr bwMode="auto">
          <a:xfrm>
            <a:off x="304800" y="1417638"/>
            <a:ext cx="8229600" cy="5059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defRPr/>
            </a:pPr>
            <a:r>
              <a:rPr lang="en-US" sz="2000" dirty="0"/>
              <a:t>In the following figure, each process includes a critical section that operates on some resource Ra. </a:t>
            </a:r>
          </a:p>
          <a:p>
            <a:pPr>
              <a:spcBef>
                <a:spcPts val="600"/>
              </a:spcBef>
              <a:defRPr/>
            </a:pPr>
            <a:r>
              <a:rPr lang="en-US" sz="2000" dirty="0"/>
              <a:t>The two functions: </a:t>
            </a:r>
            <a:r>
              <a:rPr lang="en-US" sz="2000" b="1" dirty="0" err="1"/>
              <a:t>entercritical</a:t>
            </a:r>
            <a:r>
              <a:rPr lang="en-US" sz="2000" dirty="0"/>
              <a:t> and </a:t>
            </a:r>
            <a:r>
              <a:rPr lang="en-US" sz="2000" b="1" dirty="0" err="1"/>
              <a:t>exitcritical</a:t>
            </a:r>
            <a:r>
              <a:rPr lang="en-US" sz="2000" dirty="0"/>
              <a:t> are used to enforce mutual exclusion: any process that attempts to enter its critical section while another process is in its critical section is made to wait.</a:t>
            </a:r>
          </a:p>
          <a:p>
            <a:pPr>
              <a:spcBef>
                <a:spcPts val="600"/>
              </a:spcBef>
              <a:defRPr/>
            </a:pPr>
            <a:r>
              <a:rPr lang="en-US" sz="2000" dirty="0"/>
              <a:t>BUT, how to provide the functions </a:t>
            </a:r>
            <a:r>
              <a:rPr lang="en-US" sz="2000" dirty="0" err="1"/>
              <a:t>entercritical</a:t>
            </a:r>
            <a:r>
              <a:rPr lang="en-US" sz="2000" dirty="0"/>
              <a:t> and </a:t>
            </a:r>
            <a:r>
              <a:rPr lang="en-US" sz="2000" dirty="0" err="1"/>
              <a:t>exitcritical</a:t>
            </a:r>
            <a:r>
              <a:rPr lang="en-US" sz="2000" dirty="0"/>
              <a:t>?</a:t>
            </a:r>
          </a:p>
        </p:txBody>
      </p:sp>
      <p:pic>
        <p:nvPicPr>
          <p:cNvPr id="5" name="Picture 4" descr="f04.pdf"/>
          <p:cNvPicPr>
            <a:picLocks noChangeAspect="1"/>
          </p:cNvPicPr>
          <p:nvPr/>
        </p:nvPicPr>
        <p:blipFill rotWithShape="1">
          <a:blip r:embed="rId3"/>
          <a:srcRect l="7563" t="8769" r="9243" b="59443"/>
          <a:stretch/>
        </p:blipFill>
        <p:spPr>
          <a:xfrm>
            <a:off x="228600" y="3505200"/>
            <a:ext cx="8844455" cy="2590800"/>
          </a:xfrm>
          <a:prstGeom prst="rect">
            <a:avLst/>
          </a:prstGeom>
        </p:spPr>
      </p:pic>
    </p:spTree>
    <p:extLst>
      <p:ext uri="{BB962C8B-B14F-4D97-AF65-F5344CB8AC3E}">
        <p14:creationId xmlns:p14="http://schemas.microsoft.com/office/powerpoint/2010/main" val="2094168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for </a:t>
            </a:r>
            <a:br>
              <a:rPr lang="en-US" dirty="0"/>
            </a:br>
            <a:r>
              <a:rPr lang="en-US" dirty="0"/>
              <a:t>Mutual Exclusion</a:t>
            </a:r>
          </a:p>
        </p:txBody>
      </p:sp>
      <p:sp>
        <p:nvSpPr>
          <p:cNvPr id="3" name="Content Placeholder 2"/>
          <p:cNvSpPr>
            <a:spLocks noGrp="1"/>
          </p:cNvSpPr>
          <p:nvPr>
            <p:ph idx="1"/>
          </p:nvPr>
        </p:nvSpPr>
        <p:spPr>
          <a:xfrm>
            <a:off x="457200" y="1600200"/>
            <a:ext cx="8382000" cy="4953000"/>
          </a:xfrm>
        </p:spPr>
        <p:txBody>
          <a:bodyPr/>
          <a:lstStyle/>
          <a:p>
            <a:pPr>
              <a:spcBef>
                <a:spcPts val="600"/>
              </a:spcBef>
            </a:pPr>
            <a:r>
              <a:rPr lang="en-US" dirty="0"/>
              <a:t>Any facility that is to provide support for mutual exclusion should meet the following requirements:</a:t>
            </a:r>
          </a:p>
          <a:p>
            <a:pPr lvl="1">
              <a:spcBef>
                <a:spcPts val="600"/>
              </a:spcBef>
            </a:pPr>
            <a:r>
              <a:rPr lang="en-US" dirty="0"/>
              <a:t>Mutual exclusion must be enforced: only one process at a time is allowed into its critical section, among all processes that have critical sections for the same resource</a:t>
            </a:r>
          </a:p>
          <a:p>
            <a:pPr lvl="1">
              <a:spcBef>
                <a:spcPts val="600"/>
              </a:spcBef>
            </a:pPr>
            <a:r>
              <a:rPr lang="en-US" dirty="0"/>
              <a:t>A process that halts in its noncritical section must do so without interfering with other processes</a:t>
            </a:r>
          </a:p>
          <a:p>
            <a:pPr lvl="1">
              <a:spcBef>
                <a:spcPts val="600"/>
              </a:spcBef>
            </a:pPr>
            <a:r>
              <a:rPr lang="en-US" dirty="0"/>
              <a:t>No deadlock or starvation</a:t>
            </a:r>
          </a:p>
          <a:p>
            <a:pPr lvl="1">
              <a:spcBef>
                <a:spcPts val="600"/>
              </a:spcBef>
            </a:pPr>
            <a:r>
              <a:rPr lang="en-US" dirty="0"/>
              <a:t>When no process is in a critical section, any process that request entry to its critical section must be permitted to enter without delay</a:t>
            </a:r>
          </a:p>
          <a:p>
            <a:pPr lvl="1">
              <a:spcBef>
                <a:spcPts val="600"/>
              </a:spcBef>
            </a:pPr>
            <a:r>
              <a:rPr lang="en-US" dirty="0"/>
              <a:t>No assumptions are made about relative process speeds or number of processes</a:t>
            </a:r>
          </a:p>
          <a:p>
            <a:pPr lvl="1">
              <a:spcBef>
                <a:spcPts val="600"/>
              </a:spcBef>
            </a:pPr>
            <a:r>
              <a:rPr lang="en-US" dirty="0"/>
              <a:t>A process remains inside its critical section for a finite time only</a:t>
            </a:r>
          </a:p>
          <a:p>
            <a:pPr lvl="1">
              <a:spcBef>
                <a:spcPts val="600"/>
              </a:spcBef>
            </a:pPr>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Support:</a:t>
            </a:r>
            <a:br>
              <a:rPr lang="en-US" dirty="0"/>
            </a:br>
            <a:r>
              <a:rPr lang="en-US" dirty="0"/>
              <a:t>Disabling Interrupts</a:t>
            </a:r>
          </a:p>
        </p:txBody>
      </p:sp>
      <p:sp>
        <p:nvSpPr>
          <p:cNvPr id="3" name="Content Placeholder 2"/>
          <p:cNvSpPr>
            <a:spLocks noGrp="1"/>
          </p:cNvSpPr>
          <p:nvPr>
            <p:ph idx="1"/>
          </p:nvPr>
        </p:nvSpPr>
        <p:spPr/>
        <p:txBody>
          <a:bodyPr/>
          <a:lstStyle/>
          <a:p>
            <a:pPr>
              <a:spcBef>
                <a:spcPts val="300"/>
              </a:spcBef>
            </a:pPr>
            <a:r>
              <a:rPr lang="en-US" dirty="0"/>
              <a:t>Uniprocessors only allow interleaving, no overlapping.</a:t>
            </a:r>
          </a:p>
          <a:p>
            <a:pPr>
              <a:spcBef>
                <a:spcPts val="300"/>
              </a:spcBef>
            </a:pPr>
            <a:r>
              <a:rPr lang="en-US" dirty="0"/>
              <a:t>To guarantee mutual exclusion, it is sufficient to prevent a process from being interrupted while it is in the critical section.</a:t>
            </a:r>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lvl="1">
              <a:spcBef>
                <a:spcPts val="300"/>
              </a:spcBef>
            </a:pPr>
            <a:endParaRPr lang="en-US" dirty="0"/>
          </a:p>
          <a:p>
            <a:pPr>
              <a:spcBef>
                <a:spcPts val="300"/>
              </a:spcBef>
            </a:pPr>
            <a:r>
              <a:rPr lang="en-NZ" dirty="0"/>
              <a:t>Will it work for multi-processor architecture? </a:t>
            </a:r>
          </a:p>
          <a:p>
            <a:pPr lvl="1">
              <a:spcBef>
                <a:spcPts val="300"/>
              </a:spcBef>
            </a:pPr>
            <a:endParaRPr lang="en-US" dirty="0"/>
          </a:p>
        </p:txBody>
      </p:sp>
      <p:sp>
        <p:nvSpPr>
          <p:cNvPr id="4" name="Content Placeholder 2"/>
          <p:cNvSpPr txBox="1">
            <a:spLocks/>
          </p:cNvSpPr>
          <p:nvPr/>
        </p:nvSpPr>
        <p:spPr bwMode="auto">
          <a:xfrm>
            <a:off x="2169459" y="3352800"/>
            <a:ext cx="4343400" cy="1981200"/>
          </a:xfrm>
          <a:prstGeom prst="rect">
            <a:avLst/>
          </a:prstGeom>
          <a:noFill/>
          <a:ln w="12700">
            <a:solidFill>
              <a:schemeClr val="tx2"/>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charset="0"/>
              <a:buNone/>
            </a:pPr>
            <a:r>
              <a:rPr lang="en-NZ" sz="1800" b="1" dirty="0">
                <a:latin typeface="Courier New" pitchFamily="49" charset="0"/>
                <a:cs typeface="Courier New" pitchFamily="49" charset="0"/>
              </a:rPr>
              <a:t>while (true) {</a:t>
            </a:r>
          </a:p>
          <a:p>
            <a:pPr lvl="1">
              <a:buFont typeface="Arial" charset="0"/>
              <a:buNone/>
            </a:pPr>
            <a:r>
              <a:rPr lang="en-NZ" sz="1800" b="1" dirty="0">
                <a:latin typeface="Courier New" pitchFamily="49" charset="0"/>
                <a:cs typeface="Courier New" pitchFamily="49" charset="0"/>
              </a:rPr>
              <a:t>/* disable interrupts */;</a:t>
            </a:r>
          </a:p>
          <a:p>
            <a:pPr lvl="1">
              <a:buFont typeface="Arial" charset="0"/>
              <a:buNone/>
            </a:pPr>
            <a:r>
              <a:rPr lang="en-NZ" sz="1800" b="1" dirty="0">
                <a:latin typeface="Courier New" pitchFamily="49" charset="0"/>
                <a:cs typeface="Courier New" pitchFamily="49" charset="0"/>
              </a:rPr>
              <a:t>/* critical section */;</a:t>
            </a:r>
          </a:p>
          <a:p>
            <a:pPr lvl="1">
              <a:buFont typeface="Arial" charset="0"/>
              <a:buNone/>
            </a:pPr>
            <a:r>
              <a:rPr lang="en-NZ" sz="1800" b="1" dirty="0">
                <a:latin typeface="Courier New" pitchFamily="49" charset="0"/>
                <a:cs typeface="Courier New" pitchFamily="49" charset="0"/>
              </a:rPr>
              <a:t>/* enable interrupts */;</a:t>
            </a:r>
          </a:p>
          <a:p>
            <a:pPr lvl="1">
              <a:buFont typeface="Arial" charset="0"/>
              <a:buNone/>
            </a:pPr>
            <a:r>
              <a:rPr lang="en-NZ" sz="1800" b="1" dirty="0">
                <a:latin typeface="Courier New" pitchFamily="49" charset="0"/>
                <a:cs typeface="Courier New" pitchFamily="49" charset="0"/>
              </a:rPr>
              <a:t>/* remainder */;</a:t>
            </a:r>
          </a:p>
          <a:p>
            <a:pPr>
              <a:buFont typeface="Arial" charset="0"/>
              <a:buNone/>
            </a:pPr>
            <a:r>
              <a:rPr lang="en-NZ" sz="1800" b="1" dirty="0">
                <a:latin typeface="Courier New" pitchFamily="49" charset="0"/>
                <a:cs typeface="Courier New" pitchFamily="49" charset="0"/>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lstStyle/>
          <a:p>
            <a:r>
              <a:rPr lang="en-NZ" dirty="0"/>
              <a:t>Hardware Support:</a:t>
            </a:r>
            <a:br>
              <a:rPr lang="en-NZ" dirty="0"/>
            </a:br>
            <a:r>
              <a:rPr lang="en-NZ" dirty="0"/>
              <a:t>Special Machine Instructions</a:t>
            </a:r>
          </a:p>
        </p:txBody>
      </p:sp>
      <p:sp>
        <p:nvSpPr>
          <p:cNvPr id="3" name="Content Placeholder 2"/>
          <p:cNvSpPr>
            <a:spLocks noGrp="1"/>
          </p:cNvSpPr>
          <p:nvPr>
            <p:ph idx="1"/>
          </p:nvPr>
        </p:nvSpPr>
        <p:spPr/>
        <p:txBody>
          <a:bodyPr/>
          <a:lstStyle/>
          <a:p>
            <a:pPr>
              <a:spcBef>
                <a:spcPts val="1200"/>
              </a:spcBef>
            </a:pPr>
            <a:r>
              <a:rPr lang="en-NZ" dirty="0"/>
              <a:t>Another hardware solution: </a:t>
            </a:r>
          </a:p>
          <a:p>
            <a:pPr lvl="1">
              <a:spcBef>
                <a:spcPts val="1200"/>
              </a:spcBef>
            </a:pPr>
            <a:r>
              <a:rPr lang="en-NZ" dirty="0"/>
              <a:t>Compare-and-Swap (CAS) Instruction </a:t>
            </a:r>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r>
              <a:rPr lang="en-US" dirty="0"/>
              <a:t>A </a:t>
            </a:r>
            <a:r>
              <a:rPr lang="en-US" b="1" dirty="0"/>
              <a:t>compare</a:t>
            </a:r>
            <a:r>
              <a:rPr lang="en-US" dirty="0"/>
              <a:t> is made between a memory value and a test value.</a:t>
            </a:r>
          </a:p>
          <a:p>
            <a:pPr lvl="1">
              <a:spcBef>
                <a:spcPts val="1200"/>
              </a:spcBef>
            </a:pPr>
            <a:r>
              <a:rPr lang="en-US" dirty="0"/>
              <a:t>If the values are the same, a </a:t>
            </a:r>
            <a:r>
              <a:rPr lang="en-US" b="1" dirty="0"/>
              <a:t>swap</a:t>
            </a:r>
            <a:r>
              <a:rPr lang="en-US" dirty="0"/>
              <a:t> occurs.</a:t>
            </a:r>
          </a:p>
          <a:p>
            <a:pPr lvl="1">
              <a:spcBef>
                <a:spcPts val="1200"/>
              </a:spcBef>
            </a:pPr>
            <a:endParaRPr lang="en-NZ" dirty="0"/>
          </a:p>
        </p:txBody>
      </p:sp>
      <p:sp>
        <p:nvSpPr>
          <p:cNvPr id="4" name="Cloud 3"/>
          <p:cNvSpPr/>
          <p:nvPr/>
        </p:nvSpPr>
        <p:spPr>
          <a:xfrm>
            <a:off x="3352800" y="2696170"/>
            <a:ext cx="5257800" cy="187583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5" name="TextBox 4"/>
          <p:cNvSpPr txBox="1"/>
          <p:nvPr/>
        </p:nvSpPr>
        <p:spPr>
          <a:xfrm>
            <a:off x="3962400" y="3124200"/>
            <a:ext cx="3733800" cy="1200329"/>
          </a:xfrm>
          <a:prstGeom prst="rect">
            <a:avLst/>
          </a:prstGeom>
          <a:noFill/>
        </p:spPr>
        <p:txBody>
          <a:bodyPr wrap="square" rtlCol="0">
            <a:spAutoFit/>
          </a:bodyPr>
          <a:lstStyle/>
          <a:p>
            <a:r>
              <a:rPr lang="en-US" sz="2400" b="1" i="1" dirty="0">
                <a:solidFill>
                  <a:schemeClr val="accent2">
                    <a:lumMod val="75000"/>
                  </a:schemeClr>
                </a:solidFill>
              </a:rPr>
              <a:t>atomic</a:t>
            </a:r>
            <a:r>
              <a:rPr lang="en-US" sz="2400" dirty="0">
                <a:solidFill>
                  <a:schemeClr val="accent2">
                    <a:lumMod val="75000"/>
                  </a:schemeClr>
                </a:solidFill>
              </a:rPr>
              <a:t> </a:t>
            </a:r>
            <a:r>
              <a:rPr lang="en-US" sz="2400" dirty="0">
                <a:solidFill>
                  <a:schemeClr val="tx2">
                    <a:lumMod val="60000"/>
                    <a:lumOff val="40000"/>
                  </a:schemeClr>
                </a:solidFill>
              </a:rPr>
              <a:t>CPU instruction that cannot be interrupted </a:t>
            </a:r>
          </a:p>
          <a:p>
            <a:endParaRPr lang="en-US" sz="2400" dirty="0"/>
          </a:p>
        </p:txBody>
      </p:sp>
      <p:cxnSp>
        <p:nvCxnSpPr>
          <p:cNvPr id="7" name="Straight Arrow Connector 6"/>
          <p:cNvCxnSpPr/>
          <p:nvPr/>
        </p:nvCxnSpPr>
        <p:spPr>
          <a:xfrm flipH="1" flipV="1">
            <a:off x="4038600" y="2438400"/>
            <a:ext cx="609600" cy="4572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&amp; Swap </a:t>
            </a:r>
            <a:br>
              <a:rPr lang="en-US" dirty="0"/>
            </a:br>
            <a:r>
              <a:rPr lang="en-US" dirty="0"/>
              <a:t>Instruction</a:t>
            </a:r>
          </a:p>
        </p:txBody>
      </p:sp>
      <p:pic>
        <p:nvPicPr>
          <p:cNvPr id="4" name="Picture 2"/>
          <p:cNvPicPr>
            <a:picLocks noChangeAspect="1" noChangeArrowheads="1"/>
          </p:cNvPicPr>
          <p:nvPr/>
        </p:nvPicPr>
        <p:blipFill>
          <a:blip r:embed="rId3"/>
          <a:srcRect/>
          <a:stretch>
            <a:fillRect/>
          </a:stretch>
        </p:blipFill>
        <p:spPr bwMode="auto">
          <a:xfrm>
            <a:off x="4389648" y="2105025"/>
            <a:ext cx="4754352" cy="4676775"/>
          </a:xfrm>
          <a:prstGeom prst="rect">
            <a:avLst/>
          </a:prstGeom>
          <a:noFill/>
          <a:ln w="9525">
            <a:noFill/>
            <a:miter lim="800000"/>
            <a:headEnd/>
            <a:tailEnd/>
          </a:ln>
          <a:effectLst/>
        </p:spPr>
      </p:pic>
      <p:sp>
        <p:nvSpPr>
          <p:cNvPr id="3" name="Content Placeholder 2"/>
          <p:cNvSpPr>
            <a:spLocks noGrp="1"/>
          </p:cNvSpPr>
          <p:nvPr>
            <p:ph idx="1"/>
          </p:nvPr>
        </p:nvSpPr>
        <p:spPr>
          <a:xfrm>
            <a:off x="257060" y="2167128"/>
            <a:ext cx="4161048" cy="2895600"/>
          </a:xfrm>
          <a:ln w="12700">
            <a:solidFill>
              <a:schemeClr val="tx2"/>
            </a:solidFill>
          </a:ln>
        </p:spPr>
        <p:txBody>
          <a:bodyPr/>
          <a:lstStyle/>
          <a:p>
            <a:pPr>
              <a:buNone/>
            </a:pPr>
            <a:r>
              <a:rPr lang="en-US" sz="1600" b="1">
                <a:latin typeface="Courier New" pitchFamily="49" charset="0"/>
                <a:cs typeface="Courier New" pitchFamily="49" charset="0"/>
              </a:rPr>
              <a:t>int compare_and_swap (int </a:t>
            </a:r>
            <a:r>
              <a:rPr lang="en-US" sz="1600" b="1" dirty="0">
                <a:latin typeface="Courier New" pitchFamily="49" charset="0"/>
                <a:cs typeface="Courier New" pitchFamily="49" charset="0"/>
              </a:rPr>
              <a:t>*</a:t>
            </a:r>
            <a:r>
              <a:rPr lang="en-US" sz="1600" b="1">
                <a:latin typeface="Courier New" pitchFamily="49" charset="0"/>
                <a:cs typeface="Courier New" pitchFamily="49" charset="0"/>
              </a:rPr>
              <a:t>word,</a:t>
            </a:r>
          </a:p>
          <a:p>
            <a:pPr>
              <a:buNone/>
            </a:pPr>
            <a:r>
              <a:rPr lang="en-US" sz="1600" b="1">
                <a:latin typeface="Courier New" pitchFamily="49" charset="0"/>
                <a:cs typeface="Courier New" pitchFamily="49" charset="0"/>
              </a:rPr>
              <a:t>        int </a:t>
            </a:r>
            <a:r>
              <a:rPr lang="en-US" sz="1600" b="1" dirty="0">
                <a:latin typeface="Courier New" pitchFamily="49" charset="0"/>
                <a:cs typeface="Courier New" pitchFamily="49" charset="0"/>
              </a:rPr>
              <a:t>testval, int newval)</a:t>
            </a:r>
          </a:p>
          <a:p>
            <a:pPr>
              <a:buNone/>
            </a:pPr>
            <a:r>
              <a:rPr lang="en-US" sz="1600" b="1" dirty="0">
                <a:latin typeface="Courier New" pitchFamily="49" charset="0"/>
                <a:cs typeface="Courier New" pitchFamily="49" charset="0"/>
              </a:rPr>
              <a:t>{</a:t>
            </a:r>
          </a:p>
          <a:p>
            <a:pPr lvl="1">
              <a:buNone/>
            </a:pPr>
            <a:r>
              <a:rPr lang="en-US" sz="1600" b="1" dirty="0">
                <a:latin typeface="Courier New" pitchFamily="49" charset="0"/>
                <a:cs typeface="Courier New" pitchFamily="49" charset="0"/>
              </a:rPr>
              <a:t>int oldval;</a:t>
            </a:r>
          </a:p>
          <a:p>
            <a:pPr lvl="1">
              <a:buNone/>
            </a:pPr>
            <a:r>
              <a:rPr lang="en-US" sz="1600" b="1" dirty="0">
                <a:latin typeface="Courier New" pitchFamily="49" charset="0"/>
                <a:cs typeface="Courier New" pitchFamily="49" charset="0"/>
              </a:rPr>
              <a:t>oldval = *word;</a:t>
            </a:r>
          </a:p>
          <a:p>
            <a:pPr lvl="1">
              <a:buNone/>
            </a:pPr>
            <a:r>
              <a:rPr lang="en-US" sz="1600" b="1" dirty="0">
                <a:latin typeface="Courier New" pitchFamily="49" charset="0"/>
                <a:cs typeface="Courier New" pitchFamily="49" charset="0"/>
              </a:rPr>
              <a:t>if (oldval == testval</a:t>
            </a:r>
            <a:r>
              <a:rPr lang="en-US" sz="1600" b="1">
                <a:latin typeface="Courier New" pitchFamily="49" charset="0"/>
                <a:cs typeface="Courier New" pitchFamily="49" charset="0"/>
              </a:rPr>
              <a:t>) </a:t>
            </a:r>
          </a:p>
          <a:p>
            <a:pPr lvl="1">
              <a:buNone/>
            </a:pPr>
            <a:r>
              <a:rPr lang="en-US" sz="1600" b="1">
                <a:latin typeface="Courier New" pitchFamily="49" charset="0"/>
                <a:cs typeface="Courier New" pitchFamily="49" charset="0"/>
              </a:rPr>
              <a:t>   *</a:t>
            </a:r>
            <a:r>
              <a:rPr lang="en-US" sz="1600" b="1" dirty="0">
                <a:latin typeface="Courier New" pitchFamily="49" charset="0"/>
                <a:cs typeface="Courier New" pitchFamily="49" charset="0"/>
              </a:rPr>
              <a:t>word = newval;</a:t>
            </a:r>
          </a:p>
          <a:p>
            <a:pPr lvl="1">
              <a:buNone/>
            </a:pPr>
            <a:r>
              <a:rPr lang="en-US" sz="1600" b="1" dirty="0">
                <a:latin typeface="Courier New" pitchFamily="49" charset="0"/>
                <a:cs typeface="Courier New" pitchFamily="49" charset="0"/>
              </a:rPr>
              <a:t>return oldval;</a:t>
            </a:r>
          </a:p>
          <a:p>
            <a:pPr>
              <a:buNone/>
            </a:pPr>
            <a:r>
              <a:rPr lang="en-US" sz="1600" b="1" dirty="0">
                <a:latin typeface="Courier New" pitchFamily="49" charset="0"/>
                <a:cs typeface="Courier New" pitchFamily="49" charset="0"/>
              </a:rPr>
              <a:t>}</a:t>
            </a:r>
          </a:p>
        </p:txBody>
      </p:sp>
      <p:sp>
        <p:nvSpPr>
          <p:cNvPr id="7" name="TextBox 6"/>
          <p:cNvSpPr txBox="1"/>
          <p:nvPr/>
        </p:nvSpPr>
        <p:spPr>
          <a:xfrm>
            <a:off x="381000" y="1595735"/>
            <a:ext cx="2895600" cy="461665"/>
          </a:xfrm>
          <a:prstGeom prst="rect">
            <a:avLst/>
          </a:prstGeom>
          <a:noFill/>
        </p:spPr>
        <p:txBody>
          <a:bodyPr wrap="square" rtlCol="0">
            <a:spAutoFit/>
          </a:bodyPr>
          <a:lstStyle/>
          <a:p>
            <a:r>
              <a:rPr lang="en-US" sz="2400"/>
              <a:t>Pesudo Code</a:t>
            </a:r>
          </a:p>
        </p:txBody>
      </p:sp>
      <p:sp>
        <p:nvSpPr>
          <p:cNvPr id="8" name="TextBox 7"/>
          <p:cNvSpPr txBox="1"/>
          <p:nvPr/>
        </p:nvSpPr>
        <p:spPr>
          <a:xfrm>
            <a:off x="4418108" y="1579210"/>
            <a:ext cx="2895600" cy="461665"/>
          </a:xfrm>
          <a:prstGeom prst="rect">
            <a:avLst/>
          </a:prstGeom>
          <a:noFill/>
        </p:spPr>
        <p:txBody>
          <a:bodyPr wrap="square" rtlCol="0">
            <a:spAutoFit/>
          </a:bodyPr>
          <a:lstStyle/>
          <a:p>
            <a:r>
              <a:rPr lang="en-US" sz="2400"/>
              <a:t>Usage Example</a:t>
            </a:r>
          </a:p>
        </p:txBody>
      </p:sp>
      <p:sp>
        <p:nvSpPr>
          <p:cNvPr id="12" name="Cloud 11"/>
          <p:cNvSpPr/>
          <p:nvPr/>
        </p:nvSpPr>
        <p:spPr>
          <a:xfrm>
            <a:off x="304800" y="4495800"/>
            <a:ext cx="4267200" cy="1905000"/>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
        <p:nvSpPr>
          <p:cNvPr id="13" name="TextBox 12"/>
          <p:cNvSpPr txBox="1"/>
          <p:nvPr/>
        </p:nvSpPr>
        <p:spPr>
          <a:xfrm>
            <a:off x="685800" y="4800600"/>
            <a:ext cx="3441510" cy="1200329"/>
          </a:xfrm>
          <a:prstGeom prst="rect">
            <a:avLst/>
          </a:prstGeom>
          <a:noFill/>
        </p:spPr>
        <p:txBody>
          <a:bodyPr wrap="square" rtlCol="0">
            <a:spAutoFit/>
          </a:bodyPr>
          <a:lstStyle/>
          <a:p>
            <a:r>
              <a:rPr lang="en-US" dirty="0">
                <a:solidFill>
                  <a:schemeClr val="accent1"/>
                </a:solidFill>
              </a:rPr>
              <a:t>Only one process finding </a:t>
            </a:r>
            <a:r>
              <a:rPr lang="en-US" b="1" dirty="0">
                <a:solidFill>
                  <a:schemeClr val="accent1"/>
                </a:solidFill>
                <a:latin typeface="Courier New" panose="02070309020205020404" pitchFamily="49" charset="0"/>
                <a:cs typeface="Courier New" panose="02070309020205020404" pitchFamily="49" charset="0"/>
              </a:rPr>
              <a:t>bolt</a:t>
            </a:r>
            <a:r>
              <a:rPr lang="en-US" dirty="0">
                <a:solidFill>
                  <a:schemeClr val="accent1"/>
                </a:solidFill>
              </a:rPr>
              <a:t> equal to 0 will enter its critical section; all other processes go into a </a:t>
            </a:r>
            <a:r>
              <a:rPr lang="en-US" b="1" dirty="0">
                <a:solidFill>
                  <a:schemeClr val="accent1"/>
                </a:solidFill>
              </a:rPr>
              <a:t>busy waiting </a:t>
            </a:r>
            <a:r>
              <a:rPr lang="en-US" dirty="0">
                <a:solidFill>
                  <a:schemeClr val="accent1"/>
                </a:solidFill>
              </a:rPr>
              <a:t>mode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sz="3200" dirty="0">
                <a:solidFill>
                  <a:schemeClr val="tx2"/>
                </a:solidFill>
              </a:rPr>
              <a:t>Principles of Concurrency</a:t>
            </a:r>
          </a:p>
          <a:p>
            <a:r>
              <a:rPr lang="en-NZ" dirty="0"/>
              <a:t>Mutual Exclusion</a:t>
            </a:r>
          </a:p>
          <a:p>
            <a:r>
              <a:rPr lang="en-NZ" dirty="0"/>
              <a:t>Semaphores</a:t>
            </a:r>
          </a:p>
          <a:p>
            <a:r>
              <a:rPr lang="en-NZ" dirty="0"/>
              <a:t>IPC - Message Passing</a:t>
            </a:r>
          </a:p>
          <a:p>
            <a:r>
              <a:rPr lang="en-NZ" dirty="0"/>
              <a:t>Readers/Writers Problem</a:t>
            </a:r>
          </a:p>
        </p:txBody>
      </p:sp>
      <p:cxnSp>
        <p:nvCxnSpPr>
          <p:cNvPr id="4" name="Straight Arrow Connector 3"/>
          <p:cNvCxnSpPr/>
          <p:nvPr/>
        </p:nvCxnSpPr>
        <p:spPr>
          <a:xfrm>
            <a:off x="152400" y="19034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Special Machine Instruction</a:t>
            </a:r>
          </a:p>
        </p:txBody>
      </p:sp>
      <p:sp>
        <p:nvSpPr>
          <p:cNvPr id="3" name="Content Placeholder 2"/>
          <p:cNvSpPr>
            <a:spLocks noGrp="1"/>
          </p:cNvSpPr>
          <p:nvPr>
            <p:ph idx="1"/>
          </p:nvPr>
        </p:nvSpPr>
        <p:spPr/>
        <p:txBody>
          <a:bodyPr/>
          <a:lstStyle/>
          <a:p>
            <a:pPr>
              <a:spcBef>
                <a:spcPts val="1200"/>
              </a:spcBef>
            </a:pPr>
            <a:r>
              <a:rPr lang="en-US" dirty="0"/>
              <a:t>Advantages</a:t>
            </a:r>
          </a:p>
          <a:p>
            <a:pPr lvl="1">
              <a:spcBef>
                <a:spcPts val="1200"/>
              </a:spcBef>
            </a:pPr>
            <a:r>
              <a:rPr lang="en-US" dirty="0"/>
              <a:t>Applicable to any number of processes on either a single processor or multiple processors sharing main memory</a:t>
            </a:r>
          </a:p>
          <a:p>
            <a:pPr lvl="1">
              <a:spcBef>
                <a:spcPts val="1200"/>
              </a:spcBef>
            </a:pPr>
            <a:r>
              <a:rPr lang="en-US" dirty="0"/>
              <a:t>Simple and easy to verify</a:t>
            </a:r>
          </a:p>
          <a:p>
            <a:pPr lvl="1">
              <a:spcBef>
                <a:spcPts val="1200"/>
              </a:spcBef>
            </a:pPr>
            <a:r>
              <a:rPr lang="en-US" dirty="0"/>
              <a:t>It can be used to support multiple critical sections; each critical section can be defined by its own variable</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p:spPr>
        <p:txBody>
          <a:bodyPr/>
          <a:lstStyle/>
          <a:p>
            <a:r>
              <a:rPr lang="en-US" dirty="0"/>
              <a:t>Special Machine Instruction</a:t>
            </a:r>
          </a:p>
        </p:txBody>
      </p:sp>
      <p:sp>
        <p:nvSpPr>
          <p:cNvPr id="3" name="Content Placeholder 2"/>
          <p:cNvSpPr>
            <a:spLocks noGrp="1"/>
          </p:cNvSpPr>
          <p:nvPr>
            <p:ph idx="1"/>
          </p:nvPr>
        </p:nvSpPr>
        <p:spPr>
          <a:xfrm>
            <a:off x="457200" y="1600200"/>
            <a:ext cx="8229600" cy="4953000"/>
          </a:xfrm>
        </p:spPr>
        <p:txBody>
          <a:bodyPr/>
          <a:lstStyle/>
          <a:p>
            <a:pPr>
              <a:spcBef>
                <a:spcPts val="600"/>
              </a:spcBef>
            </a:pPr>
            <a:r>
              <a:rPr lang="en-US" dirty="0"/>
              <a:t>Disadvantages</a:t>
            </a:r>
          </a:p>
          <a:p>
            <a:pPr lvl="1">
              <a:spcBef>
                <a:spcPts val="600"/>
              </a:spcBef>
            </a:pPr>
            <a:r>
              <a:rPr lang="en-US" i="1" dirty="0">
                <a:solidFill>
                  <a:srgbClr val="C00000"/>
                </a:solidFill>
              </a:rPr>
              <a:t>Busy-waiting</a:t>
            </a:r>
            <a:r>
              <a:rPr lang="en-US" dirty="0"/>
              <a:t> consumes processor time</a:t>
            </a:r>
          </a:p>
          <a:p>
            <a:pPr lvl="1">
              <a:spcBef>
                <a:spcPts val="600"/>
              </a:spcBef>
            </a:pPr>
            <a:r>
              <a:rPr lang="en-US" dirty="0"/>
              <a:t>Starvation is possible</a:t>
            </a:r>
          </a:p>
          <a:p>
            <a:pPr lvl="2">
              <a:spcBef>
                <a:spcPts val="600"/>
              </a:spcBef>
            </a:pPr>
            <a:r>
              <a:rPr lang="en-US" dirty="0"/>
              <a:t>When a process leaves a critical section and more than one process is waiting, the selection of a waiting process is arbitrary; some process could indefinitely be denied access.</a:t>
            </a:r>
            <a:endParaRPr lang="en-NZ" dirty="0"/>
          </a:p>
          <a:p>
            <a:pPr lvl="1">
              <a:spcBef>
                <a:spcPts val="600"/>
              </a:spcBef>
            </a:pPr>
            <a:r>
              <a:rPr lang="en-US" dirty="0"/>
              <a:t> Deadlock is possible</a:t>
            </a:r>
          </a:p>
          <a:p>
            <a:pPr lvl="2">
              <a:spcBef>
                <a:spcPts val="600"/>
              </a:spcBef>
            </a:pPr>
            <a:r>
              <a:rPr lang="en-US" dirty="0"/>
              <a:t>P1 enters its critical section and is then preempted by a higher-priority P2.</a:t>
            </a:r>
          </a:p>
          <a:p>
            <a:pPr lvl="2">
              <a:spcBef>
                <a:spcPts val="600"/>
              </a:spcBef>
            </a:pPr>
            <a:r>
              <a:rPr lang="en-US" dirty="0"/>
              <a:t>P2 attempts to use the same resource as P1 but is denied access because of the mutual exclusion mechanism. </a:t>
            </a:r>
          </a:p>
          <a:p>
            <a:pPr lvl="2">
              <a:spcBef>
                <a:spcPts val="600"/>
              </a:spcBef>
            </a:pPr>
            <a:r>
              <a:rPr lang="en-US" dirty="0"/>
              <a:t>P2 goes into a busy waiting loop.</a:t>
            </a:r>
          </a:p>
          <a:p>
            <a:pPr lvl="2">
              <a:spcBef>
                <a:spcPts val="600"/>
              </a:spcBef>
            </a:pPr>
            <a:r>
              <a:rPr lang="en-US" dirty="0"/>
              <a:t>The lower-priority P1 will never be dispatched.</a:t>
            </a:r>
          </a:p>
          <a:p>
            <a:pPr lvl="3">
              <a:spcBef>
                <a:spcPts val="600"/>
              </a:spcBef>
            </a:pPr>
            <a:endParaRPr lang="en-US" dirty="0"/>
          </a:p>
          <a:p>
            <a:pPr lvl="1">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16066308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sz="3200" dirty="0">
                <a:solidFill>
                  <a:schemeClr val="accent1">
                    <a:lumMod val="75000"/>
                  </a:schemeClr>
                </a:solidFill>
              </a:rPr>
              <a:t>Semaphores</a:t>
            </a:r>
          </a:p>
          <a:p>
            <a:r>
              <a:rPr lang="en-NZ" dirty="0"/>
              <a:t>IPC - Message Passing</a:t>
            </a:r>
          </a:p>
          <a:p>
            <a:r>
              <a:rPr lang="en-NZ" dirty="0"/>
              <a:t>Readers/Writers Problem</a:t>
            </a:r>
          </a:p>
        </p:txBody>
      </p:sp>
      <p:cxnSp>
        <p:nvCxnSpPr>
          <p:cNvPr id="4" name="Straight Arrow Connector 3"/>
          <p:cNvCxnSpPr/>
          <p:nvPr/>
        </p:nvCxnSpPr>
        <p:spPr>
          <a:xfrm>
            <a:off x="0" y="2817812"/>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a:xfrm>
            <a:off x="457200" y="1600200"/>
            <a:ext cx="8382000" cy="4953000"/>
          </a:xfrm>
        </p:spPr>
        <p:txBody>
          <a:bodyPr/>
          <a:lstStyle/>
          <a:p>
            <a:pPr>
              <a:spcBef>
                <a:spcPts val="1200"/>
              </a:spcBef>
            </a:pPr>
            <a:r>
              <a:rPr lang="en-NZ" dirty="0"/>
              <a:t>Fundamental principle: multiple processes can cooperate by means of simple signals such that a process can be forced to stop at a specified place until it has received a specific signal.</a:t>
            </a:r>
          </a:p>
          <a:p>
            <a:pPr>
              <a:spcBef>
                <a:spcPts val="1200"/>
              </a:spcBef>
            </a:pPr>
            <a:r>
              <a:rPr lang="en-NZ" dirty="0"/>
              <a:t>Semaphore: an integer value used for signalling among processes.</a:t>
            </a:r>
          </a:p>
          <a:p>
            <a:pPr>
              <a:spcBef>
                <a:spcPts val="1200"/>
              </a:spcBef>
            </a:pPr>
            <a:r>
              <a:rPr lang="en-NZ" dirty="0"/>
              <a:t>Three operations on a semaphore are all </a:t>
            </a:r>
            <a:r>
              <a:rPr lang="en-NZ" i="1" dirty="0">
                <a:solidFill>
                  <a:schemeClr val="tx2"/>
                </a:solidFill>
              </a:rPr>
              <a:t>atomic</a:t>
            </a:r>
            <a:r>
              <a:rPr lang="en-NZ" dirty="0"/>
              <a:t>:</a:t>
            </a:r>
          </a:p>
          <a:p>
            <a:pPr lvl="1">
              <a:spcBef>
                <a:spcPts val="1200"/>
              </a:spcBef>
            </a:pPr>
            <a:r>
              <a:rPr lang="en-NZ" dirty="0"/>
              <a:t>Initialize to a non-negative integer value</a:t>
            </a:r>
          </a:p>
          <a:p>
            <a:pPr lvl="1">
              <a:spcBef>
                <a:spcPts val="1200"/>
              </a:spcBef>
            </a:pPr>
            <a:r>
              <a:rPr lang="en-NZ" b="1" dirty="0" err="1"/>
              <a:t>semWait</a:t>
            </a:r>
            <a:r>
              <a:rPr lang="en-NZ" dirty="0"/>
              <a:t> decrements the semaphore value: to receive a signal</a:t>
            </a:r>
          </a:p>
          <a:p>
            <a:pPr lvl="1">
              <a:spcBef>
                <a:spcPts val="1200"/>
              </a:spcBef>
            </a:pPr>
            <a:r>
              <a:rPr lang="en-US" b="1" dirty="0" err="1"/>
              <a:t>semSignal</a:t>
            </a:r>
            <a:r>
              <a:rPr lang="en-US" dirty="0"/>
              <a:t> </a:t>
            </a:r>
            <a:r>
              <a:rPr lang="en-NZ" dirty="0"/>
              <a:t>increments </a:t>
            </a:r>
            <a:r>
              <a:rPr lang="en-US" dirty="0"/>
              <a:t>the semaphore value: to transmit a signal</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Semaphore</a:t>
            </a:r>
          </a:p>
        </p:txBody>
      </p:sp>
      <p:sp>
        <p:nvSpPr>
          <p:cNvPr id="3" name="Content Placeholder 2"/>
          <p:cNvSpPr>
            <a:spLocks noGrp="1"/>
          </p:cNvSpPr>
          <p:nvPr>
            <p:ph idx="1"/>
          </p:nvPr>
        </p:nvSpPr>
        <p:spPr>
          <a:xfrm>
            <a:off x="457200" y="1600200"/>
            <a:ext cx="8458200" cy="4953000"/>
          </a:xfrm>
        </p:spPr>
        <p:txBody>
          <a:bodyPr/>
          <a:lstStyle/>
          <a:p>
            <a:pPr>
              <a:spcBef>
                <a:spcPts val="600"/>
              </a:spcBef>
            </a:pPr>
            <a:r>
              <a:rPr lang="en-US" dirty="0"/>
              <a:t>The semaphore is initialized to zero or a positive value. </a:t>
            </a:r>
          </a:p>
          <a:p>
            <a:pPr>
              <a:spcBef>
                <a:spcPts val="600"/>
              </a:spcBef>
            </a:pPr>
            <a:r>
              <a:rPr lang="en-US" dirty="0"/>
              <a:t>When the value is positive, that value equals the number of processes that can issue a </a:t>
            </a:r>
            <a:r>
              <a:rPr lang="en-US" b="1" dirty="0"/>
              <a:t>wait</a:t>
            </a:r>
            <a:r>
              <a:rPr lang="en-US" dirty="0"/>
              <a:t> and immediately continue to execute. </a:t>
            </a:r>
          </a:p>
          <a:p>
            <a:pPr>
              <a:spcBef>
                <a:spcPts val="600"/>
              </a:spcBef>
            </a:pPr>
            <a:r>
              <a:rPr lang="en-US" dirty="0"/>
              <a:t>When the value is zero, the next process to issue a </a:t>
            </a:r>
            <a:r>
              <a:rPr lang="en-US" b="1" dirty="0"/>
              <a:t>wait</a:t>
            </a:r>
            <a:r>
              <a:rPr lang="en-US" dirty="0"/>
              <a:t> is blocked, and the semaphore value goes negative. </a:t>
            </a:r>
          </a:p>
          <a:p>
            <a:pPr lvl="1">
              <a:spcBef>
                <a:spcPts val="600"/>
              </a:spcBef>
            </a:pPr>
            <a:r>
              <a:rPr lang="en-US" dirty="0"/>
              <a:t>Each subsequent </a:t>
            </a:r>
            <a:r>
              <a:rPr lang="en-US" b="1" dirty="0"/>
              <a:t>wait</a:t>
            </a:r>
            <a:r>
              <a:rPr lang="en-US" dirty="0"/>
              <a:t> further decrements the value. </a:t>
            </a:r>
          </a:p>
          <a:p>
            <a:pPr lvl="1">
              <a:spcBef>
                <a:spcPts val="600"/>
              </a:spcBef>
            </a:pPr>
            <a:r>
              <a:rPr lang="en-US" dirty="0"/>
              <a:t>The negative value equals the number of processes waiting to be unblocked. </a:t>
            </a:r>
          </a:p>
          <a:p>
            <a:pPr>
              <a:spcBef>
                <a:spcPts val="600"/>
              </a:spcBef>
            </a:pPr>
            <a:r>
              <a:rPr lang="en-US" dirty="0"/>
              <a:t>Each </a:t>
            </a:r>
            <a:r>
              <a:rPr lang="en-US" b="1" dirty="0"/>
              <a:t>signal</a:t>
            </a:r>
            <a:r>
              <a:rPr lang="en-US" dirty="0"/>
              <a:t> unblocks one of the waiting processes, if any.</a:t>
            </a:r>
          </a:p>
        </p:txBody>
      </p:sp>
    </p:spTree>
    <p:extLst>
      <p:ext uri="{BB962C8B-B14F-4D97-AF65-F5344CB8AC3E}">
        <p14:creationId xmlns:p14="http://schemas.microsoft.com/office/powerpoint/2010/main" val="426974079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General Semaphore</a:t>
            </a:r>
            <a:br>
              <a:rPr lang="en-US" dirty="0"/>
            </a:br>
            <a:r>
              <a:rPr lang="en-US" dirty="0"/>
              <a:t> Primitives</a:t>
            </a:r>
          </a:p>
        </p:txBody>
      </p:sp>
      <p:pic>
        <p:nvPicPr>
          <p:cNvPr id="4" name="Content Placeholder 3" descr="Fig05_03.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142999" y="1218969"/>
            <a:ext cx="7501858" cy="5410431"/>
          </a:xfrm>
        </p:spPr>
      </p:pic>
      <p:sp>
        <p:nvSpPr>
          <p:cNvPr id="6" name="Text Box 7"/>
          <p:cNvSpPr txBox="1">
            <a:spLocks noChangeArrowheads="1"/>
          </p:cNvSpPr>
          <p:nvPr/>
        </p:nvSpPr>
        <p:spPr bwMode="auto">
          <a:xfrm>
            <a:off x="4572000" y="2514600"/>
            <a:ext cx="3200400" cy="6463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a:t>
            </a:r>
            <a:r>
              <a:rPr lang="en-US" altLang="zh-TW" dirty="0" err="1">
                <a:ea typeface="新細明體" pitchFamily="18" charset="-120"/>
              </a:rPr>
              <a:t>ve</a:t>
            </a:r>
            <a:r>
              <a:rPr lang="en-US" altLang="zh-TW" dirty="0">
                <a:ea typeface="新細明體" pitchFamily="18" charset="-120"/>
              </a:rPr>
              <a:t> value equals the number of blocked processes</a:t>
            </a:r>
          </a:p>
        </p:txBody>
      </p:sp>
      <p:sp>
        <p:nvSpPr>
          <p:cNvPr id="7" name="Line 8"/>
          <p:cNvSpPr>
            <a:spLocks noChangeShapeType="1"/>
          </p:cNvSpPr>
          <p:nvPr/>
        </p:nvSpPr>
        <p:spPr bwMode="auto">
          <a:xfrm flipH="1">
            <a:off x="4038600" y="2743200"/>
            <a:ext cx="533400" cy="4222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Semaphore </a:t>
            </a:r>
            <a:br>
              <a:rPr lang="en-US" dirty="0"/>
            </a:br>
            <a:r>
              <a:rPr lang="en-US" dirty="0"/>
              <a:t>Primitives</a:t>
            </a:r>
          </a:p>
        </p:txBody>
      </p:sp>
      <p:pic>
        <p:nvPicPr>
          <p:cNvPr id="4" name="Content Placeholder 3" descr="Fig05_04.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371601" y="1524000"/>
            <a:ext cx="6220583" cy="5029200"/>
          </a:xfr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Mutex</a:t>
            </a:r>
            <a:endParaRPr lang="en-US" dirty="0"/>
          </a:p>
        </p:txBody>
      </p:sp>
      <p:sp>
        <p:nvSpPr>
          <p:cNvPr id="3" name="Content Placeholder 2"/>
          <p:cNvSpPr>
            <a:spLocks noGrp="1"/>
          </p:cNvSpPr>
          <p:nvPr>
            <p:ph idx="1"/>
          </p:nvPr>
        </p:nvSpPr>
        <p:spPr>
          <a:xfrm>
            <a:off x="457200" y="1447800"/>
            <a:ext cx="8229600" cy="4953000"/>
          </a:xfrm>
        </p:spPr>
        <p:txBody>
          <a:bodyPr/>
          <a:lstStyle/>
          <a:p>
            <a:pPr>
              <a:spcBef>
                <a:spcPts val="300"/>
              </a:spcBef>
            </a:pPr>
            <a:r>
              <a:rPr lang="en-US" dirty="0"/>
              <a:t>A concept related to the binary semaphore is the </a:t>
            </a:r>
            <a:r>
              <a:rPr lang="en-US" b="1" dirty="0" err="1">
                <a:solidFill>
                  <a:schemeClr val="accent2">
                    <a:lumMod val="75000"/>
                  </a:schemeClr>
                </a:solidFill>
              </a:rPr>
              <a:t>mutex</a:t>
            </a:r>
            <a:r>
              <a:rPr lang="en-US" dirty="0"/>
              <a:t>.</a:t>
            </a:r>
          </a:p>
          <a:p>
            <a:pPr>
              <a:spcBef>
                <a:spcPts val="300"/>
              </a:spcBef>
            </a:pPr>
            <a:r>
              <a:rPr lang="en-US" dirty="0"/>
              <a:t>Two operations: </a:t>
            </a:r>
            <a:r>
              <a:rPr lang="en-US" b="1" i="1" dirty="0">
                <a:solidFill>
                  <a:schemeClr val="accent2">
                    <a:lumMod val="75000"/>
                  </a:schemeClr>
                </a:solidFill>
                <a:latin typeface="Courier New" panose="02070309020205020404" pitchFamily="49" charset="0"/>
                <a:cs typeface="Courier New" panose="02070309020205020404" pitchFamily="49" charset="0"/>
              </a:rPr>
              <a:t>lock</a:t>
            </a:r>
            <a:r>
              <a:rPr lang="en-US" b="1" dirty="0">
                <a:solidFill>
                  <a:schemeClr val="accent2">
                    <a:lumMod val="75000"/>
                  </a:schemeClr>
                </a:solidFill>
                <a:latin typeface="Courier New" panose="02070309020205020404" pitchFamily="49" charset="0"/>
                <a:cs typeface="Courier New" panose="02070309020205020404" pitchFamily="49" charset="0"/>
              </a:rPr>
              <a:t>()</a:t>
            </a:r>
            <a:r>
              <a:rPr lang="en-US" b="1" i="1" dirty="0">
                <a:solidFill>
                  <a:schemeClr val="accent2">
                    <a:lumMod val="75000"/>
                  </a:schemeClr>
                </a:solidFill>
                <a:latin typeface="Courier New" panose="02070309020205020404" pitchFamily="49" charset="0"/>
                <a:cs typeface="Courier New" panose="02070309020205020404" pitchFamily="49" charset="0"/>
              </a:rPr>
              <a:t> </a:t>
            </a:r>
            <a:r>
              <a:rPr lang="en-US" dirty="0"/>
              <a:t>and </a:t>
            </a:r>
            <a:r>
              <a:rPr lang="en-US" b="1" i="1" dirty="0">
                <a:solidFill>
                  <a:schemeClr val="accent2">
                    <a:lumMod val="75000"/>
                  </a:schemeClr>
                </a:solidFill>
                <a:latin typeface="Courier New" panose="02070309020205020404" pitchFamily="49" charset="0"/>
                <a:cs typeface="Courier New" panose="02070309020205020404" pitchFamily="49" charset="0"/>
              </a:rPr>
              <a:t>unlock</a:t>
            </a:r>
            <a:r>
              <a:rPr lang="en-US" b="1" dirty="0">
                <a:solidFill>
                  <a:schemeClr val="accent2">
                    <a:lumMod val="75000"/>
                  </a:schemeClr>
                </a:solidFill>
                <a:latin typeface="Courier New" panose="02070309020205020404" pitchFamily="49" charset="0"/>
                <a:cs typeface="Courier New" panose="02070309020205020404" pitchFamily="49" charset="0"/>
              </a:rPr>
              <a:t>()</a:t>
            </a:r>
          </a:p>
          <a:p>
            <a:pPr>
              <a:spcBef>
                <a:spcPts val="300"/>
              </a:spcBef>
            </a:pPr>
            <a:r>
              <a:rPr lang="en-US" dirty="0"/>
              <a:t>When a process tries to lock a </a:t>
            </a:r>
            <a:r>
              <a:rPr lang="en-US" dirty="0" err="1"/>
              <a:t>mutex</a:t>
            </a:r>
            <a:endParaRPr lang="en-US" dirty="0"/>
          </a:p>
          <a:p>
            <a:pPr lvl="1">
              <a:spcBef>
                <a:spcPts val="300"/>
              </a:spcBef>
            </a:pPr>
            <a:r>
              <a:rPr lang="en-US" dirty="0"/>
              <a:t>It may acquire the lock if the </a:t>
            </a:r>
            <a:r>
              <a:rPr lang="en-US" dirty="0" err="1"/>
              <a:t>mutex</a:t>
            </a:r>
            <a:r>
              <a:rPr lang="en-US" dirty="0"/>
              <a:t> is not being locked</a:t>
            </a:r>
          </a:p>
          <a:p>
            <a:pPr lvl="1">
              <a:spcBef>
                <a:spcPts val="300"/>
              </a:spcBef>
            </a:pPr>
            <a:r>
              <a:rPr lang="en-US" dirty="0"/>
              <a:t>Or it may fail and enter in a waiting mode if the </a:t>
            </a:r>
            <a:r>
              <a:rPr lang="en-US" dirty="0" err="1"/>
              <a:t>mutex</a:t>
            </a:r>
            <a:r>
              <a:rPr lang="en-US" dirty="0"/>
              <a:t> is being locked</a:t>
            </a:r>
          </a:p>
          <a:p>
            <a:pPr>
              <a:spcBef>
                <a:spcPts val="300"/>
              </a:spcBef>
            </a:pPr>
            <a:r>
              <a:rPr lang="en-US" dirty="0"/>
              <a:t>When a process tries to unlock a </a:t>
            </a:r>
            <a:r>
              <a:rPr lang="en-US" dirty="0" err="1"/>
              <a:t>mutex</a:t>
            </a:r>
            <a:r>
              <a:rPr lang="en-US" dirty="0"/>
              <a:t> </a:t>
            </a:r>
          </a:p>
          <a:p>
            <a:pPr lvl="1">
              <a:spcBef>
                <a:spcPts val="300"/>
              </a:spcBef>
            </a:pPr>
            <a:r>
              <a:rPr lang="en-US" dirty="0"/>
              <a:t>It releases the lock and makes the </a:t>
            </a:r>
            <a:r>
              <a:rPr lang="en-US" dirty="0" err="1"/>
              <a:t>mutex</a:t>
            </a:r>
            <a:r>
              <a:rPr lang="en-US" dirty="0"/>
              <a:t> available for another process to lock</a:t>
            </a:r>
          </a:p>
          <a:p>
            <a:pPr>
              <a:spcBef>
                <a:spcPts val="300"/>
              </a:spcBef>
            </a:pPr>
            <a:r>
              <a:rPr lang="en-US" dirty="0"/>
              <a:t>A key difference between binary semaphore and </a:t>
            </a:r>
            <a:r>
              <a:rPr lang="en-US" dirty="0" err="1"/>
              <a:t>mutex</a:t>
            </a:r>
            <a:r>
              <a:rPr lang="en-US" dirty="0"/>
              <a:t> is that the process that locks the </a:t>
            </a:r>
            <a:r>
              <a:rPr lang="en-US" dirty="0" err="1"/>
              <a:t>mutex</a:t>
            </a:r>
            <a:r>
              <a:rPr lang="en-US" dirty="0"/>
              <a:t> must be the one to unlock it, i.e., a process </a:t>
            </a:r>
            <a:r>
              <a:rPr lang="en-US" b="1" i="1" dirty="0"/>
              <a:t>cannot</a:t>
            </a:r>
            <a:r>
              <a:rPr lang="en-US" dirty="0"/>
              <a:t> unlock a </a:t>
            </a:r>
            <a:r>
              <a:rPr lang="en-US" dirty="0" err="1"/>
              <a:t>mutex</a:t>
            </a:r>
            <a:r>
              <a:rPr lang="en-US" dirty="0"/>
              <a:t> that is not locked by itself.</a:t>
            </a:r>
          </a:p>
        </p:txBody>
      </p:sp>
    </p:spTree>
    <p:extLst>
      <p:ext uri="{BB962C8B-B14F-4D97-AF65-F5344CB8AC3E}">
        <p14:creationId xmlns:p14="http://schemas.microsoft.com/office/powerpoint/2010/main" val="126514337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Strong/Weak</a:t>
            </a:r>
            <a:br>
              <a:rPr lang="en-NZ" dirty="0"/>
            </a:br>
            <a:r>
              <a:rPr lang="en-NZ" dirty="0"/>
              <a:t>Semaphore</a:t>
            </a:r>
          </a:p>
        </p:txBody>
      </p:sp>
      <p:sp>
        <p:nvSpPr>
          <p:cNvPr id="3" name="Content Placeholder 2"/>
          <p:cNvSpPr>
            <a:spLocks noGrp="1"/>
          </p:cNvSpPr>
          <p:nvPr>
            <p:ph idx="1"/>
          </p:nvPr>
        </p:nvSpPr>
        <p:spPr/>
        <p:txBody>
          <a:bodyPr/>
          <a:lstStyle/>
          <a:p>
            <a:pPr>
              <a:spcBef>
                <a:spcPts val="1200"/>
              </a:spcBef>
            </a:pPr>
            <a:r>
              <a:rPr lang="en-NZ" dirty="0"/>
              <a:t>A queue is used to hold processes waiting on the semaphore.</a:t>
            </a:r>
          </a:p>
          <a:p>
            <a:pPr lvl="1">
              <a:spcBef>
                <a:spcPts val="1200"/>
              </a:spcBef>
            </a:pPr>
            <a:r>
              <a:rPr lang="en-NZ" dirty="0"/>
              <a:t>In what order are processes removed from the queue?</a:t>
            </a:r>
          </a:p>
          <a:p>
            <a:pPr>
              <a:spcBef>
                <a:spcPts val="1200"/>
              </a:spcBef>
            </a:pPr>
            <a:r>
              <a:rPr lang="en-NZ" b="1" i="1" dirty="0"/>
              <a:t>Strong Semaphores</a:t>
            </a:r>
            <a:r>
              <a:rPr lang="en-NZ" dirty="0"/>
              <a:t> use FIFO: </a:t>
            </a:r>
            <a:r>
              <a:rPr lang="en-US" dirty="0"/>
              <a:t>the process that has been blocked the longest is released from the queue first.</a:t>
            </a:r>
            <a:endParaRPr lang="en-NZ" dirty="0"/>
          </a:p>
          <a:p>
            <a:pPr>
              <a:spcBef>
                <a:spcPts val="1200"/>
              </a:spcBef>
            </a:pPr>
            <a:r>
              <a:rPr lang="en-NZ" b="1" i="1" dirty="0"/>
              <a:t>Weak Semaphores </a:t>
            </a:r>
            <a:r>
              <a:rPr lang="en-NZ" dirty="0"/>
              <a:t>do not specify the order of removal from the queue.</a:t>
            </a:r>
          </a:p>
          <a:p>
            <a:pPr>
              <a:spcBef>
                <a:spcPts val="1200"/>
              </a:spcBef>
            </a:pPr>
            <a:endParaRPr lang="en-NZ"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Semaphores</a:t>
            </a:r>
          </a:p>
        </p:txBody>
      </p:sp>
      <p:pic>
        <p:nvPicPr>
          <p:cNvPr id="4" name="Content Placeholder 3" descr="Fig05_06.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570445" y="1676400"/>
            <a:ext cx="8116355" cy="4987915"/>
          </a:xfrm>
        </p:spPr>
      </p:pic>
      <p:sp>
        <p:nvSpPr>
          <p:cNvPr id="5" name="Text Box 5"/>
          <p:cNvSpPr txBox="1">
            <a:spLocks noChangeArrowheads="1"/>
          </p:cNvSpPr>
          <p:nvPr/>
        </p:nvSpPr>
        <p:spPr bwMode="auto">
          <a:xfrm>
            <a:off x="5105400" y="2667000"/>
            <a:ext cx="3810000" cy="24622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itchFamily="34" charset="0"/>
              </a:defRPr>
            </a:lvl1pPr>
            <a:lvl2pPr marL="800100" indent="-342900">
              <a:defRPr>
                <a:solidFill>
                  <a:schemeClr val="tx1"/>
                </a:solidFill>
                <a:latin typeface="Arial" pitchFamily="34" charset="0"/>
              </a:defRPr>
            </a:lvl2pPr>
            <a:lvl3pPr marL="1257300" indent="-342900">
              <a:defRPr>
                <a:solidFill>
                  <a:schemeClr val="tx1"/>
                </a:solidFill>
                <a:latin typeface="Arial" pitchFamily="34" charset="0"/>
              </a:defRPr>
            </a:lvl3pPr>
            <a:lvl4pPr marL="1714500" indent="-342900">
              <a:defRPr>
                <a:solidFill>
                  <a:schemeClr val="tx1"/>
                </a:solidFill>
                <a:latin typeface="Arial" pitchFamily="34" charset="0"/>
              </a:defRPr>
            </a:lvl4pPr>
            <a:lvl5pPr marL="2171700" indent="-342900">
              <a:defRPr>
                <a:solidFill>
                  <a:schemeClr val="tx1"/>
                </a:solidFill>
                <a:latin typeface="Arial" pitchFamily="34" charset="0"/>
              </a:defRPr>
            </a:lvl5pPr>
            <a:lvl6pPr marL="2628900" indent="-342900" fontAlgn="base">
              <a:spcBef>
                <a:spcPct val="0"/>
              </a:spcBef>
              <a:spcAft>
                <a:spcPct val="0"/>
              </a:spcAft>
              <a:defRPr>
                <a:solidFill>
                  <a:schemeClr val="tx1"/>
                </a:solidFill>
                <a:latin typeface="Arial" pitchFamily="34" charset="0"/>
              </a:defRPr>
            </a:lvl6pPr>
            <a:lvl7pPr marL="3086100" indent="-342900" fontAlgn="base">
              <a:spcBef>
                <a:spcPct val="0"/>
              </a:spcBef>
              <a:spcAft>
                <a:spcPct val="0"/>
              </a:spcAft>
              <a:defRPr>
                <a:solidFill>
                  <a:schemeClr val="tx1"/>
                </a:solidFill>
                <a:latin typeface="Arial" pitchFamily="34" charset="0"/>
              </a:defRPr>
            </a:lvl7pPr>
            <a:lvl8pPr marL="3543300" indent="-342900" fontAlgn="base">
              <a:spcBef>
                <a:spcPct val="0"/>
              </a:spcBef>
              <a:spcAft>
                <a:spcPct val="0"/>
              </a:spcAft>
              <a:defRPr>
                <a:solidFill>
                  <a:schemeClr val="tx1"/>
                </a:solidFill>
                <a:latin typeface="Arial" pitchFamily="34" charset="0"/>
              </a:defRPr>
            </a:lvl8pPr>
            <a:lvl9pPr marL="4000500" indent="-342900" fontAlgn="base">
              <a:spcBef>
                <a:spcPct val="0"/>
              </a:spcBef>
              <a:spcAft>
                <a:spcPct val="0"/>
              </a:spcAft>
              <a:defRPr>
                <a:solidFill>
                  <a:schemeClr val="tx1"/>
                </a:solidFill>
                <a:latin typeface="Arial" pitchFamily="34" charset="0"/>
              </a:defRPr>
            </a:lvl9pPr>
          </a:lstStyle>
          <a:p>
            <a:pPr>
              <a:spcBef>
                <a:spcPts val="600"/>
              </a:spcBef>
              <a:buFontTx/>
              <a:buAutoNum type="arabicPeriod"/>
            </a:pPr>
            <a:r>
              <a:rPr lang="en-US" altLang="zh-TW" sz="1600" dirty="0">
                <a:ea typeface="新細明體" pitchFamily="18" charset="-120"/>
              </a:rPr>
              <a:t>The first process will be able to enter the critical section immediately, setting the value of </a:t>
            </a:r>
            <a:r>
              <a:rPr lang="en-US" altLang="zh-TW" sz="1600" b="1" dirty="0">
                <a:latin typeface="Courier New" pitchFamily="49" charset="0"/>
                <a:ea typeface="新細明體" pitchFamily="18" charset="-120"/>
              </a:rPr>
              <a:t>s</a:t>
            </a:r>
            <a:r>
              <a:rPr lang="en-US" altLang="zh-TW" sz="1600" dirty="0">
                <a:ea typeface="新細明體" pitchFamily="18" charset="-120"/>
              </a:rPr>
              <a:t> to 0.</a:t>
            </a:r>
          </a:p>
          <a:p>
            <a:pPr>
              <a:spcBef>
                <a:spcPts val="600"/>
              </a:spcBef>
              <a:buFontTx/>
              <a:buAutoNum type="arabicPeriod"/>
            </a:pPr>
            <a:r>
              <a:rPr lang="en-US" altLang="zh-TW" sz="1600" dirty="0">
                <a:ea typeface="新細明體" pitchFamily="18" charset="-120"/>
              </a:rPr>
              <a:t>Any other processes attempting to enter the critical section will be blocked, </a:t>
            </a:r>
            <a:r>
              <a:rPr lang="en-US" altLang="zh-TW" sz="1600" b="1" dirty="0">
                <a:latin typeface="Courier New" pitchFamily="49" charset="0"/>
                <a:ea typeface="新細明體" pitchFamily="18" charset="-120"/>
              </a:rPr>
              <a:t>s</a:t>
            </a:r>
            <a:r>
              <a:rPr lang="en-US" altLang="zh-TW" sz="1600" dirty="0">
                <a:ea typeface="新細明體" pitchFamily="18" charset="-120"/>
              </a:rPr>
              <a:t> </a:t>
            </a:r>
            <a:r>
              <a:rPr lang="en-US" sz="1600" dirty="0"/>
              <a:t>is decremented</a:t>
            </a:r>
            <a:r>
              <a:rPr lang="en-US" altLang="zh-TW" sz="1600" dirty="0">
                <a:ea typeface="新細明體" pitchFamily="18" charset="-120"/>
              </a:rPr>
              <a:t>.</a:t>
            </a:r>
          </a:p>
          <a:p>
            <a:pPr>
              <a:spcBef>
                <a:spcPts val="600"/>
              </a:spcBef>
              <a:buFontTx/>
              <a:buAutoNum type="arabicPeriod"/>
            </a:pPr>
            <a:r>
              <a:rPr lang="en-US" sz="1600" dirty="0"/>
              <a:t>When the first process departs, </a:t>
            </a:r>
            <a:r>
              <a:rPr lang="en-US" altLang="zh-TW" sz="1600" b="1" dirty="0">
                <a:latin typeface="Courier New" pitchFamily="49" charset="0"/>
                <a:ea typeface="新細明體" pitchFamily="18" charset="-120"/>
              </a:rPr>
              <a:t>s</a:t>
            </a:r>
            <a:r>
              <a:rPr lang="en-US" altLang="zh-TW" sz="1600" dirty="0">
                <a:ea typeface="新細明體" pitchFamily="18" charset="-120"/>
              </a:rPr>
              <a:t> </a:t>
            </a:r>
            <a:r>
              <a:rPr lang="en-US" sz="1600" dirty="0"/>
              <a:t>is incremented and one of the blocked processes (if any) becomes Ready. </a:t>
            </a:r>
            <a:endParaRPr lang="en-US" altLang="zh-TW" sz="1600" dirty="0">
              <a:ea typeface="新細明體" pitchFamily="18" charset="-12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Multiple Processes</a:t>
            </a:r>
          </a:p>
        </p:txBody>
      </p:sp>
      <p:sp>
        <p:nvSpPr>
          <p:cNvPr id="4" name="Content Placeholder 3"/>
          <p:cNvSpPr>
            <a:spLocks noGrp="1"/>
          </p:cNvSpPr>
          <p:nvPr>
            <p:ph idx="1"/>
          </p:nvPr>
        </p:nvSpPr>
        <p:spPr/>
        <p:txBody>
          <a:bodyPr/>
          <a:lstStyle/>
          <a:p>
            <a:pPr>
              <a:spcBef>
                <a:spcPts val="1200"/>
              </a:spcBef>
            </a:pPr>
            <a:r>
              <a:rPr lang="en-US" dirty="0"/>
              <a:t>OS design is concerned with the management of processes and threads in different systems.</a:t>
            </a:r>
          </a:p>
          <a:p>
            <a:pPr lvl="1">
              <a:spcBef>
                <a:spcPts val="1200"/>
              </a:spcBef>
            </a:pPr>
            <a:r>
              <a:rPr lang="en-US" dirty="0"/>
              <a:t>Multiprogramming</a:t>
            </a:r>
          </a:p>
          <a:p>
            <a:pPr lvl="2">
              <a:spcBef>
                <a:spcPts val="1200"/>
              </a:spcBef>
            </a:pPr>
            <a:r>
              <a:rPr lang="en-US" dirty="0"/>
              <a:t>Multiple processes, one core</a:t>
            </a:r>
          </a:p>
          <a:p>
            <a:pPr lvl="1">
              <a:spcBef>
                <a:spcPts val="1200"/>
              </a:spcBef>
            </a:pPr>
            <a:r>
              <a:rPr lang="en-US" dirty="0"/>
              <a:t>Multiprocessing</a:t>
            </a:r>
          </a:p>
          <a:p>
            <a:pPr lvl="2">
              <a:spcBef>
                <a:spcPts val="1200"/>
              </a:spcBef>
            </a:pPr>
            <a:r>
              <a:rPr lang="en-US" dirty="0"/>
              <a:t>Multiple processes, multiple cores (shared memory)</a:t>
            </a:r>
          </a:p>
          <a:p>
            <a:pPr lvl="1">
              <a:spcBef>
                <a:spcPts val="1200"/>
              </a:spcBef>
            </a:pPr>
            <a:r>
              <a:rPr lang="en-US" dirty="0"/>
              <a:t>Distributed Processing</a:t>
            </a:r>
          </a:p>
          <a:p>
            <a:pPr lvl="2">
              <a:spcBef>
                <a:spcPts val="1200"/>
              </a:spcBef>
            </a:pPr>
            <a:r>
              <a:rPr lang="en-US" dirty="0"/>
              <a:t>Multiple processes, multiple nodes (distributed memory) </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Processes Using </a:t>
            </a:r>
            <a:br>
              <a:rPr lang="en-US" dirty="0"/>
            </a:br>
            <a:r>
              <a:rPr lang="en-US" dirty="0"/>
              <a:t>Semaphore</a:t>
            </a:r>
          </a:p>
        </p:txBody>
      </p:sp>
      <p:pic>
        <p:nvPicPr>
          <p:cNvPr id="1026"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78239" y="1396281"/>
            <a:ext cx="6122761" cy="5461719"/>
          </a:xfrm>
          <a:prstGeom prst="rect">
            <a:avLst/>
          </a:prstGeom>
          <a:noFill/>
          <a:ln w="9525">
            <a:noFill/>
            <a:miter lim="800000"/>
            <a:headEnd/>
            <a:tailEnd/>
          </a:ln>
          <a:effectLst/>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Problem</a:t>
            </a:r>
          </a:p>
        </p:txBody>
      </p:sp>
      <p:sp>
        <p:nvSpPr>
          <p:cNvPr id="3" name="Content Placeholder 2"/>
          <p:cNvSpPr>
            <a:spLocks noGrp="1"/>
          </p:cNvSpPr>
          <p:nvPr>
            <p:ph idx="1"/>
          </p:nvPr>
        </p:nvSpPr>
        <p:spPr/>
        <p:txBody>
          <a:bodyPr/>
          <a:lstStyle/>
          <a:p>
            <a:pPr>
              <a:spcBef>
                <a:spcPts val="1200"/>
              </a:spcBef>
            </a:pPr>
            <a:r>
              <a:rPr lang="en-US" dirty="0"/>
              <a:t>General Statement:</a:t>
            </a:r>
          </a:p>
          <a:p>
            <a:pPr lvl="1">
              <a:spcBef>
                <a:spcPts val="1200"/>
              </a:spcBef>
            </a:pPr>
            <a:r>
              <a:rPr lang="en-US" dirty="0"/>
              <a:t>One or more producers are generating data and placing these in a buffer.</a:t>
            </a:r>
          </a:p>
          <a:p>
            <a:pPr lvl="1">
              <a:spcBef>
                <a:spcPts val="1200"/>
              </a:spcBef>
            </a:pPr>
            <a:r>
              <a:rPr lang="en-US" dirty="0"/>
              <a:t>A single consumer is taking items out of the buffer one at time.</a:t>
            </a:r>
          </a:p>
          <a:p>
            <a:pPr lvl="1">
              <a:spcBef>
                <a:spcPts val="1200"/>
              </a:spcBef>
            </a:pPr>
            <a:r>
              <a:rPr lang="en-US" dirty="0"/>
              <a:t>Only one producer or consumer may access the buffer at any one time.</a:t>
            </a:r>
          </a:p>
          <a:p>
            <a:pPr>
              <a:spcBef>
                <a:spcPts val="1200"/>
              </a:spcBef>
            </a:pPr>
            <a:r>
              <a:rPr lang="en-US" dirty="0"/>
              <a:t>The Problem:</a:t>
            </a:r>
          </a:p>
          <a:p>
            <a:pPr lvl="1">
              <a:spcBef>
                <a:spcPts val="1200"/>
              </a:spcBef>
            </a:pPr>
            <a:r>
              <a:rPr lang="en-US" dirty="0"/>
              <a:t>Ensure that the Producer can’t add data into full buffer and Consumer can’t remove data from empty buffer.</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Infinite Buffer</a:t>
            </a:r>
            <a:endParaRPr lang="en-US" dirty="0"/>
          </a:p>
        </p:txBody>
      </p:sp>
      <p:pic>
        <p:nvPicPr>
          <p:cNvPr id="4" name="Content Placeholder 3" descr="Fig05_08.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219200" y="2005013"/>
            <a:ext cx="7011167" cy="4624387"/>
          </a:xfrm>
        </p:spPr>
      </p:pic>
      <p:sp>
        <p:nvSpPr>
          <p:cNvPr id="5" name="Text Box 6"/>
          <p:cNvSpPr txBox="1">
            <a:spLocks noChangeArrowheads="1"/>
          </p:cNvSpPr>
          <p:nvPr/>
        </p:nvSpPr>
        <p:spPr bwMode="auto">
          <a:xfrm>
            <a:off x="228600" y="3300413"/>
            <a:ext cx="27432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a:t>The consumer must make sure that it does not attempt to read from an empty buffer.</a:t>
            </a:r>
            <a:endParaRPr lang="en-US" altLang="zh-TW" sz="2000" dirty="0">
              <a:ea typeface="新細明體" pitchFamily="18" charset="-120"/>
            </a:endParaRPr>
          </a:p>
        </p:txBody>
      </p:sp>
      <p:sp>
        <p:nvSpPr>
          <p:cNvPr id="6" name="Text Box 5"/>
          <p:cNvSpPr txBox="1">
            <a:spLocks noChangeArrowheads="1"/>
          </p:cNvSpPr>
          <p:nvPr/>
        </p:nvSpPr>
        <p:spPr bwMode="auto">
          <a:xfrm>
            <a:off x="5867400" y="3300413"/>
            <a:ext cx="2895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pPr>
            <a:r>
              <a:rPr lang="en-NZ" sz="2000" dirty="0"/>
              <a:t>The producer can generate items and store them in the buffer at its own pace. </a:t>
            </a:r>
            <a:endParaRPr lang="en-US" altLang="zh-TW" sz="2000" dirty="0">
              <a:ea typeface="新細明體" pitchFamily="18" charset="-120"/>
            </a:endParaRPr>
          </a:p>
        </p:txBody>
      </p:sp>
      <p:sp>
        <p:nvSpPr>
          <p:cNvPr id="7" name="Content Placeholder 2"/>
          <p:cNvSpPr txBox="1">
            <a:spLocks/>
          </p:cNvSpPr>
          <p:nvPr/>
        </p:nvSpPr>
        <p:spPr bwMode="auto">
          <a:xfrm>
            <a:off x="457200" y="1447800"/>
            <a:ext cx="84582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Assume an infinite buffer</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1" i="1" u="none" strike="noStrike" kern="1200" cap="none" spc="0" normalizeH="0" noProof="0" dirty="0">
                <a:ln>
                  <a:noFill/>
                </a:ln>
                <a:solidFill>
                  <a:schemeClr val="tx1"/>
                </a:solidFill>
                <a:effectLst/>
                <a:uLnTx/>
                <a:uFillTx/>
                <a:latin typeface="+mn-lt"/>
                <a:ea typeface="+mn-ea"/>
                <a:cs typeface="+mn-cs"/>
              </a:rPr>
              <a:t>b </a:t>
            </a:r>
            <a:r>
              <a:rPr kumimoji="0" lang="en-US" sz="2400" b="0" i="0" u="none" strike="noStrike" kern="1200" cap="none" spc="0" normalizeH="0" noProof="0" dirty="0">
                <a:ln>
                  <a:noFill/>
                </a:ln>
                <a:solidFill>
                  <a:schemeClr val="tx1"/>
                </a:solidFill>
                <a:effectLst/>
                <a:uLnTx/>
                <a:uFillTx/>
                <a:latin typeface="+mn-lt"/>
                <a:ea typeface="+mn-ea"/>
                <a:cs typeface="+mn-cs"/>
              </a:rPr>
              <a:t>with a linear array of elements.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idx="4294967295"/>
          </p:nvPr>
        </p:nvSpPr>
        <p:spPr/>
        <p:txBody>
          <a:bodyPr/>
          <a:lstStyle/>
          <a:p>
            <a:r>
              <a:rPr lang="en-US">
                <a:latin typeface="Arial" pitchFamily="34" charset="0"/>
              </a:rPr>
              <a:t>Idea</a:t>
            </a:r>
          </a:p>
        </p:txBody>
      </p:sp>
      <p:sp>
        <p:nvSpPr>
          <p:cNvPr id="193539" name="Rectangle 3"/>
          <p:cNvSpPr>
            <a:spLocks noGrp="1"/>
          </p:cNvSpPr>
          <p:nvPr>
            <p:ph type="body" idx="4294967295"/>
          </p:nvPr>
        </p:nvSpPr>
        <p:spPr/>
        <p:txBody>
          <a:bodyPr/>
          <a:lstStyle/>
          <a:p>
            <a:pPr>
              <a:spcBef>
                <a:spcPts val="1200"/>
              </a:spcBef>
            </a:pPr>
            <a:r>
              <a:rPr lang="en-US" sz="2800" dirty="0">
                <a:latin typeface="Arial" pitchFamily="34" charset="0"/>
              </a:rPr>
              <a:t>A consumer is </a:t>
            </a:r>
          </a:p>
          <a:p>
            <a:pPr lvl="1">
              <a:spcBef>
                <a:spcPts val="1200"/>
              </a:spcBef>
            </a:pPr>
            <a:r>
              <a:rPr lang="en-US" sz="2400" dirty="0">
                <a:latin typeface="Arial" pitchFamily="34" charset="0"/>
              </a:rPr>
              <a:t>blocked when removing from empty buffer (i.e., ZERO item in the buffer)</a:t>
            </a:r>
          </a:p>
          <a:p>
            <a:pPr lvl="1">
              <a:spcBef>
                <a:spcPts val="1200"/>
              </a:spcBef>
            </a:pPr>
            <a:r>
              <a:rPr lang="en-US" sz="2400" dirty="0">
                <a:latin typeface="Arial" pitchFamily="34" charset="0"/>
              </a:rPr>
              <a:t>unblocked when an item is inserted by the producer (i.e., &gt;0 number of items in the buffer)</a:t>
            </a:r>
          </a:p>
          <a:p>
            <a:pPr>
              <a:spcBef>
                <a:spcPts val="1200"/>
              </a:spcBef>
            </a:pPr>
            <a:r>
              <a:rPr lang="en-US" sz="2800" dirty="0">
                <a:latin typeface="Arial" pitchFamily="34" charset="0"/>
              </a:rPr>
              <a:t>A semaphore, </a:t>
            </a:r>
            <a:r>
              <a:rPr lang="en-US" sz="2800" b="1" dirty="0">
                <a:latin typeface="Courier New" pitchFamily="49" charset="0"/>
              </a:rPr>
              <a:t>n</a:t>
            </a:r>
            <a:r>
              <a:rPr lang="en-US" sz="2800" dirty="0">
                <a:latin typeface="Arial" pitchFamily="34" charset="0"/>
              </a:rPr>
              <a:t> = number of items in the buffer, can be used to implement the idea.</a:t>
            </a:r>
          </a:p>
        </p:txBody>
      </p:sp>
    </p:spTree>
    <p:extLst>
      <p:ext uri="{BB962C8B-B14F-4D97-AF65-F5344CB8AC3E}">
        <p14:creationId xmlns:p14="http://schemas.microsoft.com/office/powerpoint/2010/main" val="209814455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ltLang="zh-TW" dirty="0">
                <a:latin typeface="Arial" pitchFamily="34" charset="0"/>
                <a:ea typeface="新細明體" pitchFamily="18" charset="-120"/>
              </a:rPr>
              <a:t>Semaphores</a:t>
            </a:r>
          </a:p>
        </p:txBody>
      </p:sp>
      <p:pic>
        <p:nvPicPr>
          <p:cNvPr id="108546" name="Content Placeholder 3" descr="Fig05_11.gif"/>
          <p:cNvPicPr>
            <a:picLocks noGrp="1" noChangeAspect="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1042858" y="1143000"/>
            <a:ext cx="6454906" cy="5578475"/>
          </a:xfrm>
          <a:noFill/>
        </p:spPr>
      </p:pic>
      <p:grpSp>
        <p:nvGrpSpPr>
          <p:cNvPr id="108557" name="Group 13"/>
          <p:cNvGrpSpPr>
            <a:grpSpLocks/>
          </p:cNvGrpSpPr>
          <p:nvPr/>
        </p:nvGrpSpPr>
        <p:grpSpPr bwMode="auto">
          <a:xfrm>
            <a:off x="4495800" y="2478088"/>
            <a:ext cx="4343400" cy="1200150"/>
            <a:chOff x="2832" y="1561"/>
            <a:chExt cx="2736" cy="756"/>
          </a:xfrm>
        </p:grpSpPr>
        <p:sp>
          <p:nvSpPr>
            <p:cNvPr id="108548" name="Text Box 4"/>
            <p:cNvSpPr txBox="1">
              <a:spLocks noChangeArrowheads="1"/>
            </p:cNvSpPr>
            <p:nvPr/>
          </p:nvSpPr>
          <p:spPr bwMode="auto">
            <a:xfrm>
              <a:off x="3696" y="1561"/>
              <a:ext cx="1872" cy="75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Prevent the consumer and any other producer from accessing the buffer during the append operation.</a:t>
              </a:r>
            </a:p>
          </p:txBody>
        </p:sp>
        <p:sp>
          <p:nvSpPr>
            <p:cNvPr id="108549" name="Line 5"/>
            <p:cNvSpPr>
              <a:spLocks noChangeShapeType="1"/>
            </p:cNvSpPr>
            <p:nvPr/>
          </p:nvSpPr>
          <p:spPr bwMode="auto">
            <a:xfrm flipH="1" flipV="1">
              <a:off x="2832" y="1561"/>
              <a:ext cx="864" cy="2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0" name="Line 6"/>
            <p:cNvSpPr>
              <a:spLocks noChangeShapeType="1"/>
            </p:cNvSpPr>
            <p:nvPr/>
          </p:nvSpPr>
          <p:spPr bwMode="auto">
            <a:xfrm flipH="1">
              <a:off x="2928" y="1800"/>
              <a:ext cx="7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56" name="Group 12"/>
          <p:cNvGrpSpPr>
            <a:grpSpLocks/>
          </p:cNvGrpSpPr>
          <p:nvPr/>
        </p:nvGrpSpPr>
        <p:grpSpPr bwMode="auto">
          <a:xfrm>
            <a:off x="3581400" y="1571625"/>
            <a:ext cx="5257799" cy="650875"/>
            <a:chOff x="2256" y="990"/>
            <a:chExt cx="3312" cy="410"/>
          </a:xfrm>
        </p:grpSpPr>
        <p:sp>
          <p:nvSpPr>
            <p:cNvPr id="108551" name="Text Box 7"/>
            <p:cNvSpPr txBox="1">
              <a:spLocks noChangeArrowheads="1"/>
            </p:cNvSpPr>
            <p:nvPr/>
          </p:nvSpPr>
          <p:spPr bwMode="auto">
            <a:xfrm>
              <a:off x="3792" y="990"/>
              <a:ext cx="1776"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b="1" dirty="0">
                  <a:ea typeface="新細明體" pitchFamily="18" charset="-120"/>
                </a:rPr>
                <a:t>n</a:t>
              </a:r>
              <a:r>
                <a:rPr lang="en-US" altLang="zh-TW" dirty="0">
                  <a:ea typeface="新細明體" pitchFamily="18" charset="-120"/>
                </a:rPr>
                <a:t> is equal to the number of items in the buffer.</a:t>
              </a:r>
            </a:p>
          </p:txBody>
        </p:sp>
        <p:sp>
          <p:nvSpPr>
            <p:cNvPr id="108552" name="Line 8"/>
            <p:cNvSpPr>
              <a:spLocks noChangeShapeType="1"/>
            </p:cNvSpPr>
            <p:nvPr/>
          </p:nvSpPr>
          <p:spPr bwMode="auto">
            <a:xfrm flipH="1" flipV="1">
              <a:off x="2256" y="1056"/>
              <a:ext cx="153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8558" name="Group 14"/>
          <p:cNvGrpSpPr>
            <a:grpSpLocks/>
          </p:cNvGrpSpPr>
          <p:nvPr/>
        </p:nvGrpSpPr>
        <p:grpSpPr bwMode="auto">
          <a:xfrm>
            <a:off x="4648201" y="3954463"/>
            <a:ext cx="4205288" cy="923925"/>
            <a:chOff x="2928" y="2491"/>
            <a:chExt cx="2649" cy="582"/>
          </a:xfrm>
        </p:grpSpPr>
        <p:sp>
          <p:nvSpPr>
            <p:cNvPr id="108553" name="Text Box 9"/>
            <p:cNvSpPr txBox="1">
              <a:spLocks noChangeArrowheads="1"/>
            </p:cNvSpPr>
            <p:nvPr/>
          </p:nvSpPr>
          <p:spPr bwMode="auto">
            <a:xfrm>
              <a:off x="3888" y="2491"/>
              <a:ext cx="1689" cy="58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The consumer must wait on both semaphores before proceeding.</a:t>
              </a:r>
            </a:p>
          </p:txBody>
        </p:sp>
        <p:sp>
          <p:nvSpPr>
            <p:cNvPr id="108554" name="Line 10"/>
            <p:cNvSpPr>
              <a:spLocks noChangeShapeType="1"/>
            </p:cNvSpPr>
            <p:nvPr/>
          </p:nvSpPr>
          <p:spPr bwMode="auto">
            <a:xfrm flipH="1" flipV="1">
              <a:off x="2928" y="2592"/>
              <a:ext cx="960" cy="12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5" name="Line 11"/>
            <p:cNvSpPr>
              <a:spLocks noChangeShapeType="1"/>
            </p:cNvSpPr>
            <p:nvPr/>
          </p:nvSpPr>
          <p:spPr bwMode="auto">
            <a:xfrm flipH="1">
              <a:off x="2928" y="2715"/>
              <a:ext cx="960" cy="2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5" name="Rectangle 20"/>
          <p:cNvSpPr>
            <a:spLocks noChangeArrowheads="1"/>
          </p:cNvSpPr>
          <p:nvPr/>
        </p:nvSpPr>
        <p:spPr bwMode="auto">
          <a:xfrm>
            <a:off x="3322636" y="2977354"/>
            <a:ext cx="1325564" cy="1468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20"/>
          <p:cNvSpPr>
            <a:spLocks noChangeArrowheads="1"/>
          </p:cNvSpPr>
          <p:nvPr/>
        </p:nvSpPr>
        <p:spPr bwMode="auto">
          <a:xfrm>
            <a:off x="3322636" y="4049708"/>
            <a:ext cx="1325564" cy="14684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432272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08557"/>
                                        </p:tgtEl>
                                        <p:attrNameLst>
                                          <p:attrName>style.visibility</p:attrName>
                                        </p:attrNameLst>
                                      </p:cBhvr>
                                      <p:to>
                                        <p:strVal val="visible"/>
                                      </p:to>
                                    </p:set>
                                    <p:anim calcmode="lin" valueType="num">
                                      <p:cBhvr additive="base">
                                        <p:cTn id="7" dur="500" fill="hold"/>
                                        <p:tgtEl>
                                          <p:spTgt spid="108557"/>
                                        </p:tgtEl>
                                        <p:attrNameLst>
                                          <p:attrName>ppt_x</p:attrName>
                                        </p:attrNameLst>
                                      </p:cBhvr>
                                      <p:tavLst>
                                        <p:tav tm="0">
                                          <p:val>
                                            <p:strVal val="1+#ppt_w/2"/>
                                          </p:val>
                                        </p:tav>
                                        <p:tav tm="100000">
                                          <p:val>
                                            <p:strVal val="#ppt_x"/>
                                          </p:val>
                                        </p:tav>
                                      </p:tavLst>
                                    </p:anim>
                                    <p:anim calcmode="lin" valueType="num">
                                      <p:cBhvr additive="base">
                                        <p:cTn id="8" dur="500" fill="hold"/>
                                        <p:tgtEl>
                                          <p:spTgt spid="1085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8556"/>
                                        </p:tgtEl>
                                        <p:attrNameLst>
                                          <p:attrName>style.visibility</p:attrName>
                                        </p:attrNameLst>
                                      </p:cBhvr>
                                      <p:to>
                                        <p:strVal val="visible"/>
                                      </p:to>
                                    </p:set>
                                    <p:anim calcmode="lin" valueType="num">
                                      <p:cBhvr additive="base">
                                        <p:cTn id="13" dur="500" fill="hold"/>
                                        <p:tgtEl>
                                          <p:spTgt spid="108556"/>
                                        </p:tgtEl>
                                        <p:attrNameLst>
                                          <p:attrName>ppt_x</p:attrName>
                                        </p:attrNameLst>
                                      </p:cBhvr>
                                      <p:tavLst>
                                        <p:tav tm="0">
                                          <p:val>
                                            <p:strVal val="1+#ppt_w/2"/>
                                          </p:val>
                                        </p:tav>
                                        <p:tav tm="100000">
                                          <p:val>
                                            <p:strVal val="#ppt_x"/>
                                          </p:val>
                                        </p:tav>
                                      </p:tavLst>
                                    </p:anim>
                                    <p:anim calcmode="lin" valueType="num">
                                      <p:cBhvr additive="base">
                                        <p:cTn id="14" dur="500" fill="hold"/>
                                        <p:tgtEl>
                                          <p:spTgt spid="10855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08558"/>
                                        </p:tgtEl>
                                        <p:attrNameLst>
                                          <p:attrName>style.visibility</p:attrName>
                                        </p:attrNameLst>
                                      </p:cBhvr>
                                      <p:to>
                                        <p:strVal val="visible"/>
                                      </p:to>
                                    </p:set>
                                    <p:anim calcmode="lin" valueType="num">
                                      <p:cBhvr additive="base">
                                        <p:cTn id="19" dur="500" fill="hold"/>
                                        <p:tgtEl>
                                          <p:spTgt spid="108558"/>
                                        </p:tgtEl>
                                        <p:attrNameLst>
                                          <p:attrName>ppt_x</p:attrName>
                                        </p:attrNameLst>
                                      </p:cBhvr>
                                      <p:tavLst>
                                        <p:tav tm="0">
                                          <p:val>
                                            <p:strVal val="1+#ppt_w/2"/>
                                          </p:val>
                                        </p:tav>
                                        <p:tav tm="100000">
                                          <p:val>
                                            <p:strVal val="#ppt_x"/>
                                          </p:val>
                                        </p:tav>
                                      </p:tavLst>
                                    </p:anim>
                                    <p:anim calcmode="lin" valueType="num">
                                      <p:cBhvr additive="base">
                                        <p:cTn id="20" dur="500" fill="hold"/>
                                        <p:tgtEl>
                                          <p:spTgt spid="108558"/>
                                        </p:tgtEl>
                                        <p:attrNameLst>
                                          <p:attrName>ppt_y</p:attrName>
                                        </p:attrNameLst>
                                      </p:cBhvr>
                                      <p:tavLst>
                                        <p:tav tm="0">
                                          <p:val>
                                            <p:strVal val="#ppt_y"/>
                                          </p:val>
                                        </p:tav>
                                        <p:tav tm="100000">
                                          <p:val>
                                            <p:strVal val="#ppt_y"/>
                                          </p:val>
                                        </p:tav>
                                      </p:tavLst>
                                    </p:anim>
                                  </p:childTnLst>
                                </p:cTn>
                              </p:par>
                              <p:par>
                                <p:cTn id="21" presetID="3" presetClass="exit" presetSubtype="10" fill="hold" grpId="0" nodeType="withEffect">
                                  <p:stCondLst>
                                    <p:cond delay="0"/>
                                  </p:stCondLst>
                                  <p:childTnLst>
                                    <p:animEffect transition="out" filter="blinds(horizontal)">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6"/>
                                        </p:tgtEl>
                                      </p:cBhvr>
                                    </p:animEffect>
                                    <p:set>
                                      <p:cBhvr>
                                        <p:cTn id="2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Buffer</a:t>
            </a:r>
          </a:p>
        </p:txBody>
      </p:sp>
      <p:pic>
        <p:nvPicPr>
          <p:cNvPr id="3074" name="Picture 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99101" y="1385888"/>
            <a:ext cx="6313976" cy="5472112"/>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sz="4400"/>
              <a:t>Idea</a:t>
            </a:r>
          </a:p>
        </p:txBody>
      </p:sp>
      <p:sp>
        <p:nvSpPr>
          <p:cNvPr id="194565" name="Rectangle 5"/>
          <p:cNvSpPr>
            <a:spLocks/>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spcBef>
                <a:spcPts val="1200"/>
              </a:spcBef>
              <a:buFont typeface="Arial" pitchFamily="34" charset="0"/>
              <a:buChar char="•"/>
            </a:pPr>
            <a:r>
              <a:rPr lang="en-US" sz="2800" dirty="0"/>
              <a:t>A producer is </a:t>
            </a:r>
          </a:p>
          <a:p>
            <a:pPr marL="742950" lvl="1" indent="-285750" eaLnBrk="0" hangingPunct="0">
              <a:spcBef>
                <a:spcPts val="1200"/>
              </a:spcBef>
              <a:buFont typeface="Arial" pitchFamily="34" charset="0"/>
              <a:buChar char="–"/>
            </a:pPr>
            <a:r>
              <a:rPr lang="en-US" sz="2400" dirty="0"/>
              <a:t>blocked when inserting in full buffer (i.e., ZERO empty space in the buffer)</a:t>
            </a:r>
          </a:p>
          <a:p>
            <a:pPr marL="742950" lvl="1" indent="-285750" eaLnBrk="0" hangingPunct="0">
              <a:spcBef>
                <a:spcPts val="1200"/>
              </a:spcBef>
              <a:buFont typeface="Arial" pitchFamily="34" charset="0"/>
              <a:buChar char="–"/>
            </a:pPr>
            <a:r>
              <a:rPr lang="en-US" sz="2400" dirty="0"/>
              <a:t>unblocked when an item is removed by the consumer (i.e., &gt;0 number of empty space in the buffer)</a:t>
            </a:r>
          </a:p>
          <a:p>
            <a:pPr marL="342900" indent="-342900" eaLnBrk="0" hangingPunct="0">
              <a:spcBef>
                <a:spcPts val="1200"/>
              </a:spcBef>
              <a:buFont typeface="Arial" pitchFamily="34" charset="0"/>
              <a:buChar char="•"/>
            </a:pPr>
            <a:r>
              <a:rPr lang="en-US" sz="2800" dirty="0"/>
              <a:t>A semaphore, </a:t>
            </a:r>
            <a:r>
              <a:rPr lang="en-US" sz="2800" b="1" dirty="0">
                <a:latin typeface="Courier New" pitchFamily="49" charset="0"/>
              </a:rPr>
              <a:t>e</a:t>
            </a:r>
            <a:r>
              <a:rPr lang="en-US" sz="2800" dirty="0"/>
              <a:t> = number of empty spaces in the buffer, can be used to implement the idea.</a:t>
            </a:r>
          </a:p>
        </p:txBody>
      </p:sp>
    </p:spTree>
    <p:extLst>
      <p:ext uri="{BB962C8B-B14F-4D97-AF65-F5344CB8AC3E}">
        <p14:creationId xmlns:p14="http://schemas.microsoft.com/office/powerpoint/2010/main" val="146676800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a:t>
            </a:r>
          </a:p>
        </p:txBody>
      </p:sp>
      <p:pic>
        <p:nvPicPr>
          <p:cNvPr id="4" name="Content Placeholder 3" descr="Fig05_13.gif"/>
          <p:cNvPicPr>
            <a:picLocks noGrp="1" noChangeAspect="1"/>
          </p:cNvPicPr>
          <p:nvPr>
            <p:ph idx="1"/>
          </p:nvPr>
        </p:nvPicPr>
        <p:blipFill>
          <a:blip r:embed="rId3"/>
          <a:stretch>
            <a:fillRect/>
          </a:stretch>
        </p:blipFill>
        <p:spPr>
          <a:xfrm>
            <a:off x="1811866" y="1143000"/>
            <a:ext cx="5840282" cy="5562600"/>
          </a:xfrm>
        </p:spPr>
      </p:pic>
      <p:grpSp>
        <p:nvGrpSpPr>
          <p:cNvPr id="5" name="Group 7"/>
          <p:cNvGrpSpPr>
            <a:grpSpLocks/>
          </p:cNvGrpSpPr>
          <p:nvPr/>
        </p:nvGrpSpPr>
        <p:grpSpPr bwMode="auto">
          <a:xfrm>
            <a:off x="4800600" y="1828800"/>
            <a:ext cx="3892550" cy="1158875"/>
            <a:chOff x="2875" y="1152"/>
            <a:chExt cx="2452" cy="730"/>
          </a:xfrm>
        </p:grpSpPr>
        <p:sp>
          <p:nvSpPr>
            <p:cNvPr id="6" name="Text Box 5"/>
            <p:cNvSpPr txBox="1">
              <a:spLocks noChangeArrowheads="1"/>
            </p:cNvSpPr>
            <p:nvPr/>
          </p:nvSpPr>
          <p:spPr bwMode="auto">
            <a:xfrm>
              <a:off x="3366" y="1472"/>
              <a:ext cx="1961"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e</a:t>
              </a:r>
              <a:r>
                <a:rPr lang="en-US" altLang="zh-TW">
                  <a:ea typeface="新細明體" pitchFamily="18" charset="-120"/>
                </a:rPr>
                <a:t> keeps track of the number of empty spaces</a:t>
              </a:r>
            </a:p>
          </p:txBody>
        </p:sp>
        <p:sp>
          <p:nvSpPr>
            <p:cNvPr id="7" name="Line 6"/>
            <p:cNvSpPr>
              <a:spLocks noChangeShapeType="1"/>
            </p:cNvSpPr>
            <p:nvPr/>
          </p:nvSpPr>
          <p:spPr bwMode="auto">
            <a:xfrm flipH="1" flipV="1">
              <a:off x="2875" y="1152"/>
              <a:ext cx="491" cy="5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8" name="Straight Connector 7"/>
          <p:cNvCxnSpPr/>
          <p:nvPr/>
        </p:nvCxnSpPr>
        <p:spPr>
          <a:xfrm>
            <a:off x="3429000" y="2736000"/>
            <a:ext cx="9906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5292000"/>
            <a:ext cx="1143000" cy="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dirty="0"/>
              <a:t>Semaphores</a:t>
            </a:r>
          </a:p>
          <a:p>
            <a:r>
              <a:rPr lang="en-NZ" sz="3200" dirty="0">
                <a:solidFill>
                  <a:schemeClr val="accent1">
                    <a:lumMod val="75000"/>
                  </a:schemeClr>
                </a:solidFill>
              </a:rPr>
              <a:t>IPC - Message Passing</a:t>
            </a:r>
          </a:p>
          <a:p>
            <a:r>
              <a:rPr lang="en-NZ" dirty="0"/>
              <a:t>Readers/Writers Problem</a:t>
            </a:r>
          </a:p>
        </p:txBody>
      </p:sp>
      <p:cxnSp>
        <p:nvCxnSpPr>
          <p:cNvPr id="4" name="Straight Arrow Connector 3"/>
          <p:cNvCxnSpPr/>
          <p:nvPr/>
        </p:nvCxnSpPr>
        <p:spPr>
          <a:xfrm>
            <a:off x="0" y="32004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Message Passing</a:t>
            </a:r>
          </a:p>
        </p:txBody>
      </p:sp>
      <p:sp>
        <p:nvSpPr>
          <p:cNvPr id="3" name="Content Placeholder 2"/>
          <p:cNvSpPr>
            <a:spLocks noGrp="1"/>
          </p:cNvSpPr>
          <p:nvPr>
            <p:ph idx="1"/>
          </p:nvPr>
        </p:nvSpPr>
        <p:spPr/>
        <p:txBody>
          <a:bodyPr/>
          <a:lstStyle/>
          <a:p>
            <a:pPr>
              <a:spcBef>
                <a:spcPts val="1200"/>
              </a:spcBef>
            </a:pPr>
            <a:r>
              <a:rPr lang="en-NZ" dirty="0"/>
              <a:t>When processes interact with one another, they may need to satisfy two fundamental requirements: </a:t>
            </a:r>
          </a:p>
          <a:p>
            <a:pPr lvl="1">
              <a:spcBef>
                <a:spcPts val="1200"/>
              </a:spcBef>
            </a:pPr>
            <a:r>
              <a:rPr lang="en-NZ" dirty="0"/>
              <a:t> synchronization: to enforce mutual exclusion</a:t>
            </a:r>
          </a:p>
          <a:p>
            <a:pPr lvl="1">
              <a:spcBef>
                <a:spcPts val="1200"/>
              </a:spcBef>
            </a:pPr>
            <a:r>
              <a:rPr lang="en-NZ" dirty="0"/>
              <a:t> communication: to exchange information</a:t>
            </a:r>
          </a:p>
          <a:p>
            <a:pPr>
              <a:spcBef>
                <a:spcPts val="1200"/>
              </a:spcBef>
            </a:pPr>
            <a:r>
              <a:rPr lang="en-NZ" dirty="0"/>
              <a:t>Message Passing is </a:t>
            </a:r>
            <a:r>
              <a:rPr lang="en-US" dirty="0"/>
              <a:t>one approach to providing both of these functions.</a:t>
            </a:r>
            <a:endParaRPr lang="en-NZ"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229600" cy="1447800"/>
          </a:xfrm>
        </p:spPr>
        <p:txBody>
          <a:bodyPr/>
          <a:lstStyle/>
          <a:p>
            <a:r>
              <a:rPr lang="en-NZ" dirty="0"/>
              <a:t>Earlier (Ch2) we saw that processes may be interleaved on uniprocessors</a:t>
            </a:r>
          </a:p>
        </p:txBody>
      </p:sp>
      <p:pic>
        <p:nvPicPr>
          <p:cNvPr id="1026" name="Picture 2" descr="S:\poly\H\research\stallings\new\ch5\2-12a.jpg"/>
          <p:cNvPicPr>
            <a:picLocks noChangeAspect="1" noChangeArrowheads="1"/>
          </p:cNvPicPr>
          <p:nvPr/>
        </p:nvPicPr>
        <p:blipFill>
          <a:blip r:embed="rId3"/>
          <a:srcRect/>
          <a:stretch>
            <a:fillRect/>
          </a:stretch>
        </p:blipFill>
        <p:spPr bwMode="auto">
          <a:xfrm>
            <a:off x="381000" y="2743200"/>
            <a:ext cx="8102601" cy="3352800"/>
          </a:xfrm>
          <a:prstGeom prst="rect">
            <a:avLst/>
          </a:prstGeom>
          <a:noFill/>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Passing</a:t>
            </a:r>
          </a:p>
        </p:txBody>
      </p:sp>
      <p:sp>
        <p:nvSpPr>
          <p:cNvPr id="3" name="Content Placeholder 2"/>
          <p:cNvSpPr>
            <a:spLocks noGrp="1"/>
          </p:cNvSpPr>
          <p:nvPr>
            <p:ph idx="1"/>
          </p:nvPr>
        </p:nvSpPr>
        <p:spPr/>
        <p:txBody>
          <a:bodyPr/>
          <a:lstStyle/>
          <a:p>
            <a:pPr>
              <a:spcBef>
                <a:spcPts val="1200"/>
              </a:spcBef>
            </a:pPr>
            <a:r>
              <a:rPr lang="en-NZ" dirty="0"/>
              <a:t>The actual function is normally provided in the form of a pair of primitives:</a:t>
            </a:r>
            <a:endParaRPr lang="en-US" dirty="0"/>
          </a:p>
          <a:p>
            <a:pPr lvl="1">
              <a:spcBef>
                <a:spcPts val="1200"/>
              </a:spcBef>
            </a:pPr>
            <a:r>
              <a:rPr lang="en-US" b="1" dirty="0">
                <a:solidFill>
                  <a:schemeClr val="accent2">
                    <a:lumMod val="75000"/>
                  </a:schemeClr>
                </a:solidFill>
                <a:latin typeface="Courier New" panose="02070309020205020404" pitchFamily="49" charset="0"/>
                <a:cs typeface="Courier New" panose="02070309020205020404" pitchFamily="49" charset="0"/>
              </a:rPr>
              <a:t>send (destination, message)</a:t>
            </a:r>
          </a:p>
          <a:p>
            <a:pPr lvl="1">
              <a:spcBef>
                <a:spcPts val="1200"/>
              </a:spcBef>
            </a:pPr>
            <a:r>
              <a:rPr lang="en-US" b="1" dirty="0">
                <a:solidFill>
                  <a:schemeClr val="accent2">
                    <a:lumMod val="75000"/>
                  </a:schemeClr>
                </a:solidFill>
                <a:latin typeface="Courier New" panose="02070309020205020404" pitchFamily="49" charset="0"/>
                <a:cs typeface="Courier New" panose="02070309020205020404" pitchFamily="49" charset="0"/>
              </a:rPr>
              <a:t>receive (source, message)</a:t>
            </a:r>
          </a:p>
          <a:p>
            <a:pPr marL="342900" lvl="1" indent="-342900">
              <a:spcBef>
                <a:spcPts val="1200"/>
              </a:spcBef>
              <a:buFont typeface="Arial" charset="0"/>
              <a:buChar char="•"/>
            </a:pPr>
            <a:r>
              <a:rPr lang="en-US" altLang="en-US" sz="2400" dirty="0"/>
              <a:t>If P1 and P2 wish to communicate, they must send messages to and receive messages from each other.</a:t>
            </a:r>
          </a:p>
          <a:p>
            <a:pPr lvl="1">
              <a:spcBef>
                <a:spcPts val="1200"/>
              </a:spcBef>
            </a:pPr>
            <a:r>
              <a:rPr lang="en-US" altLang="en-US" dirty="0"/>
              <a:t>a </a:t>
            </a:r>
            <a:r>
              <a:rPr lang="en-US" altLang="en-US" b="1" i="1" dirty="0"/>
              <a:t>communication link </a:t>
            </a:r>
            <a:r>
              <a:rPr lang="en-US" altLang="en-US" dirty="0"/>
              <a:t>must exist between them</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Direct Communication</a:t>
            </a:r>
            <a:endParaRPr lang="en-NZ" dirty="0"/>
          </a:p>
        </p:txBody>
      </p:sp>
      <p:sp>
        <p:nvSpPr>
          <p:cNvPr id="3" name="Content Placeholder 2"/>
          <p:cNvSpPr>
            <a:spLocks noGrp="1"/>
          </p:cNvSpPr>
          <p:nvPr>
            <p:ph idx="1"/>
          </p:nvPr>
        </p:nvSpPr>
        <p:spPr>
          <a:xfrm>
            <a:off x="457200" y="1600200"/>
            <a:ext cx="8382000" cy="4953000"/>
          </a:xfrm>
          <a:noFill/>
        </p:spPr>
        <p:txBody>
          <a:bodyPr/>
          <a:lstStyle/>
          <a:p>
            <a:pPr>
              <a:spcBef>
                <a:spcPts val="1200"/>
              </a:spcBef>
            </a:pPr>
            <a:r>
              <a:rPr lang="en-US" altLang="en-US" dirty="0"/>
              <a:t>Processes must name each other explicitly:</a:t>
            </a:r>
          </a:p>
          <a:p>
            <a:pPr lvl="1">
              <a:spcBef>
                <a:spcPts val="12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send</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i="1" dirty="0">
                <a:solidFill>
                  <a:schemeClr val="accent2">
                    <a:lumMod val="75000"/>
                  </a:schemeClr>
                </a:solidFill>
                <a:latin typeface="Courier New" panose="02070309020205020404" pitchFamily="49" charset="0"/>
                <a:cs typeface="Courier New" panose="02070309020205020404" pitchFamily="49" charset="0"/>
              </a:rPr>
              <a:t>P1, message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a:solidFill>
                  <a:schemeClr val="accent2">
                    <a:lumMod val="75000"/>
                  </a:schemeClr>
                </a:solidFill>
              </a:rPr>
              <a:t> </a:t>
            </a:r>
            <a:r>
              <a:rPr lang="en-US" altLang="en-US" dirty="0"/>
              <a:t>– send a message to process P1</a:t>
            </a:r>
          </a:p>
          <a:p>
            <a:pPr lvl="1">
              <a:spcBef>
                <a:spcPts val="12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receive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i="1" dirty="0">
                <a:solidFill>
                  <a:schemeClr val="accent2">
                    <a:lumMod val="75000"/>
                  </a:schemeClr>
                </a:solidFill>
                <a:latin typeface="Courier New" panose="02070309020205020404" pitchFamily="49" charset="0"/>
                <a:cs typeface="Courier New" panose="02070309020205020404" pitchFamily="49" charset="0"/>
              </a:rPr>
              <a:t>P2, message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a:solidFill>
                  <a:schemeClr val="accent2">
                    <a:lumMod val="75000"/>
                  </a:schemeClr>
                </a:solidFill>
              </a:rPr>
              <a:t> </a:t>
            </a:r>
            <a:r>
              <a:rPr lang="en-US" altLang="en-US" dirty="0"/>
              <a:t>– receive a message from process P2</a:t>
            </a:r>
          </a:p>
          <a:p>
            <a:pPr>
              <a:spcBef>
                <a:spcPts val="1200"/>
              </a:spcBef>
            </a:pPr>
            <a:r>
              <a:rPr lang="en-US" altLang="en-US" dirty="0"/>
              <a:t>Properties of communication link</a:t>
            </a:r>
          </a:p>
          <a:p>
            <a:pPr lvl="1">
              <a:spcBef>
                <a:spcPts val="1200"/>
              </a:spcBef>
            </a:pPr>
            <a:r>
              <a:rPr lang="en-US" altLang="en-US" dirty="0"/>
              <a:t>The processes need to know each other’s identity to communicate.</a:t>
            </a:r>
          </a:p>
          <a:p>
            <a:pPr lvl="1">
              <a:spcBef>
                <a:spcPts val="1200"/>
              </a:spcBef>
            </a:pPr>
            <a:r>
              <a:rPr lang="en-US" altLang="en-US" dirty="0"/>
              <a:t>A link is associated with exactly two processes.</a:t>
            </a:r>
          </a:p>
          <a:p>
            <a:pPr lvl="1">
              <a:spcBef>
                <a:spcPts val="1200"/>
              </a:spcBef>
            </a:pPr>
            <a:r>
              <a:rPr lang="en-US" altLang="en-US" dirty="0"/>
              <a:t>Between each pair of processes, there exists exactly one link.</a:t>
            </a:r>
          </a:p>
          <a:p>
            <a:pPr>
              <a:spcBef>
                <a:spcPts val="1200"/>
              </a:spcBef>
            </a:pPr>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Communication</a:t>
            </a:r>
            <a:endParaRPr lang="en-US" dirty="0"/>
          </a:p>
        </p:txBody>
      </p:sp>
      <p:sp>
        <p:nvSpPr>
          <p:cNvPr id="3" name="Content Placeholder 2"/>
          <p:cNvSpPr>
            <a:spLocks noGrp="1"/>
          </p:cNvSpPr>
          <p:nvPr>
            <p:ph idx="1"/>
          </p:nvPr>
        </p:nvSpPr>
        <p:spPr>
          <a:xfrm>
            <a:off x="457200" y="1524000"/>
            <a:ext cx="8229600" cy="4953000"/>
          </a:xfrm>
        </p:spPr>
        <p:txBody>
          <a:bodyPr/>
          <a:lstStyle/>
          <a:p>
            <a:pPr>
              <a:spcBef>
                <a:spcPts val="300"/>
              </a:spcBef>
            </a:pPr>
            <a:r>
              <a:rPr lang="en-US" altLang="en-US" dirty="0"/>
              <a:t>Messages are directed to and received from </a:t>
            </a:r>
            <a:r>
              <a:rPr lang="en-US" altLang="en-US" b="1" dirty="0">
                <a:solidFill>
                  <a:schemeClr val="accent2">
                    <a:lumMod val="75000"/>
                  </a:schemeClr>
                </a:solidFill>
              </a:rPr>
              <a:t>mailboxes</a:t>
            </a:r>
            <a:r>
              <a:rPr lang="en-US" altLang="en-US" dirty="0">
                <a:solidFill>
                  <a:schemeClr val="accent2">
                    <a:lumMod val="75000"/>
                  </a:schemeClr>
                </a:solidFill>
              </a:rPr>
              <a:t> </a:t>
            </a:r>
            <a:r>
              <a:rPr lang="en-US" altLang="en-US" dirty="0"/>
              <a:t>(also referred to as </a:t>
            </a:r>
            <a:r>
              <a:rPr lang="en-US" altLang="en-US" dirty="0">
                <a:solidFill>
                  <a:schemeClr val="accent2">
                    <a:lumMod val="75000"/>
                  </a:schemeClr>
                </a:solidFill>
              </a:rPr>
              <a:t>ports</a:t>
            </a:r>
            <a:r>
              <a:rPr lang="en-US" altLang="en-US" dirty="0"/>
              <a:t>)</a:t>
            </a:r>
          </a:p>
          <a:p>
            <a:pPr lvl="1">
              <a:spcBef>
                <a:spcPts val="300"/>
              </a:spcBef>
            </a:pP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 </a:t>
            </a:r>
            <a:r>
              <a:rPr lang="en-US" altLang="en-US" b="1" dirty="0">
                <a:solidFill>
                  <a:schemeClr val="accent2">
                    <a:lumMod val="75000"/>
                  </a:schemeClr>
                </a:solidFill>
                <a:latin typeface="Courier New" panose="02070309020205020404" pitchFamily="49" charset="0"/>
                <a:cs typeface="Courier New" panose="02070309020205020404" pitchFamily="49" charset="0"/>
              </a:rPr>
              <a:t>mailbox-create</a:t>
            </a:r>
            <a:r>
              <a:rPr lang="en-US" altLang="en-US" dirty="0">
                <a:solidFill>
                  <a:schemeClr val="accent2">
                    <a:lumMod val="75000"/>
                  </a:schemeClr>
                </a:solidFill>
                <a:latin typeface="Courier New" panose="02070309020205020404" pitchFamily="49" charset="0"/>
                <a:cs typeface="Courier New" panose="02070309020205020404" pitchFamily="49" charset="0"/>
              </a:rPr>
              <a:t>(IDENTIFIER)</a:t>
            </a:r>
          </a:p>
          <a:p>
            <a:pPr lvl="1">
              <a:spcBef>
                <a:spcPts val="3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send</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message)</a:t>
            </a:r>
          </a:p>
          <a:p>
            <a:pPr lvl="1">
              <a:spcBef>
                <a:spcPts val="300"/>
              </a:spcBef>
            </a:pPr>
            <a:r>
              <a:rPr lang="en-US" altLang="en-US" b="1" dirty="0">
                <a:solidFill>
                  <a:schemeClr val="accent2">
                    <a:lumMod val="75000"/>
                  </a:schemeClr>
                </a:solidFill>
                <a:latin typeface="Courier New" panose="02070309020205020404" pitchFamily="49" charset="0"/>
                <a:cs typeface="Courier New" panose="02070309020205020404" pitchFamily="49" charset="0"/>
              </a:rPr>
              <a:t>receive</a:t>
            </a:r>
            <a:r>
              <a:rPr lang="en-US" altLang="en-US" dirty="0">
                <a:solidFill>
                  <a:schemeClr val="accent2">
                    <a:lumMod val="75000"/>
                  </a:schemeClr>
                </a:solidFill>
                <a:latin typeface="Courier New" panose="02070309020205020404" pitchFamily="49" charset="0"/>
                <a:cs typeface="Courier New" panose="02070309020205020404" pitchFamily="49" charset="0"/>
              </a:rPr>
              <a:t>(</a:t>
            </a:r>
            <a:r>
              <a:rPr lang="en-US" altLang="en-US" dirty="0" err="1">
                <a:solidFill>
                  <a:schemeClr val="accent2">
                    <a:lumMod val="75000"/>
                  </a:schemeClr>
                </a:solidFill>
                <a:latin typeface="Courier New" panose="02070309020205020404" pitchFamily="49" charset="0"/>
                <a:cs typeface="Courier New" panose="02070309020205020404" pitchFamily="49" charset="0"/>
              </a:rPr>
              <a:t>boxid</a:t>
            </a:r>
            <a:r>
              <a:rPr lang="en-US" altLang="en-US" dirty="0">
                <a:solidFill>
                  <a:schemeClr val="accent2">
                    <a:lumMod val="75000"/>
                  </a:schemeClr>
                </a:solidFill>
                <a:latin typeface="Courier New" panose="02070309020205020404" pitchFamily="49" charset="0"/>
                <a:cs typeface="Courier New" panose="02070309020205020404" pitchFamily="49" charset="0"/>
              </a:rPr>
              <a:t>, message)</a:t>
            </a:r>
          </a:p>
          <a:p>
            <a:pPr>
              <a:spcBef>
                <a:spcPts val="300"/>
              </a:spcBef>
            </a:pPr>
            <a:r>
              <a:rPr lang="en-US" altLang="en-US" dirty="0"/>
              <a:t>One process sends a message to the mailbox and the other process picks up the message from the mailbox</a:t>
            </a:r>
          </a:p>
          <a:p>
            <a:pPr>
              <a:spcBef>
                <a:spcPts val="300"/>
              </a:spcBef>
            </a:pPr>
            <a:r>
              <a:rPr lang="en-US" altLang="en-US" dirty="0"/>
              <a:t>Properties of communication link</a:t>
            </a:r>
          </a:p>
          <a:p>
            <a:pPr lvl="1">
              <a:spcBef>
                <a:spcPts val="300"/>
              </a:spcBef>
            </a:pPr>
            <a:r>
              <a:rPr lang="en-US" altLang="en-US" dirty="0"/>
              <a:t>A link is established between a pair of processes only if they have a shared mailbox.</a:t>
            </a:r>
          </a:p>
          <a:p>
            <a:pPr lvl="1">
              <a:spcBef>
                <a:spcPts val="300"/>
              </a:spcBef>
            </a:pPr>
            <a:r>
              <a:rPr lang="en-US" altLang="en-US" dirty="0"/>
              <a:t>A link may be associated with many processes.</a:t>
            </a:r>
          </a:p>
          <a:p>
            <a:pPr lvl="1">
              <a:spcBef>
                <a:spcPts val="300"/>
              </a:spcBef>
            </a:pPr>
            <a:r>
              <a:rPr lang="en-US" altLang="en-US" dirty="0"/>
              <a:t>Each pair of processes may have several links, each link corresponds to one mailbox.</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5_18.gif"/>
          <p:cNvPicPr>
            <a:picLocks noGrp="1" noChangeAspect="1"/>
          </p:cNvPicPr>
          <p:nvPr>
            <p:ph idx="1"/>
          </p:nvPr>
        </p:nvPicPr>
        <p:blipFill rotWithShape="1">
          <a:blip r:embed="rId3">
            <a:clrChange>
              <a:clrFrom>
                <a:srgbClr val="FFFFFF"/>
              </a:clrFrom>
              <a:clrTo>
                <a:srgbClr val="FFFFFF">
                  <a:alpha val="0"/>
                </a:srgbClr>
              </a:clrTo>
            </a:clrChange>
          </a:blip>
          <a:srcRect b="57971"/>
          <a:stretch/>
        </p:blipFill>
        <p:spPr>
          <a:xfrm>
            <a:off x="1210589" y="4038600"/>
            <a:ext cx="6722821" cy="2209800"/>
          </a:xfrm>
        </p:spPr>
      </p:pic>
      <p:sp>
        <p:nvSpPr>
          <p:cNvPr id="2" name="Title 1"/>
          <p:cNvSpPr>
            <a:spLocks noGrp="1"/>
          </p:cNvSpPr>
          <p:nvPr>
            <p:ph type="title"/>
          </p:nvPr>
        </p:nvSpPr>
        <p:spPr/>
        <p:txBody>
          <a:bodyPr/>
          <a:lstStyle/>
          <a:p>
            <a:r>
              <a:rPr lang="en-US"/>
              <a:t>Indirect Communication</a:t>
            </a:r>
            <a:endParaRPr lang="en-US" dirty="0"/>
          </a:p>
        </p:txBody>
      </p:sp>
      <p:sp>
        <p:nvSpPr>
          <p:cNvPr id="5" name="Content Placeholder 2"/>
          <p:cNvSpPr txBox="1">
            <a:spLocks/>
          </p:cNvSpPr>
          <p:nvPr/>
        </p:nvSpPr>
        <p:spPr bwMode="auto">
          <a:xfrm>
            <a:off x="457200" y="1447800"/>
            <a:ext cx="8229600" cy="2743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pPr>
            <a:r>
              <a:rPr lang="en-US" altLang="en-US" dirty="0"/>
              <a:t>One-to-one relationship </a:t>
            </a:r>
          </a:p>
          <a:p>
            <a:pPr lvl="1">
              <a:spcBef>
                <a:spcPts val="600"/>
              </a:spcBef>
            </a:pPr>
            <a:r>
              <a:rPr lang="en-US" altLang="en-US" dirty="0"/>
              <a:t>allows a private communications link to be set up between two processes. </a:t>
            </a:r>
          </a:p>
          <a:p>
            <a:pPr>
              <a:spcBef>
                <a:spcPts val="600"/>
              </a:spcBef>
            </a:pPr>
            <a:r>
              <a:rPr lang="en-US" altLang="en-US" dirty="0"/>
              <a:t>Many-to-one relationship</a:t>
            </a:r>
          </a:p>
          <a:p>
            <a:pPr lvl="1">
              <a:spcBef>
                <a:spcPts val="600"/>
              </a:spcBef>
            </a:pPr>
            <a:r>
              <a:rPr lang="en-US" altLang="en-US" dirty="0"/>
              <a:t>useful for client/server interaction, one process provides service to a number of other processes. </a:t>
            </a:r>
          </a:p>
          <a:p>
            <a:pPr lvl="1">
              <a:spcBef>
                <a:spcPts val="600"/>
              </a:spcBef>
            </a:pPr>
            <a:r>
              <a:rPr lang="en-US" altLang="en-US" dirty="0"/>
              <a:t>the mailbox is often referred to as a port.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Indirect Communication</a:t>
            </a:r>
          </a:p>
        </p:txBody>
      </p:sp>
      <p:sp>
        <p:nvSpPr>
          <p:cNvPr id="3" name="Content Placeholder 2"/>
          <p:cNvSpPr>
            <a:spLocks noGrp="1"/>
          </p:cNvSpPr>
          <p:nvPr>
            <p:ph idx="1"/>
          </p:nvPr>
        </p:nvSpPr>
        <p:spPr>
          <a:xfrm>
            <a:off x="389610" y="1459403"/>
            <a:ext cx="8229600" cy="2590800"/>
          </a:xfrm>
        </p:spPr>
        <p:txBody>
          <a:bodyPr/>
          <a:lstStyle/>
          <a:p>
            <a:pPr>
              <a:spcBef>
                <a:spcPts val="600"/>
              </a:spcBef>
            </a:pPr>
            <a:r>
              <a:rPr lang="en-US" altLang="en-US" dirty="0"/>
              <a:t>One-to-many relationship </a:t>
            </a:r>
          </a:p>
          <a:p>
            <a:pPr lvl="1">
              <a:spcBef>
                <a:spcPts val="600"/>
              </a:spcBef>
            </a:pPr>
            <a:r>
              <a:rPr lang="en-US" altLang="en-US" dirty="0"/>
              <a:t>allows for one sender and multiple receivers; </a:t>
            </a:r>
          </a:p>
          <a:p>
            <a:pPr lvl="1">
              <a:spcBef>
                <a:spcPts val="600"/>
              </a:spcBef>
            </a:pPr>
            <a:r>
              <a:rPr lang="en-US" altLang="en-US" dirty="0"/>
              <a:t>useful for applications where a message is to be broadcast to a set of processes.</a:t>
            </a:r>
          </a:p>
          <a:p>
            <a:pPr>
              <a:spcBef>
                <a:spcPts val="600"/>
              </a:spcBef>
            </a:pPr>
            <a:r>
              <a:rPr lang="en-US" altLang="en-US" dirty="0"/>
              <a:t>Many-to-many relationship </a:t>
            </a:r>
          </a:p>
          <a:p>
            <a:pPr lvl="1">
              <a:spcBef>
                <a:spcPts val="600"/>
              </a:spcBef>
            </a:pPr>
            <a:r>
              <a:rPr lang="en-US" altLang="en-US" dirty="0"/>
              <a:t>allows multiple server processes to provide concurrent service to multiple clients.</a:t>
            </a:r>
          </a:p>
        </p:txBody>
      </p:sp>
      <p:pic>
        <p:nvPicPr>
          <p:cNvPr id="4" name="Content Placeholder 3" descr="Fig05_18.gif"/>
          <p:cNvPicPr>
            <a:picLocks noChangeAspect="1"/>
          </p:cNvPicPr>
          <p:nvPr/>
        </p:nvPicPr>
        <p:blipFill rotWithShape="1">
          <a:blip r:embed="rId3">
            <a:clrChange>
              <a:clrFrom>
                <a:srgbClr val="FFFFFF"/>
              </a:clrFrom>
              <a:clrTo>
                <a:srgbClr val="FFFFFF">
                  <a:alpha val="0"/>
                </a:srgbClr>
              </a:clrTo>
            </a:clrChange>
          </a:blip>
          <a:srcRect t="52175" b="7246"/>
          <a:stretch/>
        </p:blipFill>
        <p:spPr bwMode="auto">
          <a:xfrm>
            <a:off x="1142999" y="4050203"/>
            <a:ext cx="6722821" cy="2133600"/>
          </a:xfrm>
          <a:prstGeom prst="rect">
            <a:avLst/>
          </a:prstGeom>
          <a:noFill/>
          <a:ln w="9525">
            <a:noFill/>
            <a:miter lim="800000"/>
            <a:headEnd/>
            <a:tailEnd/>
          </a:ln>
        </p:spPr>
      </p:pic>
    </p:spTree>
    <p:extLst>
      <p:ext uri="{BB962C8B-B14F-4D97-AF65-F5344CB8AC3E}">
        <p14:creationId xmlns:p14="http://schemas.microsoft.com/office/powerpoint/2010/main" val="24323254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Synchronization</a:t>
            </a:r>
          </a:p>
        </p:txBody>
      </p:sp>
      <p:sp>
        <p:nvSpPr>
          <p:cNvPr id="3" name="Content Placeholder 2"/>
          <p:cNvSpPr>
            <a:spLocks noGrp="1"/>
          </p:cNvSpPr>
          <p:nvPr>
            <p:ph idx="1"/>
          </p:nvPr>
        </p:nvSpPr>
        <p:spPr/>
        <p:txBody>
          <a:bodyPr/>
          <a:lstStyle/>
          <a:p>
            <a:pPr marL="381000" indent="-381000"/>
            <a:r>
              <a:rPr lang="en-US" altLang="en-US" dirty="0"/>
              <a:t>Message passing may be either blocking or non-blocking</a:t>
            </a:r>
          </a:p>
          <a:p>
            <a:pPr marL="381000" indent="-381000"/>
            <a:r>
              <a:rPr lang="en-US" altLang="en-US" dirty="0">
                <a:solidFill>
                  <a:schemeClr val="tx2"/>
                </a:solidFill>
              </a:rPr>
              <a:t>Blocking</a:t>
            </a:r>
            <a:r>
              <a:rPr lang="en-US" altLang="en-US" dirty="0">
                <a:solidFill>
                  <a:schemeClr val="accent1"/>
                </a:solidFill>
              </a:rPr>
              <a:t> </a:t>
            </a:r>
            <a:r>
              <a:rPr lang="en-US" altLang="en-US" dirty="0"/>
              <a:t>is considered </a:t>
            </a:r>
            <a:r>
              <a:rPr lang="en-US" altLang="en-US" dirty="0">
                <a:solidFill>
                  <a:schemeClr val="tx2"/>
                </a:solidFill>
              </a:rPr>
              <a:t>synchronous</a:t>
            </a:r>
          </a:p>
          <a:p>
            <a:pPr marL="800100" lvl="1" indent="-342900"/>
            <a:r>
              <a:rPr lang="en-US" altLang="en-US" b="1" dirty="0"/>
              <a:t>Blocking send</a:t>
            </a:r>
            <a:r>
              <a:rPr lang="en-US" altLang="en-US" dirty="0"/>
              <a:t>: the sender is blocked until the message is received</a:t>
            </a:r>
          </a:p>
          <a:p>
            <a:pPr marL="800100" lvl="1" indent="-342900"/>
            <a:r>
              <a:rPr lang="en-US" altLang="en-US" b="1" dirty="0"/>
              <a:t>Blocking receive</a:t>
            </a:r>
            <a:r>
              <a:rPr lang="en-US" altLang="en-US" dirty="0"/>
              <a:t>:</a:t>
            </a:r>
            <a:r>
              <a:rPr lang="en-US" altLang="en-US" b="1" dirty="0"/>
              <a:t> </a:t>
            </a:r>
            <a:r>
              <a:rPr lang="en-US" altLang="en-US" dirty="0"/>
              <a:t>the receiver is blocked until a message arrives</a:t>
            </a:r>
          </a:p>
          <a:p>
            <a:pPr marL="381000" indent="-381000"/>
            <a:r>
              <a:rPr lang="en-US" altLang="en-US" dirty="0">
                <a:solidFill>
                  <a:schemeClr val="tx2"/>
                </a:solidFill>
              </a:rPr>
              <a:t>Non-blocking</a:t>
            </a:r>
            <a:r>
              <a:rPr lang="en-US" altLang="en-US" dirty="0">
                <a:solidFill>
                  <a:schemeClr val="accent1"/>
                </a:solidFill>
              </a:rPr>
              <a:t> </a:t>
            </a:r>
            <a:r>
              <a:rPr lang="en-US" altLang="en-US" dirty="0"/>
              <a:t>is considered </a:t>
            </a:r>
            <a:r>
              <a:rPr lang="en-US" altLang="en-US" dirty="0">
                <a:solidFill>
                  <a:schemeClr val="tx2"/>
                </a:solidFill>
              </a:rPr>
              <a:t>asynchronous</a:t>
            </a:r>
          </a:p>
          <a:p>
            <a:pPr marL="800100" lvl="1" indent="-342900"/>
            <a:r>
              <a:rPr lang="en-US" altLang="en-US" b="1" dirty="0"/>
              <a:t>Non-blocking </a:t>
            </a:r>
            <a:r>
              <a:rPr lang="en-US" altLang="en-US" dirty="0"/>
              <a:t>send: the sender sends the message and continues</a:t>
            </a:r>
          </a:p>
          <a:p>
            <a:pPr marL="800100" lvl="1" indent="-342900"/>
            <a:r>
              <a:rPr lang="en-US" altLang="en-US" b="1" dirty="0"/>
              <a:t>Non-blocking </a:t>
            </a:r>
            <a:r>
              <a:rPr lang="en-US" altLang="en-US" dirty="0"/>
              <a:t>receive: the receiver receives the message or abandons the attempt to receive and continues</a:t>
            </a:r>
          </a:p>
          <a:p>
            <a:endParaRPr lang="en-US" dirty="0"/>
          </a:p>
        </p:txBody>
      </p:sp>
    </p:spTree>
    <p:extLst>
      <p:ext uri="{BB962C8B-B14F-4D97-AF65-F5344CB8AC3E}">
        <p14:creationId xmlns:p14="http://schemas.microsoft.com/office/powerpoint/2010/main" val="149128353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Using Messages</a:t>
            </a:r>
          </a:p>
        </p:txBody>
      </p:sp>
      <p:pic>
        <p:nvPicPr>
          <p:cNvPr id="4" name="Content Placeholder 3" descr="Fig05_20.gif"/>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52400" y="1640927"/>
            <a:ext cx="8427129" cy="4988473"/>
          </a:xfrm>
        </p:spPr>
      </p:pic>
      <p:sp>
        <p:nvSpPr>
          <p:cNvPr id="6" name="Text Box 9"/>
          <p:cNvSpPr txBox="1">
            <a:spLocks noChangeArrowheads="1"/>
          </p:cNvSpPr>
          <p:nvPr/>
        </p:nvSpPr>
        <p:spPr bwMode="auto">
          <a:xfrm>
            <a:off x="6229710" y="1828800"/>
            <a:ext cx="2209800" cy="7848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blocking receive</a:t>
            </a:r>
          </a:p>
          <a:p>
            <a:pPr>
              <a:spcBef>
                <a:spcPct val="50000"/>
              </a:spcBef>
            </a:pPr>
            <a:r>
              <a:rPr lang="en-US" altLang="zh-TW" dirty="0">
                <a:ea typeface="新細明體" pitchFamily="18" charset="-120"/>
              </a:rPr>
              <a:t>non-blocking send</a:t>
            </a:r>
          </a:p>
        </p:txBody>
      </p:sp>
      <p:sp>
        <p:nvSpPr>
          <p:cNvPr id="7" name="Text Box 5"/>
          <p:cNvSpPr txBox="1">
            <a:spLocks noChangeArrowheads="1"/>
          </p:cNvSpPr>
          <p:nvPr/>
        </p:nvSpPr>
        <p:spPr bwMode="auto">
          <a:xfrm>
            <a:off x="4343400" y="2951161"/>
            <a:ext cx="4114801" cy="64633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A process wishing to enter its critical section attempts to receive a message.</a:t>
            </a:r>
          </a:p>
        </p:txBody>
      </p:sp>
      <p:sp>
        <p:nvSpPr>
          <p:cNvPr id="8" name="Line 6"/>
          <p:cNvSpPr>
            <a:spLocks noChangeShapeType="1"/>
          </p:cNvSpPr>
          <p:nvPr/>
        </p:nvSpPr>
        <p:spPr bwMode="auto">
          <a:xfrm flipH="1" flipV="1">
            <a:off x="3429000" y="3276598"/>
            <a:ext cx="914400"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 Box 5"/>
          <p:cNvSpPr txBox="1">
            <a:spLocks noChangeArrowheads="1"/>
          </p:cNvSpPr>
          <p:nvPr/>
        </p:nvSpPr>
        <p:spPr bwMode="auto">
          <a:xfrm>
            <a:off x="4343400" y="3810000"/>
            <a:ext cx="4114801" cy="1338828"/>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The process places the message back into the mailbox.</a:t>
            </a:r>
          </a:p>
          <a:p>
            <a:pPr>
              <a:spcBef>
                <a:spcPct val="50000"/>
              </a:spcBef>
            </a:pPr>
            <a:r>
              <a:rPr lang="en-US" altLang="zh-TW" dirty="0">
                <a:ea typeface="新細明體" pitchFamily="18" charset="-120"/>
              </a:rPr>
              <a:t>The message functions as a token that is passed from process to process.</a:t>
            </a:r>
          </a:p>
        </p:txBody>
      </p:sp>
      <p:sp>
        <p:nvSpPr>
          <p:cNvPr id="11" name="Line 6"/>
          <p:cNvSpPr>
            <a:spLocks noChangeShapeType="1"/>
          </p:cNvSpPr>
          <p:nvPr/>
        </p:nvSpPr>
        <p:spPr bwMode="auto">
          <a:xfrm flipH="1" flipV="1">
            <a:off x="3124200" y="3809999"/>
            <a:ext cx="12192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a:t>
            </a:r>
            <a:br>
              <a:rPr lang="en-US" dirty="0"/>
            </a:br>
            <a:r>
              <a:rPr lang="en-US" dirty="0"/>
              <a:t>Messages</a:t>
            </a:r>
          </a:p>
        </p:txBody>
      </p:sp>
      <p:pic>
        <p:nvPicPr>
          <p:cNvPr id="4" name="Content Placeholder 3" descr="Fig05_21.gif"/>
          <p:cNvPicPr>
            <a:picLocks noGrp="1" noChangeAspect="1"/>
          </p:cNvPicPr>
          <p:nvPr>
            <p:ph idx="1"/>
          </p:nvPr>
        </p:nvPicPr>
        <p:blipFill>
          <a:blip r:embed="rId3"/>
          <a:stretch>
            <a:fillRect/>
          </a:stretch>
        </p:blipFill>
        <p:spPr>
          <a:xfrm>
            <a:off x="1259066" y="1523221"/>
            <a:ext cx="6625867" cy="5321840"/>
          </a:xfrm>
        </p:spPr>
      </p:pic>
      <p:sp>
        <p:nvSpPr>
          <p:cNvPr id="5" name="Text Box 9"/>
          <p:cNvSpPr txBox="1">
            <a:spLocks noChangeArrowheads="1"/>
          </p:cNvSpPr>
          <p:nvPr/>
        </p:nvSpPr>
        <p:spPr bwMode="auto">
          <a:xfrm>
            <a:off x="5562600" y="1752600"/>
            <a:ext cx="2209800" cy="7848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blocking receive</a:t>
            </a:r>
          </a:p>
          <a:p>
            <a:pPr>
              <a:spcBef>
                <a:spcPct val="50000"/>
              </a:spcBef>
            </a:pPr>
            <a:r>
              <a:rPr lang="en-US" altLang="zh-TW" dirty="0">
                <a:ea typeface="新細明體" pitchFamily="18" charset="-120"/>
              </a:rPr>
              <a:t>non-blocking send</a:t>
            </a:r>
          </a:p>
        </p:txBody>
      </p:sp>
      <p:grpSp>
        <p:nvGrpSpPr>
          <p:cNvPr id="3" name="Group 2"/>
          <p:cNvGrpSpPr/>
          <p:nvPr/>
        </p:nvGrpSpPr>
        <p:grpSpPr>
          <a:xfrm>
            <a:off x="4267199" y="2643013"/>
            <a:ext cx="4191001" cy="923330"/>
            <a:chOff x="3419550" y="3429000"/>
            <a:chExt cx="3514650" cy="923330"/>
          </a:xfrm>
        </p:grpSpPr>
        <p:sp>
          <p:nvSpPr>
            <p:cNvPr id="7" name="Text Box 5"/>
            <p:cNvSpPr txBox="1">
              <a:spLocks noChangeArrowheads="1"/>
            </p:cNvSpPr>
            <p:nvPr/>
          </p:nvSpPr>
          <p:spPr bwMode="auto">
            <a:xfrm>
              <a:off x="3962400" y="3429000"/>
              <a:ext cx="2971800" cy="92333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Data are sent as messages to </a:t>
              </a:r>
              <a:r>
                <a:rPr lang="en-US" altLang="zh-TW" b="1" dirty="0" err="1">
                  <a:latin typeface="+mj-lt"/>
                  <a:ea typeface="新細明體" pitchFamily="18" charset="-120"/>
                  <a:cs typeface="Courier New" panose="02070309020205020404" pitchFamily="49" charset="0"/>
                </a:rPr>
                <a:t>mayconsume</a:t>
              </a:r>
              <a:r>
                <a:rPr lang="en-US" altLang="zh-TW" dirty="0">
                  <a:ea typeface="新細明體" pitchFamily="18" charset="-120"/>
                </a:rPr>
                <a:t> which serves as the buffer.</a:t>
              </a:r>
            </a:p>
          </p:txBody>
        </p:sp>
        <p:sp>
          <p:nvSpPr>
            <p:cNvPr id="8" name="Line 6"/>
            <p:cNvSpPr>
              <a:spLocks noChangeShapeType="1"/>
            </p:cNvSpPr>
            <p:nvPr/>
          </p:nvSpPr>
          <p:spPr bwMode="auto">
            <a:xfrm flipH="1">
              <a:off x="3419550" y="3908390"/>
              <a:ext cx="542849" cy="2303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 name="Group 5"/>
          <p:cNvGrpSpPr/>
          <p:nvPr/>
        </p:nvGrpSpPr>
        <p:grpSpPr>
          <a:xfrm>
            <a:off x="4648198" y="5069591"/>
            <a:ext cx="3830129" cy="1085011"/>
            <a:chOff x="4552884" y="5716008"/>
            <a:chExt cx="3202856" cy="1356337"/>
          </a:xfrm>
        </p:grpSpPr>
        <p:sp>
          <p:nvSpPr>
            <p:cNvPr id="9" name="Text Box 5"/>
            <p:cNvSpPr txBox="1">
              <a:spLocks noChangeArrowheads="1"/>
            </p:cNvSpPr>
            <p:nvPr/>
          </p:nvSpPr>
          <p:spPr bwMode="auto">
            <a:xfrm>
              <a:off x="4798317" y="5716008"/>
              <a:ext cx="2957423" cy="115422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b="1" dirty="0" err="1"/>
                <a:t>mayproduce</a:t>
              </a:r>
              <a:r>
                <a:rPr lang="en-US" dirty="0"/>
                <a:t> is filled with a number of null messages equal to the capacity of the buffer. </a:t>
              </a:r>
            </a:p>
          </p:txBody>
        </p:sp>
        <p:sp>
          <p:nvSpPr>
            <p:cNvPr id="10" name="Line 6"/>
            <p:cNvSpPr>
              <a:spLocks noChangeShapeType="1"/>
            </p:cNvSpPr>
            <p:nvPr/>
          </p:nvSpPr>
          <p:spPr bwMode="auto">
            <a:xfrm flipH="1">
              <a:off x="4552884" y="6425962"/>
              <a:ext cx="245432" cy="6463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 name="Text Box 5"/>
          <p:cNvSpPr txBox="1">
            <a:spLocks noChangeArrowheads="1"/>
          </p:cNvSpPr>
          <p:nvPr/>
        </p:nvSpPr>
        <p:spPr bwMode="auto">
          <a:xfrm>
            <a:off x="4915819" y="3726173"/>
            <a:ext cx="3536629" cy="1200329"/>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a:t>The number of messages in </a:t>
            </a:r>
            <a:r>
              <a:rPr lang="en-US" b="1" dirty="0" err="1"/>
              <a:t>mayproduce</a:t>
            </a:r>
            <a:r>
              <a:rPr lang="en-US" dirty="0"/>
              <a:t> shrinks with each production and grows with each consumption. </a:t>
            </a:r>
          </a:p>
        </p:txBody>
      </p:sp>
      <p:sp>
        <p:nvSpPr>
          <p:cNvPr id="13" name="Line 6"/>
          <p:cNvSpPr>
            <a:spLocks noChangeShapeType="1"/>
          </p:cNvSpPr>
          <p:nvPr/>
        </p:nvSpPr>
        <p:spPr bwMode="auto">
          <a:xfrm flipH="1">
            <a:off x="4267199" y="4421998"/>
            <a:ext cx="647313" cy="369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6"/>
          <p:cNvSpPr>
            <a:spLocks noChangeShapeType="1"/>
          </p:cNvSpPr>
          <p:nvPr/>
        </p:nvSpPr>
        <p:spPr bwMode="auto">
          <a:xfrm flipH="1" flipV="1">
            <a:off x="4571999" y="3035714"/>
            <a:ext cx="342513" cy="9935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42"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3" grpId="0" animBg="1"/>
      <p:bldP spid="1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Roadmap</a:t>
            </a:r>
          </a:p>
        </p:txBody>
      </p:sp>
      <p:sp>
        <p:nvSpPr>
          <p:cNvPr id="3" name="Content Placeholder 2"/>
          <p:cNvSpPr>
            <a:spLocks noGrp="1"/>
          </p:cNvSpPr>
          <p:nvPr>
            <p:ph idx="1"/>
          </p:nvPr>
        </p:nvSpPr>
        <p:spPr/>
        <p:txBody>
          <a:bodyPr/>
          <a:lstStyle/>
          <a:p>
            <a:r>
              <a:rPr lang="en-NZ" dirty="0"/>
              <a:t>Principles of Concurrency</a:t>
            </a:r>
          </a:p>
          <a:p>
            <a:r>
              <a:rPr lang="en-NZ" dirty="0"/>
              <a:t>Mutual Exclusion</a:t>
            </a:r>
          </a:p>
          <a:p>
            <a:r>
              <a:rPr lang="en-NZ" dirty="0"/>
              <a:t>Semaphores</a:t>
            </a:r>
          </a:p>
          <a:p>
            <a:r>
              <a:rPr lang="en-NZ" dirty="0"/>
              <a:t>IPC - Message Passing</a:t>
            </a:r>
          </a:p>
          <a:p>
            <a:r>
              <a:rPr lang="en-NZ" sz="3200" dirty="0">
                <a:solidFill>
                  <a:schemeClr val="tx2"/>
                </a:solidFill>
              </a:rPr>
              <a:t>Readers/Writers Problem</a:t>
            </a:r>
          </a:p>
        </p:txBody>
      </p:sp>
      <p:cxnSp>
        <p:nvCxnSpPr>
          <p:cNvPr id="4" name="Straight Arrow Connector 3"/>
          <p:cNvCxnSpPr/>
          <p:nvPr/>
        </p:nvCxnSpPr>
        <p:spPr>
          <a:xfrm>
            <a:off x="0" y="3657600"/>
            <a:ext cx="685800" cy="1588"/>
          </a:xfrm>
          <a:prstGeom prst="straightConnector1">
            <a:avLst/>
          </a:prstGeom>
          <a:ln w="76200">
            <a:tailEnd type="arrow"/>
          </a:ln>
        </p:spPr>
        <p:style>
          <a:lnRef idx="3">
            <a:schemeClr val="accent5"/>
          </a:lnRef>
          <a:fillRef idx="0">
            <a:schemeClr val="accent5"/>
          </a:fillRef>
          <a:effectRef idx="2">
            <a:schemeClr val="accent5"/>
          </a:effectRef>
          <a:fontRef idx="minor">
            <a:schemeClr val="tx1"/>
          </a:fontRef>
        </p:style>
      </p:cxn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Readers / Writers Problem</a:t>
            </a:r>
          </a:p>
        </p:txBody>
      </p:sp>
      <p:sp>
        <p:nvSpPr>
          <p:cNvPr id="3" name="Content Placeholder 2"/>
          <p:cNvSpPr>
            <a:spLocks noGrp="1"/>
          </p:cNvSpPr>
          <p:nvPr>
            <p:ph idx="1"/>
          </p:nvPr>
        </p:nvSpPr>
        <p:spPr/>
        <p:txBody>
          <a:bodyPr/>
          <a:lstStyle/>
          <a:p>
            <a:pPr>
              <a:spcBef>
                <a:spcPts val="1200"/>
              </a:spcBef>
            </a:pPr>
            <a:r>
              <a:rPr lang="en-US" dirty="0"/>
              <a:t>A data area is shared among many processes</a:t>
            </a:r>
          </a:p>
          <a:p>
            <a:pPr lvl="1">
              <a:spcBef>
                <a:spcPts val="1200"/>
              </a:spcBef>
            </a:pPr>
            <a:r>
              <a:rPr lang="en-US" dirty="0"/>
              <a:t>Some processes only read the data area (readers), some only write to the data area (writers)</a:t>
            </a:r>
          </a:p>
          <a:p>
            <a:pPr>
              <a:spcBef>
                <a:spcPts val="1200"/>
              </a:spcBef>
            </a:pPr>
            <a:r>
              <a:rPr lang="en-US" dirty="0"/>
              <a:t>Conditions to satisfy:</a:t>
            </a:r>
          </a:p>
          <a:p>
            <a:pPr marL="971550" lvl="1" indent="-514350">
              <a:spcBef>
                <a:spcPts val="1200"/>
              </a:spcBef>
              <a:buFont typeface="+mj-lt"/>
              <a:buAutoNum type="arabicPeriod"/>
            </a:pPr>
            <a:r>
              <a:rPr lang="en-US" dirty="0"/>
              <a:t>Any number of readers may simultaneously read the file.</a:t>
            </a:r>
          </a:p>
          <a:p>
            <a:pPr marL="971550" lvl="1" indent="-514350">
              <a:spcBef>
                <a:spcPts val="1200"/>
              </a:spcBef>
              <a:buFont typeface="+mj-lt"/>
              <a:buAutoNum type="arabicPeriod"/>
            </a:pPr>
            <a:r>
              <a:rPr lang="en-US" dirty="0"/>
              <a:t>Only one writer at a time may write to the file.</a:t>
            </a:r>
          </a:p>
          <a:p>
            <a:pPr marL="971550" lvl="1" indent="-514350">
              <a:spcBef>
                <a:spcPts val="1200"/>
              </a:spcBef>
              <a:buFont typeface="+mj-lt"/>
              <a:buAutoNum type="arabicPeriod"/>
            </a:pPr>
            <a:r>
              <a:rPr lang="en-NZ" dirty="0"/>
              <a:t>If a writer is writing to the file, no reader may read it.</a:t>
            </a:r>
          </a:p>
          <a:p>
            <a:pPr>
              <a:spcBef>
                <a:spcPts val="1200"/>
              </a:spcBef>
            </a:pPr>
            <a:endParaRPr lang="en-US" dirty="0"/>
          </a:p>
          <a:p>
            <a:pPr>
              <a:spcBef>
                <a:spcPts val="1200"/>
              </a:spcBef>
            </a:pP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Interleaving and </a:t>
            </a:r>
            <a:br>
              <a:rPr lang="en-NZ" dirty="0"/>
            </a:br>
            <a:r>
              <a:rPr lang="en-NZ" dirty="0"/>
              <a:t>Overlapping Processes</a:t>
            </a:r>
          </a:p>
        </p:txBody>
      </p:sp>
      <p:sp>
        <p:nvSpPr>
          <p:cNvPr id="3" name="Content Placeholder 2"/>
          <p:cNvSpPr>
            <a:spLocks noGrp="1"/>
          </p:cNvSpPr>
          <p:nvPr>
            <p:ph idx="1"/>
          </p:nvPr>
        </p:nvSpPr>
        <p:spPr>
          <a:xfrm>
            <a:off x="457200" y="1600200"/>
            <a:ext cx="8534400" cy="1447800"/>
          </a:xfrm>
        </p:spPr>
        <p:txBody>
          <a:bodyPr/>
          <a:lstStyle/>
          <a:p>
            <a:pPr>
              <a:spcBef>
                <a:spcPts val="600"/>
              </a:spcBef>
            </a:pPr>
            <a:r>
              <a:rPr lang="en-NZ" dirty="0"/>
              <a:t>Not only interleaved but overlapped on multi-processors</a:t>
            </a:r>
          </a:p>
        </p:txBody>
      </p:sp>
      <p:pic>
        <p:nvPicPr>
          <p:cNvPr id="2050" name="Picture 2" descr="S:\poly\H\research\stallings\new\ch5\2-12 b.jpg"/>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904555" y="2133600"/>
            <a:ext cx="7639689" cy="3963537"/>
          </a:xfrm>
          <a:prstGeom prst="rect">
            <a:avLst/>
          </a:prstGeom>
          <a:noFill/>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Title 1"/>
          <p:cNvSpPr>
            <a:spLocks noGrp="1"/>
          </p:cNvSpPr>
          <p:nvPr>
            <p:ph type="title"/>
          </p:nvPr>
        </p:nvSpPr>
        <p:spPr/>
        <p:txBody>
          <a:bodyPr/>
          <a:lstStyle/>
          <a:p>
            <a:r>
              <a:rPr lang="en-US" altLang="zh-TW">
                <a:latin typeface="Arial" pitchFamily="34" charset="0"/>
                <a:ea typeface="新細明體" pitchFamily="18" charset="-120"/>
              </a:rPr>
              <a:t>Readers have Priority</a:t>
            </a:r>
          </a:p>
        </p:txBody>
      </p:sp>
      <p:pic>
        <p:nvPicPr>
          <p:cNvPr id="164866" name="Content Placeholder 3" descr="Fig05_22.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95375" y="1176338"/>
            <a:ext cx="4364038" cy="5562600"/>
          </a:xfrm>
        </p:spPr>
      </p:pic>
      <p:grpSp>
        <p:nvGrpSpPr>
          <p:cNvPr id="164877" name="Group 13"/>
          <p:cNvGrpSpPr>
            <a:grpSpLocks/>
          </p:cNvGrpSpPr>
          <p:nvPr/>
        </p:nvGrpSpPr>
        <p:grpSpPr bwMode="auto">
          <a:xfrm>
            <a:off x="3306763" y="4337050"/>
            <a:ext cx="5176837" cy="1749425"/>
            <a:chOff x="2083" y="2725"/>
            <a:chExt cx="3261" cy="1102"/>
          </a:xfrm>
        </p:grpSpPr>
        <p:sp>
          <p:nvSpPr>
            <p:cNvPr id="164869" name="Text Box 5"/>
            <p:cNvSpPr txBox="1">
              <a:spLocks noChangeArrowheads="1"/>
            </p:cNvSpPr>
            <p:nvPr/>
          </p:nvSpPr>
          <p:spPr bwMode="auto">
            <a:xfrm>
              <a:off x="3383" y="2725"/>
              <a:ext cx="1961" cy="110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wsem</a:t>
              </a:r>
              <a:r>
                <a:rPr lang="en-US" altLang="zh-TW">
                  <a:ea typeface="新細明體" pitchFamily="18" charset="-120"/>
                </a:rPr>
                <a:t> is used to enforce mutual exclusion: as long as one writer is accessing the shared data area, no other writers and no readers may access it</a:t>
              </a:r>
            </a:p>
          </p:txBody>
        </p:sp>
        <p:sp>
          <p:nvSpPr>
            <p:cNvPr id="164870" name="Line 6"/>
            <p:cNvSpPr>
              <a:spLocks noChangeShapeType="1"/>
            </p:cNvSpPr>
            <p:nvPr/>
          </p:nvSpPr>
          <p:spPr bwMode="auto">
            <a:xfrm flipH="1">
              <a:off x="2083" y="2975"/>
              <a:ext cx="1309" cy="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79" name="Group 15"/>
          <p:cNvGrpSpPr>
            <a:grpSpLocks/>
          </p:cNvGrpSpPr>
          <p:nvPr/>
        </p:nvGrpSpPr>
        <p:grpSpPr bwMode="auto">
          <a:xfrm>
            <a:off x="4756150" y="2789238"/>
            <a:ext cx="3906838" cy="650875"/>
            <a:chOff x="2996" y="1757"/>
            <a:chExt cx="2461" cy="410"/>
          </a:xfrm>
        </p:grpSpPr>
        <p:sp>
          <p:nvSpPr>
            <p:cNvPr id="164871" name="Text Box 7"/>
            <p:cNvSpPr txBox="1">
              <a:spLocks noChangeArrowheads="1"/>
            </p:cNvSpPr>
            <p:nvPr/>
          </p:nvSpPr>
          <p:spPr bwMode="auto">
            <a:xfrm>
              <a:off x="3383" y="1757"/>
              <a:ext cx="2074"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dirty="0">
                  <a:ea typeface="新細明體" pitchFamily="18" charset="-120"/>
                </a:rPr>
                <a:t>the </a:t>
              </a:r>
              <a:r>
                <a:rPr lang="en-US" altLang="zh-TW" b="1" i="1" dirty="0">
                  <a:ea typeface="新細明體" pitchFamily="18" charset="-120"/>
                </a:rPr>
                <a:t>first</a:t>
              </a:r>
              <a:r>
                <a:rPr lang="en-US" altLang="zh-TW" dirty="0">
                  <a:ea typeface="新細明體" pitchFamily="18" charset="-120"/>
                </a:rPr>
                <a:t> reader that attempts to read should wait on </a:t>
              </a:r>
              <a:r>
                <a:rPr lang="en-US" altLang="zh-TW" b="1" dirty="0" err="1">
                  <a:ea typeface="新細明體" pitchFamily="18" charset="-120"/>
                </a:rPr>
                <a:t>wsem</a:t>
              </a:r>
              <a:endParaRPr lang="en-US" altLang="zh-TW" b="1" dirty="0">
                <a:ea typeface="新細明體" pitchFamily="18" charset="-120"/>
              </a:endParaRPr>
            </a:p>
          </p:txBody>
        </p:sp>
        <p:sp>
          <p:nvSpPr>
            <p:cNvPr id="164872" name="Line 8"/>
            <p:cNvSpPr>
              <a:spLocks noChangeShapeType="1"/>
            </p:cNvSpPr>
            <p:nvPr/>
          </p:nvSpPr>
          <p:spPr bwMode="auto">
            <a:xfrm flipH="1" flipV="1">
              <a:off x="2996" y="1777"/>
              <a:ext cx="393" cy="1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80" name="Group 16"/>
          <p:cNvGrpSpPr>
            <a:grpSpLocks/>
          </p:cNvGrpSpPr>
          <p:nvPr/>
        </p:nvGrpSpPr>
        <p:grpSpPr bwMode="auto">
          <a:xfrm>
            <a:off x="2794000" y="1262063"/>
            <a:ext cx="5902325" cy="650875"/>
            <a:chOff x="1760" y="795"/>
            <a:chExt cx="3718" cy="410"/>
          </a:xfrm>
        </p:grpSpPr>
        <p:sp>
          <p:nvSpPr>
            <p:cNvPr id="164873" name="Text Box 9"/>
            <p:cNvSpPr txBox="1">
              <a:spLocks noChangeArrowheads="1"/>
            </p:cNvSpPr>
            <p:nvPr/>
          </p:nvSpPr>
          <p:spPr bwMode="auto">
            <a:xfrm>
              <a:off x="3383" y="795"/>
              <a:ext cx="2095"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readcount</a:t>
              </a:r>
              <a:r>
                <a:rPr lang="en-US" altLang="zh-TW">
                  <a:ea typeface="新細明體" pitchFamily="18" charset="-120"/>
                </a:rPr>
                <a:t> keeps track of the number of readers</a:t>
              </a:r>
            </a:p>
          </p:txBody>
        </p:sp>
        <p:sp>
          <p:nvSpPr>
            <p:cNvPr id="164874" name="Line 10"/>
            <p:cNvSpPr>
              <a:spLocks noChangeShapeType="1"/>
            </p:cNvSpPr>
            <p:nvPr/>
          </p:nvSpPr>
          <p:spPr bwMode="auto">
            <a:xfrm flipH="1">
              <a:off x="1760" y="924"/>
              <a:ext cx="1612" cy="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4881" name="Group 17"/>
          <p:cNvGrpSpPr>
            <a:grpSpLocks/>
          </p:cNvGrpSpPr>
          <p:nvPr/>
        </p:nvGrpSpPr>
        <p:grpSpPr bwMode="auto">
          <a:xfrm>
            <a:off x="2312988" y="1793875"/>
            <a:ext cx="6362700" cy="857250"/>
            <a:chOff x="1457" y="1130"/>
            <a:chExt cx="4008" cy="540"/>
          </a:xfrm>
        </p:grpSpPr>
        <p:sp>
          <p:nvSpPr>
            <p:cNvPr id="164875" name="Line 11"/>
            <p:cNvSpPr>
              <a:spLocks noChangeShapeType="1"/>
            </p:cNvSpPr>
            <p:nvPr/>
          </p:nvSpPr>
          <p:spPr bwMode="auto">
            <a:xfrm flipH="1" flipV="1">
              <a:off x="1457" y="1130"/>
              <a:ext cx="1928" cy="31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6" name="Text Box 12"/>
            <p:cNvSpPr txBox="1">
              <a:spLocks noChangeArrowheads="1"/>
            </p:cNvSpPr>
            <p:nvPr/>
          </p:nvSpPr>
          <p:spPr bwMode="auto">
            <a:xfrm>
              <a:off x="3383" y="1260"/>
              <a:ext cx="208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a:ea typeface="新細明體" pitchFamily="18" charset="-120"/>
                </a:rPr>
                <a:t>x</a:t>
              </a:r>
              <a:r>
                <a:rPr lang="en-US" altLang="zh-TW" dirty="0">
                  <a:ea typeface="新細明體" pitchFamily="18" charset="-120"/>
                </a:rPr>
                <a:t> assures that </a:t>
              </a:r>
              <a:r>
                <a:rPr lang="en-US" altLang="zh-TW" b="1" dirty="0" err="1">
                  <a:ea typeface="新細明體" pitchFamily="18" charset="-120"/>
                </a:rPr>
                <a:t>readcount</a:t>
              </a:r>
              <a:r>
                <a:rPr lang="en-US" altLang="zh-TW" dirty="0">
                  <a:ea typeface="新細明體" pitchFamily="18" charset="-120"/>
                </a:rPr>
                <a:t> is updated properly</a:t>
              </a:r>
            </a:p>
          </p:txBody>
        </p:sp>
      </p:grpSp>
      <p:sp>
        <p:nvSpPr>
          <p:cNvPr id="164884" name="Rectangle 20"/>
          <p:cNvSpPr>
            <a:spLocks noChangeArrowheads="1"/>
          </p:cNvSpPr>
          <p:nvPr/>
        </p:nvSpPr>
        <p:spPr bwMode="auto">
          <a:xfrm>
            <a:off x="1533525" y="2352675"/>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5" name="Rectangle 21"/>
          <p:cNvSpPr>
            <a:spLocks noChangeArrowheads="1"/>
          </p:cNvSpPr>
          <p:nvPr/>
        </p:nvSpPr>
        <p:spPr bwMode="auto">
          <a:xfrm>
            <a:off x="1533525" y="251618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6" name="Rectangle 22"/>
          <p:cNvSpPr>
            <a:spLocks noChangeArrowheads="1"/>
          </p:cNvSpPr>
          <p:nvPr/>
        </p:nvSpPr>
        <p:spPr bwMode="auto">
          <a:xfrm>
            <a:off x="1533525" y="2679700"/>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7" name="Rectangle 23"/>
          <p:cNvSpPr>
            <a:spLocks noChangeArrowheads="1"/>
          </p:cNvSpPr>
          <p:nvPr/>
        </p:nvSpPr>
        <p:spPr bwMode="auto">
          <a:xfrm>
            <a:off x="1533525" y="28654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8" name="Rectangle 24"/>
          <p:cNvSpPr>
            <a:spLocks noChangeArrowheads="1"/>
          </p:cNvSpPr>
          <p:nvPr/>
        </p:nvSpPr>
        <p:spPr bwMode="auto">
          <a:xfrm>
            <a:off x="1533525" y="31956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89" name="Rectangle 25"/>
          <p:cNvSpPr>
            <a:spLocks noChangeArrowheads="1"/>
          </p:cNvSpPr>
          <p:nvPr/>
        </p:nvSpPr>
        <p:spPr bwMode="auto">
          <a:xfrm>
            <a:off x="1533525" y="3360738"/>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0" name="Rectangle 26"/>
          <p:cNvSpPr>
            <a:spLocks noChangeArrowheads="1"/>
          </p:cNvSpPr>
          <p:nvPr/>
        </p:nvSpPr>
        <p:spPr bwMode="auto">
          <a:xfrm>
            <a:off x="1533525" y="3524250"/>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891" name="Rectangle 27"/>
          <p:cNvSpPr>
            <a:spLocks noChangeArrowheads="1"/>
          </p:cNvSpPr>
          <p:nvPr/>
        </p:nvSpPr>
        <p:spPr bwMode="auto">
          <a:xfrm>
            <a:off x="1533525" y="3719513"/>
            <a:ext cx="1906588" cy="1333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40872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4877"/>
                                        </p:tgtEl>
                                        <p:attrNameLst>
                                          <p:attrName>style.visibility</p:attrName>
                                        </p:attrNameLst>
                                      </p:cBhvr>
                                      <p:to>
                                        <p:strVal val="visible"/>
                                      </p:to>
                                    </p:set>
                                    <p:anim calcmode="lin" valueType="num">
                                      <p:cBhvr additive="base">
                                        <p:cTn id="7" dur="500" fill="hold"/>
                                        <p:tgtEl>
                                          <p:spTgt spid="164877"/>
                                        </p:tgtEl>
                                        <p:attrNameLst>
                                          <p:attrName>ppt_x</p:attrName>
                                        </p:attrNameLst>
                                      </p:cBhvr>
                                      <p:tavLst>
                                        <p:tav tm="0">
                                          <p:val>
                                            <p:strVal val="1+#ppt_w/2"/>
                                          </p:val>
                                        </p:tav>
                                        <p:tav tm="100000">
                                          <p:val>
                                            <p:strVal val="#ppt_x"/>
                                          </p:val>
                                        </p:tav>
                                      </p:tavLst>
                                    </p:anim>
                                    <p:anim calcmode="lin" valueType="num">
                                      <p:cBhvr additive="base">
                                        <p:cTn id="8" dur="500" fill="hold"/>
                                        <p:tgtEl>
                                          <p:spTgt spid="1648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4879"/>
                                        </p:tgtEl>
                                        <p:attrNameLst>
                                          <p:attrName>style.visibility</p:attrName>
                                        </p:attrNameLst>
                                      </p:cBhvr>
                                      <p:to>
                                        <p:strVal val="visible"/>
                                      </p:to>
                                    </p:set>
                                    <p:anim calcmode="lin" valueType="num">
                                      <p:cBhvr additive="base">
                                        <p:cTn id="13" dur="500" fill="hold"/>
                                        <p:tgtEl>
                                          <p:spTgt spid="164879"/>
                                        </p:tgtEl>
                                        <p:attrNameLst>
                                          <p:attrName>ppt_x</p:attrName>
                                        </p:attrNameLst>
                                      </p:cBhvr>
                                      <p:tavLst>
                                        <p:tav tm="0">
                                          <p:val>
                                            <p:strVal val="1+#ppt_w/2"/>
                                          </p:val>
                                        </p:tav>
                                        <p:tav tm="100000">
                                          <p:val>
                                            <p:strVal val="#ppt_x"/>
                                          </p:val>
                                        </p:tav>
                                      </p:tavLst>
                                    </p:anim>
                                    <p:anim calcmode="lin" valueType="num">
                                      <p:cBhvr additive="base">
                                        <p:cTn id="14" dur="500" fill="hold"/>
                                        <p:tgtEl>
                                          <p:spTgt spid="1648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164880"/>
                                        </p:tgtEl>
                                        <p:attrNameLst>
                                          <p:attrName>style.visibility</p:attrName>
                                        </p:attrNameLst>
                                      </p:cBhvr>
                                      <p:to>
                                        <p:strVal val="visible"/>
                                      </p:to>
                                    </p:set>
                                    <p:anim calcmode="lin" valueType="num">
                                      <p:cBhvr additive="base">
                                        <p:cTn id="19" dur="500" fill="hold"/>
                                        <p:tgtEl>
                                          <p:spTgt spid="164880"/>
                                        </p:tgtEl>
                                        <p:attrNameLst>
                                          <p:attrName>ppt_x</p:attrName>
                                        </p:attrNameLst>
                                      </p:cBhvr>
                                      <p:tavLst>
                                        <p:tav tm="0">
                                          <p:val>
                                            <p:strVal val="1+#ppt_w/2"/>
                                          </p:val>
                                        </p:tav>
                                        <p:tav tm="100000">
                                          <p:val>
                                            <p:strVal val="#ppt_x"/>
                                          </p:val>
                                        </p:tav>
                                      </p:tavLst>
                                    </p:anim>
                                    <p:anim calcmode="lin" valueType="num">
                                      <p:cBhvr additive="base">
                                        <p:cTn id="20" dur="500" fill="hold"/>
                                        <p:tgtEl>
                                          <p:spTgt spid="164880"/>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xit" presetSubtype="10" fill="hold" grpId="0" nodeType="clickEffect">
                                  <p:stCondLst>
                                    <p:cond delay="0"/>
                                  </p:stCondLst>
                                  <p:childTnLst>
                                    <p:animEffect transition="out" filter="blinds(horizontal)">
                                      <p:cBhvr>
                                        <p:cTn id="24" dur="500"/>
                                        <p:tgtEl>
                                          <p:spTgt spid="164886"/>
                                        </p:tgtEl>
                                      </p:cBhvr>
                                    </p:animEffect>
                                    <p:set>
                                      <p:cBhvr>
                                        <p:cTn id="25" dur="1" fill="hold">
                                          <p:stCondLst>
                                            <p:cond delay="499"/>
                                          </p:stCondLst>
                                        </p:cTn>
                                        <p:tgtEl>
                                          <p:spTgt spid="164886"/>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164890"/>
                                        </p:tgtEl>
                                      </p:cBhvr>
                                    </p:animEffect>
                                    <p:set>
                                      <p:cBhvr>
                                        <p:cTn id="28" dur="1" fill="hold">
                                          <p:stCondLst>
                                            <p:cond delay="499"/>
                                          </p:stCondLst>
                                        </p:cTn>
                                        <p:tgtEl>
                                          <p:spTgt spid="164890"/>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164885"/>
                                        </p:tgtEl>
                                      </p:cBhvr>
                                    </p:animEffect>
                                    <p:set>
                                      <p:cBhvr>
                                        <p:cTn id="31" dur="1" fill="hold">
                                          <p:stCondLst>
                                            <p:cond delay="499"/>
                                          </p:stCondLst>
                                        </p:cTn>
                                        <p:tgtEl>
                                          <p:spTgt spid="164885"/>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164889"/>
                                        </p:tgtEl>
                                      </p:cBhvr>
                                    </p:animEffect>
                                    <p:set>
                                      <p:cBhvr>
                                        <p:cTn id="34" dur="1" fill="hold">
                                          <p:stCondLst>
                                            <p:cond delay="499"/>
                                          </p:stCondLst>
                                        </p:cTn>
                                        <p:tgtEl>
                                          <p:spTgt spid="164889"/>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164881"/>
                                        </p:tgtEl>
                                        <p:attrNameLst>
                                          <p:attrName>style.visibility</p:attrName>
                                        </p:attrNameLst>
                                      </p:cBhvr>
                                      <p:to>
                                        <p:strVal val="visible"/>
                                      </p:to>
                                    </p:set>
                                    <p:anim calcmode="lin" valueType="num">
                                      <p:cBhvr additive="base">
                                        <p:cTn id="39" dur="500" fill="hold"/>
                                        <p:tgtEl>
                                          <p:spTgt spid="164881"/>
                                        </p:tgtEl>
                                        <p:attrNameLst>
                                          <p:attrName>ppt_x</p:attrName>
                                        </p:attrNameLst>
                                      </p:cBhvr>
                                      <p:tavLst>
                                        <p:tav tm="0">
                                          <p:val>
                                            <p:strVal val="1+#ppt_w/2"/>
                                          </p:val>
                                        </p:tav>
                                        <p:tav tm="100000">
                                          <p:val>
                                            <p:strVal val="#ppt_x"/>
                                          </p:val>
                                        </p:tav>
                                      </p:tavLst>
                                    </p:anim>
                                    <p:anim calcmode="lin" valueType="num">
                                      <p:cBhvr additive="base">
                                        <p:cTn id="40" dur="500" fill="hold"/>
                                        <p:tgtEl>
                                          <p:spTgt spid="164881"/>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xit" presetSubtype="10" fill="hold" grpId="0" nodeType="clickEffect">
                                  <p:stCondLst>
                                    <p:cond delay="0"/>
                                  </p:stCondLst>
                                  <p:childTnLst>
                                    <p:animEffect transition="out" filter="blinds(horizontal)">
                                      <p:cBhvr>
                                        <p:cTn id="44" dur="500"/>
                                        <p:tgtEl>
                                          <p:spTgt spid="164884"/>
                                        </p:tgtEl>
                                      </p:cBhvr>
                                    </p:animEffect>
                                    <p:set>
                                      <p:cBhvr>
                                        <p:cTn id="45" dur="1" fill="hold">
                                          <p:stCondLst>
                                            <p:cond delay="499"/>
                                          </p:stCondLst>
                                        </p:cTn>
                                        <p:tgtEl>
                                          <p:spTgt spid="164884"/>
                                        </p:tgtEl>
                                        <p:attrNameLst>
                                          <p:attrName>style.visibility</p:attrName>
                                        </p:attrNameLst>
                                      </p:cBhvr>
                                      <p:to>
                                        <p:strVal val="hidden"/>
                                      </p:to>
                                    </p:set>
                                  </p:childTnLst>
                                </p:cTn>
                              </p:par>
                              <p:par>
                                <p:cTn id="46" presetID="3" presetClass="exit" presetSubtype="10" fill="hold" grpId="0" nodeType="withEffect">
                                  <p:stCondLst>
                                    <p:cond delay="0"/>
                                  </p:stCondLst>
                                  <p:childTnLst>
                                    <p:animEffect transition="out" filter="blinds(horizontal)">
                                      <p:cBhvr>
                                        <p:cTn id="47" dur="500"/>
                                        <p:tgtEl>
                                          <p:spTgt spid="164887"/>
                                        </p:tgtEl>
                                      </p:cBhvr>
                                    </p:animEffect>
                                    <p:set>
                                      <p:cBhvr>
                                        <p:cTn id="48" dur="1" fill="hold">
                                          <p:stCondLst>
                                            <p:cond delay="499"/>
                                          </p:stCondLst>
                                        </p:cTn>
                                        <p:tgtEl>
                                          <p:spTgt spid="164887"/>
                                        </p:tgtEl>
                                        <p:attrNameLst>
                                          <p:attrName>style.visibility</p:attrName>
                                        </p:attrNameLst>
                                      </p:cBhvr>
                                      <p:to>
                                        <p:strVal val="hidden"/>
                                      </p:to>
                                    </p:set>
                                  </p:childTnLst>
                                </p:cTn>
                              </p:par>
                              <p:par>
                                <p:cTn id="49" presetID="3" presetClass="exit" presetSubtype="10" fill="hold" grpId="0" nodeType="withEffect">
                                  <p:stCondLst>
                                    <p:cond delay="0"/>
                                  </p:stCondLst>
                                  <p:childTnLst>
                                    <p:animEffect transition="out" filter="blinds(horizontal)">
                                      <p:cBhvr>
                                        <p:cTn id="50" dur="500"/>
                                        <p:tgtEl>
                                          <p:spTgt spid="164888"/>
                                        </p:tgtEl>
                                      </p:cBhvr>
                                    </p:animEffect>
                                    <p:set>
                                      <p:cBhvr>
                                        <p:cTn id="51" dur="1" fill="hold">
                                          <p:stCondLst>
                                            <p:cond delay="499"/>
                                          </p:stCondLst>
                                        </p:cTn>
                                        <p:tgtEl>
                                          <p:spTgt spid="164888"/>
                                        </p:tgtEl>
                                        <p:attrNameLst>
                                          <p:attrName>style.visibility</p:attrName>
                                        </p:attrNameLst>
                                      </p:cBhvr>
                                      <p:to>
                                        <p:strVal val="hidden"/>
                                      </p:to>
                                    </p:set>
                                  </p:childTnLst>
                                </p:cTn>
                              </p:par>
                              <p:par>
                                <p:cTn id="52" presetID="3" presetClass="exit" presetSubtype="10" fill="hold" grpId="0" nodeType="withEffect">
                                  <p:stCondLst>
                                    <p:cond delay="0"/>
                                  </p:stCondLst>
                                  <p:childTnLst>
                                    <p:animEffect transition="out" filter="blinds(horizontal)">
                                      <p:cBhvr>
                                        <p:cTn id="53" dur="500"/>
                                        <p:tgtEl>
                                          <p:spTgt spid="164891"/>
                                        </p:tgtEl>
                                      </p:cBhvr>
                                    </p:animEffect>
                                    <p:set>
                                      <p:cBhvr>
                                        <p:cTn id="54" dur="1" fill="hold">
                                          <p:stCondLst>
                                            <p:cond delay="499"/>
                                          </p:stCondLst>
                                        </p:cTn>
                                        <p:tgtEl>
                                          <p:spTgt spid="1648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4" grpId="0" animBg="1"/>
      <p:bldP spid="164885" grpId="0" animBg="1"/>
      <p:bldP spid="164886" grpId="0" animBg="1"/>
      <p:bldP spid="164887" grpId="0" animBg="1"/>
      <p:bldP spid="164888" grpId="0" animBg="1"/>
      <p:bldP spid="164889" grpId="0" animBg="1"/>
      <p:bldP spid="164890" grpId="0" animBg="1"/>
      <p:bldP spid="16489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idx="4294967295"/>
          </p:nvPr>
        </p:nvSpPr>
        <p:spPr/>
        <p:txBody>
          <a:bodyPr/>
          <a:lstStyle/>
          <a:p>
            <a:r>
              <a:rPr lang="en-US" altLang="zh-TW">
                <a:latin typeface="Arial" pitchFamily="34" charset="0"/>
                <a:ea typeface="新細明體" pitchFamily="18" charset="-120"/>
              </a:rPr>
              <a:t>Readers/Writers Problem</a:t>
            </a:r>
            <a:endParaRPr lang="zh-TW" altLang="en-US">
              <a:latin typeface="Arial" pitchFamily="34" charset="0"/>
              <a:ea typeface="新細明體" pitchFamily="18" charset="-120"/>
            </a:endParaRPr>
          </a:p>
        </p:txBody>
      </p:sp>
      <p:sp>
        <p:nvSpPr>
          <p:cNvPr id="181251" name="Rectangle 3"/>
          <p:cNvSpPr>
            <a:spLocks noGrp="1"/>
          </p:cNvSpPr>
          <p:nvPr>
            <p:ph type="body" idx="4294967295"/>
          </p:nvPr>
        </p:nvSpPr>
        <p:spPr/>
        <p:txBody>
          <a:bodyPr/>
          <a:lstStyle/>
          <a:p>
            <a:r>
              <a:rPr lang="en-NZ" sz="2800" dirty="0">
                <a:latin typeface="Arial" pitchFamily="34" charset="0"/>
              </a:rPr>
              <a:t>Once a single reader has begun to access the data area, it is possible for readers to retain control of the data area as long as there is at least one reader reading.</a:t>
            </a:r>
          </a:p>
          <a:p>
            <a:pPr lvl="1"/>
            <a:r>
              <a:rPr lang="en-NZ" sz="2400" dirty="0">
                <a:latin typeface="Arial" pitchFamily="34" charset="0"/>
              </a:rPr>
              <a:t>Therefore, writers are subject to </a:t>
            </a:r>
            <a:r>
              <a:rPr lang="en-NZ" sz="2400" b="1" dirty="0">
                <a:latin typeface="Arial" pitchFamily="34" charset="0"/>
              </a:rPr>
              <a:t>starvation</a:t>
            </a:r>
          </a:p>
          <a:p>
            <a:r>
              <a:rPr lang="en-US" altLang="zh-TW" sz="2800" dirty="0">
                <a:latin typeface="Arial" pitchFamily="34" charset="0"/>
                <a:ea typeface="新細明體" pitchFamily="18" charset="-120"/>
              </a:rPr>
              <a:t>An alternative solution: no new readers are allowed access to the data area once at least one writer wants to write</a:t>
            </a:r>
            <a:endParaRPr lang="zh-TW" altLang="en-US" sz="2800" dirty="0">
              <a:latin typeface="Arial" pitchFamily="34" charset="0"/>
              <a:ea typeface="新細明體" pitchFamily="18" charset="-120"/>
            </a:endParaRPr>
          </a:p>
        </p:txBody>
      </p:sp>
    </p:spTree>
    <p:extLst>
      <p:ext uri="{BB962C8B-B14F-4D97-AF65-F5344CB8AC3E}">
        <p14:creationId xmlns:p14="http://schemas.microsoft.com/office/powerpoint/2010/main" val="1784037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1251">
                                            <p:txEl>
                                              <p:pRg st="2" end="2"/>
                                            </p:txEl>
                                          </p:spTgt>
                                        </p:tgtEl>
                                        <p:attrNameLst>
                                          <p:attrName>style.visibility</p:attrName>
                                        </p:attrNameLst>
                                      </p:cBhvr>
                                      <p:to>
                                        <p:strVal val="visible"/>
                                      </p:to>
                                    </p:set>
                                    <p:animEffect transition="in" filter="blinds(horizontal)">
                                      <p:cBhvr>
                                        <p:cTn id="7" dur="500"/>
                                        <p:tgtEl>
                                          <p:spTgt spid="181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Title 1"/>
          <p:cNvSpPr>
            <a:spLocks noGrp="1"/>
          </p:cNvSpPr>
          <p:nvPr>
            <p:ph type="title"/>
          </p:nvPr>
        </p:nvSpPr>
        <p:spPr/>
        <p:txBody>
          <a:bodyPr/>
          <a:lstStyle/>
          <a:p>
            <a:r>
              <a:rPr lang="en-US" altLang="zh-TW">
                <a:latin typeface="Arial" pitchFamily="34" charset="0"/>
                <a:ea typeface="新細明體" pitchFamily="18" charset="-120"/>
              </a:rPr>
              <a:t>Writers have Priority</a:t>
            </a:r>
          </a:p>
        </p:txBody>
      </p:sp>
      <p:pic>
        <p:nvPicPr>
          <p:cNvPr id="168962" name="Content Placeholder 3" descr="Fig05_23b.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303338" y="1817688"/>
            <a:ext cx="6130925" cy="4800600"/>
          </a:xfrm>
        </p:spPr>
      </p:pic>
      <p:grpSp>
        <p:nvGrpSpPr>
          <p:cNvPr id="168971" name="Group 11"/>
          <p:cNvGrpSpPr>
            <a:grpSpLocks/>
          </p:cNvGrpSpPr>
          <p:nvPr/>
        </p:nvGrpSpPr>
        <p:grpSpPr bwMode="auto">
          <a:xfrm>
            <a:off x="5486400" y="3098800"/>
            <a:ext cx="3432175" cy="1490663"/>
            <a:chOff x="3498" y="1644"/>
            <a:chExt cx="2162" cy="939"/>
          </a:xfrm>
        </p:grpSpPr>
        <p:sp>
          <p:nvSpPr>
            <p:cNvPr id="168965" name="Text Box 5"/>
            <p:cNvSpPr txBox="1">
              <a:spLocks noChangeArrowheads="1"/>
            </p:cNvSpPr>
            <p:nvPr/>
          </p:nvSpPr>
          <p:spPr bwMode="auto">
            <a:xfrm>
              <a:off x="3498" y="1806"/>
              <a:ext cx="2162" cy="58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dirty="0" err="1">
                  <a:ea typeface="新細明體" pitchFamily="18" charset="-120"/>
                </a:rPr>
                <a:t>rsem</a:t>
              </a:r>
              <a:r>
                <a:rPr lang="en-US" altLang="zh-TW" dirty="0">
                  <a:ea typeface="新細明體" pitchFamily="18" charset="-120"/>
                </a:rPr>
                <a:t> inhibits all readers while there is at least </a:t>
              </a:r>
              <a:r>
                <a:rPr lang="en-US" altLang="zh-TW" b="1" i="1" dirty="0">
                  <a:ea typeface="新細明體" pitchFamily="18" charset="-120"/>
                </a:rPr>
                <a:t>one</a:t>
              </a:r>
              <a:r>
                <a:rPr lang="en-US" altLang="zh-TW" dirty="0">
                  <a:ea typeface="新細明體" pitchFamily="18" charset="-120"/>
                </a:rPr>
                <a:t> writer desiring access to the data area</a:t>
              </a:r>
            </a:p>
          </p:txBody>
        </p:sp>
        <p:sp>
          <p:nvSpPr>
            <p:cNvPr id="168966" name="Line 6"/>
            <p:cNvSpPr>
              <a:spLocks noChangeShapeType="1"/>
            </p:cNvSpPr>
            <p:nvPr/>
          </p:nvSpPr>
          <p:spPr bwMode="auto">
            <a:xfrm flipH="1" flipV="1">
              <a:off x="4514" y="1644"/>
              <a:ext cx="441"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67" name="Line 7"/>
            <p:cNvSpPr>
              <a:spLocks noChangeShapeType="1"/>
            </p:cNvSpPr>
            <p:nvPr/>
          </p:nvSpPr>
          <p:spPr bwMode="auto">
            <a:xfrm flipH="1">
              <a:off x="4673" y="2389"/>
              <a:ext cx="335" cy="19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68974" name="Group 14"/>
          <p:cNvGrpSpPr>
            <a:grpSpLocks/>
          </p:cNvGrpSpPr>
          <p:nvPr/>
        </p:nvGrpSpPr>
        <p:grpSpPr bwMode="auto">
          <a:xfrm>
            <a:off x="3505200" y="1484313"/>
            <a:ext cx="5427663" cy="1100137"/>
            <a:chOff x="2229" y="935"/>
            <a:chExt cx="3419" cy="693"/>
          </a:xfrm>
        </p:grpSpPr>
        <p:sp>
          <p:nvSpPr>
            <p:cNvPr id="168969" name="Line 9"/>
            <p:cNvSpPr>
              <a:spLocks noChangeShapeType="1"/>
            </p:cNvSpPr>
            <p:nvPr/>
          </p:nvSpPr>
          <p:spPr bwMode="auto">
            <a:xfrm flipH="1">
              <a:off x="2229" y="1160"/>
              <a:ext cx="1255" cy="4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970" name="Text Box 10"/>
            <p:cNvSpPr txBox="1">
              <a:spLocks noChangeArrowheads="1"/>
            </p:cNvSpPr>
            <p:nvPr/>
          </p:nvSpPr>
          <p:spPr bwMode="auto">
            <a:xfrm>
              <a:off x="3486" y="935"/>
              <a:ext cx="216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y</a:t>
              </a:r>
              <a:r>
                <a:rPr lang="en-US" altLang="zh-TW">
                  <a:ea typeface="新細明體" pitchFamily="18" charset="-120"/>
                </a:rPr>
                <a:t> controls the updating of </a:t>
              </a:r>
              <a:r>
                <a:rPr lang="en-US" altLang="zh-TW" b="1">
                  <a:ea typeface="新細明體" pitchFamily="18" charset="-120"/>
                </a:rPr>
                <a:t>writecount</a:t>
              </a:r>
            </a:p>
          </p:txBody>
        </p:sp>
      </p:grpSp>
      <p:grpSp>
        <p:nvGrpSpPr>
          <p:cNvPr id="168973" name="Group 13"/>
          <p:cNvGrpSpPr>
            <a:grpSpLocks/>
          </p:cNvGrpSpPr>
          <p:nvPr/>
        </p:nvGrpSpPr>
        <p:grpSpPr bwMode="auto">
          <a:xfrm>
            <a:off x="4037013" y="2168525"/>
            <a:ext cx="4900612" cy="812800"/>
            <a:chOff x="2557" y="1366"/>
            <a:chExt cx="3087" cy="512"/>
          </a:xfrm>
        </p:grpSpPr>
        <p:sp>
          <p:nvSpPr>
            <p:cNvPr id="168968" name="Text Box 8"/>
            <p:cNvSpPr txBox="1">
              <a:spLocks noChangeArrowheads="1"/>
            </p:cNvSpPr>
            <p:nvPr/>
          </p:nvSpPr>
          <p:spPr bwMode="auto">
            <a:xfrm>
              <a:off x="3482" y="1366"/>
              <a:ext cx="2162" cy="41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a:ea typeface="新細明體" pitchFamily="18" charset="-120"/>
                </a:rPr>
                <a:t>writecount</a:t>
              </a:r>
              <a:r>
                <a:rPr lang="en-US" altLang="zh-TW">
                  <a:ea typeface="新細明體" pitchFamily="18" charset="-120"/>
                </a:rPr>
                <a:t> controls the setting of </a:t>
              </a:r>
              <a:r>
                <a:rPr lang="en-US" altLang="zh-TW" b="1">
                  <a:ea typeface="新細明體" pitchFamily="18" charset="-120"/>
                </a:rPr>
                <a:t>rsem</a:t>
              </a:r>
            </a:p>
          </p:txBody>
        </p:sp>
        <p:sp>
          <p:nvSpPr>
            <p:cNvPr id="168972" name="Line 12"/>
            <p:cNvSpPr>
              <a:spLocks noChangeShapeType="1"/>
            </p:cNvSpPr>
            <p:nvPr/>
          </p:nvSpPr>
          <p:spPr bwMode="auto">
            <a:xfrm flipH="1">
              <a:off x="2557" y="1579"/>
              <a:ext cx="918" cy="2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68990" name="Rectangle 30"/>
          <p:cNvSpPr>
            <a:spLocks noChangeArrowheads="1"/>
          </p:cNvSpPr>
          <p:nvPr/>
        </p:nvSpPr>
        <p:spPr bwMode="auto">
          <a:xfrm>
            <a:off x="2039938" y="2517775"/>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1" name="Rectangle 31"/>
          <p:cNvSpPr>
            <a:spLocks noChangeArrowheads="1"/>
          </p:cNvSpPr>
          <p:nvPr/>
        </p:nvSpPr>
        <p:spPr bwMode="auto">
          <a:xfrm>
            <a:off x="2039938" y="2735263"/>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2" name="Rectangle 32"/>
          <p:cNvSpPr>
            <a:spLocks noChangeArrowheads="1"/>
          </p:cNvSpPr>
          <p:nvPr/>
        </p:nvSpPr>
        <p:spPr bwMode="auto">
          <a:xfrm>
            <a:off x="2039938" y="295275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3" name="Rectangle 33"/>
          <p:cNvSpPr>
            <a:spLocks noChangeArrowheads="1"/>
          </p:cNvSpPr>
          <p:nvPr/>
        </p:nvSpPr>
        <p:spPr bwMode="auto">
          <a:xfrm>
            <a:off x="2039938" y="3170238"/>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5" name="Rectangle 35"/>
          <p:cNvSpPr>
            <a:spLocks noChangeArrowheads="1"/>
          </p:cNvSpPr>
          <p:nvPr/>
        </p:nvSpPr>
        <p:spPr bwMode="auto">
          <a:xfrm>
            <a:off x="2049463" y="403860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6" name="Rectangle 36"/>
          <p:cNvSpPr>
            <a:spLocks noChangeArrowheads="1"/>
          </p:cNvSpPr>
          <p:nvPr/>
        </p:nvSpPr>
        <p:spPr bwMode="auto">
          <a:xfrm>
            <a:off x="2049463" y="4260850"/>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7" name="Rectangle 37"/>
          <p:cNvSpPr>
            <a:spLocks noChangeArrowheads="1"/>
          </p:cNvSpPr>
          <p:nvPr/>
        </p:nvSpPr>
        <p:spPr bwMode="auto">
          <a:xfrm>
            <a:off x="2049463" y="4484688"/>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8998" name="Rectangle 38"/>
          <p:cNvSpPr>
            <a:spLocks noChangeArrowheads="1"/>
          </p:cNvSpPr>
          <p:nvPr/>
        </p:nvSpPr>
        <p:spPr bwMode="auto">
          <a:xfrm>
            <a:off x="2049463" y="4708525"/>
            <a:ext cx="3063875" cy="1905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243664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68971"/>
                                        </p:tgtEl>
                                        <p:attrNameLst>
                                          <p:attrName>style.visibility</p:attrName>
                                        </p:attrNameLst>
                                      </p:cBhvr>
                                      <p:to>
                                        <p:strVal val="visible"/>
                                      </p:to>
                                    </p:set>
                                    <p:anim calcmode="lin" valueType="num">
                                      <p:cBhvr additive="base">
                                        <p:cTn id="7" dur="500" fill="hold"/>
                                        <p:tgtEl>
                                          <p:spTgt spid="168971"/>
                                        </p:tgtEl>
                                        <p:attrNameLst>
                                          <p:attrName>ppt_x</p:attrName>
                                        </p:attrNameLst>
                                      </p:cBhvr>
                                      <p:tavLst>
                                        <p:tav tm="0">
                                          <p:val>
                                            <p:strVal val="1+#ppt_w/2"/>
                                          </p:val>
                                        </p:tav>
                                        <p:tav tm="100000">
                                          <p:val>
                                            <p:strVal val="#ppt_x"/>
                                          </p:val>
                                        </p:tav>
                                      </p:tavLst>
                                    </p:anim>
                                    <p:anim calcmode="lin" valueType="num">
                                      <p:cBhvr additive="base">
                                        <p:cTn id="8" dur="500" fill="hold"/>
                                        <p:tgtEl>
                                          <p:spTgt spid="1689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68973"/>
                                        </p:tgtEl>
                                        <p:attrNameLst>
                                          <p:attrName>style.visibility</p:attrName>
                                        </p:attrNameLst>
                                      </p:cBhvr>
                                      <p:to>
                                        <p:strVal val="visible"/>
                                      </p:to>
                                    </p:set>
                                    <p:anim calcmode="lin" valueType="num">
                                      <p:cBhvr additive="base">
                                        <p:cTn id="13" dur="500" fill="hold"/>
                                        <p:tgtEl>
                                          <p:spTgt spid="168973"/>
                                        </p:tgtEl>
                                        <p:attrNameLst>
                                          <p:attrName>ppt_x</p:attrName>
                                        </p:attrNameLst>
                                      </p:cBhvr>
                                      <p:tavLst>
                                        <p:tav tm="0">
                                          <p:val>
                                            <p:strVal val="1+#ppt_w/2"/>
                                          </p:val>
                                        </p:tav>
                                        <p:tav tm="100000">
                                          <p:val>
                                            <p:strVal val="#ppt_x"/>
                                          </p:val>
                                        </p:tav>
                                      </p:tavLst>
                                    </p:anim>
                                    <p:anim calcmode="lin" valueType="num">
                                      <p:cBhvr additive="base">
                                        <p:cTn id="14" dur="500" fill="hold"/>
                                        <p:tgtEl>
                                          <p:spTgt spid="168973"/>
                                        </p:tgtEl>
                                        <p:attrNameLst>
                                          <p:attrName>ppt_y</p:attrName>
                                        </p:attrNameLst>
                                      </p:cBhvr>
                                      <p:tavLst>
                                        <p:tav tm="0">
                                          <p:val>
                                            <p:strVal val="#ppt_y"/>
                                          </p:val>
                                        </p:tav>
                                        <p:tav tm="100000">
                                          <p:val>
                                            <p:strVal val="#ppt_y"/>
                                          </p:val>
                                        </p:tav>
                                      </p:tavLst>
                                    </p:anim>
                                  </p:childTnLst>
                                </p:cTn>
                              </p:par>
                              <p:par>
                                <p:cTn id="15" presetID="3" presetClass="exit" presetSubtype="10" fill="hold" grpId="0" nodeType="withEffect">
                                  <p:stCondLst>
                                    <p:cond delay="0"/>
                                  </p:stCondLst>
                                  <p:childTnLst>
                                    <p:animEffect transition="out" filter="blinds(horizontal)">
                                      <p:cBhvr>
                                        <p:cTn id="16" dur="500"/>
                                        <p:tgtEl>
                                          <p:spTgt spid="168991"/>
                                        </p:tgtEl>
                                      </p:cBhvr>
                                    </p:animEffect>
                                    <p:set>
                                      <p:cBhvr>
                                        <p:cTn id="17" dur="1" fill="hold">
                                          <p:stCondLst>
                                            <p:cond delay="499"/>
                                          </p:stCondLst>
                                        </p:cTn>
                                        <p:tgtEl>
                                          <p:spTgt spid="168991"/>
                                        </p:tgtEl>
                                        <p:attrNameLst>
                                          <p:attrName>style.visibility</p:attrName>
                                        </p:attrNameLst>
                                      </p:cBhvr>
                                      <p:to>
                                        <p:strVal val="hidden"/>
                                      </p:to>
                                    </p:set>
                                  </p:childTnLst>
                                </p:cTn>
                              </p:par>
                              <p:par>
                                <p:cTn id="18" presetID="3" presetClass="exit" presetSubtype="10" fill="hold" grpId="0" nodeType="withEffect">
                                  <p:stCondLst>
                                    <p:cond delay="0"/>
                                  </p:stCondLst>
                                  <p:childTnLst>
                                    <p:animEffect transition="out" filter="blinds(horizontal)">
                                      <p:cBhvr>
                                        <p:cTn id="19" dur="500"/>
                                        <p:tgtEl>
                                          <p:spTgt spid="168992"/>
                                        </p:tgtEl>
                                      </p:cBhvr>
                                    </p:animEffect>
                                    <p:set>
                                      <p:cBhvr>
                                        <p:cTn id="20" dur="1" fill="hold">
                                          <p:stCondLst>
                                            <p:cond delay="499"/>
                                          </p:stCondLst>
                                        </p:cTn>
                                        <p:tgtEl>
                                          <p:spTgt spid="16899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168996"/>
                                        </p:tgtEl>
                                      </p:cBhvr>
                                    </p:animEffect>
                                    <p:set>
                                      <p:cBhvr>
                                        <p:cTn id="23" dur="1" fill="hold">
                                          <p:stCondLst>
                                            <p:cond delay="499"/>
                                          </p:stCondLst>
                                        </p:cTn>
                                        <p:tgtEl>
                                          <p:spTgt spid="168996"/>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68997"/>
                                        </p:tgtEl>
                                      </p:cBhvr>
                                    </p:animEffect>
                                    <p:set>
                                      <p:cBhvr>
                                        <p:cTn id="26" dur="1" fill="hold">
                                          <p:stCondLst>
                                            <p:cond delay="499"/>
                                          </p:stCondLst>
                                        </p:cTn>
                                        <p:tgtEl>
                                          <p:spTgt spid="16899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168974"/>
                                        </p:tgtEl>
                                        <p:attrNameLst>
                                          <p:attrName>style.visibility</p:attrName>
                                        </p:attrNameLst>
                                      </p:cBhvr>
                                      <p:to>
                                        <p:strVal val="visible"/>
                                      </p:to>
                                    </p:set>
                                    <p:anim calcmode="lin" valueType="num">
                                      <p:cBhvr additive="base">
                                        <p:cTn id="31" dur="500" fill="hold"/>
                                        <p:tgtEl>
                                          <p:spTgt spid="168974"/>
                                        </p:tgtEl>
                                        <p:attrNameLst>
                                          <p:attrName>ppt_x</p:attrName>
                                        </p:attrNameLst>
                                      </p:cBhvr>
                                      <p:tavLst>
                                        <p:tav tm="0">
                                          <p:val>
                                            <p:strVal val="1+#ppt_w/2"/>
                                          </p:val>
                                        </p:tav>
                                        <p:tav tm="100000">
                                          <p:val>
                                            <p:strVal val="#ppt_x"/>
                                          </p:val>
                                        </p:tav>
                                      </p:tavLst>
                                    </p:anim>
                                    <p:anim calcmode="lin" valueType="num">
                                      <p:cBhvr additive="base">
                                        <p:cTn id="32" dur="500" fill="hold"/>
                                        <p:tgtEl>
                                          <p:spTgt spid="168974"/>
                                        </p:tgtEl>
                                        <p:attrNameLst>
                                          <p:attrName>ppt_y</p:attrName>
                                        </p:attrNameLst>
                                      </p:cBhvr>
                                      <p:tavLst>
                                        <p:tav tm="0">
                                          <p:val>
                                            <p:strVal val="#ppt_y"/>
                                          </p:val>
                                        </p:tav>
                                        <p:tav tm="100000">
                                          <p:val>
                                            <p:strVal val="#ppt_y"/>
                                          </p:val>
                                        </p:tav>
                                      </p:tavLst>
                                    </p:anim>
                                  </p:childTnLst>
                                </p:cTn>
                              </p:par>
                              <p:par>
                                <p:cTn id="33" presetID="3" presetClass="exit" presetSubtype="10" fill="hold" grpId="0" nodeType="withEffect">
                                  <p:stCondLst>
                                    <p:cond delay="0"/>
                                  </p:stCondLst>
                                  <p:childTnLst>
                                    <p:animEffect transition="out" filter="blinds(horizontal)">
                                      <p:cBhvr>
                                        <p:cTn id="34" dur="500"/>
                                        <p:tgtEl>
                                          <p:spTgt spid="168990"/>
                                        </p:tgtEl>
                                      </p:cBhvr>
                                    </p:animEffect>
                                    <p:set>
                                      <p:cBhvr>
                                        <p:cTn id="35" dur="1" fill="hold">
                                          <p:stCondLst>
                                            <p:cond delay="499"/>
                                          </p:stCondLst>
                                        </p:cTn>
                                        <p:tgtEl>
                                          <p:spTgt spid="168990"/>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68993"/>
                                        </p:tgtEl>
                                      </p:cBhvr>
                                    </p:animEffect>
                                    <p:set>
                                      <p:cBhvr>
                                        <p:cTn id="38" dur="1" fill="hold">
                                          <p:stCondLst>
                                            <p:cond delay="499"/>
                                          </p:stCondLst>
                                        </p:cTn>
                                        <p:tgtEl>
                                          <p:spTgt spid="168993"/>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68995"/>
                                        </p:tgtEl>
                                      </p:cBhvr>
                                    </p:animEffect>
                                    <p:set>
                                      <p:cBhvr>
                                        <p:cTn id="41" dur="1" fill="hold">
                                          <p:stCondLst>
                                            <p:cond delay="499"/>
                                          </p:stCondLst>
                                        </p:cTn>
                                        <p:tgtEl>
                                          <p:spTgt spid="168995"/>
                                        </p:tgtEl>
                                        <p:attrNameLst>
                                          <p:attrName>style.visibility</p:attrName>
                                        </p:attrNameLst>
                                      </p:cBhvr>
                                      <p:to>
                                        <p:strVal val="hidden"/>
                                      </p:to>
                                    </p:set>
                                  </p:childTnLst>
                                </p:cTn>
                              </p:par>
                              <p:par>
                                <p:cTn id="42" presetID="3" presetClass="exit" presetSubtype="10" fill="hold" grpId="0" nodeType="withEffect">
                                  <p:stCondLst>
                                    <p:cond delay="0"/>
                                  </p:stCondLst>
                                  <p:childTnLst>
                                    <p:animEffect transition="out" filter="blinds(horizontal)">
                                      <p:cBhvr>
                                        <p:cTn id="43" dur="500"/>
                                        <p:tgtEl>
                                          <p:spTgt spid="168998"/>
                                        </p:tgtEl>
                                      </p:cBhvr>
                                    </p:animEffect>
                                    <p:set>
                                      <p:cBhvr>
                                        <p:cTn id="44" dur="1" fill="hold">
                                          <p:stCondLst>
                                            <p:cond delay="499"/>
                                          </p:stCondLst>
                                        </p:cTn>
                                        <p:tgtEl>
                                          <p:spTgt spid="1689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0" grpId="0" animBg="1"/>
      <p:bldP spid="168991" grpId="0" animBg="1"/>
      <p:bldP spid="168992" grpId="0" animBg="1"/>
      <p:bldP spid="168993" grpId="0" animBg="1"/>
      <p:bldP spid="168995" grpId="0" animBg="1"/>
      <p:bldP spid="168996" grpId="0" animBg="1"/>
      <p:bldP spid="168997" grpId="0" animBg="1"/>
      <p:bldP spid="16899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Title 1"/>
          <p:cNvSpPr>
            <a:spLocks noGrp="1"/>
          </p:cNvSpPr>
          <p:nvPr>
            <p:ph type="title"/>
          </p:nvPr>
        </p:nvSpPr>
        <p:spPr/>
        <p:txBody>
          <a:bodyPr/>
          <a:lstStyle/>
          <a:p>
            <a:r>
              <a:rPr lang="en-US" altLang="zh-TW">
                <a:latin typeface="Arial" pitchFamily="34" charset="0"/>
                <a:ea typeface="新細明體" pitchFamily="18" charset="-120"/>
              </a:rPr>
              <a:t>Writers have Priority</a:t>
            </a:r>
          </a:p>
        </p:txBody>
      </p:sp>
      <p:pic>
        <p:nvPicPr>
          <p:cNvPr id="166914" name="Content Placeholder 3" descr="Fig05_23a.gif"/>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1447800"/>
            <a:ext cx="8085138" cy="4724400"/>
          </a:xfrm>
        </p:spPr>
      </p:pic>
      <p:sp>
        <p:nvSpPr>
          <p:cNvPr id="166917" name="Line 5"/>
          <p:cNvSpPr>
            <a:spLocks noChangeShapeType="1"/>
          </p:cNvSpPr>
          <p:nvPr/>
        </p:nvSpPr>
        <p:spPr bwMode="auto">
          <a:xfrm flipH="1">
            <a:off x="3860800" y="3068638"/>
            <a:ext cx="158115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6918" name="Text Box 6"/>
          <p:cNvSpPr txBox="1">
            <a:spLocks noChangeArrowheads="1"/>
          </p:cNvSpPr>
          <p:nvPr/>
        </p:nvSpPr>
        <p:spPr bwMode="auto">
          <a:xfrm>
            <a:off x="5434013" y="2498725"/>
            <a:ext cx="3421062" cy="92551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ea typeface="新細明體" pitchFamily="18" charset="-120"/>
              </a:rPr>
              <a:t>only one reader is allowed to queue on </a:t>
            </a:r>
            <a:r>
              <a:rPr lang="en-US" altLang="zh-TW" b="1">
                <a:ea typeface="新細明體" pitchFamily="18" charset="-120"/>
              </a:rPr>
              <a:t>rsem</a:t>
            </a:r>
            <a:r>
              <a:rPr lang="en-US" altLang="zh-TW">
                <a:ea typeface="新細明體" pitchFamily="18" charset="-120"/>
              </a:rPr>
              <a:t>, with any additional readers queuing on </a:t>
            </a:r>
            <a:r>
              <a:rPr lang="en-US" altLang="zh-TW" b="1">
                <a:ea typeface="新細明體" pitchFamily="18" charset="-120"/>
              </a:rPr>
              <a:t>z</a:t>
            </a:r>
          </a:p>
        </p:txBody>
      </p:sp>
      <p:sp>
        <p:nvSpPr>
          <p:cNvPr id="166919" name="Line 7"/>
          <p:cNvSpPr>
            <a:spLocks noChangeShapeType="1"/>
          </p:cNvSpPr>
          <p:nvPr/>
        </p:nvSpPr>
        <p:spPr bwMode="auto">
          <a:xfrm flipH="1">
            <a:off x="2987675" y="2797175"/>
            <a:ext cx="2451100" cy="209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558951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6919"/>
                                        </p:tgtEl>
                                        <p:attrNameLst>
                                          <p:attrName>style.visibility</p:attrName>
                                        </p:attrNameLst>
                                      </p:cBhvr>
                                      <p:to>
                                        <p:strVal val="visible"/>
                                      </p:to>
                                    </p:set>
                                    <p:anim calcmode="lin" valueType="num">
                                      <p:cBhvr additive="base">
                                        <p:cTn id="7" dur="500" fill="hold"/>
                                        <p:tgtEl>
                                          <p:spTgt spid="166919"/>
                                        </p:tgtEl>
                                        <p:attrNameLst>
                                          <p:attrName>ppt_x</p:attrName>
                                        </p:attrNameLst>
                                      </p:cBhvr>
                                      <p:tavLst>
                                        <p:tav tm="0">
                                          <p:val>
                                            <p:strVal val="1+#ppt_w/2"/>
                                          </p:val>
                                        </p:tav>
                                        <p:tav tm="100000">
                                          <p:val>
                                            <p:strVal val="#ppt_x"/>
                                          </p:val>
                                        </p:tav>
                                      </p:tavLst>
                                    </p:anim>
                                    <p:anim calcmode="lin" valueType="num">
                                      <p:cBhvr additive="base">
                                        <p:cTn id="8" dur="500" fill="hold"/>
                                        <p:tgtEl>
                                          <p:spTgt spid="166919"/>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66917"/>
                                        </p:tgtEl>
                                        <p:attrNameLst>
                                          <p:attrName>style.visibility</p:attrName>
                                        </p:attrNameLst>
                                      </p:cBhvr>
                                      <p:to>
                                        <p:strVal val="visible"/>
                                      </p:to>
                                    </p:set>
                                    <p:anim calcmode="lin" valueType="num">
                                      <p:cBhvr additive="base">
                                        <p:cTn id="11" dur="500" fill="hold"/>
                                        <p:tgtEl>
                                          <p:spTgt spid="166917"/>
                                        </p:tgtEl>
                                        <p:attrNameLst>
                                          <p:attrName>ppt_x</p:attrName>
                                        </p:attrNameLst>
                                      </p:cBhvr>
                                      <p:tavLst>
                                        <p:tav tm="0">
                                          <p:val>
                                            <p:strVal val="1+#ppt_w/2"/>
                                          </p:val>
                                        </p:tav>
                                        <p:tav tm="100000">
                                          <p:val>
                                            <p:strVal val="#ppt_x"/>
                                          </p:val>
                                        </p:tav>
                                      </p:tavLst>
                                    </p:anim>
                                    <p:anim calcmode="lin" valueType="num">
                                      <p:cBhvr additive="base">
                                        <p:cTn id="12" dur="500" fill="hold"/>
                                        <p:tgtEl>
                                          <p:spTgt spid="16691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66918"/>
                                        </p:tgtEl>
                                        <p:attrNameLst>
                                          <p:attrName>style.visibility</p:attrName>
                                        </p:attrNameLst>
                                      </p:cBhvr>
                                      <p:to>
                                        <p:strVal val="visible"/>
                                      </p:to>
                                    </p:set>
                                    <p:anim calcmode="lin" valueType="num">
                                      <p:cBhvr additive="base">
                                        <p:cTn id="15" dur="500" fill="hold"/>
                                        <p:tgtEl>
                                          <p:spTgt spid="166918"/>
                                        </p:tgtEl>
                                        <p:attrNameLst>
                                          <p:attrName>ppt_x</p:attrName>
                                        </p:attrNameLst>
                                      </p:cBhvr>
                                      <p:tavLst>
                                        <p:tav tm="0">
                                          <p:val>
                                            <p:strVal val="1+#ppt_w/2"/>
                                          </p:val>
                                        </p:tav>
                                        <p:tav tm="100000">
                                          <p:val>
                                            <p:strVal val="#ppt_x"/>
                                          </p:val>
                                        </p:tav>
                                      </p:tavLst>
                                    </p:anim>
                                    <p:anim calcmode="lin" valueType="num">
                                      <p:cBhvr additive="base">
                                        <p:cTn id="16" dur="500" fill="hold"/>
                                        <p:tgtEl>
                                          <p:spTgt spid="166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animBg="1"/>
      <p:bldP spid="166918" grpId="0" animBg="1"/>
      <p:bldP spid="1669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137" y="388716"/>
            <a:ext cx="1914163"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endParaRPr lang="en-US" sz="1400" dirty="0">
              <a:solidFill>
                <a:srgbClr val="FF0000"/>
              </a:solidFill>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endParaRPr lang="en-US" sz="1400" dirty="0">
              <a:latin typeface="Arial Narrow" panose="020B0606020202030204" pitchFamily="34" charset="0"/>
              <a:cs typeface="Times New Roman" panose="02020603050405020304" pitchFamily="18" charset="0"/>
            </a:endParaRP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5" name="TextBox 4"/>
          <p:cNvSpPr txBox="1"/>
          <p:nvPr/>
        </p:nvSpPr>
        <p:spPr>
          <a:xfrm>
            <a:off x="27972" y="-49526"/>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7" name="Rectangle 6"/>
          <p:cNvSpPr/>
          <p:nvPr/>
        </p:nvSpPr>
        <p:spPr>
          <a:xfrm>
            <a:off x="6173458" y="1484631"/>
            <a:ext cx="2267672" cy="441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==1) </a:t>
            </a:r>
          </a:p>
          <a:p>
            <a:pPr lvl="1"/>
            <a:r>
              <a:rPr lang="en-US" sz="1400" dirty="0">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a:p>
            <a:endParaRPr lang="en-US" sz="1400" dirty="0">
              <a:latin typeface="Arial Narrow" panose="020B0606020202030204" pitchFamily="34" charset="0"/>
              <a:cs typeface="Times New Roman" panose="02020603050405020304" pitchFamily="18" charset="0"/>
            </a:endParaRPr>
          </a:p>
          <a:p>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WRITEUNIT( );</a:t>
            </a:r>
          </a:p>
          <a:p>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==0) </a:t>
            </a:r>
          </a:p>
          <a:p>
            <a:pPr lvl="1"/>
            <a:r>
              <a:rPr lang="en-US" sz="1400" dirty="0">
                <a:latin typeface="Arial Narrow" panose="020B0606020202030204" pitchFamily="34" charset="0"/>
                <a:cs typeface="Times New Roman" panose="02020603050405020304" pitchFamily="18" charset="0"/>
              </a:rPr>
              <a:t>	</a:t>
            </a:r>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rsem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p:txBody>
      </p:sp>
      <p:sp>
        <p:nvSpPr>
          <p:cNvPr id="8" name="TextBox 7"/>
          <p:cNvSpPr txBox="1"/>
          <p:nvPr/>
        </p:nvSpPr>
        <p:spPr>
          <a:xfrm>
            <a:off x="2019300" y="339021"/>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9" name="TextBox 8"/>
          <p:cNvSpPr txBox="1"/>
          <p:nvPr/>
        </p:nvSpPr>
        <p:spPr>
          <a:xfrm>
            <a:off x="6106705" y="1067367"/>
            <a:ext cx="2619351" cy="461665"/>
          </a:xfrm>
          <a:prstGeom prst="rect">
            <a:avLst/>
          </a:prstGeom>
          <a:noFill/>
        </p:spPr>
        <p:txBody>
          <a:bodyPr wrap="square" rtlCol="0">
            <a:spAutoFit/>
          </a:bodyPr>
          <a:lstStyle/>
          <a:p>
            <a:r>
              <a:rPr lang="en-US" sz="2400" b="1" dirty="0">
                <a:latin typeface="+mn-lt"/>
                <a:cs typeface="Times New Roman" panose="02020603050405020304" pitchFamily="18" charset="0"/>
              </a:rPr>
              <a:t>Writer </a:t>
            </a:r>
          </a:p>
        </p:txBody>
      </p:sp>
      <p:sp>
        <p:nvSpPr>
          <p:cNvPr id="13" name="Oval Callout 12"/>
          <p:cNvSpPr/>
          <p:nvPr/>
        </p:nvSpPr>
        <p:spPr>
          <a:xfrm>
            <a:off x="7617339" y="1905000"/>
            <a:ext cx="1143000" cy="533400"/>
          </a:xfrm>
          <a:prstGeom prst="wedgeEllipseCallout">
            <a:avLst>
              <a:gd name="adj1" fmla="val -16565"/>
              <a:gd name="adj2" fmla="val 1180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14" name="TextBox 13"/>
          <p:cNvSpPr txBox="1"/>
          <p:nvPr/>
        </p:nvSpPr>
        <p:spPr>
          <a:xfrm>
            <a:off x="3487354" y="5937580"/>
            <a:ext cx="2619351" cy="738664"/>
          </a:xfrm>
          <a:prstGeom prst="rect">
            <a:avLst/>
          </a:prstGeom>
          <a:noFill/>
        </p:spPr>
        <p:txBody>
          <a:bodyPr wrap="square" rtlCol="0">
            <a:spAutoFit/>
          </a:bodyPr>
          <a:lstStyle/>
          <a:p>
            <a:r>
              <a:rPr lang="en-US" sz="1400" dirty="0">
                <a:latin typeface="+mn-lt"/>
                <a:cs typeface="Times New Roman" panose="02020603050405020304" pitchFamily="18" charset="0"/>
              </a:rPr>
              <a:t>The writer has to wait until the all readers finish reading and </a:t>
            </a:r>
            <a:r>
              <a:rPr lang="en-US" sz="1400" dirty="0" err="1">
                <a:solidFill>
                  <a:srgbClr val="FF0000"/>
                </a:solidFill>
                <a:latin typeface="+mn-lt"/>
                <a:cs typeface="Times New Roman" panose="02020603050405020304" pitchFamily="18" charset="0"/>
              </a:rPr>
              <a:t>semSignal</a:t>
            </a:r>
            <a:r>
              <a:rPr lang="en-US" sz="1400" dirty="0">
                <a:solidFill>
                  <a:srgbClr val="FF0000"/>
                </a:solidFill>
                <a:latin typeface="+mn-lt"/>
                <a:cs typeface="Times New Roman" panose="02020603050405020304" pitchFamily="18" charset="0"/>
              </a:rPr>
              <a:t>(</a:t>
            </a:r>
            <a:r>
              <a:rPr lang="en-US" sz="1400" dirty="0" err="1">
                <a:solidFill>
                  <a:srgbClr val="FF0000"/>
                </a:solidFill>
                <a:latin typeface="+mn-lt"/>
                <a:cs typeface="Times New Roman" panose="02020603050405020304" pitchFamily="18" charset="0"/>
              </a:rPr>
              <a:t>wsem</a:t>
            </a:r>
            <a:r>
              <a:rPr lang="en-US" sz="1400" dirty="0">
                <a:solidFill>
                  <a:srgbClr val="FF0000"/>
                </a:solidFill>
                <a:latin typeface="+mn-lt"/>
                <a:cs typeface="Times New Roman" panose="02020603050405020304" pitchFamily="18" charset="0"/>
              </a:rPr>
              <a:t>)</a:t>
            </a:r>
            <a:r>
              <a:rPr lang="en-US" sz="1400" dirty="0">
                <a:latin typeface="+mn-lt"/>
                <a:cs typeface="Times New Roman" panose="02020603050405020304" pitchFamily="18" charset="0"/>
              </a:rPr>
              <a:t>.</a:t>
            </a:r>
          </a:p>
        </p:txBody>
      </p:sp>
      <p:cxnSp>
        <p:nvCxnSpPr>
          <p:cNvPr id="11" name="Straight Arrow Connector 10"/>
          <p:cNvCxnSpPr>
            <a:cxnSpLocks/>
          </p:cNvCxnSpPr>
          <p:nvPr/>
        </p:nvCxnSpPr>
        <p:spPr>
          <a:xfrm flipH="1">
            <a:off x="1138473" y="2971800"/>
            <a:ext cx="80727"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08854" y="5164503"/>
            <a:ext cx="1643746" cy="523220"/>
          </a:xfrm>
          <a:prstGeom prst="rect">
            <a:avLst/>
          </a:prstGeom>
          <a:noFill/>
        </p:spPr>
        <p:txBody>
          <a:bodyPr wrap="square" rtlCol="0">
            <a:spAutoFit/>
          </a:bodyPr>
          <a:lstStyle/>
          <a:p>
            <a:r>
              <a:rPr lang="en-US" sz="1400" dirty="0">
                <a:latin typeface="+mn-lt"/>
                <a:cs typeface="Times New Roman" panose="02020603050405020304" pitchFamily="18" charset="0"/>
              </a:rPr>
              <a:t>Unblock the following readers. </a:t>
            </a:r>
          </a:p>
        </p:txBody>
      </p:sp>
      <p:sp>
        <p:nvSpPr>
          <p:cNvPr id="16" name="TextBox 15">
            <a:extLst>
              <a:ext uri="{FF2B5EF4-FFF2-40B4-BE49-F238E27FC236}">
                <a16:creationId xmlns:a16="http://schemas.microsoft.com/office/drawing/2014/main" id="{5B9813FA-5DC9-4284-B994-E3A6ACEDC96B}"/>
              </a:ext>
            </a:extLst>
          </p:cNvPr>
          <p:cNvSpPr txBox="1"/>
          <p:nvPr/>
        </p:nvSpPr>
        <p:spPr>
          <a:xfrm>
            <a:off x="1454906" y="5594365"/>
            <a:ext cx="19812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writer. The writer is then blocked on </a:t>
            </a:r>
            <a:r>
              <a:rPr lang="en-US" sz="1400" dirty="0" err="1">
                <a:solidFill>
                  <a:srgbClr val="FF0000"/>
                </a:solidFill>
                <a:latin typeface="+mn-lt"/>
                <a:cs typeface="Times New Roman" panose="02020603050405020304" pitchFamily="18" charset="0"/>
              </a:rPr>
              <a:t>wsem</a:t>
            </a:r>
            <a:r>
              <a:rPr lang="en-US" sz="1400" dirty="0">
                <a:latin typeface="+mn-lt"/>
                <a:cs typeface="Times New Roman" panose="02020603050405020304" pitchFamily="18" charset="0"/>
              </a:rPr>
              <a:t> </a:t>
            </a:r>
          </a:p>
        </p:txBody>
      </p:sp>
      <p:sp>
        <p:nvSpPr>
          <p:cNvPr id="19" name="Rectangle 18">
            <a:extLst>
              <a:ext uri="{FF2B5EF4-FFF2-40B4-BE49-F238E27FC236}">
                <a16:creationId xmlns:a16="http://schemas.microsoft.com/office/drawing/2014/main" id="{84DF48C3-88A3-42F1-8E2C-EEB5C3D49E0C}"/>
              </a:ext>
            </a:extLst>
          </p:cNvPr>
          <p:cNvSpPr/>
          <p:nvPr/>
        </p:nvSpPr>
        <p:spPr>
          <a:xfrm>
            <a:off x="2101908" y="754284"/>
            <a:ext cx="1914163"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endParaRPr lang="en-US" sz="1400" dirty="0">
              <a:solidFill>
                <a:srgbClr val="FF0000"/>
              </a:solidFill>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endParaRPr lang="en-US" sz="1400" dirty="0">
              <a:latin typeface="Arial Narrow" panose="020B0606020202030204" pitchFamily="34" charset="0"/>
              <a:cs typeface="Times New Roman" panose="02020603050405020304" pitchFamily="18" charset="0"/>
            </a:endParaRP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20" name="Rectangle 19">
            <a:extLst>
              <a:ext uri="{FF2B5EF4-FFF2-40B4-BE49-F238E27FC236}">
                <a16:creationId xmlns:a16="http://schemas.microsoft.com/office/drawing/2014/main" id="{B959E1C6-F73F-4307-8CF5-99701A7A4D16}"/>
              </a:ext>
            </a:extLst>
          </p:cNvPr>
          <p:cNvSpPr/>
          <p:nvPr/>
        </p:nvSpPr>
        <p:spPr>
          <a:xfrm>
            <a:off x="4082824" y="1179831"/>
            <a:ext cx="1914163"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endParaRPr lang="en-US" sz="1400" dirty="0">
              <a:solidFill>
                <a:srgbClr val="FF0000"/>
              </a:solidFill>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endParaRPr lang="en-US" sz="1400" dirty="0">
              <a:latin typeface="Arial Narrow" panose="020B0606020202030204" pitchFamily="34" charset="0"/>
              <a:cs typeface="Times New Roman" panose="02020603050405020304" pitchFamily="18" charset="0"/>
            </a:endParaRP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12" name="Oval Callout 11"/>
          <p:cNvSpPr/>
          <p:nvPr/>
        </p:nvSpPr>
        <p:spPr>
          <a:xfrm>
            <a:off x="2715986" y="662448"/>
            <a:ext cx="1371600" cy="533400"/>
          </a:xfrm>
          <a:prstGeom prst="wedgeEllipseCallout">
            <a:avLst>
              <a:gd name="adj1" fmla="val -26578"/>
              <a:gd name="adj2" fmla="val 925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21" name="Oval Callout 11">
            <a:extLst>
              <a:ext uri="{FF2B5EF4-FFF2-40B4-BE49-F238E27FC236}">
                <a16:creationId xmlns:a16="http://schemas.microsoft.com/office/drawing/2014/main" id="{CA591E29-4F0A-46AD-A4BF-95D906180F11}"/>
              </a:ext>
            </a:extLst>
          </p:cNvPr>
          <p:cNvSpPr/>
          <p:nvPr/>
        </p:nvSpPr>
        <p:spPr>
          <a:xfrm>
            <a:off x="4778829" y="1117400"/>
            <a:ext cx="1371600" cy="533400"/>
          </a:xfrm>
          <a:prstGeom prst="wedgeEllipseCallout">
            <a:avLst>
              <a:gd name="adj1" fmla="val -32530"/>
              <a:gd name="adj2" fmla="val 89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17" name="Straight Arrow Connector 16">
            <a:extLst>
              <a:ext uri="{FF2B5EF4-FFF2-40B4-BE49-F238E27FC236}">
                <a16:creationId xmlns:a16="http://schemas.microsoft.com/office/drawing/2014/main" id="{9BD1C82C-BEC1-4C37-8703-3C14AA74926D}"/>
              </a:ext>
            </a:extLst>
          </p:cNvPr>
          <p:cNvCxnSpPr>
            <a:cxnSpLocks/>
          </p:cNvCxnSpPr>
          <p:nvPr/>
        </p:nvCxnSpPr>
        <p:spPr>
          <a:xfrm flipH="1">
            <a:off x="2666018" y="3733800"/>
            <a:ext cx="2461914" cy="19135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38C938E-B45B-460B-80A7-3CA2EB0BD786}"/>
              </a:ext>
            </a:extLst>
          </p:cNvPr>
          <p:cNvCxnSpPr>
            <a:cxnSpLocks/>
          </p:cNvCxnSpPr>
          <p:nvPr/>
        </p:nvCxnSpPr>
        <p:spPr>
          <a:xfrm flipH="1">
            <a:off x="1313686" y="3354655"/>
            <a:ext cx="1745304" cy="190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96D91A-7A99-45A6-86F3-9C675ED309DF}"/>
              </a:ext>
            </a:extLst>
          </p:cNvPr>
          <p:cNvSpPr txBox="1"/>
          <p:nvPr/>
        </p:nvSpPr>
        <p:spPr>
          <a:xfrm>
            <a:off x="4016071" y="781145"/>
            <a:ext cx="1267428"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Tree>
    <p:extLst>
      <p:ext uri="{BB962C8B-B14F-4D97-AF65-F5344CB8AC3E}">
        <p14:creationId xmlns:p14="http://schemas.microsoft.com/office/powerpoint/2010/main" val="4061120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p:bldP spid="12" grpId="0" animBg="1"/>
      <p:bldP spid="2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534" y="579878"/>
            <a:ext cx="1856314"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(z);</a:t>
            </a:r>
          </a:p>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(z);</a:t>
            </a:r>
          </a:p>
          <a:p>
            <a:endParaRPr lang="en-US" sz="1400" dirty="0">
              <a:latin typeface="Arial Narrow" panose="020B0606020202030204" pitchFamily="34" charset="0"/>
              <a:cs typeface="Times New Roman" panose="02020603050405020304" pitchFamily="18" charset="0"/>
            </a:endParaRP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6" name="Rectangle 5"/>
          <p:cNvSpPr/>
          <p:nvPr/>
        </p:nvSpPr>
        <p:spPr>
          <a:xfrm>
            <a:off x="6281865" y="1269637"/>
            <a:ext cx="2291786" cy="441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==1) </a:t>
            </a:r>
          </a:p>
          <a:p>
            <a:pPr lvl="1"/>
            <a:r>
              <a:rPr lang="en-US" sz="1400" dirty="0">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a:p>
            <a:endParaRPr lang="en-US" sz="1400" dirty="0">
              <a:latin typeface="Arial Narrow" panose="020B0606020202030204" pitchFamily="34" charset="0"/>
              <a:cs typeface="Times New Roman" panose="02020603050405020304" pitchFamily="18" charset="0"/>
            </a:endParaRPr>
          </a:p>
          <a:p>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a:latin typeface="Arial Narrow" panose="020B0606020202030204" pitchFamily="34" charset="0"/>
                <a:cs typeface="Times New Roman" panose="02020603050405020304" pitchFamily="18" charset="0"/>
              </a:rPr>
              <a:t>WRITEUNIT( );</a:t>
            </a:r>
          </a:p>
          <a:p>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(y);</a:t>
            </a:r>
          </a:p>
          <a:p>
            <a:pPr lvl="1"/>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a:t>
            </a:r>
          </a:p>
          <a:p>
            <a:pPr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writecount</a:t>
            </a:r>
            <a:r>
              <a:rPr lang="en-US" sz="1400" dirty="0">
                <a:latin typeface="Arial Narrow" panose="020B0606020202030204" pitchFamily="34" charset="0"/>
                <a:cs typeface="Times New Roman" panose="02020603050405020304" pitchFamily="18" charset="0"/>
              </a:rPr>
              <a:t>==0) </a:t>
            </a:r>
          </a:p>
          <a:p>
            <a:pPr lvl="1"/>
            <a:r>
              <a:rPr lang="en-US" sz="1400" dirty="0">
                <a:latin typeface="Arial Narrow" panose="020B0606020202030204" pitchFamily="34" charset="0"/>
                <a:cs typeface="Times New Roman" panose="02020603050405020304" pitchFamily="18" charset="0"/>
              </a:rPr>
              <a:t>	</a:t>
            </a:r>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rsem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(y);</a:t>
            </a:r>
          </a:p>
        </p:txBody>
      </p:sp>
      <p:sp>
        <p:nvSpPr>
          <p:cNvPr id="7" name="TextBox 6"/>
          <p:cNvSpPr txBox="1"/>
          <p:nvPr/>
        </p:nvSpPr>
        <p:spPr>
          <a:xfrm>
            <a:off x="0" y="187521"/>
            <a:ext cx="12954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8" name="TextBox 7"/>
          <p:cNvSpPr txBox="1"/>
          <p:nvPr/>
        </p:nvSpPr>
        <p:spPr>
          <a:xfrm>
            <a:off x="2052456" y="364018"/>
            <a:ext cx="13716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9" name="TextBox 8"/>
          <p:cNvSpPr txBox="1"/>
          <p:nvPr/>
        </p:nvSpPr>
        <p:spPr>
          <a:xfrm>
            <a:off x="6153967" y="867197"/>
            <a:ext cx="2362200" cy="461665"/>
          </a:xfrm>
          <a:prstGeom prst="rect">
            <a:avLst/>
          </a:prstGeom>
          <a:noFill/>
        </p:spPr>
        <p:txBody>
          <a:bodyPr wrap="square" rtlCol="0">
            <a:spAutoFit/>
          </a:bodyPr>
          <a:lstStyle/>
          <a:p>
            <a:r>
              <a:rPr lang="en-US" sz="2400" b="1" dirty="0">
                <a:latin typeface="+mn-lt"/>
                <a:cs typeface="Times New Roman" panose="02020603050405020304" pitchFamily="18" charset="0"/>
              </a:rPr>
              <a:t>Writer </a:t>
            </a:r>
          </a:p>
        </p:txBody>
      </p:sp>
      <p:sp>
        <p:nvSpPr>
          <p:cNvPr id="11" name="Oval Callout 10"/>
          <p:cNvSpPr/>
          <p:nvPr/>
        </p:nvSpPr>
        <p:spPr>
          <a:xfrm>
            <a:off x="7696200" y="1524000"/>
            <a:ext cx="1371600" cy="533400"/>
          </a:xfrm>
          <a:prstGeom prst="wedgeEllipseCallout">
            <a:avLst>
              <a:gd name="adj1" fmla="val -22618"/>
              <a:gd name="adj2" fmla="val 1416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15" name="Straight Arrow Connector 14"/>
          <p:cNvCxnSpPr>
            <a:cxnSpLocks/>
          </p:cNvCxnSpPr>
          <p:nvPr/>
        </p:nvCxnSpPr>
        <p:spPr>
          <a:xfrm>
            <a:off x="1038723" y="3048000"/>
            <a:ext cx="1060659" cy="27967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120" y="5410200"/>
            <a:ext cx="19812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writer. The writer is then blocked on </a:t>
            </a:r>
            <a:r>
              <a:rPr lang="en-US" sz="1400" dirty="0" err="1">
                <a:solidFill>
                  <a:srgbClr val="FF0000"/>
                </a:solidFill>
                <a:latin typeface="+mn-lt"/>
                <a:cs typeface="Times New Roman" panose="02020603050405020304" pitchFamily="18" charset="0"/>
              </a:rPr>
              <a:t>wsem</a:t>
            </a:r>
            <a:r>
              <a:rPr lang="en-US" sz="1400" dirty="0">
                <a:latin typeface="+mn-lt"/>
                <a:cs typeface="Times New Roman" panose="02020603050405020304" pitchFamily="18" charset="0"/>
              </a:rPr>
              <a:t> </a:t>
            </a:r>
          </a:p>
        </p:txBody>
      </p:sp>
      <p:sp>
        <p:nvSpPr>
          <p:cNvPr id="19" name="TextBox 18"/>
          <p:cNvSpPr txBox="1"/>
          <p:nvPr/>
        </p:nvSpPr>
        <p:spPr>
          <a:xfrm>
            <a:off x="1638300" y="5822430"/>
            <a:ext cx="2324100" cy="738664"/>
          </a:xfrm>
          <a:prstGeom prst="rect">
            <a:avLst/>
          </a:prstGeom>
          <a:noFill/>
        </p:spPr>
        <p:txBody>
          <a:bodyPr wrap="square" rtlCol="0">
            <a:spAutoFit/>
          </a:bodyPr>
          <a:lstStyle/>
          <a:p>
            <a:r>
              <a:rPr lang="en-US" sz="1400" dirty="0">
                <a:latin typeface="+mn-lt"/>
                <a:cs typeface="Times New Roman" panose="02020603050405020304" pitchFamily="18" charset="0"/>
              </a:rPr>
              <a:t>Unblock the 2nd reader waiting on </a:t>
            </a:r>
            <a:r>
              <a:rPr lang="en-US" sz="1400" dirty="0">
                <a:solidFill>
                  <a:srgbClr val="FF0000"/>
                </a:solidFill>
                <a:latin typeface="+mn-lt"/>
                <a:cs typeface="Times New Roman" panose="02020603050405020304" pitchFamily="18" charset="0"/>
              </a:rPr>
              <a:t>z</a:t>
            </a:r>
            <a:r>
              <a:rPr lang="en-US" sz="1400" dirty="0">
                <a:latin typeface="+mn-lt"/>
                <a:cs typeface="Times New Roman" panose="02020603050405020304" pitchFamily="18" charset="0"/>
              </a:rPr>
              <a:t>, but it will be blocked on </a:t>
            </a:r>
            <a:r>
              <a:rPr lang="en-US" sz="1400" dirty="0" err="1">
                <a:solidFill>
                  <a:srgbClr val="FF0000"/>
                </a:solidFill>
                <a:latin typeface="+mn-lt"/>
                <a:cs typeface="Times New Roman" panose="02020603050405020304" pitchFamily="18" charset="0"/>
              </a:rPr>
              <a:t>rsem</a:t>
            </a:r>
            <a:r>
              <a:rPr lang="en-US" sz="1400" dirty="0">
                <a:latin typeface="+mn-lt"/>
                <a:cs typeface="Times New Roman" panose="02020603050405020304" pitchFamily="18" charset="0"/>
              </a:rPr>
              <a:t>. </a:t>
            </a:r>
          </a:p>
        </p:txBody>
      </p:sp>
      <p:sp>
        <p:nvSpPr>
          <p:cNvPr id="23" name="TextBox 22"/>
          <p:cNvSpPr txBox="1"/>
          <p:nvPr/>
        </p:nvSpPr>
        <p:spPr>
          <a:xfrm>
            <a:off x="4081512" y="6324600"/>
            <a:ext cx="1752600" cy="307777"/>
          </a:xfrm>
          <a:prstGeom prst="rect">
            <a:avLst/>
          </a:prstGeom>
          <a:noFill/>
        </p:spPr>
        <p:txBody>
          <a:bodyPr wrap="square" rtlCol="0">
            <a:spAutoFit/>
          </a:bodyPr>
          <a:lstStyle/>
          <a:p>
            <a:r>
              <a:rPr lang="en-US" sz="1400" dirty="0">
                <a:latin typeface="+mn-lt"/>
                <a:cs typeface="Times New Roman" panose="02020603050405020304" pitchFamily="18" charset="0"/>
              </a:rPr>
              <a:t>Unblock the writer</a:t>
            </a:r>
          </a:p>
        </p:txBody>
      </p:sp>
      <p:sp>
        <p:nvSpPr>
          <p:cNvPr id="17" name="Rectangle 16">
            <a:extLst>
              <a:ext uri="{FF2B5EF4-FFF2-40B4-BE49-F238E27FC236}">
                <a16:creationId xmlns:a16="http://schemas.microsoft.com/office/drawing/2014/main" id="{065B7C51-F2EE-462C-A514-860BB30159A6}"/>
              </a:ext>
            </a:extLst>
          </p:cNvPr>
          <p:cNvSpPr/>
          <p:nvPr/>
        </p:nvSpPr>
        <p:spPr>
          <a:xfrm>
            <a:off x="2123661" y="792940"/>
            <a:ext cx="1856314"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(z);</a:t>
            </a:r>
          </a:p>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(z);</a:t>
            </a:r>
          </a:p>
          <a:p>
            <a:endParaRPr lang="en-US" sz="1400" dirty="0">
              <a:latin typeface="Arial Narrow" panose="020B0606020202030204" pitchFamily="34" charset="0"/>
              <a:cs typeface="Times New Roman" panose="02020603050405020304" pitchFamily="18" charset="0"/>
            </a:endParaRP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20" name="Rectangle 19">
            <a:extLst>
              <a:ext uri="{FF2B5EF4-FFF2-40B4-BE49-F238E27FC236}">
                <a16:creationId xmlns:a16="http://schemas.microsoft.com/office/drawing/2014/main" id="{C94F8D53-AE57-4BEC-92AD-A7307F13A198}"/>
              </a:ext>
            </a:extLst>
          </p:cNvPr>
          <p:cNvSpPr/>
          <p:nvPr/>
        </p:nvSpPr>
        <p:spPr>
          <a:xfrm>
            <a:off x="4143380" y="1098030"/>
            <a:ext cx="1856314" cy="472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(z);</a:t>
            </a:r>
          </a:p>
          <a:p>
            <a:r>
              <a:rPr lang="en-US" sz="1400" dirty="0" err="1">
                <a:solidFill>
                  <a:srgbClr val="FF0000"/>
                </a:solidFill>
                <a:latin typeface="Arial Narrow" panose="020B0606020202030204" pitchFamily="34" charset="0"/>
                <a:cs typeface="Times New Roman" panose="02020603050405020304" pitchFamily="18" charset="0"/>
              </a:rPr>
              <a:t>semWait</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==1)</a:t>
            </a:r>
          </a:p>
          <a:p>
            <a:pPr lvl="1"/>
            <a:r>
              <a:rPr lang="en-US" sz="1400" dirty="0" err="1">
                <a:latin typeface="Arial Narrow" panose="020B0606020202030204" pitchFamily="34" charset="0"/>
                <a:cs typeface="Times New Roman" panose="02020603050405020304" pitchFamily="18" charset="0"/>
              </a:rPr>
              <a:t>semWait</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 (</a:t>
            </a:r>
            <a:r>
              <a:rPr lang="en-US" sz="1400" dirty="0" err="1">
                <a:solidFill>
                  <a:srgbClr val="FF0000"/>
                </a:solidFill>
                <a:latin typeface="Arial Narrow" panose="020B0606020202030204" pitchFamily="34" charset="0"/>
                <a:cs typeface="Times New Roman" panose="02020603050405020304" pitchFamily="18" charset="0"/>
              </a:rPr>
              <a:t>rsem</a:t>
            </a:r>
            <a:r>
              <a:rPr lang="en-US" sz="1400" dirty="0">
                <a:solidFill>
                  <a:srgbClr val="FF0000"/>
                </a:solidFill>
                <a:latin typeface="Arial Narrow" panose="020B0606020202030204" pitchFamily="34" charset="0"/>
                <a:cs typeface="Times New Roman" panose="02020603050405020304" pitchFamily="18" charset="0"/>
              </a:rPr>
              <a:t>);</a:t>
            </a:r>
          </a:p>
          <a:p>
            <a:r>
              <a:rPr lang="en-US" sz="1400" dirty="0" err="1">
                <a:solidFill>
                  <a:srgbClr val="FF0000"/>
                </a:solidFill>
                <a:latin typeface="Arial Narrow" panose="020B0606020202030204" pitchFamily="34" charset="0"/>
                <a:cs typeface="Times New Roman" panose="02020603050405020304" pitchFamily="18" charset="0"/>
              </a:rPr>
              <a:t>semSignal</a:t>
            </a:r>
            <a:r>
              <a:rPr lang="en-US" sz="1400" dirty="0">
                <a:solidFill>
                  <a:srgbClr val="FF0000"/>
                </a:solidFill>
                <a:latin typeface="Arial Narrow" panose="020B0606020202030204" pitchFamily="34" charset="0"/>
                <a:cs typeface="Times New Roman" panose="02020603050405020304" pitchFamily="18" charset="0"/>
              </a:rPr>
              <a:t>(z);</a:t>
            </a:r>
          </a:p>
          <a:p>
            <a:endParaRPr lang="en-US" sz="1400" dirty="0">
              <a:latin typeface="Arial Narrow" panose="020B0606020202030204" pitchFamily="34" charset="0"/>
              <a:cs typeface="Times New Roman" panose="02020603050405020304" pitchFamily="18" charset="0"/>
            </a:endParaRPr>
          </a:p>
          <a:p>
            <a:r>
              <a:rPr lang="en-US" sz="1400" dirty="0">
                <a:latin typeface="Arial Narrow" panose="020B0606020202030204" pitchFamily="34" charset="0"/>
                <a:cs typeface="Times New Roman" panose="02020603050405020304" pitchFamily="18" charset="0"/>
              </a:rPr>
              <a:t>READUNIT( );</a:t>
            </a:r>
          </a:p>
          <a:p>
            <a:endParaRPr lang="en-US" sz="1400" dirty="0">
              <a:latin typeface="Arial Narrow" panose="020B0606020202030204" pitchFamily="34" charset="0"/>
              <a:cs typeface="Times New Roman" panose="02020603050405020304" pitchFamily="18" charset="0"/>
            </a:endParaRPr>
          </a:p>
          <a:p>
            <a:r>
              <a:rPr lang="en-US" sz="1400" dirty="0" err="1">
                <a:solidFill>
                  <a:schemeClr val="bg1"/>
                </a:solidFill>
                <a:latin typeface="Arial Narrow" panose="020B0606020202030204" pitchFamily="34" charset="0"/>
                <a:cs typeface="Times New Roman" panose="02020603050405020304" pitchFamily="18" charset="0"/>
              </a:rPr>
              <a:t>semWait</a:t>
            </a:r>
            <a:r>
              <a:rPr lang="en-US" sz="1400" dirty="0">
                <a:solidFill>
                  <a:schemeClr val="bg1"/>
                </a:solidFill>
                <a:latin typeface="Arial Narrow" panose="020B0606020202030204" pitchFamily="34" charset="0"/>
                <a:cs typeface="Times New Roman" panose="02020603050405020304" pitchFamily="18" charset="0"/>
              </a:rPr>
              <a:t>(x);</a:t>
            </a:r>
          </a:p>
          <a:p>
            <a:pPr marL="179388" lvl="1"/>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a:t>
            </a:r>
          </a:p>
          <a:p>
            <a:pPr marL="358775" lvl="1"/>
            <a:r>
              <a:rPr lang="en-US" sz="1400" dirty="0">
                <a:latin typeface="Arial Narrow" panose="020B0606020202030204" pitchFamily="34" charset="0"/>
                <a:cs typeface="Times New Roman" panose="02020603050405020304" pitchFamily="18" charset="0"/>
              </a:rPr>
              <a:t>if (</a:t>
            </a:r>
            <a:r>
              <a:rPr lang="en-US" sz="1400" dirty="0" err="1">
                <a:latin typeface="Arial Narrow" panose="020B0606020202030204" pitchFamily="34" charset="0"/>
                <a:cs typeface="Times New Roman" panose="02020603050405020304" pitchFamily="18" charset="0"/>
              </a:rPr>
              <a:t>readcount</a:t>
            </a:r>
            <a:r>
              <a:rPr lang="en-US" sz="1400" dirty="0">
                <a:latin typeface="Arial Narrow" panose="020B0606020202030204" pitchFamily="34" charset="0"/>
                <a:cs typeface="Times New Roman" panose="02020603050405020304" pitchFamily="18" charset="0"/>
              </a:rPr>
              <a:t>==0)</a:t>
            </a:r>
          </a:p>
          <a:p>
            <a:pPr lvl="1"/>
            <a:r>
              <a:rPr lang="en-US" sz="1400" dirty="0" err="1">
                <a:latin typeface="Arial Narrow" panose="020B0606020202030204" pitchFamily="34" charset="0"/>
                <a:cs typeface="Times New Roman" panose="02020603050405020304" pitchFamily="18" charset="0"/>
              </a:rPr>
              <a:t>semSignal</a:t>
            </a:r>
            <a:r>
              <a:rPr lang="en-US" sz="1400" dirty="0">
                <a:latin typeface="Arial Narrow" panose="020B0606020202030204" pitchFamily="34" charset="0"/>
                <a:cs typeface="Times New Roman" panose="02020603050405020304" pitchFamily="18" charset="0"/>
              </a:rPr>
              <a:t>(</a:t>
            </a:r>
            <a:r>
              <a:rPr lang="en-US" sz="1400" dirty="0" err="1">
                <a:latin typeface="Arial Narrow" panose="020B0606020202030204" pitchFamily="34" charset="0"/>
                <a:cs typeface="Times New Roman" panose="02020603050405020304" pitchFamily="18" charset="0"/>
              </a:rPr>
              <a:t>wsem</a:t>
            </a:r>
            <a:r>
              <a:rPr lang="en-US" sz="1400" dirty="0">
                <a:latin typeface="Arial Narrow" panose="020B0606020202030204" pitchFamily="34" charset="0"/>
                <a:cs typeface="Times New Roman" panose="02020603050405020304" pitchFamily="18" charset="0"/>
              </a:rPr>
              <a:t>);</a:t>
            </a:r>
          </a:p>
          <a:p>
            <a:r>
              <a:rPr lang="en-US" sz="1400" dirty="0" err="1">
                <a:solidFill>
                  <a:schemeClr val="bg1"/>
                </a:solidFill>
                <a:latin typeface="Arial Narrow" panose="020B0606020202030204" pitchFamily="34" charset="0"/>
                <a:cs typeface="Times New Roman" panose="02020603050405020304" pitchFamily="18" charset="0"/>
              </a:rPr>
              <a:t>semSignal</a:t>
            </a:r>
            <a:r>
              <a:rPr lang="en-US" sz="1400" dirty="0">
                <a:solidFill>
                  <a:schemeClr val="bg1"/>
                </a:solidFill>
                <a:latin typeface="Arial Narrow" panose="020B0606020202030204" pitchFamily="34" charset="0"/>
                <a:cs typeface="Times New Roman" panose="02020603050405020304" pitchFamily="18" charset="0"/>
              </a:rPr>
              <a:t>(x);</a:t>
            </a:r>
          </a:p>
        </p:txBody>
      </p:sp>
      <p:sp>
        <p:nvSpPr>
          <p:cNvPr id="21" name="TextBox 20">
            <a:extLst>
              <a:ext uri="{FF2B5EF4-FFF2-40B4-BE49-F238E27FC236}">
                <a16:creationId xmlns:a16="http://schemas.microsoft.com/office/drawing/2014/main" id="{132047AE-C9B2-404C-AA11-A11BFEC42EB2}"/>
              </a:ext>
            </a:extLst>
          </p:cNvPr>
          <p:cNvSpPr txBox="1"/>
          <p:nvPr/>
        </p:nvSpPr>
        <p:spPr>
          <a:xfrm>
            <a:off x="4051180" y="705635"/>
            <a:ext cx="1371600" cy="461665"/>
          </a:xfrm>
          <a:prstGeom prst="rect">
            <a:avLst/>
          </a:prstGeom>
          <a:noFill/>
        </p:spPr>
        <p:txBody>
          <a:bodyPr wrap="square" rtlCol="0">
            <a:spAutoFit/>
          </a:bodyPr>
          <a:lstStyle/>
          <a:p>
            <a:r>
              <a:rPr lang="en-US" sz="2400" b="1" dirty="0">
                <a:latin typeface="+mn-lt"/>
                <a:cs typeface="Times New Roman" panose="02020603050405020304" pitchFamily="18" charset="0"/>
              </a:rPr>
              <a:t>Reader </a:t>
            </a:r>
          </a:p>
        </p:txBody>
      </p:sp>
      <p:sp>
        <p:nvSpPr>
          <p:cNvPr id="10" name="Oval Callout 9"/>
          <p:cNvSpPr/>
          <p:nvPr/>
        </p:nvSpPr>
        <p:spPr>
          <a:xfrm>
            <a:off x="2871512" y="746485"/>
            <a:ext cx="1193415" cy="533400"/>
          </a:xfrm>
          <a:prstGeom prst="wedgeEllipseCallout">
            <a:avLst>
              <a:gd name="adj1" fmla="val -47679"/>
              <a:gd name="adj2" fmla="val 741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sp>
        <p:nvSpPr>
          <p:cNvPr id="24" name="Oval Callout 9">
            <a:extLst>
              <a:ext uri="{FF2B5EF4-FFF2-40B4-BE49-F238E27FC236}">
                <a16:creationId xmlns:a16="http://schemas.microsoft.com/office/drawing/2014/main" id="{F6B95473-ECAB-4ACD-974C-7BD59B69DA14}"/>
              </a:ext>
            </a:extLst>
          </p:cNvPr>
          <p:cNvSpPr/>
          <p:nvPr/>
        </p:nvSpPr>
        <p:spPr>
          <a:xfrm>
            <a:off x="4908440" y="1015085"/>
            <a:ext cx="1256612" cy="533400"/>
          </a:xfrm>
          <a:prstGeom prst="wedgeEllipseCallout">
            <a:avLst>
              <a:gd name="adj1" fmla="val -47934"/>
              <a:gd name="adj2" fmla="val 822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18415" cmpd="sng">
                  <a:solidFill>
                    <a:srgbClr val="FFFFFF"/>
                  </a:solidFill>
                  <a:prstDash val="solid"/>
                </a:ln>
                <a:solidFill>
                  <a:srgbClr val="FFFFFF"/>
                </a:solidFill>
                <a:latin typeface="Times New Roman" panose="02020603050405020304" pitchFamily="18" charset="0"/>
                <a:cs typeface="Times New Roman" panose="02020603050405020304" pitchFamily="18" charset="0"/>
              </a:rPr>
              <a:t>blocked</a:t>
            </a:r>
          </a:p>
        </p:txBody>
      </p:sp>
      <p:cxnSp>
        <p:nvCxnSpPr>
          <p:cNvPr id="22" name="Straight Arrow Connector 21"/>
          <p:cNvCxnSpPr>
            <a:cxnSpLocks/>
          </p:cNvCxnSpPr>
          <p:nvPr/>
        </p:nvCxnSpPr>
        <p:spPr>
          <a:xfrm>
            <a:off x="1752600" y="4572000"/>
            <a:ext cx="248858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762000" y="2819400"/>
            <a:ext cx="395835" cy="26173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1925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19" grpId="0"/>
      <p:bldP spid="23" grpId="0"/>
      <p:bldP spid="10" grpId="0" animBg="1"/>
      <p:bldP spid="2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idx="4294967295"/>
          </p:nvPr>
        </p:nvSpPr>
        <p:spPr/>
        <p:txBody>
          <a:bodyPr/>
          <a:lstStyle/>
          <a:p>
            <a:r>
              <a:rPr lang="en-US" altLang="zh-TW">
                <a:latin typeface="Arial" pitchFamily="34" charset="0"/>
                <a:ea typeface="新細明體" pitchFamily="18" charset="-120"/>
              </a:rPr>
              <a:t>Writers have Priority</a:t>
            </a:r>
          </a:p>
        </p:txBody>
      </p:sp>
      <p:pic>
        <p:nvPicPr>
          <p:cNvPr id="183300"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0825" y="1333500"/>
            <a:ext cx="637540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21607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Writers Have Priority</a:t>
            </a:r>
            <a:br>
              <a:rPr lang="en-US" dirty="0"/>
            </a:br>
            <a:r>
              <a:rPr lang="en-US" dirty="0"/>
              <a:t>Message Passing</a:t>
            </a:r>
          </a:p>
        </p:txBody>
      </p:sp>
      <p:pic>
        <p:nvPicPr>
          <p:cNvPr id="4" name="Content Placeholder 3" descr="Fig05_24a.gif"/>
          <p:cNvPicPr>
            <a:picLocks noGrp="1" noChangeAspect="1"/>
          </p:cNvPicPr>
          <p:nvPr>
            <p:ph idx="1"/>
          </p:nvPr>
        </p:nvPicPr>
        <p:blipFill>
          <a:blip r:embed="rId3"/>
          <a:stretch>
            <a:fillRect/>
          </a:stretch>
        </p:blipFill>
        <p:spPr>
          <a:xfrm>
            <a:off x="242887" y="1704603"/>
            <a:ext cx="3795713" cy="4696197"/>
          </a:xfrm>
        </p:spPr>
      </p:pic>
      <p:pic>
        <p:nvPicPr>
          <p:cNvPr id="5" name="Content Placeholder 3" descr="Fig05_24b.gif"/>
          <p:cNvPicPr>
            <a:picLocks noChangeAspect="1"/>
          </p:cNvPicPr>
          <p:nvPr/>
        </p:nvPicPr>
        <p:blipFill>
          <a:blip r:embed="rId4"/>
          <a:stretch>
            <a:fillRect/>
          </a:stretch>
        </p:blipFill>
        <p:spPr bwMode="auto">
          <a:xfrm>
            <a:off x="4566557" y="1349265"/>
            <a:ext cx="4501243" cy="5432535"/>
          </a:xfrm>
          <a:prstGeom prst="rect">
            <a:avLst/>
          </a:prstGeom>
          <a:noFill/>
          <a:ln w="9525">
            <a:noFill/>
            <a:miter lim="800000"/>
            <a:headEnd/>
            <a:tailEnd/>
          </a:ln>
        </p:spPr>
      </p:pic>
      <p:sp>
        <p:nvSpPr>
          <p:cNvPr id="6" name="Text Box 9"/>
          <p:cNvSpPr txBox="1">
            <a:spLocks noChangeArrowheads="1"/>
          </p:cNvSpPr>
          <p:nvPr/>
        </p:nvSpPr>
        <p:spPr bwMode="auto">
          <a:xfrm>
            <a:off x="6817178" y="1447800"/>
            <a:ext cx="2209800" cy="36933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TW" dirty="0">
                <a:ea typeface="新細明體" pitchFamily="18" charset="-120"/>
              </a:rPr>
              <a:t>count = 100, initially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300"/>
              </a:spcBef>
            </a:pPr>
            <a:r>
              <a:rPr lang="en-US" dirty="0"/>
              <a:t>Processes wishing to access the data area send a request message to the controller</a:t>
            </a:r>
          </a:p>
          <a:p>
            <a:pPr lvl="1">
              <a:spcBef>
                <a:spcPts val="300"/>
              </a:spcBef>
            </a:pPr>
            <a:r>
              <a:rPr lang="en-US" dirty="0"/>
              <a:t>Granted access with an “OK” reply message</a:t>
            </a:r>
          </a:p>
          <a:p>
            <a:pPr lvl="1">
              <a:spcBef>
                <a:spcPts val="300"/>
              </a:spcBef>
            </a:pPr>
            <a:r>
              <a:rPr lang="en-US" dirty="0"/>
              <a:t>Completion of access with a “finished” message</a:t>
            </a:r>
          </a:p>
          <a:p>
            <a:pPr>
              <a:spcBef>
                <a:spcPts val="300"/>
              </a:spcBef>
            </a:pPr>
            <a:r>
              <a:rPr lang="en-US" b="1" dirty="0"/>
              <a:t>count</a:t>
            </a:r>
            <a:r>
              <a:rPr lang="en-US" dirty="0"/>
              <a:t> is initialized to 100 (&gt; the maximum possible number of readers)</a:t>
            </a:r>
          </a:p>
          <a:p>
            <a:pPr>
              <a:spcBef>
                <a:spcPts val="300"/>
              </a:spcBef>
            </a:pPr>
            <a:r>
              <a:rPr lang="en-US" b="1" dirty="0"/>
              <a:t>count</a:t>
            </a:r>
            <a:r>
              <a:rPr lang="en-US" dirty="0"/>
              <a:t> &gt; 0: no writer is waiting, clear active readers first, then service write requests </a:t>
            </a:r>
            <a:r>
              <a:rPr lang="en-US"/>
              <a:t>and then </a:t>
            </a:r>
            <a:r>
              <a:rPr lang="en-US" dirty="0"/>
              <a:t>read requests</a:t>
            </a:r>
          </a:p>
          <a:p>
            <a:pPr>
              <a:spcBef>
                <a:spcPts val="300"/>
              </a:spcBef>
            </a:pPr>
            <a:r>
              <a:rPr lang="en-US" b="1" dirty="0"/>
              <a:t>count </a:t>
            </a:r>
            <a:r>
              <a:rPr lang="en-US" dirty="0"/>
              <a:t>= 0: the only request outstanding is a write request</a:t>
            </a:r>
          </a:p>
          <a:p>
            <a:pPr>
              <a:spcBef>
                <a:spcPts val="300"/>
              </a:spcBef>
            </a:pPr>
            <a:r>
              <a:rPr lang="en-US" b="1" dirty="0"/>
              <a:t>count </a:t>
            </a:r>
            <a:r>
              <a:rPr lang="en-US" dirty="0"/>
              <a:t>&lt; 0: a writer has made a request and is being made to wait to clear all active readers</a:t>
            </a:r>
          </a:p>
        </p:txBody>
      </p:sp>
    </p:spTree>
    <p:extLst>
      <p:ext uri="{BB962C8B-B14F-4D97-AF65-F5344CB8AC3E}">
        <p14:creationId xmlns:p14="http://schemas.microsoft.com/office/powerpoint/2010/main" val="367794735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1200"/>
              </a:spcBef>
            </a:pPr>
            <a:r>
              <a:rPr lang="en-US" dirty="0"/>
              <a:t>Writers have priority</a:t>
            </a:r>
          </a:p>
          <a:p>
            <a:pPr lvl="1">
              <a:spcBef>
                <a:spcPts val="1200"/>
              </a:spcBef>
            </a:pPr>
            <a:r>
              <a:rPr lang="en-US" dirty="0"/>
              <a:t>The controller services write requests before read requests.</a:t>
            </a:r>
          </a:p>
          <a:p>
            <a:pPr>
              <a:spcBef>
                <a:spcPts val="1200"/>
              </a:spcBef>
            </a:pPr>
            <a:r>
              <a:rPr lang="en-US" dirty="0"/>
              <a:t>Readers only and readers can read simultaneously</a:t>
            </a:r>
          </a:p>
          <a:p>
            <a:pPr lvl="1">
              <a:spcBef>
                <a:spcPts val="1200"/>
              </a:spcBef>
            </a:pPr>
            <a:r>
              <a:rPr lang="en-US" dirty="0"/>
              <a:t>After receiving a read request, the controller sends “OK” and does not block to receive “finished” (count &gt; 0) </a:t>
            </a:r>
            <a:r>
              <a:rPr lang="en-US" dirty="0">
                <a:sym typeface="Wingdings" panose="05000000000000000000" pitchFamily="2" charset="2"/>
              </a:rPr>
              <a:t> can continue to receive other read requests.</a:t>
            </a:r>
            <a:endParaRPr lang="en-US" dirty="0"/>
          </a:p>
          <a:p>
            <a:pPr>
              <a:spcBef>
                <a:spcPts val="1200"/>
              </a:spcBef>
            </a:pPr>
            <a:r>
              <a:rPr lang="en-US" dirty="0"/>
              <a:t>Writers only and only one writer can write at a time</a:t>
            </a:r>
          </a:p>
          <a:p>
            <a:pPr lvl="1">
              <a:spcBef>
                <a:spcPts val="1200"/>
              </a:spcBef>
            </a:pPr>
            <a:r>
              <a:rPr lang="en-US" dirty="0"/>
              <a:t>After receiving a write request, the controller sends “OK” and blocks to receive “finished” (count == 0) </a:t>
            </a:r>
            <a:r>
              <a:rPr lang="en-US" dirty="0">
                <a:sym typeface="Wingdings" panose="05000000000000000000" pitchFamily="2" charset="2"/>
              </a:rPr>
              <a:t> cannot continue until the writer finishes.</a:t>
            </a: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lvl="1">
              <a:spcBef>
                <a:spcPts val="1200"/>
              </a:spcBef>
            </a:pPr>
            <a:endParaRPr lang="en-US" dirty="0"/>
          </a:p>
          <a:p>
            <a:pPr>
              <a:spcBef>
                <a:spcPts val="1200"/>
              </a:spcBef>
            </a:pPr>
            <a:endParaRPr lang="en-US" dirty="0"/>
          </a:p>
          <a:p>
            <a:pPr>
              <a:spcBef>
                <a:spcPts val="1200"/>
              </a:spcBef>
            </a:pPr>
            <a:endParaRPr lang="en-US" dirty="0"/>
          </a:p>
        </p:txBody>
      </p:sp>
    </p:spTree>
    <p:extLst>
      <p:ext uri="{BB962C8B-B14F-4D97-AF65-F5344CB8AC3E}">
        <p14:creationId xmlns:p14="http://schemas.microsoft.com/office/powerpoint/2010/main" val="230491648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Principles of Concurrency</a:t>
            </a:r>
          </a:p>
        </p:txBody>
      </p:sp>
      <p:sp>
        <p:nvSpPr>
          <p:cNvPr id="3" name="Content Placeholder 2"/>
          <p:cNvSpPr>
            <a:spLocks noGrp="1"/>
          </p:cNvSpPr>
          <p:nvPr>
            <p:ph idx="1"/>
          </p:nvPr>
        </p:nvSpPr>
        <p:spPr>
          <a:xfrm>
            <a:off x="457200" y="1600200"/>
            <a:ext cx="8534400" cy="3505200"/>
          </a:xfrm>
        </p:spPr>
        <p:txBody>
          <a:bodyPr/>
          <a:lstStyle/>
          <a:p>
            <a:pPr>
              <a:spcBef>
                <a:spcPts val="1200"/>
              </a:spcBef>
            </a:pPr>
            <a:r>
              <a:rPr lang="en-US" b="1" i="1" dirty="0"/>
              <a:t>Interleaving</a:t>
            </a:r>
            <a:r>
              <a:rPr lang="en-US" dirty="0"/>
              <a:t> and </a:t>
            </a:r>
            <a:r>
              <a:rPr lang="en-US" b="1" i="1" dirty="0"/>
              <a:t>overlapping</a:t>
            </a:r>
            <a:r>
              <a:rPr lang="en-US" dirty="0"/>
              <a:t> can be viewed as examples of concurrent processing</a:t>
            </a:r>
            <a:r>
              <a:rPr lang="en-NZ" dirty="0"/>
              <a:t> and present the same problems.</a:t>
            </a:r>
          </a:p>
          <a:p>
            <a:pPr>
              <a:spcBef>
                <a:spcPts val="1200"/>
              </a:spcBef>
            </a:pPr>
            <a:r>
              <a:rPr lang="en-US" dirty="0"/>
              <a:t>The relative speed of execution of processes cannot be predicted.</a:t>
            </a:r>
          </a:p>
          <a:p>
            <a:pPr lvl="1">
              <a:spcBef>
                <a:spcPts val="1200"/>
              </a:spcBef>
            </a:pPr>
            <a:r>
              <a:rPr lang="en-US" dirty="0"/>
              <a:t>depends on activities of other processes</a:t>
            </a:r>
          </a:p>
          <a:p>
            <a:pPr lvl="1">
              <a:spcBef>
                <a:spcPts val="1200"/>
              </a:spcBef>
            </a:pPr>
            <a:r>
              <a:rPr lang="en-US" dirty="0"/>
              <a:t>the way the OS handles interrupts</a:t>
            </a:r>
          </a:p>
          <a:p>
            <a:pPr lvl="1">
              <a:spcBef>
                <a:spcPts val="1200"/>
              </a:spcBef>
            </a:pPr>
            <a:r>
              <a:rPr lang="en-US" dirty="0"/>
              <a:t>scheduling policies of the OS</a:t>
            </a:r>
            <a:endParaRPr lang="en-NZ" dirty="0"/>
          </a:p>
          <a:p>
            <a:pPr>
              <a:spcBef>
                <a:spcPts val="1200"/>
              </a:spcBef>
            </a:pPr>
            <a:endParaRPr lang="en-NZ" dirty="0"/>
          </a:p>
        </p:txBody>
      </p:sp>
    </p:spTree>
    <p:extLst>
      <p:ext uri="{BB962C8B-B14F-4D97-AF65-F5344CB8AC3E}">
        <p14:creationId xmlns:p14="http://schemas.microsoft.com/office/powerpoint/2010/main" val="3339215918"/>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Writers Have Priority</a:t>
            </a:r>
            <a:br>
              <a:rPr lang="en-US" dirty="0"/>
            </a:br>
            <a:r>
              <a:rPr lang="en-US" dirty="0"/>
              <a:t>Message Passing</a:t>
            </a:r>
          </a:p>
        </p:txBody>
      </p:sp>
      <p:sp>
        <p:nvSpPr>
          <p:cNvPr id="3" name="Content Placeholder 2"/>
          <p:cNvSpPr>
            <a:spLocks noGrp="1"/>
          </p:cNvSpPr>
          <p:nvPr>
            <p:ph idx="1"/>
          </p:nvPr>
        </p:nvSpPr>
        <p:spPr>
          <a:xfrm>
            <a:off x="457200" y="1600200"/>
            <a:ext cx="8305800" cy="4953000"/>
          </a:xfrm>
        </p:spPr>
        <p:txBody>
          <a:bodyPr/>
          <a:lstStyle/>
          <a:p>
            <a:pPr>
              <a:spcBef>
                <a:spcPts val="600"/>
              </a:spcBef>
            </a:pPr>
            <a:r>
              <a:rPr lang="en-US" dirty="0"/>
              <a:t>Both readers and writers and read first (i.e., a writer arrives while the first reader is reading)</a:t>
            </a:r>
          </a:p>
          <a:p>
            <a:pPr lvl="1">
              <a:spcBef>
                <a:spcPts val="600"/>
              </a:spcBef>
            </a:pPr>
            <a:r>
              <a:rPr lang="en-US" dirty="0"/>
              <a:t>The controller receives the write request and makes the writer to wait until receiving “finished” from the first reader (count &lt; 0).</a:t>
            </a:r>
          </a:p>
          <a:p>
            <a:pPr lvl="1">
              <a:spcBef>
                <a:spcPts val="600"/>
              </a:spcBef>
            </a:pPr>
            <a:r>
              <a:rPr lang="en-US" dirty="0"/>
              <a:t>When the first reader finishes, the controller sends “OK” to the writer and blocks to receive “finished” (count == 0).</a:t>
            </a:r>
          </a:p>
          <a:p>
            <a:pPr>
              <a:spcBef>
                <a:spcPts val="600"/>
              </a:spcBef>
            </a:pPr>
            <a:r>
              <a:rPr lang="en-US" dirty="0"/>
              <a:t>Both readers and writers and write first (i.e., a reader arrives while the first writer is writing)</a:t>
            </a:r>
          </a:p>
          <a:p>
            <a:pPr lvl="1">
              <a:spcBef>
                <a:spcPts val="600"/>
              </a:spcBef>
            </a:pPr>
            <a:r>
              <a:rPr lang="en-US" dirty="0"/>
              <a:t>The controller blocks to receive “finished” while the first writer is writing (count == 0).</a:t>
            </a:r>
          </a:p>
          <a:p>
            <a:pPr lvl="1">
              <a:spcBef>
                <a:spcPts val="600"/>
              </a:spcBef>
            </a:pPr>
            <a:r>
              <a:rPr lang="en-US" dirty="0"/>
              <a:t>When the first writer finishes, the controller receives the read request and send “OK” to the reader” (count &gt; 0).</a:t>
            </a:r>
          </a:p>
          <a:p>
            <a:pPr lvl="1">
              <a:spcBef>
                <a:spcPts val="600"/>
              </a:spcBef>
            </a:pPr>
            <a:endParaRPr lang="en-US" dirty="0"/>
          </a:p>
          <a:p>
            <a:pPr lvl="1">
              <a:spcBef>
                <a:spcPts val="600"/>
              </a:spcBef>
            </a:pPr>
            <a:endParaRPr lang="en-US" dirty="0"/>
          </a:p>
          <a:p>
            <a:pPr lvl="1">
              <a:spcBef>
                <a:spcPts val="600"/>
              </a:spcBef>
            </a:pPr>
            <a:endParaRPr lang="en-US" dirty="0"/>
          </a:p>
          <a:p>
            <a:pPr>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342556715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Difficulties of Concurrency</a:t>
            </a:r>
          </a:p>
        </p:txBody>
      </p:sp>
      <p:sp>
        <p:nvSpPr>
          <p:cNvPr id="3" name="Content Placeholder 2"/>
          <p:cNvSpPr>
            <a:spLocks noGrp="1"/>
          </p:cNvSpPr>
          <p:nvPr>
            <p:ph idx="1"/>
          </p:nvPr>
        </p:nvSpPr>
        <p:spPr>
          <a:xfrm>
            <a:off x="457200" y="1600200"/>
            <a:ext cx="8534400" cy="3505200"/>
          </a:xfrm>
        </p:spPr>
        <p:txBody>
          <a:bodyPr/>
          <a:lstStyle/>
          <a:p>
            <a:pPr>
              <a:spcBef>
                <a:spcPts val="1200"/>
              </a:spcBef>
            </a:pPr>
            <a:r>
              <a:rPr lang="en-US" dirty="0"/>
              <a:t>Sharing of global resources</a:t>
            </a:r>
          </a:p>
          <a:p>
            <a:pPr lvl="1">
              <a:spcBef>
                <a:spcPts val="1200"/>
              </a:spcBef>
            </a:pPr>
            <a:r>
              <a:rPr lang="en-US" dirty="0"/>
              <a:t>Example: global variables</a:t>
            </a:r>
          </a:p>
          <a:p>
            <a:pPr>
              <a:spcBef>
                <a:spcPts val="1200"/>
              </a:spcBef>
            </a:pPr>
            <a:r>
              <a:rPr lang="en-US" dirty="0"/>
              <a:t>Difficult for the OS to manage the allocation of resources optimally</a:t>
            </a:r>
          </a:p>
          <a:p>
            <a:pPr lvl="1">
              <a:spcBef>
                <a:spcPts val="1200"/>
              </a:spcBef>
            </a:pPr>
            <a:r>
              <a:rPr lang="en-US" dirty="0"/>
              <a:t>Multiple processes may request use of the same resource.</a:t>
            </a:r>
          </a:p>
          <a:p>
            <a:pPr>
              <a:spcBef>
                <a:spcPts val="1200"/>
              </a:spcBef>
            </a:pPr>
            <a:r>
              <a:rPr lang="en-US" dirty="0"/>
              <a:t>Difficult to locate programming errors</a:t>
            </a:r>
          </a:p>
          <a:p>
            <a:pPr lvl="1">
              <a:spcBef>
                <a:spcPts val="1200"/>
              </a:spcBef>
            </a:pPr>
            <a:r>
              <a:rPr lang="en-US" dirty="0"/>
              <a:t>Results are not deterministic and reproducible.</a:t>
            </a:r>
          </a:p>
          <a:p>
            <a:pPr>
              <a:spcBef>
                <a:spcPts val="1200"/>
              </a:spcBef>
            </a:pPr>
            <a:endParaRPr lang="en-NZ" dirty="0"/>
          </a:p>
        </p:txBody>
      </p:sp>
    </p:spTree>
    <p:extLst>
      <p:ext uri="{BB962C8B-B14F-4D97-AF65-F5344CB8AC3E}">
        <p14:creationId xmlns:p14="http://schemas.microsoft.com/office/powerpoint/2010/main" val="32935724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Race Condition</a:t>
            </a:r>
          </a:p>
        </p:txBody>
      </p:sp>
      <p:sp>
        <p:nvSpPr>
          <p:cNvPr id="3" name="Content Placeholder 2"/>
          <p:cNvSpPr>
            <a:spLocks noGrp="1"/>
          </p:cNvSpPr>
          <p:nvPr>
            <p:ph idx="1"/>
          </p:nvPr>
        </p:nvSpPr>
        <p:spPr/>
        <p:txBody>
          <a:bodyPr/>
          <a:lstStyle/>
          <a:p>
            <a:pPr>
              <a:spcBef>
                <a:spcPts val="1200"/>
              </a:spcBef>
            </a:pPr>
            <a:r>
              <a:rPr lang="en-NZ" dirty="0"/>
              <a:t>A race condition occurs when multiple processes or threads read and write shared data items.</a:t>
            </a:r>
          </a:p>
          <a:p>
            <a:pPr lvl="1">
              <a:spcBef>
                <a:spcPts val="1200"/>
              </a:spcBef>
            </a:pPr>
            <a:r>
              <a:rPr lang="en-NZ" dirty="0"/>
              <a:t>The final result depends on how the execution of </a:t>
            </a:r>
            <a:r>
              <a:rPr lang="en-US" dirty="0"/>
              <a:t>instructions in the multiple processes</a:t>
            </a:r>
            <a:r>
              <a:rPr lang="en-NZ" dirty="0"/>
              <a:t> interleaves.</a:t>
            </a:r>
          </a:p>
          <a:p>
            <a:pPr lvl="1">
              <a:spcBef>
                <a:spcPts val="1200"/>
              </a:spcBef>
            </a:pPr>
            <a:r>
              <a:rPr lang="en-US" dirty="0"/>
              <a:t>The “loser” of the race is the process that updates last and will determine the final value of the variable.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1143000"/>
          </a:xfrm>
        </p:spPr>
        <p:txBody>
          <a:bodyPr/>
          <a:lstStyle/>
          <a:p>
            <a:r>
              <a:rPr lang="en-US"/>
              <a:t>Execution Sequence Example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54546945"/>
              </p:ext>
            </p:extLst>
          </p:nvPr>
        </p:nvGraphicFramePr>
        <p:xfrm>
          <a:off x="1295400" y="2667000"/>
          <a:ext cx="6934200" cy="2712720"/>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20000"/>
                    </a:ext>
                  </a:extLst>
                </a:gridCol>
                <a:gridCol w="3467100">
                  <a:extLst>
                    <a:ext uri="{9D8B030D-6E8A-4147-A177-3AD203B41FA5}">
                      <a16:colId xmlns:a16="http://schemas.microsoft.com/office/drawing/2014/main" val="20001"/>
                    </a:ext>
                  </a:extLst>
                </a:gridCol>
              </a:tblGrid>
              <a:tr h="370840">
                <a:tc gridSpan="2">
                  <a:txBody>
                    <a:bodyPr/>
                    <a:lstStyle/>
                    <a:p>
                      <a:r>
                        <a:rPr lang="en-US" sz="2000" dirty="0"/>
                        <a:t>X = 5000</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sz="2000"/>
                        <a:t>P1</a:t>
                      </a:r>
                    </a:p>
                  </a:txBody>
                  <a:tcPr/>
                </a:tc>
                <a:tc>
                  <a:txBody>
                    <a:bodyPr/>
                    <a:lstStyle/>
                    <a:p>
                      <a:r>
                        <a:rPr lang="en-US" sz="2000" dirty="0">
                          <a:solidFill>
                            <a:srgbClr val="0070C0"/>
                          </a:solidFill>
                        </a:rPr>
                        <a:t>P2</a:t>
                      </a:r>
                    </a:p>
                  </a:txBody>
                  <a:tcPr/>
                </a:tc>
                <a:extLst>
                  <a:ext uri="{0D108BD9-81ED-4DB2-BD59-A6C34878D82A}">
                    <a16:rowId xmlns:a16="http://schemas.microsoft.com/office/drawing/2014/main" val="10001"/>
                  </a:ext>
                </a:extLst>
              </a:tr>
              <a:tr h="370840">
                <a:tc>
                  <a:txBody>
                    <a:bodyPr/>
                    <a:lstStyle/>
                    <a:p>
                      <a:r>
                        <a:rPr lang="en-US" sz="2000"/>
                        <a:t>(X = X + 2000)</a:t>
                      </a:r>
                    </a:p>
                    <a:p>
                      <a:endParaRPr lang="en-US" sz="2000"/>
                    </a:p>
                    <a:p>
                      <a:pPr marL="457200" indent="-457200">
                        <a:buAutoNum type="arabicPeriod"/>
                      </a:pPr>
                      <a:r>
                        <a:rPr lang="en-US" sz="2000"/>
                        <a:t>Reg</a:t>
                      </a:r>
                      <a:r>
                        <a:rPr lang="en-US" sz="2000" baseline="0"/>
                        <a:t> </a:t>
                      </a:r>
                      <a:r>
                        <a:rPr lang="en-US" sz="2000" baseline="0">
                          <a:sym typeface="Wingdings" panose="05000000000000000000" pitchFamily="2" charset="2"/>
                        </a:rPr>
                        <a:t> Read Mem</a:t>
                      </a:r>
                    </a:p>
                    <a:p>
                      <a:pPr marL="457200" indent="-457200">
                        <a:buAutoNum type="arabicPeriod"/>
                      </a:pPr>
                      <a:r>
                        <a:rPr lang="en-US" sz="2000" baseline="0">
                          <a:sym typeface="Wingdings" panose="05000000000000000000" pitchFamily="2" charset="2"/>
                        </a:rPr>
                        <a:t>Reg  Reg + 2000</a:t>
                      </a:r>
                    </a:p>
                    <a:p>
                      <a:pPr marL="457200" indent="-457200">
                        <a:buAutoNum type="arabicPeriod"/>
                      </a:pPr>
                      <a:r>
                        <a:rPr lang="en-US" sz="2000" baseline="0">
                          <a:sym typeface="Wingdings" panose="05000000000000000000" pitchFamily="2" charset="2"/>
                        </a:rPr>
                        <a:t>Reg   Write Mem</a:t>
                      </a:r>
                    </a:p>
                    <a:p>
                      <a:pPr marL="457200" indent="-457200">
                        <a:buAutoNum type="arabicPeriod"/>
                      </a:pPr>
                      <a:endParaRPr lang="en-US" sz="2000"/>
                    </a:p>
                  </a:txBody>
                  <a:tcPr/>
                </a:tc>
                <a:tc>
                  <a:txBody>
                    <a:bodyPr/>
                    <a:lstStyle/>
                    <a:p>
                      <a:r>
                        <a:rPr lang="en-US" sz="2000" dirty="0">
                          <a:solidFill>
                            <a:srgbClr val="0070C0"/>
                          </a:solidFill>
                        </a:rPr>
                        <a:t>(X = X – 1000)</a:t>
                      </a:r>
                    </a:p>
                    <a:p>
                      <a:endParaRPr lang="en-US" sz="2000" dirty="0">
                        <a:solidFill>
                          <a:srgbClr val="0070C0"/>
                        </a:solidFill>
                      </a:endParaRPr>
                    </a:p>
                    <a:p>
                      <a:pPr marL="457200" indent="-457200">
                        <a:buAutoNum type="arabicPeriod"/>
                      </a:pPr>
                      <a:r>
                        <a:rPr lang="en-US" sz="2000" dirty="0" err="1">
                          <a:solidFill>
                            <a:srgbClr val="0070C0"/>
                          </a:solidFill>
                        </a:rPr>
                        <a:t>Reg</a:t>
                      </a:r>
                      <a:r>
                        <a:rPr lang="en-US" sz="2000" baseline="0" dirty="0">
                          <a:solidFill>
                            <a:srgbClr val="0070C0"/>
                          </a:solidFill>
                        </a:rPr>
                        <a:t> </a:t>
                      </a:r>
                      <a:r>
                        <a:rPr lang="en-US" sz="2000" baseline="0" dirty="0">
                          <a:solidFill>
                            <a:srgbClr val="0070C0"/>
                          </a:solidFill>
                          <a:sym typeface="Wingdings" panose="05000000000000000000" pitchFamily="2" charset="2"/>
                        </a:rPr>
                        <a:t> Read Mem</a:t>
                      </a:r>
                    </a:p>
                    <a:p>
                      <a:pPr marL="457200" indent="-457200">
                        <a:buAutoNum type="arabicPeriod"/>
                      </a:pP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a:t>
                      </a: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- 1000</a:t>
                      </a:r>
                    </a:p>
                    <a:p>
                      <a:pPr marL="457200" indent="-457200">
                        <a:buAutoNum type="arabicPeriod"/>
                      </a:pPr>
                      <a:r>
                        <a:rPr lang="en-US" sz="2000" baseline="0" dirty="0" err="1">
                          <a:solidFill>
                            <a:srgbClr val="0070C0"/>
                          </a:solidFill>
                          <a:sym typeface="Wingdings" panose="05000000000000000000" pitchFamily="2" charset="2"/>
                        </a:rPr>
                        <a:t>Reg</a:t>
                      </a:r>
                      <a:r>
                        <a:rPr lang="en-US" sz="2000" baseline="0" dirty="0">
                          <a:solidFill>
                            <a:srgbClr val="0070C0"/>
                          </a:solidFill>
                          <a:sym typeface="Wingdings" panose="05000000000000000000" pitchFamily="2" charset="2"/>
                        </a:rPr>
                        <a:t>   Write Mem</a:t>
                      </a:r>
                    </a:p>
                    <a:p>
                      <a:endParaRPr lang="en-US" sz="2000" dirty="0">
                        <a:solidFill>
                          <a:srgbClr val="0070C0"/>
                        </a:solidFill>
                      </a:endParaRPr>
                    </a:p>
                  </a:txBody>
                  <a:tcPr/>
                </a:tc>
                <a:extLst>
                  <a:ext uri="{0D108BD9-81ED-4DB2-BD59-A6C34878D82A}">
                    <a16:rowId xmlns:a16="http://schemas.microsoft.com/office/drawing/2014/main" val="10002"/>
                  </a:ext>
                </a:extLst>
              </a:tr>
            </a:tbl>
          </a:graphicData>
        </a:graphic>
      </p:graphicFrame>
      <p:sp>
        <p:nvSpPr>
          <p:cNvPr id="5" name="Content Placeholder 4"/>
          <p:cNvSpPr>
            <a:spLocks noGrp="1"/>
          </p:cNvSpPr>
          <p:nvPr>
            <p:ph idx="1"/>
          </p:nvPr>
        </p:nvSpPr>
        <p:spPr/>
        <p:txBody>
          <a:bodyPr/>
          <a:lstStyle/>
          <a:p>
            <a:r>
              <a:rPr lang="en-US" dirty="0"/>
              <a:t>Assume X is a global variable which can be accessed by P1 and P2</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3708</Words>
  <PresentationFormat>On-screen Show (4:3)</PresentationFormat>
  <Paragraphs>610</Paragraphs>
  <Slides>60</Slides>
  <Notes>51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60</vt:i4>
      </vt:variant>
    </vt:vector>
  </HeadingPairs>
  <TitlesOfParts>
    <vt:vector size="69" baseType="lpstr">
      <vt:lpstr>新細明體</vt:lpstr>
      <vt:lpstr>Arial</vt:lpstr>
      <vt:lpstr>Arial Narrow</vt:lpstr>
      <vt:lpstr>Calibri</vt:lpstr>
      <vt:lpstr>Courier New</vt:lpstr>
      <vt:lpstr>Times New Roman</vt:lpstr>
      <vt:lpstr>Wingdings</vt:lpstr>
      <vt:lpstr>Office Theme</vt:lpstr>
      <vt:lpstr>Custom Design</vt:lpstr>
      <vt:lpstr>Chapter 5 Concurrency:  Mutual Exclusion and Synchronization</vt:lpstr>
      <vt:lpstr>Roadmap</vt:lpstr>
      <vt:lpstr>Multiple Processes</vt:lpstr>
      <vt:lpstr>Interleaving and  Overlapping Processes</vt:lpstr>
      <vt:lpstr>Interleaving and  Overlapping Processes</vt:lpstr>
      <vt:lpstr>Principles of Concurrency</vt:lpstr>
      <vt:lpstr>Difficulties of Concurrency</vt:lpstr>
      <vt:lpstr>Race Condition</vt:lpstr>
      <vt:lpstr>Execution Sequence Example</vt:lpstr>
      <vt:lpstr>Execution Sequence Example</vt:lpstr>
      <vt:lpstr>Operating System  Concerns</vt:lpstr>
      <vt:lpstr>Resource Competition</vt:lpstr>
      <vt:lpstr>Roadmap</vt:lpstr>
      <vt:lpstr>Mutual Exclusion</vt:lpstr>
      <vt:lpstr>Mutual Exclusion</vt:lpstr>
      <vt:lpstr>Requirements for  Mutual Exclusion</vt:lpstr>
      <vt:lpstr>Hardware Support: Disabling Interrupts</vt:lpstr>
      <vt:lpstr>Hardware Support: Special Machine Instructions</vt:lpstr>
      <vt:lpstr>Compare &amp; Swap  Instruction</vt:lpstr>
      <vt:lpstr>Special Machine Instruction</vt:lpstr>
      <vt:lpstr>Special Machine Instruction</vt:lpstr>
      <vt:lpstr>Roadmap</vt:lpstr>
      <vt:lpstr>Semaphore</vt:lpstr>
      <vt:lpstr>Semaphore</vt:lpstr>
      <vt:lpstr>General Semaphore  Primitives</vt:lpstr>
      <vt:lpstr>Binary Semaphore  Primitives</vt:lpstr>
      <vt:lpstr>Mutex</vt:lpstr>
      <vt:lpstr>Strong/Weak Semaphore</vt:lpstr>
      <vt:lpstr>Mutual Exclusion Using Semaphores</vt:lpstr>
      <vt:lpstr>Processes Using  Semaphore</vt:lpstr>
      <vt:lpstr>Producer/Consumer  Problem</vt:lpstr>
      <vt:lpstr>Infinite Buffer</vt:lpstr>
      <vt:lpstr>Idea</vt:lpstr>
      <vt:lpstr>Semaphores</vt:lpstr>
      <vt:lpstr>Bounded Buffer</vt:lpstr>
      <vt:lpstr>PowerPoint Presentation</vt:lpstr>
      <vt:lpstr>Semaphores</vt:lpstr>
      <vt:lpstr>Roadmap</vt:lpstr>
      <vt:lpstr>Message Passing</vt:lpstr>
      <vt:lpstr>Message Passing</vt:lpstr>
      <vt:lpstr>Direct Communication</vt:lpstr>
      <vt:lpstr>Indirect Communication</vt:lpstr>
      <vt:lpstr>Indirect Communication</vt:lpstr>
      <vt:lpstr>Indirect Communication</vt:lpstr>
      <vt:lpstr>Synchronization</vt:lpstr>
      <vt:lpstr>Mutual Exclusion Using Messages</vt:lpstr>
      <vt:lpstr>Producer/Consumer  Messages</vt:lpstr>
      <vt:lpstr>Roadmap</vt:lpstr>
      <vt:lpstr>Readers / Writers Problem</vt:lpstr>
      <vt:lpstr>Readers have Priority</vt:lpstr>
      <vt:lpstr>Readers/Writers Problem</vt:lpstr>
      <vt:lpstr>Writers have Priority</vt:lpstr>
      <vt:lpstr>Writers have Priority</vt:lpstr>
      <vt:lpstr>PowerPoint Presentation</vt:lpstr>
      <vt:lpstr>PowerPoint Presentation</vt:lpstr>
      <vt:lpstr>Writers have Priority</vt:lpstr>
      <vt:lpstr>Writers Have Priority Message Passing</vt:lpstr>
      <vt:lpstr>Writers Have Priority Message Passing</vt:lpstr>
      <vt:lpstr>Writers Have Priority Message Passing</vt:lpstr>
      <vt:lpstr>Writers Have Priority Message Passing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dcterms:created xsi:type="dcterms:W3CDTF">2008-04-03T13:45:42Z</dcterms:created>
  <dcterms:modified xsi:type="dcterms:W3CDTF">2021-02-01T07:22:27Z</dcterms:modified>
</cp:coreProperties>
</file>