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57"/>
  </p:notesMasterIdLst>
  <p:sldIdLst>
    <p:sldId id="256" r:id="rId3"/>
    <p:sldId id="308" r:id="rId4"/>
    <p:sldId id="257" r:id="rId5"/>
    <p:sldId id="309" r:id="rId6"/>
    <p:sldId id="310" r:id="rId7"/>
    <p:sldId id="313" r:id="rId8"/>
    <p:sldId id="314" r:id="rId9"/>
    <p:sldId id="264" r:id="rId10"/>
    <p:sldId id="266" r:id="rId11"/>
    <p:sldId id="269" r:id="rId12"/>
    <p:sldId id="270" r:id="rId13"/>
    <p:sldId id="267" r:id="rId14"/>
    <p:sldId id="268" r:id="rId15"/>
    <p:sldId id="336" r:id="rId16"/>
    <p:sldId id="338" r:id="rId17"/>
    <p:sldId id="339" r:id="rId18"/>
    <p:sldId id="315" r:id="rId19"/>
    <p:sldId id="316" r:id="rId20"/>
    <p:sldId id="317" r:id="rId21"/>
    <p:sldId id="274" r:id="rId22"/>
    <p:sldId id="337" r:id="rId23"/>
    <p:sldId id="275" r:id="rId24"/>
    <p:sldId id="318" r:id="rId25"/>
    <p:sldId id="276" r:id="rId26"/>
    <p:sldId id="277" r:id="rId27"/>
    <p:sldId id="319" r:id="rId28"/>
    <p:sldId id="278" r:id="rId29"/>
    <p:sldId id="320" r:id="rId30"/>
    <p:sldId id="321" r:id="rId31"/>
    <p:sldId id="280" r:id="rId32"/>
    <p:sldId id="281" r:id="rId33"/>
    <p:sldId id="282" r:id="rId34"/>
    <p:sldId id="322" r:id="rId35"/>
    <p:sldId id="283" r:id="rId36"/>
    <p:sldId id="335" r:id="rId37"/>
    <p:sldId id="284" r:id="rId38"/>
    <p:sldId id="285" r:id="rId39"/>
    <p:sldId id="286" r:id="rId40"/>
    <p:sldId id="323" r:id="rId41"/>
    <p:sldId id="324" r:id="rId42"/>
    <p:sldId id="325" r:id="rId43"/>
    <p:sldId id="331" r:id="rId44"/>
    <p:sldId id="326" r:id="rId45"/>
    <p:sldId id="327" r:id="rId46"/>
    <p:sldId id="328" r:id="rId47"/>
    <p:sldId id="334" r:id="rId48"/>
    <p:sldId id="332" r:id="rId49"/>
    <p:sldId id="288" r:id="rId50"/>
    <p:sldId id="290" r:id="rId51"/>
    <p:sldId id="329" r:id="rId52"/>
    <p:sldId id="291" r:id="rId53"/>
    <p:sldId id="330" r:id="rId54"/>
    <p:sldId id="292" r:id="rId55"/>
    <p:sldId id="293" r:id="rId56"/>
  </p:sldIdLst>
  <p:sldSz cx="9144000" cy="6858000" type="screen4x3"/>
  <p:notesSz cx="6735763" cy="98663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43" autoAdjust="0"/>
    <p:restoredTop sz="65223" autoAdjust="0"/>
  </p:normalViewPr>
  <p:slideViewPr>
    <p:cSldViewPr>
      <p:cViewPr varScale="1">
        <p:scale>
          <a:sx n="112" d="100"/>
          <a:sy n="112" d="100"/>
        </p:scale>
        <p:origin x="111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680" y="-84"/>
      </p:cViewPr>
      <p:guideLst>
        <p:guide orient="horz" pos="3108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2/20/2021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958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26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99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36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63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296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883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98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605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14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267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53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98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40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520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236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829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877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782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334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907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063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10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498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21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591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645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469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926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650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864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172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9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82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004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8785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133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7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961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857">
              <a:defRPr>
                <a:solidFill>
                  <a:schemeClr val="tx1"/>
                </a:solidFill>
                <a:latin typeface="Arial" charset="0"/>
              </a:defRPr>
            </a:lvl1pPr>
            <a:lvl2pPr marL="710730" indent="-274034" defTabSz="874857">
              <a:defRPr>
                <a:solidFill>
                  <a:schemeClr val="tx1"/>
                </a:solidFill>
                <a:latin typeface="Arial" charset="0"/>
              </a:defRPr>
            </a:lvl2pPr>
            <a:lvl3pPr marL="1093204" indent="-218348" defTabSz="874857">
              <a:defRPr>
                <a:solidFill>
                  <a:schemeClr val="tx1"/>
                </a:solidFill>
                <a:latin typeface="Arial" charset="0"/>
              </a:defRPr>
            </a:lvl3pPr>
            <a:lvl4pPr marL="1531366" indent="-219813" defTabSz="874857">
              <a:defRPr>
                <a:solidFill>
                  <a:schemeClr val="tx1"/>
                </a:solidFill>
                <a:latin typeface="Arial" charset="0"/>
              </a:defRPr>
            </a:lvl4pPr>
            <a:lvl5pPr marL="1968061" indent="-218348" defTabSz="874857">
              <a:defRPr>
                <a:solidFill>
                  <a:schemeClr val="tx1"/>
                </a:solidFill>
                <a:latin typeface="Arial" charset="0"/>
              </a:defRPr>
            </a:lvl5pPr>
            <a:lvl6pPr marL="2390103" indent="-218348" defTabSz="87485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2144" indent="-218348" defTabSz="87485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34185" indent="-218348" defTabSz="87485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6226" indent="-218348" defTabSz="87485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49DDC57-A288-4AB9-BC63-A80E633C1764}" type="slidenum">
              <a:rPr lang="zh-TW" altLang="en-US">
                <a:latin typeface="Calibri" pitchFamily="34" charset="0"/>
              </a:rPr>
              <a:pPr/>
              <a:t>46</a:t>
            </a:fld>
            <a:endParaRPr lang="en-US" altLang="zh-TW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9365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8566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6152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373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151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6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048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5366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236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85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44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19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53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3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D2D3F-B0F1-446B-B7CC-19B90EB0017B}" type="datetimeFigureOut">
              <a:rPr lang="en-US"/>
              <a:pPr>
                <a:defRPr/>
              </a:pPr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A4F69-47FA-46CC-8030-E13D0EF9E8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EB11F-C391-4BDD-82EB-6F3E13A9F9E1}" type="datetimeFigureOut">
              <a:rPr lang="en-US"/>
              <a:pPr>
                <a:defRPr/>
              </a:pPr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0D068-AB96-40B8-9FAA-4228627632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669FE-0345-4152-A335-E3D8B60CD5FA}" type="datetimeFigureOut">
              <a:rPr lang="en-US"/>
              <a:pPr>
                <a:defRPr/>
              </a:pPr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40A0-6A5C-4BDA-AED7-03967CF047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CD45C-81C4-4E27-A18A-8835B7066D8D}" type="datetimeFigureOut">
              <a:rPr lang="en-US"/>
              <a:pPr>
                <a:defRPr/>
              </a:pPr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4F1D-9F1B-4CA4-932E-311654E99826}" type="datetimeFigureOut">
              <a:rPr lang="en-US"/>
              <a:pPr>
                <a:defRPr/>
              </a:pPr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E4233-E030-4D82-AE1D-06E871FCE686}" type="datetimeFigureOut">
              <a:rPr lang="en-US"/>
              <a:pPr>
                <a:defRPr/>
              </a:pPr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5EE9E-C85E-43CC-91D6-50F7B4961BB7}" type="datetimeFigureOut">
              <a:rPr lang="en-US"/>
              <a:pPr>
                <a:defRPr/>
              </a:pPr>
              <a:t>2/20/2021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F8884-1DEA-4C84-A489-E724713CC95E}" type="datetimeFigureOut">
              <a:rPr lang="en-US"/>
              <a:pPr>
                <a:defRPr/>
              </a:pPr>
              <a:t>2/20/2021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DFE5A-BFC9-454A-A87C-69BA4FE25A0F}" type="datetimeFigureOut">
              <a:rPr lang="en-US"/>
              <a:pPr>
                <a:defRPr/>
              </a:pPr>
              <a:t>2/20/2021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A6603-BAC9-4FFA-BE72-57B7C0EDA50D}" type="datetimeFigureOut">
              <a:rPr lang="en-US"/>
              <a:pPr>
                <a:defRPr/>
              </a:pPr>
              <a:t>2/20/2021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F2E53-C0F0-49CC-8B3F-6BA3D019B99D}" type="datetimeFigureOut">
              <a:rPr lang="en-US"/>
              <a:pPr>
                <a:defRPr/>
              </a:pPr>
              <a:t>2/20/2021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reen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and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9" descr="top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458200" y="647700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312DB61-18D7-4E59-BAE2-FECAE18F9AD8}" type="slidenum">
              <a:rPr lang="en-US" sz="1400" b="0" smtClean="0">
                <a:solidFill>
                  <a:schemeClr val="tx1"/>
                </a:solidFill>
                <a:latin typeface="+mj-lt"/>
              </a:rPr>
              <a:pPr algn="r"/>
              <a:t>‹#›</a:t>
            </a:fld>
            <a:endParaRPr lang="en-US" sz="1400" b="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AA9AB-7925-475F-87E4-57F6EF092961}" type="datetimeFigureOut">
              <a:rPr lang="en-US"/>
              <a:pPr>
                <a:defRPr/>
              </a:pPr>
              <a:t>2/20/2021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C3780-DD3C-46A5-8303-4579155A8DB3}" type="datetimeFigureOut">
              <a:rPr lang="en-US"/>
              <a:pPr>
                <a:defRPr/>
              </a:pPr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C4502-BF88-49E9-A189-5718D68C95C9}" type="datetimeFigureOut">
              <a:rPr lang="en-US"/>
              <a:pPr>
                <a:defRPr/>
              </a:pPr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29AB0-274B-47BE-985F-46164E2F9B8D}" type="datetimeFigureOut">
              <a:rPr lang="en-US"/>
              <a:pPr>
                <a:defRPr/>
              </a:pPr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38FDB-2D8C-4804-B582-7DB90366B9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0B030-1580-4866-BCBB-5B9DCBDFAB68}" type="datetimeFigureOut">
              <a:rPr lang="en-US"/>
              <a:pPr>
                <a:defRPr/>
              </a:pPr>
              <a:t>2/20/2021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7EB8B-B6EB-443D-9CB4-B019CEC8F4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F0F97-1060-4EBF-B543-874A8397FCDC}" type="datetimeFigureOut">
              <a:rPr lang="en-US"/>
              <a:pPr>
                <a:defRPr/>
              </a:pPr>
              <a:t>2/20/2021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104A5-FF6A-4891-8FE3-D539A7A66E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8A180-20FC-43E6-ACF2-E4D2D7D4238C}" type="datetimeFigureOut">
              <a:rPr lang="en-US"/>
              <a:pPr>
                <a:defRPr/>
              </a:pPr>
              <a:t>2/20/2021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12834-41A2-49E3-8762-B14EE3F5C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42E86-E886-49FE-9E81-CBA74FDF21F4}" type="datetimeFigureOut">
              <a:rPr lang="en-US"/>
              <a:pPr>
                <a:defRPr/>
              </a:pPr>
              <a:t>2/20/2021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A6F0D-A611-4358-861D-7B01E83038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854A5-A6D3-4FF2-A83D-4A92E35723B6}" type="datetimeFigureOut">
              <a:rPr lang="en-US"/>
              <a:pPr>
                <a:defRPr/>
              </a:pPr>
              <a:t>2/20/2021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79F47-3AF0-4617-BC60-2E592392BB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CA2E3-A4EC-4D3C-A723-C30C7527518B}" type="datetimeFigureOut">
              <a:rPr lang="en-US"/>
              <a:pPr>
                <a:defRPr/>
              </a:pPr>
              <a:t>2/20/2021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F8B95-FD24-4BC4-B430-69A3136D11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E62B1BE-7229-4612-B077-302E9FB27D58}" type="datetimeFigureOut">
              <a:rPr lang="en-US"/>
              <a:pPr>
                <a:defRPr/>
              </a:pPr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4367C90-D8D8-4A11-9BC3-E7451ACC5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40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1CF5B1-68BC-4F44-89BE-2F24F67B5729}" type="datetimeFigureOut">
              <a:rPr lang="en-US"/>
              <a:pPr>
                <a:defRPr/>
              </a:pPr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transparent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0463" y="1676400"/>
            <a:ext cx="4046537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1"/>
          <p:cNvSpPr>
            <a:spLocks noGrp="1"/>
          </p:cNvSpPr>
          <p:nvPr>
            <p:ph type="ctrTitle"/>
          </p:nvPr>
        </p:nvSpPr>
        <p:spPr>
          <a:xfrm>
            <a:off x="685800" y="2644775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Chapter 6</a:t>
            </a:r>
            <a:br>
              <a:rPr lang="en-US" dirty="0" smtClean="0"/>
            </a:br>
            <a:r>
              <a:rPr lang="en-US" dirty="0" smtClean="0"/>
              <a:t>Concurrency: </a:t>
            </a:r>
            <a:br>
              <a:rPr lang="en-US" dirty="0" smtClean="0"/>
            </a:br>
            <a:r>
              <a:rPr lang="en-US" dirty="0" smtClean="0"/>
              <a:t>Deadlock and Starvation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i="1" dirty="0" smtClean="0"/>
              <a:t>Operating Systems:</a:t>
            </a:r>
            <a:br>
              <a:rPr lang="en-US" i="1" dirty="0" smtClean="0"/>
            </a:br>
            <a:r>
              <a:rPr lang="en-US" i="1" dirty="0" smtClean="0"/>
              <a:t>Internals and Design Principles</a:t>
            </a:r>
            <a:br>
              <a:rPr lang="en-US" i="1" dirty="0" smtClean="0"/>
            </a:br>
            <a:r>
              <a:rPr lang="en-US" dirty="0" smtClean="0"/>
              <a:t>William Stallings</a:t>
            </a:r>
            <a:endParaRPr lang="en-US" i="1" dirty="0" smtClean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for </a:t>
            </a:r>
            <a:br>
              <a:rPr lang="en-US" dirty="0" smtClean="0"/>
            </a:br>
            <a:r>
              <a:rPr lang="en-US" b="1" i="1" dirty="0" smtClean="0"/>
              <a:t>possible </a:t>
            </a:r>
            <a:r>
              <a:rPr lang="en-US" dirty="0" smtClean="0"/>
              <a:t>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 smtClean="0"/>
              <a:t>Mutual exclusion</a:t>
            </a:r>
          </a:p>
          <a:p>
            <a:pPr lvl="1"/>
            <a:r>
              <a:rPr lang="en-US" dirty="0" smtClean="0"/>
              <a:t>Only one process may use a resource at a time.</a:t>
            </a:r>
          </a:p>
          <a:p>
            <a:pPr lvl="1"/>
            <a:r>
              <a:rPr lang="en-US" dirty="0"/>
              <a:t>No process may access a resource </a:t>
            </a:r>
            <a:r>
              <a:rPr lang="en-US" dirty="0" smtClean="0"/>
              <a:t>unit </a:t>
            </a:r>
            <a:r>
              <a:rPr lang="en-US" dirty="0"/>
              <a:t>that has been allocated to another </a:t>
            </a:r>
            <a:r>
              <a:rPr lang="en-US" dirty="0" smtClean="0"/>
              <a:t>process</a:t>
            </a:r>
          </a:p>
          <a:p>
            <a:r>
              <a:rPr lang="en-US" dirty="0" smtClean="0"/>
              <a:t>Hold-and-wait</a:t>
            </a:r>
          </a:p>
          <a:p>
            <a:pPr lvl="1"/>
            <a:r>
              <a:rPr lang="en-US" dirty="0" smtClean="0"/>
              <a:t>A process may hold allocated resources while awaiting assignment of others.</a:t>
            </a:r>
          </a:p>
          <a:p>
            <a:r>
              <a:rPr lang="en-NZ" dirty="0" smtClean="0"/>
              <a:t>No pre-emption</a:t>
            </a:r>
          </a:p>
          <a:p>
            <a:pPr lvl="1"/>
            <a:r>
              <a:rPr lang="en-NZ" dirty="0" smtClean="0"/>
              <a:t>No resource can be forcibly removed from a process holding it.</a:t>
            </a:r>
          </a:p>
          <a:p>
            <a:endParaRPr lang="en-NZ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143000" y="5181600"/>
            <a:ext cx="7010400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 sz="2400" dirty="0"/>
              <a:t>These three conditions are necessary but not sufficient for a deadlock to </a:t>
            </a:r>
            <a:r>
              <a:rPr lang="en-NZ" sz="2400" dirty="0" smtClean="0"/>
              <a:t>exist. 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Deadlock </a:t>
            </a:r>
            <a:br>
              <a:rPr lang="en-US" dirty="0" smtClean="0"/>
            </a:br>
            <a:r>
              <a:rPr lang="en-US" dirty="0" smtClean="0"/>
              <a:t>Requires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Given that the first 3 conditions exist, a sequence of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events may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occur that lead to the following fourth condition: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Circular wait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A closed chain of processes exists, such that each process holds at least one resource needed by the next process in the chain.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It is in fact the definition of deadlock.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197429" y="4552068"/>
            <a:ext cx="7010400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marL="0" lvl="1">
              <a:spcBef>
                <a:spcPct val="50000"/>
              </a:spcBef>
            </a:pPr>
            <a:r>
              <a:rPr lang="en-NZ" sz="2400" dirty="0"/>
              <a:t>These </a:t>
            </a:r>
            <a:r>
              <a:rPr lang="en-NZ" sz="2400" dirty="0" smtClean="0"/>
              <a:t>four conditions</a:t>
            </a:r>
            <a:r>
              <a:rPr lang="en-NZ" sz="2400" dirty="0"/>
              <a:t>, taken together, constitute necessary and sufficient conditions for deadlock</a:t>
            </a:r>
            <a:r>
              <a:rPr lang="en-NZ" sz="2400" dirty="0" smtClean="0"/>
              <a:t>.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Allocation</a:t>
            </a:r>
            <a:br>
              <a:rPr lang="en-US" dirty="0" smtClean="0"/>
            </a:br>
            <a:r>
              <a:rPr lang="en-US" dirty="0" smtClean="0"/>
              <a:t>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A useful tool that characterizes the allocation of resources to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processes.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Directed graph </a:t>
            </a:r>
            <a:r>
              <a:rPr lang="en-US" dirty="0" smtClean="0"/>
              <a:t>that depicts a state of the system of resources and processes.</a:t>
            </a:r>
            <a:endParaRPr lang="en-US" dirty="0"/>
          </a:p>
        </p:txBody>
      </p:sp>
      <p:pic>
        <p:nvPicPr>
          <p:cNvPr id="4" name="Picture 3" descr="Fig06_05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3505200"/>
            <a:ext cx="8752114" cy="1676400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4114800" y="5029200"/>
            <a:ext cx="1752600" cy="609600"/>
          </a:xfrm>
          <a:prstGeom prst="borderCallout1">
            <a:avLst>
              <a:gd name="adj1" fmla="val 18750"/>
              <a:gd name="adj2" fmla="val -8333"/>
              <a:gd name="adj3" fmla="val -161110"/>
              <a:gd name="adj4" fmla="val -387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>
                <a:solidFill>
                  <a:schemeClr val="tx1"/>
                </a:solidFill>
              </a:rPr>
              <a:t>An instance of a resource</a:t>
            </a:r>
            <a:endParaRPr lang="zh-HK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001000" cy="1143000"/>
          </a:xfrm>
        </p:spPr>
        <p:txBody>
          <a:bodyPr/>
          <a:lstStyle/>
          <a:p>
            <a:r>
              <a:rPr lang="en-US" dirty="0" smtClean="0"/>
              <a:t>Resource Allocation Graphs </a:t>
            </a:r>
            <a:br>
              <a:rPr lang="en-US" dirty="0" smtClean="0"/>
            </a:br>
            <a:r>
              <a:rPr lang="en-US" dirty="0" smtClean="0"/>
              <a:t>(with deadlock)</a:t>
            </a:r>
            <a:endParaRPr lang="en-US" dirty="0"/>
          </a:p>
        </p:txBody>
      </p:sp>
      <p:pic>
        <p:nvPicPr>
          <p:cNvPr id="4" name="Content Placeholder 3" descr="Fig06_05b.gif"/>
          <p:cNvPicPr>
            <a:picLocks noGrp="1" noChangeAspect="1"/>
          </p:cNvPicPr>
          <p:nvPr>
            <p:ph idx="4294967295"/>
          </p:nvPr>
        </p:nvPicPr>
        <p:blipFill rotWithShape="1">
          <a:blip r:embed="rId3"/>
          <a:srcRect r="52783"/>
          <a:stretch/>
        </p:blipFill>
        <p:spPr>
          <a:xfrm>
            <a:off x="685800" y="2344287"/>
            <a:ext cx="2705829" cy="3112117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2271119"/>
            <a:ext cx="5089690" cy="3258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114800" y="5142910"/>
            <a:ext cx="434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>
                <a:ea typeface="新細明體" pitchFamily="18" charset="-120"/>
              </a:rPr>
              <a:t>(the traffic deadlock shown in slide </a:t>
            </a:r>
            <a:r>
              <a:rPr lang="en-US" altLang="zh-TW" sz="2000" dirty="0" smtClean="0">
                <a:ea typeface="新細明體" pitchFamily="18" charset="-120"/>
              </a:rPr>
              <a:t>5)</a:t>
            </a:r>
            <a:endParaRPr lang="en-US" altLang="zh-TW" sz="2000" dirty="0"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001000" cy="1143000"/>
          </a:xfrm>
        </p:spPr>
        <p:txBody>
          <a:bodyPr/>
          <a:lstStyle/>
          <a:p>
            <a:r>
              <a:rPr lang="en-US" dirty="0" smtClean="0"/>
              <a:t>Resource Allocation Graph</a:t>
            </a:r>
            <a:br>
              <a:rPr lang="en-US" dirty="0" smtClean="0"/>
            </a:br>
            <a:r>
              <a:rPr lang="en-US" dirty="0" smtClean="0"/>
              <a:t>(no deadlock)</a:t>
            </a:r>
            <a:endParaRPr lang="en-US" dirty="0"/>
          </a:p>
        </p:txBody>
      </p:sp>
      <p:pic>
        <p:nvPicPr>
          <p:cNvPr id="7" name="Picture 6" descr="f5.pdf"/>
          <p:cNvPicPr>
            <a:picLocks noChangeAspect="1"/>
          </p:cNvPicPr>
          <p:nvPr/>
        </p:nvPicPr>
        <p:blipFill rotWithShape="1">
          <a:blip r:embed="rId3"/>
          <a:srcRect l="51510" t="32624" r="4004" b="31191"/>
          <a:stretch/>
        </p:blipFill>
        <p:spPr>
          <a:xfrm>
            <a:off x="5049975" y="1981200"/>
            <a:ext cx="3836670" cy="40386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46482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There </a:t>
            </a:r>
            <a:r>
              <a:rPr lang="en-US" dirty="0"/>
              <a:t>is no deadlock because multiple </a:t>
            </a:r>
            <a:r>
              <a:rPr lang="en-US" dirty="0" smtClean="0"/>
              <a:t>instances of </a:t>
            </a:r>
            <a:r>
              <a:rPr lang="en-US" dirty="0"/>
              <a:t>each resource </a:t>
            </a:r>
            <a:r>
              <a:rPr lang="en-US" dirty="0" smtClean="0"/>
              <a:t>type are </a:t>
            </a:r>
            <a:r>
              <a:rPr lang="en-US" dirty="0"/>
              <a:t>available.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If </a:t>
            </a:r>
            <a:r>
              <a:rPr lang="en-US" dirty="0"/>
              <a:t>graph contains no cycles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</a:t>
            </a:r>
            <a:r>
              <a:rPr lang="en-US" dirty="0"/>
              <a:t>no deadlock</a:t>
            </a:r>
            <a:r>
              <a:rPr lang="en-US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If </a:t>
            </a:r>
            <a:r>
              <a:rPr lang="en-US" dirty="0"/>
              <a:t>graph contains a cycle </a:t>
            </a:r>
            <a:r>
              <a:rPr lang="en-US" dirty="0">
                <a:sym typeface="Symbol" panose="05050102010706020507" pitchFamily="18" charset="2"/>
              </a:rPr>
              <a:t>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if only one instance per resource type, then deadlock.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if several instances per resource type, </a:t>
            </a:r>
            <a:r>
              <a:rPr lang="en-US" dirty="0" smtClean="0"/>
              <a:t>then deadlock MAY exist.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45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How to find out whether </a:t>
            </a:r>
            <a:br>
              <a:rPr lang="en-US" dirty="0" smtClean="0"/>
            </a:br>
            <a:r>
              <a:rPr lang="en-US" dirty="0" smtClean="0"/>
              <a:t>there is a deadlock?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19660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Find a process that can have all its current requests satisfied </a:t>
            </a:r>
            <a:endParaRPr lang="en-US" altLang="en-US" sz="2000" dirty="0" smtClean="0">
              <a:latin typeface="+mj-lt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+mj-lt"/>
                <a:cs typeface="Times New Roman" panose="02020603050405020304" pitchFamily="18" charset="0"/>
              </a:rPr>
              <a:t>The 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“available amount” of any resource it wants is </a:t>
            </a:r>
            <a:r>
              <a:rPr lang="en-US" altLang="en-US" sz="2000" dirty="0" smtClean="0">
                <a:latin typeface="+mj-lt"/>
                <a:cs typeface="Times New Roman" panose="02020603050405020304" pitchFamily="18" charset="0"/>
              </a:rPr>
              <a:t>enough 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to satisfy the </a:t>
            </a:r>
            <a:r>
              <a:rPr lang="en-US" altLang="en-US" sz="2000" dirty="0" smtClean="0">
                <a:latin typeface="+mj-lt"/>
                <a:cs typeface="Times New Roman" panose="02020603050405020304" pitchFamily="18" charset="0"/>
              </a:rPr>
              <a:t>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+mj-lt"/>
                <a:cs typeface="Times New Roman" panose="02020603050405020304" pitchFamily="18" charset="0"/>
              </a:rPr>
              <a:t>Erase 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that process </a:t>
            </a:r>
            <a:endParaRPr lang="en-US" altLang="en-US" sz="2000" dirty="0" smtClean="0">
              <a:latin typeface="+mj-lt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G</a:t>
            </a:r>
            <a:r>
              <a:rPr lang="en-US" altLang="en-US" sz="2000" dirty="0" smtClean="0">
                <a:latin typeface="+mj-lt"/>
                <a:cs typeface="Times New Roman" panose="02020603050405020304" pitchFamily="18" charset="0"/>
              </a:rPr>
              <a:t>rant 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the request, let it run, and eventually it will release the </a:t>
            </a:r>
            <a:r>
              <a:rPr lang="en-US" altLang="en-US" sz="2000" dirty="0" smtClean="0">
                <a:latin typeface="+mj-lt"/>
                <a:cs typeface="Times New Roman" panose="02020603050405020304" pitchFamily="18" charset="0"/>
              </a:rPr>
              <a:t>resource.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+mj-lt"/>
                <a:cs typeface="Times New Roman" panose="02020603050405020304" pitchFamily="18" charset="0"/>
              </a:rPr>
              <a:t>Continue 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until we either erase the graph or have an irreducible component.  In the latter </a:t>
            </a:r>
            <a:r>
              <a:rPr lang="en-US" altLang="en-US" sz="2000" dirty="0" smtClean="0">
                <a:latin typeface="+mj-lt"/>
                <a:cs typeface="Times New Roman" panose="02020603050405020304" pitchFamily="18" charset="0"/>
              </a:rPr>
              <a:t>case, 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we’ve identified a </a:t>
            </a:r>
            <a:r>
              <a:rPr lang="en-US" altLang="en-US" sz="2000" dirty="0" smtClean="0">
                <a:latin typeface="+mj-lt"/>
                <a:cs typeface="Times New Roman" panose="02020603050405020304" pitchFamily="18" charset="0"/>
              </a:rPr>
              <a:t>deadlock.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+mj-lt"/>
                <a:cs typeface="Times New Roman" panose="02020603050405020304" pitchFamily="18" charset="0"/>
              </a:rPr>
              <a:t>Example:</a:t>
            </a:r>
            <a:endParaRPr lang="en-US" alt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2600" y="4515315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  <a:cs typeface="Times New Roman" panose="02020603050405020304" pitchFamily="18" charset="0"/>
              </a:rPr>
              <a:t>No such a process can be found to reduce the graph. Deadlock exists.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743200" y="3810000"/>
            <a:ext cx="2057400" cy="2438400"/>
            <a:chOff x="833215" y="2286000"/>
            <a:chExt cx="2582863" cy="3124200"/>
          </a:xfrm>
        </p:grpSpPr>
        <p:pic>
          <p:nvPicPr>
            <p:cNvPr id="5" name="Picture 6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73" t="919" r="23195" b="13263"/>
            <a:stretch/>
          </p:blipFill>
          <p:spPr bwMode="auto">
            <a:xfrm>
              <a:off x="833215" y="2286000"/>
              <a:ext cx="2582863" cy="312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2279539" y="4594324"/>
              <a:ext cx="838200" cy="815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04747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Reduce the </a:t>
            </a:r>
            <a:br>
              <a:rPr lang="en-US" dirty="0" smtClean="0"/>
            </a:br>
            <a:r>
              <a:rPr lang="en-US" dirty="0" smtClean="0"/>
              <a:t>Resource Allocation Graph</a:t>
            </a:r>
            <a:endParaRPr lang="en-US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3" t="700" r="19093" b="700"/>
          <a:stretch>
            <a:fillRect/>
          </a:stretch>
        </p:blipFill>
        <p:spPr bwMode="auto">
          <a:xfrm>
            <a:off x="3072234" y="1524000"/>
            <a:ext cx="2609850" cy="333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343400" y="4187142"/>
            <a:ext cx="1524000" cy="762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19600" y="1524000"/>
            <a:ext cx="15240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67434" y="2269602"/>
            <a:ext cx="1219200" cy="169279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19600" y="2209800"/>
            <a:ext cx="1429594" cy="169279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09800" y="5302580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  <a:cs typeface="Times New Roman" panose="02020603050405020304" pitchFamily="18" charset="0"/>
              </a:rPr>
              <a:t>This graph can be fully reduced. Thus, there is no deadlock. </a:t>
            </a:r>
            <a:endParaRPr 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131966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+mj-lt"/>
                <a:cs typeface="Times New Roman" panose="02020603050405020304" pitchFamily="18" charset="0"/>
              </a:rPr>
              <a:t>Another example:</a:t>
            </a:r>
            <a:endParaRPr lang="en-US" altLang="en-US" sz="2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070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Dealing with Deadlock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NZ" sz="2800" dirty="0" smtClean="0"/>
              <a:t>Three common approaches dealing with deadlock.</a:t>
            </a:r>
          </a:p>
          <a:p>
            <a:pPr lvl="1">
              <a:spcBef>
                <a:spcPts val="600"/>
              </a:spcBef>
            </a:pPr>
            <a:r>
              <a:rPr lang="en-NZ" sz="2400" dirty="0"/>
              <a:t>Deadlock prevention</a:t>
            </a:r>
          </a:p>
          <a:p>
            <a:pPr lvl="2">
              <a:spcBef>
                <a:spcPts val="600"/>
              </a:spcBef>
            </a:pPr>
            <a:r>
              <a:rPr lang="en-US" altLang="zh-TW" sz="2000" dirty="0">
                <a:latin typeface="Arial" charset="0"/>
                <a:ea typeface="新細明體" pitchFamily="18" charset="-120"/>
              </a:rPr>
              <a:t>Disallow one of the three necessary conditions for deadlock occurrence, or prevent circular wait condition from happening</a:t>
            </a:r>
          </a:p>
          <a:p>
            <a:pPr lvl="1">
              <a:spcBef>
                <a:spcPts val="600"/>
              </a:spcBef>
            </a:pPr>
            <a:r>
              <a:rPr lang="en-NZ" sz="2400" dirty="0"/>
              <a:t>Deadlock avoidance</a:t>
            </a:r>
          </a:p>
          <a:p>
            <a:pPr lvl="2">
              <a:spcBef>
                <a:spcPts val="600"/>
              </a:spcBef>
            </a:pPr>
            <a:r>
              <a:rPr lang="en-US" altLang="zh-TW" sz="2000" dirty="0">
                <a:latin typeface="Arial" charset="0"/>
                <a:ea typeface="新細明體" pitchFamily="18" charset="-120"/>
              </a:rPr>
              <a:t>Do not grant a resource request if this allocation might lead to deadlock</a:t>
            </a:r>
          </a:p>
          <a:p>
            <a:pPr lvl="1">
              <a:spcBef>
                <a:spcPts val="600"/>
              </a:spcBef>
            </a:pPr>
            <a:r>
              <a:rPr lang="en-NZ" sz="2400" dirty="0"/>
              <a:t>Deadlock detection</a:t>
            </a:r>
          </a:p>
          <a:p>
            <a:pPr lvl="2">
              <a:spcBef>
                <a:spcPts val="600"/>
              </a:spcBef>
            </a:pPr>
            <a:r>
              <a:rPr lang="en-US" altLang="zh-TW" sz="2000" dirty="0">
                <a:latin typeface="Arial" charset="0"/>
                <a:ea typeface="新細明體" pitchFamily="18" charset="-120"/>
              </a:rPr>
              <a:t>Grant resource requests when possible, but periodically check for the presence of deadlock and take action to recover</a:t>
            </a:r>
          </a:p>
          <a:p>
            <a:pPr lvl="2">
              <a:spcBef>
                <a:spcPts val="600"/>
              </a:spcBef>
            </a:pPr>
            <a:endParaRPr lang="en-NZ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NZ" sz="2800" dirty="0" smtClean="0"/>
              <a:t>Principles </a:t>
            </a:r>
            <a:r>
              <a:rPr lang="en-NZ" sz="2800" dirty="0"/>
              <a:t>of Deadlock</a:t>
            </a:r>
          </a:p>
          <a:p>
            <a:r>
              <a:rPr lang="en-NZ" sz="3200" dirty="0">
                <a:solidFill>
                  <a:schemeClr val="accent1">
                    <a:lumMod val="75000"/>
                  </a:schemeClr>
                </a:solidFill>
              </a:rPr>
              <a:t>Deadlock </a:t>
            </a:r>
            <a:r>
              <a:rPr lang="en-NZ" sz="3200" dirty="0" smtClean="0">
                <a:solidFill>
                  <a:schemeClr val="accent1">
                    <a:lumMod val="75000"/>
                  </a:schemeClr>
                </a:solidFill>
              </a:rPr>
              <a:t>Prevention</a:t>
            </a:r>
            <a:endParaRPr lang="en-NZ" sz="3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NZ" sz="2800" dirty="0"/>
              <a:t>Deadlock Avoidance</a:t>
            </a:r>
          </a:p>
          <a:p>
            <a:r>
              <a:rPr lang="en-NZ" sz="2800" dirty="0"/>
              <a:t>Deadlock </a:t>
            </a:r>
            <a:r>
              <a:rPr lang="en-NZ" sz="2800" dirty="0" smtClean="0"/>
              <a:t>Detection</a:t>
            </a:r>
            <a:endParaRPr lang="en-NZ" sz="2800" dirty="0"/>
          </a:p>
          <a:p>
            <a:r>
              <a:rPr lang="en-NZ" sz="2800" dirty="0" smtClean="0"/>
              <a:t>Dining </a:t>
            </a:r>
            <a:r>
              <a:rPr lang="en-NZ" sz="2800" dirty="0"/>
              <a:t>Philosophers Problem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7755" y="24384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Deadlock Prevention </a:t>
            </a:r>
            <a:br>
              <a:rPr lang="en-NZ" dirty="0" smtClean="0"/>
            </a:br>
            <a:r>
              <a:rPr lang="en-NZ" dirty="0" smtClean="0"/>
              <a:t>Strategy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sz="2800" dirty="0" smtClean="0"/>
              <a:t>Design a system in such a way that the possibility of deadlock is excluded.</a:t>
            </a:r>
          </a:p>
          <a:p>
            <a:pPr>
              <a:spcBef>
                <a:spcPts val="1200"/>
              </a:spcBef>
            </a:pPr>
            <a:r>
              <a:rPr lang="en-NZ" sz="2800" dirty="0" smtClean="0"/>
              <a:t>Two main methods</a:t>
            </a:r>
          </a:p>
          <a:p>
            <a:pPr lvl="1">
              <a:spcBef>
                <a:spcPts val="1200"/>
              </a:spcBef>
            </a:pPr>
            <a:r>
              <a:rPr lang="en-NZ" sz="2400" dirty="0" smtClean="0"/>
              <a:t>Indirect </a:t>
            </a:r>
          </a:p>
          <a:p>
            <a:pPr lvl="2">
              <a:spcBef>
                <a:spcPts val="1200"/>
              </a:spcBef>
            </a:pPr>
            <a:r>
              <a:rPr lang="en-NZ" sz="2400" dirty="0" smtClean="0"/>
              <a:t>prevent </a:t>
            </a:r>
            <a:r>
              <a:rPr lang="en-NZ" sz="2400" dirty="0"/>
              <a:t>the occurrence of one of the three necessary conditions </a:t>
            </a:r>
          </a:p>
          <a:p>
            <a:pPr lvl="1">
              <a:spcBef>
                <a:spcPts val="1200"/>
              </a:spcBef>
            </a:pPr>
            <a:r>
              <a:rPr lang="en-NZ" sz="2400" dirty="0" smtClean="0"/>
              <a:t>Direct </a:t>
            </a:r>
          </a:p>
          <a:p>
            <a:pPr lvl="2">
              <a:spcBef>
                <a:spcPts val="1200"/>
              </a:spcBef>
            </a:pPr>
            <a:r>
              <a:rPr lang="en-US" sz="2400" dirty="0" smtClean="0"/>
              <a:t>prevent </a:t>
            </a:r>
            <a:r>
              <a:rPr lang="en-US" sz="2400" dirty="0"/>
              <a:t>the occurrence of a circular wait</a:t>
            </a:r>
            <a:endParaRPr lang="en-NZ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NZ" sz="3200" dirty="0" smtClean="0">
                <a:solidFill>
                  <a:schemeClr val="accent1">
                    <a:lumMod val="75000"/>
                  </a:schemeClr>
                </a:solidFill>
              </a:rPr>
              <a:t>Principles </a:t>
            </a:r>
            <a:r>
              <a:rPr lang="en-NZ" sz="3200" dirty="0" smtClean="0">
                <a:solidFill>
                  <a:schemeClr val="accent1">
                    <a:lumMod val="75000"/>
                  </a:schemeClr>
                </a:solidFill>
              </a:rPr>
              <a:t>of Deadlock</a:t>
            </a:r>
          </a:p>
          <a:p>
            <a:r>
              <a:rPr lang="en-NZ" sz="2800" dirty="0" smtClean="0"/>
              <a:t>Deadlock Prevention</a:t>
            </a:r>
          </a:p>
          <a:p>
            <a:r>
              <a:rPr lang="en-NZ" sz="2800" dirty="0" smtClean="0"/>
              <a:t>Deadlock Avoidance</a:t>
            </a:r>
          </a:p>
          <a:p>
            <a:r>
              <a:rPr lang="en-NZ" sz="2800" dirty="0" smtClean="0"/>
              <a:t>Deadlock Detection</a:t>
            </a:r>
          </a:p>
          <a:p>
            <a:r>
              <a:rPr lang="en-NZ" sz="2800" dirty="0" smtClean="0"/>
              <a:t>Dining Philosophers Problem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2400" y="1903412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Prevention </a:t>
            </a:r>
            <a:br>
              <a:rPr lang="en-US" dirty="0" smtClean="0"/>
            </a:br>
            <a:r>
              <a:rPr lang="en-US" dirty="0" smtClean="0"/>
              <a:t>Conditions 1 &amp;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Mutual Exclusion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altLang="zh-TW" sz="2400" dirty="0">
                <a:latin typeface="Arial" charset="0"/>
                <a:ea typeface="新細明體" pitchFamily="18" charset="-120"/>
              </a:rPr>
              <a:t>If access to a resource requires mutual exclusion, then it must be supported by the OS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Hold and Wait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Require a process request </a:t>
            </a:r>
            <a:r>
              <a:rPr lang="en-US" sz="2400" b="1" i="1" dirty="0" smtClean="0"/>
              <a:t>all</a:t>
            </a:r>
            <a:r>
              <a:rPr lang="en-US" sz="2400" dirty="0" smtClean="0"/>
              <a:t> of its required resources at </a:t>
            </a:r>
            <a:r>
              <a:rPr lang="en-US" sz="2400" b="1" i="1" dirty="0" smtClean="0"/>
              <a:t>one</a:t>
            </a:r>
            <a:r>
              <a:rPr lang="en-US" sz="2400" dirty="0" smtClean="0"/>
              <a:t> time </a:t>
            </a:r>
            <a:r>
              <a:rPr lang="en-US" altLang="zh-TW" sz="2400" dirty="0">
                <a:latin typeface="Arial" charset="0"/>
                <a:ea typeface="新細明體" pitchFamily="18" charset="-120"/>
              </a:rPr>
              <a:t>and </a:t>
            </a:r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OS will block </a:t>
            </a:r>
            <a:r>
              <a:rPr lang="en-US" altLang="zh-TW" sz="2400" dirty="0">
                <a:latin typeface="Arial" charset="0"/>
                <a:ea typeface="新細明體" pitchFamily="18" charset="-120"/>
              </a:rPr>
              <a:t>the process until all requests can be granted </a:t>
            </a:r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simultaneously</a:t>
            </a:r>
          </a:p>
          <a:p>
            <a:pPr lvl="1">
              <a:spcBef>
                <a:spcPts val="1200"/>
              </a:spcBef>
            </a:pPr>
            <a:r>
              <a:rPr lang="en-US" altLang="zh-TW" sz="2400" dirty="0">
                <a:latin typeface="Arial" charset="0"/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altLang="zh-TW" sz="2400" dirty="0">
                <a:latin typeface="Arial" charset="0"/>
                <a:ea typeface="新細明體" pitchFamily="18" charset="-120"/>
              </a:rPr>
              <a:t>Inefficient and may be impractical</a:t>
            </a:r>
          </a:p>
          <a:p>
            <a:pPr lvl="1">
              <a:spcBef>
                <a:spcPts val="1200"/>
              </a:spcBef>
            </a:pPr>
            <a:endParaRPr lang="en-US" sz="2400" dirty="0" smtClean="0"/>
          </a:p>
          <a:p>
            <a:pPr>
              <a:spcBef>
                <a:spcPts val="1200"/>
              </a:spcBef>
            </a:pP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Prevention</a:t>
            </a:r>
            <a:br>
              <a:rPr lang="en-US" dirty="0" smtClean="0"/>
            </a:br>
            <a:r>
              <a:rPr lang="en-US" dirty="0" smtClean="0"/>
              <a:t>Conditions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No Preemption</a:t>
            </a:r>
          </a:p>
          <a:p>
            <a:pPr lvl="1">
              <a:spcBef>
                <a:spcPts val="1200"/>
              </a:spcBef>
            </a:pPr>
            <a:r>
              <a:rPr lang="en-US" altLang="zh-TW" sz="2400" dirty="0">
                <a:latin typeface="Arial" charset="0"/>
                <a:ea typeface="新細明體" pitchFamily="18" charset="-120"/>
              </a:rPr>
              <a:t>If a process holding certain resources is denied a further request, that process must release its original resources and request them again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If </a:t>
            </a:r>
            <a:r>
              <a:rPr lang="en-US" sz="2400" dirty="0"/>
              <a:t>a process requests a resource that is currently held by another process, the OS may preempt the second process and require it to release its resources. </a:t>
            </a:r>
          </a:p>
          <a:p>
            <a:pPr lvl="1">
              <a:spcBef>
                <a:spcPts val="1200"/>
              </a:spcBef>
            </a:pPr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Practical </a:t>
            </a:r>
            <a:r>
              <a:rPr lang="en-US" altLang="zh-TW" sz="2400" dirty="0">
                <a:latin typeface="Arial" charset="0"/>
                <a:ea typeface="新細明體" pitchFamily="18" charset="-120"/>
              </a:rPr>
              <a:t>only for resources whose state can be easily saved and restored later, e.g., </a:t>
            </a:r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processor</a:t>
            </a:r>
          </a:p>
          <a:p>
            <a:pPr lvl="1">
              <a:spcBef>
                <a:spcPts val="1200"/>
              </a:spcBef>
            </a:pPr>
            <a:endParaRPr lang="en-US" altLang="zh-TW" sz="2400" dirty="0">
              <a:ea typeface="新細明體" pitchFamily="18" charset="-120"/>
            </a:endParaRPr>
          </a:p>
          <a:p>
            <a:pPr lvl="2">
              <a:spcBef>
                <a:spcPts val="1200"/>
              </a:spcBef>
            </a:pPr>
            <a:endParaRPr lang="en-US" sz="2000" dirty="0" smtClean="0"/>
          </a:p>
          <a:p>
            <a:pPr>
              <a:spcBef>
                <a:spcPts val="1200"/>
              </a:spcBef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21001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Prevention</a:t>
            </a:r>
            <a:br>
              <a:rPr lang="en-US" dirty="0" smtClean="0"/>
            </a:br>
            <a:r>
              <a:rPr lang="en-US" dirty="0" smtClean="0"/>
              <a:t>Condition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Circular Wait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Define a </a:t>
            </a:r>
            <a:r>
              <a:rPr lang="en-US" sz="2400" b="1" i="1" dirty="0" smtClean="0"/>
              <a:t>linear ordering </a:t>
            </a:r>
            <a:r>
              <a:rPr lang="en-US" sz="2400" dirty="0" smtClean="0"/>
              <a:t>of resource types</a:t>
            </a:r>
          </a:p>
          <a:p>
            <a:pPr lvl="2">
              <a:spcBef>
                <a:spcPts val="1200"/>
              </a:spcBef>
            </a:pPr>
            <a:r>
              <a:rPr lang="en-US" altLang="zh-TW" sz="2000" dirty="0">
                <a:ea typeface="新細明體" pitchFamily="18" charset="-120"/>
              </a:rPr>
              <a:t>If a process has been allocated resources of type R, then it may subsequently request only those resources of types following R in the </a:t>
            </a:r>
            <a:r>
              <a:rPr lang="en-US" altLang="zh-TW" sz="2000" dirty="0" smtClean="0">
                <a:ea typeface="新細明體" pitchFamily="18" charset="-120"/>
              </a:rPr>
              <a:t>ordering</a:t>
            </a:r>
          </a:p>
          <a:p>
            <a:pPr lvl="1">
              <a:spcBef>
                <a:spcPts val="1200"/>
              </a:spcBef>
            </a:pPr>
            <a:r>
              <a:rPr lang="en-US" altLang="zh-TW" sz="2400" dirty="0"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altLang="zh-TW" sz="2400" dirty="0">
                <a:ea typeface="新細明體" pitchFamily="18" charset="-120"/>
              </a:rPr>
              <a:t>Inefficient, slowing down processes and denying resource access unnecessarily</a:t>
            </a:r>
          </a:p>
          <a:p>
            <a:pPr lvl="1">
              <a:spcBef>
                <a:spcPts val="1200"/>
              </a:spcBef>
            </a:pPr>
            <a:endParaRPr lang="en-US" altLang="zh-TW" sz="2400" dirty="0">
              <a:ea typeface="新細明體" pitchFamily="18" charset="-120"/>
            </a:endParaRPr>
          </a:p>
          <a:p>
            <a:pPr lvl="2">
              <a:spcBef>
                <a:spcPts val="1200"/>
              </a:spcBef>
            </a:pPr>
            <a:endParaRPr lang="en-US" sz="2000" dirty="0" smtClean="0"/>
          </a:p>
          <a:p>
            <a:pPr>
              <a:spcBef>
                <a:spcPts val="1200"/>
              </a:spcBef>
            </a:pP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NZ" sz="2800" dirty="0" smtClean="0"/>
              <a:t>Principles </a:t>
            </a:r>
            <a:r>
              <a:rPr lang="en-NZ" sz="2800" dirty="0"/>
              <a:t>of Deadlock</a:t>
            </a:r>
          </a:p>
          <a:p>
            <a:r>
              <a:rPr lang="en-NZ" sz="2800" dirty="0"/>
              <a:t>Deadlock </a:t>
            </a:r>
            <a:r>
              <a:rPr lang="en-NZ" sz="2800" dirty="0" smtClean="0"/>
              <a:t>Prevention</a:t>
            </a:r>
            <a:endParaRPr lang="en-NZ" sz="2800" dirty="0"/>
          </a:p>
          <a:p>
            <a:r>
              <a:rPr lang="en-NZ" sz="3200" dirty="0">
                <a:solidFill>
                  <a:schemeClr val="accent1">
                    <a:lumMod val="75000"/>
                  </a:schemeClr>
                </a:solidFill>
              </a:rPr>
              <a:t>Deadlock Avoidance</a:t>
            </a:r>
          </a:p>
          <a:p>
            <a:r>
              <a:rPr lang="en-NZ" sz="2800" dirty="0"/>
              <a:t>Deadlock </a:t>
            </a:r>
            <a:r>
              <a:rPr lang="en-NZ" sz="2800" dirty="0" smtClean="0"/>
              <a:t>Detection</a:t>
            </a:r>
            <a:endParaRPr lang="en-NZ" sz="2800" dirty="0"/>
          </a:p>
          <a:p>
            <a:r>
              <a:rPr lang="en-NZ" sz="2800" dirty="0" smtClean="0"/>
              <a:t>Dining </a:t>
            </a:r>
            <a:r>
              <a:rPr lang="en-NZ" sz="2800" dirty="0"/>
              <a:t>Philosophers Problem</a:t>
            </a:r>
          </a:p>
          <a:p>
            <a:endParaRPr lang="en-NZ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2400" y="2970212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A decision is made dynamically whether the current resource allocation request will, </a:t>
            </a:r>
            <a:r>
              <a:rPr lang="en-US" b="1" i="1" dirty="0" smtClean="0"/>
              <a:t>if granted</a:t>
            </a:r>
            <a:r>
              <a:rPr lang="en-US" dirty="0" smtClean="0"/>
              <a:t>, potentially lead to a deadlock</a:t>
            </a:r>
          </a:p>
          <a:p>
            <a:pPr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 Allows more concurrency than </a:t>
            </a:r>
            <a:r>
              <a:rPr lang="en-US" altLang="zh-TW" dirty="0" smtClean="0">
                <a:latin typeface="Arial" charset="0"/>
                <a:ea typeface="新細明體" pitchFamily="18" charset="-120"/>
                <a:sym typeface="Wingdings" pitchFamily="2" charset="2"/>
              </a:rPr>
              <a:t>prevention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dirty="0" smtClean="0"/>
              <a:t>Requires knowledge of future process requests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Approaches to </a:t>
            </a:r>
            <a:br>
              <a:rPr lang="en-US" dirty="0" smtClean="0"/>
            </a:br>
            <a:r>
              <a:rPr lang="en-US" dirty="0" smtClean="0"/>
              <a:t>Deadlock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Process Initiation Denial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Do not start a process if its demands might lead to deadlock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Resource Allocation Denial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Do not grant an </a:t>
            </a:r>
            <a:r>
              <a:rPr lang="en-US" sz="2400" b="1" dirty="0" smtClean="0"/>
              <a:t>incremental</a:t>
            </a:r>
            <a:r>
              <a:rPr lang="en-US" sz="2400" dirty="0" smtClean="0"/>
              <a:t> resource request to a process if this allocation might lead to deadlock</a:t>
            </a:r>
          </a:p>
          <a:p>
            <a:pPr>
              <a:spcBef>
                <a:spcPts val="1200"/>
              </a:spcBef>
            </a:pP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Process </a:t>
            </a:r>
            <a:br>
              <a:rPr lang="en-NZ" dirty="0" smtClean="0"/>
            </a:br>
            <a:r>
              <a:rPr lang="en-NZ" dirty="0" smtClean="0"/>
              <a:t>Initiation Denial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dirty="0" smtClean="0"/>
              <a:t>A process is only started if the </a:t>
            </a:r>
            <a:r>
              <a:rPr lang="en-NZ" b="1" i="1" dirty="0" smtClean="0"/>
              <a:t>maximum claim </a:t>
            </a:r>
            <a:r>
              <a:rPr lang="en-NZ" dirty="0" smtClean="0"/>
              <a:t>(maximum requirement for each resource) of all current processes plus those of the new process can be met by the total amount of resources in the system. </a:t>
            </a:r>
          </a:p>
          <a:p>
            <a:pPr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 </a:t>
            </a:r>
            <a:r>
              <a:rPr lang="en-NZ" dirty="0" smtClean="0"/>
              <a:t>Not optimal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Assumes the worst case that all processes will make their maximum claims together.</a:t>
            </a:r>
          </a:p>
          <a:p>
            <a:pPr>
              <a:spcBef>
                <a:spcPts val="1200"/>
              </a:spcBef>
            </a:pPr>
            <a:endParaRPr lang="en-NZ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</a:t>
            </a:r>
            <a:br>
              <a:rPr lang="en-US" dirty="0" smtClean="0"/>
            </a:br>
            <a:r>
              <a:rPr lang="en-US" dirty="0" smtClean="0"/>
              <a:t>Allocation Denial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Referred to as the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banker’s algorithm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A </a:t>
            </a:r>
            <a:r>
              <a:rPr lang="en-NZ" dirty="0" smtClean="0"/>
              <a:t>strategy of resource allocation denial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Consider a system with fixed number of resources</a:t>
            </a:r>
          </a:p>
          <a:p>
            <a:pPr lvl="1">
              <a:spcBef>
                <a:spcPts val="1200"/>
              </a:spcBef>
            </a:pPr>
            <a:r>
              <a:rPr lang="en-US" b="1" i="1" dirty="0" smtClean="0"/>
              <a:t>State</a:t>
            </a:r>
            <a:r>
              <a:rPr lang="en-US" dirty="0" smtClean="0"/>
              <a:t> of the system is the </a:t>
            </a:r>
            <a:r>
              <a:rPr lang="en-US" b="1" i="1" dirty="0" smtClean="0"/>
              <a:t>current</a:t>
            </a:r>
            <a:r>
              <a:rPr lang="en-US" dirty="0" smtClean="0"/>
              <a:t> allocation of resources to processes</a:t>
            </a:r>
          </a:p>
          <a:p>
            <a:pPr lvl="1">
              <a:spcBef>
                <a:spcPts val="1200"/>
              </a:spcBef>
            </a:pPr>
            <a:r>
              <a:rPr lang="en-US" b="1" i="1" dirty="0" smtClean="0"/>
              <a:t>Safe state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is one in which there is </a:t>
            </a:r>
            <a:r>
              <a:rPr lang="en-US" altLang="zh-TW" u="sng" dirty="0">
                <a:latin typeface="Arial" charset="0"/>
                <a:ea typeface="新細明體" pitchFamily="18" charset="-120"/>
              </a:rPr>
              <a:t>at least one sequence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 of resource allocations to processes that does not result in deadlock, i.e., all processes can be run to completion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.</a:t>
            </a: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b="1" i="1" dirty="0" smtClean="0"/>
              <a:t>Unsafe state </a:t>
            </a:r>
            <a:r>
              <a:rPr lang="en-US" dirty="0" smtClean="0"/>
              <a:t>is a state that is not safe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Determination of</a:t>
            </a:r>
            <a:br>
              <a:rPr lang="en-NZ" dirty="0" smtClean="0"/>
            </a:br>
            <a:r>
              <a:rPr lang="en-NZ" dirty="0" smtClean="0"/>
              <a:t>Safe State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2286000"/>
          </a:xfrm>
        </p:spPr>
        <p:txBody>
          <a:bodyPr/>
          <a:lstStyle/>
          <a:p>
            <a:r>
              <a:rPr lang="en-NZ" dirty="0" smtClean="0"/>
              <a:t>A system consisting of four processes and three resources. </a:t>
            </a:r>
          </a:p>
          <a:p>
            <a:r>
              <a:rPr lang="en-NZ" b="1" i="1" smtClean="0"/>
              <a:t>Is </a:t>
            </a:r>
            <a:r>
              <a:rPr lang="en-NZ" b="1" i="1" dirty="0" smtClean="0"/>
              <a:t>this a safe state?</a:t>
            </a:r>
          </a:p>
          <a:p>
            <a:endParaRPr lang="en-NZ" dirty="0"/>
          </a:p>
        </p:txBody>
      </p:sp>
      <p:pic>
        <p:nvPicPr>
          <p:cNvPr id="8" name="Content Placeholder 3" descr="Fig06_07a.gi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28925"/>
            <a:ext cx="72961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8"/>
          <p:cNvSpPr>
            <a:spLocks/>
          </p:cNvSpPr>
          <p:nvPr/>
        </p:nvSpPr>
        <p:spPr bwMode="auto">
          <a:xfrm>
            <a:off x="228600" y="4419600"/>
            <a:ext cx="1524000" cy="838200"/>
          </a:xfrm>
          <a:prstGeom prst="borderCallout2">
            <a:avLst>
              <a:gd name="adj1" fmla="val 13634"/>
              <a:gd name="adj2" fmla="val 105000"/>
              <a:gd name="adj3" fmla="val 13634"/>
              <a:gd name="adj4" fmla="val 120940"/>
              <a:gd name="adj5" fmla="val -13449"/>
              <a:gd name="adj6" fmla="val 13698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sz="1600">
                <a:ea typeface="新細明體" pitchFamily="18" charset="-120"/>
              </a:rPr>
              <a:t>requirement of process </a:t>
            </a:r>
            <a:r>
              <a:rPr lang="en-US" altLang="zh-TW" sz="1600" i="1">
                <a:ea typeface="新細明體" pitchFamily="18" charset="-120"/>
              </a:rPr>
              <a:t>i</a:t>
            </a:r>
            <a:r>
              <a:rPr lang="en-US" altLang="zh-TW" sz="1600">
                <a:ea typeface="新細明體" pitchFamily="18" charset="-120"/>
              </a:rPr>
              <a:t> for resource </a:t>
            </a:r>
            <a:r>
              <a:rPr lang="en-US" altLang="zh-TW" sz="1600" i="1">
                <a:ea typeface="新細明體" pitchFamily="18" charset="-120"/>
              </a:rPr>
              <a:t>j</a:t>
            </a: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>
            <a:off x="6629400" y="4267200"/>
            <a:ext cx="2286000" cy="609600"/>
          </a:xfrm>
          <a:prstGeom prst="borderCallout2">
            <a:avLst>
              <a:gd name="adj1" fmla="val 18750"/>
              <a:gd name="adj2" fmla="val -3333"/>
              <a:gd name="adj3" fmla="val 18750"/>
              <a:gd name="adj4" fmla="val -23194"/>
              <a:gd name="adj5" fmla="val -26824"/>
              <a:gd name="adj6" fmla="val -4861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sz="1600">
                <a:ea typeface="新細明體" pitchFamily="18" charset="-120"/>
              </a:rPr>
              <a:t>current allocation to process </a:t>
            </a:r>
            <a:r>
              <a:rPr lang="en-US" altLang="zh-TW" sz="1600" i="1">
                <a:ea typeface="新細明體" pitchFamily="18" charset="-120"/>
              </a:rPr>
              <a:t>i</a:t>
            </a:r>
            <a:r>
              <a:rPr lang="en-US" altLang="zh-TW" sz="1600">
                <a:ea typeface="新細明體" pitchFamily="18" charset="-120"/>
              </a:rPr>
              <a:t> of resource </a:t>
            </a:r>
            <a:r>
              <a:rPr lang="en-US" altLang="zh-TW" sz="1600" i="1">
                <a:ea typeface="新細明體" pitchFamily="18" charset="-120"/>
              </a:rPr>
              <a:t>j</a:t>
            </a:r>
          </a:p>
        </p:txBody>
      </p:sp>
      <p:sp>
        <p:nvSpPr>
          <p:cNvPr id="11" name="AutoShape 10"/>
          <p:cNvSpPr>
            <a:spLocks/>
          </p:cNvSpPr>
          <p:nvPr/>
        </p:nvSpPr>
        <p:spPr bwMode="auto">
          <a:xfrm>
            <a:off x="1905000" y="5257800"/>
            <a:ext cx="1828800" cy="533400"/>
          </a:xfrm>
          <a:prstGeom prst="borderCallout2">
            <a:avLst>
              <a:gd name="adj1" fmla="val 21431"/>
              <a:gd name="adj2" fmla="val 104167"/>
              <a:gd name="adj3" fmla="val 21431"/>
              <a:gd name="adj4" fmla="val 109375"/>
              <a:gd name="adj5" fmla="val -36606"/>
              <a:gd name="adj6" fmla="val 11484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sz="1600">
                <a:ea typeface="新細明體" pitchFamily="18" charset="-120"/>
              </a:rPr>
              <a:t>total amount of each resource</a:t>
            </a:r>
            <a:endParaRPr lang="en-US" altLang="zh-TW" sz="1600" i="1">
              <a:ea typeface="新細明體" pitchFamily="18" charset="-120"/>
            </a:endParaRPr>
          </a:p>
        </p:txBody>
      </p:sp>
      <p:sp>
        <p:nvSpPr>
          <p:cNvPr id="12" name="AutoShape 11"/>
          <p:cNvSpPr>
            <a:spLocks/>
          </p:cNvSpPr>
          <p:nvPr/>
        </p:nvSpPr>
        <p:spPr bwMode="auto">
          <a:xfrm>
            <a:off x="6248400" y="5105400"/>
            <a:ext cx="2209800" cy="762000"/>
          </a:xfrm>
          <a:prstGeom prst="borderCallout2">
            <a:avLst>
              <a:gd name="adj1" fmla="val 21431"/>
              <a:gd name="adj2" fmla="val -3449"/>
              <a:gd name="adj3" fmla="val 21431"/>
              <a:gd name="adj4" fmla="val -16954"/>
              <a:gd name="adj5" fmla="val -16369"/>
              <a:gd name="adj6" fmla="val -287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sz="1600" dirty="0" smtClean="0">
                <a:ea typeface="新細明體" pitchFamily="18" charset="-120"/>
              </a:rPr>
              <a:t>amount </a:t>
            </a:r>
            <a:r>
              <a:rPr lang="en-US" altLang="zh-TW" sz="1600" dirty="0">
                <a:ea typeface="新細明體" pitchFamily="18" charset="-120"/>
              </a:rPr>
              <a:t>of each resource </a:t>
            </a:r>
            <a:r>
              <a:rPr lang="en-US" altLang="zh-TW" sz="1600" dirty="0" smtClean="0">
                <a:ea typeface="新細明體" pitchFamily="18" charset="-120"/>
              </a:rPr>
              <a:t>available for allocation</a:t>
            </a:r>
            <a:endParaRPr lang="en-US" altLang="zh-TW" sz="1600" i="1" dirty="0"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Process </a:t>
            </a:r>
            <a:r>
              <a:rPr lang="en-NZ" i="1" dirty="0" smtClean="0"/>
              <a:t>i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dirty="0">
                <a:latin typeface="Arial" charset="0"/>
              </a:rPr>
              <a:t>A process </a:t>
            </a:r>
            <a:r>
              <a:rPr lang="en-NZ" i="1" dirty="0" err="1">
                <a:latin typeface="Arial" charset="0"/>
              </a:rPr>
              <a:t>i</a:t>
            </a:r>
            <a:r>
              <a:rPr lang="en-NZ" dirty="0">
                <a:latin typeface="Arial" charset="0"/>
              </a:rPr>
              <a:t> can run to completion if it meets the following </a:t>
            </a:r>
            <a:r>
              <a:rPr lang="en-NZ" dirty="0" smtClean="0">
                <a:latin typeface="Arial" charset="0"/>
              </a:rPr>
              <a:t>condition:</a:t>
            </a:r>
            <a:endParaRPr lang="en-NZ" dirty="0" smtClean="0"/>
          </a:p>
          <a:p>
            <a:pPr marL="457200" lvl="1" indent="0">
              <a:spcBef>
                <a:spcPts val="1200"/>
              </a:spcBef>
              <a:buNone/>
            </a:pPr>
            <a:r>
              <a:rPr lang="en-NZ" dirty="0" smtClean="0"/>
              <a:t>		</a:t>
            </a:r>
            <a:r>
              <a:rPr lang="en-NZ" sz="2400" b="1" i="1" dirty="0" err="1" smtClean="0"/>
              <a:t>C</a:t>
            </a:r>
            <a:r>
              <a:rPr lang="en-NZ" sz="2400" b="1" i="1" baseline="-25000" dirty="0" err="1" smtClean="0"/>
              <a:t>ij</a:t>
            </a:r>
            <a:r>
              <a:rPr lang="en-NZ" sz="2400" b="1" i="1" dirty="0" smtClean="0"/>
              <a:t> - </a:t>
            </a:r>
            <a:r>
              <a:rPr lang="en-NZ" sz="2400" b="1" i="1" dirty="0" err="1" smtClean="0"/>
              <a:t>A</a:t>
            </a:r>
            <a:r>
              <a:rPr lang="en-NZ" sz="2400" b="1" i="1" baseline="-25000" dirty="0" err="1" smtClean="0"/>
              <a:t>ij</a:t>
            </a:r>
            <a:r>
              <a:rPr lang="en-NZ" sz="2400" b="1" i="1" dirty="0" smtClean="0"/>
              <a:t> ≤ </a:t>
            </a:r>
            <a:r>
              <a:rPr lang="en-NZ" sz="2400" b="1" i="1" dirty="0" err="1" smtClean="0"/>
              <a:t>V</a:t>
            </a:r>
            <a:r>
              <a:rPr lang="en-NZ" sz="2400" b="1" i="1" baseline="-25000" dirty="0" err="1" smtClean="0"/>
              <a:t>j</a:t>
            </a:r>
            <a:r>
              <a:rPr lang="en-NZ" sz="2400" b="1" i="1" dirty="0" smtClean="0"/>
              <a:t>, for all j</a:t>
            </a:r>
          </a:p>
          <a:p>
            <a:pPr>
              <a:spcBef>
                <a:spcPts val="1200"/>
              </a:spcBef>
            </a:pPr>
            <a:r>
              <a:rPr lang="en-NZ" dirty="0" smtClean="0"/>
              <a:t>This is not possible for P1, 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which has only 1 unit of R1 and requires 2 more units of R1, 2 units of R2, and 2 units of R3. </a:t>
            </a:r>
          </a:p>
          <a:p>
            <a:pPr>
              <a:spcBef>
                <a:spcPts val="1200"/>
              </a:spcBef>
            </a:pPr>
            <a:r>
              <a:rPr lang="en-NZ" dirty="0" smtClean="0"/>
              <a:t>If we assign one unit of R3 to process P2, 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Then P2 has its maximum required resources allocated and can run to completion and return resources to ‘available’ pool</a:t>
            </a:r>
            <a:endParaRPr lang="en-NZ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Deadlock</a:t>
            </a:r>
            <a:r>
              <a:rPr lang="en-US" dirty="0">
                <a:latin typeface="Arial" charset="0"/>
              </a:rPr>
              <a:t> is the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permanent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blocking of a set of processes that either compete for system resources or communicate with each other</a:t>
            </a:r>
            <a:r>
              <a:rPr lang="en-US" dirty="0" smtClean="0">
                <a:latin typeface="Arial" charset="0"/>
              </a:rPr>
              <a:t>.</a:t>
            </a:r>
            <a:endParaRPr lang="en-NZ" dirty="0" smtClean="0"/>
          </a:p>
          <a:p>
            <a:pPr>
              <a:spcBef>
                <a:spcPts val="1200"/>
              </a:spcBef>
            </a:pPr>
            <a:r>
              <a:rPr lang="en-NZ" dirty="0" smtClean="0"/>
              <a:t>A set of processes is deadlocked when each process in the set is blocked awaiting an </a:t>
            </a:r>
            <a:r>
              <a:rPr lang="en-NZ" i="1" dirty="0" smtClean="0"/>
              <a:t>event</a:t>
            </a:r>
            <a:r>
              <a:rPr lang="en-NZ" dirty="0" smtClean="0"/>
              <a:t> that can only be triggered by another blocked process in the set.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The event is typically the freeing up of some requested and obtained resources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No efficient solution in the general case.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NZ" dirty="0" smtClean="0"/>
              <a:t>After P2 </a:t>
            </a:r>
            <a:br>
              <a:rPr lang="en-NZ" dirty="0" smtClean="0"/>
            </a:br>
            <a:r>
              <a:rPr lang="en-NZ" dirty="0" smtClean="0"/>
              <a:t>runs to completion</a:t>
            </a:r>
            <a:endParaRPr lang="en-NZ" dirty="0"/>
          </a:p>
        </p:txBody>
      </p:sp>
      <p:pic>
        <p:nvPicPr>
          <p:cNvPr id="6" name="Content Placeholder 5" descr="Fig06_07b.gif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228600" y="3295650"/>
            <a:ext cx="8703697" cy="2647950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00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NZ" sz="2400" dirty="0" smtClean="0">
                <a:latin typeface="+mn-lt"/>
              </a:rPr>
              <a:t>Can any of the remaining processes be completed?</a:t>
            </a:r>
            <a:endParaRPr kumimoji="0" lang="en-NZ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Line Callout 2 4"/>
          <p:cNvSpPr/>
          <p:nvPr/>
        </p:nvSpPr>
        <p:spPr>
          <a:xfrm>
            <a:off x="304800" y="2286000"/>
            <a:ext cx="2209800" cy="609600"/>
          </a:xfrm>
          <a:prstGeom prst="borderCallout2">
            <a:avLst>
              <a:gd name="adj1" fmla="val 106250"/>
              <a:gd name="adj2" fmla="val 1667"/>
              <a:gd name="adj3" fmla="val 131250"/>
              <a:gd name="adj4" fmla="val 10333"/>
              <a:gd name="adj5" fmla="val 265625"/>
              <a:gd name="adj6" fmla="val 20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P2 is completed already</a:t>
            </a:r>
            <a:endParaRPr lang="en-NZ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P1 completes</a:t>
            </a:r>
            <a:endParaRPr lang="en-US" dirty="0"/>
          </a:p>
        </p:txBody>
      </p:sp>
      <p:pic>
        <p:nvPicPr>
          <p:cNvPr id="6" name="Content Placeholder 5" descr="Fig06_07c.gif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533400" y="2438400"/>
            <a:ext cx="8154298" cy="2595562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P3 Completes</a:t>
            </a:r>
            <a:endParaRPr lang="en-US" dirty="0"/>
          </a:p>
        </p:txBody>
      </p:sp>
      <p:pic>
        <p:nvPicPr>
          <p:cNvPr id="6" name="Content Placeholder 5" descr="Fig06_07d.gif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256190" y="1828800"/>
            <a:ext cx="8506810" cy="2667000"/>
          </a:xfrm>
        </p:spPr>
      </p:pic>
      <p:sp>
        <p:nvSpPr>
          <p:cNvPr id="4" name="Vertical Scroll 3"/>
          <p:cNvSpPr/>
          <p:nvPr/>
        </p:nvSpPr>
        <p:spPr>
          <a:xfrm>
            <a:off x="1981200" y="4648200"/>
            <a:ext cx="6248400" cy="9906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dirty="0" smtClean="0"/>
              <a:t>Thus, the initial state is a safe state.</a:t>
            </a:r>
            <a:endParaRPr lang="en-NZ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Determination of </a:t>
            </a:r>
            <a:br>
              <a:rPr lang="en-NZ" dirty="0"/>
            </a:br>
            <a:r>
              <a:rPr lang="en-NZ" dirty="0"/>
              <a:t>Granting a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dirty="0" smtClean="0"/>
              <a:t>When a process makes a request for a set of resources, 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assume that the request is granted, </a:t>
            </a:r>
          </a:p>
          <a:p>
            <a:pPr lvl="1">
              <a:spcBef>
                <a:spcPts val="1200"/>
              </a:spcBef>
            </a:pPr>
            <a:r>
              <a:rPr lang="en-NZ" dirty="0"/>
              <a:t>u</a:t>
            </a:r>
            <a:r>
              <a:rPr lang="en-NZ" dirty="0" smtClean="0"/>
              <a:t>pdate the system state accordingly </a:t>
            </a:r>
          </a:p>
          <a:p>
            <a:pPr>
              <a:spcBef>
                <a:spcPts val="1200"/>
              </a:spcBef>
            </a:pPr>
            <a:r>
              <a:rPr lang="en-NZ" dirty="0" smtClean="0"/>
              <a:t>Then determine if the result is a safe state 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If so, grant the request and, 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if not, block the process until it is safe to grant the request.</a:t>
            </a:r>
          </a:p>
          <a:p>
            <a:pPr>
              <a:spcBef>
                <a:spcPts val="1200"/>
              </a:spcBef>
            </a:pPr>
            <a:endParaRPr lang="en-NZ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Determination of </a:t>
            </a:r>
            <a:br>
              <a:rPr lang="en-NZ" dirty="0" smtClean="0"/>
            </a:br>
            <a:r>
              <a:rPr lang="en-NZ" dirty="0" smtClean="0"/>
              <a:t>Granting a Request</a:t>
            </a:r>
            <a:endParaRPr lang="en-US" dirty="0"/>
          </a:p>
        </p:txBody>
      </p:sp>
      <p:pic>
        <p:nvPicPr>
          <p:cNvPr id="5" name="Content Placeholder 4" descr="Fig06_08.gif"/>
          <p:cNvPicPr>
            <a:picLocks noGrp="1" noChangeAspect="1"/>
          </p:cNvPicPr>
          <p:nvPr>
            <p:ph idx="4294967295"/>
          </p:nvPr>
        </p:nvPicPr>
        <p:blipFill rotWithShape="1">
          <a:blip r:embed="rId3"/>
          <a:srcRect b="50000"/>
          <a:stretch/>
        </p:blipFill>
        <p:spPr>
          <a:xfrm>
            <a:off x="905139" y="1600200"/>
            <a:ext cx="6611084" cy="2514600"/>
          </a:xfrm>
        </p:spPr>
      </p:pic>
      <p:sp>
        <p:nvSpPr>
          <p:cNvPr id="8" name="Line Callout 2 7"/>
          <p:cNvSpPr/>
          <p:nvPr/>
        </p:nvSpPr>
        <p:spPr>
          <a:xfrm>
            <a:off x="5791200" y="2971800"/>
            <a:ext cx="2819400" cy="1143000"/>
          </a:xfrm>
          <a:prstGeom prst="borderCallout2">
            <a:avLst>
              <a:gd name="adj1" fmla="val 84645"/>
              <a:gd name="adj2" fmla="val -581"/>
              <a:gd name="adj3" fmla="val 113226"/>
              <a:gd name="adj4" fmla="val -12076"/>
              <a:gd name="adj5" fmla="val 145882"/>
              <a:gd name="adj6" fmla="val -24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 smtClean="0"/>
              <a:t>Suppose that </a:t>
            </a:r>
            <a:r>
              <a:rPr lang="en-NZ" dirty="0" smtClean="0">
                <a:solidFill>
                  <a:srgbClr val="FFFF00"/>
                </a:solidFill>
              </a:rPr>
              <a:t>P2 </a:t>
            </a:r>
            <a:r>
              <a:rPr lang="en-NZ" dirty="0" smtClean="0"/>
              <a:t>requests one additional unit each of R1 and R3.  Is it safe to grant this request?</a:t>
            </a:r>
            <a:endParaRPr lang="en-NZ" b="1" i="1" dirty="0"/>
          </a:p>
        </p:txBody>
      </p:sp>
      <p:pic>
        <p:nvPicPr>
          <p:cNvPr id="9" name="Content Placeholder 3" descr="Fig06_07a.gif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32"/>
          <a:stretch/>
        </p:blipFill>
        <p:spPr bwMode="auto">
          <a:xfrm>
            <a:off x="914400" y="3962400"/>
            <a:ext cx="6781800" cy="2259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3581400" y="4572000"/>
            <a:ext cx="1600200" cy="228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Determination of </a:t>
            </a:r>
            <a:r>
              <a:rPr lang="en-NZ" dirty="0"/>
              <a:t/>
            </a:r>
            <a:br>
              <a:rPr lang="en-NZ" dirty="0"/>
            </a:br>
            <a:r>
              <a:rPr lang="en-NZ" dirty="0" smtClean="0"/>
              <a:t>Granting a Request</a:t>
            </a:r>
          </a:p>
        </p:txBody>
      </p:sp>
      <p:pic>
        <p:nvPicPr>
          <p:cNvPr id="5" name="Content Placeholder 4" descr="Fig06_08.gif"/>
          <p:cNvPicPr>
            <a:picLocks noGrp="1" noChangeAspect="1"/>
          </p:cNvPicPr>
          <p:nvPr>
            <p:ph idx="4294967295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1524000"/>
            <a:ext cx="6629400" cy="5043133"/>
          </a:xfrm>
        </p:spPr>
      </p:pic>
      <p:sp>
        <p:nvSpPr>
          <p:cNvPr id="7" name="Line Callout 2 6"/>
          <p:cNvSpPr/>
          <p:nvPr/>
        </p:nvSpPr>
        <p:spPr>
          <a:xfrm>
            <a:off x="5791200" y="2895600"/>
            <a:ext cx="3276600" cy="1143000"/>
          </a:xfrm>
          <a:prstGeom prst="borderCallout2">
            <a:avLst>
              <a:gd name="adj1" fmla="val 70471"/>
              <a:gd name="adj2" fmla="val -389"/>
              <a:gd name="adj3" fmla="val 99324"/>
              <a:gd name="adj4" fmla="val -15491"/>
              <a:gd name="adj5" fmla="val 134307"/>
              <a:gd name="adj6" fmla="val -245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 smtClean="0"/>
              <a:t>This time,  suppose that </a:t>
            </a:r>
            <a:r>
              <a:rPr lang="en-NZ" dirty="0" smtClean="0">
                <a:solidFill>
                  <a:srgbClr val="FFFF00"/>
                </a:solidFill>
              </a:rPr>
              <a:t>P1</a:t>
            </a:r>
            <a:r>
              <a:rPr lang="en-NZ" dirty="0" smtClean="0"/>
              <a:t> requests one additional unit each of R1 and R3.  Is it safe to grant this request?</a:t>
            </a:r>
            <a:endParaRPr lang="en-NZ" b="1" i="1" dirty="0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3505200" y="4343400"/>
            <a:ext cx="1524000" cy="228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84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Avoidance </a:t>
            </a:r>
            <a:br>
              <a:rPr lang="en-US" dirty="0" smtClean="0"/>
            </a:br>
            <a:r>
              <a:rPr lang="en-US" dirty="0" smtClean="0"/>
              <a:t>Logic</a:t>
            </a:r>
            <a:endParaRPr lang="en-US" dirty="0"/>
          </a:p>
        </p:txBody>
      </p:sp>
      <p:pic>
        <p:nvPicPr>
          <p:cNvPr id="4" name="Content Placeholder 3" descr="Fig06_09a.gif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1066800" y="1524000"/>
            <a:ext cx="7601203" cy="5334000"/>
          </a:xfrm>
        </p:spPr>
      </p:pic>
      <p:sp>
        <p:nvSpPr>
          <p:cNvPr id="5" name="AutoShape 4"/>
          <p:cNvSpPr>
            <a:spLocks/>
          </p:cNvSpPr>
          <p:nvPr/>
        </p:nvSpPr>
        <p:spPr bwMode="auto">
          <a:xfrm>
            <a:off x="6248400" y="2438400"/>
            <a:ext cx="2590800" cy="952500"/>
          </a:xfrm>
          <a:prstGeom prst="borderCallout2">
            <a:avLst>
              <a:gd name="adj1" fmla="val 84470"/>
              <a:gd name="adj2" fmla="val -356"/>
              <a:gd name="adj3" fmla="val 91059"/>
              <a:gd name="adj4" fmla="val -39637"/>
              <a:gd name="adj5" fmla="val 120902"/>
              <a:gd name="adj6" fmla="val -100529"/>
            </a:avLst>
          </a:prstGeom>
          <a:solidFill>
            <a:schemeClr val="accent1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dirty="0">
                <a:ea typeface="新細明體" pitchFamily="18" charset="-120"/>
              </a:rPr>
              <a:t>request[*] is a vector defining the resources requested by process </a:t>
            </a:r>
            <a:r>
              <a:rPr lang="en-US" altLang="zh-TW" dirty="0" err="1">
                <a:ea typeface="新細明體" pitchFamily="18" charset="-120"/>
              </a:rPr>
              <a:t>i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33800" y="1676400"/>
            <a:ext cx="2971800" cy="64633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ctr">
              <a:defRPr>
                <a:ea typeface="新細明體" pitchFamily="18" charset="-120"/>
              </a:defRPr>
            </a:lvl1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 processes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/>
              <a:t> different types of resources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Avoidance </a:t>
            </a:r>
            <a:br>
              <a:rPr lang="en-US" dirty="0" smtClean="0"/>
            </a:br>
            <a:r>
              <a:rPr lang="en-US" dirty="0" smtClean="0"/>
              <a:t>Logic</a:t>
            </a:r>
            <a:endParaRPr lang="en-US" dirty="0"/>
          </a:p>
        </p:txBody>
      </p:sp>
      <p:pic>
        <p:nvPicPr>
          <p:cNvPr id="4" name="Content Placeholder 3" descr="Fig06_09b.gif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609600" y="1704975"/>
            <a:ext cx="8202605" cy="4772025"/>
          </a:xfrm>
        </p:spPr>
      </p:pic>
      <p:sp>
        <p:nvSpPr>
          <p:cNvPr id="5" name="AutoShape 4"/>
          <p:cNvSpPr>
            <a:spLocks/>
          </p:cNvSpPr>
          <p:nvPr/>
        </p:nvSpPr>
        <p:spPr bwMode="auto">
          <a:xfrm>
            <a:off x="6096000" y="2590800"/>
            <a:ext cx="2057400" cy="647700"/>
          </a:xfrm>
          <a:prstGeom prst="borderCallout2">
            <a:avLst>
              <a:gd name="adj1" fmla="val 79932"/>
              <a:gd name="adj2" fmla="val -654"/>
              <a:gd name="adj3" fmla="val 121454"/>
              <a:gd name="adj4" fmla="val -9493"/>
              <a:gd name="adj5" fmla="val 137888"/>
              <a:gd name="adj6" fmla="val -36305"/>
            </a:avLst>
          </a:prstGeom>
          <a:solidFill>
            <a:schemeClr val="accent1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ea typeface="新細明體" pitchFamily="18" charset="-120"/>
              </a:rPr>
              <a:t>The process can run to completion</a:t>
            </a: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6553200" y="4191000"/>
            <a:ext cx="1981200" cy="914400"/>
          </a:xfrm>
          <a:prstGeom prst="borderCallout2">
            <a:avLst>
              <a:gd name="adj1" fmla="val 17402"/>
              <a:gd name="adj2" fmla="val 225"/>
              <a:gd name="adj3" fmla="val 12500"/>
              <a:gd name="adj4" fmla="val -32852"/>
              <a:gd name="adj5" fmla="val -10245"/>
              <a:gd name="adj6" fmla="val -62741"/>
            </a:avLst>
          </a:prstGeom>
          <a:solidFill>
            <a:schemeClr val="accent1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ea typeface="新細明體" pitchFamily="18" charset="-120"/>
              </a:rPr>
              <a:t>The process returns resources upon completion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Avoidance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altLang="zh-HK" dirty="0">
                <a:latin typeface="Arial" charset="0"/>
                <a:sym typeface="Wingdings" pitchFamily="2" charset="2"/>
              </a:rPr>
              <a:t> </a:t>
            </a:r>
            <a:r>
              <a:rPr lang="en-NZ" altLang="zh-HK" dirty="0"/>
              <a:t>It is less restrictive than deadlock prevention. </a:t>
            </a:r>
            <a:endParaRPr lang="en-US" altLang="zh-HK" dirty="0"/>
          </a:p>
          <a:p>
            <a:pPr>
              <a:spcBef>
                <a:spcPts val="1200"/>
              </a:spcBef>
            </a:pPr>
            <a:r>
              <a:rPr lang="en-NZ" dirty="0" smtClean="0">
                <a:latin typeface="Arial" charset="0"/>
                <a:sym typeface="Wingdings" pitchFamily="2" charset="2"/>
              </a:rPr>
              <a:t> </a:t>
            </a:r>
            <a:r>
              <a:rPr lang="en-NZ" dirty="0" smtClean="0"/>
              <a:t>It is not necessary to preempt and rollback processes, as in deadlock detection (to be discussed)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Avoidance 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dirty="0" smtClean="0"/>
              <a:t>Maximum resource requirement </a:t>
            </a:r>
            <a:r>
              <a:rPr lang="en-US" dirty="0"/>
              <a:t>for each process </a:t>
            </a:r>
            <a:r>
              <a:rPr lang="en-US" dirty="0" smtClean="0"/>
              <a:t>must be stated in advance</a:t>
            </a:r>
          </a:p>
          <a:p>
            <a:pPr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dirty="0" smtClean="0"/>
              <a:t>Processes under consideration must be independent and with no synchronization requirements</a:t>
            </a:r>
          </a:p>
          <a:p>
            <a:pPr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dirty="0" smtClean="0"/>
              <a:t>There must be a fixed number of resources to allocate</a:t>
            </a:r>
          </a:p>
          <a:p>
            <a:pPr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dirty="0" smtClean="0"/>
              <a:t>No process may exit while holding resources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Potential Deadlock </a:t>
            </a:r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1738" y="1839913"/>
            <a:ext cx="4200525" cy="417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68321" y="-838200"/>
            <a:ext cx="3492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04658" y="7035800"/>
            <a:ext cx="379413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97987" y="3528558"/>
            <a:ext cx="760413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-914400" y="4006171"/>
            <a:ext cx="7000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476500" y="1870075"/>
            <a:ext cx="4189413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loud Callout 8"/>
          <p:cNvSpPr/>
          <p:nvPr/>
        </p:nvSpPr>
        <p:spPr>
          <a:xfrm>
            <a:off x="6248400" y="4267200"/>
            <a:ext cx="2286000" cy="1524000"/>
          </a:xfrm>
          <a:prstGeom prst="cloudCallout">
            <a:avLst>
              <a:gd name="adj1" fmla="val -100017"/>
              <a:gd name="adj2" fmla="val -21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dirty="0" smtClean="0"/>
              <a:t>I need quad a and b</a:t>
            </a:r>
            <a:endParaRPr lang="en-NZ" sz="2400" dirty="0"/>
          </a:p>
        </p:txBody>
      </p:sp>
      <p:sp>
        <p:nvSpPr>
          <p:cNvPr id="11" name="Cloud Callout 10"/>
          <p:cNvSpPr/>
          <p:nvPr/>
        </p:nvSpPr>
        <p:spPr>
          <a:xfrm>
            <a:off x="6229350" y="1676400"/>
            <a:ext cx="1866900" cy="1524000"/>
          </a:xfrm>
          <a:prstGeom prst="cloudCallout">
            <a:avLst>
              <a:gd name="adj1" fmla="val -91037"/>
              <a:gd name="adj2" fmla="val 66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dirty="0" smtClean="0"/>
              <a:t>I need quad b and c</a:t>
            </a:r>
            <a:endParaRPr lang="en-NZ" sz="2400" dirty="0"/>
          </a:p>
        </p:txBody>
      </p:sp>
      <p:sp>
        <p:nvSpPr>
          <p:cNvPr id="12" name="Cloud Callout 11"/>
          <p:cNvSpPr/>
          <p:nvPr/>
        </p:nvSpPr>
        <p:spPr>
          <a:xfrm>
            <a:off x="381000" y="1524000"/>
            <a:ext cx="2514600" cy="1524000"/>
          </a:xfrm>
          <a:prstGeom prst="cloudCallout">
            <a:avLst>
              <a:gd name="adj1" fmla="val 91820"/>
              <a:gd name="adj2" fmla="val 56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dirty="0" smtClean="0"/>
              <a:t>I need quad c and d</a:t>
            </a:r>
            <a:endParaRPr lang="en-NZ" sz="2400" dirty="0"/>
          </a:p>
        </p:txBody>
      </p:sp>
      <p:sp>
        <p:nvSpPr>
          <p:cNvPr id="13" name="Cloud Callout 12"/>
          <p:cNvSpPr/>
          <p:nvPr/>
        </p:nvSpPr>
        <p:spPr>
          <a:xfrm>
            <a:off x="914400" y="4572000"/>
            <a:ext cx="2438400" cy="1524000"/>
          </a:xfrm>
          <a:prstGeom prst="cloudCallout">
            <a:avLst>
              <a:gd name="adj1" fmla="val 60800"/>
              <a:gd name="adj2" fmla="val -73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dirty="0" smtClean="0"/>
              <a:t>I need quad d and a</a:t>
            </a:r>
            <a:endParaRPr lang="en-NZ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81481E-6 L -2.77778E-6 0.51111 " pathEditMode="relative" ptsTypes="AA">
                                      <p:cBhvr>
                                        <p:cTn id="10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-0.46666 0.0023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" y="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8.51852E-6 L 3.05556E-6 -0.37777 " pathEditMode="relative" ptsTypes="AA">
                                      <p:cBhvr>
                                        <p:cTn id="14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11111E-6 L 0.4783 -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  <p:bldP spid="11" grpId="0" animBg="1"/>
      <p:bldP spid="12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NZ" sz="2800" dirty="0" smtClean="0"/>
              <a:t>Principles </a:t>
            </a:r>
            <a:r>
              <a:rPr lang="en-NZ" sz="2800" dirty="0"/>
              <a:t>of Deadlock</a:t>
            </a:r>
          </a:p>
          <a:p>
            <a:r>
              <a:rPr lang="en-NZ" sz="2800" dirty="0"/>
              <a:t>Deadlock </a:t>
            </a:r>
            <a:r>
              <a:rPr lang="en-NZ" sz="2800" dirty="0" smtClean="0"/>
              <a:t>Prevention</a:t>
            </a:r>
            <a:endParaRPr lang="en-NZ" sz="2800" dirty="0"/>
          </a:p>
          <a:p>
            <a:r>
              <a:rPr lang="en-NZ" sz="2800" dirty="0"/>
              <a:t>Deadlock Avoidance</a:t>
            </a:r>
          </a:p>
          <a:p>
            <a:r>
              <a:rPr lang="en-NZ" sz="3200" dirty="0">
                <a:solidFill>
                  <a:schemeClr val="accent1">
                    <a:lumMod val="75000"/>
                  </a:schemeClr>
                </a:solidFill>
              </a:rPr>
              <a:t>Deadlock </a:t>
            </a:r>
            <a:r>
              <a:rPr lang="en-NZ" sz="3200" dirty="0" smtClean="0">
                <a:solidFill>
                  <a:schemeClr val="accent1">
                    <a:lumMod val="75000"/>
                  </a:schemeClr>
                </a:solidFill>
              </a:rPr>
              <a:t>Detection</a:t>
            </a:r>
            <a:endParaRPr lang="en-NZ" sz="3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NZ" sz="2800" dirty="0" smtClean="0"/>
              <a:t>Dining </a:t>
            </a:r>
            <a:r>
              <a:rPr lang="en-NZ" sz="2800" dirty="0"/>
              <a:t>Philosophers Problem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6200" y="34290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Deadlock Detection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sz="2800" dirty="0" smtClean="0"/>
              <a:t>Deadlock prevention strategies are very conservative</a:t>
            </a:r>
          </a:p>
          <a:p>
            <a:pPr lvl="1">
              <a:spcBef>
                <a:spcPts val="1200"/>
              </a:spcBef>
            </a:pPr>
            <a:r>
              <a:rPr lang="en-NZ" sz="2400" dirty="0" smtClean="0"/>
              <a:t>limit access to resources and impose restrictions on processes.</a:t>
            </a:r>
          </a:p>
          <a:p>
            <a:pPr>
              <a:spcBef>
                <a:spcPts val="1200"/>
              </a:spcBef>
            </a:pPr>
            <a:r>
              <a:rPr lang="en-NZ" sz="2800" dirty="0" smtClean="0"/>
              <a:t>Deadlock detection strategies do the opposite</a:t>
            </a:r>
          </a:p>
          <a:p>
            <a:pPr lvl="1">
              <a:spcBef>
                <a:spcPts val="1200"/>
              </a:spcBef>
            </a:pPr>
            <a:r>
              <a:rPr lang="en-NZ" sz="2400" dirty="0" smtClean="0"/>
              <a:t>Resource requests are granted whenever possible.</a:t>
            </a:r>
          </a:p>
          <a:p>
            <a:pPr lvl="1">
              <a:spcBef>
                <a:spcPts val="1200"/>
              </a:spcBef>
            </a:pPr>
            <a:r>
              <a:rPr lang="en-NZ" sz="2400" dirty="0" smtClean="0"/>
              <a:t>Regularly check for deadlock.</a:t>
            </a:r>
            <a:endParaRPr lang="en-NZ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Title 1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NZ" sz="4400"/>
              <a:t>A Common </a:t>
            </a:r>
            <a:br>
              <a:rPr lang="en-NZ" sz="4400"/>
            </a:br>
            <a:r>
              <a:rPr lang="en-NZ" sz="4400"/>
              <a:t>Detection Algorithm</a:t>
            </a:r>
          </a:p>
        </p:txBody>
      </p:sp>
      <p:sp>
        <p:nvSpPr>
          <p:cNvPr id="193541" name="Content Placeholder 2"/>
          <p:cNvSpPr>
            <a:spLocks/>
          </p:cNvSpPr>
          <p:nvPr/>
        </p:nvSpPr>
        <p:spPr bwMode="auto"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NZ" sz="2800" dirty="0" smtClean="0"/>
              <a:t>Main idea</a:t>
            </a:r>
            <a:r>
              <a:rPr lang="en-NZ" sz="2800" dirty="0"/>
              <a:t>: 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ts val="1200"/>
              </a:spcBef>
              <a:buFont typeface="Arial" charset="0"/>
              <a:buChar char="–"/>
            </a:pPr>
            <a:r>
              <a:rPr lang="en-NZ" sz="2400" dirty="0"/>
              <a:t>Find and </a:t>
            </a:r>
            <a:r>
              <a:rPr lang="en-NZ" sz="2400" b="1" dirty="0"/>
              <a:t>mark</a:t>
            </a:r>
            <a:r>
              <a:rPr lang="en-NZ" sz="2400" dirty="0"/>
              <a:t> a process whose resource requests can be satisfied with the available </a:t>
            </a:r>
            <a:r>
              <a:rPr lang="en-NZ" sz="2400" dirty="0" smtClean="0"/>
              <a:t>resources</a:t>
            </a:r>
            <a:endParaRPr lang="en-NZ" sz="2400" dirty="0"/>
          </a:p>
          <a:p>
            <a:pPr marL="742950" lvl="1" indent="-285750" eaLnBrk="0" hangingPunct="0">
              <a:lnSpc>
                <a:spcPct val="90000"/>
              </a:lnSpc>
              <a:spcBef>
                <a:spcPts val="1200"/>
              </a:spcBef>
              <a:buFont typeface="Arial" charset="0"/>
              <a:buChar char="–"/>
            </a:pPr>
            <a:r>
              <a:rPr lang="en-NZ" sz="2400" dirty="0"/>
              <a:t>Assume that those resources are granted and that the process runs to completion and releases all its </a:t>
            </a:r>
            <a:r>
              <a:rPr lang="en-NZ" sz="2400" dirty="0" smtClean="0"/>
              <a:t>resources</a:t>
            </a:r>
            <a:endParaRPr lang="en-NZ" sz="2400" dirty="0"/>
          </a:p>
          <a:p>
            <a:pPr marL="742950" lvl="1" indent="-285750" eaLnBrk="0" hangingPunct="0">
              <a:lnSpc>
                <a:spcPct val="90000"/>
              </a:lnSpc>
              <a:spcBef>
                <a:spcPts val="1200"/>
              </a:spcBef>
              <a:buFont typeface="Arial" charset="0"/>
              <a:buChar char="–"/>
            </a:pPr>
            <a:r>
              <a:rPr lang="en-NZ" sz="2400" dirty="0"/>
              <a:t>Look for another process to </a:t>
            </a:r>
            <a:r>
              <a:rPr lang="en-NZ" sz="2400" dirty="0" smtClean="0"/>
              <a:t>satisfy</a:t>
            </a:r>
            <a:endParaRPr lang="en-NZ" sz="2400" dirty="0"/>
          </a:p>
          <a:p>
            <a:pPr marL="742950" lvl="1" indent="-285750" eaLnBrk="0" hangingPunct="0">
              <a:lnSpc>
                <a:spcPct val="90000"/>
              </a:lnSpc>
              <a:spcBef>
                <a:spcPts val="1200"/>
              </a:spcBef>
              <a:buFont typeface="Arial" charset="0"/>
              <a:buChar char="–"/>
            </a:pPr>
            <a:r>
              <a:rPr lang="en-US" sz="2400" dirty="0"/>
              <a:t>A deadlock exists if and only if there are </a:t>
            </a:r>
            <a:r>
              <a:rPr lang="en-US" sz="2400" b="1" dirty="0"/>
              <a:t>unmarked</a:t>
            </a:r>
            <a:r>
              <a:rPr lang="en-US" sz="2400" dirty="0"/>
              <a:t> processes at the </a:t>
            </a:r>
            <a:r>
              <a:rPr lang="en-US" sz="2400" dirty="0" smtClean="0"/>
              <a:t>end</a:t>
            </a:r>
            <a:endParaRPr lang="en-NZ" sz="2400" dirty="0"/>
          </a:p>
          <a:p>
            <a:pPr marL="742950" lvl="1" indent="-285750" eaLnBrk="0" hangingPunct="0">
              <a:lnSpc>
                <a:spcPct val="90000"/>
              </a:lnSpc>
              <a:spcBef>
                <a:spcPts val="1200"/>
              </a:spcBef>
              <a:buFont typeface="Arial" charset="0"/>
              <a:buChar char="–"/>
            </a:pPr>
            <a:endParaRPr lang="en-NZ" sz="3200" dirty="0"/>
          </a:p>
        </p:txBody>
      </p:sp>
    </p:spTree>
    <p:extLst>
      <p:ext uri="{BB962C8B-B14F-4D97-AF65-F5344CB8AC3E}">
        <p14:creationId xmlns:p14="http://schemas.microsoft.com/office/powerpoint/2010/main" val="1062349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 Common </a:t>
            </a:r>
            <a:br>
              <a:rPr lang="en-NZ" dirty="0" smtClean="0"/>
            </a:br>
            <a:r>
              <a:rPr lang="en-NZ" dirty="0" smtClean="0"/>
              <a:t>Detection Algorithm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dirty="0" smtClean="0"/>
              <a:t>Use a Allocation matrix and Available vector as in the Banker’s algorithm</a:t>
            </a:r>
          </a:p>
          <a:p>
            <a:pPr>
              <a:spcBef>
                <a:spcPts val="1200"/>
              </a:spcBef>
            </a:pPr>
            <a:r>
              <a:rPr lang="en-NZ" dirty="0" smtClean="0"/>
              <a:t>Also use a Request matrix </a:t>
            </a:r>
            <a:r>
              <a:rPr lang="en-NZ" b="1" dirty="0" smtClean="0"/>
              <a:t>Q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Where </a:t>
            </a:r>
            <a:r>
              <a:rPr lang="en-NZ" i="1" dirty="0" smtClean="0"/>
              <a:t>Q</a:t>
            </a:r>
            <a:r>
              <a:rPr lang="en-NZ" i="1" baseline="-25000" dirty="0" smtClean="0"/>
              <a:t>ij</a:t>
            </a:r>
            <a:r>
              <a:rPr lang="en-NZ" dirty="0" smtClean="0"/>
              <a:t> indicates that an amount of resource </a:t>
            </a:r>
            <a:r>
              <a:rPr lang="en-NZ" i="1" dirty="0" smtClean="0"/>
              <a:t>j</a:t>
            </a:r>
            <a:r>
              <a:rPr lang="en-NZ" dirty="0" smtClean="0"/>
              <a:t> is requested by process </a:t>
            </a:r>
            <a:r>
              <a:rPr lang="en-NZ" i="1" dirty="0" err="1" smtClean="0"/>
              <a:t>i</a:t>
            </a:r>
            <a:endParaRPr lang="en-NZ" i="1" dirty="0" smtClean="0"/>
          </a:p>
          <a:p>
            <a:pPr>
              <a:spcBef>
                <a:spcPts val="1200"/>
              </a:spcBef>
            </a:pPr>
            <a:r>
              <a:rPr lang="en-NZ" dirty="0" smtClean="0"/>
              <a:t>First, ‘un-mark’ all processes.</a:t>
            </a:r>
            <a:endParaRPr lang="en-NZ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Detection Algorithm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NZ" dirty="0" smtClean="0"/>
              <a:t>1. Mark each process that has a row in the Allocation matrix of all zeros.</a:t>
            </a:r>
          </a:p>
          <a:p>
            <a:pPr>
              <a:spcBef>
                <a:spcPts val="1200"/>
              </a:spcBef>
              <a:buNone/>
            </a:pPr>
            <a:r>
              <a:rPr lang="en-NZ" dirty="0" smtClean="0"/>
              <a:t>2. Initialize a temporary vector </a:t>
            </a:r>
            <a:r>
              <a:rPr lang="en-NZ" b="1" dirty="0" smtClean="0"/>
              <a:t>W </a:t>
            </a:r>
            <a:r>
              <a:rPr lang="en-NZ" dirty="0" smtClean="0"/>
              <a:t>to equal the Available vector.</a:t>
            </a:r>
          </a:p>
          <a:p>
            <a:pPr>
              <a:spcBef>
                <a:spcPts val="1200"/>
              </a:spcBef>
              <a:buNone/>
            </a:pPr>
            <a:r>
              <a:rPr lang="en-NZ" dirty="0" smtClean="0"/>
              <a:t>3. Find an index </a:t>
            </a:r>
            <a:r>
              <a:rPr lang="en-NZ" i="1" dirty="0" smtClean="0"/>
              <a:t>i</a:t>
            </a:r>
            <a:r>
              <a:rPr lang="en-NZ" dirty="0" smtClean="0"/>
              <a:t> such that process </a:t>
            </a:r>
            <a:r>
              <a:rPr lang="en-NZ" i="1" dirty="0" smtClean="0"/>
              <a:t>i</a:t>
            </a:r>
            <a:r>
              <a:rPr lang="en-NZ" dirty="0" smtClean="0"/>
              <a:t> is currently unmarked and the </a:t>
            </a:r>
            <a:r>
              <a:rPr lang="en-NZ" i="1" dirty="0" err="1" smtClean="0"/>
              <a:t>i</a:t>
            </a:r>
            <a:r>
              <a:rPr lang="en-NZ" b="1" i="1" dirty="0" smtClean="0"/>
              <a:t> </a:t>
            </a:r>
            <a:r>
              <a:rPr lang="en-NZ" dirty="0" err="1" smtClean="0"/>
              <a:t>th</a:t>
            </a:r>
            <a:r>
              <a:rPr lang="en-NZ" dirty="0" smtClean="0"/>
              <a:t> row of </a:t>
            </a:r>
            <a:r>
              <a:rPr lang="en-NZ" b="1" dirty="0" smtClean="0"/>
              <a:t>Q</a:t>
            </a:r>
            <a:r>
              <a:rPr lang="en-NZ" dirty="0" smtClean="0"/>
              <a:t> is less than or equal to </a:t>
            </a:r>
            <a:r>
              <a:rPr lang="en-NZ" b="1" dirty="0" smtClean="0"/>
              <a:t>W</a:t>
            </a:r>
            <a:r>
              <a:rPr lang="en-NZ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i.e. </a:t>
            </a:r>
            <a:r>
              <a:rPr lang="en-NZ" i="1" dirty="0" err="1" smtClean="0"/>
              <a:t>Q</a:t>
            </a:r>
            <a:r>
              <a:rPr lang="en-NZ" i="1" baseline="-25000" dirty="0" err="1" smtClean="0"/>
              <a:t>ik</a:t>
            </a:r>
            <a:r>
              <a:rPr lang="en-NZ" dirty="0" smtClean="0"/>
              <a:t> ≤ </a:t>
            </a:r>
            <a:r>
              <a:rPr lang="en-NZ" i="1" dirty="0" smtClean="0"/>
              <a:t>W</a:t>
            </a:r>
            <a:r>
              <a:rPr lang="en-NZ" i="1" baseline="-25000" dirty="0" smtClean="0"/>
              <a:t>k</a:t>
            </a:r>
            <a:r>
              <a:rPr lang="en-NZ" dirty="0" smtClean="0"/>
              <a:t> for 1 ≤ </a:t>
            </a:r>
            <a:r>
              <a:rPr lang="en-NZ" i="1" dirty="0" smtClean="0"/>
              <a:t>k </a:t>
            </a:r>
            <a:r>
              <a:rPr lang="en-NZ" dirty="0" smtClean="0"/>
              <a:t>≤ </a:t>
            </a:r>
            <a:r>
              <a:rPr lang="en-NZ" i="1" dirty="0"/>
              <a:t>m</a:t>
            </a:r>
            <a:r>
              <a:rPr lang="en-NZ" dirty="0"/>
              <a:t> for </a:t>
            </a:r>
            <a:r>
              <a:rPr lang="en-NZ" i="1" dirty="0"/>
              <a:t>m</a:t>
            </a:r>
            <a:r>
              <a:rPr lang="en-NZ" dirty="0"/>
              <a:t> different types of resources </a:t>
            </a:r>
            <a:endParaRPr lang="en-NZ" dirty="0" smtClean="0"/>
          </a:p>
          <a:p>
            <a:pPr lvl="1">
              <a:spcBef>
                <a:spcPts val="1200"/>
              </a:spcBef>
            </a:pPr>
            <a:r>
              <a:rPr lang="en-NZ" dirty="0" smtClean="0"/>
              <a:t>If no such row is found, terminate</a:t>
            </a:r>
            <a:endParaRPr lang="en-NZ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Detection Algorithm cont.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534400" cy="4953000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NZ" dirty="0" smtClean="0"/>
              <a:t>4. If such a row is found,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mark process </a:t>
            </a:r>
            <a:r>
              <a:rPr lang="en-NZ" i="1" dirty="0" smtClean="0"/>
              <a:t>i </a:t>
            </a:r>
            <a:r>
              <a:rPr lang="en-NZ" dirty="0" smtClean="0"/>
              <a:t>and add the corresponding row of the allocation matrix to </a:t>
            </a:r>
            <a:r>
              <a:rPr lang="en-NZ" b="1" dirty="0" smtClean="0"/>
              <a:t>W</a:t>
            </a:r>
            <a:r>
              <a:rPr lang="en-NZ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i.e.  set </a:t>
            </a:r>
            <a:r>
              <a:rPr lang="en-NZ" i="1" dirty="0" smtClean="0"/>
              <a:t>W</a:t>
            </a:r>
            <a:r>
              <a:rPr lang="en-NZ" i="1" baseline="-25000" dirty="0" smtClean="0"/>
              <a:t>k</a:t>
            </a:r>
            <a:r>
              <a:rPr lang="en-NZ" baseline="-25000" dirty="0" smtClean="0"/>
              <a:t> </a:t>
            </a:r>
            <a:r>
              <a:rPr lang="en-NZ" dirty="0" smtClean="0"/>
              <a:t>= </a:t>
            </a:r>
            <a:r>
              <a:rPr lang="en-NZ" i="1" dirty="0" smtClean="0"/>
              <a:t>W</a:t>
            </a:r>
            <a:r>
              <a:rPr lang="en-NZ" i="1" baseline="-25000" dirty="0" smtClean="0"/>
              <a:t>k</a:t>
            </a:r>
            <a:r>
              <a:rPr lang="en-NZ" baseline="-25000" dirty="0" smtClean="0"/>
              <a:t> </a:t>
            </a:r>
            <a:r>
              <a:rPr lang="en-NZ" dirty="0" smtClean="0"/>
              <a:t>+ </a:t>
            </a:r>
            <a:r>
              <a:rPr lang="en-NZ" i="1" dirty="0" smtClean="0"/>
              <a:t>A</a:t>
            </a:r>
            <a:r>
              <a:rPr lang="en-NZ" i="1" baseline="-25000" dirty="0" smtClean="0"/>
              <a:t>ik</a:t>
            </a:r>
            <a:r>
              <a:rPr lang="en-NZ" dirty="0" smtClean="0"/>
              <a:t>, for 1 ≤ </a:t>
            </a:r>
            <a:r>
              <a:rPr lang="en-NZ" i="1" dirty="0" smtClean="0"/>
              <a:t>k</a:t>
            </a:r>
            <a:r>
              <a:rPr lang="en-NZ" dirty="0" smtClean="0"/>
              <a:t> ≤ </a:t>
            </a:r>
            <a:r>
              <a:rPr lang="en-NZ" i="1" dirty="0" smtClean="0"/>
              <a:t>m</a:t>
            </a:r>
            <a:r>
              <a:rPr lang="en-NZ" dirty="0" smtClean="0"/>
              <a:t>; </a:t>
            </a:r>
          </a:p>
          <a:p>
            <a:pPr lvl="1">
              <a:spcBef>
                <a:spcPts val="1200"/>
              </a:spcBef>
              <a:buNone/>
            </a:pPr>
            <a:r>
              <a:rPr lang="en-NZ" sz="2400" dirty="0" smtClean="0"/>
              <a:t>Return to step 3.</a:t>
            </a:r>
          </a:p>
          <a:p>
            <a:pPr>
              <a:spcBef>
                <a:spcPts val="1200"/>
              </a:spcBef>
            </a:pPr>
            <a:r>
              <a:rPr lang="en-NZ" dirty="0" smtClean="0"/>
              <a:t>A deadlock exists if and only if there are unmarked processes at the end</a:t>
            </a:r>
          </a:p>
          <a:p>
            <a:pPr>
              <a:spcBef>
                <a:spcPts val="1200"/>
              </a:spcBef>
            </a:pPr>
            <a:r>
              <a:rPr lang="en-NZ" dirty="0" smtClean="0"/>
              <a:t>Each unmarked process is deadlocked.</a:t>
            </a:r>
          </a:p>
          <a:p>
            <a:pPr>
              <a:spcBef>
                <a:spcPts val="1200"/>
              </a:spcBef>
            </a:pPr>
            <a:endParaRPr lang="en-NZ" dirty="0" smtClean="0"/>
          </a:p>
          <a:p>
            <a:pPr>
              <a:spcBef>
                <a:spcPts val="1200"/>
              </a:spcBef>
            </a:pPr>
            <a:endParaRPr lang="en-NZ" dirty="0" smtClean="0"/>
          </a:p>
          <a:p>
            <a:pPr>
              <a:spcBef>
                <a:spcPts val="1200"/>
              </a:spcBef>
            </a:pPr>
            <a:endParaRPr lang="en-NZ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4000" smtClean="0">
                <a:latin typeface="Arial" charset="0"/>
              </a:rPr>
              <a:t>Detection Algorithm</a:t>
            </a:r>
            <a:br>
              <a:rPr lang="en-NZ" sz="4000" smtClean="0">
                <a:latin typeface="Arial" charset="0"/>
              </a:rPr>
            </a:br>
            <a:r>
              <a:rPr lang="en-NZ" sz="4000" smtClean="0">
                <a:latin typeface="Arial" charset="0"/>
              </a:rPr>
              <a:t>Example</a:t>
            </a:r>
            <a:endParaRPr lang="en-US" altLang="zh-TW" sz="4000" smtClean="0">
              <a:latin typeface="Arial" charset="0"/>
              <a:ea typeface="新細明體" pitchFamily="18" charset="-120"/>
            </a:endParaRPr>
          </a:p>
        </p:txBody>
      </p:sp>
      <p:pic>
        <p:nvPicPr>
          <p:cNvPr id="119810" name="Content Placeholder 3" descr="Fig06_10.g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905000"/>
            <a:ext cx="8604250" cy="2994025"/>
          </a:xfrm>
        </p:spPr>
      </p:pic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3429000" y="3429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sym typeface="Wingdings" pitchFamily="2" charset="2"/>
              </a:rPr>
              <a:t></a:t>
            </a:r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3429000" y="3048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sym typeface="Wingdings" pitchFamily="2" charset="2"/>
              </a:rPr>
              <a:t></a:t>
            </a:r>
          </a:p>
        </p:txBody>
      </p:sp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2438400" y="4953000"/>
            <a:ext cx="5105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l-PL" sz="2400" b="1"/>
              <a:t>W</a:t>
            </a:r>
            <a:r>
              <a:rPr lang="en-NZ" sz="2400" b="1"/>
              <a:t> </a:t>
            </a:r>
            <a:r>
              <a:rPr lang="en-NZ" sz="2400"/>
              <a:t>=</a:t>
            </a:r>
            <a:r>
              <a:rPr lang="pl-PL" sz="2400"/>
              <a:t> (0 0 0 0 1)</a:t>
            </a:r>
            <a:endParaRPr lang="en-US" sz="2400"/>
          </a:p>
          <a:p>
            <a:r>
              <a:rPr lang="pl-PL" sz="2400" b="1"/>
              <a:t>W</a:t>
            </a:r>
            <a:r>
              <a:rPr lang="en-NZ" sz="2400" b="1"/>
              <a:t> </a:t>
            </a:r>
            <a:r>
              <a:rPr lang="en-NZ" sz="2400"/>
              <a:t>=</a:t>
            </a:r>
            <a:r>
              <a:rPr lang="pl-PL" sz="2400"/>
              <a:t> </a:t>
            </a:r>
            <a:r>
              <a:rPr lang="pl-PL" sz="2400" b="1"/>
              <a:t>W</a:t>
            </a:r>
            <a:r>
              <a:rPr lang="en-US" sz="2400"/>
              <a:t> + </a:t>
            </a:r>
            <a:r>
              <a:rPr lang="pl-PL" sz="2400"/>
              <a:t>(0 0 0 </a:t>
            </a:r>
            <a:r>
              <a:rPr lang="en-US" sz="2400"/>
              <a:t>1</a:t>
            </a:r>
            <a:r>
              <a:rPr lang="pl-PL" sz="2400"/>
              <a:t> </a:t>
            </a:r>
            <a:r>
              <a:rPr lang="en-US" sz="2400"/>
              <a:t>0</a:t>
            </a:r>
            <a:r>
              <a:rPr lang="pl-PL" sz="2400"/>
              <a:t>)</a:t>
            </a:r>
            <a:r>
              <a:rPr lang="en-US" sz="2400"/>
              <a:t> = </a:t>
            </a:r>
            <a:r>
              <a:rPr lang="pl-PL" sz="2400"/>
              <a:t>(0 0 0 </a:t>
            </a:r>
            <a:r>
              <a:rPr lang="en-US" sz="2400"/>
              <a:t>1</a:t>
            </a:r>
            <a:r>
              <a:rPr lang="pl-PL" sz="2400"/>
              <a:t> </a:t>
            </a:r>
            <a:r>
              <a:rPr lang="en-US" sz="2400"/>
              <a:t>1</a:t>
            </a:r>
            <a:r>
              <a:rPr lang="pl-PL" sz="2400"/>
              <a:t>)</a:t>
            </a:r>
            <a:endParaRPr lang="en-US" sz="2400"/>
          </a:p>
          <a:p>
            <a:r>
              <a:rPr lang="en-US" sz="2400"/>
              <a:t>P1 and P2 are deadlocked</a:t>
            </a:r>
          </a:p>
        </p:txBody>
      </p:sp>
      <p:pic>
        <p:nvPicPr>
          <p:cNvPr id="11981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086225"/>
            <a:ext cx="16764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76200" y="3048000"/>
            <a:ext cx="228600" cy="1833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015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/>
      <p:bldP spid="119814" grpId="0" uiExpand="1"/>
      <p:bldP spid="119815" grpId="0" uiExpand="1" build="allAtOnce"/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NZ" smtClean="0">
                <a:latin typeface="Arial" charset="0"/>
              </a:rPr>
              <a:t>Deadlock Detection</a:t>
            </a:r>
            <a:endParaRPr lang="en-US" smtClean="0">
              <a:latin typeface="Arial" charset="0"/>
            </a:endParaRPr>
          </a:p>
        </p:txBody>
      </p:sp>
      <p:sp>
        <p:nvSpPr>
          <p:cNvPr id="1966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3200" dirty="0" smtClean="0">
                <a:latin typeface="Arial" charset="0"/>
              </a:rPr>
              <a:t>A check for deadlock can be made</a:t>
            </a:r>
          </a:p>
          <a:p>
            <a:pPr lvl="1">
              <a:spcBef>
                <a:spcPts val="1200"/>
              </a:spcBef>
            </a:pPr>
            <a:r>
              <a:rPr lang="en-US" sz="2800" dirty="0" smtClean="0">
                <a:latin typeface="Arial" charset="0"/>
              </a:rPr>
              <a:t>as frequently as each resource request,</a:t>
            </a:r>
          </a:p>
          <a:p>
            <a:pPr lvl="2">
              <a:spcBef>
                <a:spcPts val="1200"/>
              </a:spcBef>
            </a:pPr>
            <a:r>
              <a:rPr lang="en-US" sz="2400" dirty="0" smtClean="0">
                <a:latin typeface="Arial" charset="0"/>
                <a:sym typeface="Wingdings" pitchFamily="2" charset="2"/>
              </a:rPr>
              <a:t> I</a:t>
            </a:r>
            <a:r>
              <a:rPr lang="en-US" sz="2400" dirty="0" smtClean="0">
                <a:latin typeface="Arial" charset="0"/>
              </a:rPr>
              <a:t>t leads to early detection.</a:t>
            </a:r>
          </a:p>
          <a:p>
            <a:pPr lvl="2">
              <a:spcBef>
                <a:spcPts val="1200"/>
              </a:spcBef>
            </a:pPr>
            <a:r>
              <a:rPr lang="en-US" sz="2400" dirty="0" smtClean="0">
                <a:latin typeface="Arial" charset="0"/>
                <a:sym typeface="Wingdings" pitchFamily="2" charset="2"/>
              </a:rPr>
              <a:t> T</a:t>
            </a:r>
            <a:r>
              <a:rPr lang="en-US" sz="2400" dirty="0" smtClean="0">
                <a:latin typeface="Arial" charset="0"/>
              </a:rPr>
              <a:t>he algorithm is relatively simple.</a:t>
            </a:r>
          </a:p>
          <a:p>
            <a:pPr lvl="2">
              <a:spcBef>
                <a:spcPts val="1200"/>
              </a:spcBef>
            </a:pPr>
            <a:r>
              <a:rPr lang="en-US" sz="2400" dirty="0" smtClean="0">
                <a:latin typeface="Arial" charset="0"/>
                <a:sym typeface="Wingdings" pitchFamily="2" charset="2"/>
              </a:rPr>
              <a:t> F</a:t>
            </a:r>
            <a:r>
              <a:rPr lang="en-US" sz="2400" dirty="0" smtClean="0">
                <a:latin typeface="Arial" charset="0"/>
              </a:rPr>
              <a:t>requent checks consume considerable processor time.</a:t>
            </a:r>
          </a:p>
          <a:p>
            <a:pPr lvl="1">
              <a:spcBef>
                <a:spcPts val="1200"/>
              </a:spcBef>
            </a:pPr>
            <a:r>
              <a:rPr lang="en-US" sz="2800" dirty="0" smtClean="0">
                <a:latin typeface="Arial" charset="0"/>
              </a:rPr>
              <a:t>or, less frequently, depending on how likely it is for a deadlock to occur.</a:t>
            </a:r>
          </a:p>
        </p:txBody>
      </p:sp>
    </p:spTree>
    <p:extLst>
      <p:ext uri="{BB962C8B-B14F-4D97-AF65-F5344CB8AC3E}">
        <p14:creationId xmlns:p14="http://schemas.microsoft.com/office/powerpoint/2010/main" val="3431112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Strategies </a:t>
            </a:r>
            <a:br>
              <a:rPr lang="en-US" dirty="0" smtClean="0"/>
            </a:br>
            <a:r>
              <a:rPr lang="en-US" dirty="0" smtClean="0"/>
              <a:t>Once Deadlock Detected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Abort all deadlocked processes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Back up (rollback) each deadlocked process to some previously defined checkpoint, and restart all processes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Risk of deadlock recurring</a:t>
            </a:r>
          </a:p>
          <a:p>
            <a:pPr>
              <a:spcBef>
                <a:spcPts val="1200"/>
              </a:spcBef>
            </a:pPr>
            <a:r>
              <a:rPr lang="en-NZ" dirty="0" smtClean="0"/>
              <a:t>Successively abort deadlocked processes until deadlock no longer exists</a:t>
            </a:r>
          </a:p>
          <a:p>
            <a:pPr>
              <a:spcBef>
                <a:spcPts val="1200"/>
              </a:spcBef>
            </a:pPr>
            <a:r>
              <a:rPr lang="en-NZ" dirty="0" smtClean="0"/>
              <a:t>Successively preempt resources and rollback the </a:t>
            </a:r>
            <a:r>
              <a:rPr lang="en-NZ" dirty="0" err="1" smtClean="0"/>
              <a:t>preempted</a:t>
            </a:r>
            <a:r>
              <a:rPr lang="en-NZ" dirty="0" smtClean="0"/>
              <a:t> process until deadlock no longer exists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</a:t>
            </a:r>
            <a:br>
              <a:rPr lang="en-US" dirty="0" smtClean="0"/>
            </a:br>
            <a:r>
              <a:rPr lang="en-US" dirty="0" smtClean="0"/>
              <a:t>and Disadvantages</a:t>
            </a:r>
            <a:endParaRPr lang="en-US" dirty="0"/>
          </a:p>
        </p:txBody>
      </p:sp>
      <p:pic>
        <p:nvPicPr>
          <p:cNvPr id="5" name="Content Placeholder 3" descr="Table06_01.gif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50"/>
          <a:stretch>
            <a:fillRect/>
          </a:stretch>
        </p:blipFill>
        <p:spPr>
          <a:xfrm>
            <a:off x="1752600" y="1409700"/>
            <a:ext cx="5791200" cy="5448300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Actual Deadlock</a:t>
            </a:r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1738" y="1839913"/>
            <a:ext cx="4200525" cy="417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2743200"/>
            <a:ext cx="3492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4495800"/>
            <a:ext cx="379413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29200" y="3582987"/>
            <a:ext cx="760413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29000" y="3962400"/>
            <a:ext cx="7000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438400" y="1828800"/>
            <a:ext cx="4240213" cy="415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loud Callout 8"/>
          <p:cNvSpPr/>
          <p:nvPr/>
        </p:nvSpPr>
        <p:spPr>
          <a:xfrm>
            <a:off x="6477000" y="4191000"/>
            <a:ext cx="2667000" cy="1524000"/>
          </a:xfrm>
          <a:prstGeom prst="cloudCallout">
            <a:avLst>
              <a:gd name="adj1" fmla="val -100017"/>
              <a:gd name="adj2" fmla="val -21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 smtClean="0"/>
              <a:t>HALT</a:t>
            </a:r>
            <a:r>
              <a:rPr lang="en-NZ" sz="2400" dirty="0" smtClean="0"/>
              <a:t> until b is free</a:t>
            </a:r>
            <a:endParaRPr lang="en-NZ" sz="2400" dirty="0"/>
          </a:p>
        </p:txBody>
      </p:sp>
      <p:sp>
        <p:nvSpPr>
          <p:cNvPr id="11" name="Cloud Callout 10"/>
          <p:cNvSpPr/>
          <p:nvPr/>
        </p:nvSpPr>
        <p:spPr>
          <a:xfrm>
            <a:off x="5943600" y="1600200"/>
            <a:ext cx="2667000" cy="1524000"/>
          </a:xfrm>
          <a:prstGeom prst="cloudCallout">
            <a:avLst>
              <a:gd name="adj1" fmla="val -91037"/>
              <a:gd name="adj2" fmla="val 66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 smtClean="0"/>
              <a:t>HALT</a:t>
            </a:r>
            <a:r>
              <a:rPr lang="en-NZ" sz="2400" dirty="0" smtClean="0"/>
              <a:t> until c is free</a:t>
            </a:r>
            <a:endParaRPr lang="en-NZ" sz="2400" dirty="0"/>
          </a:p>
        </p:txBody>
      </p:sp>
      <p:sp>
        <p:nvSpPr>
          <p:cNvPr id="12" name="Cloud Callout 11"/>
          <p:cNvSpPr/>
          <p:nvPr/>
        </p:nvSpPr>
        <p:spPr>
          <a:xfrm>
            <a:off x="228600" y="1524000"/>
            <a:ext cx="2667000" cy="1524000"/>
          </a:xfrm>
          <a:prstGeom prst="cloudCallout">
            <a:avLst>
              <a:gd name="adj1" fmla="val 91820"/>
              <a:gd name="adj2" fmla="val 56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 smtClean="0"/>
              <a:t>HALT</a:t>
            </a:r>
            <a:r>
              <a:rPr lang="en-NZ" sz="2400" dirty="0" smtClean="0"/>
              <a:t> until d is free</a:t>
            </a:r>
            <a:endParaRPr lang="en-NZ" sz="2400" dirty="0"/>
          </a:p>
        </p:txBody>
      </p:sp>
      <p:sp>
        <p:nvSpPr>
          <p:cNvPr id="13" name="Cloud Callout 12"/>
          <p:cNvSpPr/>
          <p:nvPr/>
        </p:nvSpPr>
        <p:spPr>
          <a:xfrm>
            <a:off x="609600" y="4648200"/>
            <a:ext cx="2667000" cy="1524000"/>
          </a:xfrm>
          <a:prstGeom prst="cloudCallout">
            <a:avLst>
              <a:gd name="adj1" fmla="val 75494"/>
              <a:gd name="adj2" fmla="val -560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 smtClean="0"/>
              <a:t>HALT</a:t>
            </a:r>
            <a:r>
              <a:rPr lang="en-NZ" sz="2400" dirty="0" smtClean="0"/>
              <a:t> until a is free</a:t>
            </a:r>
            <a:endParaRPr lang="en-NZ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7 -2.72895E-6 L 0.00434 -0.059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30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51 -1.21184E-6 L -0.04965 -0.0055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0" y="-3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84089E-6 L 5.55556E-7 0.05551 " pathEditMode="relative" ptsTypes="AA">
                                      <p:cBhvr>
                                        <p:cTn id="13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51434E-6 L 0.04167 4.51434E-6 " pathEditMode="relative" ptsTypes="AA">
                                      <p:cBhvr>
                                        <p:cTn id="15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NZ" sz="2800" smtClean="0"/>
              <a:t>Principles </a:t>
            </a:r>
            <a:r>
              <a:rPr lang="en-NZ" sz="2800" dirty="0"/>
              <a:t>of Deadlock</a:t>
            </a:r>
          </a:p>
          <a:p>
            <a:r>
              <a:rPr lang="en-NZ" sz="2800" dirty="0"/>
              <a:t>Deadlock </a:t>
            </a:r>
            <a:r>
              <a:rPr lang="en-NZ" sz="2800" dirty="0" smtClean="0"/>
              <a:t>Prevention</a:t>
            </a:r>
            <a:endParaRPr lang="en-NZ" sz="2800" dirty="0"/>
          </a:p>
          <a:p>
            <a:r>
              <a:rPr lang="en-NZ" sz="2800" dirty="0"/>
              <a:t>Deadlock Avoidance</a:t>
            </a:r>
          </a:p>
          <a:p>
            <a:r>
              <a:rPr lang="en-NZ" sz="2800" dirty="0"/>
              <a:t>Deadlock </a:t>
            </a:r>
            <a:r>
              <a:rPr lang="en-NZ" sz="2800" dirty="0" smtClean="0"/>
              <a:t>Detection</a:t>
            </a:r>
            <a:endParaRPr lang="en-NZ" sz="2800" dirty="0"/>
          </a:p>
          <a:p>
            <a:r>
              <a:rPr lang="en-NZ" sz="3200" dirty="0" smtClean="0">
                <a:solidFill>
                  <a:schemeClr val="accent1">
                    <a:lumMod val="75000"/>
                  </a:schemeClr>
                </a:solidFill>
              </a:rPr>
              <a:t>Dining </a:t>
            </a:r>
            <a:r>
              <a:rPr lang="en-NZ" sz="3200" dirty="0">
                <a:solidFill>
                  <a:schemeClr val="accent1">
                    <a:lumMod val="75000"/>
                  </a:schemeClr>
                </a:solidFill>
              </a:rPr>
              <a:t>Philosophers Problem</a:t>
            </a:r>
          </a:p>
          <a:p>
            <a:endParaRPr lang="en-NZ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0" y="39624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Dining Philosophers</a:t>
            </a:r>
            <a:br>
              <a:rPr lang="en-US" dirty="0" smtClean="0"/>
            </a:br>
            <a:r>
              <a:rPr lang="en-US" dirty="0" smtClean="0"/>
              <a:t> Problem: Scenario</a:t>
            </a:r>
            <a:endParaRPr lang="en-US" dirty="0"/>
          </a:p>
        </p:txBody>
      </p:sp>
      <p:pic>
        <p:nvPicPr>
          <p:cNvPr id="4" name="Content Placeholder 3" descr="Fig06_11.gif"/>
          <p:cNvPicPr>
            <a:picLocks noGrp="1" noChangeAspect="1"/>
          </p:cNvPicPr>
          <p:nvPr>
            <p:ph idx="4294967295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0" y="1828800"/>
            <a:ext cx="4028884" cy="4648200"/>
          </a:xfr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3400" y="1676400"/>
            <a:ext cx="3962400" cy="451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NZ" sz="2400"/>
              <a:t>The life of a philosopher consists of thinking and eating spaghetti. 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NZ" sz="2400"/>
              <a:t>A philosopher requires two forks to eat spaghetti.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NZ" sz="2400"/>
              <a:t>A philosopher wishing to eat goes to his assigned place and uses the two forks on either side of the plate to eat some spaghetti.</a:t>
            </a:r>
            <a:endParaRPr 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Problem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sz="2800" dirty="0" smtClean="0"/>
              <a:t>Devise a ritual (algorithm) that will allow the philosophers to eat.</a:t>
            </a:r>
          </a:p>
          <a:p>
            <a:pPr lvl="1">
              <a:spcBef>
                <a:spcPts val="1200"/>
              </a:spcBef>
            </a:pPr>
            <a:r>
              <a:rPr lang="en-NZ" sz="2400" dirty="0" smtClean="0"/>
              <a:t>No two philosophers can use the same fork at the same time (mutual exclusion)</a:t>
            </a:r>
          </a:p>
          <a:p>
            <a:pPr lvl="1">
              <a:spcBef>
                <a:spcPts val="1200"/>
              </a:spcBef>
            </a:pPr>
            <a:r>
              <a:rPr lang="en-NZ" sz="2400" dirty="0" smtClean="0"/>
              <a:t>No philosopher must starve to death (avoid deadlock and starvation … literally!)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43000" y="4800600"/>
            <a:ext cx="6553200" cy="8318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This is a representative problem to illustrate basic problems in deadlock and starvation.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229600" cy="1143000"/>
          </a:xfrm>
        </p:spPr>
        <p:txBody>
          <a:bodyPr/>
          <a:lstStyle/>
          <a:p>
            <a:r>
              <a:rPr lang="en-US" smtClean="0"/>
              <a:t>Solution Using Semaphores</a:t>
            </a:r>
            <a:endParaRPr lang="en-US" dirty="0"/>
          </a:p>
        </p:txBody>
      </p:sp>
      <p:pic>
        <p:nvPicPr>
          <p:cNvPr id="4" name="Content Placeholder 3" descr="Fig06_12.gif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609600" y="1676400"/>
            <a:ext cx="8012118" cy="5181600"/>
          </a:xfrm>
        </p:spPr>
      </p:pic>
      <p:sp>
        <p:nvSpPr>
          <p:cNvPr id="5" name="AutoShape 4"/>
          <p:cNvSpPr>
            <a:spLocks/>
          </p:cNvSpPr>
          <p:nvPr/>
        </p:nvSpPr>
        <p:spPr bwMode="auto">
          <a:xfrm>
            <a:off x="4362721" y="2286000"/>
            <a:ext cx="3352800" cy="914400"/>
          </a:xfrm>
          <a:prstGeom prst="borderCallout1">
            <a:avLst>
              <a:gd name="adj1" fmla="val 12500"/>
              <a:gd name="adj2" fmla="val -2273"/>
              <a:gd name="adj3" fmla="val 126389"/>
              <a:gd name="adj4" fmla="val -17472"/>
            </a:avLst>
          </a:prstGeom>
          <a:solidFill>
            <a:schemeClr val="accent1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spcBef>
                <a:spcPct val="30000"/>
              </a:spcBef>
            </a:pPr>
            <a:r>
              <a:rPr lang="en-NZ"/>
              <a:t>Each philosopher picks up first the fork on the left and then the fork on the right.</a:t>
            </a:r>
          </a:p>
          <a:p>
            <a:pPr algn="ctr"/>
            <a:endParaRPr lang="en-US"/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5277121" y="4419600"/>
            <a:ext cx="3124200" cy="647700"/>
          </a:xfrm>
          <a:prstGeom prst="borderCallout1">
            <a:avLst>
              <a:gd name="adj1" fmla="val 17648"/>
              <a:gd name="adj2" fmla="val -2440"/>
              <a:gd name="adj3" fmla="val -26718"/>
              <a:gd name="adj4" fmla="val -38616"/>
            </a:avLst>
          </a:prstGeom>
          <a:solidFill>
            <a:schemeClr val="accent1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spcBef>
                <a:spcPct val="30000"/>
              </a:spcBef>
            </a:pPr>
            <a:r>
              <a:rPr lang="en-NZ"/>
              <a:t>After eating, the two forks are replaced on the table. </a:t>
            </a:r>
          </a:p>
          <a:p>
            <a:pPr algn="ctr"/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505721" y="3352800"/>
            <a:ext cx="3200400" cy="925513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/>
              <a:t>What will happen if all of the philosophers are hungry at the same time?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Avoiding Deadlock</a:t>
            </a:r>
            <a:endParaRPr lang="en-US" dirty="0"/>
          </a:p>
        </p:txBody>
      </p:sp>
      <p:pic>
        <p:nvPicPr>
          <p:cNvPr id="6" name="Content Placeholder 5" descr="Fig06_13.gif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1038118" y="1219200"/>
            <a:ext cx="7611438" cy="5334000"/>
          </a:xfrm>
        </p:spPr>
      </p:pic>
      <p:pic>
        <p:nvPicPr>
          <p:cNvPr id="4" name="Content Placeholder 5" descr="Fig06_13.gif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219200"/>
            <a:ext cx="7612063" cy="5334000"/>
          </a:xfrm>
          <a:ln>
            <a:noFill/>
          </a:ln>
        </p:spPr>
      </p:pic>
      <p:sp>
        <p:nvSpPr>
          <p:cNvPr id="5" name="AutoShape 4"/>
          <p:cNvSpPr>
            <a:spLocks/>
          </p:cNvSpPr>
          <p:nvPr/>
        </p:nvSpPr>
        <p:spPr bwMode="auto">
          <a:xfrm>
            <a:off x="4419600" y="1943100"/>
            <a:ext cx="3733800" cy="1028700"/>
          </a:xfrm>
          <a:prstGeom prst="borderCallout1">
            <a:avLst>
              <a:gd name="adj1" fmla="val 11111"/>
              <a:gd name="adj2" fmla="val -2042"/>
              <a:gd name="adj3" fmla="val 3704"/>
              <a:gd name="adj4" fmla="val -20407"/>
            </a:avLst>
          </a:prstGeom>
          <a:solidFill>
            <a:schemeClr val="accent1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spcBef>
                <a:spcPct val="30000"/>
              </a:spcBef>
            </a:pPr>
            <a:r>
              <a:rPr lang="en-NZ"/>
              <a:t>An attendant only allows four philosophers at a time into the dining room.</a:t>
            </a:r>
          </a:p>
          <a:p>
            <a:pPr algn="ctr"/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638800" y="3352800"/>
            <a:ext cx="2743200" cy="650875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30000"/>
              </a:spcBef>
            </a:pPr>
            <a:r>
              <a:rPr lang="en-NZ"/>
              <a:t>This solution is free of deadlock and starvation.</a:t>
            </a:r>
            <a:endParaRPr lang="en-US" altLang="zh-TW"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Resource Categories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dirty="0" smtClean="0"/>
              <a:t>Two general categories of resources: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Reusable resources</a:t>
            </a:r>
          </a:p>
          <a:p>
            <a:pPr lvl="2">
              <a:spcBef>
                <a:spcPts val="1200"/>
              </a:spcBef>
            </a:pPr>
            <a:r>
              <a:rPr lang="en-NZ" dirty="0" smtClean="0"/>
              <a:t>can be safely used by only one process at a time and </a:t>
            </a:r>
            <a:r>
              <a:rPr lang="en-NZ" b="1" i="1" dirty="0" smtClean="0"/>
              <a:t>is not depleted </a:t>
            </a:r>
            <a:r>
              <a:rPr lang="en-NZ" dirty="0" smtClean="0"/>
              <a:t>by that use.</a:t>
            </a:r>
          </a:p>
          <a:p>
            <a:pPr lvl="2">
              <a:spcBef>
                <a:spcPts val="1200"/>
              </a:spcBef>
            </a:pPr>
            <a:r>
              <a:rPr lang="en-NZ" dirty="0" smtClean="0"/>
              <a:t>Examples: processors, main and secondary memory, devices, and data structures such as files, databases, and semaphores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Consumable resources</a:t>
            </a:r>
          </a:p>
          <a:p>
            <a:pPr lvl="2">
              <a:spcBef>
                <a:spcPts val="1200"/>
              </a:spcBef>
            </a:pPr>
            <a:r>
              <a:rPr lang="en-NZ" smtClean="0"/>
              <a:t>can </a:t>
            </a:r>
            <a:r>
              <a:rPr lang="en-NZ" dirty="0" smtClean="0"/>
              <a:t>be created (</a:t>
            </a:r>
            <a:r>
              <a:rPr lang="en-NZ" b="1" i="1" dirty="0" smtClean="0"/>
              <a:t>produced</a:t>
            </a:r>
            <a:r>
              <a:rPr lang="en-NZ" dirty="0" smtClean="0"/>
              <a:t>) and destroyed (</a:t>
            </a:r>
            <a:r>
              <a:rPr lang="en-NZ" b="1" i="1" dirty="0" smtClean="0"/>
              <a:t>consumed</a:t>
            </a:r>
            <a:r>
              <a:rPr lang="en-NZ" dirty="0" smtClean="0"/>
              <a:t>).</a:t>
            </a:r>
          </a:p>
          <a:p>
            <a:pPr lvl="2">
              <a:spcBef>
                <a:spcPts val="1200"/>
              </a:spcBef>
            </a:pPr>
            <a:r>
              <a:rPr lang="en-NZ" dirty="0" smtClean="0"/>
              <a:t>Examples: interrupts, signals, messages, and information in I/O buffers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dirty="0" smtClean="0"/>
              <a:t>Consider two processes that compete for exclusive access to a disk file D and a tape drive T.</a:t>
            </a:r>
          </a:p>
          <a:p>
            <a:pPr>
              <a:spcBef>
                <a:spcPts val="1200"/>
              </a:spcBef>
            </a:pPr>
            <a:r>
              <a:rPr lang="en-NZ" dirty="0" smtClean="0">
                <a:latin typeface="Arial" charset="0"/>
              </a:rPr>
              <a:t>Deadlock occurs if each process holds one resource and requests the other, e.g., execution of </a:t>
            </a:r>
            <a:r>
              <a:rPr lang="fr-FR" dirty="0" smtClean="0">
                <a:latin typeface="Arial" charset="0"/>
              </a:rPr>
              <a:t>p</a:t>
            </a:r>
            <a:r>
              <a:rPr lang="fr-FR" baseline="-25000" dirty="0" smtClean="0">
                <a:latin typeface="Arial" charset="0"/>
              </a:rPr>
              <a:t>0</a:t>
            </a:r>
            <a:r>
              <a:rPr lang="fr-FR" dirty="0" smtClean="0">
                <a:latin typeface="Arial" charset="0"/>
              </a:rPr>
              <a:t> </a:t>
            </a:r>
            <a:r>
              <a:rPr lang="fr-FR" dirty="0">
                <a:latin typeface="Arial" charset="0"/>
              </a:rPr>
              <a:t>p</a:t>
            </a:r>
            <a:r>
              <a:rPr lang="fr-FR" baseline="-25000" dirty="0">
                <a:latin typeface="Arial" charset="0"/>
              </a:rPr>
              <a:t>1</a:t>
            </a:r>
            <a:r>
              <a:rPr lang="fr-FR" dirty="0">
                <a:latin typeface="Arial" charset="0"/>
              </a:rPr>
              <a:t> q</a:t>
            </a:r>
            <a:r>
              <a:rPr lang="fr-FR" baseline="-25000" dirty="0">
                <a:latin typeface="Arial" charset="0"/>
              </a:rPr>
              <a:t>0</a:t>
            </a:r>
            <a:r>
              <a:rPr lang="fr-FR" dirty="0">
                <a:latin typeface="Arial" charset="0"/>
              </a:rPr>
              <a:t> q</a:t>
            </a:r>
            <a:r>
              <a:rPr lang="fr-FR" baseline="-25000" dirty="0">
                <a:latin typeface="Arial" charset="0"/>
              </a:rPr>
              <a:t>1</a:t>
            </a:r>
            <a:r>
              <a:rPr lang="fr-FR" dirty="0">
                <a:latin typeface="Arial" charset="0"/>
              </a:rPr>
              <a:t> p</a:t>
            </a:r>
            <a:r>
              <a:rPr lang="fr-FR" baseline="-25000" dirty="0">
                <a:latin typeface="Arial" charset="0"/>
              </a:rPr>
              <a:t>2</a:t>
            </a:r>
            <a:r>
              <a:rPr lang="fr-FR" dirty="0">
                <a:latin typeface="Arial" charset="0"/>
              </a:rPr>
              <a:t> </a:t>
            </a:r>
            <a:r>
              <a:rPr lang="fr-FR" dirty="0" smtClean="0">
                <a:latin typeface="Arial" charset="0"/>
              </a:rPr>
              <a:t>q</a:t>
            </a:r>
            <a:r>
              <a:rPr lang="fr-FR" baseline="-25000" dirty="0" smtClean="0">
                <a:latin typeface="Arial" charset="0"/>
              </a:rPr>
              <a:t>2</a:t>
            </a:r>
            <a:r>
              <a:rPr lang="fr-FR" dirty="0" smtClean="0">
                <a:latin typeface="Arial" charset="0"/>
              </a:rPr>
              <a:t>.</a:t>
            </a:r>
            <a:endParaRPr lang="fr-FR" dirty="0">
              <a:latin typeface="Arial" charset="0"/>
            </a:endParaRPr>
          </a:p>
          <a:p>
            <a:pPr>
              <a:spcBef>
                <a:spcPts val="1200"/>
              </a:spcBef>
            </a:pPr>
            <a:endParaRPr lang="en-NZ" altLang="zh-TW" dirty="0" smtClean="0">
              <a:latin typeface="Arial" charset="0"/>
              <a:ea typeface="新細明體" pitchFamily="18" charset="-120"/>
            </a:endParaRPr>
          </a:p>
          <a:p>
            <a:pPr>
              <a:spcBef>
                <a:spcPts val="1200"/>
              </a:spcBef>
            </a:pPr>
            <a:endParaRPr lang="en-NZ" dirty="0" smtClean="0"/>
          </a:p>
        </p:txBody>
      </p:sp>
      <p:pic>
        <p:nvPicPr>
          <p:cNvPr id="4" name="Content Placeholder 3" descr="Fig06_04.gif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3273425"/>
            <a:ext cx="6324600" cy="3508375"/>
          </a:xfrm>
          <a:noFill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NZ" smtClean="0"/>
              <a:t>Reusable Resources:</a:t>
            </a:r>
            <a:br>
              <a:rPr lang="en-NZ" smtClean="0"/>
            </a:br>
            <a:r>
              <a:rPr lang="en-NZ" smtClean="0"/>
              <a:t>Example of Deadlock</a:t>
            </a:r>
            <a:endParaRPr lang="en-NZ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</a:t>
            </a:r>
            <a:r>
              <a:rPr lang="en-US" dirty="0" smtClean="0"/>
              <a:t>2:</a:t>
            </a:r>
            <a:br>
              <a:rPr lang="en-US" dirty="0" smtClean="0"/>
            </a:br>
            <a:r>
              <a:rPr lang="en-US" dirty="0" smtClean="0"/>
              <a:t>Memory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Space is available for allocation of 200Kbytes, and the following sequence of events occur.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Deadlock occurs if both processes progress to their second request.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2667000"/>
            <a:ext cx="2438400" cy="15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19771" y="2743200"/>
            <a:ext cx="44242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b="1" dirty="0">
                <a:latin typeface="Times New Roman" pitchFamily="18" charset="0"/>
              </a:rPr>
              <a:t>P1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429631" y="2971800"/>
            <a:ext cx="47448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b="1" dirty="0">
                <a:latin typeface="Times New Roman" pitchFamily="18" charset="0"/>
              </a:rPr>
              <a:t>. . .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429631" y="3397250"/>
            <a:ext cx="47448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b="1" dirty="0">
                <a:latin typeface="Times New Roman" pitchFamily="18" charset="0"/>
              </a:rPr>
              <a:t>. . .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121748" y="3276600"/>
            <a:ext cx="209672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b="1" dirty="0">
                <a:latin typeface="Times New Roman" pitchFamily="18" charset="0"/>
              </a:rPr>
              <a:t>Request 80 Kbytes;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121748" y="3733800"/>
            <a:ext cx="209672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b="1" dirty="0">
                <a:latin typeface="Times New Roman" pitchFamily="18" charset="0"/>
              </a:rPr>
              <a:t>Request 60 Kbytes;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419600" y="2667000"/>
            <a:ext cx="2438400" cy="15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424971" y="2743200"/>
            <a:ext cx="44242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b="1" dirty="0">
                <a:latin typeface="Times New Roman" pitchFamily="18" charset="0"/>
              </a:rPr>
              <a:t>P2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4934831" y="2971800"/>
            <a:ext cx="47448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b="1" dirty="0">
                <a:latin typeface="Times New Roman" pitchFamily="18" charset="0"/>
              </a:rPr>
              <a:t>. . .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934831" y="3397250"/>
            <a:ext cx="47448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b="1" dirty="0">
                <a:latin typeface="Times New Roman" pitchFamily="18" charset="0"/>
              </a:rPr>
              <a:t>. . .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4626948" y="3276600"/>
            <a:ext cx="209672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b="1" dirty="0">
                <a:latin typeface="Times New Roman" pitchFamily="18" charset="0"/>
              </a:rPr>
              <a:t>Request 70 Kbytes;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4626948" y="3733800"/>
            <a:ext cx="209672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b="1" dirty="0">
                <a:latin typeface="Times New Roman" pitchFamily="18" charset="0"/>
              </a:rPr>
              <a:t>Request 80 Kbytes;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2362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NZ" sz="2000" dirty="0" smtClean="0"/>
              <a:t>Consider a pair of processes, in which each process attempts to receive a message from the other process and then send a message to the other process.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Arial" charset="0"/>
                <a:ea typeface="新細明體" pitchFamily="18" charset="-120"/>
              </a:rPr>
              <a:t>Deadlock </a:t>
            </a:r>
            <a:r>
              <a:rPr lang="en-US" altLang="zh-TW" sz="2000" dirty="0" smtClean="0">
                <a:latin typeface="Arial" charset="0"/>
                <a:ea typeface="新細明體" pitchFamily="18" charset="-120"/>
              </a:rPr>
              <a:t>occurs </a:t>
            </a:r>
            <a:r>
              <a:rPr lang="en-US" altLang="zh-TW" sz="2000" dirty="0">
                <a:latin typeface="Arial" charset="0"/>
                <a:ea typeface="新細明體" pitchFamily="18" charset="-120"/>
              </a:rPr>
              <a:t>if the Receive is blocking (i.e., the receiving process is blocked until the message is received).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3352800"/>
            <a:ext cx="5181600" cy="1645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5238066"/>
            <a:ext cx="7010400" cy="84137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8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/>
              <a:t>Such design errors are often embedded in complex program logic, making </a:t>
            </a:r>
            <a:r>
              <a:rPr lang="en-US" sz="2400" smtClean="0"/>
              <a:t>it difficult to detect.</a:t>
            </a:r>
            <a:endParaRPr lang="en-US" sz="240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09600" y="381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lvl="1"/>
            <a:r>
              <a:rPr lang="en-NZ" kern="0" smtClean="0"/>
              <a:t>Consumable Resources:</a:t>
            </a:r>
            <a:br>
              <a:rPr lang="en-NZ" kern="0" smtClean="0"/>
            </a:br>
            <a:r>
              <a:rPr lang="en-US" kern="0" smtClean="0"/>
              <a:t>Example of Deadlock</a:t>
            </a:r>
            <a:endParaRPr lang="en-US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2268</Words>
  <PresentationFormat>On-screen Show (4:3)</PresentationFormat>
  <Paragraphs>337</Paragraphs>
  <Slides>54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新細明體</vt:lpstr>
      <vt:lpstr>Arial</vt:lpstr>
      <vt:lpstr>Calibri</vt:lpstr>
      <vt:lpstr>Courier New</vt:lpstr>
      <vt:lpstr>Symbol</vt:lpstr>
      <vt:lpstr>Times New Roman</vt:lpstr>
      <vt:lpstr>Wingdings</vt:lpstr>
      <vt:lpstr>Office Theme</vt:lpstr>
      <vt:lpstr>Custom Design</vt:lpstr>
      <vt:lpstr>Chapter 6 Concurrency:  Deadlock and Starvation</vt:lpstr>
      <vt:lpstr>Roadmap</vt:lpstr>
      <vt:lpstr>Deadlock</vt:lpstr>
      <vt:lpstr>Potential Deadlock </vt:lpstr>
      <vt:lpstr>Actual Deadlock</vt:lpstr>
      <vt:lpstr>Resource Categories</vt:lpstr>
      <vt:lpstr>Reusable Resources: Example of Deadlock</vt:lpstr>
      <vt:lpstr>Example 2: Memory Request</vt:lpstr>
      <vt:lpstr>PowerPoint Presentation</vt:lpstr>
      <vt:lpstr>Conditions for  possible Deadlock</vt:lpstr>
      <vt:lpstr>Actual Deadlock  Requires …</vt:lpstr>
      <vt:lpstr>Resource Allocation  Graphs</vt:lpstr>
      <vt:lpstr>Resource Allocation Graphs  (with deadlock)</vt:lpstr>
      <vt:lpstr>Resource Allocation Graph (no deadlock)</vt:lpstr>
      <vt:lpstr>How to find out whether  there is a deadlock? </vt:lpstr>
      <vt:lpstr>Reduce the  Resource Allocation Graph</vt:lpstr>
      <vt:lpstr>Dealing with Deadlock</vt:lpstr>
      <vt:lpstr>Roadmap</vt:lpstr>
      <vt:lpstr>Deadlock Prevention  Strategy</vt:lpstr>
      <vt:lpstr>Deadlock Prevention  Conditions 1 &amp; 2</vt:lpstr>
      <vt:lpstr>Deadlock Prevention Conditions 3</vt:lpstr>
      <vt:lpstr>Deadlock Prevention Condition 4</vt:lpstr>
      <vt:lpstr>Roadmap</vt:lpstr>
      <vt:lpstr>Deadlock Avoidance</vt:lpstr>
      <vt:lpstr>Two Approaches to  Deadlock Avoidance</vt:lpstr>
      <vt:lpstr>Process  Initiation Denial</vt:lpstr>
      <vt:lpstr>Resource  Allocation Denial</vt:lpstr>
      <vt:lpstr>Determination of Safe State</vt:lpstr>
      <vt:lpstr>Process i</vt:lpstr>
      <vt:lpstr>After P2  runs to completion</vt:lpstr>
      <vt:lpstr>After P1 completes</vt:lpstr>
      <vt:lpstr>P3 Completes</vt:lpstr>
      <vt:lpstr>Determination of  Granting a Request</vt:lpstr>
      <vt:lpstr>Determination of  Granting a Request</vt:lpstr>
      <vt:lpstr>Determination of  Granting a Request</vt:lpstr>
      <vt:lpstr>Deadlock Avoidance  Logic</vt:lpstr>
      <vt:lpstr>Deadlock Avoidance  Logic</vt:lpstr>
      <vt:lpstr>Deadlock Avoidance Advantages</vt:lpstr>
      <vt:lpstr>Deadlock Avoidance Restrictions</vt:lpstr>
      <vt:lpstr>Roadmap</vt:lpstr>
      <vt:lpstr>Deadlock Detection</vt:lpstr>
      <vt:lpstr>PowerPoint Presentation</vt:lpstr>
      <vt:lpstr>A Common  Detection Algorithm</vt:lpstr>
      <vt:lpstr>Detection Algorithm</vt:lpstr>
      <vt:lpstr>Detection Algorithm cont.</vt:lpstr>
      <vt:lpstr>Detection Algorithm Example</vt:lpstr>
      <vt:lpstr>Deadlock Detection</vt:lpstr>
      <vt:lpstr>Recovery Strategies  Once Deadlock Detected</vt:lpstr>
      <vt:lpstr>Advantages  and Disadvantages</vt:lpstr>
      <vt:lpstr>Roadmap</vt:lpstr>
      <vt:lpstr>Dining Philosophers  Problem: Scenario</vt:lpstr>
      <vt:lpstr>The Problem</vt:lpstr>
      <vt:lpstr>Solution Using Semaphores</vt:lpstr>
      <vt:lpstr>Avoiding Deadlock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dcterms:created xsi:type="dcterms:W3CDTF">2008-04-03T13:45:59Z</dcterms:created>
  <dcterms:modified xsi:type="dcterms:W3CDTF">2021-02-20T04:16:26Z</dcterms:modified>
</cp:coreProperties>
</file>