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370" r:id="rId4"/>
    <p:sldId id="374" r:id="rId5"/>
    <p:sldId id="373" r:id="rId6"/>
    <p:sldId id="257" r:id="rId7"/>
    <p:sldId id="297" r:id="rId8"/>
    <p:sldId id="299" r:id="rId9"/>
    <p:sldId id="317" r:id="rId10"/>
    <p:sldId id="318" r:id="rId11"/>
    <p:sldId id="377" r:id="rId12"/>
    <p:sldId id="376" r:id="rId13"/>
    <p:sldId id="375" r:id="rId14"/>
    <p:sldId id="314" r:id="rId15"/>
    <p:sldId id="378" r:id="rId16"/>
    <p:sldId id="319" r:id="rId17"/>
    <p:sldId id="320" r:id="rId18"/>
    <p:sldId id="379" r:id="rId19"/>
    <p:sldId id="343" r:id="rId20"/>
    <p:sldId id="388" r:id="rId21"/>
    <p:sldId id="380" r:id="rId22"/>
    <p:sldId id="385" r:id="rId23"/>
    <p:sldId id="359" r:id="rId24"/>
    <p:sldId id="360" r:id="rId25"/>
    <p:sldId id="387" r:id="rId26"/>
    <p:sldId id="363" r:id="rId27"/>
    <p:sldId id="389" r:id="rId28"/>
    <p:sldId id="362" r:id="rId29"/>
    <p:sldId id="356" r:id="rId30"/>
    <p:sldId id="364" r:id="rId31"/>
    <p:sldId id="369" r:id="rId32"/>
    <p:sldId id="386" r:id="rId33"/>
    <p:sldId id="366" r:id="rId34"/>
    <p:sldId id="367" r:id="rId35"/>
    <p:sldId id="358" r:id="rId36"/>
    <p:sldId id="368" r:id="rId37"/>
    <p:sldId id="349" r:id="rId38"/>
    <p:sldId id="383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1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5" y="1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848CA3A1-5FD1-48C7-AE8F-244858BDAE3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138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5" y="8830138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BA26D86C-B7BB-48B1-9E49-84D0DA0C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8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/>
          <a:lstStyle>
            <a:lvl1pPr algn="r">
              <a:defRPr sz="1200"/>
            </a:lvl1pPr>
          </a:lstStyle>
          <a:p>
            <a:fld id="{2111B29B-1B57-4F49-8DB6-6BAC4D59639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4" tIns="46557" rIns="93114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14" tIns="46557" rIns="93114" bIns="465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 anchor="b"/>
          <a:lstStyle>
            <a:lvl1pPr algn="r">
              <a:defRPr sz="1200"/>
            </a:lvl1pPr>
          </a:lstStyle>
          <a:p>
            <a:fld id="{1094A837-09DA-4C38-AEE9-1DB6412D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8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72400" y="617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8CE1B5-BB4B-4AC7-B150-E3E62D7B9282}" type="slidenum">
              <a:rPr lang="en-US" smtClean="0">
                <a:latin typeface="Arial Black" panose="020B0A04020102020204" pitchFamily="34" charset="0"/>
              </a:rPr>
              <a:pPr algn="r"/>
              <a:t>‹#›</a:t>
            </a:fld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600"/>
              <a:t>CS3103 </a:t>
            </a:r>
            <a:br>
              <a:rPr lang="en-US" sz="3600"/>
            </a:br>
            <a:r>
              <a:rPr lang="en-US" sz="3600"/>
              <a:t>Operating System</a:t>
            </a:r>
            <a:br>
              <a:rPr lang="en-US" sz="3200"/>
            </a:b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34748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7C5BC964-8533-4D20-BF23-7AB8A153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85129"/>
            <a:ext cx="5840896" cy="428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1CC0FCD-4086-48A5-A94C-534FF09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Output </a:t>
            </a:r>
            <a:r>
              <a:rPr lang="en-US" altLang="zh-TW" dirty="0">
                <a:ea typeface="微軟正黑體"/>
              </a:rPr>
              <a:t>in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EE12F-A07F-4EDA-AB14-760C526D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00600"/>
          </a:xfrm>
        </p:spPr>
        <p:txBody>
          <a:bodyPr>
            <a:normAutofit lnSpcReduction="10000"/>
          </a:bodyPr>
          <a:lstStyle/>
          <a:p>
            <a:r>
              <a:rPr lang="zh-TW" dirty="0">
                <a:ea typeface="+mn-lt"/>
                <a:cs typeface="+mn-lt"/>
              </a:rPr>
              <a:t>process 0</a:t>
            </a:r>
            <a:endParaRPr 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dirty="0">
                <a:ea typeface="+mn-lt"/>
                <a:cs typeface="+mn-lt"/>
              </a:rPr>
              <a:t>0 7 30 39</a:t>
            </a:r>
            <a:r>
              <a:rPr lang="zh-TW" altLang="en-US" dirty="0">
                <a:ea typeface="+mn-lt"/>
                <a:cs typeface="+mn-lt"/>
              </a:rPr>
              <a:t> </a:t>
            </a:r>
            <a:endParaRPr lang="en-US" altLang="zh-TW" dirty="0">
              <a:ea typeface="+mn-lt"/>
              <a:cs typeface="+mn-lt"/>
            </a:endParaRPr>
          </a:p>
          <a:p>
            <a:endParaRPr lang="zh-TW" dirty="0"/>
          </a:p>
          <a:p>
            <a:r>
              <a:rPr lang="zh-TW" dirty="0">
                <a:ea typeface="+mn-lt"/>
                <a:cs typeface="+mn-lt"/>
              </a:rPr>
              <a:t>process </a:t>
            </a:r>
            <a:r>
              <a:rPr lang="en-US" altLang="zh-TW" dirty="0">
                <a:ea typeface="+mn-lt"/>
                <a:cs typeface="+mn-lt"/>
              </a:rPr>
              <a:t>1</a:t>
            </a:r>
            <a:endParaRPr lang="zh-TW" alt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ea typeface="+mn-lt"/>
                <a:cs typeface="+mn-lt"/>
              </a:rPr>
              <a:t>7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10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39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41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51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54</a:t>
            </a:r>
            <a:r>
              <a:rPr lang="zh-TW" altLang="en-US" dirty="0">
                <a:ea typeface="+mn-lt"/>
                <a:cs typeface="+mn-lt"/>
              </a:rPr>
              <a:t> </a:t>
            </a:r>
            <a:endParaRPr lang="en-US" altLang="zh-TW" dirty="0">
              <a:ea typeface="+mn-lt"/>
              <a:cs typeface="+mn-lt"/>
            </a:endParaRPr>
          </a:p>
          <a:p>
            <a:endParaRPr lang="zh-TW" altLang="en-US" dirty="0"/>
          </a:p>
          <a:p>
            <a:r>
              <a:rPr lang="en-US" altLang="zh-TW" dirty="0">
                <a:ea typeface="+mn-lt"/>
                <a:cs typeface="+mn-lt"/>
              </a:rPr>
              <a:t>process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 dirty="0">
                <a:ea typeface="+mn-lt"/>
                <a:cs typeface="+mn-lt"/>
              </a:rPr>
              <a:t>2</a:t>
            </a:r>
            <a:endParaRPr 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dirty="0">
                <a:ea typeface="+mn-lt"/>
                <a:cs typeface="+mn-lt"/>
              </a:rPr>
              <a:t>10 15 41 51 </a:t>
            </a:r>
            <a:endParaRPr lang="en-US" altLang="zh-TW" dirty="0">
              <a:ea typeface="+mn-lt"/>
              <a:cs typeface="+mn-lt"/>
            </a:endParaRPr>
          </a:p>
          <a:p>
            <a:endParaRPr lang="zh-TW" dirty="0">
              <a:ea typeface="新細明體" panose="02020500000000000000" pitchFamily="18" charset="-120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process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</a:t>
            </a:r>
            <a:endParaRPr lang="zh-TW" alt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ea typeface="+mn-lt"/>
                <a:cs typeface="+mn-lt"/>
              </a:rPr>
              <a:t>15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30</a:t>
            </a:r>
            <a:r>
              <a:rPr lang="zh-TW" dirty="0">
                <a:ea typeface="+mn-lt"/>
                <a:cs typeface="+mn-lt"/>
              </a:rPr>
              <a:t> 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5220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Times New Roman"/>
              </a:rPr>
              <a:t>Download the attachment vis_schedule.zip from Canvas</a:t>
            </a:r>
            <a:endParaRPr lang="zh-TW" altLang="en-US" dirty="0">
              <a:ea typeface="新細明體" panose="02020500000000000000" pitchFamily="18" charset="-120"/>
              <a:cs typeface="Times New Roman"/>
            </a:endParaRPr>
          </a:p>
          <a:p>
            <a:r>
              <a:rPr lang="zh-TW" altLang="en-US" dirty="0">
                <a:ea typeface="新細明體"/>
                <a:cs typeface="Times New Roman"/>
              </a:rPr>
              <a:t>Open vis.html</a:t>
            </a:r>
          </a:p>
          <a:p>
            <a:r>
              <a:rPr lang="zh-TW" altLang="en-US" dirty="0">
                <a:ea typeface="新細明體"/>
                <a:cs typeface="Times New Roman"/>
              </a:rPr>
              <a:t>Click the button on webpage to open file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Select your output text file </a:t>
            </a:r>
            <a:r>
              <a:rPr lang="en-US" altLang="zh-TW" dirty="0">
                <a:ea typeface="新細明體"/>
                <a:cs typeface="Times New Roman"/>
              </a:rPr>
              <a:t>for visualization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55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Times New Roman"/>
              </a:rPr>
              <a:t>GUI interface for visualization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27D50-AC40-45BF-8E31-314C663E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7" y="1276226"/>
            <a:ext cx="8203905" cy="4305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CE4D9C-559A-490E-9147-014C0D239ED7}"/>
              </a:ext>
            </a:extLst>
          </p:cNvPr>
          <p:cNvSpPr/>
          <p:nvPr/>
        </p:nvSpPr>
        <p:spPr>
          <a:xfrm>
            <a:off x="470047" y="1749991"/>
            <a:ext cx="1447800" cy="3644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C9CBB-0641-4A5A-9576-DAC44A92F2CF}"/>
              </a:ext>
            </a:extLst>
          </p:cNvPr>
          <p:cNvSpPr/>
          <p:nvPr/>
        </p:nvSpPr>
        <p:spPr>
          <a:xfrm>
            <a:off x="3276600" y="2667001"/>
            <a:ext cx="838200" cy="2571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7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Times New Roman"/>
              </a:rPr>
              <a:t>We have tested this visualization with typical browsers, e.g., Chrome, Edge, Safari, and Firefox. </a:t>
            </a:r>
          </a:p>
          <a:p>
            <a:r>
              <a:rPr lang="zh-TW" altLang="en-US" dirty="0">
                <a:ea typeface="新細明體"/>
                <a:cs typeface="Times New Roman"/>
              </a:rPr>
              <a:t>If </a:t>
            </a:r>
            <a:r>
              <a:rPr lang="en-US" altLang="zh-TW" dirty="0">
                <a:ea typeface="新細明體"/>
                <a:cs typeface="Times New Roman"/>
              </a:rPr>
              <a:t>the vis.html file</a:t>
            </a:r>
            <a:r>
              <a:rPr lang="zh-TW" altLang="en-US" dirty="0">
                <a:ea typeface="新細明體"/>
                <a:cs typeface="Times New Roman"/>
              </a:rPr>
              <a:t> doesn</a:t>
            </a:r>
            <a:r>
              <a:rPr lang="en-US" altLang="zh-TW" dirty="0">
                <a:ea typeface="新細明體"/>
                <a:cs typeface="Times New Roman"/>
              </a:rPr>
              <a:t>’</a:t>
            </a:r>
            <a:r>
              <a:rPr lang="zh-TW" altLang="en-US" dirty="0">
                <a:ea typeface="新細明體"/>
                <a:cs typeface="Times New Roman"/>
              </a:rPr>
              <a:t>t work, </a:t>
            </a:r>
            <a:r>
              <a:rPr lang="en-US" altLang="zh-TW" dirty="0">
                <a:ea typeface="新細明體"/>
                <a:cs typeface="Times New Roman"/>
              </a:rPr>
              <a:t>please </a:t>
            </a:r>
            <a:r>
              <a:rPr lang="zh-TW" altLang="en-US" dirty="0">
                <a:ea typeface="新細明體"/>
                <a:cs typeface="Times New Roman"/>
              </a:rPr>
              <a:t>try it </a:t>
            </a:r>
            <a:r>
              <a:rPr lang="en-US" altLang="zh-TW" dirty="0">
                <a:ea typeface="新細明體"/>
                <a:cs typeface="Times New Roman"/>
              </a:rPr>
              <a:t>with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one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of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the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tested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browsers.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7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Overall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 I/O completion, mutex signal). If any, move processes from block queues to ready queues.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3: If no process on CPU, dispatch from ready queue. At the end of current tick, look ahead the service at next tick to determine what actions to take</a:t>
            </a:r>
            <a:endParaRPr lang="en-US" altLang="zh-TW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process completion – release </a:t>
            </a:r>
            <a:r>
              <a:rPr lang="en-US" altLang="zh-TW" sz="2400" dirty="0">
                <a:ea typeface="新細明體"/>
                <a:cs typeface="Times New Roman"/>
              </a:rPr>
              <a:t>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event wait – </a:t>
            </a:r>
            <a:r>
              <a:rPr lang="en-US" altLang="zh-TW" sz="2400" dirty="0">
                <a:ea typeface="新細明體"/>
                <a:cs typeface="Times New Roman"/>
              </a:rPr>
              <a:t>block 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mutex lock &amp; unlock – </a:t>
            </a:r>
            <a:r>
              <a:rPr lang="en-US" altLang="zh-TW" sz="2400" dirty="0">
                <a:ea typeface="新細明體"/>
                <a:cs typeface="Times New Roman"/>
              </a:rPr>
              <a:t>it depends (assuming all mutex operations are valid).</a:t>
            </a:r>
            <a:endParaRPr lang="zh-TW" altLang="en-US" sz="2400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30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Overall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</a:t>
            </a:r>
            <a:r>
              <a:rPr lang="en-US" altLang="zh-TW" dirty="0">
                <a:ea typeface="新細明體"/>
                <a:cs typeface="Times New Roman"/>
              </a:rPr>
              <a:t>At the start of each tick, </a:t>
            </a:r>
            <a:r>
              <a:rPr lang="zh-TW" altLang="en-US" dirty="0">
                <a:ea typeface="新細明體"/>
                <a:cs typeface="Times New Roman"/>
              </a:rPr>
              <a:t>check new processes' arrival. If any, admit them.</a:t>
            </a:r>
            <a:endParaRPr lang="en-US" altLang="zh-TW" dirty="0">
              <a:ea typeface="新細明體"/>
              <a:cs typeface="Times New Roman"/>
            </a:endParaRPr>
          </a:p>
          <a:p>
            <a:pPr lvl="1"/>
            <a:r>
              <a:rPr lang="en-US" altLang="zh-TW" dirty="0">
                <a:ea typeface="新細明體"/>
                <a:cs typeface="Times New Roman"/>
              </a:rPr>
              <a:t>Tick. </a:t>
            </a:r>
            <a:r>
              <a:rPr lang="en-US" altLang="zh-CN" dirty="0"/>
              <a:t>A tick is an arbitrary unit for measuring internal system time. How many milliseconds a tick represents depends on the OS.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TW" dirty="0">
                <a:ea typeface="新細明體"/>
                <a:cs typeface="Times New Roman"/>
              </a:rPr>
              <a:t>Our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84FE-57F4-47EA-B4B0-0B3E35230CAB}"/>
              </a:ext>
            </a:extLst>
          </p:cNvPr>
          <p:cNvSpPr txBox="1"/>
          <p:nvPr/>
        </p:nvSpPr>
        <p:spPr>
          <a:xfrm>
            <a:off x="1181100" y="303607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int </a:t>
            </a:r>
            <a:r>
              <a:rPr lang="en-HK" altLang="zh-TW" dirty="0" err="1">
                <a:ea typeface="新細明體"/>
                <a:cs typeface="Times New Roman"/>
              </a:rPr>
              <a:t>fcfs</a:t>
            </a:r>
            <a:r>
              <a:rPr lang="en-HK" altLang="zh-TW" dirty="0">
                <a:ea typeface="新細明體"/>
                <a:cs typeface="Times New Roman"/>
              </a:rPr>
              <a:t>(vector&lt;</a:t>
            </a:r>
            <a:r>
              <a:rPr lang="en-HK" altLang="zh-TW" dirty="0" err="1">
                <a:ea typeface="新細明體"/>
                <a:cs typeface="Times New Roman"/>
              </a:rPr>
              <a:t>process_t</a:t>
            </a:r>
            <a:r>
              <a:rPr lang="en-HK" altLang="zh-TW" dirty="0">
                <a:ea typeface="新細明體"/>
                <a:cs typeface="Times New Roman"/>
              </a:rPr>
              <a:t>&gt; processes, </a:t>
            </a:r>
            <a:r>
              <a:rPr lang="en-HK" altLang="zh-TW" dirty="0" err="1">
                <a:ea typeface="新細明體"/>
                <a:cs typeface="Times New Roman"/>
              </a:rPr>
              <a:t>const</a:t>
            </a:r>
            <a:r>
              <a:rPr lang="en-HK" altLang="zh-TW" dirty="0">
                <a:ea typeface="新細明體"/>
                <a:cs typeface="Times New Roman"/>
              </a:rPr>
              <a:t> char* </a:t>
            </a:r>
            <a:r>
              <a:rPr lang="en-HK" altLang="zh-TW" dirty="0" err="1">
                <a:ea typeface="新細明體"/>
                <a:cs typeface="Times New Roman"/>
              </a:rPr>
              <a:t>output_path</a:t>
            </a:r>
            <a:r>
              <a:rPr lang="en-HK" altLang="zh-TW" dirty="0">
                <a:ea typeface="新細明體"/>
                <a:cs typeface="Times New Roman"/>
              </a:rPr>
              <a:t>) {</a:t>
            </a:r>
          </a:p>
          <a:p>
            <a:pPr marL="320040" lvl="1" indent="0">
              <a:buNone/>
            </a:pPr>
            <a:r>
              <a:rPr lang="en-US" altLang="zh-TW" dirty="0">
                <a:ea typeface="新細明體"/>
                <a:cs typeface="Times New Roman"/>
              </a:rPr>
              <a:t>	// main loop	</a:t>
            </a:r>
          </a:p>
          <a:p>
            <a:pPr marL="320040" lvl="1" indent="0">
              <a:buNone/>
            </a:pPr>
            <a:r>
              <a:rPr lang="en-US" altLang="zh-TW" dirty="0">
                <a:ea typeface="新細明體"/>
                <a:cs typeface="Times New Roman"/>
              </a:rPr>
              <a:t>	for(int </a:t>
            </a:r>
            <a:r>
              <a:rPr lang="en-US" altLang="zh-TW" dirty="0" err="1">
                <a:ea typeface="新細明體"/>
                <a:cs typeface="Times New Roman"/>
              </a:rPr>
              <a:t>cur_tick</a:t>
            </a:r>
            <a:r>
              <a:rPr lang="en-US" altLang="zh-TW" dirty="0">
                <a:ea typeface="新細明體"/>
                <a:cs typeface="Times New Roman"/>
              </a:rPr>
              <a:t> = 0; </a:t>
            </a:r>
            <a:r>
              <a:rPr lang="en-US" altLang="zh-TW" dirty="0" err="1">
                <a:ea typeface="新細明體"/>
                <a:cs typeface="Times New Roman"/>
              </a:rPr>
              <a:t>cur_tick</a:t>
            </a:r>
            <a:r>
              <a:rPr lang="en-US" altLang="zh-TW" dirty="0">
                <a:ea typeface="新細明體"/>
                <a:cs typeface="Times New Roman"/>
              </a:rPr>
              <a:t> &lt; MAX_LOOP; </a:t>
            </a:r>
            <a:r>
              <a:rPr lang="en-US" altLang="zh-TW" dirty="0" err="1">
                <a:solidFill>
                  <a:srgbClr val="FF0000"/>
                </a:solidFill>
                <a:ea typeface="新細明體"/>
                <a:cs typeface="Times New Roman"/>
              </a:rPr>
              <a:t>cur_tick</a:t>
            </a:r>
            <a:r>
              <a:rPr lang="en-US" altLang="zh-TW" dirty="0">
                <a:solidFill>
                  <a:srgbClr val="FF0000"/>
                </a:solidFill>
                <a:ea typeface="新細明體"/>
                <a:cs typeface="Times New Roman"/>
              </a:rPr>
              <a:t>++</a:t>
            </a:r>
            <a:r>
              <a:rPr lang="en-US" altLang="zh-TW" dirty="0">
                <a:ea typeface="新細明體"/>
                <a:cs typeface="Times New Roman"/>
              </a:rPr>
              <a:t>) 	{</a:t>
            </a:r>
            <a:endParaRPr lang="en-HK" altLang="zh-TW" dirty="0">
              <a:ea typeface="新細明體"/>
              <a:cs typeface="Times New Roman"/>
            </a:endParaRP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		// scheduling details</a:t>
            </a: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	}</a:t>
            </a: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}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5" name="Rectangular Callout 1">
            <a:extLst>
              <a:ext uri="{FF2B5EF4-FFF2-40B4-BE49-F238E27FC236}">
                <a16:creationId xmlns:a16="http://schemas.microsoft.com/office/drawing/2014/main" id="{1FB8881E-C063-4A6D-9ECB-FB912464D180}"/>
              </a:ext>
            </a:extLst>
          </p:cNvPr>
          <p:cNvSpPr/>
          <p:nvPr/>
        </p:nvSpPr>
        <p:spPr>
          <a:xfrm>
            <a:off x="6703241" y="4648200"/>
            <a:ext cx="2044743" cy="1164240"/>
          </a:xfrm>
          <a:prstGeom prst="wedgeRectCallout">
            <a:avLst>
              <a:gd name="adj1" fmla="val -39194"/>
              <a:gd name="adj2" fmla="val -1057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 is increased by one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411780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45C51-E8E9-194E-B8D4-FFF610319FCB}"/>
              </a:ext>
            </a:extLst>
          </p:cNvPr>
          <p:cNvSpPr/>
          <p:nvPr/>
        </p:nvSpPr>
        <p:spPr>
          <a:xfrm>
            <a:off x="32606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112" name="標題 1">
            <a:extLst>
              <a:ext uri="{FF2B5EF4-FFF2-40B4-BE49-F238E27FC236}">
                <a16:creationId xmlns:a16="http://schemas.microsoft.com/office/drawing/2014/main" id="{8CE3112E-F6E0-7144-9CEB-B6624277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1: New processes arrival - P9 arrive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s</a:t>
            </a:r>
            <a:endParaRPr lang="zh-TW" dirty="0"/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C8DC0ACD-E05D-4920-9B0A-6AA47F91A4A1}"/>
              </a:ext>
            </a:extLst>
          </p:cNvPr>
          <p:cNvSpPr txBox="1">
            <a:spLocks/>
          </p:cNvSpPr>
          <p:nvPr/>
        </p:nvSpPr>
        <p:spPr>
          <a:xfrm>
            <a:off x="622392" y="4032901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0091B1-9763-4940-B8FB-3FC41B272198}"/>
              </a:ext>
            </a:extLst>
          </p:cNvPr>
          <p:cNvSpPr/>
          <p:nvPr/>
        </p:nvSpPr>
        <p:spPr>
          <a:xfrm>
            <a:off x="174322" y="519685"/>
            <a:ext cx="1435008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#9 100 3</a:t>
            </a:r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1E58162-1C94-49C3-B3A9-EE061436F29D}"/>
              </a:ext>
            </a:extLst>
          </p:cNvPr>
          <p:cNvSpPr/>
          <p:nvPr/>
        </p:nvSpPr>
        <p:spPr>
          <a:xfrm>
            <a:off x="1918948" y="201489"/>
            <a:ext cx="2508703" cy="506770"/>
          </a:xfrm>
          <a:prstGeom prst="wedgeRectCallout">
            <a:avLst>
              <a:gd name="adj1" fmla="val -84784"/>
              <a:gd name="adj2" fmla="val 59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as the current tick</a:t>
            </a:r>
          </a:p>
        </p:txBody>
      </p:sp>
    </p:spTree>
    <p:extLst>
      <p:ext uri="{BB962C8B-B14F-4D97-AF65-F5344CB8AC3E}">
        <p14:creationId xmlns:p14="http://schemas.microsoft.com/office/powerpoint/2010/main" val="426933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1: New processes arrival - P9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arrives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0E07BCB0-94FA-4030-B166-821EA3FEC02C}"/>
              </a:ext>
            </a:extLst>
          </p:cNvPr>
          <p:cNvSpPr txBox="1">
            <a:spLocks/>
          </p:cNvSpPr>
          <p:nvPr/>
        </p:nvSpPr>
        <p:spPr>
          <a:xfrm>
            <a:off x="622392" y="4032901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13964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Overall Workflow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 I/O completion </a:t>
            </a:r>
            <a:r>
              <a:rPr lang="en-US" altLang="zh-TW" dirty="0">
                <a:ea typeface="新細明體"/>
                <a:cs typeface="Times New Roman"/>
              </a:rPr>
              <a:t>or</a:t>
            </a:r>
            <a:r>
              <a:rPr lang="zh-TW" altLang="en-US" dirty="0">
                <a:ea typeface="新細明體"/>
                <a:cs typeface="Times New Roman"/>
              </a:rPr>
              <a:t> mutex </a:t>
            </a:r>
            <a:r>
              <a:rPr lang="en-US" altLang="zh-TW" dirty="0">
                <a:ea typeface="新細明體"/>
                <a:cs typeface="Times New Roman"/>
              </a:rPr>
              <a:t>unlock</a:t>
            </a:r>
            <a:r>
              <a:rPr lang="zh-TW" altLang="en-US" dirty="0">
                <a:ea typeface="新細明體"/>
                <a:cs typeface="Times New Roman"/>
              </a:rPr>
              <a:t>). If any, move processes from block queues to ready queues.</a:t>
            </a:r>
          </a:p>
        </p:txBody>
      </p:sp>
    </p:spTree>
    <p:extLst>
      <p:ext uri="{BB962C8B-B14F-4D97-AF65-F5344CB8AC3E}">
        <p14:creationId xmlns:p14="http://schemas.microsoft.com/office/powerpoint/2010/main" val="379092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D1648B98-9D7B-4F18-82B3-FAB8D4A25693}"/>
              </a:ext>
            </a:extLst>
          </p:cNvPr>
          <p:cNvSpPr txBox="1">
            <a:spLocks/>
          </p:cNvSpPr>
          <p:nvPr/>
        </p:nvSpPr>
        <p:spPr>
          <a:xfrm>
            <a:off x="622392" y="41148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766F91-8D2F-4E08-A3A0-8EDBCE02BF86}"/>
              </a:ext>
            </a:extLst>
          </p:cNvPr>
          <p:cNvSpPr/>
          <p:nvPr/>
        </p:nvSpPr>
        <p:spPr>
          <a:xfrm>
            <a:off x="161117" y="2160286"/>
            <a:ext cx="143500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C285-EFBB-4623-8263-589BB29C252F}"/>
              </a:ext>
            </a:extLst>
          </p:cNvPr>
          <p:cNvSpPr txBox="1"/>
          <p:nvPr/>
        </p:nvSpPr>
        <p:spPr>
          <a:xfrm>
            <a:off x="351026" y="1783005"/>
            <a:ext cx="146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Tick 97</a:t>
            </a:r>
            <a:endParaRPr lang="zh-CN" alt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3CD47-5841-4B96-B443-5C190BD4E7E5}"/>
              </a:ext>
            </a:extLst>
          </p:cNvPr>
          <p:cNvCxnSpPr>
            <a:cxnSpLocks/>
          </p:cNvCxnSpPr>
          <p:nvPr/>
        </p:nvCxnSpPr>
        <p:spPr>
          <a:xfrm>
            <a:off x="1011118" y="2743200"/>
            <a:ext cx="4149217" cy="2553431"/>
          </a:xfrm>
          <a:prstGeom prst="straightConnector1">
            <a:avLst/>
          </a:prstGeom>
          <a:ln w="3556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481" y="6858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095816" y="1431131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Long-term scheduling: </a:t>
            </a:r>
            <a:r>
              <a:rPr lang="en-NZ" sz="2000" dirty="0"/>
              <a:t>whether a new process is admitted.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Medium-term scheduling: </a:t>
            </a:r>
            <a:r>
              <a:rPr lang="en-NZ" sz="2000" dirty="0"/>
              <a:t>whether a process is swapped in.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scheduling: </a:t>
            </a:r>
            <a:r>
              <a:rPr lang="en-NZ" sz="2000" dirty="0"/>
              <a:t>which ready process to execute next.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63029">
            <a:off x="7081296" y="3857139"/>
            <a:ext cx="1745044" cy="1429416"/>
          </a:xfrm>
          <a:prstGeom prst="leftArrow">
            <a:avLst>
              <a:gd name="adj1" fmla="val 50000"/>
              <a:gd name="adj2" fmla="val 615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D1648B98-9D7B-4F18-82B3-FAB8D4A25693}"/>
              </a:ext>
            </a:extLst>
          </p:cNvPr>
          <p:cNvSpPr txBox="1">
            <a:spLocks/>
          </p:cNvSpPr>
          <p:nvPr/>
        </p:nvSpPr>
        <p:spPr>
          <a:xfrm>
            <a:off x="622392" y="41148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766F91-8D2F-4E08-A3A0-8EDBCE02BF86}"/>
              </a:ext>
            </a:extLst>
          </p:cNvPr>
          <p:cNvSpPr/>
          <p:nvPr/>
        </p:nvSpPr>
        <p:spPr>
          <a:xfrm>
            <a:off x="161117" y="2160286"/>
            <a:ext cx="143500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C285-EFBB-4623-8263-589BB29C252F}"/>
              </a:ext>
            </a:extLst>
          </p:cNvPr>
          <p:cNvSpPr txBox="1"/>
          <p:nvPr/>
        </p:nvSpPr>
        <p:spPr>
          <a:xfrm>
            <a:off x="351026" y="1783005"/>
            <a:ext cx="146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Tick 97</a:t>
            </a:r>
            <a:endParaRPr lang="zh-CN" altLang="en-US" sz="2000" dirty="0"/>
          </a:p>
        </p:txBody>
      </p:sp>
      <p:sp>
        <p:nvSpPr>
          <p:cNvPr id="71" name="Rectangular Callout 1">
            <a:extLst>
              <a:ext uri="{FF2B5EF4-FFF2-40B4-BE49-F238E27FC236}">
                <a16:creationId xmlns:a16="http://schemas.microsoft.com/office/drawing/2014/main" id="{F9BF3F35-430D-4005-806D-E4242F270A7F}"/>
              </a:ext>
            </a:extLst>
          </p:cNvPr>
          <p:cNvSpPr/>
          <p:nvPr/>
        </p:nvSpPr>
        <p:spPr>
          <a:xfrm>
            <a:off x="261211" y="3048000"/>
            <a:ext cx="1130343" cy="774822"/>
          </a:xfrm>
          <a:prstGeom prst="wedgeRectCallout">
            <a:avLst>
              <a:gd name="adj1" fmla="val 130278"/>
              <a:gd name="adj2" fmla="val -333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I/O completes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3CD47-5841-4B96-B443-5C190BD4E7E5}"/>
              </a:ext>
            </a:extLst>
          </p:cNvPr>
          <p:cNvCxnSpPr>
            <a:cxnSpLocks/>
          </p:cNvCxnSpPr>
          <p:nvPr/>
        </p:nvCxnSpPr>
        <p:spPr>
          <a:xfrm>
            <a:off x="1011118" y="2743200"/>
            <a:ext cx="4149217" cy="2553431"/>
          </a:xfrm>
          <a:prstGeom prst="straightConnector1">
            <a:avLst/>
          </a:prstGeom>
          <a:ln w="3556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6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6498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Overall Workflow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8160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</a:t>
            </a:r>
            <a:r>
              <a:rPr lang="en-US" altLang="zh-TW" dirty="0">
                <a:ea typeface="新細明體"/>
                <a:cs typeface="Times New Roman"/>
              </a:rPr>
              <a:t>,</a:t>
            </a:r>
            <a:r>
              <a:rPr lang="zh-TW" altLang="en-US" dirty="0">
                <a:ea typeface="新細明體"/>
                <a:cs typeface="Times New Roman"/>
              </a:rPr>
              <a:t> I/O completion, mutex signal). If any, move processes from block queues to ready queues.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3: If no process on CPU, dispatch from ready queue. At the end of current tick, look ahead the service at next tick to determine what actions to take</a:t>
            </a:r>
            <a:r>
              <a:rPr lang="en-US" altLang="zh-TW" dirty="0">
                <a:ea typeface="新細明體"/>
                <a:cs typeface="Times New Roman"/>
              </a:rPr>
              <a:t>.</a:t>
            </a:r>
            <a:endParaRPr lang="en-US" altLang="zh-CN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/>
                <a:cs typeface="Times New Roman"/>
              </a:rPr>
              <a:t>check time quantum and processor execution time;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process completion – release </a:t>
            </a:r>
            <a:r>
              <a:rPr lang="en-US" altLang="zh-TW" sz="2400" dirty="0">
                <a:ea typeface="新細明體"/>
                <a:cs typeface="Times New Roman"/>
              </a:rPr>
              <a:t>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event wait – </a:t>
            </a:r>
            <a:r>
              <a:rPr lang="en-US" altLang="zh-TW" sz="2400" dirty="0">
                <a:ea typeface="新細明體"/>
                <a:cs typeface="Times New Roman"/>
              </a:rPr>
              <a:t>block 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mutex lock &amp; unlock – </a:t>
            </a:r>
            <a:r>
              <a:rPr lang="en-US" altLang="zh-TW" sz="2400" dirty="0">
                <a:ea typeface="新細明體"/>
                <a:cs typeface="Times New Roman"/>
              </a:rPr>
              <a:t>it depends (assuming all mutex operations are valid).</a:t>
            </a:r>
            <a:endParaRPr lang="zh-TW" altLang="en-US" sz="2400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23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dispatch P1 to CPU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7EBE9-FD38-1D45-A422-4D044897C368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25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check P1’s future description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7EBE9-FD38-1D45-A422-4D044897C368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849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0 – P1 is still running</a:t>
            </a:r>
            <a:endParaRPr lang="zh-TW" dirty="0"/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1A992EB3-59A6-4306-9F8A-AB3D4974592B}"/>
              </a:ext>
            </a:extLst>
          </p:cNvPr>
          <p:cNvSpPr/>
          <p:nvPr/>
        </p:nvSpPr>
        <p:spPr>
          <a:xfrm>
            <a:off x="6558210" y="2645844"/>
            <a:ext cx="2509575" cy="1543559"/>
          </a:xfrm>
          <a:prstGeom prst="wedgeRectCallout">
            <a:avLst>
              <a:gd name="adj1" fmla="val -59829"/>
              <a:gd name="adj2" fmla="val -1502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Current duration 1 tick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Quantum 5 ticks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 quantum has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expired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4292DC-2816-4620-A0A7-F57124E1726F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Rectangular Callout 1">
            <a:extLst>
              <a:ext uri="{FF2B5EF4-FFF2-40B4-BE49-F238E27FC236}">
                <a16:creationId xmlns:a16="http://schemas.microsoft.com/office/drawing/2014/main" id="{8CA1FF44-6092-4640-B9B0-15DDF2A52058}"/>
              </a:ext>
            </a:extLst>
          </p:cNvPr>
          <p:cNvSpPr/>
          <p:nvPr/>
        </p:nvSpPr>
        <p:spPr>
          <a:xfrm>
            <a:off x="7482401" y="457207"/>
            <a:ext cx="1635789" cy="662961"/>
          </a:xfrm>
          <a:prstGeom prst="wedgeRectCallout">
            <a:avLst>
              <a:gd name="adj1" fmla="val -120796"/>
              <a:gd name="adj2" fmla="val 40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time not met</a:t>
            </a:r>
          </a:p>
        </p:txBody>
      </p:sp>
    </p:spTree>
    <p:extLst>
      <p:ext uri="{BB962C8B-B14F-4D97-AF65-F5344CB8AC3E}">
        <p14:creationId xmlns:p14="http://schemas.microsoft.com/office/powerpoint/2010/main" val="311074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look ahead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4D69A2-D70C-144D-9F69-07C649840D8A}"/>
              </a:ext>
            </a:extLst>
          </p:cNvPr>
          <p:cNvSpPr/>
          <p:nvPr/>
        </p:nvSpPr>
        <p:spPr>
          <a:xfrm>
            <a:off x="7793559" y="2612615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31671B6F-FEF6-4B29-A2C0-DC5BBCD87FBA}"/>
              </a:ext>
            </a:extLst>
          </p:cNvPr>
          <p:cNvSpPr/>
          <p:nvPr/>
        </p:nvSpPr>
        <p:spPr>
          <a:xfrm>
            <a:off x="6819904" y="1570067"/>
            <a:ext cx="2362190" cy="864304"/>
          </a:xfrm>
          <a:prstGeom prst="wedgeRectCallout">
            <a:avLst>
              <a:gd name="adj1" fmla="val 49765"/>
              <a:gd name="adj2" fmla="val -207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current execution finishes,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examine future services</a:t>
            </a:r>
          </a:p>
        </p:txBody>
      </p:sp>
    </p:spTree>
    <p:extLst>
      <p:ext uri="{BB962C8B-B14F-4D97-AF65-F5344CB8AC3E}">
        <p14:creationId xmlns:p14="http://schemas.microsoft.com/office/powerpoint/2010/main" val="1355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1 – P1 gets blocked by Disk operation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4D69A2-D70C-144D-9F69-07C649840D8A}"/>
              </a:ext>
            </a:extLst>
          </p:cNvPr>
          <p:cNvSpPr/>
          <p:nvPr/>
        </p:nvSpPr>
        <p:spPr>
          <a:xfrm>
            <a:off x="7793559" y="2612615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</p:spTree>
    <p:extLst>
      <p:ext uri="{BB962C8B-B14F-4D97-AF65-F5344CB8AC3E}">
        <p14:creationId xmlns:p14="http://schemas.microsoft.com/office/powerpoint/2010/main" val="224023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1 – P1 gets blocked by Disk operation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D01128-E250-974C-A3BD-DC7F32EE0B93}"/>
              </a:ext>
            </a:extLst>
          </p:cNvPr>
          <p:cNvSpPr/>
          <p:nvPr/>
        </p:nvSpPr>
        <p:spPr>
          <a:xfrm>
            <a:off x="7806474" y="2590966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</p:spTree>
    <p:extLst>
      <p:ext uri="{BB962C8B-B14F-4D97-AF65-F5344CB8AC3E}">
        <p14:creationId xmlns:p14="http://schemas.microsoft.com/office/powerpoint/2010/main" val="30038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2 – P1 has mutex 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C33AE2-9C10-4140-B36B-28433A90D000}"/>
              </a:ext>
            </a:extLst>
          </p:cNvPr>
          <p:cNvSpPr/>
          <p:nvPr/>
        </p:nvSpPr>
        <p:spPr>
          <a:xfrm>
            <a:off x="7799095" y="4452166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096CCD4-D666-41FF-AD55-790AA8B58045}"/>
              </a:ext>
            </a:extLst>
          </p:cNvPr>
          <p:cNvSpPr/>
          <p:nvPr/>
        </p:nvSpPr>
        <p:spPr>
          <a:xfrm>
            <a:off x="5555175" y="4989711"/>
            <a:ext cx="1579221" cy="736386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Unsuccessful mutex lock</a:t>
            </a:r>
          </a:p>
        </p:txBody>
      </p:sp>
    </p:spTree>
    <p:extLst>
      <p:ext uri="{BB962C8B-B14F-4D97-AF65-F5344CB8AC3E}">
        <p14:creationId xmlns:p14="http://schemas.microsoft.com/office/powerpoint/2010/main" val="40452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EE261-5C21-4CF1-8CA7-EF5006FB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Background</a:t>
            </a:r>
            <a:endParaRPr lang="zh-TW" altLang="en-US" dirty="0"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4F7133C-6D30-4507-AD2F-CD4C67D9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93" y="446219"/>
            <a:ext cx="6041212" cy="4724732"/>
          </a:xfrm>
        </p:spPr>
      </p:pic>
    </p:spTree>
    <p:extLst>
      <p:ext uri="{BB962C8B-B14F-4D97-AF65-F5344CB8AC3E}">
        <p14:creationId xmlns:p14="http://schemas.microsoft.com/office/powerpoint/2010/main" val="265018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0574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5298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0022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4747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9471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2 – P1 has mutex 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C33AE2-9C10-4140-B36B-28433A90D000}"/>
              </a:ext>
            </a:extLst>
          </p:cNvPr>
          <p:cNvSpPr/>
          <p:nvPr/>
        </p:nvSpPr>
        <p:spPr>
          <a:xfrm>
            <a:off x="7848600" y="4419931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C141F4BD-E63D-4D4A-92D2-F71E8A6DC959}"/>
              </a:ext>
            </a:extLst>
          </p:cNvPr>
          <p:cNvSpPr/>
          <p:nvPr/>
        </p:nvSpPr>
        <p:spPr>
          <a:xfrm>
            <a:off x="5555175" y="4989711"/>
            <a:ext cx="1579221" cy="736386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Unsuccessful mutex lock</a:t>
            </a:r>
          </a:p>
        </p:txBody>
      </p:sp>
    </p:spTree>
    <p:extLst>
      <p:ext uri="{BB962C8B-B14F-4D97-AF65-F5344CB8AC3E}">
        <p14:creationId xmlns:p14="http://schemas.microsoft.com/office/powerpoint/2010/main" val="1968929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73598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736ADDE8-57F4-4F66-9D9B-E0011C3FC5CE}"/>
              </a:ext>
            </a:extLst>
          </p:cNvPr>
          <p:cNvSpPr/>
          <p:nvPr/>
        </p:nvSpPr>
        <p:spPr>
          <a:xfrm>
            <a:off x="5263859" y="4942389"/>
            <a:ext cx="1788413" cy="609269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action on P1</a:t>
            </a:r>
          </a:p>
        </p:txBody>
      </p:sp>
    </p:spTree>
    <p:extLst>
      <p:ext uri="{BB962C8B-B14F-4D97-AF65-F5344CB8AC3E}">
        <p14:creationId xmlns:p14="http://schemas.microsoft.com/office/powerpoint/2010/main" val="2161750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73598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736ADDE8-57F4-4F66-9D9B-E0011C3FC5CE}"/>
              </a:ext>
            </a:extLst>
          </p:cNvPr>
          <p:cNvSpPr/>
          <p:nvPr/>
        </p:nvSpPr>
        <p:spPr>
          <a:xfrm>
            <a:off x="5263859" y="4942389"/>
            <a:ext cx="1788413" cy="609269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action on P1</a:t>
            </a:r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F8D124EC-6889-4223-B36D-1C6DBA2BFBD5}"/>
              </a:ext>
            </a:extLst>
          </p:cNvPr>
          <p:cNvSpPr/>
          <p:nvPr/>
        </p:nvSpPr>
        <p:spPr>
          <a:xfrm>
            <a:off x="7937451" y="3048000"/>
            <a:ext cx="1130343" cy="1164240"/>
          </a:xfrm>
          <a:prstGeom prst="wedgeRectCallout">
            <a:avLst>
              <a:gd name="adj1" fmla="val -53825"/>
              <a:gd name="adj2" fmla="val 712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will unblock P8 in the next tick</a:t>
            </a:r>
          </a:p>
        </p:txBody>
      </p:sp>
    </p:spTree>
    <p:extLst>
      <p:ext uri="{BB962C8B-B14F-4D97-AF65-F5344CB8AC3E}">
        <p14:creationId xmlns:p14="http://schemas.microsoft.com/office/powerpoint/2010/main" val="192341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19931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3C22C03A-872F-BC42-8C8C-F62C11730D6B}"/>
              </a:ext>
            </a:extLst>
          </p:cNvPr>
          <p:cNvSpPr/>
          <p:nvPr/>
        </p:nvSpPr>
        <p:spPr>
          <a:xfrm>
            <a:off x="7937451" y="3625171"/>
            <a:ext cx="1130343" cy="533401"/>
          </a:xfrm>
          <a:prstGeom prst="wedgeRectCallout">
            <a:avLst>
              <a:gd name="adj1" fmla="val -40807"/>
              <a:gd name="adj2" fmla="val 992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Zero time cost</a:t>
            </a:r>
          </a:p>
        </p:txBody>
      </p:sp>
    </p:spTree>
    <p:extLst>
      <p:ext uri="{BB962C8B-B14F-4D97-AF65-F5344CB8AC3E}">
        <p14:creationId xmlns:p14="http://schemas.microsoft.com/office/powerpoint/2010/main" val="15160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288662"/>
            <a:ext cx="886783" cy="96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  <a:p>
            <a:pPr algn="ctr"/>
            <a:r>
              <a:rPr lang="en-US" dirty="0"/>
              <a:t>C 10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3C22C03A-872F-BC42-8C8C-F62C11730D6B}"/>
              </a:ext>
            </a:extLst>
          </p:cNvPr>
          <p:cNvSpPr/>
          <p:nvPr/>
        </p:nvSpPr>
        <p:spPr>
          <a:xfrm>
            <a:off x="7937451" y="3189102"/>
            <a:ext cx="1130343" cy="838201"/>
          </a:xfrm>
          <a:prstGeom prst="wedgeRectCallout">
            <a:avLst>
              <a:gd name="adj1" fmla="val -29649"/>
              <a:gd name="adj2" fmla="val 14797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the next service</a:t>
            </a:r>
          </a:p>
        </p:txBody>
      </p:sp>
    </p:spTree>
    <p:extLst>
      <p:ext uri="{BB962C8B-B14F-4D97-AF65-F5344CB8AC3E}">
        <p14:creationId xmlns:p14="http://schemas.microsoft.com/office/powerpoint/2010/main" val="295172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4 – P1 timeout</a:t>
            </a:r>
            <a:endParaRPr lang="zh-TW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916B15B-2949-43CD-A4B7-10047E92BC72}"/>
              </a:ext>
            </a:extLst>
          </p:cNvPr>
          <p:cNvSpPr/>
          <p:nvPr/>
        </p:nvSpPr>
        <p:spPr>
          <a:xfrm>
            <a:off x="7645567" y="1538102"/>
            <a:ext cx="1525572" cy="1286958"/>
          </a:xfrm>
          <a:prstGeom prst="wedgeRectCallout">
            <a:avLst>
              <a:gd name="adj1" fmla="val -265234"/>
              <a:gd name="adj2" fmla="val -447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running out of time quantum</a:t>
            </a:r>
          </a:p>
        </p:txBody>
      </p:sp>
    </p:spTree>
    <p:extLst>
      <p:ext uri="{BB962C8B-B14F-4D97-AF65-F5344CB8AC3E}">
        <p14:creationId xmlns:p14="http://schemas.microsoft.com/office/powerpoint/2010/main" val="393075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4 – P1 timeout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620757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Notes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Times New Roman"/>
              </a:rPr>
              <a:t>For simplification, this assignment </a:t>
            </a:r>
            <a:r>
              <a:rPr lang="en-US" altLang="zh-TW" b="1" dirty="0">
                <a:ea typeface="新細明體"/>
                <a:cs typeface="Times New Roman"/>
              </a:rPr>
              <a:t>assumes</a:t>
            </a:r>
            <a:r>
              <a:rPr lang="en-US" altLang="zh-TW" dirty="0">
                <a:ea typeface="新細明體"/>
                <a:cs typeface="Times New Roman"/>
              </a:rPr>
              <a:t> that handling interrupts and mutex operations require zero overhead.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The demo code only contains a queue for </a:t>
            </a:r>
            <a:r>
              <a:rPr lang="en-US" altLang="zh-TW" b="1" dirty="0">
                <a:ea typeface="新細明體"/>
                <a:cs typeface="Times New Roman"/>
              </a:rPr>
              <a:t>disk I/O</a:t>
            </a:r>
            <a:r>
              <a:rPr lang="en-US" altLang="zh-TW" dirty="0">
                <a:ea typeface="新細明體"/>
                <a:cs typeface="Times New Roman"/>
              </a:rPr>
              <a:t> in </a:t>
            </a:r>
            <a:r>
              <a:rPr lang="en-US" altLang="zh-TW" b="1" dirty="0">
                <a:ea typeface="新細明體"/>
                <a:cs typeface="Times New Roman"/>
              </a:rPr>
              <a:t>FCFS</a:t>
            </a:r>
            <a:r>
              <a:rPr lang="en-US" altLang="zh-TW" dirty="0">
                <a:ea typeface="新細明體"/>
                <a:cs typeface="Times New Roman"/>
              </a:rPr>
              <a:t>. You need to add a corresponding queue for keyboard operation, and one blocked queue for the</a:t>
            </a:r>
            <a:r>
              <a:rPr lang="en-US" altLang="zh-TW" b="1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mutex (To reduce your workload, we only have one mutex).</a:t>
            </a: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022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Notes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Times New Roman"/>
              </a:rPr>
              <a:t>FCFS is </a:t>
            </a:r>
            <a:r>
              <a:rPr lang="en-US" altLang="zh-TW" b="1" dirty="0">
                <a:ea typeface="新細明體"/>
                <a:cs typeface="Times New Roman"/>
              </a:rPr>
              <a:t>non-preemptive</a:t>
            </a:r>
            <a:r>
              <a:rPr lang="en-US" altLang="zh-TW" dirty="0">
                <a:ea typeface="新細明體"/>
                <a:cs typeface="Times New Roman"/>
              </a:rPr>
              <a:t>, each process will execute till the its completion, unless blocked due to some events.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RR and FB are </a:t>
            </a:r>
            <a:r>
              <a:rPr lang="en-US" altLang="zh-TW" b="1" dirty="0">
                <a:ea typeface="新細明體"/>
                <a:cs typeface="Times New Roman"/>
              </a:rPr>
              <a:t>preemptive</a:t>
            </a:r>
            <a:r>
              <a:rPr lang="en-US" altLang="zh-TW" dirty="0">
                <a:ea typeface="新細明體"/>
                <a:cs typeface="Times New Roman"/>
              </a:rPr>
              <a:t>. A process will be moved from running to ready when it runs out of its time quantum. 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To save your implementation time, feel free to reuse/modify the sample code in your submission.</a:t>
            </a:r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24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298-BA9F-4766-9BF6-FE10A30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3ABA-2501-41A5-BC54-3C4212C1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924800" cy="388620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In this assignment, you need implement a single-threaded program to simulate a scheduling dispatcher in a computer.</a:t>
            </a:r>
          </a:p>
          <a:p>
            <a:pPr lvl="1"/>
            <a:r>
              <a:rPr lang="en-NZ" altLang="zh-CN" sz="2400" dirty="0"/>
              <a:t>FCFS (First-Come-First-Serve)</a:t>
            </a:r>
          </a:p>
          <a:p>
            <a:pPr lvl="1"/>
            <a:r>
              <a:rPr lang="en-NZ" altLang="zh-CN" sz="2400" dirty="0"/>
              <a:t>RR (Round-Robin)</a:t>
            </a:r>
          </a:p>
          <a:p>
            <a:pPr lvl="1"/>
            <a:r>
              <a:rPr lang="en-NZ" altLang="zh-CN" sz="2400" dirty="0"/>
              <a:t>FB (Feedback)</a:t>
            </a:r>
          </a:p>
          <a:p>
            <a:pPr lvl="1"/>
            <a:endParaRPr lang="zh-TW" altLang="en-US" sz="2400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298-BA9F-4766-9BF6-FE10A30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3ABA-2501-41A5-BC54-3C4212C1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The scheduling system should be able to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admit</a:t>
            </a:r>
            <a:r>
              <a:rPr lang="en-US" sz="2400" dirty="0">
                <a:ea typeface="+mn-lt"/>
                <a:cs typeface="+mn-lt"/>
              </a:rPr>
              <a:t> new processes to ready queues.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dispatch</a:t>
            </a:r>
            <a:r>
              <a:rPr lang="en-US" sz="2400" dirty="0">
                <a:ea typeface="+mn-lt"/>
                <a:cs typeface="+mn-lt"/>
              </a:rPr>
              <a:t> processes to CPU according to scheduling algorithms. 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block</a:t>
            </a:r>
            <a:r>
              <a:rPr lang="en-US" sz="2400" dirty="0">
                <a:ea typeface="+mn-lt"/>
                <a:cs typeface="+mn-lt"/>
              </a:rPr>
              <a:t> the running process when it has to wait for an event like I/O completion or mutex signals and put them back to ready queues (</a:t>
            </a:r>
            <a:r>
              <a:rPr lang="en-US" sz="2400" b="1" dirty="0">
                <a:ea typeface="+mn-lt"/>
                <a:cs typeface="+mn-lt"/>
              </a:rPr>
              <a:t>unblock</a:t>
            </a:r>
            <a:r>
              <a:rPr lang="en-US" sz="2400" dirty="0">
                <a:ea typeface="+mn-lt"/>
                <a:cs typeface="+mn-lt"/>
              </a:rPr>
              <a:t>) when the corresponding event occurs.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51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4589253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/>
              <a:t>Demo Code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demo.cpp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This file emulates the FCFS scheduling algorithm with disk I/O operations</a:t>
            </a:r>
            <a:endParaRPr lang="en-US" altLang="en-US" dirty="0">
              <a:cs typeface="Times New Roman"/>
            </a:endParaRPr>
          </a:p>
          <a:p>
            <a:pPr lvl="1">
              <a:spcBef>
                <a:spcPts val="1200"/>
              </a:spcBef>
            </a:pPr>
            <a:r>
              <a:rPr lang="en-US" altLang="en-US" dirty="0">
                <a:cs typeface="Times New Roman"/>
              </a:rPr>
              <a:t>Other scheduling algorithms (RR and FB) and mutexes are NOT supported in demo.cpp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dirty="0"/>
              <a:t>Compilation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To compile the program </a:t>
            </a:r>
            <a:r>
              <a:rPr lang="en-US" sz="1800" i="1" dirty="0">
                <a:cs typeface="Courier New" panose="02070309020205020404" pitchFamily="49" charset="0"/>
              </a:rPr>
              <a:t>demo.cpp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g++ demo.cpp -o demo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Run the demo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./demo demo_processes.txt demo_output.txt</a:t>
            </a:r>
          </a:p>
          <a:p>
            <a:pPr lvl="1">
              <a:spcBef>
                <a:spcPts val="120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23E-2B40-40E6-8DE6-CA19FD46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Description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66-DEE4-4F78-9F6D-91C44BCA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Process description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process_id</a:t>
            </a:r>
            <a:r>
              <a:rPr lang="en-US" altLang="zh-CN" dirty="0"/>
              <a:t> </a:t>
            </a:r>
            <a:r>
              <a:rPr lang="en-US" altLang="zh-CN" dirty="0" err="1"/>
              <a:t>arrival_time</a:t>
            </a:r>
            <a:r>
              <a:rPr lang="en-US" altLang="zh-CN" dirty="0"/>
              <a:t> </a:t>
            </a:r>
            <a:r>
              <a:rPr lang="en-US" altLang="zh-CN" dirty="0" err="1"/>
              <a:t>service_number</a:t>
            </a:r>
            <a:endParaRPr lang="zh-CN" altLang="zh-CN" dirty="0"/>
          </a:p>
          <a:p>
            <a:pPr lvl="1"/>
            <a:r>
              <a:rPr lang="en-US" altLang="zh-CN" dirty="0" err="1"/>
              <a:t>service_type</a:t>
            </a:r>
            <a:r>
              <a:rPr lang="en-US" altLang="zh-CN" dirty="0"/>
              <a:t> </a:t>
            </a:r>
            <a:r>
              <a:rPr lang="en-US" altLang="zh-CN" dirty="0" err="1"/>
              <a:t>service_description</a:t>
            </a:r>
            <a:endParaRPr lang="zh-CN" altLang="zh-CN" dirty="0"/>
          </a:p>
          <a:p>
            <a:pPr lvl="1"/>
            <a:r>
              <a:rPr lang="en-US" altLang="zh-CN" dirty="0" err="1"/>
              <a:t>service_type</a:t>
            </a:r>
            <a:r>
              <a:rPr lang="en-US" altLang="zh-CN" dirty="0"/>
              <a:t> </a:t>
            </a:r>
            <a:r>
              <a:rPr lang="en-US" altLang="zh-CN" dirty="0" err="1"/>
              <a:t>service_description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Service type</a:t>
            </a:r>
          </a:p>
          <a:p>
            <a:pPr lvl="1"/>
            <a:r>
              <a:rPr lang="en-US" altLang="zh-CN" dirty="0"/>
              <a:t>C: CPU</a:t>
            </a:r>
          </a:p>
          <a:p>
            <a:pPr lvl="1"/>
            <a:r>
              <a:rPr lang="en-US" altLang="zh-CN" dirty="0"/>
              <a:t>D: Disk I/O</a:t>
            </a:r>
          </a:p>
          <a:p>
            <a:pPr lvl="1"/>
            <a:r>
              <a:rPr lang="en-US" altLang="zh-CN" dirty="0"/>
              <a:t>K: Keyboard input</a:t>
            </a:r>
          </a:p>
          <a:p>
            <a:pPr lvl="1"/>
            <a:r>
              <a:rPr lang="en-US" altLang="zh-CN" dirty="0"/>
              <a:t>L </a:t>
            </a:r>
            <a:r>
              <a:rPr lang="en-US" altLang="zh-CN" dirty="0" err="1"/>
              <a:t>mtx</a:t>
            </a:r>
            <a:r>
              <a:rPr lang="en-US" altLang="zh-CN" dirty="0"/>
              <a:t>: lock the mutex </a:t>
            </a:r>
            <a:r>
              <a:rPr lang="en-US" altLang="zh-CN" dirty="0" err="1"/>
              <a:t>mtx</a:t>
            </a:r>
            <a:endParaRPr lang="en-US" altLang="zh-CN" dirty="0"/>
          </a:p>
          <a:p>
            <a:pPr lvl="1"/>
            <a:r>
              <a:rPr lang="en-US" altLang="zh-CN" dirty="0"/>
              <a:t>U </a:t>
            </a:r>
            <a:r>
              <a:rPr lang="en-US" altLang="zh-CN" dirty="0" err="1"/>
              <a:t>mtx</a:t>
            </a:r>
            <a:r>
              <a:rPr lang="en-US" altLang="zh-CN" dirty="0"/>
              <a:t>: unlock the mutex </a:t>
            </a:r>
            <a:r>
              <a:rPr lang="en-US" altLang="zh-CN" dirty="0" err="1"/>
              <a:t>mtx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2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23E-2B40-40E6-8DE6-CA19FD46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Description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66-DEE4-4F78-9F6D-91C44BCA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A process description example</a:t>
            </a:r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# 0 0 8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2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D 6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3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K 5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4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L </a:t>
            </a:r>
            <a:r>
              <a:rPr lang="en-US" altLang="zh-CN" dirty="0" err="1"/>
              <a:t>mtx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5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U </a:t>
            </a:r>
            <a:r>
              <a:rPr lang="en-US" altLang="zh-CN" dirty="0" err="1"/>
              <a:t>mtx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5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F2902-99D9-4050-9628-47CF4556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Input </a:t>
            </a:r>
            <a:r>
              <a:rPr lang="en-US" altLang="zh-TW" dirty="0">
                <a:ea typeface="微軟正黑體"/>
              </a:rPr>
              <a:t>S</a:t>
            </a:r>
            <a:r>
              <a:rPr lang="zh-TW" altLang="en-US" dirty="0">
                <a:ea typeface="微軟正黑體"/>
              </a:rPr>
              <a:t>ample </a:t>
            </a:r>
            <a:r>
              <a:rPr lang="en-US" altLang="zh-TW" dirty="0">
                <a:ea typeface="微軟正黑體"/>
              </a:rPr>
              <a:t>in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B93B1-EFC6-44EE-A69B-913A91D1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24732"/>
          </a:xfrm>
        </p:spPr>
        <p:txBody>
          <a:bodyPr>
            <a:normAutofit fontScale="70000" lnSpcReduction="20000"/>
          </a:bodyPr>
          <a:lstStyle/>
          <a:p>
            <a:r>
              <a:rPr lang="zh-TW">
                <a:ea typeface="+mn-lt"/>
                <a:cs typeface="+mn-lt"/>
              </a:rPr>
              <a:t># 0 0 3</a:t>
            </a:r>
            <a:endParaRPr lang="zh-TW" altLang="en-US">
              <a:cs typeface="Times New Roman"/>
            </a:endParaRPr>
          </a:p>
          <a:p>
            <a:r>
              <a:rPr lang="zh-TW">
                <a:ea typeface="+mn-lt"/>
                <a:cs typeface="+mn-lt"/>
              </a:rPr>
              <a:t>C 7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10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9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1 2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3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8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2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9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3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2 2 4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6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3 4 1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15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3454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9570</TotalTime>
  <Words>1601</Words>
  <PresentationFormat>On-screen Show (4:3)</PresentationFormat>
  <Paragraphs>494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Impact</vt:lpstr>
      <vt:lpstr>Times New Roman</vt:lpstr>
      <vt:lpstr>Wingdings</vt:lpstr>
      <vt:lpstr>NewsPrint</vt:lpstr>
      <vt:lpstr>CS3103  Operating System </vt:lpstr>
      <vt:lpstr>Background</vt:lpstr>
      <vt:lpstr>Background</vt:lpstr>
      <vt:lpstr>Goal</vt:lpstr>
      <vt:lpstr>Goal</vt:lpstr>
      <vt:lpstr>Demo Code</vt:lpstr>
      <vt:lpstr>Process Description</vt:lpstr>
      <vt:lpstr>Process Description Example</vt:lpstr>
      <vt:lpstr>Input Sample in Demo</vt:lpstr>
      <vt:lpstr>Output in Demo</vt:lpstr>
      <vt:lpstr>Visualization of Output</vt:lpstr>
      <vt:lpstr>Visualization of Output</vt:lpstr>
      <vt:lpstr>Visualization of Output</vt:lpstr>
      <vt:lpstr>Overall Workflow</vt:lpstr>
      <vt:lpstr>Overall Workflow</vt:lpstr>
      <vt:lpstr>Step 1: New processes arrival - P9 arrives</vt:lpstr>
      <vt:lpstr>Step 1: New processes arrival - P9 arrives</vt:lpstr>
      <vt:lpstr>Overall Workflow</vt:lpstr>
      <vt:lpstr>Step 2: Unblock P6</vt:lpstr>
      <vt:lpstr>Step 2: Unblock P6</vt:lpstr>
      <vt:lpstr>Step 2: Unblock P6</vt:lpstr>
      <vt:lpstr>Overall Workflow</vt:lpstr>
      <vt:lpstr>Step 3: dispatch P1 to CPU</vt:lpstr>
      <vt:lpstr>Step 3: check P1’s future description</vt:lpstr>
      <vt:lpstr>Step 3: case 0 – P1 is still running</vt:lpstr>
      <vt:lpstr>Step 3: look ahead</vt:lpstr>
      <vt:lpstr>Step 3: case 1 – P1 gets blocked by Disk operation</vt:lpstr>
      <vt:lpstr>Step 3: case 1 – P1 gets blocked by Disk operation</vt:lpstr>
      <vt:lpstr>Step 3: case 2 – P1 has mutex lock</vt:lpstr>
      <vt:lpstr>Step 3: case 2 – P1 has mutex lock</vt:lpstr>
      <vt:lpstr>Step 3: case 3 – P1 has mutex unlock</vt:lpstr>
      <vt:lpstr>Step 3: case 3 – P1 has mutex unlock</vt:lpstr>
      <vt:lpstr>Step 3: case 3 – P1 has mutex unlock</vt:lpstr>
      <vt:lpstr>Step 3: case 3 – P1 has mutex unlock</vt:lpstr>
      <vt:lpstr>Step 3: case 4 – P1 timeout</vt:lpstr>
      <vt:lpstr>Step 3: case 4 – P1 timeout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2021-03-26T08:11:24Z</cp:lastPrinted>
  <dcterms:created xsi:type="dcterms:W3CDTF">2014-09-04T11:36:52Z</dcterms:created>
  <dcterms:modified xsi:type="dcterms:W3CDTF">2021-03-26T11:57:43Z</dcterms:modified>
</cp:coreProperties>
</file>