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0" r:id="rId28"/>
    <p:sldId id="281" r:id="rId29"/>
    <p:sldId id="282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379" autoAdjust="0"/>
  </p:normalViewPr>
  <p:slideViewPr>
    <p:cSldViewPr snapToGrid="0">
      <p:cViewPr varScale="1">
        <p:scale>
          <a:sx n="56" d="100"/>
          <a:sy n="56" d="100"/>
        </p:scale>
        <p:origin x="100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17/4/2019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5630E-130D-445F-980C-158581B29B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3043" y="199787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10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Concurrency Control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509-885C-4C88-B849-045DEC46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Strict Two Phase Locking (S2PL) </a:t>
            </a:r>
            <a:r>
              <a:rPr lang="en-US" altLang="zh-TW" dirty="0"/>
              <a:t>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83BB-509B-4238-B1E4-2089AAB8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HK" dirty="0"/>
              <a:t>B2PL only defines the earliest time when the schedule may release a lock for a transaction</a:t>
            </a:r>
          </a:p>
          <a:p>
            <a:r>
              <a:rPr lang="en-HK" dirty="0"/>
              <a:t>In S2PL, it requires the scheduler to release all of a transaction’s locks altogether </a:t>
            </a:r>
          </a:p>
          <a:p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locks are released after the DM acknowledge the processing of c</a:t>
            </a:r>
            <a:r>
              <a:rPr lang="en-HK" baseline="-25000" dirty="0"/>
              <a:t>i</a:t>
            </a:r>
            <a:r>
              <a:rPr lang="en-HK" dirty="0"/>
              <a:t> (commit) or a</a:t>
            </a:r>
            <a:r>
              <a:rPr lang="en-HK" baseline="-25000" dirty="0"/>
              <a:t>i</a:t>
            </a:r>
            <a:r>
              <a:rPr lang="en-HK" dirty="0"/>
              <a:t> (abort)</a:t>
            </a:r>
          </a:p>
          <a:p>
            <a:r>
              <a:rPr lang="en-HK" dirty="0"/>
              <a:t>Compared with B2PL, the lock holding time may be longer and the concurrency may be lower</a:t>
            </a:r>
          </a:p>
          <a:p>
            <a:r>
              <a:rPr lang="en-HK" dirty="0"/>
              <a:t>Compared with C2PL, the lock holding time may be shorter and the concurrency may be higher</a:t>
            </a:r>
          </a:p>
          <a:p>
            <a:r>
              <a:rPr lang="en-HK" dirty="0"/>
              <a:t>It may have the problem of deadlock but all schedules are recoverable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32D08-2510-407E-899B-9E46B51B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AF9-BCC8-4AFE-B975-592A5CB5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Strict Two Phase Locking (S2PL) </a:t>
            </a:r>
            <a:r>
              <a:rPr lang="en-US" altLang="zh-TW" dirty="0"/>
              <a:t>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7A56-4C9C-4776-BF64-970C7171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AE668-ED7D-40CB-9BE9-9599A8C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AEDAA-94DD-4152-BFBD-7E8D5086B3C8}"/>
              </a:ext>
            </a:extLst>
          </p:cNvPr>
          <p:cNvGrpSpPr/>
          <p:nvPr/>
        </p:nvGrpSpPr>
        <p:grpSpPr>
          <a:xfrm>
            <a:off x="541338" y="2502694"/>
            <a:ext cx="7735626" cy="3393281"/>
            <a:chOff x="541338" y="2502694"/>
            <a:chExt cx="7735626" cy="3393281"/>
          </a:xfrm>
        </p:grpSpPr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799EF4CB-0C0B-4C84-BAA9-A7CE7DBE6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338" y="2755900"/>
              <a:ext cx="0" cy="2416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E84D8778-308D-4B3E-AB07-0A4A361DE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100" y="5175250"/>
              <a:ext cx="4586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F6F6A6F9-B340-4FBB-A48F-44E3B1D50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9100" y="4810125"/>
              <a:ext cx="481013" cy="369888"/>
              <a:chOff x="628" y="3212"/>
              <a:chExt cx="428" cy="344"/>
            </a:xfrm>
          </p:grpSpPr>
          <p:sp>
            <p:nvSpPr>
              <p:cNvPr id="30" name="Line 10">
                <a:extLst>
                  <a:ext uri="{FF2B5EF4-FFF2-40B4-BE49-F238E27FC236}">
                    <a16:creationId xmlns:a16="http://schemas.microsoft.com/office/drawing/2014/main" id="{725D3EF0-99CB-4EE7-936B-677B18950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" y="355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31" name="Line 11">
                <a:extLst>
                  <a:ext uri="{FF2B5EF4-FFF2-40B4-BE49-F238E27FC236}">
                    <a16:creationId xmlns:a16="http://schemas.microsoft.com/office/drawing/2014/main" id="{F057E3E0-7C3C-4AC4-83F0-359EB50B0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6" y="3212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299394A2-4B5F-4E1A-9F62-574E74B00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1988" y="3727450"/>
              <a:ext cx="482600" cy="369888"/>
              <a:chOff x="1972" y="2204"/>
              <a:chExt cx="428" cy="344"/>
            </a:xfrm>
          </p:grpSpPr>
          <p:sp>
            <p:nvSpPr>
              <p:cNvPr id="28" name="Line 13">
                <a:extLst>
                  <a:ext uri="{FF2B5EF4-FFF2-40B4-BE49-F238E27FC236}">
                    <a16:creationId xmlns:a16="http://schemas.microsoft.com/office/drawing/2014/main" id="{FAE05071-3FAC-41E1-814B-DDD60039E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544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29" name="Line 14">
                <a:extLst>
                  <a:ext uri="{FF2B5EF4-FFF2-40B4-BE49-F238E27FC236}">
                    <a16:creationId xmlns:a16="http://schemas.microsoft.com/office/drawing/2014/main" id="{E6E52484-D27F-4950-A079-663E77494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204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032169BA-A674-443A-91DD-C7E23B601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6213" y="4087813"/>
              <a:ext cx="481012" cy="369887"/>
              <a:chOff x="1540" y="2540"/>
              <a:chExt cx="428" cy="344"/>
            </a:xfrm>
          </p:grpSpPr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6728F7FA-5A96-4881-BE10-03101CA11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2880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6A81B633-4A8C-41E5-8B9A-E66B2C047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540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B5FBDBF6-CF42-4CC9-8C9F-0CDB19A4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875" y="4449763"/>
              <a:ext cx="482600" cy="369887"/>
              <a:chOff x="1060" y="2876"/>
              <a:chExt cx="428" cy="344"/>
            </a:xfrm>
          </p:grpSpPr>
          <p:sp>
            <p:nvSpPr>
              <p:cNvPr id="24" name="Line 19">
                <a:extLst>
                  <a:ext uri="{FF2B5EF4-FFF2-40B4-BE49-F238E27FC236}">
                    <a16:creationId xmlns:a16="http://schemas.microsoft.com/office/drawing/2014/main" id="{E15DE739-933F-4F04-88BE-375B6A931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3216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25" name="Line 20">
                <a:extLst>
                  <a:ext uri="{FF2B5EF4-FFF2-40B4-BE49-F238E27FC236}">
                    <a16:creationId xmlns:a16="http://schemas.microsoft.com/office/drawing/2014/main" id="{42CBFEEA-E46F-4A0B-A2B1-4048491EF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2876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98BA59BC-195A-4771-852D-0A2EDAB2D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350" y="3732213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7342DA23-93D0-4878-AEB2-A82731D9F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2913" y="3735388"/>
              <a:ext cx="0" cy="1436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93379747-08D8-4FA3-819C-2920D71E1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588" y="4097338"/>
              <a:ext cx="0" cy="1074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57BFE428-74EA-4600-843B-9FD54CA7D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4713" y="2540794"/>
              <a:ext cx="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CDF944C-45BE-4031-A7A9-5F8D6324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163" y="2502694"/>
              <a:ext cx="146514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Obtain lock</a:t>
              </a: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F67BD54B-9A22-4CC3-83ED-514B3D5A1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4713" y="3043238"/>
              <a:ext cx="0" cy="30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A7A4C1A-D3D8-4349-BBE2-47493368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2997200"/>
              <a:ext cx="165269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Release lock</a:t>
              </a: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E7388D1-61BE-494D-8C1F-BAB9D1CB2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638" y="5300663"/>
              <a:ext cx="97155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BEGIN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02A8570E-9845-4951-A069-67A41B308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5300663"/>
              <a:ext cx="71913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25BBBDED-04A8-453B-B9CB-F09BCD8A6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38" y="3182938"/>
              <a:ext cx="114300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N</a:t>
              </a: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umber of locks</a:t>
              </a: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C63B0819-13D8-443E-A7F2-277AD3374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652" y="4839860"/>
              <a:ext cx="1992312" cy="69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Transaction duration</a:t>
              </a:r>
            </a:p>
          </p:txBody>
        </p: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A1A98BC2-100B-40B0-A448-9746EA1E0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257800"/>
              <a:ext cx="17399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1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period of data item 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95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A539-73D3-4270-A7CD-7DA9A01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Strict Two Phase Locking (S2PL) </a:t>
            </a:r>
            <a:r>
              <a:rPr lang="en-US" altLang="zh-TW" dirty="0"/>
              <a:t>(3/3)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4E51-F588-49DF-BEB6-9D41CED7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98E07-5C91-4355-8BD8-22CC1BD4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C908B1-8712-43B8-A46A-ACBFD01CE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78940"/>
              </p:ext>
            </p:extLst>
          </p:nvPr>
        </p:nvGraphicFramePr>
        <p:xfrm>
          <a:off x="2308656" y="1919118"/>
          <a:ext cx="2416175" cy="2245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6930C0-34CD-4612-BF56-C1792AA00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15530"/>
              </p:ext>
            </p:extLst>
          </p:nvPr>
        </p:nvGraphicFramePr>
        <p:xfrm>
          <a:off x="5585256" y="1925296"/>
          <a:ext cx="4343400" cy="4840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WriteLock(b)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2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F824-3FB1-41E0-BF95-D635BEA4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Performance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736C-8DF7-405C-982B-FC75E58D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S2PL is better than C2PL when the transaction workload is not heavy since the lock holding time is shorter in S2PL </a:t>
            </a:r>
          </a:p>
          <a:p>
            <a:r>
              <a:rPr lang="en-HK" dirty="0"/>
              <a:t>When the transaction is heavy, C2PL is better than S2PL since deadlock may occur in S2PL.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AC06-983E-49A5-B23A-CBDD1101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9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B0FF-0F65-44F9-AB90-BE71FF53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Implementation Issue: Essential Components 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4D47-B20D-44B9-9E3F-89666CE4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Two lock modes: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shared (read) 	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exclusive (write).</a:t>
            </a:r>
          </a:p>
          <a:p>
            <a:pPr>
              <a:lnSpc>
                <a:spcPct val="110000"/>
              </a:lnSpc>
            </a:pPr>
            <a:r>
              <a:rPr lang="en-HK" dirty="0"/>
              <a:t>Shared mode: shared lock (X)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More than one transaction can apply shared lock on X for reading its value but no write lock can be applied on X by any other transaction.</a:t>
            </a:r>
          </a:p>
          <a:p>
            <a:pPr>
              <a:lnSpc>
                <a:spcPct val="110000"/>
              </a:lnSpc>
            </a:pPr>
            <a:r>
              <a:rPr lang="en-HK" dirty="0"/>
              <a:t>Exclusive mode: write lock (X)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Only one write lock on X can exist at any time and no shared </a:t>
            </a:r>
            <a:br>
              <a:rPr lang="en-HK" dirty="0"/>
            </a:br>
            <a:r>
              <a:rPr lang="en-HK" dirty="0"/>
              <a:t>lock can be applied by any other transaction on X.</a:t>
            </a:r>
          </a:p>
          <a:p>
            <a:pPr>
              <a:lnSpc>
                <a:spcPct val="110000"/>
              </a:lnSpc>
            </a:pPr>
            <a:r>
              <a:rPr lang="en-HK" dirty="0"/>
              <a:t>Conflict matrix (Permission of doing at the same time)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C6B87-FF80-4F09-8862-B460FADC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236C66-239A-49BB-8325-3992E6437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904495"/>
              </p:ext>
            </p:extLst>
          </p:nvPr>
        </p:nvGraphicFramePr>
        <p:xfrm>
          <a:off x="8897112" y="4035866"/>
          <a:ext cx="2234947" cy="228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Visio" r:id="rId3" imgW="1719072" imgH="1752600" progId="Visio.Drawing.11">
                  <p:embed/>
                </p:oleObj>
              </mc:Choice>
              <mc:Fallback>
                <p:oleObj name="Visio" r:id="rId3" imgW="1719072" imgH="1752600" progId="Visio.Drawing.11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DF65C324-66D4-487C-8D71-B2493A105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7112" y="4035866"/>
                        <a:ext cx="2234947" cy="2284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07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F6D-8B24-47E7-B779-2A9E7B10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Essential Components 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D110-1AEE-4BCC-B340-EC8CCF97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Lock Manager: Managing locks on data items</a:t>
            </a:r>
          </a:p>
          <a:p>
            <a:pPr>
              <a:lnSpc>
                <a:spcPct val="110000"/>
              </a:lnSpc>
            </a:pPr>
            <a:r>
              <a:rPr lang="en-HK" dirty="0"/>
              <a:t>Lock table: 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An array to show the lock entry for each data item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Each entry of the array stores the identify of transaction that has set a lock on the data item including the mode</a:t>
            </a:r>
          </a:p>
          <a:p>
            <a:pPr>
              <a:lnSpc>
                <a:spcPct val="110000"/>
              </a:lnSpc>
            </a:pPr>
            <a:r>
              <a:rPr lang="en-HK" dirty="0"/>
              <a:t>One entry for one database? One record? One field? Lock granularity (Coarse granularity vs. fine granularity)</a:t>
            </a:r>
          </a:p>
          <a:p>
            <a:pPr>
              <a:lnSpc>
                <a:spcPct val="110000"/>
              </a:lnSpc>
            </a:pPr>
            <a:r>
              <a:rPr lang="en-HK" dirty="0"/>
              <a:t>Larger granularity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higher conflict probability but lower locking overhead</a:t>
            </a:r>
          </a:p>
          <a:p>
            <a:pPr>
              <a:lnSpc>
                <a:spcPct val="110000"/>
              </a:lnSpc>
            </a:pPr>
            <a:r>
              <a:rPr lang="en-HK" dirty="0"/>
              <a:t>How to detect lock conflict for insertion operations from a transaction?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A transaction reads all data items and another one inserts a new item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BCBA9-1651-4B8D-A22F-32F316F4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9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1084-AA56-4DA4-A52E-AC4716E9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Lock and Unlock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BE08-1D59-4420-B10B-A3B2A83D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30" y="1987892"/>
            <a:ext cx="6248205" cy="4206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The following code performs the lock operation:</a:t>
            </a:r>
          </a:p>
          <a:p>
            <a:pPr marL="358775" lvl="1" indent="0" algn="just">
              <a:lnSpc>
                <a:spcPct val="120000"/>
              </a:lnSpc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01: if LOCK(X) = 0 (*item is unlocked*)</a:t>
            </a: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then LOCK(X)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 1 (*lock the item*)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03: else begin</a:t>
            </a: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04:    wait (until LOCK(X) = 0 and the lock 	      manager wakes up the transaction);</a:t>
            </a: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05:    go to Line 01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06	end;</a:t>
            </a:r>
          </a:p>
          <a:p>
            <a:pPr lvl="1" algn="just">
              <a:lnSpc>
                <a:spcPct val="12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62C3E-BFEF-463D-8DC0-FA9765C4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82900A-D579-4122-A27D-CD52BA7594AA}"/>
              </a:ext>
            </a:extLst>
          </p:cNvPr>
          <p:cNvSpPr txBox="1">
            <a:spLocks/>
          </p:cNvSpPr>
          <p:nvPr/>
        </p:nvSpPr>
        <p:spPr>
          <a:xfrm>
            <a:off x="6744722" y="1987892"/>
            <a:ext cx="4895115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5963" indent="-35718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The following code performs the unlock operation:</a:t>
            </a:r>
          </a:p>
          <a:p>
            <a:pPr marL="358775" lvl="1" indent="0">
              <a:lnSpc>
                <a:spcPct val="120000"/>
              </a:lnSpc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58775" lvl="1" indent="0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01: LOCK(X)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0 (*unlock the  </a:t>
            </a:r>
            <a:b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 item*)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58775" lvl="1" indent="0">
              <a:lnSpc>
                <a:spcPct val="120000"/>
              </a:lnSpc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if any transactions are   </a:t>
            </a:r>
            <a:b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 waiting then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wake up one of </a:t>
            </a:r>
            <a:b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the waiting transactions;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6551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0105-D6C2-43DD-A331-5AA523C7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Read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9058-0FFB-446C-98B5-DEB7A852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3625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>
                <a:cs typeface="Times New Roman" panose="02020603050405020304" pitchFamily="18" charset="0"/>
              </a:rPr>
              <a:t>The following code performs the read lock operation:</a:t>
            </a:r>
          </a:p>
          <a:p>
            <a:pPr marL="358775" lvl="1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01: if LOCK(X) 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“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unlocked” then</a:t>
            </a: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   begin </a:t>
            </a: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03:	     LOCK(X) 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“read-locked”;</a:t>
            </a:r>
            <a:endParaRPr lang="en-US" altLang="en-US" sz="19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04: 	     </a:t>
            </a:r>
            <a:r>
              <a:rPr lang="en-US" altLang="en-US" sz="19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 1;</a:t>
            </a: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05:    end;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06: else if 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LOCK(X) 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“read-locked” then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07:    </a:t>
            </a:r>
            <a:r>
              <a:rPr lang="en-US" altLang="en-US" sz="19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 </a:t>
            </a:r>
            <a:r>
              <a:rPr lang="en-US" altLang="en-US" sz="19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+1;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08: else begin </a:t>
            </a: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09:    wait (until LOCK(X) = “unlocked” and the lock manager wakes up the      </a:t>
            </a:r>
            <a:b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transaction);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10:    go to Line 01;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11: end;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1149F-6455-4995-8E35-3D23DE63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0105-D6C2-43DD-A331-5AA523C7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Write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9058-0FFB-446C-98B5-DEB7A852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cs typeface="Times New Roman" panose="02020603050405020304" pitchFamily="18" charset="0"/>
              </a:rPr>
              <a:t>The following code performs the write lock operation:</a:t>
            </a:r>
          </a:p>
          <a:p>
            <a:pPr marL="358775" lvl="1" indent="0">
              <a:buNone/>
            </a:pPr>
            <a:endParaRPr lang="en-US" altLang="en-US" sz="18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 if LOCK(X)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“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unlocked” then</a:t>
            </a: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   </a:t>
            </a:r>
            <a:r>
              <a:rPr lang="en-US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LOCK(X) </a:t>
            </a:r>
            <a:r>
              <a:rPr lang="en-US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“write-locked”;</a:t>
            </a: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03: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else begin</a:t>
            </a: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04:   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wait (until LOCK(X) =“unlocked”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the lock manager wakes up </a:t>
            </a:r>
            <a:b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the transaction);</a:t>
            </a: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05: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 go to 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Line 01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06: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end;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1149F-6455-4995-8E35-3D23DE63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C994-6F10-4D7E-BEDE-1FE81AB6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Unlock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3A8A-2C16-46FA-BA18-8FBFF239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64721"/>
            <a:ext cx="9784080" cy="48623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The following code performs the unlock operation: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01: if LOCK(X) 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“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write-locked” then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   begin 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03:       LOCK(X) 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“unlocked”;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04:       wakes up one of the transactions, if any;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05:    end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06: else if 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LOCK(X) = “read-locked” then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07:    begin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08:       </a:t>
            </a:r>
            <a:r>
              <a:rPr lang="en-US" altLang="en-US" sz="17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 </a:t>
            </a:r>
            <a:r>
              <a:rPr lang="en-US" altLang="en-US" sz="17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– 1;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09:       if  </a:t>
            </a:r>
            <a:r>
              <a:rPr lang="en-US" altLang="en-US" sz="17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= 0 then 		  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10:          begin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11:             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LOCK(X) = “unlocked”;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12:             wake up one of the transactions, if any;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13:          end;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14:	    end;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0ACE6-12A4-49EC-A3D7-97CC8DF8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7814-BAD8-4DBA-81CC-45B72F36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Concurrency Control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4E2F-EDF4-435A-8243-A1EC7A3F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Purposes of Concurrency Control</a:t>
            </a:r>
            <a:endParaRPr lang="en-US" altLang="en-US" dirty="0"/>
          </a:p>
          <a:p>
            <a:pPr lvl="1"/>
            <a:r>
              <a:rPr lang="en-US" altLang="en-US" dirty="0"/>
              <a:t>To preserve database consistency to ensure all schedules are serializable</a:t>
            </a:r>
          </a:p>
          <a:p>
            <a:pPr lvl="1"/>
            <a:r>
              <a:rPr lang="en-US" altLang="en-US" dirty="0"/>
              <a:t>To maximize the system performance (higher concurrency)</a:t>
            </a:r>
          </a:p>
          <a:p>
            <a:r>
              <a:rPr lang="en-US" altLang="en-US" sz="2000" dirty="0"/>
              <a:t>Example: </a:t>
            </a:r>
            <a:r>
              <a:rPr lang="en-US" altLang="en-US" dirty="0"/>
              <a:t>In concurrent execution environment, if T</a:t>
            </a:r>
            <a:r>
              <a:rPr lang="en-US" altLang="en-US" baseline="-25000" dirty="0"/>
              <a:t>1</a:t>
            </a:r>
            <a:r>
              <a:rPr lang="en-US" altLang="en-US" dirty="0"/>
              <a:t> conflicts with T</a:t>
            </a:r>
            <a:r>
              <a:rPr lang="en-US" altLang="zh-TW" baseline="-25000" dirty="0"/>
              <a:t>2</a:t>
            </a:r>
            <a:r>
              <a:rPr lang="en-US" altLang="en-US" dirty="0"/>
              <a:t> over a data item A, then the existing concurrency control decides whether T</a:t>
            </a:r>
            <a:r>
              <a:rPr lang="en-US" altLang="en-US" baseline="-25000" dirty="0"/>
              <a:t>1</a:t>
            </a:r>
            <a:r>
              <a:rPr lang="en-US" altLang="en-US" dirty="0"/>
              <a:t> or T</a:t>
            </a:r>
            <a:r>
              <a:rPr lang="en-US" altLang="en-US" baseline="-25000" dirty="0"/>
              <a:t>2</a:t>
            </a:r>
            <a:r>
              <a:rPr lang="en-US" altLang="en-US" dirty="0"/>
              <a:t> should get the A and whether the other transaction is rolled-back or waits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3553-2864-4805-A785-1B3701F4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A6C2-E3B0-4094-996C-74860A48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Lock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6193-ED66-445A-A350-B2DFBACF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Lock conversion (read lock to write lock)</a:t>
            </a:r>
          </a:p>
          <a:p>
            <a:pPr lvl="1"/>
            <a:r>
              <a:rPr lang="en-HK" dirty="0"/>
              <a:t>Lock upgrade: existing read lock to write lock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01: if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has a read-lock(X) and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has no read-lock(X) (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j) then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02:    convert read-lock(X) to write-lock(X);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03: else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04:    force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to wait until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unlocks X;</a:t>
            </a:r>
          </a:p>
          <a:p>
            <a:pPr lvl="1"/>
            <a:endParaRPr lang="en-HK" dirty="0"/>
          </a:p>
          <a:p>
            <a:pPr lvl="1"/>
            <a:r>
              <a:rPr lang="en-HK" dirty="0"/>
              <a:t>Lock down grade: existing write lock to read lock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01: if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has a write-lock(X) (*no transaction can have any lock on X*)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02:    convert write-lock(X) to read-lock(X);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70F6C-971C-4BD1-BCB5-7458146B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06CC-DD70-489D-8F33-513F574C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Deadlock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9028-E3FD-4907-B6F4-AA697C19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T1 and T2 do follow two-phase policy but they are deadlock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E62D-9007-4CD6-B73B-FAC1460B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4E0AA1-A519-438F-AEA0-2CC973651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1751"/>
              </p:ext>
            </p:extLst>
          </p:nvPr>
        </p:nvGraphicFramePr>
        <p:xfrm>
          <a:off x="1949704" y="2816860"/>
          <a:ext cx="8128000" cy="2773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42970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751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Read_item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8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Read_item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4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Write_lock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 (waits for X)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0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Write_lock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(Y); (waits for Y)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38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0072-AA98-42F1-9C1E-EB13D1D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 Prevention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DC4E-7DEA-46C2-9D9D-64D0E365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Deadlock condition</a:t>
            </a:r>
          </a:p>
          <a:p>
            <a:pPr lvl="1"/>
            <a:r>
              <a:rPr lang="en-US" altLang="en-US" dirty="0"/>
              <a:t>Hold and wait</a:t>
            </a:r>
          </a:p>
          <a:p>
            <a:pPr lvl="1"/>
            <a:r>
              <a:rPr lang="en-US" altLang="en-US" dirty="0"/>
              <a:t>Cyclic wait</a:t>
            </a:r>
          </a:p>
          <a:p>
            <a:r>
              <a:rPr lang="en-US" altLang="en-US" sz="2000" dirty="0"/>
              <a:t>Deadlock Prevention</a:t>
            </a:r>
          </a:p>
          <a:p>
            <a:pPr lvl="1"/>
            <a:r>
              <a:rPr lang="en-US" altLang="en-US" dirty="0"/>
              <a:t>A transaction locks all data items it refers to before it begins execution</a:t>
            </a:r>
          </a:p>
          <a:p>
            <a:pPr lvl="1"/>
            <a:r>
              <a:rPr lang="en-US" altLang="en-US" dirty="0"/>
              <a:t>This way of locking prevents deadlock since a transaction never waits for a data item</a:t>
            </a:r>
          </a:p>
          <a:p>
            <a:pPr lvl="1"/>
            <a:r>
              <a:rPr lang="en-US" altLang="en-US" dirty="0"/>
              <a:t>The conservative two-phase locking uses this approach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Not hold and wait condition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4E852-D331-4278-8B10-627B7532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5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21E6-8C19-4B66-9AF4-B6D4CE68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Detection and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95EB-7032-4CED-B153-673A898D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Detection: In some approaches, deadlocks are allowed to happen e.g., in Strict </a:t>
            </a:r>
            <a:r>
              <a:rPr lang="en-US" altLang="en-US"/>
              <a:t>2PL. </a:t>
            </a:r>
            <a:r>
              <a:rPr lang="en-US" altLang="en-US" dirty="0"/>
              <a:t>The scheduler maintains a wait-for-graph for detecting cycle.  If a cycle exists, then one transaction involved in the cycle is selected (victim) and rolled-back.</a:t>
            </a:r>
          </a:p>
          <a:p>
            <a:r>
              <a:rPr lang="en-US" altLang="en-US" dirty="0"/>
              <a:t>Resolution: A wait-for-graph is created using the lock table.  As soon as a transaction is blocked, it is added to the graph.  When a chain like: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waits for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 waits for T</a:t>
            </a:r>
            <a:r>
              <a:rPr lang="en-US" altLang="en-US" baseline="-25000" dirty="0"/>
              <a:t>k</a:t>
            </a:r>
            <a:r>
              <a:rPr lang="en-US" altLang="en-US" dirty="0"/>
              <a:t> and T</a:t>
            </a:r>
            <a:r>
              <a:rPr lang="en-US" altLang="en-US" baseline="-25000" dirty="0"/>
              <a:t>k</a:t>
            </a:r>
            <a:r>
              <a:rPr lang="en-US" altLang="en-US" dirty="0"/>
              <a:t> waits for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occurs, this creates a cycle. One of the transactions will be chosen to abort.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9BCDE-C6B7-44E1-BBF8-55C3331C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5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B458-CFC8-445E-97CE-4B6B20CA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BEEC16-593A-4268-9802-625E152AD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111680"/>
              </p:ext>
            </p:extLst>
          </p:nvPr>
        </p:nvGraphicFramePr>
        <p:xfrm>
          <a:off x="233320" y="2103425"/>
          <a:ext cx="6396078" cy="296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013">
                  <a:extLst>
                    <a:ext uri="{9D8B030D-6E8A-4147-A177-3AD203B41FA5}">
                      <a16:colId xmlns:a16="http://schemas.microsoft.com/office/drawing/2014/main" val="3170874789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45718273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136009413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4136580473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2678355916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2779786600"/>
                    </a:ext>
                  </a:extLst>
                </a:gridCol>
              </a:tblGrid>
              <a:tr h="213592">
                <a:tc gridSpan="2">
                  <a:txBody>
                    <a:bodyPr/>
                    <a:lstStyle/>
                    <a:p>
                      <a:pPr algn="ct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3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4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7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8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542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B358D-DCA0-46EA-8C58-163EEF9F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5B712-B0A9-4149-95BF-EF520850D4C5}"/>
              </a:ext>
            </a:extLst>
          </p:cNvPr>
          <p:cNvSpPr/>
          <p:nvPr/>
        </p:nvSpPr>
        <p:spPr>
          <a:xfrm>
            <a:off x="7766223" y="3181865"/>
            <a:ext cx="395416" cy="395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20C19-E325-4680-A7CD-CA2E174AA046}"/>
              </a:ext>
            </a:extLst>
          </p:cNvPr>
          <p:cNvSpPr/>
          <p:nvPr/>
        </p:nvSpPr>
        <p:spPr>
          <a:xfrm>
            <a:off x="8466439" y="3181865"/>
            <a:ext cx="395416" cy="395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20461-98C9-47FA-B81F-E51515435D7E}"/>
              </a:ext>
            </a:extLst>
          </p:cNvPr>
          <p:cNvSpPr/>
          <p:nvPr/>
        </p:nvSpPr>
        <p:spPr>
          <a:xfrm>
            <a:off x="9162538" y="3181865"/>
            <a:ext cx="395416" cy="395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A2793-DD03-46EF-9631-7E0281350FA6}"/>
              </a:ext>
            </a:extLst>
          </p:cNvPr>
          <p:cNvSpPr/>
          <p:nvPr/>
        </p:nvSpPr>
        <p:spPr>
          <a:xfrm>
            <a:off x="9858637" y="3181865"/>
            <a:ext cx="395416" cy="395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en-H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375E-D28C-4A34-B371-B838CF8A5BDD}"/>
              </a:ext>
            </a:extLst>
          </p:cNvPr>
          <p:cNvSpPr/>
          <p:nvPr/>
        </p:nvSpPr>
        <p:spPr>
          <a:xfrm>
            <a:off x="7321380" y="1989436"/>
            <a:ext cx="698157" cy="6981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en-H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E27020-F66D-4E9C-8467-AC4F947D7372}"/>
              </a:ext>
            </a:extLst>
          </p:cNvPr>
          <p:cNvSpPr/>
          <p:nvPr/>
        </p:nvSpPr>
        <p:spPr>
          <a:xfrm>
            <a:off x="9942044" y="1989435"/>
            <a:ext cx="698157" cy="6981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4A8B4-9293-422D-8B4F-FF81AB126877}"/>
              </a:ext>
            </a:extLst>
          </p:cNvPr>
          <p:cNvSpPr/>
          <p:nvPr/>
        </p:nvSpPr>
        <p:spPr>
          <a:xfrm>
            <a:off x="8340816" y="3834714"/>
            <a:ext cx="698157" cy="6981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5F9822-02D0-4A21-A986-9A0FAE0A1785}"/>
              </a:ext>
            </a:extLst>
          </p:cNvPr>
          <p:cNvCxnSpPr>
            <a:cxnSpLocks/>
            <a:stCxn id="9" idx="0"/>
            <a:endCxn id="10" idx="6"/>
          </p:cNvCxnSpPr>
          <p:nvPr/>
        </p:nvCxnSpPr>
        <p:spPr>
          <a:xfrm flipH="1" flipV="1">
            <a:off x="8019537" y="2338515"/>
            <a:ext cx="2036808" cy="8433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2A59B3-002D-4292-A05C-C5BFD333CDF3}"/>
              </a:ext>
            </a:extLst>
          </p:cNvPr>
          <p:cNvCxnSpPr>
            <a:cxnSpLocks/>
            <a:stCxn id="7" idx="0"/>
            <a:endCxn id="11" idx="3"/>
          </p:cNvCxnSpPr>
          <p:nvPr/>
        </p:nvCxnSpPr>
        <p:spPr>
          <a:xfrm flipV="1">
            <a:off x="8664147" y="2585349"/>
            <a:ext cx="1380140" cy="5965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7AC910-F992-4C3C-A8B1-FDE59C0012DD}"/>
              </a:ext>
            </a:extLst>
          </p:cNvPr>
          <p:cNvSpPr/>
          <p:nvPr/>
        </p:nvSpPr>
        <p:spPr>
          <a:xfrm>
            <a:off x="10987468" y="1932803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</a:rPr>
              <a:t>Held by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CC3EAA-9EE3-49DF-BA28-9A14106424B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7670459" y="2687593"/>
            <a:ext cx="293472" cy="494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874FF1-DF70-4696-94EA-421972F87714}"/>
              </a:ext>
            </a:extLst>
          </p:cNvPr>
          <p:cNvCxnSpPr>
            <a:cxnSpLocks/>
            <a:stCxn id="8" idx="2"/>
            <a:endCxn id="12" idx="7"/>
          </p:cNvCxnSpPr>
          <p:nvPr/>
        </p:nvCxnSpPr>
        <p:spPr>
          <a:xfrm flipH="1">
            <a:off x="8936730" y="3577281"/>
            <a:ext cx="423516" cy="3596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47B80E-5AB4-4525-9A18-6508EB121FE5}"/>
              </a:ext>
            </a:extLst>
          </p:cNvPr>
          <p:cNvCxnSpPr>
            <a:cxnSpLocks/>
            <a:stCxn id="10" idx="5"/>
            <a:endCxn id="7" idx="0"/>
          </p:cNvCxnSpPr>
          <p:nvPr/>
        </p:nvCxnSpPr>
        <p:spPr>
          <a:xfrm>
            <a:off x="7917294" y="2585350"/>
            <a:ext cx="746853" cy="596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90784C-C6B0-42E8-AF94-BAE57B42A28A}"/>
              </a:ext>
            </a:extLst>
          </p:cNvPr>
          <p:cNvCxnSpPr>
            <a:cxnSpLocks/>
          </p:cNvCxnSpPr>
          <p:nvPr/>
        </p:nvCxnSpPr>
        <p:spPr>
          <a:xfrm flipV="1">
            <a:off x="11134991" y="2302135"/>
            <a:ext cx="61578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CC11E3-B5C8-4639-B0D7-BAB31045D93F}"/>
              </a:ext>
            </a:extLst>
          </p:cNvPr>
          <p:cNvCxnSpPr>
            <a:cxnSpLocks/>
          </p:cNvCxnSpPr>
          <p:nvPr/>
        </p:nvCxnSpPr>
        <p:spPr>
          <a:xfrm>
            <a:off x="11134991" y="2866775"/>
            <a:ext cx="6157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23128A-F083-41C8-9A61-947EBF7D91A5}"/>
              </a:ext>
            </a:extLst>
          </p:cNvPr>
          <p:cNvSpPr/>
          <p:nvPr/>
        </p:nvSpPr>
        <p:spPr>
          <a:xfrm>
            <a:off x="10918539" y="247273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Waits for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24414B-8733-4C34-99C6-23DD92269A69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 flipH="1">
            <a:off x="9360246" y="2687592"/>
            <a:ext cx="930877" cy="494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18EF62-D452-4763-A72E-649AA42BC883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flipH="1" flipV="1">
            <a:off x="7963931" y="3577281"/>
            <a:ext cx="479128" cy="359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103FD56-22E6-4181-9D42-B1EB14931DED}"/>
              </a:ext>
            </a:extLst>
          </p:cNvPr>
          <p:cNvSpPr/>
          <p:nvPr/>
        </p:nvSpPr>
        <p:spPr>
          <a:xfrm>
            <a:off x="8180390" y="6329404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wait-for-graph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4FAFD3C-18A8-4B73-B304-68E44BFAD64C}"/>
              </a:ext>
            </a:extLst>
          </p:cNvPr>
          <p:cNvGrpSpPr/>
          <p:nvPr/>
        </p:nvGrpSpPr>
        <p:grpSpPr>
          <a:xfrm>
            <a:off x="7513796" y="4909922"/>
            <a:ext cx="3085352" cy="698157"/>
            <a:chOff x="7513796" y="4909922"/>
            <a:chExt cx="3085352" cy="69815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7D29ED-88A4-4F12-B028-8E0C074111DA}"/>
                </a:ext>
              </a:extLst>
            </p:cNvPr>
            <p:cNvSpPr/>
            <p:nvPr/>
          </p:nvSpPr>
          <p:spPr>
            <a:xfrm>
              <a:off x="7513796" y="4909922"/>
              <a:ext cx="698157" cy="6981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</a:t>
              </a:r>
              <a:endParaRPr lang="en-HK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D51CB38-7C3F-4D3D-8573-3A36C0D74053}"/>
                </a:ext>
              </a:extLst>
            </p:cNvPr>
            <p:cNvSpPr/>
            <p:nvPr/>
          </p:nvSpPr>
          <p:spPr>
            <a:xfrm>
              <a:off x="9900991" y="4909922"/>
              <a:ext cx="698157" cy="6981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V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9C9975C6-C659-44C5-B4EB-6DD87E41FA3B}"/>
              </a:ext>
            </a:extLst>
          </p:cNvPr>
          <p:cNvSpPr/>
          <p:nvPr/>
        </p:nvSpPr>
        <p:spPr>
          <a:xfrm>
            <a:off x="8707394" y="5608079"/>
            <a:ext cx="698157" cy="6981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B27241-0B68-4B81-890D-935C10A7D2D6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8211953" y="5259001"/>
            <a:ext cx="1689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936CDB-292E-4739-9868-F660C1D6916A}"/>
              </a:ext>
            </a:extLst>
          </p:cNvPr>
          <p:cNvCxnSpPr>
            <a:cxnSpLocks/>
            <a:stCxn id="49" idx="3"/>
            <a:endCxn id="50" idx="6"/>
          </p:cNvCxnSpPr>
          <p:nvPr/>
        </p:nvCxnSpPr>
        <p:spPr>
          <a:xfrm flipH="1">
            <a:off x="9405551" y="5505836"/>
            <a:ext cx="597683" cy="451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ACADD0-32E7-4E9F-A6F8-D83C6EE60941}"/>
              </a:ext>
            </a:extLst>
          </p:cNvPr>
          <p:cNvCxnSpPr>
            <a:cxnSpLocks/>
            <a:stCxn id="50" idx="2"/>
            <a:endCxn id="48" idx="5"/>
          </p:cNvCxnSpPr>
          <p:nvPr/>
        </p:nvCxnSpPr>
        <p:spPr>
          <a:xfrm flipH="1" flipV="1">
            <a:off x="8109710" y="5505836"/>
            <a:ext cx="597684" cy="451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7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4B55-8D88-40F4-B0B2-509FB8FD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Starvation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8A51-36B5-4383-AEED-00DE88C4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Starvation occurs when a particular transaction consistently waits or restarts and never gets a chance to proceed further</a:t>
            </a:r>
          </a:p>
          <a:p>
            <a:pPr>
              <a:defRPr/>
            </a:pPr>
            <a:r>
              <a:rPr lang="en-US" altLang="en-US" dirty="0"/>
              <a:t>In a deadlock resolution it is possible that the same transaction may consistently be selected as victim and rolled</a:t>
            </a:r>
            <a:r>
              <a:rPr lang="en-US" altLang="zh-CN" dirty="0"/>
              <a:t> </a:t>
            </a:r>
            <a:r>
              <a:rPr lang="en-US" altLang="en-US" dirty="0"/>
              <a:t>back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62A9-EC34-44A7-AAA5-383C0019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9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1EB-8063-44C8-9297-ADE1060F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Deadlock Prevention Using Timestamp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73D8-A9D5-4C39-B58E-ADFAAE66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Deadlock prevention: prevent potential deadlock to become deadlock</a:t>
            </a:r>
          </a:p>
          <a:p>
            <a:r>
              <a:rPr lang="en-HK" dirty="0"/>
              <a:t>Each transaction is assigned a unique time-stamp, e.g., its creation time (distributed databases: creation time + site ID)</a:t>
            </a:r>
          </a:p>
          <a:p>
            <a:r>
              <a:rPr lang="en-HK" dirty="0"/>
              <a:t>Wait-die Rule (non-</a:t>
            </a:r>
            <a:r>
              <a:rPr lang="en-HK" dirty="0" err="1"/>
              <a:t>preemptive</a:t>
            </a:r>
            <a:r>
              <a:rPr lang="en-HK" dirty="0"/>
              <a:t>):</a:t>
            </a:r>
          </a:p>
          <a:p>
            <a:pPr lvl="1"/>
            <a:r>
              <a:rPr lang="en-HK" dirty="0"/>
              <a:t>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requests a lock that is already locked by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permitted to wait if and only 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older than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 (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timestamp is smaller than that of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younger than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restarted with the same timestamp</a:t>
            </a:r>
          </a:p>
          <a:p>
            <a:pPr lvl="1"/>
            <a:r>
              <a:rPr lang="en-HK" dirty="0"/>
              <a:t>When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requests access to the same lock in the second time,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 may already have finished its execution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9640-DA5F-4914-B53C-6DA575D0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8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3220-8301-49A1-BB19-741B95F6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Deadlock Prevention Using Timestamp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3F16-00C7-4B39-AFD3-F5C70770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Wound-Wait Rule (</a:t>
            </a:r>
            <a:r>
              <a:rPr lang="en-HK" dirty="0" err="1"/>
              <a:t>preemptive</a:t>
            </a:r>
            <a:r>
              <a:rPr lang="en-HK" dirty="0"/>
              <a:t>*):</a:t>
            </a:r>
          </a:p>
          <a:p>
            <a:pPr lvl="1"/>
            <a:r>
              <a:rPr lang="en-HK" dirty="0"/>
              <a:t>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requests a lock that is already locked by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permitted to wait if and only 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younger than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endParaRPr lang="en-HK" baseline="-25000" dirty="0"/>
          </a:p>
          <a:p>
            <a:pPr lvl="1"/>
            <a:r>
              <a:rPr lang="en-HK" dirty="0"/>
              <a:t>Otherwise,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 is restarted (with the same timestamp) and the lock is granted to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endParaRPr lang="en-HK" baseline="-25000" dirty="0"/>
          </a:p>
          <a:p>
            <a:pPr marL="0" indent="0">
              <a:buNone/>
            </a:pPr>
            <a:r>
              <a:rPr lang="en-HK" sz="1800" dirty="0"/>
              <a:t>(*The executing process in </a:t>
            </a:r>
            <a:r>
              <a:rPr lang="en-HK" sz="1800" dirty="0" err="1"/>
              <a:t>preemptive</a:t>
            </a:r>
            <a:r>
              <a:rPr lang="en-HK" sz="1800" dirty="0"/>
              <a:t> scheduling is interrupted in the middle of execution when higher priority one comes 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5405-445C-4578-B6C8-C53C25A2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1ABA-373A-4979-A945-F803CE83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Avoidance Using 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7792-36A3-484A-AFE0-BCA96E19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If TS(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) &lt; TS(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),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waits else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dies (Wait-die)</a:t>
            </a:r>
          </a:p>
          <a:p>
            <a:r>
              <a:rPr lang="en-HK" dirty="0"/>
              <a:t>If TS(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) &lt; TS(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),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 wounds else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waits (Wound-wait)</a:t>
            </a:r>
          </a:p>
          <a:p>
            <a:r>
              <a:rPr lang="en-HK" dirty="0"/>
              <a:t>Note a smaller TS means the transaction is older</a:t>
            </a:r>
          </a:p>
          <a:p>
            <a:r>
              <a:rPr lang="en-HK" dirty="0"/>
              <a:t>Note both methods restart the younger transaction</a:t>
            </a:r>
          </a:p>
          <a:p>
            <a:r>
              <a:rPr lang="en-HK" dirty="0"/>
              <a:t>Both methods prevent cyclic wait:</a:t>
            </a:r>
          </a:p>
          <a:p>
            <a:pPr lvl="1"/>
            <a:r>
              <a:rPr lang="en-HK" dirty="0"/>
              <a:t>Consider this deadlock cycle: T</a:t>
            </a:r>
            <a:r>
              <a:rPr lang="en-HK" baseline="-25000" dirty="0"/>
              <a:t>1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T</a:t>
            </a:r>
            <a:r>
              <a:rPr lang="en-HK" baseline="-25000" dirty="0"/>
              <a:t>2</a:t>
            </a:r>
            <a:r>
              <a:rPr lang="en-HK" dirty="0">
                <a:sym typeface="Symbol" panose="05050102010706020507" pitchFamily="18" charset="2"/>
              </a:rPr>
              <a:t>  </a:t>
            </a:r>
            <a:r>
              <a:rPr lang="en-HK" dirty="0"/>
              <a:t>T</a:t>
            </a:r>
            <a:r>
              <a:rPr lang="en-HK" baseline="-25000" dirty="0"/>
              <a:t>3</a:t>
            </a:r>
            <a:r>
              <a:rPr lang="en-HK" dirty="0">
                <a:sym typeface="Symbol" panose="05050102010706020507" pitchFamily="18" charset="2"/>
              </a:rPr>
              <a:t>  </a:t>
            </a:r>
            <a:r>
              <a:rPr lang="en-HK" dirty="0"/>
              <a:t>…</a:t>
            </a:r>
            <a:r>
              <a:rPr lang="en-HK" dirty="0">
                <a:sym typeface="Symbol" panose="05050102010706020507" pitchFamily="18" charset="2"/>
              </a:rPr>
              <a:t> </a:t>
            </a:r>
            <a:r>
              <a:rPr lang="en-US" altLang="zh-TW" dirty="0">
                <a:sym typeface="Symbol" panose="05050102010706020507" pitchFamily="18" charset="2"/>
              </a:rPr>
              <a:t>T</a:t>
            </a:r>
            <a:r>
              <a:rPr lang="en-HK" baseline="-25000" dirty="0"/>
              <a:t>n</a:t>
            </a:r>
            <a:r>
              <a:rPr lang="en-HK" dirty="0">
                <a:sym typeface="Symbol" panose="05050102010706020507" pitchFamily="18" charset="2"/>
              </a:rPr>
              <a:t>  </a:t>
            </a:r>
            <a:r>
              <a:rPr lang="en-HK" dirty="0"/>
              <a:t>T</a:t>
            </a:r>
            <a:r>
              <a:rPr lang="en-HK" baseline="-25000" dirty="0"/>
              <a:t>1</a:t>
            </a:r>
          </a:p>
          <a:p>
            <a:pPr lvl="1"/>
            <a:r>
              <a:rPr lang="en-HK" dirty="0"/>
              <a:t>It is impossible since if T</a:t>
            </a:r>
            <a:r>
              <a:rPr lang="en-HK" baseline="-25000" dirty="0"/>
              <a:t>1</a:t>
            </a:r>
            <a:r>
              <a:rPr lang="en-HK" dirty="0"/>
              <a:t> …</a:t>
            </a:r>
            <a:r>
              <a:rPr lang="en-HK" dirty="0">
                <a:sym typeface="Symbol" panose="05050102010706020507" pitchFamily="18" charset="2"/>
              </a:rPr>
              <a:t>  </a:t>
            </a:r>
            <a:r>
              <a:rPr lang="en-HK" dirty="0"/>
              <a:t>T</a:t>
            </a:r>
            <a:r>
              <a:rPr lang="en-HK" baseline="-25000" dirty="0"/>
              <a:t>n</a:t>
            </a:r>
            <a:r>
              <a:rPr lang="en-HK" dirty="0"/>
              <a:t>, then T</a:t>
            </a:r>
            <a:r>
              <a:rPr lang="en-HK" baseline="-25000" dirty="0"/>
              <a:t>n</a:t>
            </a:r>
            <a:r>
              <a:rPr lang="en-HK" dirty="0"/>
              <a:t> is not allowed to wait for T</a:t>
            </a:r>
            <a:r>
              <a:rPr lang="en-HK" baseline="-25000" dirty="0"/>
              <a:t>1</a:t>
            </a:r>
          </a:p>
          <a:p>
            <a:pPr lvl="1"/>
            <a:r>
              <a:rPr lang="en-HK" dirty="0"/>
              <a:t>Wait-die: Older transaction is allowed to wait</a:t>
            </a:r>
          </a:p>
          <a:p>
            <a:pPr lvl="1"/>
            <a:r>
              <a:rPr lang="en-HK" dirty="0"/>
              <a:t>Wound-wait: Older transaction is allowed to get the lock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2E21-63B9-43C3-99B7-C7BAF0F8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9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8F9C-5F51-4953-91CE-410037A4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9673-3120-4BD8-BBBC-B1022DB9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TS of T</a:t>
            </a:r>
            <a:r>
              <a:rPr lang="en-HK" sz="2400" baseline="-25000" dirty="0"/>
              <a:t>1</a:t>
            </a:r>
            <a:r>
              <a:rPr lang="en-HK" sz="2400" dirty="0"/>
              <a:t> </a:t>
            </a:r>
            <a:r>
              <a:rPr lang="en-US" altLang="zh-TW" sz="2400" dirty="0"/>
              <a:t>&lt; TS of T</a:t>
            </a:r>
            <a:r>
              <a:rPr lang="en-US" altLang="zh-TW" sz="2400" baseline="-25000" dirty="0"/>
              <a:t>2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806D-3AC9-4DE0-B3ED-992BCCA7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A8F37-B58F-4BE0-95B2-71A2FC3C8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58172"/>
              </p:ext>
            </p:extLst>
          </p:nvPr>
        </p:nvGraphicFramePr>
        <p:xfrm>
          <a:off x="776719" y="2816860"/>
          <a:ext cx="10638562" cy="2377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19281">
                  <a:extLst>
                    <a:ext uri="{9D8B030D-6E8A-4147-A177-3AD203B41FA5}">
                      <a16:colId xmlns:a16="http://schemas.microsoft.com/office/drawing/2014/main" val="3264297097"/>
                    </a:ext>
                  </a:extLst>
                </a:gridCol>
                <a:gridCol w="5319281">
                  <a:extLst>
                    <a:ext uri="{9D8B030D-6E8A-4147-A177-3AD203B41FA5}">
                      <a16:colId xmlns:a16="http://schemas.microsoft.com/office/drawing/2014/main" val="331751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Read(A);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8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Write(A); (blocked)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4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Write(C); (blocked and deadlock formed)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0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93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692-5F3B-4043-BB3F-A7BF78BA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656-9248-4C8D-8749-77D82B71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Locking is an operation which secures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Permission to read a data item for a transaction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Permission to write (update) a data item for a transaction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sz="2000" dirty="0"/>
              <a:t>Lock(X) – data item X is locked on behalf of the requesting transaction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Unlocking is an operation which removes these permissions from the data item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sz="2000" dirty="0"/>
              <a:t>Unlock(X) – </a:t>
            </a:r>
            <a:r>
              <a:rPr lang="en-US" altLang="en-US" dirty="0"/>
              <a:t>d</a:t>
            </a:r>
            <a:r>
              <a:rPr lang="en-US" altLang="en-US" sz="2000" dirty="0"/>
              <a:t>ata item X is made available to all other transactions.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Lock and Unlock are atomic operations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34BA7-C1F1-4C11-B9ED-6C5BEBF9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6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8F9C-5F51-4953-91CE-410037A4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Example (wait-die)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9673-3120-4BD8-BBBC-B1022DB9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TS of T</a:t>
            </a:r>
            <a:r>
              <a:rPr lang="en-HK" sz="2400" baseline="-25000" dirty="0"/>
              <a:t>1</a:t>
            </a:r>
            <a:r>
              <a:rPr lang="en-HK" sz="2400" dirty="0"/>
              <a:t> </a:t>
            </a:r>
            <a:r>
              <a:rPr lang="en-US" altLang="zh-TW" sz="2400" dirty="0"/>
              <a:t>&lt; TS of T</a:t>
            </a:r>
            <a:r>
              <a:rPr lang="en-US" altLang="zh-TW" sz="2400" baseline="-25000" dirty="0"/>
              <a:t>2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806D-3AC9-4DE0-B3ED-992BCCA7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A8F37-B58F-4BE0-95B2-71A2FC3C8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56076"/>
              </p:ext>
            </p:extLst>
          </p:nvPr>
        </p:nvGraphicFramePr>
        <p:xfrm>
          <a:off x="776719" y="2507579"/>
          <a:ext cx="10638562" cy="417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19281">
                  <a:extLst>
                    <a:ext uri="{9D8B030D-6E8A-4147-A177-3AD203B41FA5}">
                      <a16:colId xmlns:a16="http://schemas.microsoft.com/office/drawing/2014/main" val="3264297097"/>
                    </a:ext>
                  </a:extLst>
                </a:gridCol>
                <a:gridCol w="5319281">
                  <a:extLst>
                    <a:ext uri="{9D8B030D-6E8A-4147-A177-3AD203B41FA5}">
                      <a16:colId xmlns:a16="http://schemas.microsoft.com/office/drawing/2014/main" val="331751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Read(A);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(B); Write(B);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8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Write(A); (restarts because it is younger than 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releases its read lock on C before it restarts)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4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Write(C);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0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1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3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Write(A);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66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568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8F9C-5F51-4953-91CE-410037A4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Example (wound-wait)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9673-3120-4BD8-BBBC-B1022DB9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TS of T</a:t>
            </a:r>
            <a:r>
              <a:rPr lang="en-HK" sz="2400" baseline="-25000" dirty="0"/>
              <a:t>1</a:t>
            </a:r>
            <a:r>
              <a:rPr lang="en-HK" sz="2400" dirty="0"/>
              <a:t> </a:t>
            </a:r>
            <a:r>
              <a:rPr lang="en-US" altLang="zh-TW" sz="2400" dirty="0"/>
              <a:t>&lt; TS of T</a:t>
            </a:r>
            <a:r>
              <a:rPr lang="en-US" altLang="zh-TW" sz="2400" baseline="-25000" dirty="0"/>
              <a:t>2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806D-3AC9-4DE0-B3ED-992BCCA7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A8F37-B58F-4BE0-95B2-71A2FC3C8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10592"/>
              </p:ext>
            </p:extLst>
          </p:nvPr>
        </p:nvGraphicFramePr>
        <p:xfrm>
          <a:off x="776719" y="2816860"/>
          <a:ext cx="10638562" cy="3789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19281">
                  <a:extLst>
                    <a:ext uri="{9D8B030D-6E8A-4147-A177-3AD203B41FA5}">
                      <a16:colId xmlns:a16="http://schemas.microsoft.com/office/drawing/2014/main" val="3264297097"/>
                    </a:ext>
                  </a:extLst>
                </a:gridCol>
                <a:gridCol w="5319281">
                  <a:extLst>
                    <a:ext uri="{9D8B030D-6E8A-4147-A177-3AD203B41FA5}">
                      <a16:colId xmlns:a16="http://schemas.microsoft.com/office/drawing/2014/main" val="331751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Read(A);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(B); Write(B);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8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(blocked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T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younger than T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4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Write(C); (T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restarted by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younger than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The write lock on C is granted to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after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has released its read lock on C)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0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1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3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Write(A);</a:t>
                      </a:r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04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15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B76D-F169-4B5E-8D8E-B5B1CEA4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Two Phase Locking (B2PL)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DA8A-7479-453C-B596-6688BA9D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Each data item has a lock associated with it, e.g., a lock entry in the lock table</a:t>
            </a:r>
          </a:p>
          <a:p>
            <a:r>
              <a:rPr lang="en-HK" dirty="0"/>
              <a:t>The scheduler creates a lock operation </a:t>
            </a:r>
            <a:r>
              <a:rPr lang="en-HK" dirty="0" err="1"/>
              <a:t>ol</a:t>
            </a:r>
            <a:r>
              <a:rPr lang="en-HK" baseline="-25000" dirty="0" err="1"/>
              <a:t>i</a:t>
            </a:r>
            <a:r>
              <a:rPr lang="en-HK" dirty="0"/>
              <a:t>[x] for each received operation o</a:t>
            </a:r>
            <a:r>
              <a:rPr lang="en-HK" baseline="-25000" dirty="0"/>
              <a:t>i</a:t>
            </a:r>
            <a:r>
              <a:rPr lang="en-HK" dirty="0"/>
              <a:t>[x]</a:t>
            </a:r>
          </a:p>
          <a:p>
            <a:r>
              <a:rPr lang="en-HK" dirty="0"/>
              <a:t>Rules</a:t>
            </a:r>
          </a:p>
          <a:p>
            <a:pPr lvl="1"/>
            <a:r>
              <a:rPr lang="en-HK" dirty="0"/>
              <a:t>When the scheduler receives an operation p</a:t>
            </a:r>
            <a:r>
              <a:rPr lang="en-HK" baseline="-25000" dirty="0"/>
              <a:t>i</a:t>
            </a:r>
            <a:r>
              <a:rPr lang="en-HK" dirty="0"/>
              <a:t>[x], it tests if </a:t>
            </a:r>
            <a:r>
              <a:rPr lang="en-HK" dirty="0" err="1"/>
              <a:t>pl</a:t>
            </a:r>
            <a:r>
              <a:rPr lang="en-HK" baseline="-25000" dirty="0" err="1"/>
              <a:t>i</a:t>
            </a:r>
            <a:r>
              <a:rPr lang="en-HK" dirty="0"/>
              <a:t>[x] conflicts with some </a:t>
            </a:r>
            <a:r>
              <a:rPr lang="en-HK" dirty="0" err="1"/>
              <a:t>ql</a:t>
            </a:r>
            <a:r>
              <a:rPr lang="en-HK" baseline="-25000" dirty="0" err="1"/>
              <a:t>j</a:t>
            </a:r>
            <a:r>
              <a:rPr lang="en-HK" dirty="0"/>
              <a:t>[x] that is already set. If so, it delays p</a:t>
            </a:r>
            <a:r>
              <a:rPr lang="en-HK" baseline="-25000" dirty="0"/>
              <a:t>i</a:t>
            </a:r>
            <a:r>
              <a:rPr lang="en-HK" dirty="0"/>
              <a:t>[x], forcing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to wait until it can set the lock it needs. If not, then the scheduler sets </a:t>
            </a:r>
            <a:r>
              <a:rPr lang="en-HK" dirty="0" err="1"/>
              <a:t>pl</a:t>
            </a:r>
            <a:r>
              <a:rPr lang="en-HK" baseline="-25000" dirty="0" err="1"/>
              <a:t>i</a:t>
            </a:r>
            <a:r>
              <a:rPr lang="en-HK" dirty="0"/>
              <a:t>[x], and sends p</a:t>
            </a:r>
            <a:r>
              <a:rPr lang="en-HK" baseline="-25000" dirty="0"/>
              <a:t>i</a:t>
            </a:r>
            <a:r>
              <a:rPr lang="en-HK" dirty="0"/>
              <a:t>[x] to the DM (data manager)</a:t>
            </a:r>
          </a:p>
          <a:p>
            <a:pPr lvl="1"/>
            <a:r>
              <a:rPr lang="en-HK" dirty="0"/>
              <a:t>Once the scheduler has released a lock for a transaction, it may not subsequently obtain any more locks for that transaction (on any data item)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1E81-02A3-4615-9748-C62E5715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79D3-CE8F-49E7-8500-9E256D6D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Two Phase Locking (B2PL)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CDCE-3CBA-445A-BF3D-170818BD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741" y="2011680"/>
            <a:ext cx="9784080" cy="4206240"/>
          </a:xfrm>
        </p:spPr>
        <p:txBody>
          <a:bodyPr/>
          <a:lstStyle/>
          <a:p>
            <a:r>
              <a:rPr lang="en-HK" dirty="0"/>
              <a:t>The two phase rule: growing phase and shrinking phase</a:t>
            </a:r>
          </a:p>
          <a:p>
            <a:r>
              <a:rPr lang="en-HK" dirty="0"/>
              <a:t>It can guarantee that all pairs of conflicting operations of two transactions are scheduled in the same order</a:t>
            </a:r>
          </a:p>
          <a:p>
            <a:pPr lvl="1"/>
            <a:r>
              <a:rPr lang="en-HK" dirty="0"/>
              <a:t>E.g., T1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T2 or T2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T1 and NO T1 </a:t>
            </a:r>
            <a:r>
              <a:rPr lang="en-HK" dirty="0">
                <a:sym typeface="Symbol" panose="05050102010706020507" pitchFamily="18" charset="2"/>
              </a:rPr>
              <a:t></a:t>
            </a:r>
            <a:r>
              <a:rPr lang="en-HK" dirty="0"/>
              <a:t> T2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23F67-8CE6-4A73-B31B-3164F79E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07DC39F1-CBFE-47FC-A832-FA5F542B9964}"/>
              </a:ext>
            </a:extLst>
          </p:cNvPr>
          <p:cNvGrpSpPr>
            <a:grpSpLocks/>
          </p:cNvGrpSpPr>
          <p:nvPr/>
        </p:nvGrpSpPr>
        <p:grpSpPr bwMode="auto">
          <a:xfrm>
            <a:off x="1879464" y="3787388"/>
            <a:ext cx="7109489" cy="2709862"/>
            <a:chOff x="-455" y="1844"/>
            <a:chExt cx="6645" cy="258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A044305-8918-4FF7-AB4C-68BF43938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6"/>
              <a:ext cx="0" cy="1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AD0C347E-E65E-470A-AE22-24395B75F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" y="4032"/>
              <a:ext cx="4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458D01AC-5F72-4C19-8C6E-F0D4D358B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68"/>
              <a:ext cx="0" cy="2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907BF808-9EFB-49E5-A068-EB806FFF7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" y="3308"/>
              <a:ext cx="428" cy="344"/>
              <a:chOff x="532" y="3308"/>
              <a:chExt cx="428" cy="344"/>
            </a:xfrm>
          </p:grpSpPr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0FF35DAD-E583-4A3A-8F38-0BAD987F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" y="3648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42E5384-49F6-43A6-867A-9A3847193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308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BE7C2DFB-534E-42B5-BE08-047B43716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" y="3308"/>
              <a:ext cx="428" cy="344"/>
              <a:chOff x="532" y="3308"/>
              <a:chExt cx="428" cy="344"/>
            </a:xfrm>
          </p:grpSpPr>
          <p:sp>
            <p:nvSpPr>
              <p:cNvPr id="45" name="Line 13">
                <a:extLst>
                  <a:ext uri="{FF2B5EF4-FFF2-40B4-BE49-F238E27FC236}">
                    <a16:creationId xmlns:a16="http://schemas.microsoft.com/office/drawing/2014/main" id="{777F7F33-D51B-4A1C-AF6E-A3A5E0951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" y="3648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6" name="Line 14">
                <a:extLst>
                  <a:ext uri="{FF2B5EF4-FFF2-40B4-BE49-F238E27FC236}">
                    <a16:creationId xmlns:a16="http://schemas.microsoft.com/office/drawing/2014/main" id="{A9DF70BD-DDC3-428D-8D45-CFFFFFFD1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308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BC3C1DB9-B3FC-487E-AB9A-4B7C0AB4F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4032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AE0FFF50-5EC1-42BF-893F-8E70668DD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640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CE21714C-A033-4D55-B68C-EE0CA1866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300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D8A63C2A-58E6-4AC1-83D9-CB4889D19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2636"/>
              <a:ext cx="428" cy="344"/>
              <a:chOff x="1396" y="2636"/>
              <a:chExt cx="428" cy="344"/>
            </a:xfrm>
          </p:grpSpPr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7F33110F-5FB4-4B2B-8EDB-467C590D4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6" y="2976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4" name="Line 20">
                <a:extLst>
                  <a:ext uri="{FF2B5EF4-FFF2-40B4-BE49-F238E27FC236}">
                    <a16:creationId xmlns:a16="http://schemas.microsoft.com/office/drawing/2014/main" id="{0B9802DD-D2B3-4C7E-818F-A80C3194E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636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id="{940B0237-9E8C-46A9-B78E-D07EF64CE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" y="2972"/>
              <a:ext cx="428" cy="344"/>
              <a:chOff x="964" y="2972"/>
              <a:chExt cx="428" cy="344"/>
            </a:xfrm>
          </p:grpSpPr>
          <p:sp>
            <p:nvSpPr>
              <p:cNvPr id="41" name="Line 22">
                <a:extLst>
                  <a:ext uri="{FF2B5EF4-FFF2-40B4-BE49-F238E27FC236}">
                    <a16:creationId xmlns:a16="http://schemas.microsoft.com/office/drawing/2014/main" id="{72FE245E-C4CC-46A9-88C9-E8E7BA5AB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331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2" name="Line 23">
                <a:extLst>
                  <a:ext uri="{FF2B5EF4-FFF2-40B4-BE49-F238E27FC236}">
                    <a16:creationId xmlns:a16="http://schemas.microsoft.com/office/drawing/2014/main" id="{7ED3BEEC-D630-49E1-891C-54BD069C5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972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0C12CB95-C877-433E-A83B-B6AE1F0B3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30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3112859E-836F-483E-ADA6-11D425C09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3644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BC6BA240-A722-4261-9F26-5D9D40D86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308"/>
              <a:ext cx="428" cy="332"/>
              <a:chOff x="2784" y="2308"/>
              <a:chExt cx="428" cy="332"/>
            </a:xfrm>
          </p:grpSpPr>
          <p:sp>
            <p:nvSpPr>
              <p:cNvPr id="39" name="Line 27">
                <a:extLst>
                  <a:ext uri="{FF2B5EF4-FFF2-40B4-BE49-F238E27FC236}">
                    <a16:creationId xmlns:a16="http://schemas.microsoft.com/office/drawing/2014/main" id="{BD07E5EE-1D54-4690-B46B-83B939F58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308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68B4ABE0-D29F-4804-9AD1-7F2C4E61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8" y="2640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9" name="Group 29">
              <a:extLst>
                <a:ext uri="{FF2B5EF4-FFF2-40B4-BE49-F238E27FC236}">
                  <a16:creationId xmlns:a16="http://schemas.microsoft.com/office/drawing/2014/main" id="{BCC49EE2-F101-42D1-9998-5B534924B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644"/>
              <a:ext cx="428" cy="332"/>
              <a:chOff x="3216" y="2644"/>
              <a:chExt cx="428" cy="332"/>
            </a:xfrm>
          </p:grpSpPr>
          <p:sp>
            <p:nvSpPr>
              <p:cNvPr id="37" name="Line 30">
                <a:extLst>
                  <a:ext uri="{FF2B5EF4-FFF2-40B4-BE49-F238E27FC236}">
                    <a16:creationId xmlns:a16="http://schemas.microsoft.com/office/drawing/2014/main" id="{F81AC7EA-32A5-4C55-9AA5-3463EBC8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64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38" name="Line 31">
                <a:extLst>
                  <a:ext uri="{FF2B5EF4-FFF2-40B4-BE49-F238E27FC236}">
                    <a16:creationId xmlns:a16="http://schemas.microsoft.com/office/drawing/2014/main" id="{238511C5-3829-473A-B335-26205BDEC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0" y="2976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20" name="Group 32">
              <a:extLst>
                <a:ext uri="{FF2B5EF4-FFF2-40B4-BE49-F238E27FC236}">
                  <a16:creationId xmlns:a16="http://schemas.microsoft.com/office/drawing/2014/main" id="{554F5B30-0F6F-4503-899A-1A446F50A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316"/>
              <a:ext cx="428" cy="332"/>
              <a:chOff x="4080" y="3316"/>
              <a:chExt cx="428" cy="332"/>
            </a:xfrm>
          </p:grpSpPr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CD4F6B11-2351-48AB-9E94-3D5AB35CD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3316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AC24C091-8A3C-4539-B9A2-995C444BA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" y="3648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9641885A-B293-4D63-83B1-A10F22EF4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652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22" name="Group 36">
              <a:extLst>
                <a:ext uri="{FF2B5EF4-FFF2-40B4-BE49-F238E27FC236}">
                  <a16:creationId xmlns:a16="http://schemas.microsoft.com/office/drawing/2014/main" id="{D886BEB1-A175-4F8E-B6C8-5C935B7D1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980"/>
              <a:ext cx="428" cy="332"/>
              <a:chOff x="3648" y="2980"/>
              <a:chExt cx="428" cy="332"/>
            </a:xfrm>
          </p:grpSpPr>
          <p:sp>
            <p:nvSpPr>
              <p:cNvPr id="33" name="Line 37">
                <a:extLst>
                  <a:ext uri="{FF2B5EF4-FFF2-40B4-BE49-F238E27FC236}">
                    <a16:creationId xmlns:a16="http://schemas.microsoft.com/office/drawing/2014/main" id="{B2B92B5E-055C-4248-9C5F-0DD3EBA6E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980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34" name="Line 38">
                <a:extLst>
                  <a:ext uri="{FF2B5EF4-FFF2-40B4-BE49-F238E27FC236}">
                    <a16:creationId xmlns:a16="http://schemas.microsoft.com/office/drawing/2014/main" id="{C5EF0709-BA41-4F4C-830F-3EAD1AE0E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" y="331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83CCDBBA-9AD7-453D-B902-806D0E2CC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980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4AC922B7-0A49-4BF6-ABD2-259DBF91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941"/>
              <a:ext cx="13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Obtain lock</a:t>
              </a:r>
            </a:p>
          </p:txBody>
        </p:sp>
        <p:sp>
          <p:nvSpPr>
            <p:cNvPr id="25" name="Line 41">
              <a:extLst>
                <a:ext uri="{FF2B5EF4-FFF2-40B4-BE49-F238E27FC236}">
                  <a16:creationId xmlns:a16="http://schemas.microsoft.com/office/drawing/2014/main" id="{96E17C87-239A-49C5-806B-FED2F6BB0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01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016A06D2-2791-4DD5-BFBA-397FC1B5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353"/>
              <a:ext cx="154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Release lock</a:t>
              </a:r>
            </a:p>
          </p:txBody>
        </p:sp>
        <p:sp>
          <p:nvSpPr>
            <p:cNvPr id="27" name="Rectangle 43">
              <a:extLst>
                <a:ext uri="{FF2B5EF4-FFF2-40B4-BE49-F238E27FC236}">
                  <a16:creationId xmlns:a16="http://schemas.microsoft.com/office/drawing/2014/main" id="{7137E778-195F-45C8-A274-C776F945A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844"/>
              <a:ext cx="1263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Lock point</a:t>
              </a:r>
            </a:p>
          </p:txBody>
        </p:sp>
        <p:sp>
          <p:nvSpPr>
            <p:cNvPr id="28" name="Rectangle 44">
              <a:extLst>
                <a:ext uri="{FF2B5EF4-FFF2-40B4-BE49-F238E27FC236}">
                  <a16:creationId xmlns:a16="http://schemas.microsoft.com/office/drawing/2014/main" id="{F854E307-A4F0-4FA9-948C-EDE7B27F0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571"/>
              <a:ext cx="104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Phase 1</a:t>
              </a:r>
            </a:p>
          </p:txBody>
        </p:sp>
        <p:sp>
          <p:nvSpPr>
            <p:cNvPr id="29" name="Rectangle 45">
              <a:extLst>
                <a:ext uri="{FF2B5EF4-FFF2-40B4-BE49-F238E27FC236}">
                  <a16:creationId xmlns:a16="http://schemas.microsoft.com/office/drawing/2014/main" id="{5AC5CB46-68C5-43C0-A1EA-50ADA156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3571"/>
              <a:ext cx="104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Phase 2</a:t>
              </a:r>
            </a:p>
          </p:txBody>
        </p:sp>
        <p:sp>
          <p:nvSpPr>
            <p:cNvPr id="30" name="Rectangle 46">
              <a:extLst>
                <a:ext uri="{FF2B5EF4-FFF2-40B4-BE49-F238E27FC236}">
                  <a16:creationId xmlns:a16="http://schemas.microsoft.com/office/drawing/2014/main" id="{9D74DB95-40C4-45E9-BF01-80B88155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4052"/>
              <a:ext cx="90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BEGIN</a:t>
              </a:r>
            </a:p>
          </p:txBody>
        </p:sp>
        <p:sp>
          <p:nvSpPr>
            <p:cNvPr id="31" name="Rectangle 47">
              <a:extLst>
                <a:ext uri="{FF2B5EF4-FFF2-40B4-BE49-F238E27FC236}">
                  <a16:creationId xmlns:a16="http://schemas.microsoft.com/office/drawing/2014/main" id="{A77F85D4-AAA4-4A77-BBB6-F51ADA810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4052"/>
              <a:ext cx="67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32" name="Rectangle 48">
              <a:extLst>
                <a:ext uri="{FF2B5EF4-FFF2-40B4-BE49-F238E27FC236}">
                  <a16:creationId xmlns:a16="http://schemas.microsoft.com/office/drawing/2014/main" id="{54CC6950-BAD4-468C-B5B5-08EF5672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5" y="2228"/>
              <a:ext cx="1113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Number of 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43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7DF2-4061-4EAB-ACB8-7EAA8C84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Conservative Two Phase Locking (C2PL) </a:t>
            </a:r>
            <a:r>
              <a:rPr lang="en-US" altLang="zh-TW" sz="3600" dirty="0"/>
              <a:t>(1/4)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48D9-596B-4FC6-A1D4-8F8FFA97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Avoid deadlocks and abort of transactions by requiring each transaction to obtain all of its lock before any of its operations are submitted to the DM</a:t>
            </a:r>
          </a:p>
          <a:p>
            <a:pPr>
              <a:lnSpc>
                <a:spcPct val="120000"/>
              </a:lnSpc>
            </a:pPr>
            <a:r>
              <a:rPr lang="en-HK" dirty="0"/>
              <a:t>Each transaction pre-declares its read-set and write-set of data items to the scheduler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What are the locks (data items) to be accessed by the transaction?</a:t>
            </a:r>
          </a:p>
          <a:p>
            <a:pPr>
              <a:lnSpc>
                <a:spcPct val="120000"/>
              </a:lnSpc>
            </a:pPr>
            <a:r>
              <a:rPr lang="en-HK" dirty="0"/>
              <a:t>The scheduler tries to set all of the locks needed by the transaction ALL at ONCE</a:t>
            </a:r>
          </a:p>
          <a:p>
            <a:pPr>
              <a:lnSpc>
                <a:spcPct val="120000"/>
              </a:lnSpc>
            </a:pPr>
            <a:r>
              <a:rPr lang="en-HK" dirty="0"/>
              <a:t>Set lock of a transaction in one step and lock release in another step</a:t>
            </a:r>
          </a:p>
          <a:p>
            <a:pPr>
              <a:lnSpc>
                <a:spcPct val="120000"/>
              </a:lnSpc>
            </a:pPr>
            <a:r>
              <a:rPr lang="en-HK" dirty="0"/>
              <a:t>If all the locks can be set, the operations will be submitted to the DM for processing</a:t>
            </a:r>
          </a:p>
          <a:p>
            <a:pPr>
              <a:lnSpc>
                <a:spcPct val="120000"/>
              </a:lnSpc>
            </a:pPr>
            <a:r>
              <a:rPr lang="en-HK" dirty="0"/>
              <a:t>After the DM acknowledges the processing of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last database operation, the scheduler may release all of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locks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98898-2DE2-43C0-B1EE-B5850D1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2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1F74-433E-482B-A7F0-309FBEC7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Conservative Two Phase Locking (C2PL) </a:t>
            </a:r>
            <a:r>
              <a:rPr lang="en-US" altLang="zh-TW" sz="3600" dirty="0"/>
              <a:t>(2/4)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3D52-26EB-46CB-9E44-BD318105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If any of the locks requested in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conflicts with locks presently held by other transactions in conflicting mode, the scheduler does not grant any of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lock</a:t>
            </a:r>
          </a:p>
          <a:p>
            <a:r>
              <a:rPr lang="en-HK" dirty="0"/>
              <a:t>The scheduler inserts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baseline="-25000" dirty="0"/>
              <a:t> </a:t>
            </a:r>
            <a:r>
              <a:rPr lang="en-HK" dirty="0"/>
              <a:t>along with its lock requests into a waiting queue</a:t>
            </a:r>
          </a:p>
          <a:p>
            <a:r>
              <a:rPr lang="en-HK" dirty="0"/>
              <a:t>Every time the scheduler releases the locks of a complete transaction, it examines the waiting queue to see if it can grant all the lock requests of any waiting transactions</a:t>
            </a:r>
          </a:p>
          <a:p>
            <a:r>
              <a:rPr lang="en-HK" dirty="0"/>
              <a:t>In Conservative 2PL, if a transaction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waiting for a lock held by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holding no locks (no hold and wait situation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no deadlock)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76BC-1EF8-487E-8042-2A2C3ADC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Conservative Two Phase Locking (C2PL) </a:t>
            </a:r>
            <a:r>
              <a:rPr lang="en-US" altLang="zh-TW" sz="3600" dirty="0"/>
              <a:t>(3/4)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99EF4CB-0C0B-4C84-BAA9-A7CE7DBE6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0504" y="2755900"/>
            <a:ext cx="0" cy="241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E84D8778-308D-4B3E-AB07-0A4A361DE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266" y="5175250"/>
            <a:ext cx="4586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F6F6A6F9-B340-4FBB-A48F-44E3B1D50250}"/>
              </a:ext>
            </a:extLst>
          </p:cNvPr>
          <p:cNvGrpSpPr>
            <a:grpSpLocks/>
          </p:cNvGrpSpPr>
          <p:nvPr/>
        </p:nvGrpSpPr>
        <p:grpSpPr bwMode="auto">
          <a:xfrm>
            <a:off x="3455266" y="3732718"/>
            <a:ext cx="481013" cy="1447294"/>
            <a:chOff x="628" y="2210"/>
            <a:chExt cx="428" cy="1346"/>
          </a:xfrm>
        </p:grpSpPr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725D3EF0-99CB-4EE7-936B-677B18950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" y="3552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F057E3E0-7C3C-4AC4-83F0-359EB50B0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210"/>
              <a:ext cx="0" cy="1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  <p:sp>
        <p:nvSpPr>
          <p:cNvPr id="12" name="Line 21">
            <a:extLst>
              <a:ext uri="{FF2B5EF4-FFF2-40B4-BE49-F238E27FC236}">
                <a16:creationId xmlns:a16="http://schemas.microsoft.com/office/drawing/2014/main" id="{98BA59BC-195A-4771-852D-0A2EDAB2D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775" y="3732213"/>
            <a:ext cx="33435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7342DA23-93D0-4878-AEB2-A82731D9F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9079" y="3735388"/>
            <a:ext cx="0" cy="143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57BFE428-74EA-4600-843B-9FD54CA7D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0879" y="2540794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0CDF944C-45BE-4031-A7A9-5F8D6324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29" y="2502694"/>
            <a:ext cx="192200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Obtain all locks</a:t>
            </a:r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F67BD54B-9A22-4CC3-83ED-514B3D5A1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879" y="3043238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A7A4C1A-D3D8-4349-BBE2-47493368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304" y="2997200"/>
            <a:ext cx="210955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Release all locks</a:t>
            </a: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EE7388D1-61BE-494D-8C1F-BAB9D1CB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804" y="5300663"/>
            <a:ext cx="971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BEGIN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02A8570E-9845-4951-A069-67A41B30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066" y="5300663"/>
            <a:ext cx="7191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END</a:t>
            </a: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25BBBDED-04A8-453B-B9CB-F09BCD8A6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504" y="3182938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</a:t>
            </a: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umber of locks</a:t>
            </a:r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C63B0819-13D8-443E-A7F2-277AD3374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818" y="4839860"/>
            <a:ext cx="19923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Transaction duration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A1A98BC2-100B-40B0-A448-9746EA1E0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52" y="5243210"/>
            <a:ext cx="1739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period of data item use</a:t>
            </a:r>
          </a:p>
        </p:txBody>
      </p:sp>
    </p:spTree>
    <p:extLst>
      <p:ext uri="{BB962C8B-B14F-4D97-AF65-F5344CB8AC3E}">
        <p14:creationId xmlns:p14="http://schemas.microsoft.com/office/powerpoint/2010/main" val="228065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427-3E50-405D-9021-A9AEBBCA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Conservative Two Phase Locking (C2PL) </a:t>
            </a:r>
            <a:r>
              <a:rPr lang="en-US" altLang="zh-TW" sz="3600" dirty="0"/>
              <a:t>(4/4)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B4AE-DCBB-4494-821E-3D49AD47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C6354-6C4C-4DAA-BEE7-16D86474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E4228-7F33-47A7-84C9-0C7549900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19841"/>
              </p:ext>
            </p:extLst>
          </p:nvPr>
        </p:nvGraphicFramePr>
        <p:xfrm>
          <a:off x="1896761" y="2067698"/>
          <a:ext cx="2416175" cy="226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(b)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F4B710-0CBD-4D5B-B012-B76B526B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71705"/>
              </p:ext>
            </p:extLst>
          </p:nvPr>
        </p:nvGraphicFramePr>
        <p:xfrm>
          <a:off x="5401960" y="2067698"/>
          <a:ext cx="4959179" cy="4199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2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kern="12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kern="12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WriteLock(a,b)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Write(a)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03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blocked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Write(b)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Commit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WriteLock(a,b)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Write(a)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Write(b)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Commit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ReleaseLock(a,b)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61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28153</TotalTime>
  <Words>2409</Words>
  <PresentationFormat>Widescreen</PresentationFormat>
  <Paragraphs>376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宋体</vt:lpstr>
      <vt:lpstr>Arial</vt:lpstr>
      <vt:lpstr>Calibri</vt:lpstr>
      <vt:lpstr>Corbel</vt:lpstr>
      <vt:lpstr>Wingdings</vt:lpstr>
      <vt:lpstr>Banded</vt:lpstr>
      <vt:lpstr>Visio</vt:lpstr>
      <vt:lpstr>Lecture 10: Concurrency Control</vt:lpstr>
      <vt:lpstr>Database Concurrency Control</vt:lpstr>
      <vt:lpstr>Two-Phase Locking Techniques</vt:lpstr>
      <vt:lpstr>Basic Two Phase Locking (B2PL) (1/2)</vt:lpstr>
      <vt:lpstr>Basic Two Phase Locking (B2PL) (2/2)</vt:lpstr>
      <vt:lpstr>Conservative Two Phase Locking (C2PL) (1/4)</vt:lpstr>
      <vt:lpstr>Conservative Two Phase Locking (C2PL) (2/4)</vt:lpstr>
      <vt:lpstr>Conservative Two Phase Locking (C2PL) (3/4)</vt:lpstr>
      <vt:lpstr>Conservative Two Phase Locking (C2PL) (4/4)</vt:lpstr>
      <vt:lpstr>Strict Two Phase Locking (S2PL) (1/3)</vt:lpstr>
      <vt:lpstr>Strict Two Phase Locking (S2PL) (2/3)</vt:lpstr>
      <vt:lpstr>Strict Two Phase Locking (S2PL) (3/3)</vt:lpstr>
      <vt:lpstr>Performance Issues </vt:lpstr>
      <vt:lpstr>Implementation Issue: Essential Components  (1/2)</vt:lpstr>
      <vt:lpstr>Implementation Issue: Essential Components  (2/2)</vt:lpstr>
      <vt:lpstr>Implementation Issue: Lock and Unlock</vt:lpstr>
      <vt:lpstr>Implementation Issue: Read Lock</vt:lpstr>
      <vt:lpstr>Implementation Issue: Write Lock</vt:lpstr>
      <vt:lpstr>Implementation Issue: Unlock</vt:lpstr>
      <vt:lpstr>Implementation Issue: Lock Conversion</vt:lpstr>
      <vt:lpstr>Deadlock</vt:lpstr>
      <vt:lpstr>Deadlock Prevention</vt:lpstr>
      <vt:lpstr>Deadlock Detection and Resolution</vt:lpstr>
      <vt:lpstr>Deadlock Example</vt:lpstr>
      <vt:lpstr>Starvation</vt:lpstr>
      <vt:lpstr>Deadlock Prevention Using Timestamp (1/2)</vt:lpstr>
      <vt:lpstr>Deadlock Prevention Using Timestamp (2/2)</vt:lpstr>
      <vt:lpstr>Deadlock Avoidance Using Timestamp</vt:lpstr>
      <vt:lpstr>Deadlock Example</vt:lpstr>
      <vt:lpstr>Deadlock Example (wait-die)</vt:lpstr>
      <vt:lpstr>Deadlock Example (wound-wait)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2019-01-21T16:15:42Z</dcterms:created>
  <dcterms:modified xsi:type="dcterms:W3CDTF">2019-04-17T13:12:41Z</dcterms:modified>
</cp:coreProperties>
</file>