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301"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Chow" initials="TC" lastIdx="0" clrIdx="0">
    <p:extLst>
      <p:ext uri="{19B8F6BF-5375-455C-9EA6-DF929625EA0E}">
        <p15:presenceInfo xmlns:p15="http://schemas.microsoft.com/office/powerpoint/2012/main" userId="1a6ee9ed0254b3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9BDD"/>
    <a:srgbClr val="E9E9EA"/>
    <a:srgbClr val="E7E7E8"/>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1379" autoAdjust="0"/>
  </p:normalViewPr>
  <p:slideViewPr>
    <p:cSldViewPr snapToGrid="0">
      <p:cViewPr>
        <p:scale>
          <a:sx n="75" d="100"/>
          <a:sy n="75" d="100"/>
        </p:scale>
        <p:origin x="266" y="-5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32E39-34A5-458C-9849-B298AAA9942D}" type="datetimeFigureOut">
              <a:rPr lang="en-HK" smtClean="0"/>
              <a:t>19/4/2019</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47922-2639-4BCF-AAD1-20BDF7C45795}" type="slidenum">
              <a:rPr lang="en-HK" smtClean="0"/>
              <a:t>‹#›</a:t>
            </a:fld>
            <a:endParaRPr lang="en-HK"/>
          </a:p>
        </p:txBody>
      </p:sp>
    </p:spTree>
    <p:extLst>
      <p:ext uri="{BB962C8B-B14F-4D97-AF65-F5344CB8AC3E}">
        <p14:creationId xmlns:p14="http://schemas.microsoft.com/office/powerpoint/2010/main" val="322016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ADC47922-2639-4BCF-AAD1-20BDF7C45795}" type="slidenum">
              <a:rPr lang="en-HK" smtClean="0"/>
              <a:t>45</a:t>
            </a:fld>
            <a:endParaRPr lang="en-HK"/>
          </a:p>
        </p:txBody>
      </p:sp>
    </p:spTree>
    <p:extLst>
      <p:ext uri="{BB962C8B-B14F-4D97-AF65-F5344CB8AC3E}">
        <p14:creationId xmlns:p14="http://schemas.microsoft.com/office/powerpoint/2010/main" val="2374220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70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74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r>
              <a:rPr lang="en-US"/>
              <a:t>Ted Chow</a:t>
            </a:r>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Ted Chow</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3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2919" y="2011680"/>
            <a:ext cx="9784080" cy="4206240"/>
          </a:xfrm>
        </p:spPr>
        <p:txBody>
          <a:bodyPr/>
          <a:lstStyle>
            <a:lvl1pPr marL="358775" indent="-358775">
              <a:lnSpc>
                <a:spcPct val="100000"/>
              </a:lnSpc>
              <a:buFont typeface="Wingdings" panose="05000000000000000000" pitchFamily="2" charset="2"/>
              <a:buChar char="Ø"/>
              <a:defRPr>
                <a:latin typeface="Arial" panose="020B0604020202020204" pitchFamily="34" charset="0"/>
                <a:cs typeface="Arial" panose="020B0604020202020204" pitchFamily="34" charset="0"/>
              </a:defRPr>
            </a:lvl1pPr>
            <a:lvl2pPr marL="715963" indent="-357188">
              <a:lnSpc>
                <a:spcPct val="100000"/>
              </a:lnSpc>
              <a:buFont typeface="Arial" panose="020B0604020202020204" pitchFamily="34" charset="0"/>
              <a:buChar char="•"/>
              <a:defRPr>
                <a:latin typeface="Arial" panose="020B0604020202020204" pitchFamily="34" charset="0"/>
                <a:cs typeface="Arial" panose="020B0604020202020204" pitchFamily="34" charset="0"/>
              </a:defRPr>
            </a:lvl2pPr>
            <a:lvl3pPr marL="989013" indent="-273050">
              <a:lnSpc>
                <a:spcPct val="100000"/>
              </a:lnSpc>
              <a:buFont typeface="Wingdings" panose="05000000000000000000" pitchFamily="2" charset="2"/>
              <a:buChar char="§"/>
              <a:defRPr>
                <a:latin typeface="Arial" panose="020B0604020202020204" pitchFamily="34" charset="0"/>
                <a:cs typeface="Arial" panose="020B0604020202020204" pitchFamily="34" charset="0"/>
              </a:defRPr>
            </a:lvl3pPr>
            <a:lvl4pPr marL="989013" indent="-273050">
              <a:lnSpc>
                <a:spcPct val="100000"/>
              </a:lnSpc>
              <a:defRPr>
                <a:latin typeface="Arial" panose="020B0604020202020204" pitchFamily="34" charset="0"/>
                <a:cs typeface="Arial" panose="020B0604020202020204" pitchFamily="34" charset="0"/>
              </a:defRPr>
            </a:lvl4pPr>
            <a:lvl5pPr marL="989013" indent="-273050">
              <a:lnSpc>
                <a:spcPct val="100000"/>
              </a:lnSpc>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lgn="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91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cap="none" spc="150"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defRPr>
                <a:solidFill>
                  <a:schemeClr val="tx2"/>
                </a:solidFill>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2415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
        <p:nvSpPr>
          <p:cNvPr id="10" name="Content Placeholder 2">
            <a:extLst>
              <a:ext uri="{FF2B5EF4-FFF2-40B4-BE49-F238E27FC236}">
                <a16:creationId xmlns:a16="http://schemas.microsoft.com/office/drawing/2014/main" id="{7345630E-130D-445F-980C-158581B29B37}"/>
              </a:ext>
            </a:extLst>
          </p:cNvPr>
          <p:cNvSpPr>
            <a:spLocks noGrp="1"/>
          </p:cNvSpPr>
          <p:nvPr>
            <p:ph sz="half" idx="13"/>
          </p:nvPr>
        </p:nvSpPr>
        <p:spPr>
          <a:xfrm>
            <a:off x="6233043" y="199787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040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21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5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Ted Chow</a:t>
            </a:r>
            <a:endParaRPr lang="en-US" dirty="0"/>
          </a:p>
        </p:txBody>
      </p:sp>
      <p:sp>
        <p:nvSpPr>
          <p:cNvPr id="3" name="Footer Placeholder 2"/>
          <p:cNvSpPr>
            <a:spLocks noGrp="1"/>
          </p:cNvSpPr>
          <p:nvPr>
            <p:ph type="ftr" sz="quarter" idx="11"/>
          </p:nvPr>
        </p:nvSpPr>
        <p:spPr/>
        <p:txBody>
          <a:bodyPr/>
          <a:lstStyle/>
          <a:p>
            <a:r>
              <a:rPr lang="en-US"/>
              <a:t>Ted Chow</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37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01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Ted Chow</a:t>
            </a:r>
            <a:endParaRPr lang="en-US" dirty="0"/>
          </a:p>
        </p:txBody>
      </p:sp>
      <p:sp>
        <p:nvSpPr>
          <p:cNvPr id="6" name="Footer Placeholder 5"/>
          <p:cNvSpPr>
            <a:spLocks noGrp="1"/>
          </p:cNvSpPr>
          <p:nvPr>
            <p:ph type="ftr" sz="quarter" idx="11"/>
          </p:nvPr>
        </p:nvSpPr>
        <p:spPr/>
        <p:txBody>
          <a:bodyPr/>
          <a:lstStyle/>
          <a:p>
            <a:r>
              <a:rPr lang="en-US"/>
              <a:t>Ted Chow</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r>
              <a:rPr lang="en-US"/>
              <a:t>Ted Chow</a:t>
            </a:r>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Ted Chow</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127683"/>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7DF7-17A0-465D-943B-4FB07F46EAB3}"/>
              </a:ext>
            </a:extLst>
          </p:cNvPr>
          <p:cNvSpPr>
            <a:spLocks noGrp="1"/>
          </p:cNvSpPr>
          <p:nvPr>
            <p:ph type="ctrTitle"/>
          </p:nvPr>
        </p:nvSpPr>
        <p:spPr/>
        <p:txBody>
          <a:bodyPr>
            <a:normAutofit/>
          </a:bodyPr>
          <a:lstStyle/>
          <a:p>
            <a:pPr>
              <a:lnSpc>
                <a:spcPct val="100000"/>
              </a:lnSpc>
            </a:pPr>
            <a:r>
              <a:rPr lang="en-HK" sz="4000" b="1" cap="none" dirty="0">
                <a:latin typeface="Arial" panose="020B0604020202020204" pitchFamily="34" charset="0"/>
                <a:cs typeface="Arial" panose="020B0604020202020204" pitchFamily="34" charset="0"/>
              </a:rPr>
              <a:t>Lecture 11</a:t>
            </a:r>
            <a:r>
              <a:rPr lang="en-US" altLang="zh-TW" sz="4000" b="1" cap="none" dirty="0">
                <a:latin typeface="Arial" panose="020B0604020202020204" pitchFamily="34" charset="0"/>
                <a:cs typeface="Arial" panose="020B0604020202020204" pitchFamily="34" charset="0"/>
              </a:rPr>
              <a:t>: </a:t>
            </a:r>
            <a:r>
              <a:rPr lang="en-US" altLang="zh-CN" sz="4000" b="1" cap="none" dirty="0">
                <a:latin typeface="Arial" panose="020B0604020202020204" pitchFamily="34" charset="0"/>
                <a:cs typeface="Arial" panose="020B0604020202020204" pitchFamily="34" charset="0"/>
              </a:rPr>
              <a:t>Query Optimization</a:t>
            </a:r>
            <a:endParaRPr lang="en-HK" sz="4000" b="1" cap="non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3DEC910-6843-48D5-9A2C-38ECCDAE3002}"/>
              </a:ext>
            </a:extLst>
          </p:cNvPr>
          <p:cNvSpPr>
            <a:spLocks noGrp="1"/>
          </p:cNvSpPr>
          <p:nvPr>
            <p:ph type="subTitle" idx="1"/>
          </p:nvPr>
        </p:nvSpPr>
        <p:spPr/>
        <p:txBody>
          <a:bodyPr>
            <a:normAutofit/>
          </a:bodyPr>
          <a:lstStyle/>
          <a:p>
            <a:r>
              <a:rPr lang="en-HK" sz="3600" b="1" dirty="0">
                <a:latin typeface="Arial" panose="020B0604020202020204" pitchFamily="34" charset="0"/>
                <a:cs typeface="Arial" panose="020B0604020202020204" pitchFamily="34" charset="0"/>
              </a:rPr>
              <a:t>CS3402 Database Systems</a:t>
            </a:r>
          </a:p>
        </p:txBody>
      </p:sp>
    </p:spTree>
    <p:extLst>
      <p:ext uri="{BB962C8B-B14F-4D97-AF65-F5344CB8AC3E}">
        <p14:creationId xmlns:p14="http://schemas.microsoft.com/office/powerpoint/2010/main" val="2965518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5237-E368-4263-86B0-B0421117DA9E}"/>
              </a:ext>
            </a:extLst>
          </p:cNvPr>
          <p:cNvSpPr>
            <a:spLocks noGrp="1"/>
          </p:cNvSpPr>
          <p:nvPr>
            <p:ph type="title"/>
          </p:nvPr>
        </p:nvSpPr>
        <p:spPr/>
        <p:txBody>
          <a:bodyPr/>
          <a:lstStyle/>
          <a:p>
            <a:r>
              <a:rPr lang="en-US" altLang="zh-CN" dirty="0"/>
              <a:t>Search Methods for Selection (4/</a:t>
            </a:r>
            <a:r>
              <a:rPr lang="en-US" altLang="zh-TW" dirty="0"/>
              <a:t>8</a:t>
            </a:r>
            <a:r>
              <a:rPr lang="en-US" altLang="zh-CN" dirty="0"/>
              <a:t>)</a:t>
            </a:r>
            <a:endParaRPr lang="en-HK" dirty="0"/>
          </a:p>
        </p:txBody>
      </p:sp>
      <p:sp>
        <p:nvSpPr>
          <p:cNvPr id="3" name="Content Placeholder 2">
            <a:extLst>
              <a:ext uri="{FF2B5EF4-FFF2-40B4-BE49-F238E27FC236}">
                <a16:creationId xmlns:a16="http://schemas.microsoft.com/office/drawing/2014/main" id="{E14F78D8-B17D-4C79-83D8-068FDE9F426F}"/>
              </a:ext>
            </a:extLst>
          </p:cNvPr>
          <p:cNvSpPr>
            <a:spLocks noGrp="1"/>
          </p:cNvSpPr>
          <p:nvPr>
            <p:ph idx="1"/>
          </p:nvPr>
        </p:nvSpPr>
        <p:spPr/>
        <p:txBody>
          <a:bodyPr>
            <a:normAutofit/>
          </a:bodyPr>
          <a:lstStyle/>
          <a:p>
            <a:r>
              <a:rPr lang="en-HK" dirty="0"/>
              <a:t>S5</a:t>
            </a:r>
            <a:r>
              <a:rPr lang="en-US" altLang="zh-TW" dirty="0"/>
              <a:t>:</a:t>
            </a:r>
            <a:r>
              <a:rPr lang="en-HK" dirty="0"/>
              <a:t> Using a clustering index to retrieve multiple records</a:t>
            </a:r>
          </a:p>
          <a:p>
            <a:pPr lvl="1"/>
            <a:r>
              <a:rPr lang="en-HK" dirty="0"/>
              <a:t>Clustering index: the file records are physically ordered on a non-key field (duplicated values)</a:t>
            </a:r>
          </a:p>
          <a:p>
            <a:pPr lvl="1"/>
            <a:r>
              <a:rPr lang="en-HK" dirty="0"/>
              <a:t>The index tells the locations of the records</a:t>
            </a:r>
          </a:p>
          <a:p>
            <a:pPr lvl="1"/>
            <a:r>
              <a:rPr lang="en-HK" dirty="0"/>
              <a:t>Condition: the selection condition involves an equality comparison on a non-key attribute with a clustering index </a:t>
            </a:r>
          </a:p>
          <a:p>
            <a:pPr lvl="1"/>
            <a:r>
              <a:rPr lang="en-HK" dirty="0"/>
              <a:t>For example, </a:t>
            </a:r>
            <a:r>
              <a:rPr lang="en-HK" dirty="0" err="1"/>
              <a:t>dno</a:t>
            </a:r>
            <a:r>
              <a:rPr lang="en-HK" dirty="0"/>
              <a:t> = 5 in OP3, σ </a:t>
            </a:r>
            <a:r>
              <a:rPr lang="en-HK" baseline="-25000" dirty="0"/>
              <a:t>DNO=5</a:t>
            </a:r>
            <a:r>
              <a:rPr lang="en-HK" dirty="0"/>
              <a:t> (EMPLOYEE)</a:t>
            </a:r>
          </a:p>
          <a:p>
            <a:pPr lvl="1"/>
            <a:r>
              <a:rPr lang="en-HK" dirty="0"/>
              <a:t>Note </a:t>
            </a:r>
            <a:r>
              <a:rPr lang="en-HK" dirty="0" err="1"/>
              <a:t>dno</a:t>
            </a:r>
            <a:r>
              <a:rPr lang="en-HK" dirty="0"/>
              <a:t> is NOT a key for EMPLOYEE</a:t>
            </a:r>
          </a:p>
          <a:p>
            <a:pPr lvl="1"/>
            <a:r>
              <a:rPr lang="en-HK" dirty="0"/>
              <a:t>Use the clustering index to retrieve all the records satisfying the selection condition</a:t>
            </a:r>
          </a:p>
          <a:p>
            <a:endParaRPr lang="en-HK" dirty="0"/>
          </a:p>
        </p:txBody>
      </p:sp>
      <p:sp>
        <p:nvSpPr>
          <p:cNvPr id="4" name="Slide Number Placeholder 3">
            <a:extLst>
              <a:ext uri="{FF2B5EF4-FFF2-40B4-BE49-F238E27FC236}">
                <a16:creationId xmlns:a16="http://schemas.microsoft.com/office/drawing/2014/main" id="{93CA9748-1DF2-4CFC-89FD-9775346BF8E7}"/>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23862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B523-FFF1-43AB-BCA3-9E086058BF10}"/>
              </a:ext>
            </a:extLst>
          </p:cNvPr>
          <p:cNvSpPr>
            <a:spLocks noGrp="1"/>
          </p:cNvSpPr>
          <p:nvPr>
            <p:ph type="title"/>
          </p:nvPr>
        </p:nvSpPr>
        <p:spPr/>
        <p:txBody>
          <a:bodyPr/>
          <a:lstStyle/>
          <a:p>
            <a:r>
              <a:rPr lang="en-US" altLang="zh-CN" dirty="0"/>
              <a:t>Search Methods for Selection (5/</a:t>
            </a:r>
            <a:r>
              <a:rPr lang="en-US" altLang="zh-TW" dirty="0"/>
              <a:t>8</a:t>
            </a:r>
            <a:r>
              <a:rPr lang="en-US" altLang="zh-CN" dirty="0"/>
              <a:t>)</a:t>
            </a:r>
            <a:endParaRPr lang="en-HK" dirty="0"/>
          </a:p>
        </p:txBody>
      </p:sp>
      <p:sp>
        <p:nvSpPr>
          <p:cNvPr id="3" name="Content Placeholder 2">
            <a:extLst>
              <a:ext uri="{FF2B5EF4-FFF2-40B4-BE49-F238E27FC236}">
                <a16:creationId xmlns:a16="http://schemas.microsoft.com/office/drawing/2014/main" id="{5E0F6B41-C144-4829-A1D1-6C18FF793269}"/>
              </a:ext>
            </a:extLst>
          </p:cNvPr>
          <p:cNvSpPr>
            <a:spLocks noGrp="1"/>
          </p:cNvSpPr>
          <p:nvPr>
            <p:ph idx="1"/>
          </p:nvPr>
        </p:nvSpPr>
        <p:spPr/>
        <p:txBody>
          <a:bodyPr/>
          <a:lstStyle/>
          <a:p>
            <a:r>
              <a:rPr lang="en-HK" dirty="0"/>
              <a:t>S6</a:t>
            </a:r>
            <a:r>
              <a:rPr lang="en-US" altLang="zh-TW" dirty="0"/>
              <a:t>:</a:t>
            </a:r>
            <a:r>
              <a:rPr lang="en-HK" dirty="0"/>
              <a:t> Using a secondary index or B</a:t>
            </a:r>
            <a:r>
              <a:rPr lang="en-HK" baseline="30000" dirty="0"/>
              <a:t>+</a:t>
            </a:r>
            <a:r>
              <a:rPr lang="en-HK" dirty="0"/>
              <a:t>-tree</a:t>
            </a:r>
          </a:p>
          <a:p>
            <a:pPr lvl="1"/>
            <a:r>
              <a:rPr lang="en-HK" dirty="0"/>
              <a:t>The secondary index may be created on a field that is a candidate key and has a unique value in every record, or a non-key field with duplicated values</a:t>
            </a:r>
          </a:p>
          <a:p>
            <a:pPr lvl="1"/>
            <a:r>
              <a:rPr lang="en-HK" dirty="0"/>
              <a:t>The index tells the location of the records</a:t>
            </a:r>
          </a:p>
          <a:p>
            <a:pPr lvl="1"/>
            <a:r>
              <a:rPr lang="en-HK" dirty="0"/>
              <a:t>We can retrieve records on conditions involving &gt;,&gt;=, &lt;, or &lt;=. (e.g., range queries)</a:t>
            </a:r>
          </a:p>
          <a:p>
            <a:pPr lvl="1"/>
            <a:r>
              <a:rPr lang="en-HK" dirty="0"/>
              <a:t>Range query example: 30000&lt;=salary&lt;=35000 </a:t>
            </a:r>
          </a:p>
          <a:p>
            <a:endParaRPr lang="en-HK" dirty="0"/>
          </a:p>
          <a:p>
            <a:endParaRPr lang="en-HK" dirty="0"/>
          </a:p>
          <a:p>
            <a:endParaRPr lang="en-HK" dirty="0"/>
          </a:p>
        </p:txBody>
      </p:sp>
      <p:sp>
        <p:nvSpPr>
          <p:cNvPr id="4" name="Slide Number Placeholder 3">
            <a:extLst>
              <a:ext uri="{FF2B5EF4-FFF2-40B4-BE49-F238E27FC236}">
                <a16:creationId xmlns:a16="http://schemas.microsoft.com/office/drawing/2014/main" id="{50F9B073-FF7F-49E6-B616-4AD551F9078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44984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D374-C7FA-4946-9016-D8E9A39F1A21}"/>
              </a:ext>
            </a:extLst>
          </p:cNvPr>
          <p:cNvSpPr>
            <a:spLocks noGrp="1"/>
          </p:cNvSpPr>
          <p:nvPr>
            <p:ph type="title"/>
          </p:nvPr>
        </p:nvSpPr>
        <p:spPr>
          <a:xfrm>
            <a:off x="1202919" y="284176"/>
            <a:ext cx="5235979" cy="1508760"/>
          </a:xfrm>
        </p:spPr>
        <p:txBody>
          <a:bodyPr/>
          <a:lstStyle/>
          <a:p>
            <a:pPr>
              <a:lnSpc>
                <a:spcPct val="100000"/>
              </a:lnSpc>
            </a:pPr>
            <a:r>
              <a:rPr lang="en-US" altLang="zh-HK" dirty="0"/>
              <a:t>Example of a Secondary Index</a:t>
            </a:r>
            <a:endParaRPr lang="en-HK" dirty="0"/>
          </a:p>
        </p:txBody>
      </p:sp>
      <p:sp>
        <p:nvSpPr>
          <p:cNvPr id="3" name="Content Placeholder 2">
            <a:extLst>
              <a:ext uri="{FF2B5EF4-FFF2-40B4-BE49-F238E27FC236}">
                <a16:creationId xmlns:a16="http://schemas.microsoft.com/office/drawing/2014/main" id="{D1A743F7-E911-457F-9E91-FE7BFA448425}"/>
              </a:ext>
            </a:extLst>
          </p:cNvPr>
          <p:cNvSpPr>
            <a:spLocks noGrp="1"/>
          </p:cNvSpPr>
          <p:nvPr>
            <p:ph idx="1"/>
          </p:nvPr>
        </p:nvSpPr>
        <p:spPr>
          <a:xfrm>
            <a:off x="1202919" y="2011680"/>
            <a:ext cx="4958395" cy="4206240"/>
          </a:xfrm>
        </p:spPr>
        <p:txBody>
          <a:bodyPr/>
          <a:lstStyle/>
          <a:p>
            <a:r>
              <a:rPr lang="en-US" altLang="zh-HK" sz="2400" dirty="0">
                <a:ea typeface="PMingLiU" pitchFamily="18" charset="-120"/>
              </a:rPr>
              <a:t>Using blocks of record pointers for handling same value non-key records</a:t>
            </a:r>
            <a:endParaRPr lang="zh-HK" altLang="en-US" sz="2400" dirty="0">
              <a:ea typeface="PMingLiU" pitchFamily="18" charset="-120"/>
            </a:endParaRPr>
          </a:p>
          <a:p>
            <a:endParaRPr lang="en-HK" dirty="0"/>
          </a:p>
        </p:txBody>
      </p:sp>
      <p:sp>
        <p:nvSpPr>
          <p:cNvPr id="4" name="Slide Number Placeholder 3">
            <a:extLst>
              <a:ext uri="{FF2B5EF4-FFF2-40B4-BE49-F238E27FC236}">
                <a16:creationId xmlns:a16="http://schemas.microsoft.com/office/drawing/2014/main" id="{2798F089-018D-45A2-BFC0-5D2DA76FA5ED}"/>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11" descr="Pink tissue paper">
            <a:extLst>
              <a:ext uri="{FF2B5EF4-FFF2-40B4-BE49-F238E27FC236}">
                <a16:creationId xmlns:a16="http://schemas.microsoft.com/office/drawing/2014/main" id="{02EA621F-6245-4078-B9D5-472E1E56AF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438898" y="488962"/>
            <a:ext cx="5608969" cy="5880076"/>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681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FD81-3737-4F14-B46E-8EA9E3AC4CEE}"/>
              </a:ext>
            </a:extLst>
          </p:cNvPr>
          <p:cNvSpPr>
            <a:spLocks noGrp="1"/>
          </p:cNvSpPr>
          <p:nvPr>
            <p:ph type="title"/>
          </p:nvPr>
        </p:nvSpPr>
        <p:spPr/>
        <p:txBody>
          <a:bodyPr/>
          <a:lstStyle/>
          <a:p>
            <a:r>
              <a:rPr lang="en-US" altLang="zh-CN" dirty="0"/>
              <a:t>Search Methods for Selection (6/</a:t>
            </a:r>
            <a:r>
              <a:rPr lang="en-US" altLang="zh-TW" dirty="0"/>
              <a:t>8</a:t>
            </a:r>
            <a:r>
              <a:rPr lang="en-US" altLang="zh-CN" dirty="0"/>
              <a:t>)</a:t>
            </a:r>
            <a:endParaRPr lang="en-HK" dirty="0"/>
          </a:p>
        </p:txBody>
      </p:sp>
      <p:sp>
        <p:nvSpPr>
          <p:cNvPr id="3" name="Content Placeholder 2">
            <a:extLst>
              <a:ext uri="{FF2B5EF4-FFF2-40B4-BE49-F238E27FC236}">
                <a16:creationId xmlns:a16="http://schemas.microsoft.com/office/drawing/2014/main" id="{D75EB58C-C6A7-4270-85FF-CE45FA714545}"/>
              </a:ext>
            </a:extLst>
          </p:cNvPr>
          <p:cNvSpPr>
            <a:spLocks noGrp="1"/>
          </p:cNvSpPr>
          <p:nvPr>
            <p:ph idx="1"/>
          </p:nvPr>
        </p:nvSpPr>
        <p:spPr/>
        <p:txBody>
          <a:bodyPr>
            <a:normAutofit lnSpcReduction="10000"/>
          </a:bodyPr>
          <a:lstStyle/>
          <a:p>
            <a:r>
              <a:rPr lang="en-HK" dirty="0"/>
              <a:t>S7: Conjunctive selection</a:t>
            </a:r>
          </a:p>
          <a:p>
            <a:pPr lvl="1"/>
            <a:r>
              <a:rPr lang="en-HK" dirty="0"/>
              <a:t>A conjunctive condition contains several simple conditions connected with AND</a:t>
            </a:r>
          </a:p>
          <a:p>
            <a:pPr lvl="1"/>
            <a:r>
              <a:rPr lang="en-HK" dirty="0"/>
              <a:t>Condition: an attribute has an access path that permits the use of one of the methods S2 to S6</a:t>
            </a:r>
          </a:p>
          <a:p>
            <a:pPr lvl="2"/>
            <a:r>
              <a:rPr lang="en-HK" dirty="0"/>
              <a:t>Binary search</a:t>
            </a:r>
          </a:p>
          <a:p>
            <a:pPr lvl="2"/>
            <a:r>
              <a:rPr lang="en-HK" dirty="0"/>
              <a:t>Hash key</a:t>
            </a:r>
          </a:p>
          <a:p>
            <a:pPr lvl="2"/>
            <a:r>
              <a:rPr lang="en-HK" dirty="0"/>
              <a:t>Primary index, Clustering index, Secondary index</a:t>
            </a:r>
          </a:p>
          <a:p>
            <a:pPr lvl="2"/>
            <a:r>
              <a:rPr lang="en-HK" dirty="0"/>
              <a:t>B-tree and B</a:t>
            </a:r>
            <a:r>
              <a:rPr lang="en-HK" baseline="30000" dirty="0"/>
              <a:t>+</a:t>
            </a:r>
            <a:r>
              <a:rPr lang="en-HK" dirty="0"/>
              <a:t>-tree index</a:t>
            </a:r>
          </a:p>
          <a:p>
            <a:pPr lvl="1"/>
            <a:r>
              <a:rPr lang="en-HK" dirty="0"/>
              <a:t>Use that condition to retrieve the records and then check whether each retrieved record satisfies the remaining simple conditions in the conjunctive condition</a:t>
            </a:r>
          </a:p>
          <a:p>
            <a:pPr lvl="1"/>
            <a:r>
              <a:rPr lang="en-HK" dirty="0"/>
              <a:t>(OP4): σ </a:t>
            </a:r>
            <a:r>
              <a:rPr lang="en-HK" baseline="-25000" dirty="0"/>
              <a:t>DNO=5 AND SALARY&gt;30000 AND SEX=F </a:t>
            </a:r>
            <a:r>
              <a:rPr lang="en-HK" dirty="0"/>
              <a:t>(EMPLOYEE)</a:t>
            </a:r>
          </a:p>
          <a:p>
            <a:endParaRPr lang="en-HK" dirty="0"/>
          </a:p>
        </p:txBody>
      </p:sp>
      <p:sp>
        <p:nvSpPr>
          <p:cNvPr id="4" name="Slide Number Placeholder 3">
            <a:extLst>
              <a:ext uri="{FF2B5EF4-FFF2-40B4-BE49-F238E27FC236}">
                <a16:creationId xmlns:a16="http://schemas.microsoft.com/office/drawing/2014/main" id="{744CE55B-83F9-4F09-8411-023CB462E12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791707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E735-740C-4B3D-BD9C-844F7AEC5891}"/>
              </a:ext>
            </a:extLst>
          </p:cNvPr>
          <p:cNvSpPr>
            <a:spLocks noGrp="1"/>
          </p:cNvSpPr>
          <p:nvPr>
            <p:ph type="title"/>
          </p:nvPr>
        </p:nvSpPr>
        <p:spPr/>
        <p:txBody>
          <a:bodyPr/>
          <a:lstStyle/>
          <a:p>
            <a:r>
              <a:rPr lang="en-US" altLang="zh-CN" dirty="0"/>
              <a:t>Search Methods for Selection (</a:t>
            </a:r>
            <a:r>
              <a:rPr lang="en-US" altLang="zh-TW" dirty="0"/>
              <a:t>7</a:t>
            </a:r>
            <a:r>
              <a:rPr lang="en-US" altLang="zh-CN" dirty="0"/>
              <a:t>/</a:t>
            </a:r>
            <a:r>
              <a:rPr lang="en-US" altLang="zh-TW" dirty="0"/>
              <a:t>8</a:t>
            </a:r>
            <a:r>
              <a:rPr lang="en-US" altLang="zh-CN" dirty="0"/>
              <a:t>)</a:t>
            </a:r>
            <a:endParaRPr lang="en-HK" dirty="0"/>
          </a:p>
        </p:txBody>
      </p:sp>
      <p:sp>
        <p:nvSpPr>
          <p:cNvPr id="3" name="Content Placeholder 2">
            <a:extLst>
              <a:ext uri="{FF2B5EF4-FFF2-40B4-BE49-F238E27FC236}">
                <a16:creationId xmlns:a16="http://schemas.microsoft.com/office/drawing/2014/main" id="{45C86094-D3C7-409C-BB26-989D7C767931}"/>
              </a:ext>
            </a:extLst>
          </p:cNvPr>
          <p:cNvSpPr>
            <a:spLocks noGrp="1"/>
          </p:cNvSpPr>
          <p:nvPr>
            <p:ph idx="1"/>
          </p:nvPr>
        </p:nvSpPr>
        <p:spPr/>
        <p:txBody>
          <a:bodyPr/>
          <a:lstStyle/>
          <a:p>
            <a:r>
              <a:rPr lang="en-HK" dirty="0"/>
              <a:t>S8</a:t>
            </a:r>
            <a:r>
              <a:rPr lang="en-US" altLang="zh-TW" dirty="0"/>
              <a:t>:</a:t>
            </a:r>
            <a:r>
              <a:rPr lang="en-HK" altLang="zh-TW" dirty="0"/>
              <a:t> </a:t>
            </a:r>
            <a:r>
              <a:rPr lang="en-HK" dirty="0"/>
              <a:t>Conjunctive selection using a composite index </a:t>
            </a:r>
          </a:p>
          <a:p>
            <a:pPr lvl="1"/>
            <a:r>
              <a:rPr lang="en-HK" dirty="0"/>
              <a:t>E.g., if an index has been created on the composite key (e.g., </a:t>
            </a:r>
            <a:r>
              <a:rPr lang="en-HK" dirty="0" err="1"/>
              <a:t>Essn</a:t>
            </a:r>
            <a:r>
              <a:rPr lang="en-HK" dirty="0"/>
              <a:t>, </a:t>
            </a:r>
            <a:r>
              <a:rPr lang="en-HK" dirty="0" err="1"/>
              <a:t>Pno</a:t>
            </a:r>
            <a:r>
              <a:rPr lang="en-HK" dirty="0"/>
              <a:t>) of the WORK_ON file</a:t>
            </a:r>
          </a:p>
          <a:p>
            <a:pPr lvl="1"/>
            <a:r>
              <a:rPr lang="en-HK" dirty="0"/>
              <a:t>Condition: two or more attributes are involved in equality conditions in the conjunctive condition and a composite index exists on the combined fields</a:t>
            </a:r>
          </a:p>
          <a:p>
            <a:pPr lvl="1"/>
            <a:r>
              <a:rPr lang="en-HK" dirty="0"/>
              <a:t>If an index has been created on the composite key (</a:t>
            </a:r>
            <a:r>
              <a:rPr lang="en-HK" dirty="0" err="1"/>
              <a:t>essn</a:t>
            </a:r>
            <a:r>
              <a:rPr lang="en-HK" dirty="0"/>
              <a:t>, </a:t>
            </a:r>
            <a:r>
              <a:rPr lang="en-HK" dirty="0" err="1"/>
              <a:t>pno</a:t>
            </a:r>
            <a:r>
              <a:rPr lang="en-HK" dirty="0"/>
              <a:t>) of the WORK_ON file, we can use the index directly</a:t>
            </a:r>
          </a:p>
          <a:p>
            <a:pPr lvl="1"/>
            <a:r>
              <a:rPr lang="en-HK" dirty="0"/>
              <a:t>σ </a:t>
            </a:r>
            <a:r>
              <a:rPr lang="en-HK" baseline="-25000" dirty="0"/>
              <a:t>ESSN=</a:t>
            </a:r>
            <a:r>
              <a:rPr lang="en-US" altLang="zh-TW" baseline="-25000" dirty="0"/>
              <a:t>‘</a:t>
            </a:r>
            <a:r>
              <a:rPr lang="en-HK" baseline="-25000" dirty="0"/>
              <a:t>123456789</a:t>
            </a:r>
            <a:r>
              <a:rPr lang="en-US" altLang="zh-TW" baseline="-25000" dirty="0"/>
              <a:t>’</a:t>
            </a:r>
            <a:r>
              <a:rPr lang="en-HK" baseline="-25000" dirty="0"/>
              <a:t> AND PNO=10 </a:t>
            </a:r>
            <a:r>
              <a:rPr lang="en-HK" dirty="0"/>
              <a:t>(WORKS_ON)</a:t>
            </a:r>
          </a:p>
          <a:p>
            <a:endParaRPr lang="en-HK" dirty="0"/>
          </a:p>
          <a:p>
            <a:endParaRPr lang="en-HK" dirty="0"/>
          </a:p>
          <a:p>
            <a:endParaRPr lang="en-HK" dirty="0"/>
          </a:p>
        </p:txBody>
      </p:sp>
      <p:sp>
        <p:nvSpPr>
          <p:cNvPr id="4" name="Slide Number Placeholder 3">
            <a:extLst>
              <a:ext uri="{FF2B5EF4-FFF2-40B4-BE49-F238E27FC236}">
                <a16:creationId xmlns:a16="http://schemas.microsoft.com/office/drawing/2014/main" id="{C1DC5D28-799C-4C41-A041-314F296E7DC8}"/>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88097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A939-2569-4673-989B-8FDE0307825A}"/>
              </a:ext>
            </a:extLst>
          </p:cNvPr>
          <p:cNvSpPr>
            <a:spLocks noGrp="1"/>
          </p:cNvSpPr>
          <p:nvPr>
            <p:ph type="title"/>
          </p:nvPr>
        </p:nvSpPr>
        <p:spPr/>
        <p:txBody>
          <a:bodyPr/>
          <a:lstStyle/>
          <a:p>
            <a:r>
              <a:rPr lang="en-US" altLang="zh-CN" dirty="0"/>
              <a:t>Search Methods for Selection (</a:t>
            </a:r>
            <a:r>
              <a:rPr lang="en-US" altLang="zh-TW" dirty="0"/>
              <a:t>8</a:t>
            </a:r>
            <a:r>
              <a:rPr lang="en-US" altLang="zh-CN" dirty="0"/>
              <a:t>/</a:t>
            </a:r>
            <a:r>
              <a:rPr lang="en-US" altLang="zh-TW" dirty="0"/>
              <a:t>8</a:t>
            </a:r>
            <a:r>
              <a:rPr lang="en-US" altLang="zh-CN" dirty="0"/>
              <a:t>)</a:t>
            </a:r>
            <a:endParaRPr lang="en-HK" dirty="0"/>
          </a:p>
        </p:txBody>
      </p:sp>
      <p:sp>
        <p:nvSpPr>
          <p:cNvPr id="3" name="Content Placeholder 2">
            <a:extLst>
              <a:ext uri="{FF2B5EF4-FFF2-40B4-BE49-F238E27FC236}">
                <a16:creationId xmlns:a16="http://schemas.microsoft.com/office/drawing/2014/main" id="{4E976E08-D2AB-4B1C-A1E8-C63A6556EFA3}"/>
              </a:ext>
            </a:extLst>
          </p:cNvPr>
          <p:cNvSpPr>
            <a:spLocks noGrp="1"/>
          </p:cNvSpPr>
          <p:nvPr>
            <p:ph idx="1"/>
          </p:nvPr>
        </p:nvSpPr>
        <p:spPr/>
        <p:txBody>
          <a:bodyPr>
            <a:normAutofit/>
          </a:bodyPr>
          <a:lstStyle/>
          <a:p>
            <a:r>
              <a:rPr lang="en-HK" dirty="0"/>
              <a:t>S9</a:t>
            </a:r>
            <a:r>
              <a:rPr lang="en-US" altLang="zh-TW" dirty="0"/>
              <a:t>:</a:t>
            </a:r>
            <a:r>
              <a:rPr lang="en-HK" altLang="zh-TW" dirty="0"/>
              <a:t> </a:t>
            </a:r>
            <a:r>
              <a:rPr lang="en-HK" dirty="0"/>
              <a:t>Conjunctive selection by intersection of record pointers</a:t>
            </a:r>
          </a:p>
          <a:p>
            <a:pPr lvl="1"/>
            <a:r>
              <a:rPr lang="en-HK" dirty="0"/>
              <a:t>Condition: secondary indexes are available on all (or some of) the fields involved in equality comparison conditions in the conjunctive condition and the indexes include record pointers (rather than block pointers)</a:t>
            </a:r>
          </a:p>
          <a:p>
            <a:pPr lvl="1"/>
            <a:r>
              <a:rPr lang="en-HK" dirty="0"/>
              <a:t>Index pointing to the records (dense index)</a:t>
            </a:r>
          </a:p>
          <a:p>
            <a:pPr lvl="1"/>
            <a:r>
              <a:rPr lang="en-HK" dirty="0"/>
              <a:t>Method:</a:t>
            </a:r>
          </a:p>
          <a:p>
            <a:pPr lvl="2"/>
            <a:r>
              <a:rPr lang="en-HK" dirty="0"/>
              <a:t>Each index can be used to retrieve the record pointers that satisfy the individual condition</a:t>
            </a:r>
          </a:p>
          <a:p>
            <a:pPr lvl="2"/>
            <a:r>
              <a:rPr lang="en-HK" dirty="0"/>
              <a:t>The intersection (common) of these sets of record pointers gives the record pointers that satisfy the conjunctive condition</a:t>
            </a:r>
          </a:p>
          <a:p>
            <a:pPr lvl="2"/>
            <a:r>
              <a:rPr lang="en-HK" dirty="0"/>
              <a:t>E.g., use the indexes to get </a:t>
            </a:r>
            <a:r>
              <a:rPr lang="en-HK" dirty="0" err="1"/>
              <a:t>dno</a:t>
            </a:r>
            <a:r>
              <a:rPr lang="en-HK" dirty="0"/>
              <a:t> &gt; 5 and salary &gt; 30000</a:t>
            </a:r>
          </a:p>
          <a:p>
            <a:pPr lvl="1"/>
            <a:endParaRPr lang="en-HK" dirty="0"/>
          </a:p>
        </p:txBody>
      </p:sp>
      <p:sp>
        <p:nvSpPr>
          <p:cNvPr id="4" name="Slide Number Placeholder 3">
            <a:extLst>
              <a:ext uri="{FF2B5EF4-FFF2-40B4-BE49-F238E27FC236}">
                <a16:creationId xmlns:a16="http://schemas.microsoft.com/office/drawing/2014/main" id="{9F4670CF-6996-4E16-A21C-542154A350C7}"/>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337999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AD6E-7A88-423B-9CC9-672712979638}"/>
              </a:ext>
            </a:extLst>
          </p:cNvPr>
          <p:cNvSpPr>
            <a:spLocks noGrp="1"/>
          </p:cNvSpPr>
          <p:nvPr>
            <p:ph type="title"/>
          </p:nvPr>
        </p:nvSpPr>
        <p:spPr/>
        <p:txBody>
          <a:bodyPr/>
          <a:lstStyle/>
          <a:p>
            <a:r>
              <a:rPr lang="en-US" altLang="zh-CN" dirty="0"/>
              <a:t>Selection Optimization (1/2)</a:t>
            </a:r>
            <a:endParaRPr lang="en-HK" dirty="0"/>
          </a:p>
        </p:txBody>
      </p:sp>
      <p:sp>
        <p:nvSpPr>
          <p:cNvPr id="3" name="Content Placeholder 2">
            <a:extLst>
              <a:ext uri="{FF2B5EF4-FFF2-40B4-BE49-F238E27FC236}">
                <a16:creationId xmlns:a16="http://schemas.microsoft.com/office/drawing/2014/main" id="{ECF03282-47D6-4666-AFE7-1A184049EEEC}"/>
              </a:ext>
            </a:extLst>
          </p:cNvPr>
          <p:cNvSpPr>
            <a:spLocks noGrp="1"/>
          </p:cNvSpPr>
          <p:nvPr>
            <p:ph idx="1"/>
          </p:nvPr>
        </p:nvSpPr>
        <p:spPr/>
        <p:txBody>
          <a:bodyPr/>
          <a:lstStyle/>
          <a:p>
            <a:pPr marL="457200" indent="-457200"/>
            <a:r>
              <a:rPr lang="en-US" altLang="zh-CN" sz="2000" dirty="0"/>
              <a:t>In choosing between multiple simple conditions in a conjunctive select condition, it is important to consider the selectivity of each condition</a:t>
            </a:r>
          </a:p>
          <a:p>
            <a:pPr marL="914400" lvl="1" indent="-457200"/>
            <a:r>
              <a:rPr lang="en-US" altLang="zh-CN" dirty="0"/>
              <a:t>Defined as the ratio of the number of records (tuples) that satisfy the condition to the total number of records (tuples) in the file (relation)</a:t>
            </a:r>
          </a:p>
          <a:p>
            <a:pPr marL="914400" lvl="1" indent="-457200"/>
            <a:r>
              <a:rPr lang="en-US" altLang="zh-CN" dirty="0"/>
              <a:t>Smaller selectivity </a:t>
            </a:r>
            <a:r>
              <a:rPr lang="en-US" altLang="zh-CN" dirty="0">
                <a:sym typeface="Symbol" panose="05050102010706020507" pitchFamily="18" charset="2"/>
              </a:rPr>
              <a:t></a:t>
            </a:r>
            <a:r>
              <a:rPr lang="en-US" altLang="zh-CN" dirty="0"/>
              <a:t> more desirable</a:t>
            </a:r>
          </a:p>
          <a:p>
            <a:endParaRPr lang="en-HK" dirty="0"/>
          </a:p>
        </p:txBody>
      </p:sp>
      <p:sp>
        <p:nvSpPr>
          <p:cNvPr id="4" name="Slide Number Placeholder 3">
            <a:extLst>
              <a:ext uri="{FF2B5EF4-FFF2-40B4-BE49-F238E27FC236}">
                <a16:creationId xmlns:a16="http://schemas.microsoft.com/office/drawing/2014/main" id="{22B84EA9-281C-4F7E-8766-54983D5D8FA3}"/>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7129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25F8-D2AC-40E6-8829-9CFB56DD62C0}"/>
              </a:ext>
            </a:extLst>
          </p:cNvPr>
          <p:cNvSpPr>
            <a:spLocks noGrp="1"/>
          </p:cNvSpPr>
          <p:nvPr>
            <p:ph type="title"/>
          </p:nvPr>
        </p:nvSpPr>
        <p:spPr/>
        <p:txBody>
          <a:bodyPr/>
          <a:lstStyle/>
          <a:p>
            <a:r>
              <a:rPr lang="en-US" altLang="zh-CN" dirty="0"/>
              <a:t>Selection Optimization (2/2)</a:t>
            </a:r>
            <a:endParaRPr lang="en-HK" dirty="0"/>
          </a:p>
        </p:txBody>
      </p:sp>
      <p:sp>
        <p:nvSpPr>
          <p:cNvPr id="3" name="Content Placeholder 2">
            <a:extLst>
              <a:ext uri="{FF2B5EF4-FFF2-40B4-BE49-F238E27FC236}">
                <a16:creationId xmlns:a16="http://schemas.microsoft.com/office/drawing/2014/main" id="{920D341B-97D8-47DC-A49D-4AA5D13A3658}"/>
              </a:ext>
            </a:extLst>
          </p:cNvPr>
          <p:cNvSpPr>
            <a:spLocks noGrp="1"/>
          </p:cNvSpPr>
          <p:nvPr>
            <p:ph idx="1"/>
          </p:nvPr>
        </p:nvSpPr>
        <p:spPr/>
        <p:txBody>
          <a:bodyPr/>
          <a:lstStyle/>
          <a:p>
            <a:pPr marL="457200" indent="-457200"/>
            <a:r>
              <a:rPr lang="en-US" altLang="zh-CN" sz="2000" dirty="0"/>
              <a:t>A disjunctive condition (where simple conditions are connected by OR) is much harder to process and optimize</a:t>
            </a:r>
          </a:p>
          <a:p>
            <a:pPr marL="914400" lvl="1" indent="-457200">
              <a:spcBef>
                <a:spcPct val="0"/>
              </a:spcBef>
              <a:buFont typeface="Zapf Dingbats" charset="2"/>
              <a:buNone/>
            </a:pPr>
            <a:r>
              <a:rPr lang="en-US" altLang="zh-CN" dirty="0"/>
              <a:t>For example, (OP4’): </a:t>
            </a:r>
            <a:r>
              <a:rPr lang="el-GR" altLang="zh-CN" dirty="0"/>
              <a:t>σ</a:t>
            </a:r>
            <a:r>
              <a:rPr lang="en-US" altLang="zh-CN" dirty="0"/>
              <a:t> </a:t>
            </a:r>
            <a:r>
              <a:rPr lang="en-US" altLang="zh-CN" baseline="-25000" dirty="0"/>
              <a:t>DNO=5 OR SALARY&gt;30000 OR SEX=F </a:t>
            </a:r>
            <a:r>
              <a:rPr lang="en-US" altLang="zh-CN" dirty="0"/>
              <a:t>(EMPLOYEE)</a:t>
            </a:r>
          </a:p>
          <a:p>
            <a:pPr marL="457200" indent="-457200"/>
            <a:r>
              <a:rPr lang="en-US" altLang="zh-CN" sz="2000" dirty="0"/>
              <a:t>How to optimize? </a:t>
            </a:r>
          </a:p>
          <a:p>
            <a:pPr marL="914400" lvl="1" indent="-457200"/>
            <a:r>
              <a:rPr lang="en-US" altLang="zh-CN" dirty="0"/>
              <a:t>If any one of the conditions does not have an access path, we have to use the brute force linear search approach</a:t>
            </a:r>
          </a:p>
          <a:p>
            <a:pPr marL="914400" lvl="1" indent="-457200"/>
            <a:r>
              <a:rPr lang="en-US" altLang="zh-CN" dirty="0"/>
              <a:t>If an access path exists on </a:t>
            </a:r>
            <a:r>
              <a:rPr lang="en-US" altLang="zh-CN" i="1" dirty="0"/>
              <a:t>every</a:t>
            </a:r>
            <a:r>
              <a:rPr lang="en-US" altLang="zh-CN" dirty="0"/>
              <a:t> condition, we can optimize the selection by retrieving the records satisfying each condition and then applying the union operation to remove duplicate records</a:t>
            </a:r>
          </a:p>
          <a:p>
            <a:pPr marL="914400" lvl="1" indent="-457200"/>
            <a:r>
              <a:rPr lang="en-US" altLang="zh-CN" dirty="0"/>
              <a:t>If the appropriate access paths that provide record pointers exist for every condition, we can union record pointers instead of records</a:t>
            </a:r>
          </a:p>
          <a:p>
            <a:endParaRPr lang="en-HK" dirty="0"/>
          </a:p>
        </p:txBody>
      </p:sp>
      <p:sp>
        <p:nvSpPr>
          <p:cNvPr id="4" name="Slide Number Placeholder 3">
            <a:extLst>
              <a:ext uri="{FF2B5EF4-FFF2-40B4-BE49-F238E27FC236}">
                <a16:creationId xmlns:a16="http://schemas.microsoft.com/office/drawing/2014/main" id="{9DC3868C-1F8E-408E-B292-BDB605861D6C}"/>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90314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65FE3-0EEF-4052-B5BB-8F772EE258CD}"/>
              </a:ext>
            </a:extLst>
          </p:cNvPr>
          <p:cNvSpPr>
            <a:spLocks noGrp="1"/>
          </p:cNvSpPr>
          <p:nvPr>
            <p:ph type="title"/>
          </p:nvPr>
        </p:nvSpPr>
        <p:spPr/>
        <p:txBody>
          <a:bodyPr/>
          <a:lstStyle/>
          <a:p>
            <a:r>
              <a:rPr lang="en-US" altLang="zh-CN" dirty="0"/>
              <a:t>Implementing the Join Operation (1/</a:t>
            </a:r>
            <a:r>
              <a:rPr lang="en-US" altLang="zh-TW" dirty="0"/>
              <a:t>4</a:t>
            </a:r>
            <a:r>
              <a:rPr lang="en-US" altLang="zh-CN" dirty="0"/>
              <a:t>)</a:t>
            </a:r>
            <a:endParaRPr lang="en-HK" dirty="0"/>
          </a:p>
        </p:txBody>
      </p:sp>
      <p:sp>
        <p:nvSpPr>
          <p:cNvPr id="3" name="Content Placeholder 2">
            <a:extLst>
              <a:ext uri="{FF2B5EF4-FFF2-40B4-BE49-F238E27FC236}">
                <a16:creationId xmlns:a16="http://schemas.microsoft.com/office/drawing/2014/main" id="{479386E4-5BB5-4BAA-A823-CB9F0ACDA56A}"/>
              </a:ext>
            </a:extLst>
          </p:cNvPr>
          <p:cNvSpPr>
            <a:spLocks noGrp="1"/>
          </p:cNvSpPr>
          <p:nvPr>
            <p:ph idx="1"/>
          </p:nvPr>
        </p:nvSpPr>
        <p:spPr>
          <a:xfrm>
            <a:off x="1202919" y="2011680"/>
            <a:ext cx="9784080" cy="4206240"/>
          </a:xfrm>
        </p:spPr>
        <p:txBody>
          <a:bodyPr>
            <a:normAutofit/>
          </a:bodyPr>
          <a:lstStyle/>
          <a:p>
            <a:r>
              <a:rPr lang="en-HK" dirty="0"/>
              <a:t>The JOIN operation is one of the most time-consuming operations in query processing</a:t>
            </a:r>
          </a:p>
          <a:p>
            <a:r>
              <a:rPr lang="en-HK" dirty="0"/>
              <a:t>Two-way JOIN:</a:t>
            </a:r>
          </a:p>
          <a:p>
            <a:pPr marL="0" indent="0">
              <a:buNone/>
            </a:pPr>
            <a:r>
              <a:rPr lang="en-HK" dirty="0"/>
              <a:t>				R *</a:t>
            </a:r>
            <a:r>
              <a:rPr lang="en-HK" baseline="-25000" dirty="0"/>
              <a:t>A=B</a:t>
            </a:r>
            <a:r>
              <a:rPr lang="en-HK" dirty="0"/>
              <a:t> S</a:t>
            </a:r>
          </a:p>
          <a:p>
            <a:r>
              <a:rPr lang="en-HK" dirty="0"/>
              <a:t>Multi-way JOIN:</a:t>
            </a:r>
          </a:p>
          <a:p>
            <a:pPr marL="0" indent="0">
              <a:buNone/>
            </a:pPr>
            <a:r>
              <a:rPr lang="en-HK" dirty="0"/>
              <a:t>				R *</a:t>
            </a:r>
            <a:r>
              <a:rPr lang="en-HK" baseline="-25000" dirty="0"/>
              <a:t>A=B</a:t>
            </a:r>
            <a:r>
              <a:rPr lang="en-HK" dirty="0"/>
              <a:t> S *</a:t>
            </a:r>
            <a:r>
              <a:rPr lang="en-HK" baseline="-25000" dirty="0"/>
              <a:t>C=D</a:t>
            </a:r>
            <a:r>
              <a:rPr lang="en-HK" dirty="0"/>
              <a:t> T ......</a:t>
            </a:r>
          </a:p>
          <a:p>
            <a:r>
              <a:rPr lang="en-HK" dirty="0"/>
              <a:t>Example operations:</a:t>
            </a:r>
          </a:p>
          <a:p>
            <a:pPr lvl="1"/>
            <a:r>
              <a:rPr lang="en-HK" dirty="0"/>
              <a:t>(OP6): EMPLOYEE * </a:t>
            </a:r>
            <a:r>
              <a:rPr lang="en-HK" baseline="-25000" dirty="0"/>
              <a:t>DNO=DNUMBER</a:t>
            </a:r>
            <a:r>
              <a:rPr lang="en-HK" dirty="0"/>
              <a:t> DEPARTMENT</a:t>
            </a:r>
          </a:p>
          <a:p>
            <a:pPr lvl="1"/>
            <a:r>
              <a:rPr lang="en-HK" dirty="0"/>
              <a:t>(OP7): DEPARTMENT * </a:t>
            </a:r>
            <a:r>
              <a:rPr lang="en-HK" baseline="-25000" dirty="0"/>
              <a:t>MGRSSN=SSN</a:t>
            </a:r>
            <a:r>
              <a:rPr lang="en-HK" dirty="0"/>
              <a:t> EMPLOYEE</a:t>
            </a:r>
          </a:p>
          <a:p>
            <a:endParaRPr lang="en-HK" dirty="0"/>
          </a:p>
        </p:txBody>
      </p:sp>
      <p:sp>
        <p:nvSpPr>
          <p:cNvPr id="4" name="Slide Number Placeholder 3">
            <a:extLst>
              <a:ext uri="{FF2B5EF4-FFF2-40B4-BE49-F238E27FC236}">
                <a16:creationId xmlns:a16="http://schemas.microsoft.com/office/drawing/2014/main" id="{F0AF0E1B-F839-451E-B0D9-B69742B54D7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428445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9ED3-E8AE-4972-9D0A-39FBEA06AF2B}"/>
              </a:ext>
            </a:extLst>
          </p:cNvPr>
          <p:cNvSpPr>
            <a:spLocks noGrp="1"/>
          </p:cNvSpPr>
          <p:nvPr>
            <p:ph type="title"/>
          </p:nvPr>
        </p:nvSpPr>
        <p:spPr/>
        <p:txBody>
          <a:bodyPr/>
          <a:lstStyle/>
          <a:p>
            <a:r>
              <a:rPr lang="en-US" altLang="zh-CN" dirty="0"/>
              <a:t>Implementing the Join Operation (2/</a:t>
            </a:r>
            <a:r>
              <a:rPr lang="en-US" altLang="zh-TW" dirty="0"/>
              <a:t>4</a:t>
            </a:r>
            <a:r>
              <a:rPr lang="en-US" altLang="zh-CN" dirty="0"/>
              <a:t>)</a:t>
            </a:r>
            <a:endParaRPr lang="en-HK" dirty="0"/>
          </a:p>
        </p:txBody>
      </p:sp>
      <p:sp>
        <p:nvSpPr>
          <p:cNvPr id="3" name="Content Placeholder 2">
            <a:extLst>
              <a:ext uri="{FF2B5EF4-FFF2-40B4-BE49-F238E27FC236}">
                <a16:creationId xmlns:a16="http://schemas.microsoft.com/office/drawing/2014/main" id="{7326991A-3536-49BF-B4D4-4C85D5316262}"/>
              </a:ext>
            </a:extLst>
          </p:cNvPr>
          <p:cNvSpPr>
            <a:spLocks noGrp="1"/>
          </p:cNvSpPr>
          <p:nvPr>
            <p:ph idx="1"/>
          </p:nvPr>
        </p:nvSpPr>
        <p:spPr/>
        <p:txBody>
          <a:bodyPr/>
          <a:lstStyle/>
          <a:p>
            <a:r>
              <a:rPr lang="en-HK" dirty="0"/>
              <a:t>J1: Nested (inner-outer) loop approach (brute force) </a:t>
            </a:r>
          </a:p>
          <a:p>
            <a:pPr lvl="1"/>
            <a:r>
              <a:rPr lang="en-HK" dirty="0"/>
              <a:t>For each record t in R (outer loop), retrieve every record s from S (inner loop) and test whether the two records satisfy the join condition t[A] = s[B]</a:t>
            </a:r>
          </a:p>
          <a:p>
            <a:r>
              <a:rPr lang="en-HK" dirty="0"/>
              <a:t>J2: Using an access structure to retrieve the matching record(s)</a:t>
            </a:r>
          </a:p>
          <a:p>
            <a:pPr lvl="1"/>
            <a:r>
              <a:rPr lang="en-HK" dirty="0"/>
              <a:t>If an index exists for one of the two join attributes, say, B of S, retrieve each record t in R, one at a time, and </a:t>
            </a:r>
          </a:p>
          <a:p>
            <a:pPr lvl="1"/>
            <a:r>
              <a:rPr lang="en-HK" dirty="0"/>
              <a:t>Then use the access structure to directly retrieve all matching records s from S that satisfy s[B] = t[A]</a:t>
            </a:r>
          </a:p>
          <a:p>
            <a:endParaRPr lang="en-HK" dirty="0"/>
          </a:p>
          <a:p>
            <a:endParaRPr lang="en-HK" dirty="0"/>
          </a:p>
        </p:txBody>
      </p:sp>
      <p:sp>
        <p:nvSpPr>
          <p:cNvPr id="4" name="Slide Number Placeholder 3">
            <a:extLst>
              <a:ext uri="{FF2B5EF4-FFF2-40B4-BE49-F238E27FC236}">
                <a16:creationId xmlns:a16="http://schemas.microsoft.com/office/drawing/2014/main" id="{362F6881-1A5B-4AEC-98C5-EB0B6B5A6F7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051010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ECA1-5B13-49C6-841A-8D4F27B7783F}"/>
              </a:ext>
            </a:extLst>
          </p:cNvPr>
          <p:cNvSpPr>
            <a:spLocks noGrp="1"/>
          </p:cNvSpPr>
          <p:nvPr>
            <p:ph type="title"/>
          </p:nvPr>
        </p:nvSpPr>
        <p:spPr/>
        <p:txBody>
          <a:bodyPr/>
          <a:lstStyle/>
          <a:p>
            <a:r>
              <a:rPr lang="en-HK" dirty="0"/>
              <a:t>Introduction to Query Optimization </a:t>
            </a:r>
            <a:r>
              <a:rPr lang="en-US" altLang="zh-TW" dirty="0"/>
              <a:t>(1/2)</a:t>
            </a:r>
            <a:endParaRPr lang="en-HK" dirty="0"/>
          </a:p>
        </p:txBody>
      </p:sp>
      <p:sp>
        <p:nvSpPr>
          <p:cNvPr id="3" name="Content Placeholder 2">
            <a:extLst>
              <a:ext uri="{FF2B5EF4-FFF2-40B4-BE49-F238E27FC236}">
                <a16:creationId xmlns:a16="http://schemas.microsoft.com/office/drawing/2014/main" id="{64F9B6D7-EE26-4ABF-87DA-8F40BE795A48}"/>
              </a:ext>
            </a:extLst>
          </p:cNvPr>
          <p:cNvSpPr>
            <a:spLocks noGrp="1"/>
          </p:cNvSpPr>
          <p:nvPr>
            <p:ph idx="1"/>
          </p:nvPr>
        </p:nvSpPr>
        <p:spPr/>
        <p:txBody>
          <a:bodyPr>
            <a:normAutofit/>
          </a:bodyPr>
          <a:lstStyle/>
          <a:p>
            <a:r>
              <a:rPr lang="en-HK" dirty="0"/>
              <a:t>Query optimization is the process of choosing a suitable execution strategy for processing a query</a:t>
            </a:r>
          </a:p>
          <a:p>
            <a:r>
              <a:rPr lang="en-HK" dirty="0"/>
              <a:t>It may not be optimal but is a reasonably efficient strategy (better)</a:t>
            </a:r>
          </a:p>
          <a:p>
            <a:r>
              <a:rPr lang="en-HK" dirty="0"/>
              <a:t>A query, e.g., a SQL, first be scanned, parsed and validated </a:t>
            </a:r>
          </a:p>
          <a:p>
            <a:pPr lvl="1"/>
            <a:r>
              <a:rPr lang="en-HK" dirty="0"/>
              <a:t>The scanner identifies the query tokens, e.g., the keywords, attribute names and relation names</a:t>
            </a:r>
          </a:p>
          <a:p>
            <a:pPr lvl="1"/>
            <a:r>
              <a:rPr lang="en-HK" dirty="0"/>
              <a:t>The parser checks the query syntax</a:t>
            </a:r>
          </a:p>
          <a:p>
            <a:pPr lvl="1"/>
            <a:r>
              <a:rPr lang="en-HK" dirty="0"/>
              <a:t>The validation checks that all attributes and relation names are valid</a:t>
            </a:r>
          </a:p>
          <a:p>
            <a:r>
              <a:rPr lang="en-HK" dirty="0"/>
              <a:t>Two internal representations of a query: Query Tree and Query Graph</a:t>
            </a:r>
          </a:p>
          <a:p>
            <a:endParaRPr lang="en-HK" dirty="0"/>
          </a:p>
        </p:txBody>
      </p:sp>
      <p:sp>
        <p:nvSpPr>
          <p:cNvPr id="4" name="Slide Number Placeholder 3">
            <a:extLst>
              <a:ext uri="{FF2B5EF4-FFF2-40B4-BE49-F238E27FC236}">
                <a16:creationId xmlns:a16="http://schemas.microsoft.com/office/drawing/2014/main" id="{CEB0BEC0-91DE-4BAE-9F25-209830586C2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77442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FFCB-4B56-45E2-93E6-CA20F516F89D}"/>
              </a:ext>
            </a:extLst>
          </p:cNvPr>
          <p:cNvSpPr>
            <a:spLocks noGrp="1"/>
          </p:cNvSpPr>
          <p:nvPr>
            <p:ph type="title"/>
          </p:nvPr>
        </p:nvSpPr>
        <p:spPr/>
        <p:txBody>
          <a:bodyPr/>
          <a:lstStyle/>
          <a:p>
            <a:r>
              <a:rPr lang="en-US" altLang="zh-CN" dirty="0"/>
              <a:t>Example: Choice of Outer-Loop (1/2)</a:t>
            </a:r>
            <a:endParaRPr lang="en-HK" dirty="0"/>
          </a:p>
        </p:txBody>
      </p:sp>
      <p:sp>
        <p:nvSpPr>
          <p:cNvPr id="3" name="Content Placeholder 2">
            <a:extLst>
              <a:ext uri="{FF2B5EF4-FFF2-40B4-BE49-F238E27FC236}">
                <a16:creationId xmlns:a16="http://schemas.microsoft.com/office/drawing/2014/main" id="{0BDB0545-0B43-4080-A703-DF432FEC2578}"/>
              </a:ext>
            </a:extLst>
          </p:cNvPr>
          <p:cNvSpPr>
            <a:spLocks noGrp="1"/>
          </p:cNvSpPr>
          <p:nvPr>
            <p:ph idx="1"/>
          </p:nvPr>
        </p:nvSpPr>
        <p:spPr/>
        <p:txBody>
          <a:bodyPr>
            <a:normAutofit fontScale="92500" lnSpcReduction="10000"/>
          </a:bodyPr>
          <a:lstStyle/>
          <a:p>
            <a:r>
              <a:rPr lang="en-US" altLang="zh-CN" sz="2400" dirty="0"/>
              <a:t>Nested-loop approach (J1)</a:t>
            </a:r>
          </a:p>
          <a:p>
            <a:r>
              <a:rPr lang="en-US" altLang="zh-CN" sz="2400" dirty="0"/>
              <a:t>(OP6): EMPLOYEE * </a:t>
            </a:r>
            <a:r>
              <a:rPr lang="en-US" altLang="zh-CN" sz="2400" baseline="-25000" dirty="0"/>
              <a:t>DNO=DNUMBER</a:t>
            </a:r>
            <a:r>
              <a:rPr lang="en-US" altLang="zh-CN" sz="2400" dirty="0"/>
              <a:t> DEPARTMENT</a:t>
            </a:r>
          </a:p>
          <a:p>
            <a:r>
              <a:rPr lang="en-US" altLang="zh-CN" sz="2400" dirty="0"/>
              <a:t>Number of buffers in main memory </a:t>
            </a:r>
            <a:r>
              <a:rPr lang="en-US" altLang="zh-CN" sz="2400" dirty="0" err="1"/>
              <a:t>n</a:t>
            </a:r>
            <a:r>
              <a:rPr lang="en-US" altLang="zh-CN" sz="2400" baseline="-25000" dirty="0" err="1"/>
              <a:t>B</a:t>
            </a:r>
            <a:r>
              <a:rPr lang="en-US" altLang="zh-CN" sz="2400" dirty="0"/>
              <a:t> = 7 blocks</a:t>
            </a:r>
          </a:p>
          <a:p>
            <a:r>
              <a:rPr lang="en-US" altLang="zh-CN" sz="2400" dirty="0"/>
              <a:t>DEPARTMENT file consists of </a:t>
            </a:r>
            <a:r>
              <a:rPr lang="en-US" altLang="zh-CN" sz="2400" dirty="0" err="1"/>
              <a:t>r</a:t>
            </a:r>
            <a:r>
              <a:rPr lang="en-US" altLang="zh-CN" sz="2400" baseline="-25000" dirty="0" err="1"/>
              <a:t>D</a:t>
            </a:r>
            <a:r>
              <a:rPr lang="en-US" altLang="zh-CN" sz="2400" dirty="0"/>
              <a:t> = 50 records in </a:t>
            </a:r>
            <a:r>
              <a:rPr lang="en-US" altLang="zh-CN" sz="2400" dirty="0" err="1"/>
              <a:t>b</a:t>
            </a:r>
            <a:r>
              <a:rPr lang="en-US" altLang="zh-CN" sz="2400" baseline="-25000" dirty="0" err="1"/>
              <a:t>D</a:t>
            </a:r>
            <a:r>
              <a:rPr lang="en-US" altLang="zh-CN" sz="2400" dirty="0"/>
              <a:t> = 10 blocks</a:t>
            </a:r>
          </a:p>
          <a:p>
            <a:r>
              <a:rPr lang="en-US" altLang="zh-CN" sz="2400" dirty="0"/>
              <a:t>EMPLOYEE file consists of </a:t>
            </a:r>
            <a:r>
              <a:rPr lang="en-US" altLang="zh-CN" sz="2400" dirty="0" err="1"/>
              <a:t>r</a:t>
            </a:r>
            <a:r>
              <a:rPr lang="en-US" altLang="zh-CN" sz="2400" baseline="-25000" dirty="0" err="1"/>
              <a:t>E</a:t>
            </a:r>
            <a:r>
              <a:rPr lang="en-US" altLang="zh-CN" sz="2400" dirty="0"/>
              <a:t> = 6,000 records in </a:t>
            </a:r>
            <a:r>
              <a:rPr lang="en-US" altLang="zh-CN" sz="2400" dirty="0" err="1"/>
              <a:t>b</a:t>
            </a:r>
            <a:r>
              <a:rPr lang="en-US" altLang="zh-CN" sz="2400" baseline="-25000" dirty="0" err="1"/>
              <a:t>E</a:t>
            </a:r>
            <a:r>
              <a:rPr lang="en-US" altLang="zh-CN" sz="2400" dirty="0"/>
              <a:t> = 2,000 blocks</a:t>
            </a:r>
          </a:p>
          <a:p>
            <a:r>
              <a:rPr lang="en-US" altLang="zh-CN" sz="2400" dirty="0"/>
              <a:t>Read one block at a time for the inner-loop file and use its records to check the outer-loop blocks that are in main memory for matching (5 memory blocks)</a:t>
            </a:r>
          </a:p>
          <a:p>
            <a:r>
              <a:rPr lang="en-US" altLang="zh-CN" sz="2400" dirty="0"/>
              <a:t>An extra block in main memory is needed to contain the results (1 memory block)</a:t>
            </a:r>
          </a:p>
          <a:p>
            <a:endParaRPr lang="en-US" altLang="zh-CN" sz="2400" dirty="0"/>
          </a:p>
          <a:p>
            <a:endParaRPr lang="en-US" altLang="zh-CN" dirty="0"/>
          </a:p>
          <a:p>
            <a:endParaRPr lang="en-HK" dirty="0"/>
          </a:p>
        </p:txBody>
      </p:sp>
      <p:sp>
        <p:nvSpPr>
          <p:cNvPr id="4" name="Slide Number Placeholder 3">
            <a:extLst>
              <a:ext uri="{FF2B5EF4-FFF2-40B4-BE49-F238E27FC236}">
                <a16:creationId xmlns:a16="http://schemas.microsoft.com/office/drawing/2014/main" id="{543E7A62-B415-4EBA-97A9-889F5230CAB5}"/>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065360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7C8C-CCA1-49B8-8972-AD5432057168}"/>
              </a:ext>
            </a:extLst>
          </p:cNvPr>
          <p:cNvSpPr>
            <a:spLocks noGrp="1"/>
          </p:cNvSpPr>
          <p:nvPr>
            <p:ph type="title"/>
          </p:nvPr>
        </p:nvSpPr>
        <p:spPr/>
        <p:txBody>
          <a:bodyPr/>
          <a:lstStyle/>
          <a:p>
            <a:r>
              <a:rPr lang="en-US" altLang="zh-CN" dirty="0"/>
              <a:t>Example: Choice of Outer-Loop (2/2)</a:t>
            </a:r>
            <a:endParaRPr lang="en-HK" dirty="0"/>
          </a:p>
        </p:txBody>
      </p:sp>
      <p:sp>
        <p:nvSpPr>
          <p:cNvPr id="3" name="Content Placeholder 2">
            <a:extLst>
              <a:ext uri="{FF2B5EF4-FFF2-40B4-BE49-F238E27FC236}">
                <a16:creationId xmlns:a16="http://schemas.microsoft.com/office/drawing/2014/main" id="{0B422642-195A-42BA-BCB5-3B120B76BD22}"/>
              </a:ext>
            </a:extLst>
          </p:cNvPr>
          <p:cNvSpPr>
            <a:spLocks noGrp="1"/>
          </p:cNvSpPr>
          <p:nvPr>
            <p:ph idx="1"/>
          </p:nvPr>
        </p:nvSpPr>
        <p:spPr>
          <a:xfrm>
            <a:off x="489857" y="2011679"/>
            <a:ext cx="11115334" cy="4612277"/>
          </a:xfrm>
        </p:spPr>
        <p:txBody>
          <a:bodyPr>
            <a:normAutofit fontScale="77500" lnSpcReduction="20000"/>
          </a:bodyPr>
          <a:lstStyle/>
          <a:p>
            <a:pPr>
              <a:lnSpc>
                <a:spcPct val="120000"/>
              </a:lnSpc>
            </a:pPr>
            <a:r>
              <a:rPr lang="en-US" altLang="zh-CN" sz="2400" dirty="0"/>
              <a:t>EMPLOYEE or DEPARTMENT as outer-loop?</a:t>
            </a:r>
          </a:p>
          <a:p>
            <a:pPr>
              <a:lnSpc>
                <a:spcPct val="120000"/>
              </a:lnSpc>
            </a:pPr>
            <a:r>
              <a:rPr lang="en-US" altLang="zh-CN" sz="2400" dirty="0"/>
              <a:t>If EMPLOYEE is chosen for the outer-loop and each block of EMPLOYEE is read once and the entire DEPARTMENT file is read once for each time we read in (</a:t>
            </a:r>
            <a:r>
              <a:rPr lang="en-US" altLang="zh-CN" sz="2400" dirty="0" err="1"/>
              <a:t>n</a:t>
            </a:r>
            <a:r>
              <a:rPr lang="en-US" altLang="zh-CN" sz="2400" baseline="-25000" dirty="0" err="1"/>
              <a:t>B</a:t>
            </a:r>
            <a:r>
              <a:rPr lang="en-US" altLang="zh-CN" sz="2400" dirty="0"/>
              <a:t> – 2) blocks of EMPLOYEE file</a:t>
            </a:r>
          </a:p>
          <a:p>
            <a:pPr>
              <a:lnSpc>
                <a:spcPct val="120000"/>
              </a:lnSpc>
            </a:pPr>
            <a:r>
              <a:rPr lang="en-US" altLang="zh-CN" sz="2400" dirty="0"/>
              <a:t>Total number of blocks accessed for outer-loop file = </a:t>
            </a:r>
            <a:r>
              <a:rPr lang="en-US" altLang="zh-CN" sz="2400" dirty="0" err="1"/>
              <a:t>b</a:t>
            </a:r>
            <a:r>
              <a:rPr lang="en-US" altLang="zh-CN" sz="2400" baseline="-25000" dirty="0" err="1"/>
              <a:t>E</a:t>
            </a:r>
            <a:endParaRPr lang="en-US" altLang="zh-CN" sz="2400" baseline="-25000" dirty="0"/>
          </a:p>
          <a:p>
            <a:pPr>
              <a:lnSpc>
                <a:spcPct val="120000"/>
              </a:lnSpc>
            </a:pPr>
            <a:r>
              <a:rPr lang="en-US" altLang="zh-CN" sz="2400" dirty="0"/>
              <a:t>No. of times (</a:t>
            </a:r>
            <a:r>
              <a:rPr lang="en-US" altLang="zh-CN" sz="2400" dirty="0" err="1"/>
              <a:t>n</a:t>
            </a:r>
            <a:r>
              <a:rPr lang="en-US" altLang="zh-CN" sz="2400" baseline="-25000" dirty="0" err="1"/>
              <a:t>B</a:t>
            </a:r>
            <a:r>
              <a:rPr lang="en-US" altLang="zh-CN" sz="2400" dirty="0"/>
              <a:t> – 2) blocks of outer file are loaded into main memory = </a:t>
            </a:r>
            <a:r>
              <a:rPr lang="en-US" altLang="zh-CN" sz="2400" dirty="0" err="1"/>
              <a:t>b</a:t>
            </a:r>
            <a:r>
              <a:rPr lang="en-US" altLang="zh-CN" sz="2400" baseline="-25000" dirty="0" err="1"/>
              <a:t>E</a:t>
            </a:r>
            <a:r>
              <a:rPr lang="en-US" altLang="zh-CN" sz="2400" dirty="0"/>
              <a:t>/(</a:t>
            </a:r>
            <a:r>
              <a:rPr lang="en-US" altLang="zh-CN" sz="2400" dirty="0" err="1"/>
              <a:t>n</a:t>
            </a:r>
            <a:r>
              <a:rPr lang="en-US" altLang="zh-CN" sz="2400" baseline="-25000" dirty="0" err="1"/>
              <a:t>B</a:t>
            </a:r>
            <a:r>
              <a:rPr lang="en-US" altLang="zh-CN" sz="2400" dirty="0"/>
              <a:t> – 2) (i.e., the number of execution times of the inter-loop)</a:t>
            </a:r>
          </a:p>
          <a:p>
            <a:pPr>
              <a:lnSpc>
                <a:spcPct val="120000"/>
              </a:lnSpc>
            </a:pPr>
            <a:r>
              <a:rPr lang="en-US" altLang="zh-CN" sz="2400" dirty="0"/>
              <a:t>Total number of blocks accessed for inner-loop file = </a:t>
            </a:r>
            <a:r>
              <a:rPr lang="en-US" altLang="zh-CN" sz="2400" dirty="0" err="1"/>
              <a:t>b</a:t>
            </a:r>
            <a:r>
              <a:rPr lang="en-US" altLang="zh-CN" sz="2400" baseline="-25000" dirty="0" err="1"/>
              <a:t>D</a:t>
            </a:r>
            <a:r>
              <a:rPr lang="en-US" altLang="zh-CN" sz="2400" dirty="0"/>
              <a:t> * [</a:t>
            </a:r>
            <a:r>
              <a:rPr lang="en-US" altLang="zh-CN" sz="2400" dirty="0" err="1"/>
              <a:t>b</a:t>
            </a:r>
            <a:r>
              <a:rPr lang="en-US" altLang="zh-CN" sz="2400" baseline="-25000" dirty="0" err="1"/>
              <a:t>E</a:t>
            </a:r>
            <a:r>
              <a:rPr lang="en-US" altLang="zh-CN" sz="2400" dirty="0"/>
              <a:t>/(</a:t>
            </a:r>
            <a:r>
              <a:rPr lang="en-US" altLang="zh-CN" sz="2400" dirty="0" err="1"/>
              <a:t>n</a:t>
            </a:r>
            <a:r>
              <a:rPr lang="en-US" altLang="zh-CN" sz="2400" baseline="-25000" dirty="0" err="1"/>
              <a:t>B</a:t>
            </a:r>
            <a:r>
              <a:rPr lang="en-US" altLang="zh-CN" sz="2400" dirty="0"/>
              <a:t> – 2)] </a:t>
            </a:r>
          </a:p>
          <a:p>
            <a:pPr>
              <a:lnSpc>
                <a:spcPct val="120000"/>
              </a:lnSpc>
            </a:pPr>
            <a:r>
              <a:rPr lang="en-US" altLang="zh-CN" sz="2400" dirty="0"/>
              <a:t>Total number of block read accesses = </a:t>
            </a:r>
            <a:r>
              <a:rPr lang="en-US" altLang="zh-CN" sz="2400" dirty="0" err="1"/>
              <a:t>b</a:t>
            </a:r>
            <a:r>
              <a:rPr lang="en-US" altLang="zh-CN" sz="2400" baseline="-25000" dirty="0" err="1"/>
              <a:t>E</a:t>
            </a:r>
            <a:r>
              <a:rPr lang="en-US" altLang="zh-CN" sz="2400" dirty="0"/>
              <a:t> + </a:t>
            </a:r>
            <a:r>
              <a:rPr lang="en-US" altLang="zh-CN" sz="2400" dirty="0" err="1"/>
              <a:t>b</a:t>
            </a:r>
            <a:r>
              <a:rPr lang="en-US" altLang="zh-CN" sz="2400" baseline="-25000" dirty="0" err="1"/>
              <a:t>D</a:t>
            </a:r>
            <a:r>
              <a:rPr lang="en-US" altLang="zh-CN" sz="2400" dirty="0"/>
              <a:t> * [</a:t>
            </a:r>
            <a:r>
              <a:rPr lang="en-US" altLang="zh-CN" sz="2400" dirty="0" err="1"/>
              <a:t>b</a:t>
            </a:r>
            <a:r>
              <a:rPr lang="en-US" altLang="zh-CN" sz="2400" baseline="-25000" dirty="0" err="1"/>
              <a:t>E</a:t>
            </a:r>
            <a:r>
              <a:rPr lang="en-US" altLang="zh-CN" sz="2400" dirty="0"/>
              <a:t>/(</a:t>
            </a:r>
            <a:r>
              <a:rPr lang="en-US" altLang="zh-CN" sz="2400" dirty="0" err="1"/>
              <a:t>n</a:t>
            </a:r>
            <a:r>
              <a:rPr lang="en-US" altLang="zh-CN" sz="2400" baseline="-25000" dirty="0" err="1"/>
              <a:t>B</a:t>
            </a:r>
            <a:r>
              <a:rPr lang="en-US" altLang="zh-CN" sz="2400" dirty="0"/>
              <a:t> – 2)] = 2,000 + 10 * 2,000/5 = 6,000 block accesses</a:t>
            </a:r>
          </a:p>
          <a:p>
            <a:pPr>
              <a:lnSpc>
                <a:spcPct val="120000"/>
              </a:lnSpc>
            </a:pPr>
            <a:r>
              <a:rPr lang="en-US" altLang="zh-CN" sz="2400" dirty="0"/>
              <a:t>If we use DEPARTMENT in the outer-loop, then </a:t>
            </a:r>
            <a:r>
              <a:rPr lang="en-US" altLang="zh-CN" sz="2400" dirty="0" err="1"/>
              <a:t>b</a:t>
            </a:r>
            <a:r>
              <a:rPr lang="en-US" altLang="zh-CN" sz="2400" baseline="-25000" dirty="0" err="1"/>
              <a:t>D</a:t>
            </a:r>
            <a:r>
              <a:rPr lang="en-US" altLang="zh-CN" sz="2400" dirty="0"/>
              <a:t> + </a:t>
            </a:r>
            <a:r>
              <a:rPr lang="en-US" altLang="zh-CN" sz="2400" dirty="0" err="1"/>
              <a:t>b</a:t>
            </a:r>
            <a:r>
              <a:rPr lang="en-US" altLang="zh-CN" sz="2400" baseline="-25000" dirty="0" err="1"/>
              <a:t>E</a:t>
            </a:r>
            <a:r>
              <a:rPr lang="en-US" altLang="zh-CN" sz="2400" dirty="0"/>
              <a:t> * [</a:t>
            </a:r>
            <a:r>
              <a:rPr lang="en-US" altLang="zh-CN" sz="2400" dirty="0" err="1"/>
              <a:t>b</a:t>
            </a:r>
            <a:r>
              <a:rPr lang="en-US" altLang="zh-CN" sz="2400" baseline="-25000" dirty="0" err="1"/>
              <a:t>D</a:t>
            </a:r>
            <a:r>
              <a:rPr lang="en-US" altLang="zh-CN" sz="2400" dirty="0"/>
              <a:t>/(</a:t>
            </a:r>
            <a:r>
              <a:rPr lang="en-US" altLang="zh-CN" sz="2400" dirty="0" err="1"/>
              <a:t>n</a:t>
            </a:r>
            <a:r>
              <a:rPr lang="en-US" altLang="zh-CN" sz="2400" baseline="-25000" dirty="0" err="1"/>
              <a:t>B</a:t>
            </a:r>
            <a:r>
              <a:rPr lang="en-US" altLang="zh-CN" sz="2400" dirty="0"/>
              <a:t> – 2)] = 10 + 2,000 * 10/5 = 4,010 block accesses</a:t>
            </a:r>
          </a:p>
          <a:p>
            <a:endParaRPr lang="en-US" altLang="zh-CN" sz="2400" dirty="0"/>
          </a:p>
          <a:p>
            <a:endParaRPr lang="en-US" altLang="zh-CN" dirty="0"/>
          </a:p>
          <a:p>
            <a:endParaRPr lang="en-HK" dirty="0"/>
          </a:p>
        </p:txBody>
      </p:sp>
      <p:sp>
        <p:nvSpPr>
          <p:cNvPr id="4" name="Slide Number Placeholder 3">
            <a:extLst>
              <a:ext uri="{FF2B5EF4-FFF2-40B4-BE49-F238E27FC236}">
                <a16:creationId xmlns:a16="http://schemas.microsoft.com/office/drawing/2014/main" id="{1E75CD57-A371-4B10-BF8D-6AE0F406F621}"/>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26962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ACCC-4CF7-4C54-B524-4B3624A79083}"/>
              </a:ext>
            </a:extLst>
          </p:cNvPr>
          <p:cNvSpPr>
            <a:spLocks noGrp="1"/>
          </p:cNvSpPr>
          <p:nvPr>
            <p:ph type="title"/>
          </p:nvPr>
        </p:nvSpPr>
        <p:spPr/>
        <p:txBody>
          <a:bodyPr/>
          <a:lstStyle/>
          <a:p>
            <a:r>
              <a:rPr lang="en-US" altLang="zh-CN" dirty="0"/>
              <a:t>Join Selection Factor (1/2)</a:t>
            </a:r>
            <a:endParaRPr lang="en-HK" dirty="0"/>
          </a:p>
        </p:txBody>
      </p:sp>
      <p:sp>
        <p:nvSpPr>
          <p:cNvPr id="3" name="Content Placeholder 2">
            <a:extLst>
              <a:ext uri="{FF2B5EF4-FFF2-40B4-BE49-F238E27FC236}">
                <a16:creationId xmlns:a16="http://schemas.microsoft.com/office/drawing/2014/main" id="{64932531-5504-425A-BBCB-B1142B8525B3}"/>
              </a:ext>
            </a:extLst>
          </p:cNvPr>
          <p:cNvSpPr>
            <a:spLocks noGrp="1"/>
          </p:cNvSpPr>
          <p:nvPr>
            <p:ph idx="1"/>
          </p:nvPr>
        </p:nvSpPr>
        <p:spPr/>
        <p:txBody>
          <a:bodyPr>
            <a:normAutofit/>
          </a:bodyPr>
          <a:lstStyle/>
          <a:p>
            <a:r>
              <a:rPr lang="en-HK" dirty="0"/>
              <a:t>Join selection factor: The fraction of records in a file that will be joined with records in the other file</a:t>
            </a:r>
          </a:p>
          <a:p>
            <a:r>
              <a:rPr lang="en-HK" dirty="0"/>
              <a:t> (OP7): DEPARTMENT * </a:t>
            </a:r>
            <a:r>
              <a:rPr lang="en-HK" baseline="-25000" dirty="0"/>
              <a:t>MGRSSN=SSN </a:t>
            </a:r>
            <a:r>
              <a:rPr lang="en-HK" dirty="0"/>
              <a:t>EMPLOYEE</a:t>
            </a:r>
          </a:p>
          <a:p>
            <a:r>
              <a:rPr lang="en-HK" dirty="0"/>
              <a:t>Suppose the secondary indexes exist on both the attributes </a:t>
            </a:r>
            <a:r>
              <a:rPr lang="en-HK" dirty="0" err="1"/>
              <a:t>Ssn</a:t>
            </a:r>
            <a:r>
              <a:rPr lang="en-HK" dirty="0"/>
              <a:t> of EMPLOYEE and </a:t>
            </a:r>
            <a:r>
              <a:rPr lang="en-HK" dirty="0" err="1"/>
              <a:t>Mgr_ssn</a:t>
            </a:r>
            <a:r>
              <a:rPr lang="en-HK" dirty="0"/>
              <a:t> of DEPARTMENT with the number of index levels </a:t>
            </a:r>
            <a:r>
              <a:rPr lang="en-HK" dirty="0" err="1"/>
              <a:t>X</a:t>
            </a:r>
            <a:r>
              <a:rPr lang="en-HK" baseline="-25000" dirty="0" err="1"/>
              <a:t>Ssn</a:t>
            </a:r>
            <a:r>
              <a:rPr lang="en-HK" dirty="0"/>
              <a:t> = 4 and </a:t>
            </a:r>
            <a:r>
              <a:rPr lang="en-HK" baseline="-25000" dirty="0" err="1"/>
              <a:t>XMgr_ssn</a:t>
            </a:r>
            <a:r>
              <a:rPr lang="en-HK" baseline="-25000" dirty="0"/>
              <a:t> </a:t>
            </a:r>
            <a:r>
              <a:rPr lang="en-HK" dirty="0"/>
              <a:t>= 2 (different no. of records, different levels)</a:t>
            </a:r>
          </a:p>
          <a:p>
            <a:r>
              <a:rPr lang="en-HK" dirty="0"/>
              <a:t>First retrieves each EMPLOYEE record and uses the index on </a:t>
            </a:r>
            <a:r>
              <a:rPr lang="en-HK" dirty="0" err="1"/>
              <a:t>Mgr_ssn</a:t>
            </a:r>
            <a:r>
              <a:rPr lang="en-HK" dirty="0"/>
              <a:t> of DEPARTMENT to find a matching DEPARTMENT record</a:t>
            </a:r>
          </a:p>
          <a:p>
            <a:r>
              <a:rPr lang="en-HK" dirty="0"/>
              <a:t>The no. of block accesses = </a:t>
            </a:r>
            <a:r>
              <a:rPr lang="en-HK" dirty="0" err="1"/>
              <a:t>b</a:t>
            </a:r>
            <a:r>
              <a:rPr lang="en-HK" baseline="-25000" dirty="0" err="1"/>
              <a:t>E</a:t>
            </a:r>
            <a:r>
              <a:rPr lang="en-HK" dirty="0"/>
              <a:t> + (</a:t>
            </a:r>
            <a:r>
              <a:rPr lang="en-HK" dirty="0" err="1"/>
              <a:t>r</a:t>
            </a:r>
            <a:r>
              <a:rPr lang="en-HK" baseline="-25000" dirty="0" err="1"/>
              <a:t>E</a:t>
            </a:r>
            <a:r>
              <a:rPr lang="en-HK" dirty="0"/>
              <a:t>* (</a:t>
            </a:r>
            <a:r>
              <a:rPr lang="en-HK" dirty="0" err="1"/>
              <a:t>x</a:t>
            </a:r>
            <a:r>
              <a:rPr lang="en-HK" baseline="-25000" dirty="0" err="1"/>
              <a:t>Mgr_ssn</a:t>
            </a:r>
            <a:r>
              <a:rPr lang="en-HK" dirty="0"/>
              <a:t> + 1) = 2,000 + (6,000 * 3) = 20,000 block accesses</a:t>
            </a:r>
          </a:p>
          <a:p>
            <a:endParaRPr lang="en-HK" dirty="0"/>
          </a:p>
          <a:p>
            <a:endParaRPr lang="en-HK" dirty="0"/>
          </a:p>
          <a:p>
            <a:endParaRPr lang="en-HK" dirty="0"/>
          </a:p>
          <a:p>
            <a:endParaRPr lang="en-HK" dirty="0"/>
          </a:p>
          <a:p>
            <a:endParaRPr lang="en-HK" dirty="0"/>
          </a:p>
        </p:txBody>
      </p:sp>
      <p:sp>
        <p:nvSpPr>
          <p:cNvPr id="4" name="Slide Number Placeholder 3">
            <a:extLst>
              <a:ext uri="{FF2B5EF4-FFF2-40B4-BE49-F238E27FC236}">
                <a16:creationId xmlns:a16="http://schemas.microsoft.com/office/drawing/2014/main" id="{4ED2F232-2A61-4F4E-B685-409D9C865CD9}"/>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12670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AD18-B7D3-47E8-93B7-40BDFC469536}"/>
              </a:ext>
            </a:extLst>
          </p:cNvPr>
          <p:cNvSpPr>
            <a:spLocks noGrp="1"/>
          </p:cNvSpPr>
          <p:nvPr>
            <p:ph type="title"/>
          </p:nvPr>
        </p:nvSpPr>
        <p:spPr/>
        <p:txBody>
          <a:bodyPr/>
          <a:lstStyle/>
          <a:p>
            <a:r>
              <a:rPr lang="en-US" altLang="zh-CN" dirty="0"/>
              <a:t>Join Selection Factor (2/2)</a:t>
            </a:r>
            <a:endParaRPr lang="en-HK" dirty="0"/>
          </a:p>
        </p:txBody>
      </p:sp>
      <p:sp>
        <p:nvSpPr>
          <p:cNvPr id="3" name="Content Placeholder 2">
            <a:extLst>
              <a:ext uri="{FF2B5EF4-FFF2-40B4-BE49-F238E27FC236}">
                <a16:creationId xmlns:a16="http://schemas.microsoft.com/office/drawing/2014/main" id="{FE27C301-F7F7-45EE-A9A2-F936FE099193}"/>
              </a:ext>
            </a:extLst>
          </p:cNvPr>
          <p:cNvSpPr>
            <a:spLocks noGrp="1"/>
          </p:cNvSpPr>
          <p:nvPr>
            <p:ph idx="1"/>
          </p:nvPr>
        </p:nvSpPr>
        <p:spPr/>
        <p:txBody>
          <a:bodyPr/>
          <a:lstStyle/>
          <a:p>
            <a:r>
              <a:rPr lang="en-US" altLang="zh-CN" sz="2400" dirty="0"/>
              <a:t>Retrieves each DEPARTMENT record and uses the index on </a:t>
            </a:r>
            <a:r>
              <a:rPr lang="en-US" altLang="zh-CN" sz="2400" dirty="0" err="1"/>
              <a:t>Ssn</a:t>
            </a:r>
            <a:r>
              <a:rPr lang="en-US" altLang="zh-CN" sz="2400" dirty="0"/>
              <a:t> of EMPLOYEE to find a matching record</a:t>
            </a:r>
          </a:p>
          <a:p>
            <a:r>
              <a:rPr lang="en-US" altLang="zh-CN" sz="2400" dirty="0"/>
              <a:t>The no. of block accesses = </a:t>
            </a:r>
            <a:r>
              <a:rPr lang="en-US" altLang="zh-CN" sz="2400" dirty="0" err="1"/>
              <a:t>b</a:t>
            </a:r>
            <a:r>
              <a:rPr lang="en-US" altLang="zh-CN" sz="2400" baseline="-25000" dirty="0" err="1"/>
              <a:t>D</a:t>
            </a:r>
            <a:r>
              <a:rPr lang="en-US" altLang="zh-CN" sz="2400" dirty="0"/>
              <a:t> + (</a:t>
            </a:r>
            <a:r>
              <a:rPr lang="en-US" altLang="zh-CN" sz="2400" dirty="0" err="1"/>
              <a:t>r</a:t>
            </a:r>
            <a:r>
              <a:rPr lang="en-US" altLang="zh-CN" sz="2400" baseline="-25000" dirty="0" err="1"/>
              <a:t>D</a:t>
            </a:r>
            <a:r>
              <a:rPr lang="en-US" altLang="zh-CN" sz="2400" dirty="0"/>
              <a:t>* (</a:t>
            </a:r>
            <a:r>
              <a:rPr lang="en-US" altLang="zh-CN" sz="2400" dirty="0" err="1"/>
              <a:t>x</a:t>
            </a:r>
            <a:r>
              <a:rPr lang="en-US" altLang="zh-CN" sz="2400" baseline="-25000" dirty="0" err="1"/>
              <a:t>Ssn</a:t>
            </a:r>
            <a:r>
              <a:rPr lang="en-US" altLang="zh-CN" sz="2400" dirty="0"/>
              <a:t> + 1) = 10 + (50 * 5) = 260 block accesses</a:t>
            </a:r>
          </a:p>
          <a:p>
            <a:r>
              <a:rPr lang="en-US" altLang="zh-CN" sz="2400" dirty="0"/>
              <a:t>Join selection factor of </a:t>
            </a:r>
            <a:r>
              <a:rPr lang="en-US" altLang="zh-CN" sz="2400" dirty="0" err="1"/>
              <a:t>Ssn</a:t>
            </a:r>
            <a:r>
              <a:rPr lang="en-US" altLang="zh-CN" sz="2400" dirty="0"/>
              <a:t>=</a:t>
            </a:r>
            <a:r>
              <a:rPr lang="en-US" altLang="zh-CN" sz="2400" dirty="0" err="1"/>
              <a:t>Mgr_ssn</a:t>
            </a:r>
            <a:r>
              <a:rPr lang="en-US" altLang="zh-CN" sz="2400" dirty="0"/>
              <a:t> is 1</a:t>
            </a:r>
          </a:p>
          <a:p>
            <a:endParaRPr lang="en-HK" dirty="0"/>
          </a:p>
        </p:txBody>
      </p:sp>
      <p:sp>
        <p:nvSpPr>
          <p:cNvPr id="4" name="Slide Number Placeholder 3">
            <a:extLst>
              <a:ext uri="{FF2B5EF4-FFF2-40B4-BE49-F238E27FC236}">
                <a16:creationId xmlns:a16="http://schemas.microsoft.com/office/drawing/2014/main" id="{4B2B19B0-6004-46D8-82B4-DA3D5CFF826F}"/>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793055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45A3-78C0-489A-8077-1F5E8DDC1570}"/>
              </a:ext>
            </a:extLst>
          </p:cNvPr>
          <p:cNvSpPr>
            <a:spLocks noGrp="1"/>
          </p:cNvSpPr>
          <p:nvPr>
            <p:ph type="title"/>
          </p:nvPr>
        </p:nvSpPr>
        <p:spPr/>
        <p:txBody>
          <a:bodyPr/>
          <a:lstStyle/>
          <a:p>
            <a:r>
              <a:rPr lang="en-US" altLang="zh-CN" dirty="0"/>
              <a:t>Implementing the Join Operation </a:t>
            </a:r>
            <a:r>
              <a:rPr lang="en-US" altLang="zh-TW" dirty="0"/>
              <a:t>(3/4)</a:t>
            </a:r>
            <a:endParaRPr lang="en-HK" dirty="0"/>
          </a:p>
        </p:txBody>
      </p:sp>
      <p:sp>
        <p:nvSpPr>
          <p:cNvPr id="3" name="Content Placeholder 2">
            <a:extLst>
              <a:ext uri="{FF2B5EF4-FFF2-40B4-BE49-F238E27FC236}">
                <a16:creationId xmlns:a16="http://schemas.microsoft.com/office/drawing/2014/main" id="{AE3760D8-CB68-4E65-81C8-C3027DC7C770}"/>
              </a:ext>
            </a:extLst>
          </p:cNvPr>
          <p:cNvSpPr>
            <a:spLocks noGrp="1"/>
          </p:cNvSpPr>
          <p:nvPr>
            <p:ph idx="1"/>
          </p:nvPr>
        </p:nvSpPr>
        <p:spPr/>
        <p:txBody>
          <a:bodyPr>
            <a:normAutofit/>
          </a:bodyPr>
          <a:lstStyle/>
          <a:p>
            <a:r>
              <a:rPr lang="en-HK" sz="2400" dirty="0"/>
              <a:t>J3</a:t>
            </a:r>
            <a:r>
              <a:rPr lang="en-US" altLang="zh-TW" sz="2400" dirty="0"/>
              <a:t>:</a:t>
            </a:r>
            <a:r>
              <a:rPr lang="en-HK" sz="2400" dirty="0"/>
              <a:t>	Sort-merge join </a:t>
            </a:r>
          </a:p>
          <a:p>
            <a:pPr lvl="1"/>
            <a:r>
              <a:rPr lang="en-HK" sz="2400" dirty="0"/>
              <a:t>Condition: the records of R and S are physically sorted (ordered) by value of the join attributes A and B, respectively </a:t>
            </a:r>
          </a:p>
          <a:p>
            <a:pPr lvl="1"/>
            <a:r>
              <a:rPr lang="en-HK" sz="2400" dirty="0"/>
              <a:t>Method:</a:t>
            </a:r>
          </a:p>
          <a:p>
            <a:pPr lvl="2"/>
            <a:r>
              <a:rPr lang="en-HK" sz="2000" dirty="0"/>
              <a:t>Both files are scanned in order of the join attributes, matching the records that have the same values for A and B</a:t>
            </a:r>
          </a:p>
          <a:p>
            <a:pPr lvl="2"/>
            <a:r>
              <a:rPr lang="en-HK" sz="2000" dirty="0"/>
              <a:t>In this method, if the joining attribute is sorted, the records of each file are scanned only once each for matching with the other file</a:t>
            </a:r>
          </a:p>
          <a:p>
            <a:pPr lvl="2"/>
            <a:r>
              <a:rPr lang="en-HK" sz="2000" dirty="0"/>
              <a:t>Otherwise, sort the records first before matching. Sorting cost = </a:t>
            </a:r>
            <a:r>
              <a:rPr lang="en-US" altLang="zh-TW" sz="2000" dirty="0"/>
              <a:t>O(</a:t>
            </a:r>
            <a:r>
              <a:rPr lang="en-HK" sz="2000" dirty="0"/>
              <a:t>n log n</a:t>
            </a:r>
            <a:r>
              <a:rPr lang="en-US" altLang="zh-TW" sz="2000" dirty="0"/>
              <a:t>)</a:t>
            </a:r>
            <a:endParaRPr lang="en-HK" sz="2400" dirty="0"/>
          </a:p>
        </p:txBody>
      </p:sp>
      <p:sp>
        <p:nvSpPr>
          <p:cNvPr id="4" name="Slide Number Placeholder 3">
            <a:extLst>
              <a:ext uri="{FF2B5EF4-FFF2-40B4-BE49-F238E27FC236}">
                <a16:creationId xmlns:a16="http://schemas.microsoft.com/office/drawing/2014/main" id="{6FF33E20-88B5-466A-8CEE-09F1B03E564C}"/>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835813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DA8E-6B08-4BAD-A770-F8EF4DD3BF98}"/>
              </a:ext>
            </a:extLst>
          </p:cNvPr>
          <p:cNvSpPr>
            <a:spLocks noGrp="1"/>
          </p:cNvSpPr>
          <p:nvPr>
            <p:ph type="title"/>
          </p:nvPr>
        </p:nvSpPr>
        <p:spPr/>
        <p:txBody>
          <a:bodyPr/>
          <a:lstStyle/>
          <a:p>
            <a:r>
              <a:rPr lang="en-US" altLang="zh-CN" dirty="0"/>
              <a:t>Implementing the Join Operation </a:t>
            </a:r>
            <a:r>
              <a:rPr lang="en-US" altLang="zh-TW" dirty="0"/>
              <a:t>(4/4)</a:t>
            </a:r>
            <a:endParaRPr lang="en-HK" dirty="0"/>
          </a:p>
        </p:txBody>
      </p:sp>
      <p:sp>
        <p:nvSpPr>
          <p:cNvPr id="3" name="Content Placeholder 2">
            <a:extLst>
              <a:ext uri="{FF2B5EF4-FFF2-40B4-BE49-F238E27FC236}">
                <a16:creationId xmlns:a16="http://schemas.microsoft.com/office/drawing/2014/main" id="{F5BA7BD0-B345-44B6-B7B7-CF6BA866BDC5}"/>
              </a:ext>
            </a:extLst>
          </p:cNvPr>
          <p:cNvSpPr>
            <a:spLocks noGrp="1"/>
          </p:cNvSpPr>
          <p:nvPr>
            <p:ph idx="1"/>
          </p:nvPr>
        </p:nvSpPr>
        <p:spPr/>
        <p:txBody>
          <a:bodyPr>
            <a:normAutofit/>
          </a:bodyPr>
          <a:lstStyle/>
          <a:p>
            <a:r>
              <a:rPr lang="en-HK" dirty="0"/>
              <a:t>J4</a:t>
            </a:r>
            <a:r>
              <a:rPr lang="en-US" altLang="zh-TW" dirty="0"/>
              <a:t>: </a:t>
            </a:r>
            <a:r>
              <a:rPr lang="en-HK" dirty="0"/>
              <a:t>Hash-join </a:t>
            </a:r>
          </a:p>
          <a:p>
            <a:pPr lvl="1"/>
            <a:r>
              <a:rPr lang="en-HK" dirty="0"/>
              <a:t>The records of files R and S are hashed using the same hashing function on the join attributes A of R and B of S</a:t>
            </a:r>
          </a:p>
          <a:p>
            <a:r>
              <a:rPr lang="en-HK" dirty="0"/>
              <a:t>Step 1 (partitioning phase). A single pass through the file with fewer records (say, R) hashes its records to the hash file buckets</a:t>
            </a:r>
          </a:p>
          <a:p>
            <a:r>
              <a:rPr lang="en-HK" dirty="0"/>
              <a:t>Step 2 (probing phase). A single pass through the other file (S) then hashes each of its records to the appropriate bucket, where the record is combined with all matching records from R</a:t>
            </a:r>
          </a:p>
          <a:p>
            <a:endParaRPr lang="en-HK" dirty="0"/>
          </a:p>
          <a:p>
            <a:endParaRPr lang="en-HK" dirty="0"/>
          </a:p>
        </p:txBody>
      </p:sp>
      <p:sp>
        <p:nvSpPr>
          <p:cNvPr id="4" name="Slide Number Placeholder 3">
            <a:extLst>
              <a:ext uri="{FF2B5EF4-FFF2-40B4-BE49-F238E27FC236}">
                <a16:creationId xmlns:a16="http://schemas.microsoft.com/office/drawing/2014/main" id="{5DB775DA-A70B-40B3-B361-B1FDC7577477}"/>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19968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D836-4254-4C5F-9522-B4610E759EC3}"/>
              </a:ext>
            </a:extLst>
          </p:cNvPr>
          <p:cNvSpPr>
            <a:spLocks noGrp="1"/>
          </p:cNvSpPr>
          <p:nvPr>
            <p:ph type="title"/>
          </p:nvPr>
        </p:nvSpPr>
        <p:spPr/>
        <p:txBody>
          <a:bodyPr/>
          <a:lstStyle/>
          <a:p>
            <a:r>
              <a:rPr lang="en-US" altLang="zh-TW" dirty="0">
                <a:ea typeface="PMingLiU" pitchFamily="18" charset="-120"/>
              </a:rPr>
              <a:t>Hash Join: Example (1/2)</a:t>
            </a:r>
            <a:endParaRPr lang="en-HK" dirty="0"/>
          </a:p>
        </p:txBody>
      </p:sp>
      <p:sp>
        <p:nvSpPr>
          <p:cNvPr id="3" name="Content Placeholder 2">
            <a:extLst>
              <a:ext uri="{FF2B5EF4-FFF2-40B4-BE49-F238E27FC236}">
                <a16:creationId xmlns:a16="http://schemas.microsoft.com/office/drawing/2014/main" id="{ED39EB1B-C2B5-4BE3-949B-184A7EDD39BB}"/>
              </a:ext>
            </a:extLst>
          </p:cNvPr>
          <p:cNvSpPr>
            <a:spLocks noGrp="1"/>
          </p:cNvSpPr>
          <p:nvPr>
            <p:ph idx="1"/>
          </p:nvPr>
        </p:nvSpPr>
        <p:spPr/>
        <p:txBody>
          <a:bodyPr/>
          <a:lstStyle/>
          <a:p>
            <a:r>
              <a:rPr lang="en-US" altLang="zh-TW" dirty="0">
                <a:ea typeface="PMingLiU" pitchFamily="18" charset="-120"/>
              </a:rPr>
              <a:t>Hash records of R into the buckets</a:t>
            </a:r>
          </a:p>
          <a:p>
            <a:endParaRPr lang="en-HK" dirty="0"/>
          </a:p>
        </p:txBody>
      </p:sp>
      <p:sp>
        <p:nvSpPr>
          <p:cNvPr id="4" name="Slide Number Placeholder 3">
            <a:extLst>
              <a:ext uri="{FF2B5EF4-FFF2-40B4-BE49-F238E27FC236}">
                <a16:creationId xmlns:a16="http://schemas.microsoft.com/office/drawing/2014/main" id="{DE49561D-A49F-46E7-8BA6-853838478B0B}"/>
              </a:ext>
            </a:extLst>
          </p:cNvPr>
          <p:cNvSpPr>
            <a:spLocks noGrp="1"/>
          </p:cNvSpPr>
          <p:nvPr>
            <p:ph type="sldNum" sz="quarter" idx="12"/>
          </p:nvPr>
        </p:nvSpPr>
        <p:spPr/>
        <p:txBody>
          <a:bodyPr/>
          <a:lstStyle/>
          <a:p>
            <a:fld id="{D57F1E4F-1CFF-5643-939E-217C01CDF565}" type="slidenum">
              <a:rPr lang="en-US" smtClean="0"/>
              <a:pPr/>
              <a:t>26</a:t>
            </a:fld>
            <a:endParaRPr lang="en-US" dirty="0"/>
          </a:p>
        </p:txBody>
      </p:sp>
      <p:grpSp>
        <p:nvGrpSpPr>
          <p:cNvPr id="89" name="Group 88">
            <a:extLst>
              <a:ext uri="{FF2B5EF4-FFF2-40B4-BE49-F238E27FC236}">
                <a16:creationId xmlns:a16="http://schemas.microsoft.com/office/drawing/2014/main" id="{76DFCBFF-54B0-4CDD-8FA9-2BFE9BB17884}"/>
              </a:ext>
            </a:extLst>
          </p:cNvPr>
          <p:cNvGrpSpPr/>
          <p:nvPr/>
        </p:nvGrpSpPr>
        <p:grpSpPr>
          <a:xfrm>
            <a:off x="1638300" y="2819400"/>
            <a:ext cx="8915400" cy="3036332"/>
            <a:chOff x="228600" y="2819400"/>
            <a:chExt cx="8915400" cy="3036332"/>
          </a:xfrm>
        </p:grpSpPr>
        <p:sp>
          <p:nvSpPr>
            <p:cNvPr id="47" name="Line 4">
              <a:extLst>
                <a:ext uri="{FF2B5EF4-FFF2-40B4-BE49-F238E27FC236}">
                  <a16:creationId xmlns:a16="http://schemas.microsoft.com/office/drawing/2014/main" id="{9A4D3695-3C2F-4429-8F62-13CD36B05D4D}"/>
                </a:ext>
              </a:extLst>
            </p:cNvPr>
            <p:cNvSpPr>
              <a:spLocks noChangeShapeType="1"/>
            </p:cNvSpPr>
            <p:nvPr/>
          </p:nvSpPr>
          <p:spPr bwMode="auto">
            <a:xfrm>
              <a:off x="228600"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8" name="Line 5">
              <a:extLst>
                <a:ext uri="{FF2B5EF4-FFF2-40B4-BE49-F238E27FC236}">
                  <a16:creationId xmlns:a16="http://schemas.microsoft.com/office/drawing/2014/main" id="{F3E1B516-EB02-4507-BA18-CF0856D65F56}"/>
                </a:ext>
              </a:extLst>
            </p:cNvPr>
            <p:cNvSpPr>
              <a:spLocks noChangeShapeType="1"/>
            </p:cNvSpPr>
            <p:nvPr/>
          </p:nvSpPr>
          <p:spPr bwMode="auto">
            <a:xfrm>
              <a:off x="228600" y="5334000"/>
              <a:ext cx="5254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9" name="Line 6">
              <a:extLst>
                <a:ext uri="{FF2B5EF4-FFF2-40B4-BE49-F238E27FC236}">
                  <a16:creationId xmlns:a16="http://schemas.microsoft.com/office/drawing/2014/main" id="{90B6C9A0-6328-4DD5-B123-878C36325B94}"/>
                </a:ext>
              </a:extLst>
            </p:cNvPr>
            <p:cNvSpPr>
              <a:spLocks noChangeShapeType="1"/>
            </p:cNvSpPr>
            <p:nvPr/>
          </p:nvSpPr>
          <p:spPr bwMode="auto">
            <a:xfrm flipV="1">
              <a:off x="7540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0" name="Line 7">
              <a:extLst>
                <a:ext uri="{FF2B5EF4-FFF2-40B4-BE49-F238E27FC236}">
                  <a16:creationId xmlns:a16="http://schemas.microsoft.com/office/drawing/2014/main" id="{37BAB36F-3FA2-4BDC-BF3A-092CF6A18CCF}"/>
                </a:ext>
              </a:extLst>
            </p:cNvPr>
            <p:cNvSpPr>
              <a:spLocks noChangeShapeType="1"/>
            </p:cNvSpPr>
            <p:nvPr/>
          </p:nvSpPr>
          <p:spPr bwMode="auto">
            <a:xfrm>
              <a:off x="1143000"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1" name="Line 8">
              <a:extLst>
                <a:ext uri="{FF2B5EF4-FFF2-40B4-BE49-F238E27FC236}">
                  <a16:creationId xmlns:a16="http://schemas.microsoft.com/office/drawing/2014/main" id="{83223E46-28A9-4DE0-AEF4-9704F36BCF58}"/>
                </a:ext>
              </a:extLst>
            </p:cNvPr>
            <p:cNvSpPr>
              <a:spLocks noChangeShapeType="1"/>
            </p:cNvSpPr>
            <p:nvPr/>
          </p:nvSpPr>
          <p:spPr bwMode="auto">
            <a:xfrm>
              <a:off x="1143000" y="5334000"/>
              <a:ext cx="5254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2" name="Line 9">
              <a:extLst>
                <a:ext uri="{FF2B5EF4-FFF2-40B4-BE49-F238E27FC236}">
                  <a16:creationId xmlns:a16="http://schemas.microsoft.com/office/drawing/2014/main" id="{85E49F20-FAC9-4A2E-8928-781CA2C06889}"/>
                </a:ext>
              </a:extLst>
            </p:cNvPr>
            <p:cNvSpPr>
              <a:spLocks noChangeShapeType="1"/>
            </p:cNvSpPr>
            <p:nvPr/>
          </p:nvSpPr>
          <p:spPr bwMode="auto">
            <a:xfrm flipV="1">
              <a:off x="16684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3" name="Line 10">
              <a:extLst>
                <a:ext uri="{FF2B5EF4-FFF2-40B4-BE49-F238E27FC236}">
                  <a16:creationId xmlns:a16="http://schemas.microsoft.com/office/drawing/2014/main" id="{255A3A78-FFB2-44F7-955E-E447E30DC10C}"/>
                </a:ext>
              </a:extLst>
            </p:cNvPr>
            <p:cNvSpPr>
              <a:spLocks noChangeShapeType="1"/>
            </p:cNvSpPr>
            <p:nvPr/>
          </p:nvSpPr>
          <p:spPr bwMode="auto">
            <a:xfrm>
              <a:off x="2057400"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4" name="Line 11">
              <a:extLst>
                <a:ext uri="{FF2B5EF4-FFF2-40B4-BE49-F238E27FC236}">
                  <a16:creationId xmlns:a16="http://schemas.microsoft.com/office/drawing/2014/main" id="{D706C529-AE7C-4E50-80A9-2792220694DB}"/>
                </a:ext>
              </a:extLst>
            </p:cNvPr>
            <p:cNvSpPr>
              <a:spLocks noChangeShapeType="1"/>
            </p:cNvSpPr>
            <p:nvPr/>
          </p:nvSpPr>
          <p:spPr bwMode="auto">
            <a:xfrm>
              <a:off x="2057400" y="5334000"/>
              <a:ext cx="5254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5" name="Line 12">
              <a:extLst>
                <a:ext uri="{FF2B5EF4-FFF2-40B4-BE49-F238E27FC236}">
                  <a16:creationId xmlns:a16="http://schemas.microsoft.com/office/drawing/2014/main" id="{960BB396-429B-468B-9DAB-15564242C07C}"/>
                </a:ext>
              </a:extLst>
            </p:cNvPr>
            <p:cNvSpPr>
              <a:spLocks noChangeShapeType="1"/>
            </p:cNvSpPr>
            <p:nvPr/>
          </p:nvSpPr>
          <p:spPr bwMode="auto">
            <a:xfrm flipV="1">
              <a:off x="25828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6" name="Line 13">
              <a:extLst>
                <a:ext uri="{FF2B5EF4-FFF2-40B4-BE49-F238E27FC236}">
                  <a16:creationId xmlns:a16="http://schemas.microsoft.com/office/drawing/2014/main" id="{9FB90413-40A3-4F65-B918-1D66663E96E1}"/>
                </a:ext>
              </a:extLst>
            </p:cNvPr>
            <p:cNvSpPr>
              <a:spLocks noChangeShapeType="1"/>
            </p:cNvSpPr>
            <p:nvPr/>
          </p:nvSpPr>
          <p:spPr bwMode="auto">
            <a:xfrm>
              <a:off x="2971800"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7" name="Line 14">
              <a:extLst>
                <a:ext uri="{FF2B5EF4-FFF2-40B4-BE49-F238E27FC236}">
                  <a16:creationId xmlns:a16="http://schemas.microsoft.com/office/drawing/2014/main" id="{F749F00F-001B-4700-81A4-D1D6BB48FBA0}"/>
                </a:ext>
              </a:extLst>
            </p:cNvPr>
            <p:cNvSpPr>
              <a:spLocks noChangeShapeType="1"/>
            </p:cNvSpPr>
            <p:nvPr/>
          </p:nvSpPr>
          <p:spPr bwMode="auto">
            <a:xfrm>
              <a:off x="2971800" y="5334000"/>
              <a:ext cx="5254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8" name="Line 15">
              <a:extLst>
                <a:ext uri="{FF2B5EF4-FFF2-40B4-BE49-F238E27FC236}">
                  <a16:creationId xmlns:a16="http://schemas.microsoft.com/office/drawing/2014/main" id="{11CB5E98-DF3F-4922-B457-958DB056F67C}"/>
                </a:ext>
              </a:extLst>
            </p:cNvPr>
            <p:cNvSpPr>
              <a:spLocks noChangeShapeType="1"/>
            </p:cNvSpPr>
            <p:nvPr/>
          </p:nvSpPr>
          <p:spPr bwMode="auto">
            <a:xfrm flipV="1">
              <a:off x="34972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9" name="Line 16">
              <a:extLst>
                <a:ext uri="{FF2B5EF4-FFF2-40B4-BE49-F238E27FC236}">
                  <a16:creationId xmlns:a16="http://schemas.microsoft.com/office/drawing/2014/main" id="{7AA8EB44-FCD4-4145-977F-EB99A4740494}"/>
                </a:ext>
              </a:extLst>
            </p:cNvPr>
            <p:cNvSpPr>
              <a:spLocks noChangeShapeType="1"/>
            </p:cNvSpPr>
            <p:nvPr/>
          </p:nvSpPr>
          <p:spPr bwMode="auto">
            <a:xfrm>
              <a:off x="3886200"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0" name="Line 17">
              <a:extLst>
                <a:ext uri="{FF2B5EF4-FFF2-40B4-BE49-F238E27FC236}">
                  <a16:creationId xmlns:a16="http://schemas.microsoft.com/office/drawing/2014/main" id="{89365268-F340-4C76-8BC2-96A7616ECA02}"/>
                </a:ext>
              </a:extLst>
            </p:cNvPr>
            <p:cNvSpPr>
              <a:spLocks noChangeShapeType="1"/>
            </p:cNvSpPr>
            <p:nvPr/>
          </p:nvSpPr>
          <p:spPr bwMode="auto">
            <a:xfrm>
              <a:off x="3886200" y="5334000"/>
              <a:ext cx="5254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1" name="Line 18">
              <a:extLst>
                <a:ext uri="{FF2B5EF4-FFF2-40B4-BE49-F238E27FC236}">
                  <a16:creationId xmlns:a16="http://schemas.microsoft.com/office/drawing/2014/main" id="{9B39CE1E-E198-48AF-8A7C-5CDCF73D75BE}"/>
                </a:ext>
              </a:extLst>
            </p:cNvPr>
            <p:cNvSpPr>
              <a:spLocks noChangeShapeType="1"/>
            </p:cNvSpPr>
            <p:nvPr/>
          </p:nvSpPr>
          <p:spPr bwMode="auto">
            <a:xfrm flipV="1">
              <a:off x="44116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2" name="Line 19">
              <a:extLst>
                <a:ext uri="{FF2B5EF4-FFF2-40B4-BE49-F238E27FC236}">
                  <a16:creationId xmlns:a16="http://schemas.microsoft.com/office/drawing/2014/main" id="{E978A45F-8F44-4805-807E-C251B11A392B}"/>
                </a:ext>
              </a:extLst>
            </p:cNvPr>
            <p:cNvSpPr>
              <a:spLocks noChangeShapeType="1"/>
            </p:cNvSpPr>
            <p:nvPr/>
          </p:nvSpPr>
          <p:spPr bwMode="auto">
            <a:xfrm>
              <a:off x="4800600"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3" name="Line 20">
              <a:extLst>
                <a:ext uri="{FF2B5EF4-FFF2-40B4-BE49-F238E27FC236}">
                  <a16:creationId xmlns:a16="http://schemas.microsoft.com/office/drawing/2014/main" id="{C4803AF3-121C-444B-BF32-D83F32D0EA18}"/>
                </a:ext>
              </a:extLst>
            </p:cNvPr>
            <p:cNvSpPr>
              <a:spLocks noChangeShapeType="1"/>
            </p:cNvSpPr>
            <p:nvPr/>
          </p:nvSpPr>
          <p:spPr bwMode="auto">
            <a:xfrm>
              <a:off x="4800600" y="5334000"/>
              <a:ext cx="5254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4" name="Line 21">
              <a:extLst>
                <a:ext uri="{FF2B5EF4-FFF2-40B4-BE49-F238E27FC236}">
                  <a16:creationId xmlns:a16="http://schemas.microsoft.com/office/drawing/2014/main" id="{BB4AFAFD-F6F5-465A-B453-6020EBC16DB2}"/>
                </a:ext>
              </a:extLst>
            </p:cNvPr>
            <p:cNvSpPr>
              <a:spLocks noChangeShapeType="1"/>
            </p:cNvSpPr>
            <p:nvPr/>
          </p:nvSpPr>
          <p:spPr bwMode="auto">
            <a:xfrm flipV="1">
              <a:off x="53260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5" name="Line 22">
              <a:extLst>
                <a:ext uri="{FF2B5EF4-FFF2-40B4-BE49-F238E27FC236}">
                  <a16:creationId xmlns:a16="http://schemas.microsoft.com/office/drawing/2014/main" id="{2EA0E3EF-B2B2-4202-BD33-989902C091A9}"/>
                </a:ext>
              </a:extLst>
            </p:cNvPr>
            <p:cNvSpPr>
              <a:spLocks noChangeShapeType="1"/>
            </p:cNvSpPr>
            <p:nvPr/>
          </p:nvSpPr>
          <p:spPr bwMode="auto">
            <a:xfrm>
              <a:off x="57070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6" name="Line 23">
              <a:extLst>
                <a:ext uri="{FF2B5EF4-FFF2-40B4-BE49-F238E27FC236}">
                  <a16:creationId xmlns:a16="http://schemas.microsoft.com/office/drawing/2014/main" id="{81440A7A-F8D8-46DD-ADB3-E9C441E4D754}"/>
                </a:ext>
              </a:extLst>
            </p:cNvPr>
            <p:cNvSpPr>
              <a:spLocks noChangeShapeType="1"/>
            </p:cNvSpPr>
            <p:nvPr/>
          </p:nvSpPr>
          <p:spPr bwMode="auto">
            <a:xfrm>
              <a:off x="5707063" y="5334000"/>
              <a:ext cx="5254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7" name="Line 24">
              <a:extLst>
                <a:ext uri="{FF2B5EF4-FFF2-40B4-BE49-F238E27FC236}">
                  <a16:creationId xmlns:a16="http://schemas.microsoft.com/office/drawing/2014/main" id="{67686452-9A9A-45DF-99C9-1BE5704526A0}"/>
                </a:ext>
              </a:extLst>
            </p:cNvPr>
            <p:cNvSpPr>
              <a:spLocks noChangeShapeType="1"/>
            </p:cNvSpPr>
            <p:nvPr/>
          </p:nvSpPr>
          <p:spPr bwMode="auto">
            <a:xfrm flipV="1">
              <a:off x="6232525"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8" name="Line 25">
              <a:extLst>
                <a:ext uri="{FF2B5EF4-FFF2-40B4-BE49-F238E27FC236}">
                  <a16:creationId xmlns:a16="http://schemas.microsoft.com/office/drawing/2014/main" id="{4316B518-623A-4328-B3D0-29E459B68DD7}"/>
                </a:ext>
              </a:extLst>
            </p:cNvPr>
            <p:cNvSpPr>
              <a:spLocks noChangeShapeType="1"/>
            </p:cNvSpPr>
            <p:nvPr/>
          </p:nvSpPr>
          <p:spPr bwMode="auto">
            <a:xfrm>
              <a:off x="66214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9" name="Line 26">
              <a:extLst>
                <a:ext uri="{FF2B5EF4-FFF2-40B4-BE49-F238E27FC236}">
                  <a16:creationId xmlns:a16="http://schemas.microsoft.com/office/drawing/2014/main" id="{FC9AAC84-6761-4C93-B76A-FCDEF26DA445}"/>
                </a:ext>
              </a:extLst>
            </p:cNvPr>
            <p:cNvSpPr>
              <a:spLocks noChangeShapeType="1"/>
            </p:cNvSpPr>
            <p:nvPr/>
          </p:nvSpPr>
          <p:spPr bwMode="auto">
            <a:xfrm>
              <a:off x="6621463" y="5334000"/>
              <a:ext cx="5254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0" name="Line 27">
              <a:extLst>
                <a:ext uri="{FF2B5EF4-FFF2-40B4-BE49-F238E27FC236}">
                  <a16:creationId xmlns:a16="http://schemas.microsoft.com/office/drawing/2014/main" id="{A4A3CB86-79C4-4936-8341-0EBFBFF585F6}"/>
                </a:ext>
              </a:extLst>
            </p:cNvPr>
            <p:cNvSpPr>
              <a:spLocks noChangeShapeType="1"/>
            </p:cNvSpPr>
            <p:nvPr/>
          </p:nvSpPr>
          <p:spPr bwMode="auto">
            <a:xfrm flipV="1">
              <a:off x="7146925"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1" name="Line 28">
              <a:extLst>
                <a:ext uri="{FF2B5EF4-FFF2-40B4-BE49-F238E27FC236}">
                  <a16:creationId xmlns:a16="http://schemas.microsoft.com/office/drawing/2014/main" id="{6536CFBE-4995-4E78-8F4F-A6D451F64BB4}"/>
                </a:ext>
              </a:extLst>
            </p:cNvPr>
            <p:cNvSpPr>
              <a:spLocks noChangeShapeType="1"/>
            </p:cNvSpPr>
            <p:nvPr/>
          </p:nvSpPr>
          <p:spPr bwMode="auto">
            <a:xfrm>
              <a:off x="75358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2" name="Line 29">
              <a:extLst>
                <a:ext uri="{FF2B5EF4-FFF2-40B4-BE49-F238E27FC236}">
                  <a16:creationId xmlns:a16="http://schemas.microsoft.com/office/drawing/2014/main" id="{DC31DF24-86F2-40E7-B27F-E4AD0037872D}"/>
                </a:ext>
              </a:extLst>
            </p:cNvPr>
            <p:cNvSpPr>
              <a:spLocks noChangeShapeType="1"/>
            </p:cNvSpPr>
            <p:nvPr/>
          </p:nvSpPr>
          <p:spPr bwMode="auto">
            <a:xfrm>
              <a:off x="7535863" y="5334000"/>
              <a:ext cx="5254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3" name="Line 30">
              <a:extLst>
                <a:ext uri="{FF2B5EF4-FFF2-40B4-BE49-F238E27FC236}">
                  <a16:creationId xmlns:a16="http://schemas.microsoft.com/office/drawing/2014/main" id="{BC5EDE99-28FB-4655-8F73-78F36FA4241B}"/>
                </a:ext>
              </a:extLst>
            </p:cNvPr>
            <p:cNvSpPr>
              <a:spLocks noChangeShapeType="1"/>
            </p:cNvSpPr>
            <p:nvPr/>
          </p:nvSpPr>
          <p:spPr bwMode="auto">
            <a:xfrm flipV="1">
              <a:off x="8061325"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4" name="Line 31">
              <a:extLst>
                <a:ext uri="{FF2B5EF4-FFF2-40B4-BE49-F238E27FC236}">
                  <a16:creationId xmlns:a16="http://schemas.microsoft.com/office/drawing/2014/main" id="{D215228E-BE85-431E-B0F6-25874932CE0E}"/>
                </a:ext>
              </a:extLst>
            </p:cNvPr>
            <p:cNvSpPr>
              <a:spLocks noChangeShapeType="1"/>
            </p:cNvSpPr>
            <p:nvPr/>
          </p:nvSpPr>
          <p:spPr bwMode="auto">
            <a:xfrm>
              <a:off x="8458200"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5" name="Line 32">
              <a:extLst>
                <a:ext uri="{FF2B5EF4-FFF2-40B4-BE49-F238E27FC236}">
                  <a16:creationId xmlns:a16="http://schemas.microsoft.com/office/drawing/2014/main" id="{9DE640F7-AC6D-400F-9F1E-2CEF380C7F37}"/>
                </a:ext>
              </a:extLst>
            </p:cNvPr>
            <p:cNvSpPr>
              <a:spLocks noChangeShapeType="1"/>
            </p:cNvSpPr>
            <p:nvPr/>
          </p:nvSpPr>
          <p:spPr bwMode="auto">
            <a:xfrm>
              <a:off x="8458200" y="5334000"/>
              <a:ext cx="5254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6" name="Line 33">
              <a:extLst>
                <a:ext uri="{FF2B5EF4-FFF2-40B4-BE49-F238E27FC236}">
                  <a16:creationId xmlns:a16="http://schemas.microsoft.com/office/drawing/2014/main" id="{CCA14C4D-1B51-4185-8F24-EE67E4FC231E}"/>
                </a:ext>
              </a:extLst>
            </p:cNvPr>
            <p:cNvSpPr>
              <a:spLocks noChangeShapeType="1"/>
            </p:cNvSpPr>
            <p:nvPr/>
          </p:nvSpPr>
          <p:spPr bwMode="auto">
            <a:xfrm flipV="1">
              <a:off x="8983663" y="4114800"/>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7" name="Text Box 34">
              <a:extLst>
                <a:ext uri="{FF2B5EF4-FFF2-40B4-BE49-F238E27FC236}">
                  <a16:creationId xmlns:a16="http://schemas.microsoft.com/office/drawing/2014/main" id="{1A0DC8E9-82C8-40CF-9C42-51F0F8B73DB6}"/>
                </a:ext>
              </a:extLst>
            </p:cNvPr>
            <p:cNvSpPr txBox="1">
              <a:spLocks noChangeArrowheads="1"/>
            </p:cNvSpPr>
            <p:nvPr/>
          </p:nvSpPr>
          <p:spPr bwMode="auto">
            <a:xfrm>
              <a:off x="228600" y="5486400"/>
              <a:ext cx="891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dirty="0">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  </a:t>
              </a:r>
              <a:r>
                <a:rPr lang="en-US" altLang="zh-CN" dirty="0">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1            2             3            4            5             6            7            8             9             0         </a:t>
              </a:r>
            </a:p>
          </p:txBody>
        </p:sp>
        <p:sp>
          <p:nvSpPr>
            <p:cNvPr id="78" name="Text Box 35">
              <a:extLst>
                <a:ext uri="{FF2B5EF4-FFF2-40B4-BE49-F238E27FC236}">
                  <a16:creationId xmlns:a16="http://schemas.microsoft.com/office/drawing/2014/main" id="{30B626C6-9B16-4F18-85CB-EB1D0CAA8902}"/>
                </a:ext>
              </a:extLst>
            </p:cNvPr>
            <p:cNvSpPr txBox="1">
              <a:spLocks noChangeArrowheads="1"/>
            </p:cNvSpPr>
            <p:nvPr/>
          </p:nvSpPr>
          <p:spPr bwMode="auto">
            <a:xfrm>
              <a:off x="228600" y="2819400"/>
              <a:ext cx="5254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R</a:t>
              </a:r>
            </a:p>
          </p:txBody>
        </p:sp>
        <p:sp>
          <p:nvSpPr>
            <p:cNvPr id="79" name="Line 36">
              <a:extLst>
                <a:ext uri="{FF2B5EF4-FFF2-40B4-BE49-F238E27FC236}">
                  <a16:creationId xmlns:a16="http://schemas.microsoft.com/office/drawing/2014/main" id="{151B8844-D90B-44C6-AD44-C1FFF92BEB3B}"/>
                </a:ext>
              </a:extLst>
            </p:cNvPr>
            <p:cNvSpPr>
              <a:spLocks noChangeShapeType="1"/>
            </p:cNvSpPr>
            <p:nvPr/>
          </p:nvSpPr>
          <p:spPr bwMode="auto">
            <a:xfrm>
              <a:off x="560388" y="3216275"/>
              <a:ext cx="0"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0" name="Line 37">
              <a:extLst>
                <a:ext uri="{FF2B5EF4-FFF2-40B4-BE49-F238E27FC236}">
                  <a16:creationId xmlns:a16="http://schemas.microsoft.com/office/drawing/2014/main" id="{D5508784-9E6E-472B-8666-6BF9873E82FF}"/>
                </a:ext>
              </a:extLst>
            </p:cNvPr>
            <p:cNvSpPr>
              <a:spLocks noChangeShapeType="1"/>
            </p:cNvSpPr>
            <p:nvPr/>
          </p:nvSpPr>
          <p:spPr bwMode="auto">
            <a:xfrm>
              <a:off x="560388" y="3216275"/>
              <a:ext cx="887412"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1" name="Line 38">
              <a:extLst>
                <a:ext uri="{FF2B5EF4-FFF2-40B4-BE49-F238E27FC236}">
                  <a16:creationId xmlns:a16="http://schemas.microsoft.com/office/drawing/2014/main" id="{076536AD-5E2F-4165-8A19-5A43AB83B122}"/>
                </a:ext>
              </a:extLst>
            </p:cNvPr>
            <p:cNvSpPr>
              <a:spLocks noChangeShapeType="1"/>
            </p:cNvSpPr>
            <p:nvPr/>
          </p:nvSpPr>
          <p:spPr bwMode="auto">
            <a:xfrm>
              <a:off x="560388" y="3216275"/>
              <a:ext cx="1801812"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2" name="Line 39">
              <a:extLst>
                <a:ext uri="{FF2B5EF4-FFF2-40B4-BE49-F238E27FC236}">
                  <a16:creationId xmlns:a16="http://schemas.microsoft.com/office/drawing/2014/main" id="{936079F7-7951-455A-97FB-1A7E0B31BFDB}"/>
                </a:ext>
              </a:extLst>
            </p:cNvPr>
            <p:cNvSpPr>
              <a:spLocks noChangeShapeType="1"/>
            </p:cNvSpPr>
            <p:nvPr/>
          </p:nvSpPr>
          <p:spPr bwMode="auto">
            <a:xfrm>
              <a:off x="560388" y="3216275"/>
              <a:ext cx="2640012"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3" name="Line 40">
              <a:extLst>
                <a:ext uri="{FF2B5EF4-FFF2-40B4-BE49-F238E27FC236}">
                  <a16:creationId xmlns:a16="http://schemas.microsoft.com/office/drawing/2014/main" id="{08CF7960-B40D-4247-A6F9-15E1119F50E1}"/>
                </a:ext>
              </a:extLst>
            </p:cNvPr>
            <p:cNvSpPr>
              <a:spLocks noChangeShapeType="1"/>
            </p:cNvSpPr>
            <p:nvPr/>
          </p:nvSpPr>
          <p:spPr bwMode="auto">
            <a:xfrm>
              <a:off x="560388" y="3216275"/>
              <a:ext cx="3554412"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4" name="Line 41">
              <a:extLst>
                <a:ext uri="{FF2B5EF4-FFF2-40B4-BE49-F238E27FC236}">
                  <a16:creationId xmlns:a16="http://schemas.microsoft.com/office/drawing/2014/main" id="{514686D9-0CB9-4DFB-B394-4BB1E0A2FD3B}"/>
                </a:ext>
              </a:extLst>
            </p:cNvPr>
            <p:cNvSpPr>
              <a:spLocks noChangeShapeType="1"/>
            </p:cNvSpPr>
            <p:nvPr/>
          </p:nvSpPr>
          <p:spPr bwMode="auto">
            <a:xfrm>
              <a:off x="560388" y="3216275"/>
              <a:ext cx="4468812"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5" name="Line 42">
              <a:extLst>
                <a:ext uri="{FF2B5EF4-FFF2-40B4-BE49-F238E27FC236}">
                  <a16:creationId xmlns:a16="http://schemas.microsoft.com/office/drawing/2014/main" id="{1ACA4582-10A8-451E-9DEA-DC625D58C3BF}"/>
                </a:ext>
              </a:extLst>
            </p:cNvPr>
            <p:cNvSpPr>
              <a:spLocks noChangeShapeType="1"/>
            </p:cNvSpPr>
            <p:nvPr/>
          </p:nvSpPr>
          <p:spPr bwMode="auto">
            <a:xfrm>
              <a:off x="560388" y="3216275"/>
              <a:ext cx="5383212"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6" name="Line 43">
              <a:extLst>
                <a:ext uri="{FF2B5EF4-FFF2-40B4-BE49-F238E27FC236}">
                  <a16:creationId xmlns:a16="http://schemas.microsoft.com/office/drawing/2014/main" id="{E32BB901-18C5-4701-9B20-661FFEB1E73A}"/>
                </a:ext>
              </a:extLst>
            </p:cNvPr>
            <p:cNvSpPr>
              <a:spLocks noChangeShapeType="1"/>
            </p:cNvSpPr>
            <p:nvPr/>
          </p:nvSpPr>
          <p:spPr bwMode="auto">
            <a:xfrm>
              <a:off x="560388" y="3216275"/>
              <a:ext cx="6297612"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7" name="Line 44">
              <a:extLst>
                <a:ext uri="{FF2B5EF4-FFF2-40B4-BE49-F238E27FC236}">
                  <a16:creationId xmlns:a16="http://schemas.microsoft.com/office/drawing/2014/main" id="{FB3F3579-E879-4D24-985A-2FDE32A2A5E8}"/>
                </a:ext>
              </a:extLst>
            </p:cNvPr>
            <p:cNvSpPr>
              <a:spLocks noChangeShapeType="1"/>
            </p:cNvSpPr>
            <p:nvPr/>
          </p:nvSpPr>
          <p:spPr bwMode="auto">
            <a:xfrm>
              <a:off x="560388" y="3216275"/>
              <a:ext cx="7212012"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8" name="Line 45">
              <a:extLst>
                <a:ext uri="{FF2B5EF4-FFF2-40B4-BE49-F238E27FC236}">
                  <a16:creationId xmlns:a16="http://schemas.microsoft.com/office/drawing/2014/main" id="{25014C46-72DA-4E95-A345-887718E9F83E}"/>
                </a:ext>
              </a:extLst>
            </p:cNvPr>
            <p:cNvSpPr>
              <a:spLocks noChangeShapeType="1"/>
            </p:cNvSpPr>
            <p:nvPr/>
          </p:nvSpPr>
          <p:spPr bwMode="auto">
            <a:xfrm>
              <a:off x="560388" y="3216275"/>
              <a:ext cx="8153400" cy="8985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72689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E669-CB85-4ACA-AF58-91EB7C823649}"/>
              </a:ext>
            </a:extLst>
          </p:cNvPr>
          <p:cNvSpPr>
            <a:spLocks noGrp="1"/>
          </p:cNvSpPr>
          <p:nvPr>
            <p:ph type="title"/>
          </p:nvPr>
        </p:nvSpPr>
        <p:spPr/>
        <p:txBody>
          <a:bodyPr/>
          <a:lstStyle/>
          <a:p>
            <a:r>
              <a:rPr lang="en-US" altLang="zh-TW" dirty="0">
                <a:ea typeface="PMingLiU" pitchFamily="18" charset="-120"/>
              </a:rPr>
              <a:t>Hash Join: Example (2/2)</a:t>
            </a:r>
            <a:endParaRPr lang="en-HK" dirty="0"/>
          </a:p>
        </p:txBody>
      </p:sp>
      <p:sp>
        <p:nvSpPr>
          <p:cNvPr id="3" name="Content Placeholder 2">
            <a:extLst>
              <a:ext uri="{FF2B5EF4-FFF2-40B4-BE49-F238E27FC236}">
                <a16:creationId xmlns:a16="http://schemas.microsoft.com/office/drawing/2014/main" id="{0ACACD89-36D0-4202-90EF-FC7EE7A8E574}"/>
              </a:ext>
            </a:extLst>
          </p:cNvPr>
          <p:cNvSpPr>
            <a:spLocks noGrp="1"/>
          </p:cNvSpPr>
          <p:nvPr>
            <p:ph idx="1"/>
          </p:nvPr>
        </p:nvSpPr>
        <p:spPr/>
        <p:txBody>
          <a:bodyPr/>
          <a:lstStyle/>
          <a:p>
            <a:r>
              <a:rPr lang="en-US" altLang="zh-TW" dirty="0">
                <a:ea typeface="PMingLiU" pitchFamily="18" charset="-120"/>
              </a:rPr>
              <a:t>Hash records of S into the buckets to compare with the records of R in the same bucket</a:t>
            </a:r>
          </a:p>
          <a:p>
            <a:endParaRPr lang="en-HK" dirty="0"/>
          </a:p>
        </p:txBody>
      </p:sp>
      <p:sp>
        <p:nvSpPr>
          <p:cNvPr id="4" name="Slide Number Placeholder 3">
            <a:extLst>
              <a:ext uri="{FF2B5EF4-FFF2-40B4-BE49-F238E27FC236}">
                <a16:creationId xmlns:a16="http://schemas.microsoft.com/office/drawing/2014/main" id="{D5EC94C8-BE08-486F-A792-B6770A48464F}"/>
              </a:ext>
            </a:extLst>
          </p:cNvPr>
          <p:cNvSpPr>
            <a:spLocks noGrp="1"/>
          </p:cNvSpPr>
          <p:nvPr>
            <p:ph type="sldNum" sz="quarter" idx="12"/>
          </p:nvPr>
        </p:nvSpPr>
        <p:spPr>
          <a:xfrm>
            <a:off x="10658927" y="6426385"/>
            <a:ext cx="942070" cy="361594"/>
          </a:xfrm>
        </p:spPr>
        <p:txBody>
          <a:bodyPr/>
          <a:lstStyle/>
          <a:p>
            <a:fld id="{D57F1E4F-1CFF-5643-939E-217C01CDF565}" type="slidenum">
              <a:rPr lang="en-US" smtClean="0"/>
              <a:pPr/>
              <a:t>27</a:t>
            </a:fld>
            <a:endParaRPr lang="en-US" dirty="0"/>
          </a:p>
        </p:txBody>
      </p:sp>
      <p:grpSp>
        <p:nvGrpSpPr>
          <p:cNvPr id="67" name="Group 66">
            <a:extLst>
              <a:ext uri="{FF2B5EF4-FFF2-40B4-BE49-F238E27FC236}">
                <a16:creationId xmlns:a16="http://schemas.microsoft.com/office/drawing/2014/main" id="{9D133567-CC04-4610-A696-B8A435148142}"/>
              </a:ext>
            </a:extLst>
          </p:cNvPr>
          <p:cNvGrpSpPr/>
          <p:nvPr/>
        </p:nvGrpSpPr>
        <p:grpSpPr>
          <a:xfrm>
            <a:off x="1658058" y="2997144"/>
            <a:ext cx="8875884" cy="2942102"/>
            <a:chOff x="2216659" y="2997144"/>
            <a:chExt cx="8875884" cy="2942102"/>
          </a:xfrm>
        </p:grpSpPr>
        <p:sp>
          <p:nvSpPr>
            <p:cNvPr id="5" name="Line 4">
              <a:extLst>
                <a:ext uri="{FF2B5EF4-FFF2-40B4-BE49-F238E27FC236}">
                  <a16:creationId xmlns:a16="http://schemas.microsoft.com/office/drawing/2014/main" id="{EF4C26F8-D9D0-4218-BF73-EFF6CCBC5DC0}"/>
                </a:ext>
              </a:extLst>
            </p:cNvPr>
            <p:cNvSpPr>
              <a:spLocks noChangeShapeType="1"/>
            </p:cNvSpPr>
            <p:nvPr/>
          </p:nvSpPr>
          <p:spPr bwMode="auto">
            <a:xfrm>
              <a:off x="2269671"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6" name="Line 5">
              <a:extLst>
                <a:ext uri="{FF2B5EF4-FFF2-40B4-BE49-F238E27FC236}">
                  <a16:creationId xmlns:a16="http://schemas.microsoft.com/office/drawing/2014/main" id="{5831D674-01DD-43EA-8535-B26F4461E1A2}"/>
                </a:ext>
              </a:extLst>
            </p:cNvPr>
            <p:cNvSpPr>
              <a:spLocks noChangeShapeType="1"/>
            </p:cNvSpPr>
            <p:nvPr/>
          </p:nvSpPr>
          <p:spPr bwMode="auto">
            <a:xfrm>
              <a:off x="2269672" y="5508172"/>
              <a:ext cx="523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7" name="Line 6">
              <a:extLst>
                <a:ext uri="{FF2B5EF4-FFF2-40B4-BE49-F238E27FC236}">
                  <a16:creationId xmlns:a16="http://schemas.microsoft.com/office/drawing/2014/main" id="{13622E47-3BD8-43B2-9749-F05324F6B402}"/>
                </a:ext>
              </a:extLst>
            </p:cNvPr>
            <p:cNvSpPr>
              <a:spLocks noChangeShapeType="1"/>
            </p:cNvSpPr>
            <p:nvPr/>
          </p:nvSpPr>
          <p:spPr bwMode="auto">
            <a:xfrm flipV="1">
              <a:off x="27951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8" name="Line 7">
              <a:extLst>
                <a:ext uri="{FF2B5EF4-FFF2-40B4-BE49-F238E27FC236}">
                  <a16:creationId xmlns:a16="http://schemas.microsoft.com/office/drawing/2014/main" id="{BA3C1A0D-2C97-45AD-B47D-E06D2917997F}"/>
                </a:ext>
              </a:extLst>
            </p:cNvPr>
            <p:cNvSpPr>
              <a:spLocks noChangeShapeType="1"/>
            </p:cNvSpPr>
            <p:nvPr/>
          </p:nvSpPr>
          <p:spPr bwMode="auto">
            <a:xfrm>
              <a:off x="3184071"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9" name="Line 8">
              <a:extLst>
                <a:ext uri="{FF2B5EF4-FFF2-40B4-BE49-F238E27FC236}">
                  <a16:creationId xmlns:a16="http://schemas.microsoft.com/office/drawing/2014/main" id="{341338C1-2BCC-4721-B972-8606076D485B}"/>
                </a:ext>
              </a:extLst>
            </p:cNvPr>
            <p:cNvSpPr>
              <a:spLocks noChangeShapeType="1"/>
            </p:cNvSpPr>
            <p:nvPr/>
          </p:nvSpPr>
          <p:spPr bwMode="auto">
            <a:xfrm>
              <a:off x="3184072" y="5508172"/>
              <a:ext cx="523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0" name="Line 9">
              <a:extLst>
                <a:ext uri="{FF2B5EF4-FFF2-40B4-BE49-F238E27FC236}">
                  <a16:creationId xmlns:a16="http://schemas.microsoft.com/office/drawing/2014/main" id="{80935A0E-0E92-44E7-AC77-F032D5DE2A1C}"/>
                </a:ext>
              </a:extLst>
            </p:cNvPr>
            <p:cNvSpPr>
              <a:spLocks noChangeShapeType="1"/>
            </p:cNvSpPr>
            <p:nvPr/>
          </p:nvSpPr>
          <p:spPr bwMode="auto">
            <a:xfrm flipV="1">
              <a:off x="37095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1" name="Line 10">
              <a:extLst>
                <a:ext uri="{FF2B5EF4-FFF2-40B4-BE49-F238E27FC236}">
                  <a16:creationId xmlns:a16="http://schemas.microsoft.com/office/drawing/2014/main" id="{793281EF-5865-47A2-82AF-F12BFFD0F1AD}"/>
                </a:ext>
              </a:extLst>
            </p:cNvPr>
            <p:cNvSpPr>
              <a:spLocks noChangeShapeType="1"/>
            </p:cNvSpPr>
            <p:nvPr/>
          </p:nvSpPr>
          <p:spPr bwMode="auto">
            <a:xfrm>
              <a:off x="4098471"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2" name="Line 11">
              <a:extLst>
                <a:ext uri="{FF2B5EF4-FFF2-40B4-BE49-F238E27FC236}">
                  <a16:creationId xmlns:a16="http://schemas.microsoft.com/office/drawing/2014/main" id="{1C12DE71-4FFA-49AB-81F8-8D91037BBADE}"/>
                </a:ext>
              </a:extLst>
            </p:cNvPr>
            <p:cNvSpPr>
              <a:spLocks noChangeShapeType="1"/>
            </p:cNvSpPr>
            <p:nvPr/>
          </p:nvSpPr>
          <p:spPr bwMode="auto">
            <a:xfrm>
              <a:off x="4098472" y="5508172"/>
              <a:ext cx="523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3" name="Line 12">
              <a:extLst>
                <a:ext uri="{FF2B5EF4-FFF2-40B4-BE49-F238E27FC236}">
                  <a16:creationId xmlns:a16="http://schemas.microsoft.com/office/drawing/2014/main" id="{5F8FBFE4-9FB8-42D2-AF99-C2C19D180C1F}"/>
                </a:ext>
              </a:extLst>
            </p:cNvPr>
            <p:cNvSpPr>
              <a:spLocks noChangeShapeType="1"/>
            </p:cNvSpPr>
            <p:nvPr/>
          </p:nvSpPr>
          <p:spPr bwMode="auto">
            <a:xfrm flipV="1">
              <a:off x="46239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4" name="Line 13">
              <a:extLst>
                <a:ext uri="{FF2B5EF4-FFF2-40B4-BE49-F238E27FC236}">
                  <a16:creationId xmlns:a16="http://schemas.microsoft.com/office/drawing/2014/main" id="{01052B12-A84F-430A-844B-7CB852015EEB}"/>
                </a:ext>
              </a:extLst>
            </p:cNvPr>
            <p:cNvSpPr>
              <a:spLocks noChangeShapeType="1"/>
            </p:cNvSpPr>
            <p:nvPr/>
          </p:nvSpPr>
          <p:spPr bwMode="auto">
            <a:xfrm>
              <a:off x="5012871"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5" name="Line 14">
              <a:extLst>
                <a:ext uri="{FF2B5EF4-FFF2-40B4-BE49-F238E27FC236}">
                  <a16:creationId xmlns:a16="http://schemas.microsoft.com/office/drawing/2014/main" id="{01C9E459-3761-4D0C-9B37-BEFA51179534}"/>
                </a:ext>
              </a:extLst>
            </p:cNvPr>
            <p:cNvSpPr>
              <a:spLocks noChangeShapeType="1"/>
            </p:cNvSpPr>
            <p:nvPr/>
          </p:nvSpPr>
          <p:spPr bwMode="auto">
            <a:xfrm>
              <a:off x="5012872" y="5508172"/>
              <a:ext cx="523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6" name="Line 15">
              <a:extLst>
                <a:ext uri="{FF2B5EF4-FFF2-40B4-BE49-F238E27FC236}">
                  <a16:creationId xmlns:a16="http://schemas.microsoft.com/office/drawing/2014/main" id="{F74F7E73-6678-466F-B683-D2A086012304}"/>
                </a:ext>
              </a:extLst>
            </p:cNvPr>
            <p:cNvSpPr>
              <a:spLocks noChangeShapeType="1"/>
            </p:cNvSpPr>
            <p:nvPr/>
          </p:nvSpPr>
          <p:spPr bwMode="auto">
            <a:xfrm flipV="1">
              <a:off x="55383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7" name="Line 16">
              <a:extLst>
                <a:ext uri="{FF2B5EF4-FFF2-40B4-BE49-F238E27FC236}">
                  <a16:creationId xmlns:a16="http://schemas.microsoft.com/office/drawing/2014/main" id="{8A043537-1F04-478D-B9F6-CCD6D28C6B2A}"/>
                </a:ext>
              </a:extLst>
            </p:cNvPr>
            <p:cNvSpPr>
              <a:spLocks noChangeShapeType="1"/>
            </p:cNvSpPr>
            <p:nvPr/>
          </p:nvSpPr>
          <p:spPr bwMode="auto">
            <a:xfrm>
              <a:off x="5927271"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8" name="Line 17">
              <a:extLst>
                <a:ext uri="{FF2B5EF4-FFF2-40B4-BE49-F238E27FC236}">
                  <a16:creationId xmlns:a16="http://schemas.microsoft.com/office/drawing/2014/main" id="{3D7DA328-09A6-4F06-99DD-B2CB050A8CD3}"/>
                </a:ext>
              </a:extLst>
            </p:cNvPr>
            <p:cNvSpPr>
              <a:spLocks noChangeShapeType="1"/>
            </p:cNvSpPr>
            <p:nvPr/>
          </p:nvSpPr>
          <p:spPr bwMode="auto">
            <a:xfrm>
              <a:off x="5927272" y="5508172"/>
              <a:ext cx="523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9" name="Line 18">
              <a:extLst>
                <a:ext uri="{FF2B5EF4-FFF2-40B4-BE49-F238E27FC236}">
                  <a16:creationId xmlns:a16="http://schemas.microsoft.com/office/drawing/2014/main" id="{3E6831CA-81E4-4051-AB3C-F9A6F94F9F71}"/>
                </a:ext>
              </a:extLst>
            </p:cNvPr>
            <p:cNvSpPr>
              <a:spLocks noChangeShapeType="1"/>
            </p:cNvSpPr>
            <p:nvPr/>
          </p:nvSpPr>
          <p:spPr bwMode="auto">
            <a:xfrm flipV="1">
              <a:off x="64527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0" name="Line 19">
              <a:extLst>
                <a:ext uri="{FF2B5EF4-FFF2-40B4-BE49-F238E27FC236}">
                  <a16:creationId xmlns:a16="http://schemas.microsoft.com/office/drawing/2014/main" id="{4EEA779B-4149-4398-901D-899818D9A822}"/>
                </a:ext>
              </a:extLst>
            </p:cNvPr>
            <p:cNvSpPr>
              <a:spLocks noChangeShapeType="1"/>
            </p:cNvSpPr>
            <p:nvPr/>
          </p:nvSpPr>
          <p:spPr bwMode="auto">
            <a:xfrm>
              <a:off x="6841671"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1" name="Line 20">
              <a:extLst>
                <a:ext uri="{FF2B5EF4-FFF2-40B4-BE49-F238E27FC236}">
                  <a16:creationId xmlns:a16="http://schemas.microsoft.com/office/drawing/2014/main" id="{C5894191-B0F6-4313-99B0-A1A7BD6BB38E}"/>
                </a:ext>
              </a:extLst>
            </p:cNvPr>
            <p:cNvSpPr>
              <a:spLocks noChangeShapeType="1"/>
            </p:cNvSpPr>
            <p:nvPr/>
          </p:nvSpPr>
          <p:spPr bwMode="auto">
            <a:xfrm>
              <a:off x="6841672" y="5508172"/>
              <a:ext cx="523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2" name="Line 21">
              <a:extLst>
                <a:ext uri="{FF2B5EF4-FFF2-40B4-BE49-F238E27FC236}">
                  <a16:creationId xmlns:a16="http://schemas.microsoft.com/office/drawing/2014/main" id="{EC8C9BB8-6B46-4654-995B-7BE7C709D57E}"/>
                </a:ext>
              </a:extLst>
            </p:cNvPr>
            <p:cNvSpPr>
              <a:spLocks noChangeShapeType="1"/>
            </p:cNvSpPr>
            <p:nvPr/>
          </p:nvSpPr>
          <p:spPr bwMode="auto">
            <a:xfrm flipV="1">
              <a:off x="73671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3" name="Line 22">
              <a:extLst>
                <a:ext uri="{FF2B5EF4-FFF2-40B4-BE49-F238E27FC236}">
                  <a16:creationId xmlns:a16="http://schemas.microsoft.com/office/drawing/2014/main" id="{38948E4B-A6DF-4B79-AB69-59103A97A5C1}"/>
                </a:ext>
              </a:extLst>
            </p:cNvPr>
            <p:cNvSpPr>
              <a:spLocks noChangeShapeType="1"/>
            </p:cNvSpPr>
            <p:nvPr/>
          </p:nvSpPr>
          <p:spPr bwMode="auto">
            <a:xfrm>
              <a:off x="77481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4" name="Line 23">
              <a:extLst>
                <a:ext uri="{FF2B5EF4-FFF2-40B4-BE49-F238E27FC236}">
                  <a16:creationId xmlns:a16="http://schemas.microsoft.com/office/drawing/2014/main" id="{950D8DA6-0F35-4B31-95C8-611BD1D6BBD4}"/>
                </a:ext>
              </a:extLst>
            </p:cNvPr>
            <p:cNvSpPr>
              <a:spLocks noChangeShapeType="1"/>
            </p:cNvSpPr>
            <p:nvPr/>
          </p:nvSpPr>
          <p:spPr bwMode="auto">
            <a:xfrm>
              <a:off x="7748134" y="5508172"/>
              <a:ext cx="52313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5" name="Line 24">
              <a:extLst>
                <a:ext uri="{FF2B5EF4-FFF2-40B4-BE49-F238E27FC236}">
                  <a16:creationId xmlns:a16="http://schemas.microsoft.com/office/drawing/2014/main" id="{A740D412-82A0-4EB1-939F-E3718F473137}"/>
                </a:ext>
              </a:extLst>
            </p:cNvPr>
            <p:cNvSpPr>
              <a:spLocks noChangeShapeType="1"/>
            </p:cNvSpPr>
            <p:nvPr/>
          </p:nvSpPr>
          <p:spPr bwMode="auto">
            <a:xfrm flipV="1">
              <a:off x="8273596"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6" name="Line 25">
              <a:extLst>
                <a:ext uri="{FF2B5EF4-FFF2-40B4-BE49-F238E27FC236}">
                  <a16:creationId xmlns:a16="http://schemas.microsoft.com/office/drawing/2014/main" id="{7F4EDDE1-0523-44D0-9C00-E6F3A691D9B8}"/>
                </a:ext>
              </a:extLst>
            </p:cNvPr>
            <p:cNvSpPr>
              <a:spLocks noChangeShapeType="1"/>
            </p:cNvSpPr>
            <p:nvPr/>
          </p:nvSpPr>
          <p:spPr bwMode="auto">
            <a:xfrm>
              <a:off x="86625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7" name="Line 26">
              <a:extLst>
                <a:ext uri="{FF2B5EF4-FFF2-40B4-BE49-F238E27FC236}">
                  <a16:creationId xmlns:a16="http://schemas.microsoft.com/office/drawing/2014/main" id="{6A85FD34-C605-4889-9313-1379693249C2}"/>
                </a:ext>
              </a:extLst>
            </p:cNvPr>
            <p:cNvSpPr>
              <a:spLocks noChangeShapeType="1"/>
            </p:cNvSpPr>
            <p:nvPr/>
          </p:nvSpPr>
          <p:spPr bwMode="auto">
            <a:xfrm>
              <a:off x="8662534" y="5508172"/>
              <a:ext cx="52313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8" name="Line 27">
              <a:extLst>
                <a:ext uri="{FF2B5EF4-FFF2-40B4-BE49-F238E27FC236}">
                  <a16:creationId xmlns:a16="http://schemas.microsoft.com/office/drawing/2014/main" id="{77DBB226-1E75-45DC-937C-4EA7AB26C947}"/>
                </a:ext>
              </a:extLst>
            </p:cNvPr>
            <p:cNvSpPr>
              <a:spLocks noChangeShapeType="1"/>
            </p:cNvSpPr>
            <p:nvPr/>
          </p:nvSpPr>
          <p:spPr bwMode="auto">
            <a:xfrm flipV="1">
              <a:off x="9187996"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9" name="Line 28">
              <a:extLst>
                <a:ext uri="{FF2B5EF4-FFF2-40B4-BE49-F238E27FC236}">
                  <a16:creationId xmlns:a16="http://schemas.microsoft.com/office/drawing/2014/main" id="{184E3F39-869F-471D-9320-6E1B1AAAC104}"/>
                </a:ext>
              </a:extLst>
            </p:cNvPr>
            <p:cNvSpPr>
              <a:spLocks noChangeShapeType="1"/>
            </p:cNvSpPr>
            <p:nvPr/>
          </p:nvSpPr>
          <p:spPr bwMode="auto">
            <a:xfrm>
              <a:off x="95769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30" name="Line 29">
              <a:extLst>
                <a:ext uri="{FF2B5EF4-FFF2-40B4-BE49-F238E27FC236}">
                  <a16:creationId xmlns:a16="http://schemas.microsoft.com/office/drawing/2014/main" id="{317C639C-7411-420C-BA4B-E0BC92F5D2BA}"/>
                </a:ext>
              </a:extLst>
            </p:cNvPr>
            <p:cNvSpPr>
              <a:spLocks noChangeShapeType="1"/>
            </p:cNvSpPr>
            <p:nvPr/>
          </p:nvSpPr>
          <p:spPr bwMode="auto">
            <a:xfrm>
              <a:off x="9576934" y="5508172"/>
              <a:ext cx="52313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31" name="Line 30">
              <a:extLst>
                <a:ext uri="{FF2B5EF4-FFF2-40B4-BE49-F238E27FC236}">
                  <a16:creationId xmlns:a16="http://schemas.microsoft.com/office/drawing/2014/main" id="{9F23FFB6-FAF6-47C6-90B0-C4CDD1F65BCC}"/>
                </a:ext>
              </a:extLst>
            </p:cNvPr>
            <p:cNvSpPr>
              <a:spLocks noChangeShapeType="1"/>
            </p:cNvSpPr>
            <p:nvPr/>
          </p:nvSpPr>
          <p:spPr bwMode="auto">
            <a:xfrm flipV="1">
              <a:off x="10102396"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32" name="Line 31">
              <a:extLst>
                <a:ext uri="{FF2B5EF4-FFF2-40B4-BE49-F238E27FC236}">
                  <a16:creationId xmlns:a16="http://schemas.microsoft.com/office/drawing/2014/main" id="{392D78FB-DBB1-4032-A124-114D95CB3BAF}"/>
                </a:ext>
              </a:extLst>
            </p:cNvPr>
            <p:cNvSpPr>
              <a:spLocks noChangeShapeType="1"/>
            </p:cNvSpPr>
            <p:nvPr/>
          </p:nvSpPr>
          <p:spPr bwMode="auto">
            <a:xfrm>
              <a:off x="10499271"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33" name="Line 32">
              <a:extLst>
                <a:ext uri="{FF2B5EF4-FFF2-40B4-BE49-F238E27FC236}">
                  <a16:creationId xmlns:a16="http://schemas.microsoft.com/office/drawing/2014/main" id="{2199A7F1-235D-4F94-9EA3-E30F579DE080}"/>
                </a:ext>
              </a:extLst>
            </p:cNvPr>
            <p:cNvSpPr>
              <a:spLocks noChangeShapeType="1"/>
            </p:cNvSpPr>
            <p:nvPr/>
          </p:nvSpPr>
          <p:spPr bwMode="auto">
            <a:xfrm>
              <a:off x="10499272" y="5508172"/>
              <a:ext cx="5231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34" name="Line 33">
              <a:extLst>
                <a:ext uri="{FF2B5EF4-FFF2-40B4-BE49-F238E27FC236}">
                  <a16:creationId xmlns:a16="http://schemas.microsoft.com/office/drawing/2014/main" id="{CB960CDF-6699-4D5C-91D8-D0CF709DCA49}"/>
                </a:ext>
              </a:extLst>
            </p:cNvPr>
            <p:cNvSpPr>
              <a:spLocks noChangeShapeType="1"/>
            </p:cNvSpPr>
            <p:nvPr/>
          </p:nvSpPr>
          <p:spPr bwMode="auto">
            <a:xfrm flipV="1">
              <a:off x="11024734" y="4300764"/>
              <a:ext cx="0" cy="1207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36" name="Text Box 35">
              <a:extLst>
                <a:ext uri="{FF2B5EF4-FFF2-40B4-BE49-F238E27FC236}">
                  <a16:creationId xmlns:a16="http://schemas.microsoft.com/office/drawing/2014/main" id="{EFCC3CE8-2DD0-47C1-B469-2AA8220904DC}"/>
                </a:ext>
              </a:extLst>
            </p:cNvPr>
            <p:cNvSpPr txBox="1">
              <a:spLocks noChangeArrowheads="1"/>
            </p:cNvSpPr>
            <p:nvPr/>
          </p:nvSpPr>
          <p:spPr bwMode="auto">
            <a:xfrm>
              <a:off x="2269672" y="2997144"/>
              <a:ext cx="523134"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dirty="0">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S</a:t>
              </a:r>
            </a:p>
          </p:txBody>
        </p:sp>
        <p:sp>
          <p:nvSpPr>
            <p:cNvPr id="37" name="Line 36">
              <a:extLst>
                <a:ext uri="{FF2B5EF4-FFF2-40B4-BE49-F238E27FC236}">
                  <a16:creationId xmlns:a16="http://schemas.microsoft.com/office/drawing/2014/main" id="{070541C8-3C4E-4218-A8ED-735E29013821}"/>
                </a:ext>
              </a:extLst>
            </p:cNvPr>
            <p:cNvSpPr>
              <a:spLocks noChangeShapeType="1"/>
            </p:cNvSpPr>
            <p:nvPr/>
          </p:nvSpPr>
          <p:spPr bwMode="auto">
            <a:xfrm>
              <a:off x="2601459" y="3399137"/>
              <a:ext cx="0"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38" name="Line 37">
              <a:extLst>
                <a:ext uri="{FF2B5EF4-FFF2-40B4-BE49-F238E27FC236}">
                  <a16:creationId xmlns:a16="http://schemas.microsoft.com/office/drawing/2014/main" id="{1B3E9E86-97CA-4DAC-B737-E0B2C7B2FECD}"/>
                </a:ext>
              </a:extLst>
            </p:cNvPr>
            <p:cNvSpPr>
              <a:spLocks noChangeShapeType="1"/>
            </p:cNvSpPr>
            <p:nvPr/>
          </p:nvSpPr>
          <p:spPr bwMode="auto">
            <a:xfrm>
              <a:off x="2601459" y="3399137"/>
              <a:ext cx="883479"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39" name="Line 38">
              <a:extLst>
                <a:ext uri="{FF2B5EF4-FFF2-40B4-BE49-F238E27FC236}">
                  <a16:creationId xmlns:a16="http://schemas.microsoft.com/office/drawing/2014/main" id="{395ED612-E7CE-40E6-AFE6-DD518072F939}"/>
                </a:ext>
              </a:extLst>
            </p:cNvPr>
            <p:cNvSpPr>
              <a:spLocks noChangeShapeType="1"/>
            </p:cNvSpPr>
            <p:nvPr/>
          </p:nvSpPr>
          <p:spPr bwMode="auto">
            <a:xfrm>
              <a:off x="2601459" y="3399137"/>
              <a:ext cx="1793826"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40" name="Line 39">
              <a:extLst>
                <a:ext uri="{FF2B5EF4-FFF2-40B4-BE49-F238E27FC236}">
                  <a16:creationId xmlns:a16="http://schemas.microsoft.com/office/drawing/2014/main" id="{7996071F-16C6-4164-BE15-BC33A87C1192}"/>
                </a:ext>
              </a:extLst>
            </p:cNvPr>
            <p:cNvSpPr>
              <a:spLocks noChangeShapeType="1"/>
            </p:cNvSpPr>
            <p:nvPr/>
          </p:nvSpPr>
          <p:spPr bwMode="auto">
            <a:xfrm>
              <a:off x="2601459" y="3399137"/>
              <a:ext cx="2628311"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41" name="Line 40">
              <a:extLst>
                <a:ext uri="{FF2B5EF4-FFF2-40B4-BE49-F238E27FC236}">
                  <a16:creationId xmlns:a16="http://schemas.microsoft.com/office/drawing/2014/main" id="{BAD7A9DA-825E-415F-A721-59953BDB7EE6}"/>
                </a:ext>
              </a:extLst>
            </p:cNvPr>
            <p:cNvSpPr>
              <a:spLocks noChangeShapeType="1"/>
            </p:cNvSpPr>
            <p:nvPr/>
          </p:nvSpPr>
          <p:spPr bwMode="auto">
            <a:xfrm>
              <a:off x="2601459" y="3399137"/>
              <a:ext cx="3538658"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42" name="Line 41">
              <a:extLst>
                <a:ext uri="{FF2B5EF4-FFF2-40B4-BE49-F238E27FC236}">
                  <a16:creationId xmlns:a16="http://schemas.microsoft.com/office/drawing/2014/main" id="{5B72FFDD-A656-4DCE-A76B-335C769E6D4E}"/>
                </a:ext>
              </a:extLst>
            </p:cNvPr>
            <p:cNvSpPr>
              <a:spLocks noChangeShapeType="1"/>
            </p:cNvSpPr>
            <p:nvPr/>
          </p:nvSpPr>
          <p:spPr bwMode="auto">
            <a:xfrm>
              <a:off x="2601459" y="3399137"/>
              <a:ext cx="4449005"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43" name="Line 42">
              <a:extLst>
                <a:ext uri="{FF2B5EF4-FFF2-40B4-BE49-F238E27FC236}">
                  <a16:creationId xmlns:a16="http://schemas.microsoft.com/office/drawing/2014/main" id="{57E6935E-E90C-4B1C-993A-B66C5715C2A0}"/>
                </a:ext>
              </a:extLst>
            </p:cNvPr>
            <p:cNvSpPr>
              <a:spLocks noChangeShapeType="1"/>
            </p:cNvSpPr>
            <p:nvPr/>
          </p:nvSpPr>
          <p:spPr bwMode="auto">
            <a:xfrm>
              <a:off x="2601459" y="3399137"/>
              <a:ext cx="5359352"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44" name="Line 43">
              <a:extLst>
                <a:ext uri="{FF2B5EF4-FFF2-40B4-BE49-F238E27FC236}">
                  <a16:creationId xmlns:a16="http://schemas.microsoft.com/office/drawing/2014/main" id="{A3F58414-C7D2-4EBF-9C25-4B3EBD8B7789}"/>
                </a:ext>
              </a:extLst>
            </p:cNvPr>
            <p:cNvSpPr>
              <a:spLocks noChangeShapeType="1"/>
            </p:cNvSpPr>
            <p:nvPr/>
          </p:nvSpPr>
          <p:spPr bwMode="auto">
            <a:xfrm>
              <a:off x="2601459" y="3399137"/>
              <a:ext cx="6269699"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45" name="Line 44">
              <a:extLst>
                <a:ext uri="{FF2B5EF4-FFF2-40B4-BE49-F238E27FC236}">
                  <a16:creationId xmlns:a16="http://schemas.microsoft.com/office/drawing/2014/main" id="{CB65C1F1-6FCF-4F7F-AC0A-7981929F7278}"/>
                </a:ext>
              </a:extLst>
            </p:cNvPr>
            <p:cNvSpPr>
              <a:spLocks noChangeShapeType="1"/>
            </p:cNvSpPr>
            <p:nvPr/>
          </p:nvSpPr>
          <p:spPr bwMode="auto">
            <a:xfrm>
              <a:off x="2601459" y="3399137"/>
              <a:ext cx="7180046"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46" name="Line 45">
              <a:extLst>
                <a:ext uri="{FF2B5EF4-FFF2-40B4-BE49-F238E27FC236}">
                  <a16:creationId xmlns:a16="http://schemas.microsoft.com/office/drawing/2014/main" id="{4DD59465-3F76-4284-9C70-B9F6499C5389}"/>
                </a:ext>
              </a:extLst>
            </p:cNvPr>
            <p:cNvSpPr>
              <a:spLocks noChangeShapeType="1"/>
            </p:cNvSpPr>
            <p:nvPr/>
          </p:nvSpPr>
          <p:spPr bwMode="auto">
            <a:xfrm>
              <a:off x="2601459" y="3399137"/>
              <a:ext cx="8117261" cy="88983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47" name="Rectangle 46">
              <a:extLst>
                <a:ext uri="{FF2B5EF4-FFF2-40B4-BE49-F238E27FC236}">
                  <a16:creationId xmlns:a16="http://schemas.microsoft.com/office/drawing/2014/main" id="{5EBC1F2F-96E6-4F48-BD51-D43DA47AF8E5}"/>
                </a:ext>
              </a:extLst>
            </p:cNvPr>
            <p:cNvSpPr>
              <a:spLocks noChangeArrowheads="1"/>
            </p:cNvSpPr>
            <p:nvPr/>
          </p:nvSpPr>
          <p:spPr bwMode="auto">
            <a:xfrm>
              <a:off x="2269672" y="5204846"/>
              <a:ext cx="523134"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48" name="Rectangle 47">
              <a:extLst>
                <a:ext uri="{FF2B5EF4-FFF2-40B4-BE49-F238E27FC236}">
                  <a16:creationId xmlns:a16="http://schemas.microsoft.com/office/drawing/2014/main" id="{B44F2714-7394-4406-B0D3-A10819F14450}"/>
                </a:ext>
              </a:extLst>
            </p:cNvPr>
            <p:cNvSpPr>
              <a:spLocks noChangeArrowheads="1"/>
            </p:cNvSpPr>
            <p:nvPr/>
          </p:nvSpPr>
          <p:spPr bwMode="auto">
            <a:xfrm>
              <a:off x="3192009" y="52048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49" name="Rectangle 48">
              <a:extLst>
                <a:ext uri="{FF2B5EF4-FFF2-40B4-BE49-F238E27FC236}">
                  <a16:creationId xmlns:a16="http://schemas.microsoft.com/office/drawing/2014/main" id="{A198740C-609D-4C47-A2BC-9972B1827DB6}"/>
                </a:ext>
              </a:extLst>
            </p:cNvPr>
            <p:cNvSpPr>
              <a:spLocks noChangeArrowheads="1"/>
            </p:cNvSpPr>
            <p:nvPr/>
          </p:nvSpPr>
          <p:spPr bwMode="auto">
            <a:xfrm>
              <a:off x="4106409" y="52048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0" name="Rectangle 49">
              <a:extLst>
                <a:ext uri="{FF2B5EF4-FFF2-40B4-BE49-F238E27FC236}">
                  <a16:creationId xmlns:a16="http://schemas.microsoft.com/office/drawing/2014/main" id="{4EC0E990-DD4E-4988-953D-F9CDC6874776}"/>
                </a:ext>
              </a:extLst>
            </p:cNvPr>
            <p:cNvSpPr>
              <a:spLocks noChangeArrowheads="1"/>
            </p:cNvSpPr>
            <p:nvPr/>
          </p:nvSpPr>
          <p:spPr bwMode="auto">
            <a:xfrm>
              <a:off x="5012872" y="5204846"/>
              <a:ext cx="523134"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1" name="Rectangle 50">
              <a:extLst>
                <a:ext uri="{FF2B5EF4-FFF2-40B4-BE49-F238E27FC236}">
                  <a16:creationId xmlns:a16="http://schemas.microsoft.com/office/drawing/2014/main" id="{DF46403C-F2A7-4B99-877C-6A2A3CF2C600}"/>
                </a:ext>
              </a:extLst>
            </p:cNvPr>
            <p:cNvSpPr>
              <a:spLocks noChangeArrowheads="1"/>
            </p:cNvSpPr>
            <p:nvPr/>
          </p:nvSpPr>
          <p:spPr bwMode="auto">
            <a:xfrm>
              <a:off x="2269672" y="5357246"/>
              <a:ext cx="523134"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2" name="Rectangle 51">
              <a:extLst>
                <a:ext uri="{FF2B5EF4-FFF2-40B4-BE49-F238E27FC236}">
                  <a16:creationId xmlns:a16="http://schemas.microsoft.com/office/drawing/2014/main" id="{17146450-396A-4BC9-A596-EFC5DF0FB6A3}"/>
                </a:ext>
              </a:extLst>
            </p:cNvPr>
            <p:cNvSpPr>
              <a:spLocks noChangeArrowheads="1"/>
            </p:cNvSpPr>
            <p:nvPr/>
          </p:nvSpPr>
          <p:spPr bwMode="auto">
            <a:xfrm>
              <a:off x="3192009" y="53572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3" name="Rectangle 52">
              <a:extLst>
                <a:ext uri="{FF2B5EF4-FFF2-40B4-BE49-F238E27FC236}">
                  <a16:creationId xmlns:a16="http://schemas.microsoft.com/office/drawing/2014/main" id="{329E683B-3392-4B7D-8366-278440BD0238}"/>
                </a:ext>
              </a:extLst>
            </p:cNvPr>
            <p:cNvSpPr>
              <a:spLocks noChangeArrowheads="1"/>
            </p:cNvSpPr>
            <p:nvPr/>
          </p:nvSpPr>
          <p:spPr bwMode="auto">
            <a:xfrm>
              <a:off x="3192009" y="50524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4" name="Rectangle 53">
              <a:extLst>
                <a:ext uri="{FF2B5EF4-FFF2-40B4-BE49-F238E27FC236}">
                  <a16:creationId xmlns:a16="http://schemas.microsoft.com/office/drawing/2014/main" id="{20BF8929-5A67-43F3-BD35-77A6C648A610}"/>
                </a:ext>
              </a:extLst>
            </p:cNvPr>
            <p:cNvSpPr>
              <a:spLocks noChangeArrowheads="1"/>
            </p:cNvSpPr>
            <p:nvPr/>
          </p:nvSpPr>
          <p:spPr bwMode="auto">
            <a:xfrm>
              <a:off x="4106409" y="53572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5" name="Rectangle 54">
              <a:extLst>
                <a:ext uri="{FF2B5EF4-FFF2-40B4-BE49-F238E27FC236}">
                  <a16:creationId xmlns:a16="http://schemas.microsoft.com/office/drawing/2014/main" id="{3703A38D-D965-4EC7-9C0B-ED1D59DAB650}"/>
                </a:ext>
              </a:extLst>
            </p:cNvPr>
            <p:cNvSpPr>
              <a:spLocks noChangeArrowheads="1"/>
            </p:cNvSpPr>
            <p:nvPr/>
          </p:nvSpPr>
          <p:spPr bwMode="auto">
            <a:xfrm>
              <a:off x="5020809" y="53572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6" name="Rectangle 55">
              <a:extLst>
                <a:ext uri="{FF2B5EF4-FFF2-40B4-BE49-F238E27FC236}">
                  <a16:creationId xmlns:a16="http://schemas.microsoft.com/office/drawing/2014/main" id="{B952CBB3-1FF9-4A58-85C8-E0D719DBD9BC}"/>
                </a:ext>
              </a:extLst>
            </p:cNvPr>
            <p:cNvSpPr>
              <a:spLocks noChangeArrowheads="1"/>
            </p:cNvSpPr>
            <p:nvPr/>
          </p:nvSpPr>
          <p:spPr bwMode="auto">
            <a:xfrm>
              <a:off x="5935209" y="53572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7" name="Rectangle 56">
              <a:extLst>
                <a:ext uri="{FF2B5EF4-FFF2-40B4-BE49-F238E27FC236}">
                  <a16:creationId xmlns:a16="http://schemas.microsoft.com/office/drawing/2014/main" id="{0B8163D6-4075-4F97-B5E0-DE012D2A531F}"/>
                </a:ext>
              </a:extLst>
            </p:cNvPr>
            <p:cNvSpPr>
              <a:spLocks noChangeArrowheads="1"/>
            </p:cNvSpPr>
            <p:nvPr/>
          </p:nvSpPr>
          <p:spPr bwMode="auto">
            <a:xfrm>
              <a:off x="6841672" y="5357246"/>
              <a:ext cx="523134"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8" name="Rectangle 57">
              <a:extLst>
                <a:ext uri="{FF2B5EF4-FFF2-40B4-BE49-F238E27FC236}">
                  <a16:creationId xmlns:a16="http://schemas.microsoft.com/office/drawing/2014/main" id="{48625CFB-2DD3-488C-98DC-62FC7DADC691}"/>
                </a:ext>
              </a:extLst>
            </p:cNvPr>
            <p:cNvSpPr>
              <a:spLocks noChangeArrowheads="1"/>
            </p:cNvSpPr>
            <p:nvPr/>
          </p:nvSpPr>
          <p:spPr bwMode="auto">
            <a:xfrm>
              <a:off x="6841672" y="5204846"/>
              <a:ext cx="523134"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59" name="Rectangle 58">
              <a:extLst>
                <a:ext uri="{FF2B5EF4-FFF2-40B4-BE49-F238E27FC236}">
                  <a16:creationId xmlns:a16="http://schemas.microsoft.com/office/drawing/2014/main" id="{FE2ADD42-B89F-4027-A246-DF4DED40B7F1}"/>
                </a:ext>
              </a:extLst>
            </p:cNvPr>
            <p:cNvSpPr>
              <a:spLocks noChangeArrowheads="1"/>
            </p:cNvSpPr>
            <p:nvPr/>
          </p:nvSpPr>
          <p:spPr bwMode="auto">
            <a:xfrm>
              <a:off x="7756072" y="5357246"/>
              <a:ext cx="523134"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60" name="Rectangle 59">
              <a:extLst>
                <a:ext uri="{FF2B5EF4-FFF2-40B4-BE49-F238E27FC236}">
                  <a16:creationId xmlns:a16="http://schemas.microsoft.com/office/drawing/2014/main" id="{A2D34CDA-B7DB-4629-B5ED-06C778AF8F3E}"/>
                </a:ext>
              </a:extLst>
            </p:cNvPr>
            <p:cNvSpPr>
              <a:spLocks noChangeArrowheads="1"/>
            </p:cNvSpPr>
            <p:nvPr/>
          </p:nvSpPr>
          <p:spPr bwMode="auto">
            <a:xfrm>
              <a:off x="8670472" y="5357246"/>
              <a:ext cx="523134"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61" name="Rectangle 60">
              <a:extLst>
                <a:ext uri="{FF2B5EF4-FFF2-40B4-BE49-F238E27FC236}">
                  <a16:creationId xmlns:a16="http://schemas.microsoft.com/office/drawing/2014/main" id="{478AD4E6-50ED-49A2-8C39-59967B0A96A4}"/>
                </a:ext>
              </a:extLst>
            </p:cNvPr>
            <p:cNvSpPr>
              <a:spLocks noChangeArrowheads="1"/>
            </p:cNvSpPr>
            <p:nvPr/>
          </p:nvSpPr>
          <p:spPr bwMode="auto">
            <a:xfrm>
              <a:off x="9584872" y="5357246"/>
              <a:ext cx="523134"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62" name="Rectangle 61">
              <a:extLst>
                <a:ext uri="{FF2B5EF4-FFF2-40B4-BE49-F238E27FC236}">
                  <a16:creationId xmlns:a16="http://schemas.microsoft.com/office/drawing/2014/main" id="{FB8E879F-97AA-44AE-A807-3BA291F2F4C5}"/>
                </a:ext>
              </a:extLst>
            </p:cNvPr>
            <p:cNvSpPr>
              <a:spLocks noChangeArrowheads="1"/>
            </p:cNvSpPr>
            <p:nvPr/>
          </p:nvSpPr>
          <p:spPr bwMode="auto">
            <a:xfrm>
              <a:off x="10507209" y="53572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63" name="Rectangle 62">
              <a:extLst>
                <a:ext uri="{FF2B5EF4-FFF2-40B4-BE49-F238E27FC236}">
                  <a16:creationId xmlns:a16="http://schemas.microsoft.com/office/drawing/2014/main" id="{E6078FE9-916E-4182-8A28-7EFFEA2A01FC}"/>
                </a:ext>
              </a:extLst>
            </p:cNvPr>
            <p:cNvSpPr>
              <a:spLocks noChangeArrowheads="1"/>
            </p:cNvSpPr>
            <p:nvPr/>
          </p:nvSpPr>
          <p:spPr bwMode="auto">
            <a:xfrm>
              <a:off x="8678409" y="5204846"/>
              <a:ext cx="523133" cy="15092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64" name="Rectangle 63">
              <a:extLst>
                <a:ext uri="{FF2B5EF4-FFF2-40B4-BE49-F238E27FC236}">
                  <a16:creationId xmlns:a16="http://schemas.microsoft.com/office/drawing/2014/main" id="{87CD0B6A-0A3C-4E6D-8177-E9CB52315377}"/>
                </a:ext>
              </a:extLst>
            </p:cNvPr>
            <p:cNvSpPr>
              <a:spLocks noChangeArrowheads="1"/>
            </p:cNvSpPr>
            <p:nvPr/>
          </p:nvSpPr>
          <p:spPr bwMode="auto">
            <a:xfrm>
              <a:off x="4098472" y="5052446"/>
              <a:ext cx="523134" cy="150926"/>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65" name="Rectangle 65">
              <a:extLst>
                <a:ext uri="{FF2B5EF4-FFF2-40B4-BE49-F238E27FC236}">
                  <a16:creationId xmlns:a16="http://schemas.microsoft.com/office/drawing/2014/main" id="{4D06A498-8695-43CE-A2F3-F798C0B77A9F}"/>
                </a:ext>
              </a:extLst>
            </p:cNvPr>
            <p:cNvSpPr>
              <a:spLocks noChangeArrowheads="1"/>
            </p:cNvSpPr>
            <p:nvPr/>
          </p:nvSpPr>
          <p:spPr bwMode="auto">
            <a:xfrm>
              <a:off x="7756072" y="5204846"/>
              <a:ext cx="523134" cy="150926"/>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rgbClr val="FD020F"/>
                  </a:solidFill>
                  <a:latin typeface="Helvetica" pitchFamily="34" charset="0"/>
                </a:defRPr>
              </a:lvl1pPr>
              <a:lvl2pPr marL="742950" indent="-285750">
                <a:defRPr sz="2000" b="1">
                  <a:solidFill>
                    <a:srgbClr val="FD020F"/>
                  </a:solidFill>
                  <a:latin typeface="Helvetica" pitchFamily="34" charset="0"/>
                </a:defRPr>
              </a:lvl2pPr>
              <a:lvl3pPr marL="1143000" indent="-228600">
                <a:defRPr sz="2000" b="1">
                  <a:solidFill>
                    <a:srgbClr val="FD020F"/>
                  </a:solidFill>
                  <a:latin typeface="Helvetica" pitchFamily="34" charset="0"/>
                </a:defRPr>
              </a:lvl3pPr>
              <a:lvl4pPr marL="1600200" indent="-228600">
                <a:defRPr sz="2000" b="1">
                  <a:solidFill>
                    <a:srgbClr val="FD020F"/>
                  </a:solidFill>
                  <a:latin typeface="Helvetica" pitchFamily="34" charset="0"/>
                </a:defRPr>
              </a:lvl4pPr>
              <a:lvl5pPr marL="2057400" indent="-228600">
                <a:defRPr sz="2000" b="1">
                  <a:solidFill>
                    <a:srgbClr val="FD020F"/>
                  </a:solidFill>
                  <a:latin typeface="Helvetica" pitchFamily="34" charset="0"/>
                </a:defRPr>
              </a:lvl5pPr>
              <a:lvl6pPr marL="2514600" indent="-228600" eaLnBrk="0" fontAlgn="base" hangingPunct="0">
                <a:spcBef>
                  <a:spcPct val="0"/>
                </a:spcBef>
                <a:spcAft>
                  <a:spcPct val="0"/>
                </a:spcAft>
                <a:defRPr sz="2000" b="1">
                  <a:solidFill>
                    <a:srgbClr val="FD020F"/>
                  </a:solidFill>
                  <a:latin typeface="Helvetica" pitchFamily="34" charset="0"/>
                </a:defRPr>
              </a:lvl6pPr>
              <a:lvl7pPr marL="2971800" indent="-228600" eaLnBrk="0" fontAlgn="base" hangingPunct="0">
                <a:spcBef>
                  <a:spcPct val="0"/>
                </a:spcBef>
                <a:spcAft>
                  <a:spcPct val="0"/>
                </a:spcAft>
                <a:defRPr sz="2000" b="1">
                  <a:solidFill>
                    <a:srgbClr val="FD020F"/>
                  </a:solidFill>
                  <a:latin typeface="Helvetica" pitchFamily="34" charset="0"/>
                </a:defRPr>
              </a:lvl7pPr>
              <a:lvl8pPr marL="3429000" indent="-228600" eaLnBrk="0" fontAlgn="base" hangingPunct="0">
                <a:spcBef>
                  <a:spcPct val="0"/>
                </a:spcBef>
                <a:spcAft>
                  <a:spcPct val="0"/>
                </a:spcAft>
                <a:defRPr sz="2000" b="1">
                  <a:solidFill>
                    <a:srgbClr val="FD020F"/>
                  </a:solidFill>
                  <a:latin typeface="Helvetica" pitchFamily="34" charset="0"/>
                </a:defRPr>
              </a:lvl8pPr>
              <a:lvl9pPr marL="3886200" indent="-228600" eaLnBrk="0" fontAlgn="base" hangingPunct="0">
                <a:spcBef>
                  <a:spcPct val="0"/>
                </a:spcBef>
                <a:spcAft>
                  <a:spcPct val="0"/>
                </a:spcAft>
                <a:defRPr sz="2000" b="1">
                  <a:solidFill>
                    <a:srgbClr val="FD020F"/>
                  </a:solidFill>
                  <a:latin typeface="Helvetica" pitchFamily="34" charset="0"/>
                </a:defRPr>
              </a:lvl9pPr>
            </a:lstStyle>
            <a:p>
              <a:endParaRPr lang="en-US" altLang="en-US">
                <a:effectLst>
                  <a:outerShdw blurRad="38100" dist="38100" dir="2700000" algn="tl">
                    <a:srgbClr val="000000"/>
                  </a:outerShdw>
                </a:effectLst>
              </a:endParaRPr>
            </a:p>
          </p:txBody>
        </p:sp>
        <p:sp>
          <p:nvSpPr>
            <p:cNvPr id="66" name="Text Box 34">
              <a:extLst>
                <a:ext uri="{FF2B5EF4-FFF2-40B4-BE49-F238E27FC236}">
                  <a16:creationId xmlns:a16="http://schemas.microsoft.com/office/drawing/2014/main" id="{55B99565-F7B8-468F-8DF8-3AC501E3C8D3}"/>
                </a:ext>
              </a:extLst>
            </p:cNvPr>
            <p:cNvSpPr txBox="1">
              <a:spLocks noChangeArrowheads="1"/>
            </p:cNvSpPr>
            <p:nvPr/>
          </p:nvSpPr>
          <p:spPr bwMode="auto">
            <a:xfrm>
              <a:off x="2216659" y="5573486"/>
              <a:ext cx="8875884"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dirty="0">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  </a:t>
              </a:r>
              <a:r>
                <a:rPr lang="en-US" altLang="zh-CN" dirty="0">
                  <a:effectLst>
                    <a:outerShdw blurRad="38100" dist="38100" dir="2700000" algn="tl">
                      <a:srgbClr val="C0C0C0"/>
                    </a:outerShdw>
                  </a:effectLst>
                  <a:latin typeface="Arial" panose="020B0604020202020204" pitchFamily="34" charset="0"/>
                  <a:ea typeface="宋体" pitchFamily="2" charset="-122"/>
                  <a:cs typeface="Arial" panose="020B0604020202020204" pitchFamily="34" charset="0"/>
                </a:rPr>
                <a:t>1            2             3            4            5             6            7            8             9             0         </a:t>
              </a:r>
            </a:p>
          </p:txBody>
        </p:sp>
      </p:grpSp>
    </p:spTree>
    <p:extLst>
      <p:ext uri="{BB962C8B-B14F-4D97-AF65-F5344CB8AC3E}">
        <p14:creationId xmlns:p14="http://schemas.microsoft.com/office/powerpoint/2010/main" val="414741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9AC2-5D6B-4F9A-B80F-B5F7491D9587}"/>
              </a:ext>
            </a:extLst>
          </p:cNvPr>
          <p:cNvSpPr>
            <a:spLocks noGrp="1"/>
          </p:cNvSpPr>
          <p:nvPr>
            <p:ph type="title"/>
          </p:nvPr>
        </p:nvSpPr>
        <p:spPr/>
        <p:txBody>
          <a:bodyPr/>
          <a:lstStyle/>
          <a:p>
            <a:r>
              <a:rPr lang="en-US" altLang="zh-CN" dirty="0"/>
              <a:t>Implementing Aggregate Operation</a:t>
            </a:r>
            <a:endParaRPr lang="en-HK" dirty="0"/>
          </a:p>
        </p:txBody>
      </p:sp>
      <p:sp>
        <p:nvSpPr>
          <p:cNvPr id="3" name="Content Placeholder 2">
            <a:extLst>
              <a:ext uri="{FF2B5EF4-FFF2-40B4-BE49-F238E27FC236}">
                <a16:creationId xmlns:a16="http://schemas.microsoft.com/office/drawing/2014/main" id="{526669B5-8E45-4EE3-8DE9-4DA1613211E4}"/>
              </a:ext>
            </a:extLst>
          </p:cNvPr>
          <p:cNvSpPr>
            <a:spLocks noGrp="1"/>
          </p:cNvSpPr>
          <p:nvPr>
            <p:ph idx="1"/>
          </p:nvPr>
        </p:nvSpPr>
        <p:spPr>
          <a:xfrm>
            <a:off x="1202919" y="2011679"/>
            <a:ext cx="10515552" cy="4715691"/>
          </a:xfrm>
        </p:spPr>
        <p:txBody>
          <a:bodyPr>
            <a:normAutofit fontScale="85000" lnSpcReduction="10000"/>
          </a:bodyPr>
          <a:lstStyle/>
          <a:p>
            <a:pPr>
              <a:lnSpc>
                <a:spcPct val="120000"/>
              </a:lnSpc>
            </a:pPr>
            <a:r>
              <a:rPr lang="en-HK" dirty="0"/>
              <a:t>SUM, COUNT and AVG</a:t>
            </a:r>
          </a:p>
          <a:p>
            <a:pPr>
              <a:lnSpc>
                <a:spcPct val="120000"/>
              </a:lnSpc>
            </a:pPr>
            <a:r>
              <a:rPr lang="en-HK" dirty="0"/>
              <a:t>Methods</a:t>
            </a:r>
          </a:p>
          <a:p>
            <a:pPr lvl="1">
              <a:lnSpc>
                <a:spcPct val="120000"/>
              </a:lnSpc>
            </a:pPr>
            <a:r>
              <a:rPr lang="en-HK" dirty="0"/>
              <a:t>For a dense index: apply the computation to the values in index</a:t>
            </a:r>
          </a:p>
          <a:p>
            <a:pPr lvl="1">
              <a:lnSpc>
                <a:spcPct val="120000"/>
              </a:lnSpc>
            </a:pPr>
            <a:r>
              <a:rPr lang="en-HK" dirty="0"/>
              <a:t>For a non-dense index: actual number of records associated with each index entry are used for computation (multiple records indexed by an index entry)</a:t>
            </a:r>
          </a:p>
          <a:p>
            <a:pPr>
              <a:lnSpc>
                <a:spcPct val="120000"/>
              </a:lnSpc>
            </a:pPr>
            <a:r>
              <a:rPr lang="en-HK" dirty="0"/>
              <a:t>GROUP BY: this operator is applied to subsets of a table. Employee relation is hashed or sorted to partition the file into groups such that each group has the same grouping attribute  </a:t>
            </a:r>
          </a:p>
          <a:p>
            <a:pPr marL="0" indent="0">
              <a:lnSpc>
                <a:spcPct val="120000"/>
              </a:lnSpc>
              <a:buNone/>
            </a:pPr>
            <a:r>
              <a:rPr lang="en-HK" dirty="0"/>
              <a:t>	SELECT      DNUM, AVG(SALARY) </a:t>
            </a:r>
            <a:br>
              <a:rPr lang="en-HK" dirty="0"/>
            </a:br>
            <a:r>
              <a:rPr lang="en-HK" dirty="0"/>
              <a:t>	FROM         EMPLOYEE</a:t>
            </a:r>
            <a:br>
              <a:rPr lang="en-HK" dirty="0"/>
            </a:br>
            <a:r>
              <a:rPr lang="en-HK" dirty="0"/>
              <a:t>	GROUP BY DNUM;  </a:t>
            </a:r>
          </a:p>
          <a:p>
            <a:pPr>
              <a:lnSpc>
                <a:spcPct val="120000"/>
              </a:lnSpc>
            </a:pPr>
            <a:r>
              <a:rPr lang="en-HK" dirty="0"/>
              <a:t>With clustering index on the grouping attribute: records are already partitioned (grouped) on that attribute</a:t>
            </a:r>
          </a:p>
          <a:p>
            <a:pPr>
              <a:lnSpc>
                <a:spcPct val="120000"/>
              </a:lnSpc>
            </a:pPr>
            <a:endParaRPr lang="en-HK" dirty="0"/>
          </a:p>
        </p:txBody>
      </p:sp>
      <p:sp>
        <p:nvSpPr>
          <p:cNvPr id="4" name="Slide Number Placeholder 3">
            <a:extLst>
              <a:ext uri="{FF2B5EF4-FFF2-40B4-BE49-F238E27FC236}">
                <a16:creationId xmlns:a16="http://schemas.microsoft.com/office/drawing/2014/main" id="{7E894E1C-CFA4-4C16-B4F6-C97B188CCF27}"/>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769589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5C903-C27D-47E9-A3BD-E9CC2938934E}"/>
              </a:ext>
            </a:extLst>
          </p:cNvPr>
          <p:cNvSpPr>
            <a:spLocks noGrp="1"/>
          </p:cNvSpPr>
          <p:nvPr>
            <p:ph type="title"/>
          </p:nvPr>
        </p:nvSpPr>
        <p:spPr/>
        <p:txBody>
          <a:bodyPr>
            <a:normAutofit/>
          </a:bodyPr>
          <a:lstStyle/>
          <a:p>
            <a:r>
              <a:rPr lang="en-US" altLang="zh-HK" sz="3600" dirty="0"/>
              <a:t>Using Heuristics in Query Optimization (1/4)</a:t>
            </a:r>
            <a:endParaRPr lang="en-HK" sz="3600" dirty="0"/>
          </a:p>
        </p:txBody>
      </p:sp>
      <p:sp>
        <p:nvSpPr>
          <p:cNvPr id="3" name="Content Placeholder 2">
            <a:extLst>
              <a:ext uri="{FF2B5EF4-FFF2-40B4-BE49-F238E27FC236}">
                <a16:creationId xmlns:a16="http://schemas.microsoft.com/office/drawing/2014/main" id="{06AAEA9F-6067-4E3C-B61D-91601283F215}"/>
              </a:ext>
            </a:extLst>
          </p:cNvPr>
          <p:cNvSpPr>
            <a:spLocks noGrp="1"/>
          </p:cNvSpPr>
          <p:nvPr>
            <p:ph idx="1"/>
          </p:nvPr>
        </p:nvSpPr>
        <p:spPr>
          <a:xfrm>
            <a:off x="1202919" y="2011680"/>
            <a:ext cx="9784080" cy="4206240"/>
          </a:xfrm>
        </p:spPr>
        <p:txBody>
          <a:bodyPr/>
          <a:lstStyle/>
          <a:p>
            <a:pPr marL="457200" indent="-457200"/>
            <a:r>
              <a:rPr lang="en-US" altLang="zh-CN" sz="2000" dirty="0"/>
              <a:t>Heuristic rule may be applied to modify the internal representation of a query (e.g., a query tree) to improve performance</a:t>
            </a:r>
            <a:endParaRPr lang="en-US" altLang="zh-HK" sz="2000" dirty="0">
              <a:ea typeface="PMingLiU" pitchFamily="18" charset="-120"/>
            </a:endParaRPr>
          </a:p>
          <a:p>
            <a:pPr marL="457200" indent="-457200"/>
            <a:r>
              <a:rPr lang="en-US" altLang="zh-HK" sz="2000" dirty="0">
                <a:ea typeface="PMingLiU" pitchFamily="18" charset="-120"/>
              </a:rPr>
              <a:t>Process for heuristics optimization</a:t>
            </a:r>
          </a:p>
          <a:p>
            <a:pPr marL="876300" lvl="1" indent="-419100">
              <a:buSzTx/>
              <a:buFont typeface="Wingdings" pitchFamily="2" charset="2"/>
              <a:buAutoNum type="arabicPeriod"/>
            </a:pPr>
            <a:r>
              <a:rPr lang="en-US" altLang="zh-HK" dirty="0">
                <a:ea typeface="PMingLiU" pitchFamily="18" charset="-120"/>
              </a:rPr>
              <a:t>The parser generates an initial internal representation</a:t>
            </a:r>
          </a:p>
          <a:p>
            <a:pPr marL="876300" lvl="1" indent="-419100">
              <a:buSzTx/>
              <a:buFont typeface="Wingdings" pitchFamily="2" charset="2"/>
              <a:buAutoNum type="arabicPeriod"/>
            </a:pPr>
            <a:r>
              <a:rPr lang="en-US" altLang="zh-HK" dirty="0">
                <a:ea typeface="PMingLiU" pitchFamily="18" charset="-120"/>
              </a:rPr>
              <a:t>Apply heuristics rules to optimize the internal representation</a:t>
            </a:r>
          </a:p>
          <a:p>
            <a:pPr marL="876300" lvl="1" indent="-419100">
              <a:buSzTx/>
              <a:buFont typeface="Wingdings" pitchFamily="2" charset="2"/>
              <a:buAutoNum type="arabicPeriod"/>
            </a:pPr>
            <a:r>
              <a:rPr lang="en-US" altLang="zh-HK" dirty="0">
                <a:ea typeface="PMingLiU" pitchFamily="18" charset="-120"/>
              </a:rPr>
              <a:t>A query execution plan is generated to execute groups of operations based on the access paths available on the files involved in the query</a:t>
            </a:r>
          </a:p>
          <a:p>
            <a:endParaRPr lang="en-HK" dirty="0"/>
          </a:p>
        </p:txBody>
      </p:sp>
      <p:sp>
        <p:nvSpPr>
          <p:cNvPr id="4" name="Slide Number Placeholder 3">
            <a:extLst>
              <a:ext uri="{FF2B5EF4-FFF2-40B4-BE49-F238E27FC236}">
                <a16:creationId xmlns:a16="http://schemas.microsoft.com/office/drawing/2014/main" id="{ECA26215-9684-409C-B5F2-C65B762ABD90}"/>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128093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A590-44F1-47C4-AE83-9AF44767EB91}"/>
              </a:ext>
            </a:extLst>
          </p:cNvPr>
          <p:cNvSpPr>
            <a:spLocks noGrp="1"/>
          </p:cNvSpPr>
          <p:nvPr>
            <p:ph type="title"/>
          </p:nvPr>
        </p:nvSpPr>
        <p:spPr/>
        <p:txBody>
          <a:bodyPr/>
          <a:lstStyle/>
          <a:p>
            <a:r>
              <a:rPr lang="en-HK" dirty="0"/>
              <a:t>Introduction to Query Optimization </a:t>
            </a:r>
            <a:r>
              <a:rPr lang="en-US" altLang="zh-TW" dirty="0"/>
              <a:t>(2/2)</a:t>
            </a:r>
            <a:endParaRPr lang="en-HK" dirty="0"/>
          </a:p>
        </p:txBody>
      </p:sp>
      <p:sp>
        <p:nvSpPr>
          <p:cNvPr id="3" name="Content Placeholder 2">
            <a:extLst>
              <a:ext uri="{FF2B5EF4-FFF2-40B4-BE49-F238E27FC236}">
                <a16:creationId xmlns:a16="http://schemas.microsoft.com/office/drawing/2014/main" id="{AFB47E96-7F8E-4A5F-842C-A2D9A2224A44}"/>
              </a:ext>
            </a:extLst>
          </p:cNvPr>
          <p:cNvSpPr>
            <a:spLocks noGrp="1"/>
          </p:cNvSpPr>
          <p:nvPr>
            <p:ph idx="1"/>
          </p:nvPr>
        </p:nvSpPr>
        <p:spPr>
          <a:xfrm>
            <a:off x="1202918" y="2011680"/>
            <a:ext cx="5859797" cy="4206240"/>
          </a:xfrm>
        </p:spPr>
        <p:txBody>
          <a:bodyPr>
            <a:normAutofit/>
          </a:bodyPr>
          <a:lstStyle/>
          <a:p>
            <a:r>
              <a:rPr lang="en-US" altLang="zh-TW" sz="2400" dirty="0"/>
              <a:t>C</a:t>
            </a:r>
            <a:r>
              <a:rPr lang="en-HK" altLang="zh-TW" sz="2400" dirty="0"/>
              <a:t>ode</a:t>
            </a:r>
            <a:r>
              <a:rPr lang="zh-TW" altLang="en-US" sz="2400" dirty="0"/>
              <a:t> </a:t>
            </a:r>
            <a:r>
              <a:rPr lang="en-HK" altLang="zh-TW" sz="2400" dirty="0"/>
              <a:t>can</a:t>
            </a:r>
            <a:r>
              <a:rPr lang="zh-TW" altLang="en-US" sz="2400" dirty="0"/>
              <a:t> </a:t>
            </a:r>
            <a:r>
              <a:rPr lang="en-HK" altLang="zh-TW" sz="2400" dirty="0"/>
              <a:t>be</a:t>
            </a:r>
            <a:r>
              <a:rPr lang="zh-TW" altLang="en-US" sz="2400" dirty="0"/>
              <a:t> </a:t>
            </a:r>
            <a:endParaRPr lang="en-HK" altLang="zh-TW" sz="2400" dirty="0"/>
          </a:p>
          <a:p>
            <a:pPr lvl="1"/>
            <a:r>
              <a:rPr lang="en-HK" altLang="zh-TW" sz="2400" dirty="0"/>
              <a:t>Executed directly (interpreted mode)</a:t>
            </a:r>
          </a:p>
          <a:p>
            <a:pPr lvl="1"/>
            <a:r>
              <a:rPr lang="en-HK" sz="2400" dirty="0"/>
              <a:t>Stored and executed later whenever needed (compiled mode)</a:t>
            </a:r>
          </a:p>
          <a:p>
            <a:r>
              <a:rPr lang="en-HK" sz="2400" dirty="0"/>
              <a:t>The figure depicts typical steps when processing a high-level query</a:t>
            </a:r>
          </a:p>
        </p:txBody>
      </p:sp>
      <p:sp>
        <p:nvSpPr>
          <p:cNvPr id="4" name="Slide Number Placeholder 3">
            <a:extLst>
              <a:ext uri="{FF2B5EF4-FFF2-40B4-BE49-F238E27FC236}">
                <a16:creationId xmlns:a16="http://schemas.microsoft.com/office/drawing/2014/main" id="{9AAB260D-6B5B-408E-AA60-3149D5828CE4}"/>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5" name="Picture 9" descr="fig15_01">
            <a:extLst>
              <a:ext uri="{FF2B5EF4-FFF2-40B4-BE49-F238E27FC236}">
                <a16:creationId xmlns:a16="http://schemas.microsoft.com/office/drawing/2014/main" id="{8D519F71-99DC-4CF1-BB6A-BB3A04E322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289" r="36138"/>
          <a:stretch/>
        </p:blipFill>
        <p:spPr bwMode="auto">
          <a:xfrm>
            <a:off x="7649570" y="1962502"/>
            <a:ext cx="3147915" cy="470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1121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2F06-0A16-4A69-B3FD-0F3173BB096A}"/>
              </a:ext>
            </a:extLst>
          </p:cNvPr>
          <p:cNvSpPr>
            <a:spLocks noGrp="1"/>
          </p:cNvSpPr>
          <p:nvPr>
            <p:ph type="title"/>
          </p:nvPr>
        </p:nvSpPr>
        <p:spPr/>
        <p:txBody>
          <a:bodyPr>
            <a:normAutofit/>
          </a:bodyPr>
          <a:lstStyle/>
          <a:p>
            <a:r>
              <a:rPr lang="en-US" altLang="zh-HK" sz="3600" dirty="0"/>
              <a:t>Using Heuristics in Query Optimization (2/4)</a:t>
            </a:r>
            <a:endParaRPr lang="en-HK" sz="3600" dirty="0"/>
          </a:p>
        </p:txBody>
      </p:sp>
      <p:sp>
        <p:nvSpPr>
          <p:cNvPr id="3" name="Content Placeholder 2">
            <a:extLst>
              <a:ext uri="{FF2B5EF4-FFF2-40B4-BE49-F238E27FC236}">
                <a16:creationId xmlns:a16="http://schemas.microsoft.com/office/drawing/2014/main" id="{44F441FC-1884-406E-82F2-65C6492E3F1A}"/>
              </a:ext>
            </a:extLst>
          </p:cNvPr>
          <p:cNvSpPr>
            <a:spLocks noGrp="1"/>
          </p:cNvSpPr>
          <p:nvPr>
            <p:ph idx="1"/>
          </p:nvPr>
        </p:nvSpPr>
        <p:spPr/>
        <p:txBody>
          <a:bodyPr/>
          <a:lstStyle/>
          <a:p>
            <a:r>
              <a:rPr lang="en-HK" dirty="0"/>
              <a:t>The main heuristic is to apply the operations that reduce the size of intermediate results first</a:t>
            </a:r>
          </a:p>
          <a:p>
            <a:pPr lvl="1"/>
            <a:r>
              <a:rPr lang="en-HK" dirty="0"/>
              <a:t>E.g., SELECT and PROJECT before JOIN or other binary operations</a:t>
            </a:r>
          </a:p>
          <a:p>
            <a:pPr lvl="1"/>
            <a:r>
              <a:rPr lang="en-HK" dirty="0"/>
              <a:t>The size of the resulting file from a binary operation (e.g., JOIN) is usually a multiplicative function of the sizes of the input files</a:t>
            </a:r>
          </a:p>
          <a:p>
            <a:pPr lvl="1"/>
            <a:r>
              <a:rPr lang="en-HK" dirty="0"/>
              <a:t>The SELECT and PROJECT operations reduce the size of a file </a:t>
            </a:r>
          </a:p>
          <a:p>
            <a:endParaRPr lang="en-HK" dirty="0"/>
          </a:p>
          <a:p>
            <a:endParaRPr lang="en-HK" dirty="0"/>
          </a:p>
        </p:txBody>
      </p:sp>
      <p:sp>
        <p:nvSpPr>
          <p:cNvPr id="4" name="Slide Number Placeholder 3">
            <a:extLst>
              <a:ext uri="{FF2B5EF4-FFF2-40B4-BE49-F238E27FC236}">
                <a16:creationId xmlns:a16="http://schemas.microsoft.com/office/drawing/2014/main" id="{B8072DA7-03CE-4703-BE7F-17E015BD6D87}"/>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352607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AB69-01E4-4028-8305-2BC9A10913F6}"/>
              </a:ext>
            </a:extLst>
          </p:cNvPr>
          <p:cNvSpPr>
            <a:spLocks noGrp="1"/>
          </p:cNvSpPr>
          <p:nvPr>
            <p:ph type="title"/>
          </p:nvPr>
        </p:nvSpPr>
        <p:spPr/>
        <p:txBody>
          <a:bodyPr/>
          <a:lstStyle/>
          <a:p>
            <a:r>
              <a:rPr lang="en-HK" dirty="0"/>
              <a:t>Query Tree</a:t>
            </a:r>
          </a:p>
        </p:txBody>
      </p:sp>
      <p:sp>
        <p:nvSpPr>
          <p:cNvPr id="3" name="Content Placeholder 2">
            <a:extLst>
              <a:ext uri="{FF2B5EF4-FFF2-40B4-BE49-F238E27FC236}">
                <a16:creationId xmlns:a16="http://schemas.microsoft.com/office/drawing/2014/main" id="{68A7A5E5-7313-4C89-9A49-8FA4993F9786}"/>
              </a:ext>
            </a:extLst>
          </p:cNvPr>
          <p:cNvSpPr>
            <a:spLocks noGrp="1"/>
          </p:cNvSpPr>
          <p:nvPr>
            <p:ph idx="1"/>
          </p:nvPr>
        </p:nvSpPr>
        <p:spPr/>
        <p:txBody>
          <a:bodyPr>
            <a:normAutofit/>
          </a:bodyPr>
          <a:lstStyle/>
          <a:p>
            <a:r>
              <a:rPr lang="en-HK" dirty="0"/>
              <a:t>A query tree is a tree data structure that corresponds to a relational algebra expression</a:t>
            </a:r>
          </a:p>
          <a:p>
            <a:r>
              <a:rPr lang="en-HK" dirty="0"/>
              <a:t>The query as leaf nodes represents the input relations</a:t>
            </a:r>
          </a:p>
          <a:p>
            <a:r>
              <a:rPr lang="en-HK" dirty="0"/>
              <a:t>The order of execution of operations starts at the leaf nodes and ends at the root node</a:t>
            </a:r>
          </a:p>
          <a:p>
            <a:r>
              <a:rPr lang="en-HK" dirty="0"/>
              <a:t>Example: for every project located in “Stafford”, retrieve the project number, the controlling department number, and the manager’s last name, address and birthdate</a:t>
            </a:r>
          </a:p>
          <a:p>
            <a:endParaRPr lang="en-HK" dirty="0"/>
          </a:p>
        </p:txBody>
      </p:sp>
      <p:sp>
        <p:nvSpPr>
          <p:cNvPr id="4" name="Slide Number Placeholder 3">
            <a:extLst>
              <a:ext uri="{FF2B5EF4-FFF2-40B4-BE49-F238E27FC236}">
                <a16:creationId xmlns:a16="http://schemas.microsoft.com/office/drawing/2014/main" id="{E96C514B-518C-4836-8702-3476A5CD1B63}"/>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41680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30BE-3732-4F2A-93AB-9C2B3049244F}"/>
              </a:ext>
            </a:extLst>
          </p:cNvPr>
          <p:cNvSpPr>
            <a:spLocks noGrp="1"/>
          </p:cNvSpPr>
          <p:nvPr>
            <p:ph type="title"/>
          </p:nvPr>
        </p:nvSpPr>
        <p:spPr/>
        <p:txBody>
          <a:bodyPr>
            <a:normAutofit/>
          </a:bodyPr>
          <a:lstStyle/>
          <a:p>
            <a:r>
              <a:rPr lang="en-US" altLang="zh-HK" sz="3600" dirty="0"/>
              <a:t>Using Heuristics in Query Optimization (3/4)</a:t>
            </a:r>
            <a:endParaRPr lang="en-HK" sz="3600" dirty="0"/>
          </a:p>
        </p:txBody>
      </p:sp>
      <p:sp>
        <p:nvSpPr>
          <p:cNvPr id="3" name="Content Placeholder 2">
            <a:extLst>
              <a:ext uri="{FF2B5EF4-FFF2-40B4-BE49-F238E27FC236}">
                <a16:creationId xmlns:a16="http://schemas.microsoft.com/office/drawing/2014/main" id="{AFE7B5DC-66CD-4922-B486-536665F23A5F}"/>
              </a:ext>
            </a:extLst>
          </p:cNvPr>
          <p:cNvSpPr>
            <a:spLocks noGrp="1"/>
          </p:cNvSpPr>
          <p:nvPr>
            <p:ph idx="1"/>
          </p:nvPr>
        </p:nvSpPr>
        <p:spPr/>
        <p:txBody>
          <a:bodyPr>
            <a:normAutofit/>
          </a:bodyPr>
          <a:lstStyle/>
          <a:p>
            <a:r>
              <a:rPr lang="en-US" altLang="zh-HK" sz="2000" dirty="0">
                <a:ea typeface="PMingLiU" pitchFamily="18" charset="-120"/>
              </a:rPr>
              <a:t>Relation algebra:</a:t>
            </a:r>
          </a:p>
          <a:p>
            <a:pPr lvl="1">
              <a:buFont typeface="Wingdings" pitchFamily="2" charset="2"/>
              <a:buNone/>
            </a:pPr>
            <a:r>
              <a:rPr lang="en-US" altLang="zh-HK" b="1" dirty="0">
                <a:latin typeface="Symbol" pitchFamily="18" charset="2"/>
                <a:ea typeface="PMingLiU" pitchFamily="18" charset="-120"/>
              </a:rPr>
              <a:t></a:t>
            </a:r>
            <a:r>
              <a:rPr lang="en-US" altLang="zh-HK" baseline="-25000" dirty="0">
                <a:ea typeface="PMingLiU" pitchFamily="18" charset="-120"/>
              </a:rPr>
              <a:t>PNUMBER, DNUM, LNAME, ADDRESS, BDATE</a:t>
            </a:r>
            <a:r>
              <a:rPr lang="en-US" altLang="zh-HK" dirty="0">
                <a:ea typeface="PMingLiU" pitchFamily="18" charset="-120"/>
              </a:rPr>
              <a:t> (((</a:t>
            </a:r>
            <a:r>
              <a:rPr lang="en-US" altLang="zh-HK" b="1" dirty="0">
                <a:latin typeface="Symbol" pitchFamily="18" charset="2"/>
                <a:ea typeface="PMingLiU" pitchFamily="18" charset="-120"/>
              </a:rPr>
              <a:t></a:t>
            </a:r>
            <a:r>
              <a:rPr lang="en-US" altLang="zh-HK" baseline="-25000" dirty="0">
                <a:ea typeface="PMingLiU" pitchFamily="18" charset="-120"/>
              </a:rPr>
              <a:t>PLOCATION=‘STAFFORD’</a:t>
            </a:r>
            <a:r>
              <a:rPr lang="en-US" altLang="zh-HK" dirty="0">
                <a:ea typeface="PMingLiU" pitchFamily="18" charset="-120"/>
              </a:rPr>
              <a:t>(PROJECT))</a:t>
            </a:r>
            <a:br>
              <a:rPr lang="en-US" altLang="zh-HK" dirty="0">
                <a:ea typeface="PMingLiU" pitchFamily="18" charset="-120"/>
              </a:rPr>
            </a:br>
            <a:r>
              <a:rPr lang="en-US" altLang="zh-HK" dirty="0">
                <a:ea typeface="PMingLiU" pitchFamily="18" charset="-120"/>
              </a:rPr>
              <a:t>	</a:t>
            </a:r>
            <a:r>
              <a:rPr lang="en-US" altLang="zh-HK" baseline="-25000" dirty="0">
                <a:ea typeface="PMingLiU" pitchFamily="18" charset="-120"/>
              </a:rPr>
              <a:t>DNUM=DNUMBER</a:t>
            </a:r>
            <a:r>
              <a:rPr lang="en-US" altLang="zh-HK" dirty="0">
                <a:ea typeface="PMingLiU" pitchFamily="18" charset="-120"/>
              </a:rPr>
              <a:t> (DEPARTMENT))    </a:t>
            </a:r>
            <a:r>
              <a:rPr lang="en-US" altLang="zh-HK" baseline="-25000" dirty="0">
                <a:ea typeface="PMingLiU" pitchFamily="18" charset="-120"/>
              </a:rPr>
              <a:t>  MGRSSN=SSN</a:t>
            </a:r>
            <a:r>
              <a:rPr lang="en-US" altLang="zh-HK" dirty="0">
                <a:ea typeface="PMingLiU" pitchFamily="18" charset="-120"/>
              </a:rPr>
              <a:t> (EMPLOYEE))</a:t>
            </a:r>
          </a:p>
          <a:p>
            <a:r>
              <a:rPr lang="en-US" altLang="zh-HK" sz="2000" dirty="0">
                <a:ea typeface="PMingLiU" pitchFamily="18" charset="-120"/>
              </a:rPr>
              <a:t>SQL query:</a:t>
            </a:r>
          </a:p>
          <a:p>
            <a:pPr lvl="1">
              <a:buFont typeface="Wingdings" pitchFamily="2" charset="2"/>
              <a:buNone/>
            </a:pPr>
            <a:r>
              <a:rPr lang="en-US" altLang="zh-HK" dirty="0">
                <a:ea typeface="PMingLiU" pitchFamily="18" charset="-120"/>
              </a:rPr>
              <a:t>Q2: 	SELECT	P.NUMBER, P.DNUM, E.LNAME, E.ADDRESS, E.BDATE</a:t>
            </a:r>
          </a:p>
          <a:p>
            <a:pPr lvl="1">
              <a:buFont typeface="Wingdings" pitchFamily="2" charset="2"/>
              <a:buNone/>
            </a:pPr>
            <a:r>
              <a:rPr lang="en-US" altLang="zh-HK" dirty="0">
                <a:ea typeface="PMingLiU" pitchFamily="18" charset="-120"/>
              </a:rPr>
              <a:t>		FROM		PROJECT AS P,DEPARTMENT AS D, EMPLOYEE AS E</a:t>
            </a:r>
          </a:p>
          <a:p>
            <a:pPr lvl="1">
              <a:buFont typeface="Wingdings" pitchFamily="2" charset="2"/>
              <a:buNone/>
            </a:pPr>
            <a:r>
              <a:rPr lang="en-US" altLang="zh-HK" dirty="0">
                <a:ea typeface="PMingLiU" pitchFamily="18" charset="-120"/>
              </a:rPr>
              <a:t>		WHERE   	P.DNUM=D.DNUMBER AND D.MGRSSN=E.SSN AND			  	P.PLOCATION=‘STAFFORD’;</a:t>
            </a:r>
          </a:p>
          <a:p>
            <a:endParaRPr lang="en-HK" dirty="0"/>
          </a:p>
        </p:txBody>
      </p:sp>
      <p:sp>
        <p:nvSpPr>
          <p:cNvPr id="4" name="Slide Number Placeholder 3">
            <a:extLst>
              <a:ext uri="{FF2B5EF4-FFF2-40B4-BE49-F238E27FC236}">
                <a16:creationId xmlns:a16="http://schemas.microsoft.com/office/drawing/2014/main" id="{65569F0B-DE1B-46DF-B262-30A3F12BB690}"/>
              </a:ext>
            </a:extLst>
          </p:cNvPr>
          <p:cNvSpPr>
            <a:spLocks noGrp="1"/>
          </p:cNvSpPr>
          <p:nvPr>
            <p:ph type="sldNum" sz="quarter" idx="12"/>
          </p:nvPr>
        </p:nvSpPr>
        <p:spPr/>
        <p:txBody>
          <a:bodyPr/>
          <a:lstStyle/>
          <a:p>
            <a:fld id="{D57F1E4F-1CFF-5643-939E-217C01CDF565}" type="slidenum">
              <a:rPr lang="en-US" smtClean="0"/>
              <a:pPr/>
              <a:t>32</a:t>
            </a:fld>
            <a:endParaRPr lang="en-US" dirty="0"/>
          </a:p>
        </p:txBody>
      </p:sp>
      <p:grpSp>
        <p:nvGrpSpPr>
          <p:cNvPr id="5" name="Group 9">
            <a:extLst>
              <a:ext uri="{FF2B5EF4-FFF2-40B4-BE49-F238E27FC236}">
                <a16:creationId xmlns:a16="http://schemas.microsoft.com/office/drawing/2014/main" id="{C8514AB3-7458-4CC8-9A25-7095C071BD0D}"/>
              </a:ext>
            </a:extLst>
          </p:cNvPr>
          <p:cNvGrpSpPr>
            <a:grpSpLocks/>
          </p:cNvGrpSpPr>
          <p:nvPr/>
        </p:nvGrpSpPr>
        <p:grpSpPr bwMode="auto">
          <a:xfrm>
            <a:off x="1901190" y="2829560"/>
            <a:ext cx="219075" cy="174625"/>
            <a:chOff x="377" y="2904"/>
            <a:chExt cx="154" cy="110"/>
          </a:xfrm>
        </p:grpSpPr>
        <p:sp>
          <p:nvSpPr>
            <p:cNvPr id="6" name="Line 10">
              <a:extLst>
                <a:ext uri="{FF2B5EF4-FFF2-40B4-BE49-F238E27FC236}">
                  <a16:creationId xmlns:a16="http://schemas.microsoft.com/office/drawing/2014/main" id="{AD0A0833-705C-49BC-81E8-27ABA1B7D74F}"/>
                </a:ext>
              </a:extLst>
            </p:cNvPr>
            <p:cNvSpPr>
              <a:spLocks noChangeShapeType="1"/>
            </p:cNvSpPr>
            <p:nvPr/>
          </p:nvSpPr>
          <p:spPr bwMode="auto">
            <a:xfrm>
              <a:off x="381" y="2904"/>
              <a:ext cx="0" cy="1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11">
              <a:extLst>
                <a:ext uri="{FF2B5EF4-FFF2-40B4-BE49-F238E27FC236}">
                  <a16:creationId xmlns:a16="http://schemas.microsoft.com/office/drawing/2014/main" id="{193888B2-ADE0-4196-9CFE-3CC7669C8CFC}"/>
                </a:ext>
              </a:extLst>
            </p:cNvPr>
            <p:cNvSpPr>
              <a:spLocks noChangeShapeType="1"/>
            </p:cNvSpPr>
            <p:nvPr/>
          </p:nvSpPr>
          <p:spPr bwMode="auto">
            <a:xfrm>
              <a:off x="527" y="2904"/>
              <a:ext cx="0" cy="1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2">
              <a:extLst>
                <a:ext uri="{FF2B5EF4-FFF2-40B4-BE49-F238E27FC236}">
                  <a16:creationId xmlns:a16="http://schemas.microsoft.com/office/drawing/2014/main" id="{1B9CDB00-6BA8-4F0F-B919-23FCF7251D60}"/>
                </a:ext>
              </a:extLst>
            </p:cNvPr>
            <p:cNvSpPr>
              <a:spLocks noChangeShapeType="1"/>
            </p:cNvSpPr>
            <p:nvPr/>
          </p:nvSpPr>
          <p:spPr bwMode="auto">
            <a:xfrm>
              <a:off x="385" y="2904"/>
              <a:ext cx="138" cy="1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3">
              <a:extLst>
                <a:ext uri="{FF2B5EF4-FFF2-40B4-BE49-F238E27FC236}">
                  <a16:creationId xmlns:a16="http://schemas.microsoft.com/office/drawing/2014/main" id="{D28363F9-B64D-46CE-AB64-11CA2AFCF7E7}"/>
                </a:ext>
              </a:extLst>
            </p:cNvPr>
            <p:cNvSpPr>
              <a:spLocks noChangeShapeType="1"/>
            </p:cNvSpPr>
            <p:nvPr/>
          </p:nvSpPr>
          <p:spPr bwMode="auto">
            <a:xfrm flipH="1">
              <a:off x="377" y="2904"/>
              <a:ext cx="154" cy="1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9">
            <a:extLst>
              <a:ext uri="{FF2B5EF4-FFF2-40B4-BE49-F238E27FC236}">
                <a16:creationId xmlns:a16="http://schemas.microsoft.com/office/drawing/2014/main" id="{6582BEB4-1904-45D0-AA36-AF5BB8173144}"/>
              </a:ext>
            </a:extLst>
          </p:cNvPr>
          <p:cNvGrpSpPr>
            <a:grpSpLocks/>
          </p:cNvGrpSpPr>
          <p:nvPr/>
        </p:nvGrpSpPr>
        <p:grpSpPr bwMode="auto">
          <a:xfrm>
            <a:off x="5807710" y="2824480"/>
            <a:ext cx="219075" cy="174625"/>
            <a:chOff x="377" y="2904"/>
            <a:chExt cx="154" cy="110"/>
          </a:xfrm>
        </p:grpSpPr>
        <p:sp>
          <p:nvSpPr>
            <p:cNvPr id="11" name="Line 10">
              <a:extLst>
                <a:ext uri="{FF2B5EF4-FFF2-40B4-BE49-F238E27FC236}">
                  <a16:creationId xmlns:a16="http://schemas.microsoft.com/office/drawing/2014/main" id="{D29AD88F-622C-41B0-BE30-85514B4666A8}"/>
                </a:ext>
              </a:extLst>
            </p:cNvPr>
            <p:cNvSpPr>
              <a:spLocks noChangeShapeType="1"/>
            </p:cNvSpPr>
            <p:nvPr/>
          </p:nvSpPr>
          <p:spPr bwMode="auto">
            <a:xfrm>
              <a:off x="381" y="2904"/>
              <a:ext cx="0" cy="1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1">
              <a:extLst>
                <a:ext uri="{FF2B5EF4-FFF2-40B4-BE49-F238E27FC236}">
                  <a16:creationId xmlns:a16="http://schemas.microsoft.com/office/drawing/2014/main" id="{10E13E5E-C65B-4809-809F-2C72FA01ABD7}"/>
                </a:ext>
              </a:extLst>
            </p:cNvPr>
            <p:cNvSpPr>
              <a:spLocks noChangeShapeType="1"/>
            </p:cNvSpPr>
            <p:nvPr/>
          </p:nvSpPr>
          <p:spPr bwMode="auto">
            <a:xfrm>
              <a:off x="527" y="2904"/>
              <a:ext cx="0" cy="1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2">
              <a:extLst>
                <a:ext uri="{FF2B5EF4-FFF2-40B4-BE49-F238E27FC236}">
                  <a16:creationId xmlns:a16="http://schemas.microsoft.com/office/drawing/2014/main" id="{5AB3B2C4-9716-4002-AAE3-3425468786B7}"/>
                </a:ext>
              </a:extLst>
            </p:cNvPr>
            <p:cNvSpPr>
              <a:spLocks noChangeShapeType="1"/>
            </p:cNvSpPr>
            <p:nvPr/>
          </p:nvSpPr>
          <p:spPr bwMode="auto">
            <a:xfrm>
              <a:off x="385" y="2904"/>
              <a:ext cx="138" cy="1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3">
              <a:extLst>
                <a:ext uri="{FF2B5EF4-FFF2-40B4-BE49-F238E27FC236}">
                  <a16:creationId xmlns:a16="http://schemas.microsoft.com/office/drawing/2014/main" id="{C03714EA-5C47-44B3-AA85-93E51BD93315}"/>
                </a:ext>
              </a:extLst>
            </p:cNvPr>
            <p:cNvSpPr>
              <a:spLocks noChangeShapeType="1"/>
            </p:cNvSpPr>
            <p:nvPr/>
          </p:nvSpPr>
          <p:spPr bwMode="auto">
            <a:xfrm flipH="1">
              <a:off x="377" y="2904"/>
              <a:ext cx="154" cy="11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094602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44C3-9882-491A-A089-862D0D640127}"/>
              </a:ext>
            </a:extLst>
          </p:cNvPr>
          <p:cNvSpPr>
            <a:spLocks noGrp="1"/>
          </p:cNvSpPr>
          <p:nvPr>
            <p:ph type="title"/>
          </p:nvPr>
        </p:nvSpPr>
        <p:spPr/>
        <p:txBody>
          <a:bodyPr>
            <a:normAutofit/>
          </a:bodyPr>
          <a:lstStyle/>
          <a:p>
            <a:r>
              <a:rPr lang="en-US" altLang="zh-HK" sz="3600" dirty="0"/>
              <a:t>Using Heuristics in Query Optimization (4/4)</a:t>
            </a:r>
            <a:endParaRPr lang="en-HK" sz="3600" dirty="0"/>
          </a:p>
        </p:txBody>
      </p:sp>
      <p:sp>
        <p:nvSpPr>
          <p:cNvPr id="3" name="Content Placeholder 2">
            <a:extLst>
              <a:ext uri="{FF2B5EF4-FFF2-40B4-BE49-F238E27FC236}">
                <a16:creationId xmlns:a16="http://schemas.microsoft.com/office/drawing/2014/main" id="{93EC9288-9DF3-4A5F-ABB4-1A1B1B473C30}"/>
              </a:ext>
            </a:extLst>
          </p:cNvPr>
          <p:cNvSpPr>
            <a:spLocks noGrp="1"/>
          </p:cNvSpPr>
          <p:nvPr>
            <p:ph idx="1"/>
          </p:nvPr>
        </p:nvSpPr>
        <p:spPr>
          <a:xfrm>
            <a:off x="1203960" y="2011680"/>
            <a:ext cx="9784080" cy="4206240"/>
          </a:xfrm>
        </p:spPr>
        <p:txBody>
          <a:bodyPr/>
          <a:lstStyle/>
          <a:p>
            <a:endParaRPr lang="en-HK" dirty="0"/>
          </a:p>
        </p:txBody>
      </p:sp>
      <p:sp>
        <p:nvSpPr>
          <p:cNvPr id="4" name="Slide Number Placeholder 3">
            <a:extLst>
              <a:ext uri="{FF2B5EF4-FFF2-40B4-BE49-F238E27FC236}">
                <a16:creationId xmlns:a16="http://schemas.microsoft.com/office/drawing/2014/main" id="{C4404446-BA13-417D-BCCC-BB435486EE3C}"/>
              </a:ext>
            </a:extLst>
          </p:cNvPr>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5" name="Picture 7" descr="fig15_04a">
            <a:extLst>
              <a:ext uri="{FF2B5EF4-FFF2-40B4-BE49-F238E27FC236}">
                <a16:creationId xmlns:a16="http://schemas.microsoft.com/office/drawing/2014/main" id="{E3B3C074-B811-4690-B06F-9EFED941E8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022568" y="2011680"/>
            <a:ext cx="8146865" cy="470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4494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DA93-FB2A-4DCF-9EE7-D35881CE366A}"/>
              </a:ext>
            </a:extLst>
          </p:cNvPr>
          <p:cNvSpPr>
            <a:spLocks noGrp="1"/>
          </p:cNvSpPr>
          <p:nvPr>
            <p:ph type="title"/>
          </p:nvPr>
        </p:nvSpPr>
        <p:spPr/>
        <p:txBody>
          <a:bodyPr/>
          <a:lstStyle/>
          <a:p>
            <a:r>
              <a:rPr lang="en-US" altLang="zh-TW" dirty="0">
                <a:ea typeface="PMingLiU" pitchFamily="18" charset="-120"/>
              </a:rPr>
              <a:t>Why do Heuristic Optimization?</a:t>
            </a:r>
            <a:endParaRPr lang="en-HK" dirty="0"/>
          </a:p>
        </p:txBody>
      </p:sp>
      <p:sp>
        <p:nvSpPr>
          <p:cNvPr id="3" name="Content Placeholder 2">
            <a:extLst>
              <a:ext uri="{FF2B5EF4-FFF2-40B4-BE49-F238E27FC236}">
                <a16:creationId xmlns:a16="http://schemas.microsoft.com/office/drawing/2014/main" id="{EEB92428-52FF-4121-93F4-A5901F9E6C3D}"/>
              </a:ext>
            </a:extLst>
          </p:cNvPr>
          <p:cNvSpPr>
            <a:spLocks noGrp="1"/>
          </p:cNvSpPr>
          <p:nvPr>
            <p:ph idx="1"/>
          </p:nvPr>
        </p:nvSpPr>
        <p:spPr/>
        <p:txBody>
          <a:bodyPr>
            <a:normAutofit/>
          </a:bodyPr>
          <a:lstStyle/>
          <a:p>
            <a:pPr>
              <a:defRPr/>
            </a:pPr>
            <a:r>
              <a:rPr lang="en-US" altLang="zh-TW" sz="2400" dirty="0">
                <a:ea typeface="PMingLiU" pitchFamily="18" charset="-120"/>
              </a:rPr>
              <a:t>Example:</a:t>
            </a:r>
          </a:p>
          <a:p>
            <a:pPr lvl="1">
              <a:defRPr/>
            </a:pPr>
            <a:r>
              <a:rPr lang="el-GR" altLang="zh-CN" sz="2200" dirty="0">
                <a:effectLst>
                  <a:outerShdw blurRad="38100" dist="38100" dir="2700000" algn="tl">
                    <a:srgbClr val="C0C0C0"/>
                  </a:outerShdw>
                </a:effectLst>
              </a:rPr>
              <a:t>σ</a:t>
            </a:r>
            <a:r>
              <a:rPr lang="en-US" altLang="zh-CN" sz="2200" dirty="0"/>
              <a:t> </a:t>
            </a:r>
            <a:r>
              <a:rPr lang="en-US" altLang="zh-CN" sz="2200" baseline="-25000" dirty="0"/>
              <a:t>Salary&gt;30000 </a:t>
            </a:r>
            <a:r>
              <a:rPr lang="en-US" altLang="zh-CN" sz="2200" dirty="0"/>
              <a:t>( EMPLOYEE * </a:t>
            </a:r>
            <a:r>
              <a:rPr lang="en-US" altLang="zh-CN" sz="2200" baseline="-25000" dirty="0"/>
              <a:t>(SSN</a:t>
            </a:r>
            <a:r>
              <a:rPr lang="en-US" altLang="zh-TW" sz="2200" baseline="-25000" dirty="0"/>
              <a:t>=</a:t>
            </a:r>
            <a:r>
              <a:rPr lang="en-US" altLang="zh-CN" sz="2200" baseline="-25000" dirty="0"/>
              <a:t>MGRSSN) </a:t>
            </a:r>
            <a:r>
              <a:rPr lang="en-US" altLang="zh-CN" sz="2200" dirty="0"/>
              <a:t>DEPT ) </a:t>
            </a:r>
          </a:p>
          <a:p>
            <a:pPr lvl="1">
              <a:defRPr/>
            </a:pPr>
            <a:r>
              <a:rPr lang="en-US" altLang="zh-CN" sz="2200" dirty="0"/>
              <a:t>(</a:t>
            </a:r>
            <a:r>
              <a:rPr lang="el-GR" altLang="zh-CN" sz="2200" dirty="0">
                <a:effectLst>
                  <a:outerShdw blurRad="38100" dist="38100" dir="2700000" algn="tl">
                    <a:srgbClr val="C0C0C0"/>
                  </a:outerShdw>
                </a:effectLst>
              </a:rPr>
              <a:t>σ</a:t>
            </a:r>
            <a:r>
              <a:rPr lang="en-US" altLang="zh-CN" sz="2200" dirty="0"/>
              <a:t> </a:t>
            </a:r>
            <a:r>
              <a:rPr lang="en-US" altLang="zh-CN" sz="2200" baseline="-25000" dirty="0"/>
              <a:t>Salary&gt;30000</a:t>
            </a:r>
            <a:r>
              <a:rPr lang="en-US" altLang="zh-CN" sz="2200" dirty="0"/>
              <a:t> (EMPLOYEE)) *</a:t>
            </a:r>
            <a:r>
              <a:rPr lang="en-US" altLang="zh-CN" sz="2200" baseline="-25000" dirty="0"/>
              <a:t>(SSN</a:t>
            </a:r>
            <a:r>
              <a:rPr lang="en-US" altLang="zh-TW" sz="2200" baseline="-25000" dirty="0"/>
              <a:t>=</a:t>
            </a:r>
            <a:r>
              <a:rPr lang="en-US" altLang="zh-CN" sz="2200" baseline="-25000" dirty="0"/>
              <a:t>MGRSSN)</a:t>
            </a:r>
            <a:r>
              <a:rPr lang="en-US" altLang="zh-CN" sz="2200" dirty="0"/>
              <a:t> DEPT </a:t>
            </a:r>
          </a:p>
          <a:p>
            <a:pPr>
              <a:defRPr/>
            </a:pPr>
            <a:r>
              <a:rPr lang="en-US" altLang="zh-CN" sz="2400" dirty="0"/>
              <a:t>Which one is better if most of the employees in the company has salary below 30</a:t>
            </a:r>
            <a:r>
              <a:rPr lang="en-US" altLang="zh-TW" sz="2400" dirty="0"/>
              <a:t>,</a:t>
            </a:r>
            <a:r>
              <a:rPr lang="en-US" altLang="zh-CN" sz="2400" dirty="0"/>
              <a:t>000?</a:t>
            </a:r>
            <a:endParaRPr lang="en-US" altLang="zh-TW" sz="2400" dirty="0">
              <a:ea typeface="宋体" pitchFamily="2" charset="-122"/>
            </a:endParaRPr>
          </a:p>
          <a:p>
            <a:endParaRPr lang="en-HK" dirty="0"/>
          </a:p>
        </p:txBody>
      </p:sp>
      <p:sp>
        <p:nvSpPr>
          <p:cNvPr id="4" name="Slide Number Placeholder 3">
            <a:extLst>
              <a:ext uri="{FF2B5EF4-FFF2-40B4-BE49-F238E27FC236}">
                <a16:creationId xmlns:a16="http://schemas.microsoft.com/office/drawing/2014/main" id="{07DE4EF3-44F3-4600-B33E-DFA214EB8CE1}"/>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186809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E33B-6E50-4687-98C4-D1844E1052DA}"/>
              </a:ext>
            </a:extLst>
          </p:cNvPr>
          <p:cNvSpPr>
            <a:spLocks noGrp="1"/>
          </p:cNvSpPr>
          <p:nvPr>
            <p:ph type="title"/>
          </p:nvPr>
        </p:nvSpPr>
        <p:spPr/>
        <p:txBody>
          <a:bodyPr/>
          <a:lstStyle/>
          <a:p>
            <a:r>
              <a:rPr lang="en-US" altLang="zh-CN" dirty="0"/>
              <a:t>Heuristic Optimization </a:t>
            </a:r>
            <a:r>
              <a:rPr lang="en-US" altLang="zh-TW" dirty="0"/>
              <a:t>(1/6)</a:t>
            </a:r>
            <a:endParaRPr lang="en-HK" dirty="0"/>
          </a:p>
        </p:txBody>
      </p:sp>
      <p:sp>
        <p:nvSpPr>
          <p:cNvPr id="3" name="Content Placeholder 2">
            <a:extLst>
              <a:ext uri="{FF2B5EF4-FFF2-40B4-BE49-F238E27FC236}">
                <a16:creationId xmlns:a16="http://schemas.microsoft.com/office/drawing/2014/main" id="{1721B20C-E619-4D79-B73A-80ECD4320EBC}"/>
              </a:ext>
            </a:extLst>
          </p:cNvPr>
          <p:cNvSpPr>
            <a:spLocks noGrp="1"/>
          </p:cNvSpPr>
          <p:nvPr>
            <p:ph idx="1"/>
          </p:nvPr>
        </p:nvSpPr>
        <p:spPr/>
        <p:txBody>
          <a:bodyPr>
            <a:normAutofit fontScale="92500" lnSpcReduction="20000"/>
          </a:bodyPr>
          <a:lstStyle/>
          <a:p>
            <a:pPr>
              <a:lnSpc>
                <a:spcPct val="110000"/>
              </a:lnSpc>
              <a:defRPr/>
            </a:pPr>
            <a:r>
              <a:rPr lang="en-US" altLang="zh-CN" sz="2400" dirty="0"/>
              <a:t>General Transformation Rules for Relational Algebra Operations.</a:t>
            </a:r>
          </a:p>
          <a:p>
            <a:pPr lvl="1">
              <a:lnSpc>
                <a:spcPct val="110000"/>
              </a:lnSpc>
              <a:defRPr/>
            </a:pPr>
            <a:r>
              <a:rPr lang="en-US" altLang="zh-CN" sz="2200" dirty="0"/>
              <a:t>There are many rules for transforming relational algebra operations into equivalent ones. (Here we are interested in the meaning of the operations and the resulting relations. Hence, if two relations have the same set of attributes in a different order but the two relations represent the same information, we consider the relations equivalent.) </a:t>
            </a:r>
          </a:p>
          <a:p>
            <a:pPr marL="457200" indent="-457200">
              <a:lnSpc>
                <a:spcPct val="110000"/>
              </a:lnSpc>
              <a:buFont typeface="Zapf Dingbats" charset="2"/>
              <a:buNone/>
              <a:defRPr/>
            </a:pPr>
            <a:r>
              <a:rPr lang="en-US" altLang="zh-CN" sz="2400" dirty="0"/>
              <a:t>1.	Cascade of </a:t>
            </a:r>
            <a:r>
              <a:rPr lang="el-GR" altLang="zh-CN" sz="2400" dirty="0">
                <a:effectLst>
                  <a:outerShdw blurRad="38100" dist="38100" dir="2700000" algn="tl">
                    <a:srgbClr val="C0C0C0"/>
                  </a:outerShdw>
                </a:effectLst>
              </a:rPr>
              <a:t>σ</a:t>
            </a:r>
            <a:r>
              <a:rPr lang="en-US" altLang="zh-CN" sz="2400" dirty="0"/>
              <a:t> : A conjunctive selection condition can be broken up into a cascade (sequence) of individual s operations:</a:t>
            </a:r>
          </a:p>
          <a:p>
            <a:pPr marL="457200" indent="-457200">
              <a:lnSpc>
                <a:spcPct val="110000"/>
              </a:lnSpc>
              <a:buFont typeface="Zapf Dingbats" charset="2"/>
              <a:buNone/>
              <a:defRPr/>
            </a:pPr>
            <a:r>
              <a:rPr lang="en-US" altLang="zh-CN" sz="2400" dirty="0"/>
              <a:t>	 </a:t>
            </a:r>
            <a:r>
              <a:rPr lang="el-GR" altLang="zh-CN" sz="2400" dirty="0">
                <a:effectLst>
                  <a:outerShdw blurRad="38100" dist="38100" dir="2700000" algn="tl">
                    <a:srgbClr val="C0C0C0"/>
                  </a:outerShdw>
                </a:effectLst>
              </a:rPr>
              <a:t>σ</a:t>
            </a:r>
            <a:r>
              <a:rPr lang="en-US" altLang="zh-CN" sz="2400" dirty="0"/>
              <a:t> </a:t>
            </a:r>
            <a:r>
              <a:rPr lang="en-US" altLang="zh-CN" sz="2400" baseline="-25000" dirty="0"/>
              <a:t>c1 AND c2 AND ... AND </a:t>
            </a:r>
            <a:r>
              <a:rPr lang="en-US" altLang="zh-CN" sz="2400" baseline="-25000" dirty="0" err="1"/>
              <a:t>cn</a:t>
            </a:r>
            <a:r>
              <a:rPr lang="en-US" altLang="zh-CN" sz="2400" dirty="0"/>
              <a:t> (R) = </a:t>
            </a:r>
            <a:r>
              <a:rPr lang="el-GR" altLang="zh-CN" sz="2400" dirty="0">
                <a:effectLst>
                  <a:outerShdw blurRad="38100" dist="38100" dir="2700000" algn="tl">
                    <a:srgbClr val="C0C0C0"/>
                  </a:outerShdw>
                </a:effectLst>
              </a:rPr>
              <a:t>σ</a:t>
            </a:r>
            <a:r>
              <a:rPr lang="en-US" altLang="zh-CN" sz="2400" dirty="0"/>
              <a:t> </a:t>
            </a:r>
            <a:r>
              <a:rPr lang="en-US" altLang="zh-CN" sz="2400" baseline="-25000" dirty="0"/>
              <a:t>c1</a:t>
            </a:r>
            <a:r>
              <a:rPr lang="en-US" altLang="zh-CN" sz="2400" dirty="0"/>
              <a:t> (</a:t>
            </a:r>
            <a:r>
              <a:rPr lang="el-GR" altLang="zh-CN" sz="2400" dirty="0">
                <a:effectLst>
                  <a:outerShdw blurRad="38100" dist="38100" dir="2700000" algn="tl">
                    <a:srgbClr val="C0C0C0"/>
                  </a:outerShdw>
                </a:effectLst>
              </a:rPr>
              <a:t>σ</a:t>
            </a:r>
            <a:r>
              <a:rPr lang="en-US" altLang="zh-CN" sz="2400" dirty="0"/>
              <a:t> </a:t>
            </a:r>
            <a:r>
              <a:rPr lang="en-US" altLang="zh-CN" sz="2400" baseline="-25000" dirty="0"/>
              <a:t>c2</a:t>
            </a:r>
            <a:r>
              <a:rPr lang="en-US" altLang="zh-CN" sz="2400" dirty="0"/>
              <a:t> (...(</a:t>
            </a:r>
            <a:r>
              <a:rPr lang="el-GR" altLang="zh-CN" sz="2400" dirty="0">
                <a:effectLst>
                  <a:outerShdw blurRad="38100" dist="38100" dir="2700000" algn="tl">
                    <a:srgbClr val="C0C0C0"/>
                  </a:outerShdw>
                </a:effectLst>
              </a:rPr>
              <a:t>σ</a:t>
            </a:r>
            <a:r>
              <a:rPr lang="en-US" altLang="zh-CN" sz="2400" dirty="0"/>
              <a:t> </a:t>
            </a:r>
            <a:r>
              <a:rPr lang="en-US" altLang="zh-CN" sz="2400" baseline="-25000" dirty="0" err="1"/>
              <a:t>cn</a:t>
            </a:r>
            <a:r>
              <a:rPr lang="en-US" altLang="zh-CN" sz="2400" dirty="0"/>
              <a:t>(R))...) )</a:t>
            </a:r>
          </a:p>
          <a:p>
            <a:pPr marL="457200" indent="-457200">
              <a:lnSpc>
                <a:spcPct val="110000"/>
              </a:lnSpc>
              <a:buFont typeface="Zapf Dingbats" charset="2"/>
              <a:buNone/>
              <a:defRPr/>
            </a:pPr>
            <a:r>
              <a:rPr lang="en-US" altLang="zh-CN" sz="2400" dirty="0"/>
              <a:t>2.	Commutativity of </a:t>
            </a:r>
            <a:r>
              <a:rPr lang="el-GR" altLang="zh-CN" sz="2400" dirty="0">
                <a:effectLst>
                  <a:outerShdw blurRad="38100" dist="38100" dir="2700000" algn="tl">
                    <a:srgbClr val="C0C0C0"/>
                  </a:outerShdw>
                </a:effectLst>
              </a:rPr>
              <a:t>σ</a:t>
            </a:r>
            <a:r>
              <a:rPr lang="en-US" altLang="zh-CN" sz="2400" dirty="0"/>
              <a:t> : The </a:t>
            </a:r>
            <a:r>
              <a:rPr lang="el-GR" altLang="zh-CN" sz="2400" dirty="0">
                <a:effectLst>
                  <a:outerShdw blurRad="38100" dist="38100" dir="2700000" algn="tl">
                    <a:srgbClr val="C0C0C0"/>
                  </a:outerShdw>
                </a:effectLst>
              </a:rPr>
              <a:t>σ</a:t>
            </a:r>
            <a:r>
              <a:rPr lang="en-US" altLang="zh-CN" sz="2400" dirty="0"/>
              <a:t> operation is commutative:</a:t>
            </a:r>
          </a:p>
          <a:p>
            <a:pPr marL="457200" indent="-457200">
              <a:lnSpc>
                <a:spcPct val="110000"/>
              </a:lnSpc>
              <a:buFont typeface="Zapf Dingbats" charset="2"/>
              <a:buNone/>
              <a:defRPr/>
            </a:pPr>
            <a:r>
              <a:rPr lang="en-US" altLang="zh-CN" sz="2400" dirty="0"/>
              <a:t>	 </a:t>
            </a:r>
            <a:r>
              <a:rPr lang="el-GR" altLang="zh-CN" sz="2400" dirty="0">
                <a:effectLst>
                  <a:outerShdw blurRad="38100" dist="38100" dir="2700000" algn="tl">
                    <a:srgbClr val="C0C0C0"/>
                  </a:outerShdw>
                </a:effectLst>
              </a:rPr>
              <a:t>σ</a:t>
            </a:r>
            <a:r>
              <a:rPr lang="en-US" altLang="zh-CN" sz="2400" baseline="-25000" dirty="0"/>
              <a:t> c1</a:t>
            </a:r>
            <a:r>
              <a:rPr lang="en-US" altLang="zh-CN" sz="2400" dirty="0"/>
              <a:t> (</a:t>
            </a:r>
            <a:r>
              <a:rPr lang="el-GR" altLang="zh-CN" sz="2400" dirty="0">
                <a:effectLst>
                  <a:outerShdw blurRad="38100" dist="38100" dir="2700000" algn="tl">
                    <a:srgbClr val="C0C0C0"/>
                  </a:outerShdw>
                </a:effectLst>
              </a:rPr>
              <a:t>σ</a:t>
            </a:r>
            <a:r>
              <a:rPr lang="en-US" altLang="zh-CN" sz="2400" dirty="0"/>
              <a:t> </a:t>
            </a:r>
            <a:r>
              <a:rPr lang="en-US" altLang="zh-CN" sz="2400" baseline="-25000" dirty="0"/>
              <a:t>c2</a:t>
            </a:r>
            <a:r>
              <a:rPr lang="en-US" altLang="zh-CN" sz="2400" dirty="0"/>
              <a:t>(R)) = </a:t>
            </a:r>
            <a:r>
              <a:rPr lang="el-GR" altLang="zh-CN" sz="2400" dirty="0">
                <a:effectLst>
                  <a:outerShdw blurRad="38100" dist="38100" dir="2700000" algn="tl">
                    <a:srgbClr val="C0C0C0"/>
                  </a:outerShdw>
                </a:effectLst>
              </a:rPr>
              <a:t>σ</a:t>
            </a:r>
            <a:r>
              <a:rPr lang="en-US" altLang="zh-CN" sz="2400" baseline="-25000" dirty="0"/>
              <a:t> c2</a:t>
            </a:r>
            <a:r>
              <a:rPr lang="en-US" altLang="zh-CN" sz="2400" dirty="0"/>
              <a:t> (</a:t>
            </a:r>
            <a:r>
              <a:rPr lang="el-GR" altLang="zh-CN" sz="2400" dirty="0">
                <a:effectLst>
                  <a:outerShdw blurRad="38100" dist="38100" dir="2700000" algn="tl">
                    <a:srgbClr val="C0C0C0"/>
                  </a:outerShdw>
                </a:effectLst>
              </a:rPr>
              <a:t>σ</a:t>
            </a:r>
            <a:r>
              <a:rPr lang="en-US" altLang="zh-CN" sz="2400" dirty="0"/>
              <a:t> </a:t>
            </a:r>
            <a:r>
              <a:rPr lang="en-US" altLang="zh-CN" sz="2400" baseline="-25000" dirty="0"/>
              <a:t>c1</a:t>
            </a:r>
            <a:r>
              <a:rPr lang="en-US" altLang="zh-CN" sz="2400" dirty="0"/>
              <a:t>(R))</a:t>
            </a:r>
            <a:endParaRPr lang="el-GR" altLang="zh-CN" sz="2400" dirty="0"/>
          </a:p>
          <a:p>
            <a:pPr>
              <a:lnSpc>
                <a:spcPct val="110000"/>
              </a:lnSpc>
            </a:pPr>
            <a:endParaRPr lang="en-HK" dirty="0"/>
          </a:p>
        </p:txBody>
      </p:sp>
      <p:sp>
        <p:nvSpPr>
          <p:cNvPr id="4" name="Slide Number Placeholder 3">
            <a:extLst>
              <a:ext uri="{FF2B5EF4-FFF2-40B4-BE49-F238E27FC236}">
                <a16:creationId xmlns:a16="http://schemas.microsoft.com/office/drawing/2014/main" id="{75B9C32C-A6F5-4105-A152-CA0B73BCED1B}"/>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728863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0DC0-AA6F-4D21-96FF-59EE6ED4C28F}"/>
              </a:ext>
            </a:extLst>
          </p:cNvPr>
          <p:cNvSpPr>
            <a:spLocks noGrp="1"/>
          </p:cNvSpPr>
          <p:nvPr>
            <p:ph type="title"/>
          </p:nvPr>
        </p:nvSpPr>
        <p:spPr/>
        <p:txBody>
          <a:bodyPr/>
          <a:lstStyle/>
          <a:p>
            <a:r>
              <a:rPr lang="en-US" altLang="zh-CN" dirty="0"/>
              <a:t>Heuristic Optimization </a:t>
            </a:r>
            <a:r>
              <a:rPr lang="en-US" altLang="zh-TW" dirty="0"/>
              <a:t>(2/6)</a:t>
            </a:r>
            <a:endParaRPr lang="en-HK" dirty="0"/>
          </a:p>
        </p:txBody>
      </p:sp>
      <p:sp>
        <p:nvSpPr>
          <p:cNvPr id="3" name="Content Placeholder 2">
            <a:extLst>
              <a:ext uri="{FF2B5EF4-FFF2-40B4-BE49-F238E27FC236}">
                <a16:creationId xmlns:a16="http://schemas.microsoft.com/office/drawing/2014/main" id="{E83E3185-A4F1-4F89-9AAC-7A58F26AAA8D}"/>
              </a:ext>
            </a:extLst>
          </p:cNvPr>
          <p:cNvSpPr>
            <a:spLocks noGrp="1"/>
          </p:cNvSpPr>
          <p:nvPr>
            <p:ph idx="1"/>
          </p:nvPr>
        </p:nvSpPr>
        <p:spPr>
          <a:xfrm>
            <a:off x="586810" y="2011679"/>
            <a:ext cx="10979261" cy="4776299"/>
          </a:xfrm>
        </p:spPr>
        <p:txBody>
          <a:bodyPr>
            <a:normAutofit fontScale="77500" lnSpcReduction="20000"/>
          </a:bodyPr>
          <a:lstStyle/>
          <a:p>
            <a:pPr marL="457200" indent="-457200">
              <a:lnSpc>
                <a:spcPct val="120000"/>
              </a:lnSpc>
              <a:buFont typeface="Zapf Dingbats" charset="2"/>
              <a:buNone/>
              <a:defRPr/>
            </a:pPr>
            <a:r>
              <a:rPr lang="en-US" altLang="zh-CN" sz="2400" dirty="0"/>
              <a:t>3.	Cascade of </a:t>
            </a:r>
            <a:r>
              <a:rPr lang="el-GR" altLang="zh-CN" sz="2400" i="1" dirty="0">
                <a:effectLst>
                  <a:outerShdw blurRad="38100" dist="38100" dir="2700000" algn="tl">
                    <a:srgbClr val="C0C0C0"/>
                  </a:outerShdw>
                </a:effectLst>
              </a:rPr>
              <a:t>π</a:t>
            </a:r>
            <a:r>
              <a:rPr lang="en-US" altLang="zh-CN" sz="2400" dirty="0"/>
              <a:t> : In a cascade (sequence) of </a:t>
            </a:r>
            <a:r>
              <a:rPr lang="el-GR" altLang="zh-CN" sz="2400" i="1" dirty="0">
                <a:effectLst>
                  <a:outerShdw blurRad="38100" dist="38100" dir="2700000" algn="tl">
                    <a:srgbClr val="C0C0C0"/>
                  </a:outerShdw>
                </a:effectLst>
              </a:rPr>
              <a:t>π</a:t>
            </a:r>
            <a:r>
              <a:rPr lang="en-US" altLang="zh-CN" sz="2400" dirty="0"/>
              <a:t> operations, all but the last one can be ignored:</a:t>
            </a:r>
          </a:p>
          <a:p>
            <a:pPr marL="457200" indent="-457200">
              <a:lnSpc>
                <a:spcPct val="120000"/>
              </a:lnSpc>
              <a:buFont typeface="Zapf Dingbats" charset="2"/>
              <a:buNone/>
              <a:defRPr/>
            </a:pPr>
            <a:r>
              <a:rPr lang="en-US" altLang="zh-CN" sz="2400" dirty="0"/>
              <a:t>		 </a:t>
            </a:r>
            <a:r>
              <a:rPr lang="el-GR" altLang="zh-CN" sz="3600" i="1" dirty="0"/>
              <a:t>π</a:t>
            </a:r>
            <a:r>
              <a:rPr lang="en-US" altLang="zh-CN" sz="2400" dirty="0"/>
              <a:t> List</a:t>
            </a:r>
            <a:r>
              <a:rPr lang="en-US" altLang="zh-CN" sz="2400" baseline="-25000" dirty="0"/>
              <a:t>1</a:t>
            </a:r>
            <a:r>
              <a:rPr lang="en-US" altLang="zh-CN" sz="2400" dirty="0"/>
              <a:t> (</a:t>
            </a:r>
            <a:r>
              <a:rPr lang="el-GR" altLang="zh-CN" sz="3600" i="1" dirty="0"/>
              <a:t>π</a:t>
            </a:r>
            <a:r>
              <a:rPr lang="en-US" altLang="zh-CN" sz="2400" dirty="0"/>
              <a:t> List</a:t>
            </a:r>
            <a:r>
              <a:rPr lang="en-US" altLang="zh-CN" sz="2400" baseline="-25000" dirty="0"/>
              <a:t>2</a:t>
            </a:r>
            <a:r>
              <a:rPr lang="en-US" altLang="zh-CN" sz="2400" dirty="0"/>
              <a:t> (...(</a:t>
            </a:r>
            <a:r>
              <a:rPr lang="el-GR" altLang="zh-CN" sz="3600" i="1" dirty="0"/>
              <a:t>π</a:t>
            </a:r>
            <a:r>
              <a:rPr lang="en-US" altLang="zh-CN" sz="2400" dirty="0"/>
              <a:t> </a:t>
            </a:r>
            <a:r>
              <a:rPr lang="en-US" altLang="zh-CN" sz="2400" dirty="0" err="1"/>
              <a:t>List</a:t>
            </a:r>
            <a:r>
              <a:rPr lang="en-US" altLang="zh-CN" sz="2400" baseline="-25000" dirty="0" err="1"/>
              <a:t>n</a:t>
            </a:r>
            <a:r>
              <a:rPr lang="en-US" altLang="zh-CN" sz="2400" dirty="0"/>
              <a:t>(</a:t>
            </a:r>
            <a:r>
              <a:rPr lang="en-US" altLang="zh-CN" dirty="0"/>
              <a:t>R</a:t>
            </a:r>
            <a:r>
              <a:rPr lang="en-US" altLang="zh-CN" sz="2400" dirty="0"/>
              <a:t>))...) ) = </a:t>
            </a:r>
            <a:r>
              <a:rPr lang="el-GR" altLang="zh-CN" sz="3600" i="1" dirty="0"/>
              <a:t>π</a:t>
            </a:r>
            <a:r>
              <a:rPr lang="en-US" altLang="zh-CN" sz="2400" dirty="0"/>
              <a:t> List</a:t>
            </a:r>
            <a:r>
              <a:rPr lang="en-US" altLang="zh-CN" sz="2400" baseline="-25000" dirty="0"/>
              <a:t>1</a:t>
            </a:r>
            <a:r>
              <a:rPr lang="en-US" altLang="zh-CN" sz="2400" dirty="0"/>
              <a:t>(</a:t>
            </a:r>
            <a:r>
              <a:rPr lang="en-US" altLang="zh-CN" dirty="0"/>
              <a:t>R</a:t>
            </a:r>
            <a:r>
              <a:rPr lang="en-US" altLang="zh-CN" sz="2400" dirty="0"/>
              <a:t>)</a:t>
            </a:r>
          </a:p>
          <a:p>
            <a:pPr marL="457200" indent="-457200">
              <a:lnSpc>
                <a:spcPct val="120000"/>
              </a:lnSpc>
              <a:buFont typeface="Zapf Dingbats" charset="2"/>
              <a:buNone/>
              <a:defRPr/>
            </a:pPr>
            <a:r>
              <a:rPr lang="en-US" altLang="zh-CN" sz="2400" dirty="0"/>
              <a:t>4.	Commuting </a:t>
            </a:r>
            <a:r>
              <a:rPr lang="el-GR" altLang="zh-CN" sz="2400" dirty="0">
                <a:effectLst>
                  <a:outerShdw blurRad="38100" dist="38100" dir="2700000" algn="tl">
                    <a:srgbClr val="C0C0C0"/>
                  </a:outerShdw>
                </a:effectLst>
              </a:rPr>
              <a:t>σ</a:t>
            </a:r>
            <a:r>
              <a:rPr lang="en-US" altLang="zh-CN" sz="2400" dirty="0"/>
              <a:t> with </a:t>
            </a:r>
            <a:r>
              <a:rPr lang="el-GR" altLang="zh-CN" sz="2400" i="1" dirty="0">
                <a:effectLst>
                  <a:outerShdw blurRad="38100" dist="38100" dir="2700000" algn="tl">
                    <a:srgbClr val="C0C0C0"/>
                  </a:outerShdw>
                </a:effectLst>
              </a:rPr>
              <a:t>π</a:t>
            </a:r>
            <a:r>
              <a:rPr lang="en-US" altLang="zh-CN" sz="2400" dirty="0"/>
              <a:t> : If the selection condition c involves only the attributes A</a:t>
            </a:r>
            <a:r>
              <a:rPr lang="en-US" altLang="zh-CN" sz="2400" baseline="-25000" dirty="0"/>
              <a:t>1</a:t>
            </a:r>
            <a:r>
              <a:rPr lang="en-US" altLang="zh-CN" sz="2400" dirty="0"/>
              <a:t>, ..., A</a:t>
            </a:r>
            <a:r>
              <a:rPr lang="en-US" altLang="zh-CN" sz="2400" baseline="-25000" dirty="0"/>
              <a:t>n</a:t>
            </a:r>
            <a:r>
              <a:rPr lang="en-US" altLang="zh-CN" sz="2400" dirty="0"/>
              <a:t> in the projection list, the two operations can be commuted:</a:t>
            </a:r>
          </a:p>
          <a:p>
            <a:pPr marL="457200" indent="-457200">
              <a:lnSpc>
                <a:spcPct val="120000"/>
              </a:lnSpc>
              <a:buFont typeface="Zapf Dingbats" charset="2"/>
              <a:buNone/>
              <a:defRPr/>
            </a:pPr>
            <a:r>
              <a:rPr lang="en-US" altLang="zh-CN" sz="2400" dirty="0"/>
              <a:t>		 </a:t>
            </a:r>
            <a:r>
              <a:rPr lang="el-GR" altLang="zh-CN" sz="3600" i="1" dirty="0"/>
              <a:t>π</a:t>
            </a:r>
            <a:r>
              <a:rPr lang="en-US" altLang="zh-CN" sz="2400" dirty="0"/>
              <a:t> A</a:t>
            </a:r>
            <a:r>
              <a:rPr lang="en-US" altLang="zh-CN" sz="2400" baseline="-25000" dirty="0"/>
              <a:t>1</a:t>
            </a:r>
            <a:r>
              <a:rPr lang="en-US" altLang="zh-CN" sz="2400" dirty="0"/>
              <a:t>, A</a:t>
            </a:r>
            <a:r>
              <a:rPr lang="en-US" altLang="zh-CN" sz="2400" baseline="-25000" dirty="0"/>
              <a:t>2</a:t>
            </a:r>
            <a:r>
              <a:rPr lang="en-US" altLang="zh-CN" sz="2400" dirty="0"/>
              <a:t>, ..., A</a:t>
            </a:r>
            <a:r>
              <a:rPr lang="en-US" altLang="zh-CN" sz="2400" baseline="-25000" dirty="0"/>
              <a:t>n</a:t>
            </a:r>
            <a:r>
              <a:rPr lang="en-US" altLang="zh-CN" sz="2400" dirty="0"/>
              <a:t> (</a:t>
            </a:r>
            <a:r>
              <a:rPr lang="el-GR" altLang="zh-CN" sz="3200" dirty="0">
                <a:effectLst>
                  <a:outerShdw blurRad="38100" dist="38100" dir="2700000" algn="tl">
                    <a:srgbClr val="C0C0C0"/>
                  </a:outerShdw>
                </a:effectLst>
              </a:rPr>
              <a:t>σ</a:t>
            </a:r>
            <a:r>
              <a:rPr lang="en-US" altLang="zh-CN" sz="2400" dirty="0"/>
              <a:t> c (</a:t>
            </a:r>
            <a:r>
              <a:rPr lang="en-US" altLang="zh-CN" dirty="0"/>
              <a:t>R</a:t>
            </a:r>
            <a:r>
              <a:rPr lang="en-US" altLang="zh-CN" sz="2400" dirty="0"/>
              <a:t>)) = </a:t>
            </a:r>
            <a:r>
              <a:rPr lang="el-GR" altLang="zh-CN" sz="3200" dirty="0">
                <a:effectLst>
                  <a:outerShdw blurRad="38100" dist="38100" dir="2700000" algn="tl">
                    <a:srgbClr val="C0C0C0"/>
                  </a:outerShdw>
                </a:effectLst>
              </a:rPr>
              <a:t>σ</a:t>
            </a:r>
            <a:r>
              <a:rPr lang="en-US" altLang="zh-CN" sz="2400" dirty="0"/>
              <a:t> c (</a:t>
            </a:r>
            <a:r>
              <a:rPr lang="el-GR" altLang="zh-CN" sz="3600" i="1" dirty="0"/>
              <a:t>π</a:t>
            </a:r>
            <a:r>
              <a:rPr lang="en-US" altLang="zh-CN" sz="2400" dirty="0"/>
              <a:t> A</a:t>
            </a:r>
            <a:r>
              <a:rPr lang="en-US" altLang="zh-CN" sz="2400" baseline="-25000" dirty="0"/>
              <a:t>1</a:t>
            </a:r>
            <a:r>
              <a:rPr lang="en-US" altLang="zh-CN" sz="2400" dirty="0"/>
              <a:t>, A</a:t>
            </a:r>
            <a:r>
              <a:rPr lang="en-US" altLang="zh-CN" sz="2400" baseline="-25000" dirty="0"/>
              <a:t>2</a:t>
            </a:r>
            <a:r>
              <a:rPr lang="en-US" altLang="zh-CN" sz="2400" dirty="0"/>
              <a:t>, ..., A</a:t>
            </a:r>
            <a:r>
              <a:rPr lang="en-US" altLang="zh-CN" sz="2400" baseline="-25000" dirty="0"/>
              <a:t>n</a:t>
            </a:r>
            <a:r>
              <a:rPr lang="en-US" altLang="zh-CN" sz="2400" dirty="0"/>
              <a:t> (</a:t>
            </a:r>
            <a:r>
              <a:rPr lang="en-US" altLang="zh-CN" dirty="0"/>
              <a:t>R</a:t>
            </a:r>
            <a:r>
              <a:rPr lang="en-US" altLang="zh-CN" sz="2400" dirty="0"/>
              <a:t>))</a:t>
            </a:r>
          </a:p>
          <a:p>
            <a:pPr marL="457200" indent="-457200">
              <a:lnSpc>
                <a:spcPct val="120000"/>
              </a:lnSpc>
              <a:buFont typeface="Zapf Dingbats" charset="2"/>
              <a:buNone/>
              <a:defRPr/>
            </a:pPr>
            <a:r>
              <a:rPr lang="en-US" altLang="zh-CN" sz="2400" dirty="0"/>
              <a:t>5.	Commutativity of * (or     ): The * operation is commutative:</a:t>
            </a:r>
          </a:p>
          <a:p>
            <a:pPr marL="457200" indent="-457200">
              <a:lnSpc>
                <a:spcPct val="120000"/>
              </a:lnSpc>
              <a:buFont typeface="Zapf Dingbats" charset="2"/>
              <a:buNone/>
              <a:defRPr/>
            </a:pPr>
            <a:r>
              <a:rPr lang="en-US" altLang="zh-CN" sz="2400" dirty="0"/>
              <a:t>		R * S = S * R</a:t>
            </a:r>
          </a:p>
          <a:p>
            <a:pPr marL="457200" indent="-457200">
              <a:lnSpc>
                <a:spcPct val="120000"/>
              </a:lnSpc>
              <a:buFont typeface="Zapf Dingbats" charset="2"/>
              <a:buNone/>
              <a:defRPr/>
            </a:pPr>
            <a:r>
              <a:rPr lang="en-US" altLang="zh-CN" sz="2400" dirty="0"/>
              <a:t>	Notice that, although the order of attributes may not be the same in the relations resulting from the two joins, the “meaning” is the same because order of attributes is not important in the alternative definition of </a:t>
            </a:r>
            <a:r>
              <a:rPr lang="en-US" altLang="zh-CN" sz="2400" i="1" dirty="0"/>
              <a:t>relation</a:t>
            </a:r>
            <a:r>
              <a:rPr lang="en-US" altLang="zh-CN" sz="2400" dirty="0"/>
              <a:t> that we use here. The      (and       </a:t>
            </a:r>
            <a:r>
              <a:rPr lang="en-US" altLang="zh-CN" sz="2400" baseline="-25000" dirty="0"/>
              <a:t>c</a:t>
            </a:r>
            <a:r>
              <a:rPr lang="en-US" altLang="zh-CN" sz="2400" dirty="0"/>
              <a:t>) operation is commutative in the same sense as the * operation.</a:t>
            </a:r>
            <a:endParaRPr lang="el-GR" altLang="zh-CN" sz="2400" dirty="0"/>
          </a:p>
          <a:p>
            <a:pPr>
              <a:lnSpc>
                <a:spcPct val="120000"/>
              </a:lnSpc>
            </a:pPr>
            <a:endParaRPr lang="en-HK" dirty="0"/>
          </a:p>
        </p:txBody>
      </p:sp>
      <p:sp>
        <p:nvSpPr>
          <p:cNvPr id="4" name="Slide Number Placeholder 3">
            <a:extLst>
              <a:ext uri="{FF2B5EF4-FFF2-40B4-BE49-F238E27FC236}">
                <a16:creationId xmlns:a16="http://schemas.microsoft.com/office/drawing/2014/main" id="{F4DA965C-3217-4B2C-BAD5-163AFC1D73E9}"/>
              </a:ext>
            </a:extLst>
          </p:cNvPr>
          <p:cNvSpPr>
            <a:spLocks noGrp="1"/>
          </p:cNvSpPr>
          <p:nvPr>
            <p:ph type="sldNum" sz="quarter" idx="12"/>
          </p:nvPr>
        </p:nvSpPr>
        <p:spPr/>
        <p:txBody>
          <a:bodyPr/>
          <a:lstStyle/>
          <a:p>
            <a:fld id="{D57F1E4F-1CFF-5643-939E-217C01CDF565}" type="slidenum">
              <a:rPr lang="en-US" smtClean="0"/>
              <a:pPr/>
              <a:t>36</a:t>
            </a:fld>
            <a:endParaRPr lang="en-US" dirty="0"/>
          </a:p>
        </p:txBody>
      </p:sp>
      <p:grpSp>
        <p:nvGrpSpPr>
          <p:cNvPr id="5" name="Group 16">
            <a:extLst>
              <a:ext uri="{FF2B5EF4-FFF2-40B4-BE49-F238E27FC236}">
                <a16:creationId xmlns:a16="http://schemas.microsoft.com/office/drawing/2014/main" id="{C786F5AE-073B-406F-857C-732E7AC559DC}"/>
              </a:ext>
            </a:extLst>
          </p:cNvPr>
          <p:cNvGrpSpPr>
            <a:grpSpLocks/>
          </p:cNvGrpSpPr>
          <p:nvPr/>
        </p:nvGrpSpPr>
        <p:grpSpPr bwMode="auto">
          <a:xfrm>
            <a:off x="3536269" y="4572000"/>
            <a:ext cx="244475" cy="174625"/>
            <a:chOff x="377" y="2904"/>
            <a:chExt cx="154" cy="110"/>
          </a:xfrm>
        </p:grpSpPr>
        <p:sp>
          <p:nvSpPr>
            <p:cNvPr id="6" name="Line 17">
              <a:extLst>
                <a:ext uri="{FF2B5EF4-FFF2-40B4-BE49-F238E27FC236}">
                  <a16:creationId xmlns:a16="http://schemas.microsoft.com/office/drawing/2014/main" id="{29CEC2C7-A357-45C2-8A20-EF6DC2C56CC1}"/>
                </a:ext>
              </a:extLst>
            </p:cNvPr>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7" name="Line 18">
              <a:extLst>
                <a:ext uri="{FF2B5EF4-FFF2-40B4-BE49-F238E27FC236}">
                  <a16:creationId xmlns:a16="http://schemas.microsoft.com/office/drawing/2014/main" id="{B4CAA397-3E3E-4C9D-8CB5-1C0968FC023B}"/>
                </a:ext>
              </a:extLst>
            </p:cNvPr>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8" name="Line 19">
              <a:extLst>
                <a:ext uri="{FF2B5EF4-FFF2-40B4-BE49-F238E27FC236}">
                  <a16:creationId xmlns:a16="http://schemas.microsoft.com/office/drawing/2014/main" id="{1BA9D2D6-8D49-4415-9D54-F12D8631E25B}"/>
                </a:ext>
              </a:extLst>
            </p:cNvPr>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9" name="Line 20">
              <a:extLst>
                <a:ext uri="{FF2B5EF4-FFF2-40B4-BE49-F238E27FC236}">
                  <a16:creationId xmlns:a16="http://schemas.microsoft.com/office/drawing/2014/main" id="{675E4E6B-B0AB-42A0-8EFB-AB1ACB45534E}"/>
                </a:ext>
              </a:extLst>
            </p:cNvPr>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10" name="Group 16">
            <a:extLst>
              <a:ext uri="{FF2B5EF4-FFF2-40B4-BE49-F238E27FC236}">
                <a16:creationId xmlns:a16="http://schemas.microsoft.com/office/drawing/2014/main" id="{9B668BAE-074A-457A-8234-F2FD6414C6BA}"/>
              </a:ext>
            </a:extLst>
          </p:cNvPr>
          <p:cNvGrpSpPr>
            <a:grpSpLocks/>
          </p:cNvGrpSpPr>
          <p:nvPr/>
        </p:nvGrpSpPr>
        <p:grpSpPr bwMode="auto">
          <a:xfrm>
            <a:off x="6899955" y="6090557"/>
            <a:ext cx="244475" cy="174625"/>
            <a:chOff x="377" y="2904"/>
            <a:chExt cx="154" cy="110"/>
          </a:xfrm>
        </p:grpSpPr>
        <p:sp>
          <p:nvSpPr>
            <p:cNvPr id="11" name="Line 17">
              <a:extLst>
                <a:ext uri="{FF2B5EF4-FFF2-40B4-BE49-F238E27FC236}">
                  <a16:creationId xmlns:a16="http://schemas.microsoft.com/office/drawing/2014/main" id="{787659AB-5B62-4E8D-A73F-40E3B48FCA52}"/>
                </a:ext>
              </a:extLst>
            </p:cNvPr>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2" name="Line 18">
              <a:extLst>
                <a:ext uri="{FF2B5EF4-FFF2-40B4-BE49-F238E27FC236}">
                  <a16:creationId xmlns:a16="http://schemas.microsoft.com/office/drawing/2014/main" id="{1A2E07CC-558F-4A70-9A01-254CCDE55BCF}"/>
                </a:ext>
              </a:extLst>
            </p:cNvPr>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3" name="Line 19">
              <a:extLst>
                <a:ext uri="{FF2B5EF4-FFF2-40B4-BE49-F238E27FC236}">
                  <a16:creationId xmlns:a16="http://schemas.microsoft.com/office/drawing/2014/main" id="{D3210902-5CA7-4CA2-9E41-438E7C4C6FCD}"/>
                </a:ext>
              </a:extLst>
            </p:cNvPr>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4" name="Line 20">
              <a:extLst>
                <a:ext uri="{FF2B5EF4-FFF2-40B4-BE49-F238E27FC236}">
                  <a16:creationId xmlns:a16="http://schemas.microsoft.com/office/drawing/2014/main" id="{C690CDB7-170C-446A-9EB9-71F9A9CE7916}"/>
                </a:ext>
              </a:extLst>
            </p:cNvPr>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15" name="Group 16">
            <a:extLst>
              <a:ext uri="{FF2B5EF4-FFF2-40B4-BE49-F238E27FC236}">
                <a16:creationId xmlns:a16="http://schemas.microsoft.com/office/drawing/2014/main" id="{62D341CA-E5B0-4CC9-8DED-31839EBC27A9}"/>
              </a:ext>
            </a:extLst>
          </p:cNvPr>
          <p:cNvGrpSpPr>
            <a:grpSpLocks/>
          </p:cNvGrpSpPr>
          <p:nvPr/>
        </p:nvGrpSpPr>
        <p:grpSpPr bwMode="auto">
          <a:xfrm>
            <a:off x="7863340" y="6091011"/>
            <a:ext cx="244475" cy="174625"/>
            <a:chOff x="377" y="2904"/>
            <a:chExt cx="154" cy="110"/>
          </a:xfrm>
        </p:grpSpPr>
        <p:sp>
          <p:nvSpPr>
            <p:cNvPr id="16" name="Line 17">
              <a:extLst>
                <a:ext uri="{FF2B5EF4-FFF2-40B4-BE49-F238E27FC236}">
                  <a16:creationId xmlns:a16="http://schemas.microsoft.com/office/drawing/2014/main" id="{8C4272BC-CC4E-4B9C-B674-0ED3DD4A398D}"/>
                </a:ext>
              </a:extLst>
            </p:cNvPr>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7" name="Line 18">
              <a:extLst>
                <a:ext uri="{FF2B5EF4-FFF2-40B4-BE49-F238E27FC236}">
                  <a16:creationId xmlns:a16="http://schemas.microsoft.com/office/drawing/2014/main" id="{23471217-A15E-455A-8BD9-5ABA4EFBFE15}"/>
                </a:ext>
              </a:extLst>
            </p:cNvPr>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8" name="Line 19">
              <a:extLst>
                <a:ext uri="{FF2B5EF4-FFF2-40B4-BE49-F238E27FC236}">
                  <a16:creationId xmlns:a16="http://schemas.microsoft.com/office/drawing/2014/main" id="{9CE3CF30-DA72-4FC3-B4EC-587A5F7528B7}"/>
                </a:ext>
              </a:extLst>
            </p:cNvPr>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9" name="Line 20">
              <a:extLst>
                <a:ext uri="{FF2B5EF4-FFF2-40B4-BE49-F238E27FC236}">
                  <a16:creationId xmlns:a16="http://schemas.microsoft.com/office/drawing/2014/main" id="{D75991D5-7102-4901-82C5-3EB0F4A71592}"/>
                </a:ext>
              </a:extLst>
            </p:cNvPr>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763817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2853-83B0-4870-A8BC-310A83D1E9E1}"/>
              </a:ext>
            </a:extLst>
          </p:cNvPr>
          <p:cNvSpPr>
            <a:spLocks noGrp="1"/>
          </p:cNvSpPr>
          <p:nvPr>
            <p:ph type="title"/>
          </p:nvPr>
        </p:nvSpPr>
        <p:spPr/>
        <p:txBody>
          <a:bodyPr/>
          <a:lstStyle/>
          <a:p>
            <a:r>
              <a:rPr lang="en-US" altLang="zh-CN" dirty="0"/>
              <a:t>Heuristic Optimization </a:t>
            </a:r>
            <a:r>
              <a:rPr lang="en-US" altLang="zh-TW" dirty="0"/>
              <a:t>(3/6)</a:t>
            </a:r>
            <a:endParaRPr lang="en-HK" dirty="0"/>
          </a:p>
        </p:txBody>
      </p:sp>
      <p:sp>
        <p:nvSpPr>
          <p:cNvPr id="3" name="Content Placeholder 2">
            <a:extLst>
              <a:ext uri="{FF2B5EF4-FFF2-40B4-BE49-F238E27FC236}">
                <a16:creationId xmlns:a16="http://schemas.microsoft.com/office/drawing/2014/main" id="{9BAB1594-D364-4A87-8872-10C1A59E05F7}"/>
              </a:ext>
            </a:extLst>
          </p:cNvPr>
          <p:cNvSpPr>
            <a:spLocks noGrp="1"/>
          </p:cNvSpPr>
          <p:nvPr>
            <p:ph idx="1"/>
          </p:nvPr>
        </p:nvSpPr>
        <p:spPr/>
        <p:txBody>
          <a:bodyPr>
            <a:normAutofit lnSpcReduction="10000"/>
          </a:bodyPr>
          <a:lstStyle/>
          <a:p>
            <a:pPr marL="457200" indent="-457200">
              <a:lnSpc>
                <a:spcPct val="90000"/>
              </a:lnSpc>
              <a:buFont typeface="Zapf Dingbats" charset="2"/>
              <a:buNone/>
              <a:defRPr/>
            </a:pPr>
            <a:r>
              <a:rPr lang="en-US" altLang="zh-CN" sz="2000" dirty="0"/>
              <a:t>6.	Commuting </a:t>
            </a:r>
            <a:r>
              <a:rPr lang="el-GR" altLang="zh-CN" sz="2000" dirty="0">
                <a:effectLst>
                  <a:outerShdw blurRad="38100" dist="38100" dir="2700000" algn="tl">
                    <a:srgbClr val="C0C0C0"/>
                  </a:outerShdw>
                </a:effectLst>
              </a:rPr>
              <a:t>σ</a:t>
            </a:r>
            <a:r>
              <a:rPr lang="en-US" altLang="zh-CN" sz="2000" dirty="0"/>
              <a:t> with </a:t>
            </a:r>
            <a:r>
              <a:rPr lang="en-US" altLang="zh-CN" sz="2000" i="1" dirty="0">
                <a:effectLst>
                  <a:outerShdw blurRad="38100" dist="38100" dir="2700000" algn="tl">
                    <a:srgbClr val="C0C0C0"/>
                  </a:outerShdw>
                </a:effectLst>
              </a:rPr>
              <a:t>*</a:t>
            </a:r>
            <a:r>
              <a:rPr lang="en-US" altLang="zh-CN" sz="2000" dirty="0"/>
              <a:t> (or X): If all the attributes in the selection condition c involve only the attributes of one of the relations being joined—say, R—the two operations can be commuted as follows:</a:t>
            </a:r>
          </a:p>
          <a:p>
            <a:pPr marL="914400" lvl="1" indent="-457200">
              <a:lnSpc>
                <a:spcPct val="90000"/>
              </a:lnSpc>
              <a:buFont typeface="Zapf Dingbats" charset="2"/>
              <a:buNone/>
              <a:defRPr/>
            </a:pPr>
            <a:r>
              <a:rPr lang="en-US" altLang="zh-CN" dirty="0"/>
              <a:t>	 </a:t>
            </a:r>
            <a:r>
              <a:rPr lang="el-GR" altLang="zh-CN" sz="2800" dirty="0">
                <a:effectLst>
                  <a:outerShdw blurRad="38100" dist="38100" dir="2700000" algn="tl">
                    <a:srgbClr val="C0C0C0"/>
                  </a:outerShdw>
                </a:effectLst>
              </a:rPr>
              <a:t>σ</a:t>
            </a:r>
            <a:r>
              <a:rPr lang="en-US" altLang="zh-CN" dirty="0"/>
              <a:t> c ( R * S ) = (</a:t>
            </a:r>
            <a:r>
              <a:rPr lang="el-GR" altLang="zh-CN" sz="2800" dirty="0">
                <a:effectLst>
                  <a:outerShdw blurRad="38100" dist="38100" dir="2700000" algn="tl">
                    <a:srgbClr val="C0C0C0"/>
                  </a:outerShdw>
                </a:effectLst>
              </a:rPr>
              <a:t>σ</a:t>
            </a:r>
            <a:r>
              <a:rPr lang="en-US" altLang="zh-CN" dirty="0"/>
              <a:t> c (R)) * S</a:t>
            </a:r>
          </a:p>
          <a:p>
            <a:pPr marL="457200" indent="-457200">
              <a:lnSpc>
                <a:spcPct val="90000"/>
              </a:lnSpc>
              <a:buFont typeface="Zapf Dingbats" charset="2"/>
              <a:buNone/>
              <a:defRPr/>
            </a:pPr>
            <a:r>
              <a:rPr lang="en-US" altLang="zh-CN" sz="2000" dirty="0"/>
              <a:t>	Alternatively, if the selection condition c can be written as (c1 and c2), where condition c1 involves only the attributes of R and condition c2 involves only the attributes of S, the operations commute as follows:</a:t>
            </a:r>
          </a:p>
          <a:p>
            <a:pPr marL="914400" lvl="1" indent="-457200">
              <a:lnSpc>
                <a:spcPct val="90000"/>
              </a:lnSpc>
              <a:buFont typeface="Zapf Dingbats" charset="2"/>
              <a:buNone/>
              <a:defRPr/>
            </a:pPr>
            <a:r>
              <a:rPr lang="en-US" altLang="zh-CN" dirty="0"/>
              <a:t>	 </a:t>
            </a:r>
            <a:r>
              <a:rPr lang="el-GR" altLang="zh-CN" sz="2800" dirty="0">
                <a:effectLst>
                  <a:outerShdw blurRad="38100" dist="38100" dir="2700000" algn="tl">
                    <a:srgbClr val="C0C0C0"/>
                  </a:outerShdw>
                </a:effectLst>
              </a:rPr>
              <a:t>σ</a:t>
            </a:r>
            <a:r>
              <a:rPr lang="en-US" altLang="zh-CN" dirty="0"/>
              <a:t> c ( R * S ) = (</a:t>
            </a:r>
            <a:r>
              <a:rPr lang="el-GR" altLang="zh-CN" sz="2800" dirty="0">
                <a:effectLst>
                  <a:outerShdw blurRad="38100" dist="38100" dir="2700000" algn="tl">
                    <a:srgbClr val="C0C0C0"/>
                  </a:outerShdw>
                </a:effectLst>
              </a:rPr>
              <a:t>σ</a:t>
            </a:r>
            <a:r>
              <a:rPr lang="en-US" altLang="zh-CN" dirty="0"/>
              <a:t> c1 (R)) * (</a:t>
            </a:r>
            <a:r>
              <a:rPr lang="el-GR" altLang="zh-CN" sz="2800" dirty="0">
                <a:effectLst>
                  <a:outerShdw blurRad="38100" dist="38100" dir="2700000" algn="tl">
                    <a:srgbClr val="C0C0C0"/>
                  </a:outerShdw>
                </a:effectLst>
              </a:rPr>
              <a:t>σ</a:t>
            </a:r>
            <a:r>
              <a:rPr lang="en-US" altLang="zh-CN" dirty="0"/>
              <a:t> c2 (S))</a:t>
            </a:r>
          </a:p>
          <a:p>
            <a:pPr marL="457200" indent="-457200">
              <a:lnSpc>
                <a:spcPct val="90000"/>
              </a:lnSpc>
              <a:buFont typeface="Zapf Dingbats" charset="2"/>
              <a:buNone/>
              <a:defRPr/>
            </a:pPr>
            <a:r>
              <a:rPr lang="en-US" altLang="zh-CN" sz="2000" dirty="0"/>
              <a:t>	The same rules apply if the * is replaced by a X operation. These transformations are very useful during heuristic optimization.</a:t>
            </a:r>
          </a:p>
          <a:p>
            <a:pPr marL="457200" indent="-457200">
              <a:lnSpc>
                <a:spcPct val="90000"/>
              </a:lnSpc>
              <a:buFont typeface="Zapf Dingbats" charset="2"/>
              <a:buNone/>
              <a:defRPr/>
            </a:pPr>
            <a:r>
              <a:rPr lang="en-US" altLang="zh-CN" sz="2000" dirty="0"/>
              <a:t>7.	Commutativity of set operations: The set operations </a:t>
            </a:r>
            <a:r>
              <a:rPr lang="en-US" altLang="zh-CN" sz="1800" dirty="0"/>
              <a:t>U</a:t>
            </a:r>
            <a:r>
              <a:rPr lang="en-US" altLang="zh-CN" sz="2000" dirty="0"/>
              <a:t> and </a:t>
            </a:r>
            <a:r>
              <a:rPr lang="en-US" altLang="zh-CN" dirty="0"/>
              <a:t>∩</a:t>
            </a:r>
            <a:r>
              <a:rPr lang="en-US" altLang="zh-CN" sz="2000" dirty="0"/>
              <a:t> are commutative, but – is not</a:t>
            </a:r>
          </a:p>
          <a:p>
            <a:endParaRPr lang="en-HK" dirty="0"/>
          </a:p>
        </p:txBody>
      </p:sp>
      <p:sp>
        <p:nvSpPr>
          <p:cNvPr id="4" name="Slide Number Placeholder 3">
            <a:extLst>
              <a:ext uri="{FF2B5EF4-FFF2-40B4-BE49-F238E27FC236}">
                <a16:creationId xmlns:a16="http://schemas.microsoft.com/office/drawing/2014/main" id="{5017656C-C484-4458-B169-3F41C205B96E}"/>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898851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5F38-AA76-4EC4-92AE-5DFF4ED4B0C6}"/>
              </a:ext>
            </a:extLst>
          </p:cNvPr>
          <p:cNvSpPr>
            <a:spLocks noGrp="1"/>
          </p:cNvSpPr>
          <p:nvPr>
            <p:ph type="title"/>
          </p:nvPr>
        </p:nvSpPr>
        <p:spPr/>
        <p:txBody>
          <a:bodyPr/>
          <a:lstStyle/>
          <a:p>
            <a:r>
              <a:rPr lang="en-US" altLang="zh-CN" dirty="0"/>
              <a:t>Heuristic Optimization </a:t>
            </a:r>
            <a:r>
              <a:rPr lang="en-US" altLang="zh-TW" dirty="0"/>
              <a:t>(4/6)</a:t>
            </a:r>
            <a:endParaRPr lang="en-HK" dirty="0"/>
          </a:p>
        </p:txBody>
      </p:sp>
      <p:sp>
        <p:nvSpPr>
          <p:cNvPr id="3" name="Content Placeholder 2">
            <a:extLst>
              <a:ext uri="{FF2B5EF4-FFF2-40B4-BE49-F238E27FC236}">
                <a16:creationId xmlns:a16="http://schemas.microsoft.com/office/drawing/2014/main" id="{D9A83861-F909-436C-A90A-49F439114BD0}"/>
              </a:ext>
            </a:extLst>
          </p:cNvPr>
          <p:cNvSpPr>
            <a:spLocks noGrp="1"/>
          </p:cNvSpPr>
          <p:nvPr>
            <p:ph idx="1"/>
          </p:nvPr>
        </p:nvSpPr>
        <p:spPr>
          <a:xfrm>
            <a:off x="625930" y="2011679"/>
            <a:ext cx="10814956" cy="4715691"/>
          </a:xfrm>
        </p:spPr>
        <p:txBody>
          <a:bodyPr>
            <a:normAutofit fontScale="92500" lnSpcReduction="10000"/>
          </a:bodyPr>
          <a:lstStyle/>
          <a:p>
            <a:pPr marL="457200" indent="-457200">
              <a:lnSpc>
                <a:spcPct val="110000"/>
              </a:lnSpc>
              <a:buFont typeface="Zapf Dingbats" charset="2"/>
              <a:buNone/>
              <a:defRPr/>
            </a:pPr>
            <a:r>
              <a:rPr lang="en-US" altLang="zh-CN" sz="1800" dirty="0"/>
              <a:t>8.	</a:t>
            </a:r>
            <a:r>
              <a:rPr lang="en-US" altLang="zh-CN" sz="2000" dirty="0"/>
              <a:t>Commuting </a:t>
            </a:r>
            <a:r>
              <a:rPr lang="el-GR" altLang="zh-CN" sz="2000" i="1" dirty="0">
                <a:effectLst>
                  <a:outerShdw blurRad="38100" dist="38100" dir="2700000" algn="tl">
                    <a:srgbClr val="C0C0C0"/>
                  </a:outerShdw>
                </a:effectLst>
              </a:rPr>
              <a:t>π</a:t>
            </a:r>
            <a:r>
              <a:rPr lang="en-US" altLang="zh-CN" sz="2000" dirty="0"/>
              <a:t> with     </a:t>
            </a:r>
            <a:r>
              <a:rPr lang="en-US" altLang="zh-CN" sz="2000" baseline="-25000" dirty="0"/>
              <a:t>c</a:t>
            </a:r>
            <a:r>
              <a:rPr lang="en-US" altLang="zh-CN" sz="2000" dirty="0"/>
              <a:t> (or X): Suppose that the projection list is L = {A</a:t>
            </a:r>
            <a:r>
              <a:rPr lang="en-US" altLang="zh-CN" sz="2000" baseline="-25000" dirty="0"/>
              <a:t>1</a:t>
            </a:r>
            <a:r>
              <a:rPr lang="en-US" altLang="zh-CN" sz="2000" dirty="0"/>
              <a:t>, ..., A</a:t>
            </a:r>
            <a:r>
              <a:rPr lang="en-US" altLang="zh-CN" sz="2000" baseline="-25000" dirty="0"/>
              <a:t>n</a:t>
            </a:r>
            <a:r>
              <a:rPr lang="en-US" altLang="zh-CN" sz="2000" dirty="0"/>
              <a:t>, B</a:t>
            </a:r>
            <a:r>
              <a:rPr lang="en-US" altLang="zh-CN" sz="2000" baseline="-25000" dirty="0"/>
              <a:t>1</a:t>
            </a:r>
            <a:r>
              <a:rPr lang="en-US" altLang="zh-CN" sz="2000" dirty="0"/>
              <a:t>, ..., </a:t>
            </a:r>
            <a:r>
              <a:rPr lang="en-US" altLang="zh-CN" sz="2000" dirty="0" err="1"/>
              <a:t>B</a:t>
            </a:r>
            <a:r>
              <a:rPr lang="en-US" altLang="zh-CN" sz="2000" baseline="-25000" dirty="0" err="1"/>
              <a:t>m</a:t>
            </a:r>
            <a:r>
              <a:rPr lang="en-US" altLang="zh-CN" sz="2000" dirty="0"/>
              <a:t>}, where A</a:t>
            </a:r>
            <a:r>
              <a:rPr lang="en-US" altLang="zh-CN" sz="2000" baseline="-25000" dirty="0"/>
              <a:t>1</a:t>
            </a:r>
            <a:r>
              <a:rPr lang="en-US" altLang="zh-CN" sz="2000" dirty="0"/>
              <a:t>, ..., A</a:t>
            </a:r>
            <a:r>
              <a:rPr lang="en-US" altLang="zh-CN" sz="2000" baseline="-25000" dirty="0"/>
              <a:t>n</a:t>
            </a:r>
            <a:r>
              <a:rPr lang="en-US" altLang="zh-CN" sz="2000" dirty="0"/>
              <a:t> are attributes of R and B</a:t>
            </a:r>
            <a:r>
              <a:rPr lang="en-US" altLang="zh-CN" sz="2000" baseline="-25000" dirty="0"/>
              <a:t>1</a:t>
            </a:r>
            <a:r>
              <a:rPr lang="en-US" altLang="zh-CN" sz="2000" dirty="0"/>
              <a:t>, ..., </a:t>
            </a:r>
            <a:r>
              <a:rPr lang="en-US" altLang="zh-CN" sz="2000" dirty="0" err="1"/>
              <a:t>B</a:t>
            </a:r>
            <a:r>
              <a:rPr lang="en-US" altLang="zh-CN" sz="2000" baseline="-25000" dirty="0" err="1"/>
              <a:t>m</a:t>
            </a:r>
            <a:r>
              <a:rPr lang="en-US" altLang="zh-CN" sz="2000" dirty="0"/>
              <a:t> are attributes of S. If the join condition c involves only attributes in L, the two operations can be commuted as follows:</a:t>
            </a:r>
          </a:p>
          <a:p>
            <a:pPr marL="457200" indent="-457200">
              <a:lnSpc>
                <a:spcPct val="110000"/>
              </a:lnSpc>
              <a:buFont typeface="Zapf Dingbats" charset="2"/>
              <a:buNone/>
              <a:defRPr/>
            </a:pPr>
            <a:r>
              <a:rPr lang="en-US" altLang="zh-CN" sz="1800" dirty="0"/>
              <a:t>		 </a:t>
            </a:r>
            <a:r>
              <a:rPr lang="el-GR" altLang="zh-CN" sz="2800" i="1" dirty="0"/>
              <a:t>π</a:t>
            </a:r>
            <a:r>
              <a:rPr lang="en-US" altLang="zh-CN" sz="1800" dirty="0"/>
              <a:t> L ( R     </a:t>
            </a:r>
            <a:r>
              <a:rPr lang="en-US" altLang="zh-CN" sz="1800" baseline="-25000" dirty="0"/>
              <a:t>c</a:t>
            </a:r>
            <a:r>
              <a:rPr lang="en-US" altLang="zh-CN" sz="1800" dirty="0"/>
              <a:t> S ) = (</a:t>
            </a:r>
            <a:r>
              <a:rPr lang="el-GR" altLang="zh-CN" sz="2800" i="1" dirty="0"/>
              <a:t>π</a:t>
            </a:r>
            <a:r>
              <a:rPr lang="en-US" altLang="zh-CN" sz="1800" dirty="0"/>
              <a:t> A1, ..., An (R))      </a:t>
            </a:r>
            <a:r>
              <a:rPr lang="en-US" altLang="zh-CN" sz="1800" baseline="-25000" dirty="0"/>
              <a:t>c</a:t>
            </a:r>
            <a:r>
              <a:rPr lang="en-US" altLang="zh-CN" sz="1800" dirty="0"/>
              <a:t> (</a:t>
            </a:r>
            <a:r>
              <a:rPr lang="el-GR" altLang="zh-CN" sz="2800" i="1" dirty="0"/>
              <a:t>π</a:t>
            </a:r>
            <a:r>
              <a:rPr lang="en-US" altLang="zh-CN" sz="1800" dirty="0"/>
              <a:t> B1, ..., </a:t>
            </a:r>
            <a:r>
              <a:rPr lang="en-US" altLang="zh-CN" sz="1800" dirty="0" err="1"/>
              <a:t>Bm</a:t>
            </a:r>
            <a:r>
              <a:rPr lang="en-US" altLang="zh-CN" sz="1800" dirty="0"/>
              <a:t> (S))</a:t>
            </a:r>
          </a:p>
          <a:p>
            <a:pPr marL="457200" indent="-457200">
              <a:lnSpc>
                <a:spcPct val="110000"/>
              </a:lnSpc>
              <a:buFont typeface="Zapf Dingbats" charset="2"/>
              <a:buNone/>
              <a:defRPr/>
            </a:pPr>
            <a:r>
              <a:rPr lang="en-US" altLang="zh-CN" sz="1800" dirty="0"/>
              <a:t>	</a:t>
            </a:r>
            <a:r>
              <a:rPr lang="en-US" altLang="zh-CN" sz="2000" dirty="0"/>
              <a:t>If the join condition c contains additional attributes not in L, these must be added to the projection list, and a final </a:t>
            </a:r>
            <a:r>
              <a:rPr lang="el-GR" altLang="zh-CN" sz="2800" i="1" dirty="0"/>
              <a:t>π</a:t>
            </a:r>
            <a:r>
              <a:rPr lang="en-US" altLang="zh-CN" sz="2000" dirty="0"/>
              <a:t> operation is needed. For example, if attributes A</a:t>
            </a:r>
            <a:r>
              <a:rPr lang="en-US" altLang="zh-CN" sz="2000" baseline="-25000" dirty="0"/>
              <a:t>n+1</a:t>
            </a:r>
            <a:r>
              <a:rPr lang="en-US" altLang="zh-CN" sz="2000" dirty="0"/>
              <a:t>, ..., </a:t>
            </a:r>
            <a:r>
              <a:rPr lang="en-US" altLang="zh-CN" sz="2000" dirty="0" err="1"/>
              <a:t>A</a:t>
            </a:r>
            <a:r>
              <a:rPr lang="en-US" altLang="zh-CN" sz="2000" baseline="-25000" dirty="0" err="1"/>
              <a:t>n+k</a:t>
            </a:r>
            <a:r>
              <a:rPr lang="en-US" altLang="zh-CN" sz="2000" baseline="-25000" dirty="0"/>
              <a:t> </a:t>
            </a:r>
            <a:r>
              <a:rPr lang="en-US" altLang="zh-CN" sz="2000" dirty="0"/>
              <a:t>of R and B</a:t>
            </a:r>
            <a:r>
              <a:rPr lang="en-US" altLang="zh-CN" sz="2000" baseline="-25000" dirty="0"/>
              <a:t>m+1</a:t>
            </a:r>
            <a:r>
              <a:rPr lang="en-US" altLang="zh-CN" sz="2000" dirty="0"/>
              <a:t>, ..., </a:t>
            </a:r>
            <a:r>
              <a:rPr lang="en-US" altLang="zh-CN" sz="2000" dirty="0" err="1"/>
              <a:t>B</a:t>
            </a:r>
            <a:r>
              <a:rPr lang="en-US" altLang="zh-CN" sz="2000" baseline="-25000" dirty="0" err="1"/>
              <a:t>m+p</a:t>
            </a:r>
            <a:r>
              <a:rPr lang="en-US" altLang="zh-CN" sz="2000" dirty="0"/>
              <a:t> of S are involved in the join condition c but are not in the projection list L, the operations commute as follows:</a:t>
            </a:r>
          </a:p>
          <a:p>
            <a:pPr marL="457200" indent="-457200">
              <a:lnSpc>
                <a:spcPct val="110000"/>
              </a:lnSpc>
              <a:buFont typeface="Zapf Dingbats" charset="2"/>
              <a:buNone/>
              <a:defRPr/>
            </a:pPr>
            <a:r>
              <a:rPr lang="en-US" altLang="zh-CN" sz="1800" dirty="0"/>
              <a:t>	 </a:t>
            </a:r>
            <a:r>
              <a:rPr lang="el-GR" altLang="zh-CN" sz="2800" i="1" dirty="0"/>
              <a:t>π</a:t>
            </a:r>
            <a:r>
              <a:rPr lang="en-US" altLang="zh-CN" sz="1800" dirty="0"/>
              <a:t> </a:t>
            </a:r>
            <a:r>
              <a:rPr lang="en-US" altLang="zh-CN" sz="1800" baseline="-25000" dirty="0"/>
              <a:t>L</a:t>
            </a:r>
            <a:r>
              <a:rPr lang="en-US" altLang="zh-CN" sz="1800" dirty="0"/>
              <a:t> ( R      </a:t>
            </a:r>
            <a:r>
              <a:rPr lang="en-US" altLang="zh-CN" sz="1800" baseline="-25000" dirty="0"/>
              <a:t>c</a:t>
            </a:r>
            <a:r>
              <a:rPr lang="en-US" altLang="zh-CN" sz="1800" dirty="0"/>
              <a:t> S ) =</a:t>
            </a:r>
          </a:p>
          <a:p>
            <a:pPr marL="914400" lvl="1" indent="-457200">
              <a:lnSpc>
                <a:spcPct val="110000"/>
              </a:lnSpc>
              <a:buFont typeface="Zapf Dingbats" charset="2"/>
              <a:buNone/>
              <a:defRPr/>
            </a:pPr>
            <a:r>
              <a:rPr lang="en-US" altLang="zh-CN" sz="1800" dirty="0"/>
              <a:t>	 </a:t>
            </a:r>
            <a:r>
              <a:rPr lang="el-GR" altLang="zh-CN" sz="2800" i="1" dirty="0"/>
              <a:t>π</a:t>
            </a:r>
            <a:r>
              <a:rPr lang="en-US" altLang="zh-CN" sz="1800" dirty="0"/>
              <a:t> L ( (</a:t>
            </a:r>
            <a:r>
              <a:rPr lang="el-GR" altLang="zh-CN" sz="2800" i="1" dirty="0"/>
              <a:t>π</a:t>
            </a:r>
            <a:r>
              <a:rPr lang="en-US" altLang="zh-CN" sz="1800" dirty="0"/>
              <a:t> A</a:t>
            </a:r>
            <a:r>
              <a:rPr lang="en-US" altLang="zh-CN" sz="1800" baseline="-25000" dirty="0"/>
              <a:t>1</a:t>
            </a:r>
            <a:r>
              <a:rPr lang="en-US" altLang="zh-CN" sz="1800" dirty="0"/>
              <a:t>,. . .,A</a:t>
            </a:r>
            <a:r>
              <a:rPr lang="en-US" altLang="zh-CN" sz="1800" baseline="-25000" dirty="0"/>
              <a:t>n</a:t>
            </a:r>
            <a:r>
              <a:rPr lang="en-US" altLang="zh-CN" sz="1800" dirty="0"/>
              <a:t>,A</a:t>
            </a:r>
            <a:r>
              <a:rPr lang="en-US" altLang="zh-CN" sz="1800" baseline="-25000" dirty="0"/>
              <a:t>n+1</a:t>
            </a:r>
            <a:r>
              <a:rPr lang="en-US" altLang="zh-CN" sz="1800" dirty="0"/>
              <a:t>,. . .,</a:t>
            </a:r>
            <a:r>
              <a:rPr lang="en-US" altLang="zh-CN" sz="1800" dirty="0" err="1"/>
              <a:t>A</a:t>
            </a:r>
            <a:r>
              <a:rPr lang="en-US" altLang="zh-CN" sz="1800" baseline="-25000" dirty="0" err="1"/>
              <a:t>n+k</a:t>
            </a:r>
            <a:r>
              <a:rPr lang="en-US" altLang="zh-CN" sz="1800" dirty="0"/>
              <a:t>(R))      </a:t>
            </a:r>
            <a:r>
              <a:rPr lang="en-US" altLang="zh-CN" sz="1800" baseline="-25000" dirty="0"/>
              <a:t>c</a:t>
            </a:r>
            <a:r>
              <a:rPr lang="en-US" altLang="zh-CN" sz="1800" dirty="0"/>
              <a:t> (</a:t>
            </a:r>
            <a:r>
              <a:rPr lang="el-GR" altLang="zh-CN" sz="2800" i="1" dirty="0"/>
              <a:t>π</a:t>
            </a:r>
            <a:r>
              <a:rPr lang="en-US" altLang="zh-CN" sz="1800" dirty="0"/>
              <a:t> B</a:t>
            </a:r>
            <a:r>
              <a:rPr lang="en-US" altLang="zh-CN" sz="1800" baseline="-25000" dirty="0"/>
              <a:t>1</a:t>
            </a:r>
            <a:r>
              <a:rPr lang="en-US" altLang="zh-CN" sz="1800" dirty="0"/>
              <a:t>,...,B</a:t>
            </a:r>
            <a:r>
              <a:rPr lang="en-US" altLang="zh-CN" sz="1800" baseline="-25000" dirty="0"/>
              <a:t>m</a:t>
            </a:r>
            <a:r>
              <a:rPr lang="en-US" altLang="zh-CN" sz="1800" dirty="0"/>
              <a:t>,B</a:t>
            </a:r>
            <a:r>
              <a:rPr lang="en-US" altLang="zh-CN" sz="1800" baseline="-25000" dirty="0"/>
              <a:t>m+1</a:t>
            </a:r>
            <a:r>
              <a:rPr lang="en-US" altLang="zh-CN" sz="1800" dirty="0"/>
              <a:t>,...,</a:t>
            </a:r>
            <a:r>
              <a:rPr lang="en-US" altLang="zh-CN" sz="1800" dirty="0" err="1"/>
              <a:t>B</a:t>
            </a:r>
            <a:r>
              <a:rPr lang="en-US" altLang="zh-CN" sz="1800" baseline="-25000" dirty="0" err="1"/>
              <a:t>m+p</a:t>
            </a:r>
            <a:r>
              <a:rPr lang="en-US" altLang="zh-CN" sz="1800" dirty="0"/>
              <a:t> (S)) )</a:t>
            </a:r>
          </a:p>
          <a:p>
            <a:pPr marL="457200" indent="-457200">
              <a:lnSpc>
                <a:spcPct val="110000"/>
              </a:lnSpc>
              <a:buFont typeface="Zapf Dingbats" charset="2"/>
              <a:buNone/>
              <a:defRPr/>
            </a:pPr>
            <a:r>
              <a:rPr lang="en-US" altLang="zh-CN" sz="1800" dirty="0"/>
              <a:t>	</a:t>
            </a:r>
            <a:endParaRPr lang="el-GR" altLang="zh-CN" sz="2000" dirty="0"/>
          </a:p>
          <a:p>
            <a:pPr>
              <a:lnSpc>
                <a:spcPct val="110000"/>
              </a:lnSpc>
            </a:pPr>
            <a:endParaRPr lang="en-HK" sz="2400" dirty="0"/>
          </a:p>
        </p:txBody>
      </p:sp>
      <p:sp>
        <p:nvSpPr>
          <p:cNvPr id="4" name="Slide Number Placeholder 3">
            <a:extLst>
              <a:ext uri="{FF2B5EF4-FFF2-40B4-BE49-F238E27FC236}">
                <a16:creationId xmlns:a16="http://schemas.microsoft.com/office/drawing/2014/main" id="{01FE3CF1-75F1-4A52-839A-529FDA4BB2BA}"/>
              </a:ext>
            </a:extLst>
          </p:cNvPr>
          <p:cNvSpPr>
            <a:spLocks noGrp="1"/>
          </p:cNvSpPr>
          <p:nvPr>
            <p:ph type="sldNum" sz="quarter" idx="12"/>
          </p:nvPr>
        </p:nvSpPr>
        <p:spPr/>
        <p:txBody>
          <a:bodyPr/>
          <a:lstStyle/>
          <a:p>
            <a:fld id="{D57F1E4F-1CFF-5643-939E-217C01CDF565}" type="slidenum">
              <a:rPr lang="en-US" smtClean="0"/>
              <a:pPr/>
              <a:t>38</a:t>
            </a:fld>
            <a:endParaRPr lang="en-US" dirty="0"/>
          </a:p>
        </p:txBody>
      </p:sp>
      <p:grpSp>
        <p:nvGrpSpPr>
          <p:cNvPr id="5" name="Group 16">
            <a:extLst>
              <a:ext uri="{FF2B5EF4-FFF2-40B4-BE49-F238E27FC236}">
                <a16:creationId xmlns:a16="http://schemas.microsoft.com/office/drawing/2014/main" id="{DE153A89-5958-4FD2-8A7E-D46E7E7DEF9D}"/>
              </a:ext>
            </a:extLst>
          </p:cNvPr>
          <p:cNvGrpSpPr>
            <a:grpSpLocks/>
          </p:cNvGrpSpPr>
          <p:nvPr/>
        </p:nvGrpSpPr>
        <p:grpSpPr bwMode="auto">
          <a:xfrm>
            <a:off x="3195182" y="2111828"/>
            <a:ext cx="244475" cy="174625"/>
            <a:chOff x="377" y="2904"/>
            <a:chExt cx="154" cy="110"/>
          </a:xfrm>
        </p:grpSpPr>
        <p:sp>
          <p:nvSpPr>
            <p:cNvPr id="6" name="Line 17">
              <a:extLst>
                <a:ext uri="{FF2B5EF4-FFF2-40B4-BE49-F238E27FC236}">
                  <a16:creationId xmlns:a16="http://schemas.microsoft.com/office/drawing/2014/main" id="{36818101-0DCA-4392-BC4E-3B13BAEB4E3C}"/>
                </a:ext>
              </a:extLst>
            </p:cNvPr>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7" name="Line 18">
              <a:extLst>
                <a:ext uri="{FF2B5EF4-FFF2-40B4-BE49-F238E27FC236}">
                  <a16:creationId xmlns:a16="http://schemas.microsoft.com/office/drawing/2014/main" id="{863DFF18-14DD-4288-829C-7DB62CDA4F3A}"/>
                </a:ext>
              </a:extLst>
            </p:cNvPr>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8" name="Line 19">
              <a:extLst>
                <a:ext uri="{FF2B5EF4-FFF2-40B4-BE49-F238E27FC236}">
                  <a16:creationId xmlns:a16="http://schemas.microsoft.com/office/drawing/2014/main" id="{BFF06754-112C-4EF9-AF90-E98EAABA2520}"/>
                </a:ext>
              </a:extLst>
            </p:cNvPr>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9" name="Line 20">
              <a:extLst>
                <a:ext uri="{FF2B5EF4-FFF2-40B4-BE49-F238E27FC236}">
                  <a16:creationId xmlns:a16="http://schemas.microsoft.com/office/drawing/2014/main" id="{686AF920-F1E8-486B-83D3-18269D5B4FE5}"/>
                </a:ext>
              </a:extLst>
            </p:cNvPr>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10" name="Group 16">
            <a:extLst>
              <a:ext uri="{FF2B5EF4-FFF2-40B4-BE49-F238E27FC236}">
                <a16:creationId xmlns:a16="http://schemas.microsoft.com/office/drawing/2014/main" id="{81F14A2A-08CB-4D1A-88DC-AE2C668038B2}"/>
              </a:ext>
            </a:extLst>
          </p:cNvPr>
          <p:cNvGrpSpPr>
            <a:grpSpLocks/>
          </p:cNvGrpSpPr>
          <p:nvPr/>
        </p:nvGrpSpPr>
        <p:grpSpPr bwMode="auto">
          <a:xfrm>
            <a:off x="2447694" y="3249390"/>
            <a:ext cx="244475" cy="174625"/>
            <a:chOff x="377" y="2904"/>
            <a:chExt cx="154" cy="110"/>
          </a:xfrm>
        </p:grpSpPr>
        <p:sp>
          <p:nvSpPr>
            <p:cNvPr id="11" name="Line 17">
              <a:extLst>
                <a:ext uri="{FF2B5EF4-FFF2-40B4-BE49-F238E27FC236}">
                  <a16:creationId xmlns:a16="http://schemas.microsoft.com/office/drawing/2014/main" id="{ED7D24FB-5A71-44D4-A546-4B7E4640DB82}"/>
                </a:ext>
              </a:extLst>
            </p:cNvPr>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2" name="Line 18">
              <a:extLst>
                <a:ext uri="{FF2B5EF4-FFF2-40B4-BE49-F238E27FC236}">
                  <a16:creationId xmlns:a16="http://schemas.microsoft.com/office/drawing/2014/main" id="{8618BC22-EE0E-4F53-B05B-1F6C3ACDD24B}"/>
                </a:ext>
              </a:extLst>
            </p:cNvPr>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3" name="Line 19">
              <a:extLst>
                <a:ext uri="{FF2B5EF4-FFF2-40B4-BE49-F238E27FC236}">
                  <a16:creationId xmlns:a16="http://schemas.microsoft.com/office/drawing/2014/main" id="{F24F56BC-7B3B-4F68-987D-9CF6569E789E}"/>
                </a:ext>
              </a:extLst>
            </p:cNvPr>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4" name="Line 20">
              <a:extLst>
                <a:ext uri="{FF2B5EF4-FFF2-40B4-BE49-F238E27FC236}">
                  <a16:creationId xmlns:a16="http://schemas.microsoft.com/office/drawing/2014/main" id="{0D47EB69-8A5E-423C-9A38-3AF50BAAE393}"/>
                </a:ext>
              </a:extLst>
            </p:cNvPr>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15" name="Group 16">
            <a:extLst>
              <a:ext uri="{FF2B5EF4-FFF2-40B4-BE49-F238E27FC236}">
                <a16:creationId xmlns:a16="http://schemas.microsoft.com/office/drawing/2014/main" id="{2FEA9CA9-E18C-4FD2-A1AB-D1FD105EA73E}"/>
              </a:ext>
            </a:extLst>
          </p:cNvPr>
          <p:cNvGrpSpPr>
            <a:grpSpLocks/>
          </p:cNvGrpSpPr>
          <p:nvPr/>
        </p:nvGrpSpPr>
        <p:grpSpPr bwMode="auto">
          <a:xfrm>
            <a:off x="5163691" y="3264989"/>
            <a:ext cx="244475" cy="174625"/>
            <a:chOff x="377" y="2904"/>
            <a:chExt cx="154" cy="110"/>
          </a:xfrm>
        </p:grpSpPr>
        <p:sp>
          <p:nvSpPr>
            <p:cNvPr id="16" name="Line 17">
              <a:extLst>
                <a:ext uri="{FF2B5EF4-FFF2-40B4-BE49-F238E27FC236}">
                  <a16:creationId xmlns:a16="http://schemas.microsoft.com/office/drawing/2014/main" id="{DAB8CAEE-F5F3-4525-9168-BB353C571678}"/>
                </a:ext>
              </a:extLst>
            </p:cNvPr>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7" name="Line 18">
              <a:extLst>
                <a:ext uri="{FF2B5EF4-FFF2-40B4-BE49-F238E27FC236}">
                  <a16:creationId xmlns:a16="http://schemas.microsoft.com/office/drawing/2014/main" id="{52ABF71E-A9AA-42EE-A654-79841F1CCCD1}"/>
                </a:ext>
              </a:extLst>
            </p:cNvPr>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8" name="Line 19">
              <a:extLst>
                <a:ext uri="{FF2B5EF4-FFF2-40B4-BE49-F238E27FC236}">
                  <a16:creationId xmlns:a16="http://schemas.microsoft.com/office/drawing/2014/main" id="{80378800-929F-49B9-B37B-A8D7090D6A9F}"/>
                </a:ext>
              </a:extLst>
            </p:cNvPr>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9" name="Line 20">
              <a:extLst>
                <a:ext uri="{FF2B5EF4-FFF2-40B4-BE49-F238E27FC236}">
                  <a16:creationId xmlns:a16="http://schemas.microsoft.com/office/drawing/2014/main" id="{F4BCF7B6-FFC5-455F-B851-262F6D0B3B01}"/>
                </a:ext>
              </a:extLst>
            </p:cNvPr>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20" name="Group 16">
            <a:extLst>
              <a:ext uri="{FF2B5EF4-FFF2-40B4-BE49-F238E27FC236}">
                <a16:creationId xmlns:a16="http://schemas.microsoft.com/office/drawing/2014/main" id="{7A8BDA4F-9AF4-4E60-AEE0-FE935DCA2ABD}"/>
              </a:ext>
            </a:extLst>
          </p:cNvPr>
          <p:cNvGrpSpPr>
            <a:grpSpLocks/>
          </p:cNvGrpSpPr>
          <p:nvPr/>
        </p:nvGrpSpPr>
        <p:grpSpPr bwMode="auto">
          <a:xfrm>
            <a:off x="2012266" y="5274133"/>
            <a:ext cx="244475" cy="174625"/>
            <a:chOff x="377" y="2904"/>
            <a:chExt cx="154" cy="110"/>
          </a:xfrm>
        </p:grpSpPr>
        <p:sp>
          <p:nvSpPr>
            <p:cNvPr id="21" name="Line 17">
              <a:extLst>
                <a:ext uri="{FF2B5EF4-FFF2-40B4-BE49-F238E27FC236}">
                  <a16:creationId xmlns:a16="http://schemas.microsoft.com/office/drawing/2014/main" id="{4E8FCEF5-078C-4A4C-89C8-DECFE795E7E3}"/>
                </a:ext>
              </a:extLst>
            </p:cNvPr>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22" name="Line 18">
              <a:extLst>
                <a:ext uri="{FF2B5EF4-FFF2-40B4-BE49-F238E27FC236}">
                  <a16:creationId xmlns:a16="http://schemas.microsoft.com/office/drawing/2014/main" id="{F0F12EB1-B7DF-463D-AA57-C76C772F2DE4}"/>
                </a:ext>
              </a:extLst>
            </p:cNvPr>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23" name="Line 19">
              <a:extLst>
                <a:ext uri="{FF2B5EF4-FFF2-40B4-BE49-F238E27FC236}">
                  <a16:creationId xmlns:a16="http://schemas.microsoft.com/office/drawing/2014/main" id="{F860E455-ECA2-445D-B576-77C0736346DA}"/>
                </a:ext>
              </a:extLst>
            </p:cNvPr>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24" name="Line 20">
              <a:extLst>
                <a:ext uri="{FF2B5EF4-FFF2-40B4-BE49-F238E27FC236}">
                  <a16:creationId xmlns:a16="http://schemas.microsoft.com/office/drawing/2014/main" id="{2631EB99-F194-470D-A878-A9F3A24D6077}"/>
                </a:ext>
              </a:extLst>
            </p:cNvPr>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25" name="Group 16">
            <a:extLst>
              <a:ext uri="{FF2B5EF4-FFF2-40B4-BE49-F238E27FC236}">
                <a16:creationId xmlns:a16="http://schemas.microsoft.com/office/drawing/2014/main" id="{E40AC55F-8B58-4490-944B-3FDAEBE850C1}"/>
              </a:ext>
            </a:extLst>
          </p:cNvPr>
          <p:cNvGrpSpPr>
            <a:grpSpLocks/>
          </p:cNvGrpSpPr>
          <p:nvPr/>
        </p:nvGrpSpPr>
        <p:grpSpPr bwMode="auto">
          <a:xfrm>
            <a:off x="5185452" y="5742218"/>
            <a:ext cx="244475" cy="174625"/>
            <a:chOff x="377" y="2904"/>
            <a:chExt cx="154" cy="110"/>
          </a:xfrm>
        </p:grpSpPr>
        <p:sp>
          <p:nvSpPr>
            <p:cNvPr id="26" name="Line 17">
              <a:extLst>
                <a:ext uri="{FF2B5EF4-FFF2-40B4-BE49-F238E27FC236}">
                  <a16:creationId xmlns:a16="http://schemas.microsoft.com/office/drawing/2014/main" id="{5C155166-8E7E-4581-8209-31FBA9FE7596}"/>
                </a:ext>
              </a:extLst>
            </p:cNvPr>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27" name="Line 18">
              <a:extLst>
                <a:ext uri="{FF2B5EF4-FFF2-40B4-BE49-F238E27FC236}">
                  <a16:creationId xmlns:a16="http://schemas.microsoft.com/office/drawing/2014/main" id="{D43C2CE4-9036-4CD3-A8AB-6DB76C4F4537}"/>
                </a:ext>
              </a:extLst>
            </p:cNvPr>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28" name="Line 19">
              <a:extLst>
                <a:ext uri="{FF2B5EF4-FFF2-40B4-BE49-F238E27FC236}">
                  <a16:creationId xmlns:a16="http://schemas.microsoft.com/office/drawing/2014/main" id="{A73D4FE9-0713-4143-B29B-34B766B023A4}"/>
                </a:ext>
              </a:extLst>
            </p:cNvPr>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29" name="Line 20">
              <a:extLst>
                <a:ext uri="{FF2B5EF4-FFF2-40B4-BE49-F238E27FC236}">
                  <a16:creationId xmlns:a16="http://schemas.microsoft.com/office/drawing/2014/main" id="{D598BBF8-B558-48EA-B949-A36A427B70A3}"/>
                </a:ext>
              </a:extLst>
            </p:cNvPr>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758980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B1F3-A7B9-497F-AD59-E5DC99CA44AA}"/>
              </a:ext>
            </a:extLst>
          </p:cNvPr>
          <p:cNvSpPr>
            <a:spLocks noGrp="1"/>
          </p:cNvSpPr>
          <p:nvPr>
            <p:ph type="title"/>
          </p:nvPr>
        </p:nvSpPr>
        <p:spPr/>
        <p:txBody>
          <a:bodyPr/>
          <a:lstStyle/>
          <a:p>
            <a:r>
              <a:rPr lang="en-US" altLang="zh-CN" dirty="0"/>
              <a:t>Heuristic Optimization </a:t>
            </a:r>
            <a:r>
              <a:rPr lang="en-US" altLang="zh-TW" dirty="0"/>
              <a:t>(5/6)</a:t>
            </a:r>
            <a:endParaRPr lang="en-HK" dirty="0"/>
          </a:p>
        </p:txBody>
      </p:sp>
      <p:sp>
        <p:nvSpPr>
          <p:cNvPr id="3" name="Content Placeholder 2">
            <a:extLst>
              <a:ext uri="{FF2B5EF4-FFF2-40B4-BE49-F238E27FC236}">
                <a16:creationId xmlns:a16="http://schemas.microsoft.com/office/drawing/2014/main" id="{BA3F4655-E383-4B11-8712-4E77FD7C08B0}"/>
              </a:ext>
            </a:extLst>
          </p:cNvPr>
          <p:cNvSpPr>
            <a:spLocks noGrp="1"/>
          </p:cNvSpPr>
          <p:nvPr>
            <p:ph idx="1"/>
          </p:nvPr>
        </p:nvSpPr>
        <p:spPr>
          <a:xfrm>
            <a:off x="1202919" y="2011680"/>
            <a:ext cx="9784080" cy="4617720"/>
          </a:xfrm>
        </p:spPr>
        <p:txBody>
          <a:bodyPr>
            <a:normAutofit fontScale="77500" lnSpcReduction="20000"/>
          </a:bodyPr>
          <a:lstStyle/>
          <a:p>
            <a:pPr marL="457200" indent="-457200">
              <a:lnSpc>
                <a:spcPct val="120000"/>
              </a:lnSpc>
              <a:buFont typeface="Zapf Dingbats" charset="2"/>
              <a:buNone/>
              <a:defRPr/>
            </a:pPr>
            <a:r>
              <a:rPr lang="en-US" altLang="zh-CN" sz="2400" dirty="0"/>
              <a:t>9.	Associativity of *, X, U, and </a:t>
            </a:r>
            <a:r>
              <a:rPr lang="en-US" altLang="zh-CN" sz="2800" dirty="0"/>
              <a:t>∩ (X: cross product)</a:t>
            </a:r>
            <a:r>
              <a:rPr lang="en-US" altLang="zh-CN" sz="2400" dirty="0"/>
              <a:t>: These four operations are individually associative; that is, if q stands for any one of these four operations (throughout the expression), we have</a:t>
            </a:r>
          </a:p>
          <a:p>
            <a:pPr marL="457200" indent="-457200">
              <a:lnSpc>
                <a:spcPct val="120000"/>
              </a:lnSpc>
              <a:buFont typeface="Zapf Dingbats" charset="2"/>
              <a:buNone/>
              <a:defRPr/>
            </a:pPr>
            <a:r>
              <a:rPr lang="en-US" altLang="zh-CN" sz="2400" dirty="0"/>
              <a:t>	( R q S ) q T = R q ( S q T )</a:t>
            </a:r>
          </a:p>
          <a:p>
            <a:pPr marL="457200" indent="-457200">
              <a:lnSpc>
                <a:spcPct val="120000"/>
              </a:lnSpc>
              <a:buNone/>
              <a:defRPr/>
            </a:pPr>
            <a:r>
              <a:rPr lang="en-US" altLang="zh-CN" sz="2400" dirty="0"/>
              <a:t>	E.g., (R U S) U T = R U (S U T)</a:t>
            </a:r>
          </a:p>
          <a:p>
            <a:pPr marL="457200" indent="-457200">
              <a:lnSpc>
                <a:spcPct val="120000"/>
              </a:lnSpc>
              <a:buFont typeface="Zapf Dingbats" charset="2"/>
              <a:buNone/>
              <a:defRPr/>
            </a:pPr>
            <a:r>
              <a:rPr lang="en-US" altLang="zh-CN" sz="2400" dirty="0"/>
              <a:t>10.	Commuting </a:t>
            </a:r>
            <a:r>
              <a:rPr lang="el-GR" altLang="zh-CN" sz="2400" dirty="0">
                <a:effectLst>
                  <a:outerShdw blurRad="38100" dist="38100" dir="2700000" algn="tl">
                    <a:srgbClr val="C0C0C0"/>
                  </a:outerShdw>
                </a:effectLst>
              </a:rPr>
              <a:t>σ</a:t>
            </a:r>
            <a:r>
              <a:rPr lang="en-US" altLang="zh-CN" sz="2400" dirty="0"/>
              <a:t> with set operations: The </a:t>
            </a:r>
            <a:r>
              <a:rPr lang="el-GR" altLang="zh-CN" sz="2400" dirty="0">
                <a:effectLst>
                  <a:outerShdw blurRad="38100" dist="38100" dir="2700000" algn="tl">
                    <a:srgbClr val="C0C0C0"/>
                  </a:outerShdw>
                </a:effectLst>
              </a:rPr>
              <a:t>σ</a:t>
            </a:r>
            <a:r>
              <a:rPr lang="en-US" altLang="zh-CN" sz="2400" dirty="0"/>
              <a:t> operation commutes with U, </a:t>
            </a:r>
            <a:r>
              <a:rPr lang="en-US" altLang="zh-CN" sz="2800" dirty="0"/>
              <a:t>∩</a:t>
            </a:r>
            <a:r>
              <a:rPr lang="en-US" altLang="zh-CN" sz="2400" dirty="0"/>
              <a:t>, and –. If q stands for any one of these three operations, we have</a:t>
            </a:r>
          </a:p>
          <a:p>
            <a:pPr marL="457200" indent="-457200">
              <a:lnSpc>
                <a:spcPct val="120000"/>
              </a:lnSpc>
              <a:buFont typeface="Zapf Dingbats" charset="2"/>
              <a:buNone/>
              <a:defRPr/>
            </a:pPr>
            <a:r>
              <a:rPr lang="en-US" altLang="zh-CN" sz="2400" dirty="0"/>
              <a:t>	 </a:t>
            </a:r>
            <a:r>
              <a:rPr lang="el-GR" altLang="zh-CN" sz="3200" dirty="0">
                <a:effectLst>
                  <a:outerShdw blurRad="38100" dist="38100" dir="2700000" algn="tl">
                    <a:srgbClr val="C0C0C0"/>
                  </a:outerShdw>
                </a:effectLst>
              </a:rPr>
              <a:t>σ</a:t>
            </a:r>
            <a:r>
              <a:rPr lang="en-US" altLang="zh-CN" sz="2400" dirty="0"/>
              <a:t> c ( R q S ) = (</a:t>
            </a:r>
            <a:r>
              <a:rPr lang="el-GR" altLang="zh-CN" sz="3200" dirty="0">
                <a:effectLst>
                  <a:outerShdw blurRad="38100" dist="38100" dir="2700000" algn="tl">
                    <a:srgbClr val="C0C0C0"/>
                  </a:outerShdw>
                </a:effectLst>
              </a:rPr>
              <a:t>σ</a:t>
            </a:r>
            <a:r>
              <a:rPr lang="en-US" altLang="zh-CN" sz="2400" dirty="0"/>
              <a:t> c (R)) q (</a:t>
            </a:r>
            <a:r>
              <a:rPr lang="el-GR" altLang="zh-CN" sz="3200" dirty="0">
                <a:effectLst>
                  <a:outerShdw blurRad="38100" dist="38100" dir="2700000" algn="tl">
                    <a:srgbClr val="C0C0C0"/>
                  </a:outerShdw>
                </a:effectLst>
              </a:rPr>
              <a:t>σ</a:t>
            </a:r>
            <a:r>
              <a:rPr lang="en-US" altLang="zh-CN" sz="2400" dirty="0"/>
              <a:t> c (S))</a:t>
            </a:r>
          </a:p>
          <a:p>
            <a:pPr marL="457200" indent="-457200">
              <a:lnSpc>
                <a:spcPct val="120000"/>
              </a:lnSpc>
              <a:buFont typeface="Zapf Dingbats" charset="2"/>
              <a:buNone/>
              <a:defRPr/>
            </a:pPr>
            <a:r>
              <a:rPr lang="en-US" altLang="zh-CN" sz="2400" dirty="0"/>
              <a:t>11.	The </a:t>
            </a:r>
            <a:r>
              <a:rPr lang="el-GR" altLang="zh-CN" i="1" dirty="0">
                <a:effectLst>
                  <a:outerShdw blurRad="38100" dist="38100" dir="2700000" algn="tl">
                    <a:srgbClr val="C0C0C0"/>
                  </a:outerShdw>
                </a:effectLst>
              </a:rPr>
              <a:t>π</a:t>
            </a:r>
            <a:r>
              <a:rPr lang="en-US" altLang="zh-CN" sz="2400" dirty="0"/>
              <a:t> operation commutes with U. If q stands for U, we have</a:t>
            </a:r>
          </a:p>
          <a:p>
            <a:pPr marL="457200" indent="-457200">
              <a:lnSpc>
                <a:spcPct val="120000"/>
              </a:lnSpc>
              <a:buFont typeface="Zapf Dingbats" charset="2"/>
              <a:buNone/>
              <a:defRPr/>
            </a:pPr>
            <a:r>
              <a:rPr lang="en-US" altLang="zh-CN" sz="2400" dirty="0"/>
              <a:t>	 </a:t>
            </a:r>
            <a:r>
              <a:rPr lang="el-GR" altLang="zh-CN" sz="3600" i="1" dirty="0"/>
              <a:t>π</a:t>
            </a:r>
            <a:r>
              <a:rPr lang="en-US" altLang="zh-CN" sz="2400" dirty="0"/>
              <a:t> </a:t>
            </a:r>
            <a:r>
              <a:rPr lang="en-US" altLang="zh-CN" sz="2400" baseline="-25000" dirty="0"/>
              <a:t>L</a:t>
            </a:r>
            <a:r>
              <a:rPr lang="en-US" altLang="zh-CN" sz="2400" dirty="0"/>
              <a:t> ( R q S ) = (</a:t>
            </a:r>
            <a:r>
              <a:rPr lang="el-GR" altLang="zh-CN" sz="3600" i="1" dirty="0"/>
              <a:t>π</a:t>
            </a:r>
            <a:r>
              <a:rPr lang="en-US" altLang="zh-CN" sz="2400" baseline="-25000" dirty="0"/>
              <a:t> L</a:t>
            </a:r>
            <a:r>
              <a:rPr lang="en-US" altLang="zh-CN" sz="2400" dirty="0"/>
              <a:t> (R)) q (</a:t>
            </a:r>
            <a:r>
              <a:rPr lang="el-GR" altLang="zh-CN" sz="3600" i="1" dirty="0"/>
              <a:t>π</a:t>
            </a:r>
            <a:r>
              <a:rPr lang="en-US" altLang="zh-CN" sz="2400" dirty="0"/>
              <a:t> </a:t>
            </a:r>
            <a:r>
              <a:rPr lang="en-US" altLang="zh-CN" sz="2400" baseline="-25000" dirty="0"/>
              <a:t>L</a:t>
            </a:r>
            <a:r>
              <a:rPr lang="en-US" altLang="zh-CN" sz="2400" dirty="0"/>
              <a:t> (S))</a:t>
            </a:r>
            <a:endParaRPr lang="el-GR" altLang="zh-CN" sz="2400" dirty="0"/>
          </a:p>
          <a:p>
            <a:pPr>
              <a:lnSpc>
                <a:spcPct val="120000"/>
              </a:lnSpc>
            </a:pPr>
            <a:endParaRPr lang="en-HK" dirty="0"/>
          </a:p>
        </p:txBody>
      </p:sp>
      <p:sp>
        <p:nvSpPr>
          <p:cNvPr id="4" name="Slide Number Placeholder 3">
            <a:extLst>
              <a:ext uri="{FF2B5EF4-FFF2-40B4-BE49-F238E27FC236}">
                <a16:creationId xmlns:a16="http://schemas.microsoft.com/office/drawing/2014/main" id="{DD4D3A96-BE40-4FC6-AA2E-14EA24DD2B52}"/>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2074548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6B83-BDBC-4261-8001-7990E25FDD34}"/>
              </a:ext>
            </a:extLst>
          </p:cNvPr>
          <p:cNvSpPr>
            <a:spLocks noGrp="1"/>
          </p:cNvSpPr>
          <p:nvPr>
            <p:ph type="title"/>
          </p:nvPr>
        </p:nvSpPr>
        <p:spPr/>
        <p:txBody>
          <a:bodyPr/>
          <a:lstStyle/>
          <a:p>
            <a:pPr>
              <a:lnSpc>
                <a:spcPct val="100000"/>
              </a:lnSpc>
            </a:pPr>
            <a:r>
              <a:rPr lang="en-US" altLang="en-US" dirty="0"/>
              <a:t>Translating SQL Queries into Relational Algebra </a:t>
            </a:r>
            <a:r>
              <a:rPr lang="en-US" altLang="zh-TW" dirty="0"/>
              <a:t>(1/2)</a:t>
            </a:r>
            <a:endParaRPr lang="en-HK" dirty="0"/>
          </a:p>
        </p:txBody>
      </p:sp>
      <p:sp>
        <p:nvSpPr>
          <p:cNvPr id="3" name="Content Placeholder 2">
            <a:extLst>
              <a:ext uri="{FF2B5EF4-FFF2-40B4-BE49-F238E27FC236}">
                <a16:creationId xmlns:a16="http://schemas.microsoft.com/office/drawing/2014/main" id="{0330BBE2-DB50-48D0-9444-05FCB668ADA6}"/>
              </a:ext>
            </a:extLst>
          </p:cNvPr>
          <p:cNvSpPr>
            <a:spLocks noGrp="1"/>
          </p:cNvSpPr>
          <p:nvPr>
            <p:ph idx="1"/>
          </p:nvPr>
        </p:nvSpPr>
        <p:spPr/>
        <p:txBody>
          <a:bodyPr/>
          <a:lstStyle/>
          <a:p>
            <a:r>
              <a:rPr lang="en-US" altLang="en-US" sz="2000" dirty="0"/>
              <a:t>Query block is t</a:t>
            </a:r>
            <a:r>
              <a:rPr lang="en-US" altLang="en-US" dirty="0"/>
              <a:t>he basic unit that can be translated into the algebraic operators</a:t>
            </a:r>
            <a:endParaRPr lang="en-US" altLang="en-US" sz="2000" dirty="0"/>
          </a:p>
          <a:p>
            <a:pPr algn="just"/>
            <a:r>
              <a:rPr lang="en-US" altLang="en-US" sz="2000" dirty="0"/>
              <a:t>A query block contains a single SELECT-FROM-WHERE expression, as well as GROUP BY and HAVING clause if these are part of the block</a:t>
            </a:r>
            <a:endParaRPr lang="en-US" altLang="zh-CN" sz="2000" dirty="0"/>
          </a:p>
          <a:p>
            <a:pPr algn="just"/>
            <a:r>
              <a:rPr lang="en-US" altLang="en-US" sz="2000" dirty="0"/>
              <a:t>Nested queries (or sub-queries) within a query are identified as separate query blocks</a:t>
            </a:r>
            <a:endParaRPr lang="en-US" altLang="zh-CN" sz="2000" dirty="0"/>
          </a:p>
          <a:p>
            <a:endParaRPr lang="en-HK" dirty="0"/>
          </a:p>
        </p:txBody>
      </p:sp>
      <p:sp>
        <p:nvSpPr>
          <p:cNvPr id="4" name="Slide Number Placeholder 3">
            <a:extLst>
              <a:ext uri="{FF2B5EF4-FFF2-40B4-BE49-F238E27FC236}">
                <a16:creationId xmlns:a16="http://schemas.microsoft.com/office/drawing/2014/main" id="{E57C04E3-720E-49DB-B7BF-16E93FE3D1F3}"/>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604344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7363-32F4-40B8-9890-D6806997CED8}"/>
              </a:ext>
            </a:extLst>
          </p:cNvPr>
          <p:cNvSpPr>
            <a:spLocks noGrp="1"/>
          </p:cNvSpPr>
          <p:nvPr>
            <p:ph type="title"/>
          </p:nvPr>
        </p:nvSpPr>
        <p:spPr>
          <a:xfrm>
            <a:off x="1202919" y="283893"/>
            <a:ext cx="9784080" cy="1508760"/>
          </a:xfrm>
        </p:spPr>
        <p:txBody>
          <a:bodyPr/>
          <a:lstStyle/>
          <a:p>
            <a:r>
              <a:rPr lang="en-US" altLang="zh-CN" dirty="0"/>
              <a:t>Heuristic Optimization </a:t>
            </a:r>
            <a:r>
              <a:rPr lang="en-US" altLang="zh-TW" dirty="0"/>
              <a:t>(6/6)</a:t>
            </a:r>
            <a:endParaRPr lang="en-HK" dirty="0"/>
          </a:p>
        </p:txBody>
      </p:sp>
      <p:sp>
        <p:nvSpPr>
          <p:cNvPr id="3" name="Content Placeholder 2">
            <a:extLst>
              <a:ext uri="{FF2B5EF4-FFF2-40B4-BE49-F238E27FC236}">
                <a16:creationId xmlns:a16="http://schemas.microsoft.com/office/drawing/2014/main" id="{EBFBFA05-A941-4A12-A528-63CE31C6625D}"/>
              </a:ext>
            </a:extLst>
          </p:cNvPr>
          <p:cNvSpPr>
            <a:spLocks noGrp="1"/>
          </p:cNvSpPr>
          <p:nvPr>
            <p:ph idx="1"/>
          </p:nvPr>
        </p:nvSpPr>
        <p:spPr/>
        <p:txBody>
          <a:bodyPr/>
          <a:lstStyle/>
          <a:p>
            <a:pPr marL="457200" indent="-457200">
              <a:buNone/>
              <a:defRPr/>
            </a:pPr>
            <a:r>
              <a:rPr lang="en-US" altLang="zh-CN" sz="2000" dirty="0"/>
              <a:t>12. </a:t>
            </a:r>
            <a:r>
              <a:rPr lang="en-US" altLang="zh-CN" sz="1900" dirty="0"/>
              <a:t>Other transformations: There are other possible transformations. For example, a selection or join condition c can be converted into an equivalent condition by using the following rules (known as </a:t>
            </a:r>
            <a:r>
              <a:rPr lang="en-US" altLang="zh-CN" sz="1900" dirty="0" err="1"/>
              <a:t>DeMorgan’s</a:t>
            </a:r>
            <a:r>
              <a:rPr lang="en-US" altLang="zh-CN" sz="1900" dirty="0"/>
              <a:t> laws):</a:t>
            </a:r>
          </a:p>
          <a:p>
            <a:pPr marL="719138" indent="-719138">
              <a:buFont typeface="Zapf Dingbats" charset="2"/>
              <a:buNone/>
            </a:pPr>
            <a:r>
              <a:rPr lang="en-US" altLang="zh-CN" sz="2000" dirty="0"/>
              <a:t>	</a:t>
            </a:r>
            <a:r>
              <a:rPr lang="en-US" altLang="zh-CN" sz="1800" dirty="0"/>
              <a:t>NOT ( c1 AND c2 ) ≡ ( NOT c1) OR ( NOT c2 )</a:t>
            </a:r>
          </a:p>
          <a:p>
            <a:pPr marL="719138" indent="-719138">
              <a:buFont typeface="Zapf Dingbats" charset="2"/>
              <a:buNone/>
            </a:pPr>
            <a:r>
              <a:rPr lang="en-US" altLang="zh-CN" sz="1800" dirty="0"/>
              <a:t>	NOT ( c1 OR c2 ) ≡ ( NOT c1) AND ( NOT c2 )</a:t>
            </a:r>
          </a:p>
          <a:p>
            <a:pPr marL="457200" indent="-457200">
              <a:lnSpc>
                <a:spcPct val="50000"/>
              </a:lnSpc>
              <a:buFont typeface="Zapf Dingbats" charset="2"/>
              <a:buNone/>
            </a:pPr>
            <a:r>
              <a:rPr lang="en-US" altLang="zh-CN" sz="1800" dirty="0"/>
              <a:t>	</a:t>
            </a:r>
          </a:p>
          <a:p>
            <a:endParaRPr lang="en-HK" dirty="0"/>
          </a:p>
        </p:txBody>
      </p:sp>
      <p:sp>
        <p:nvSpPr>
          <p:cNvPr id="4" name="Slide Number Placeholder 3">
            <a:extLst>
              <a:ext uri="{FF2B5EF4-FFF2-40B4-BE49-F238E27FC236}">
                <a16:creationId xmlns:a16="http://schemas.microsoft.com/office/drawing/2014/main" id="{4DD64A01-63E2-4E07-BE1A-BEE68301CEE1}"/>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093543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E53-0320-4DF8-A814-13741D04BB0B}"/>
              </a:ext>
            </a:extLst>
          </p:cNvPr>
          <p:cNvSpPr>
            <a:spLocks noGrp="1"/>
          </p:cNvSpPr>
          <p:nvPr>
            <p:ph type="title"/>
          </p:nvPr>
        </p:nvSpPr>
        <p:spPr/>
        <p:txBody>
          <a:bodyPr/>
          <a:lstStyle/>
          <a:p>
            <a:pPr>
              <a:lnSpc>
                <a:spcPct val="100000"/>
              </a:lnSpc>
            </a:pPr>
            <a:r>
              <a:rPr lang="en-HK" dirty="0"/>
              <a:t>Outline of a Heuristic Algebraic Optimization Algorithm (1/2)</a:t>
            </a:r>
          </a:p>
        </p:txBody>
      </p:sp>
      <p:sp>
        <p:nvSpPr>
          <p:cNvPr id="3" name="Content Placeholder 2">
            <a:extLst>
              <a:ext uri="{FF2B5EF4-FFF2-40B4-BE49-F238E27FC236}">
                <a16:creationId xmlns:a16="http://schemas.microsoft.com/office/drawing/2014/main" id="{E6851EC1-4E64-41E6-9809-F5108D3BCA3F}"/>
              </a:ext>
            </a:extLst>
          </p:cNvPr>
          <p:cNvSpPr>
            <a:spLocks noGrp="1"/>
          </p:cNvSpPr>
          <p:nvPr>
            <p:ph idx="1"/>
          </p:nvPr>
        </p:nvSpPr>
        <p:spPr/>
        <p:txBody>
          <a:bodyPr>
            <a:normAutofit lnSpcReduction="10000"/>
          </a:bodyPr>
          <a:lstStyle/>
          <a:p>
            <a:pPr marL="457200" indent="-457200">
              <a:buFont typeface="+mj-lt"/>
              <a:buAutoNum type="arabicPeriod"/>
            </a:pPr>
            <a:r>
              <a:rPr lang="en-HK" dirty="0"/>
              <a:t>Using rule 1, break up any SELECT operations with conjunctive conditions into a cascade of SELECT operations</a:t>
            </a:r>
          </a:p>
          <a:p>
            <a:pPr lvl="1" indent="-269875"/>
            <a:r>
              <a:rPr lang="en-HK" dirty="0"/>
              <a:t>This permits a greater degree of freedom in moving select operations down different branches of the tree</a:t>
            </a:r>
          </a:p>
          <a:p>
            <a:pPr marL="457200" indent="-457200">
              <a:buFont typeface="+mj-lt"/>
              <a:buAutoNum type="arabicPeriod"/>
            </a:pPr>
            <a:r>
              <a:rPr lang="en-HK" dirty="0"/>
              <a:t>Using rules 2, 4, 6, and 10 concerning the commutativity of SELECT with other operations, move each SELECT operation as far down the query tree as is permitted by the attributes involved in the select condition.</a:t>
            </a:r>
          </a:p>
          <a:p>
            <a:pPr marL="457200" indent="-457200">
              <a:lnSpc>
                <a:spcPct val="110000"/>
              </a:lnSpc>
              <a:buFont typeface="+mj-lt"/>
              <a:buAutoNum type="arabicPeriod"/>
            </a:pPr>
            <a:r>
              <a:rPr lang="en-US" altLang="zh-CN" dirty="0"/>
              <a:t>Using rule 9 concerning associativity of binary operations, rearrange the leaf nodes of the tree so that the leaf node relations with the most restrictive </a:t>
            </a:r>
            <a:r>
              <a:rPr lang="en-HK" dirty="0"/>
              <a:t>SELECT</a:t>
            </a:r>
            <a:r>
              <a:rPr lang="en-US" altLang="zh-CN" dirty="0"/>
              <a:t> operations are executed first in the query tree representation</a:t>
            </a:r>
          </a:p>
          <a:p>
            <a:endParaRPr lang="en-HK" dirty="0"/>
          </a:p>
        </p:txBody>
      </p:sp>
      <p:sp>
        <p:nvSpPr>
          <p:cNvPr id="4" name="Slide Number Placeholder 3">
            <a:extLst>
              <a:ext uri="{FF2B5EF4-FFF2-40B4-BE49-F238E27FC236}">
                <a16:creationId xmlns:a16="http://schemas.microsoft.com/office/drawing/2014/main" id="{B80A578D-E730-4EA8-849A-D01722553088}"/>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3328096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D8B0-142E-42B3-982E-A9B3698AA9A7}"/>
              </a:ext>
            </a:extLst>
          </p:cNvPr>
          <p:cNvSpPr>
            <a:spLocks noGrp="1"/>
          </p:cNvSpPr>
          <p:nvPr>
            <p:ph type="title"/>
          </p:nvPr>
        </p:nvSpPr>
        <p:spPr/>
        <p:txBody>
          <a:bodyPr/>
          <a:lstStyle/>
          <a:p>
            <a:pPr>
              <a:lnSpc>
                <a:spcPct val="100000"/>
              </a:lnSpc>
            </a:pPr>
            <a:r>
              <a:rPr lang="en-HK" dirty="0"/>
              <a:t>Outline of a Heuristic Algebraic Optimization Algorithm (2/2)</a:t>
            </a:r>
          </a:p>
        </p:txBody>
      </p:sp>
      <p:sp>
        <p:nvSpPr>
          <p:cNvPr id="3" name="Content Placeholder 2">
            <a:extLst>
              <a:ext uri="{FF2B5EF4-FFF2-40B4-BE49-F238E27FC236}">
                <a16:creationId xmlns:a16="http://schemas.microsoft.com/office/drawing/2014/main" id="{1EB078EE-4408-40EC-94CC-EC1755D73DA8}"/>
              </a:ext>
            </a:extLst>
          </p:cNvPr>
          <p:cNvSpPr>
            <a:spLocks noGrp="1"/>
          </p:cNvSpPr>
          <p:nvPr>
            <p:ph idx="1"/>
          </p:nvPr>
        </p:nvSpPr>
        <p:spPr/>
        <p:txBody>
          <a:bodyPr/>
          <a:lstStyle/>
          <a:p>
            <a:pPr marL="457200" indent="-457200">
              <a:buFont typeface="+mj-lt"/>
              <a:buAutoNum type="arabicPeriod" startAt="4"/>
            </a:pPr>
            <a:r>
              <a:rPr lang="en-HK" dirty="0"/>
              <a:t>Combine a CROSS PRODUCT operation with a subsequent select operation whose condition represents a join condition into a join operation</a:t>
            </a:r>
          </a:p>
          <a:p>
            <a:pPr marL="457200" indent="-457200">
              <a:buFont typeface="Zapf Dingbats" charset="2"/>
              <a:buAutoNum type="arabicPeriod" startAt="5"/>
            </a:pPr>
            <a:r>
              <a:rPr lang="en-US" altLang="zh-CN" dirty="0"/>
              <a:t>Using rules 3, 4, 8, and 11 concerning the cascading of PROJECT and the commuting of PROJECT with other operations, break down and move lists of projection attributes down the tree as far as possible by creating new PROJECT operations as needed.</a:t>
            </a:r>
          </a:p>
          <a:p>
            <a:pPr marL="457200" indent="-457200">
              <a:buFont typeface="Zapf Dingbats" charset="2"/>
              <a:buAutoNum type="arabicPeriod" startAt="5"/>
            </a:pPr>
            <a:r>
              <a:rPr lang="en-US" altLang="zh-CN" dirty="0"/>
              <a:t>Identify subtrees that represent groups of operations that can be executed by a single algorithm</a:t>
            </a:r>
          </a:p>
          <a:p>
            <a:endParaRPr lang="en-HK" dirty="0"/>
          </a:p>
        </p:txBody>
      </p:sp>
      <p:sp>
        <p:nvSpPr>
          <p:cNvPr id="4" name="Slide Number Placeholder 3">
            <a:extLst>
              <a:ext uri="{FF2B5EF4-FFF2-40B4-BE49-F238E27FC236}">
                <a16:creationId xmlns:a16="http://schemas.microsoft.com/office/drawing/2014/main" id="{C76DF472-B6A6-4218-8D86-7A702175CBB2}"/>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462424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1B3F-660E-4799-AFCE-58259D30C984}"/>
              </a:ext>
            </a:extLst>
          </p:cNvPr>
          <p:cNvSpPr>
            <a:spLocks noGrp="1"/>
          </p:cNvSpPr>
          <p:nvPr>
            <p:ph type="title"/>
          </p:nvPr>
        </p:nvSpPr>
        <p:spPr/>
        <p:txBody>
          <a:bodyPr/>
          <a:lstStyle/>
          <a:p>
            <a:r>
              <a:rPr lang="en-US" altLang="zh-CN" dirty="0"/>
              <a:t>Heuristic Optimization: Example (1/</a:t>
            </a:r>
            <a:r>
              <a:rPr lang="en-US" altLang="zh-TW" dirty="0"/>
              <a:t>4</a:t>
            </a:r>
            <a:r>
              <a:rPr lang="en-US" altLang="zh-CN" dirty="0"/>
              <a:t>)</a:t>
            </a:r>
            <a:endParaRPr lang="en-HK" dirty="0"/>
          </a:p>
        </p:txBody>
      </p:sp>
      <p:sp>
        <p:nvSpPr>
          <p:cNvPr id="3" name="Content Placeholder 2">
            <a:extLst>
              <a:ext uri="{FF2B5EF4-FFF2-40B4-BE49-F238E27FC236}">
                <a16:creationId xmlns:a16="http://schemas.microsoft.com/office/drawing/2014/main" id="{A7895AD8-51D8-4AC6-8A64-8AAFC5653AE7}"/>
              </a:ext>
            </a:extLst>
          </p:cNvPr>
          <p:cNvSpPr>
            <a:spLocks noGrp="1"/>
          </p:cNvSpPr>
          <p:nvPr>
            <p:ph idx="1"/>
          </p:nvPr>
        </p:nvSpPr>
        <p:spPr>
          <a:xfrm>
            <a:off x="1202919" y="2011680"/>
            <a:ext cx="4180067" cy="4206240"/>
          </a:xfrm>
        </p:spPr>
        <p:txBody>
          <a:bodyPr/>
          <a:lstStyle/>
          <a:p>
            <a:r>
              <a:rPr lang="en-US" altLang="zh-CN" sz="2400" dirty="0"/>
              <a:t>Figure (a) sows the initial (canonical) query tree for a SQL query</a:t>
            </a:r>
          </a:p>
          <a:p>
            <a:r>
              <a:rPr lang="en-US" altLang="zh-CN" sz="2400" dirty="0"/>
              <a:t>Figure </a:t>
            </a:r>
            <a:r>
              <a:rPr lang="en-US" altLang="zh-TW" sz="2400" dirty="0"/>
              <a:t>(b)</a:t>
            </a:r>
            <a:r>
              <a:rPr lang="en-US" altLang="zh-CN" sz="2400" dirty="0"/>
              <a:t> shows the query tree of after applying Steps 1 and 2 of the algorithm</a:t>
            </a:r>
          </a:p>
          <a:p>
            <a:pPr lvl="1"/>
            <a:r>
              <a:rPr lang="en-US" altLang="zh-CN" sz="2200" dirty="0"/>
              <a:t>Moving SELECT operations down the query tree</a:t>
            </a:r>
          </a:p>
          <a:p>
            <a:endParaRPr lang="en-HK" dirty="0"/>
          </a:p>
        </p:txBody>
      </p:sp>
      <p:sp>
        <p:nvSpPr>
          <p:cNvPr id="4" name="Slide Number Placeholder 3">
            <a:extLst>
              <a:ext uri="{FF2B5EF4-FFF2-40B4-BE49-F238E27FC236}">
                <a16:creationId xmlns:a16="http://schemas.microsoft.com/office/drawing/2014/main" id="{11A3CBD7-8C10-4A27-98C8-CB60F6FF8A5A}"/>
              </a:ext>
            </a:extLst>
          </p:cNvPr>
          <p:cNvSpPr>
            <a:spLocks noGrp="1"/>
          </p:cNvSpPr>
          <p:nvPr>
            <p:ph type="sldNum" sz="quarter" idx="12"/>
          </p:nvPr>
        </p:nvSpPr>
        <p:spPr/>
        <p:txBody>
          <a:bodyPr/>
          <a:lstStyle/>
          <a:p>
            <a:fld id="{D57F1E4F-1CFF-5643-939E-217C01CDF565}" type="slidenum">
              <a:rPr lang="en-US" smtClean="0"/>
              <a:pPr/>
              <a:t>43</a:t>
            </a:fld>
            <a:endParaRPr lang="en-US" dirty="0"/>
          </a:p>
        </p:txBody>
      </p:sp>
      <p:pic>
        <p:nvPicPr>
          <p:cNvPr id="7" name="Picture 3" descr="fig15_05a">
            <a:extLst>
              <a:ext uri="{FF2B5EF4-FFF2-40B4-BE49-F238E27FC236}">
                <a16:creationId xmlns:a16="http://schemas.microsoft.com/office/drawing/2014/main" id="{51AEB0A4-31DA-49CB-9F8D-8785CBAF85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36091" b="39450"/>
          <a:stretch/>
        </p:blipFill>
        <p:spPr bwMode="auto">
          <a:xfrm>
            <a:off x="5589813" y="1955840"/>
            <a:ext cx="5671457" cy="484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69303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1B3F-660E-4799-AFCE-58259D30C984}"/>
              </a:ext>
            </a:extLst>
          </p:cNvPr>
          <p:cNvSpPr>
            <a:spLocks noGrp="1"/>
          </p:cNvSpPr>
          <p:nvPr>
            <p:ph type="title"/>
          </p:nvPr>
        </p:nvSpPr>
        <p:spPr/>
        <p:txBody>
          <a:bodyPr/>
          <a:lstStyle/>
          <a:p>
            <a:r>
              <a:rPr lang="en-US" altLang="zh-CN" dirty="0"/>
              <a:t>Heuristic Optimization: Example (</a:t>
            </a:r>
            <a:r>
              <a:rPr lang="en-US" altLang="zh-TW" dirty="0"/>
              <a:t>2</a:t>
            </a:r>
            <a:r>
              <a:rPr lang="en-US" altLang="zh-CN" dirty="0"/>
              <a:t>/</a:t>
            </a:r>
            <a:r>
              <a:rPr lang="en-US" altLang="zh-TW" dirty="0"/>
              <a:t>4</a:t>
            </a:r>
            <a:r>
              <a:rPr lang="en-US" altLang="zh-CN" dirty="0"/>
              <a:t>)</a:t>
            </a:r>
            <a:endParaRPr lang="en-HK" dirty="0"/>
          </a:p>
        </p:txBody>
      </p:sp>
      <p:sp>
        <p:nvSpPr>
          <p:cNvPr id="3" name="Content Placeholder 2">
            <a:extLst>
              <a:ext uri="{FF2B5EF4-FFF2-40B4-BE49-F238E27FC236}">
                <a16:creationId xmlns:a16="http://schemas.microsoft.com/office/drawing/2014/main" id="{A7895AD8-51D8-4AC6-8A64-8AAFC5653AE7}"/>
              </a:ext>
            </a:extLst>
          </p:cNvPr>
          <p:cNvSpPr>
            <a:spLocks noGrp="1"/>
          </p:cNvSpPr>
          <p:nvPr>
            <p:ph idx="1"/>
          </p:nvPr>
        </p:nvSpPr>
        <p:spPr>
          <a:xfrm>
            <a:off x="1202919" y="2011680"/>
            <a:ext cx="4180067" cy="4206240"/>
          </a:xfrm>
        </p:spPr>
        <p:txBody>
          <a:bodyPr/>
          <a:lstStyle/>
          <a:p>
            <a:pPr marL="457200" indent="-457200"/>
            <a:r>
              <a:rPr lang="en-US" altLang="zh-CN" sz="2400" dirty="0"/>
              <a:t>Figure (c) shows the tree after applying </a:t>
            </a:r>
            <a:r>
              <a:rPr lang="en-US" altLang="zh-TW" sz="2400" dirty="0"/>
              <a:t>S</a:t>
            </a:r>
            <a:r>
              <a:rPr lang="en-US" altLang="zh-CN" sz="2400" dirty="0"/>
              <a:t>tep 3</a:t>
            </a:r>
          </a:p>
          <a:p>
            <a:pPr lvl="1"/>
            <a:r>
              <a:rPr lang="en-HK" dirty="0"/>
              <a:t>Applying the more restrictive SELECT operation first</a:t>
            </a:r>
          </a:p>
        </p:txBody>
      </p:sp>
      <p:sp>
        <p:nvSpPr>
          <p:cNvPr id="4" name="Slide Number Placeholder 3">
            <a:extLst>
              <a:ext uri="{FF2B5EF4-FFF2-40B4-BE49-F238E27FC236}">
                <a16:creationId xmlns:a16="http://schemas.microsoft.com/office/drawing/2014/main" id="{11A3CBD7-8C10-4A27-98C8-CB60F6FF8A5A}"/>
              </a:ext>
            </a:extLst>
          </p:cNvPr>
          <p:cNvSpPr>
            <a:spLocks noGrp="1"/>
          </p:cNvSpPr>
          <p:nvPr>
            <p:ph type="sldNum" sz="quarter" idx="12"/>
          </p:nvPr>
        </p:nvSpPr>
        <p:spPr/>
        <p:txBody>
          <a:bodyPr/>
          <a:lstStyle/>
          <a:p>
            <a:fld id="{D57F1E4F-1CFF-5643-939E-217C01CDF565}" type="slidenum">
              <a:rPr lang="en-US" smtClean="0"/>
              <a:pPr/>
              <a:t>44</a:t>
            </a:fld>
            <a:endParaRPr lang="en-US" dirty="0"/>
          </a:p>
        </p:txBody>
      </p:sp>
      <p:pic>
        <p:nvPicPr>
          <p:cNvPr id="6" name="Picture 3" descr="fig15_05a">
            <a:extLst>
              <a:ext uri="{FF2B5EF4-FFF2-40B4-BE49-F238E27FC236}">
                <a16:creationId xmlns:a16="http://schemas.microsoft.com/office/drawing/2014/main" id="{7A005124-7B1B-49FF-BDCF-B4E34A6BEC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559" r="49286"/>
          <a:stretch/>
        </p:blipFill>
        <p:spPr bwMode="auto">
          <a:xfrm>
            <a:off x="5723020" y="2352040"/>
            <a:ext cx="5882171" cy="381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627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1B3F-660E-4799-AFCE-58259D30C984}"/>
              </a:ext>
            </a:extLst>
          </p:cNvPr>
          <p:cNvSpPr>
            <a:spLocks noGrp="1"/>
          </p:cNvSpPr>
          <p:nvPr>
            <p:ph type="title"/>
          </p:nvPr>
        </p:nvSpPr>
        <p:spPr/>
        <p:txBody>
          <a:bodyPr/>
          <a:lstStyle/>
          <a:p>
            <a:r>
              <a:rPr lang="en-US" altLang="zh-CN" dirty="0"/>
              <a:t>Heuristic Optimization: Example (</a:t>
            </a:r>
            <a:r>
              <a:rPr lang="en-US" altLang="zh-TW" dirty="0"/>
              <a:t>3</a:t>
            </a:r>
            <a:r>
              <a:rPr lang="en-US" altLang="zh-CN" dirty="0"/>
              <a:t>/</a:t>
            </a:r>
            <a:r>
              <a:rPr lang="en-US" altLang="zh-TW" dirty="0"/>
              <a:t>4</a:t>
            </a:r>
            <a:r>
              <a:rPr lang="en-US" altLang="zh-CN" dirty="0"/>
              <a:t>)</a:t>
            </a:r>
            <a:endParaRPr lang="en-HK" dirty="0"/>
          </a:p>
        </p:txBody>
      </p:sp>
      <p:sp>
        <p:nvSpPr>
          <p:cNvPr id="3" name="Content Placeholder 2">
            <a:extLst>
              <a:ext uri="{FF2B5EF4-FFF2-40B4-BE49-F238E27FC236}">
                <a16:creationId xmlns:a16="http://schemas.microsoft.com/office/drawing/2014/main" id="{A7895AD8-51D8-4AC6-8A64-8AAFC5653AE7}"/>
              </a:ext>
            </a:extLst>
          </p:cNvPr>
          <p:cNvSpPr>
            <a:spLocks noGrp="1"/>
          </p:cNvSpPr>
          <p:nvPr>
            <p:ph idx="1"/>
          </p:nvPr>
        </p:nvSpPr>
        <p:spPr>
          <a:xfrm>
            <a:off x="1202919" y="2011680"/>
            <a:ext cx="4180067" cy="4206240"/>
          </a:xfrm>
        </p:spPr>
        <p:txBody>
          <a:bodyPr/>
          <a:lstStyle/>
          <a:p>
            <a:pPr marL="457200" indent="-457200"/>
            <a:r>
              <a:rPr lang="en-US" altLang="zh-CN" sz="2400" dirty="0"/>
              <a:t>Figure (d) shows the query tree after applying </a:t>
            </a:r>
            <a:r>
              <a:rPr lang="en-US" altLang="zh-TW" sz="2400" dirty="0"/>
              <a:t>S</a:t>
            </a:r>
            <a:r>
              <a:rPr lang="en-US" altLang="zh-CN" sz="2400" dirty="0"/>
              <a:t>tep 4</a:t>
            </a:r>
          </a:p>
          <a:p>
            <a:pPr lvl="1"/>
            <a:r>
              <a:rPr lang="en-HK" dirty="0"/>
              <a:t>Replacing CROSS PRODUCT and SELECT with JOIN operation</a:t>
            </a:r>
          </a:p>
        </p:txBody>
      </p:sp>
      <p:sp>
        <p:nvSpPr>
          <p:cNvPr id="4" name="Slide Number Placeholder 3">
            <a:extLst>
              <a:ext uri="{FF2B5EF4-FFF2-40B4-BE49-F238E27FC236}">
                <a16:creationId xmlns:a16="http://schemas.microsoft.com/office/drawing/2014/main" id="{11A3CBD7-8C10-4A27-98C8-CB60F6FF8A5A}"/>
              </a:ext>
            </a:extLst>
          </p:cNvPr>
          <p:cNvSpPr>
            <a:spLocks noGrp="1"/>
          </p:cNvSpPr>
          <p:nvPr>
            <p:ph type="sldNum" sz="quarter" idx="12"/>
          </p:nvPr>
        </p:nvSpPr>
        <p:spPr/>
        <p:txBody>
          <a:bodyPr/>
          <a:lstStyle/>
          <a:p>
            <a:fld id="{D57F1E4F-1CFF-5643-939E-217C01CDF565}" type="slidenum">
              <a:rPr lang="en-US" smtClean="0"/>
              <a:pPr/>
              <a:t>45</a:t>
            </a:fld>
            <a:endParaRPr lang="en-US" dirty="0"/>
          </a:p>
        </p:txBody>
      </p:sp>
      <p:pic>
        <p:nvPicPr>
          <p:cNvPr id="7" name="Picture 4" descr="fig15_05b">
            <a:extLst>
              <a:ext uri="{FF2B5EF4-FFF2-40B4-BE49-F238E27FC236}">
                <a16:creationId xmlns:a16="http://schemas.microsoft.com/office/drawing/2014/main" id="{67EFB4B3-781E-450E-8F75-C2FFEF78E4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 t="-736" r="49077" b="62731"/>
          <a:stretch/>
        </p:blipFill>
        <p:spPr bwMode="auto">
          <a:xfrm>
            <a:off x="5547360" y="2177160"/>
            <a:ext cx="6466840" cy="3212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49798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1B3F-660E-4799-AFCE-58259D30C984}"/>
              </a:ext>
            </a:extLst>
          </p:cNvPr>
          <p:cNvSpPr>
            <a:spLocks noGrp="1"/>
          </p:cNvSpPr>
          <p:nvPr>
            <p:ph type="title"/>
          </p:nvPr>
        </p:nvSpPr>
        <p:spPr/>
        <p:txBody>
          <a:bodyPr/>
          <a:lstStyle/>
          <a:p>
            <a:r>
              <a:rPr lang="en-US" altLang="zh-CN" dirty="0"/>
              <a:t>Heuristic Optimization: Example (</a:t>
            </a:r>
            <a:r>
              <a:rPr lang="en-US" altLang="zh-TW" dirty="0"/>
              <a:t>4</a:t>
            </a:r>
            <a:r>
              <a:rPr lang="en-US" altLang="zh-CN" dirty="0"/>
              <a:t>/</a:t>
            </a:r>
            <a:r>
              <a:rPr lang="en-US" altLang="zh-TW" dirty="0"/>
              <a:t>4</a:t>
            </a:r>
            <a:r>
              <a:rPr lang="en-US" altLang="zh-CN" dirty="0"/>
              <a:t>)</a:t>
            </a:r>
            <a:endParaRPr lang="en-HK" dirty="0"/>
          </a:p>
        </p:txBody>
      </p:sp>
      <p:sp>
        <p:nvSpPr>
          <p:cNvPr id="3" name="Content Placeholder 2">
            <a:extLst>
              <a:ext uri="{FF2B5EF4-FFF2-40B4-BE49-F238E27FC236}">
                <a16:creationId xmlns:a16="http://schemas.microsoft.com/office/drawing/2014/main" id="{A7895AD8-51D8-4AC6-8A64-8AAFC5653AE7}"/>
              </a:ext>
            </a:extLst>
          </p:cNvPr>
          <p:cNvSpPr>
            <a:spLocks noGrp="1"/>
          </p:cNvSpPr>
          <p:nvPr>
            <p:ph idx="1"/>
          </p:nvPr>
        </p:nvSpPr>
        <p:spPr>
          <a:xfrm>
            <a:off x="1202919" y="2011680"/>
            <a:ext cx="4180067" cy="4206240"/>
          </a:xfrm>
        </p:spPr>
        <p:txBody>
          <a:bodyPr/>
          <a:lstStyle/>
          <a:p>
            <a:pPr marL="457200" indent="-457200"/>
            <a:r>
              <a:rPr lang="en-US" altLang="zh-CN" sz="2400" dirty="0"/>
              <a:t>Figure (e) after applying </a:t>
            </a:r>
            <a:r>
              <a:rPr lang="en-US" altLang="zh-TW" sz="2400" dirty="0"/>
              <a:t>S</a:t>
            </a:r>
            <a:r>
              <a:rPr lang="en-US" altLang="zh-CN" sz="2400" dirty="0"/>
              <a:t>tep 5</a:t>
            </a:r>
          </a:p>
          <a:p>
            <a:pPr marL="814388" lvl="1" indent="-457200"/>
            <a:r>
              <a:rPr lang="en-US" altLang="zh-CN" sz="2200" dirty="0"/>
              <a:t>Moving PROJECT operations down the query tree</a:t>
            </a:r>
          </a:p>
          <a:p>
            <a:endParaRPr lang="en-HK" dirty="0"/>
          </a:p>
        </p:txBody>
      </p:sp>
      <p:sp>
        <p:nvSpPr>
          <p:cNvPr id="4" name="Slide Number Placeholder 3">
            <a:extLst>
              <a:ext uri="{FF2B5EF4-FFF2-40B4-BE49-F238E27FC236}">
                <a16:creationId xmlns:a16="http://schemas.microsoft.com/office/drawing/2014/main" id="{11A3CBD7-8C10-4A27-98C8-CB60F6FF8A5A}"/>
              </a:ext>
            </a:extLst>
          </p:cNvPr>
          <p:cNvSpPr>
            <a:spLocks noGrp="1"/>
          </p:cNvSpPr>
          <p:nvPr>
            <p:ph type="sldNum" sz="quarter" idx="12"/>
          </p:nvPr>
        </p:nvSpPr>
        <p:spPr/>
        <p:txBody>
          <a:bodyPr/>
          <a:lstStyle/>
          <a:p>
            <a:fld id="{D57F1E4F-1CFF-5643-939E-217C01CDF565}" type="slidenum">
              <a:rPr lang="en-US" smtClean="0"/>
              <a:pPr/>
              <a:t>46</a:t>
            </a:fld>
            <a:endParaRPr lang="en-US" dirty="0"/>
          </a:p>
        </p:txBody>
      </p:sp>
      <p:pic>
        <p:nvPicPr>
          <p:cNvPr id="7" name="Picture 4" descr="fig15_05b">
            <a:extLst>
              <a:ext uri="{FF2B5EF4-FFF2-40B4-BE49-F238E27FC236}">
                <a16:creationId xmlns:a16="http://schemas.microsoft.com/office/drawing/2014/main" id="{67EFB4B3-781E-450E-8F75-C2FFEF78E4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 t="54814" r="49077" b="597"/>
          <a:stretch/>
        </p:blipFill>
        <p:spPr bwMode="auto">
          <a:xfrm>
            <a:off x="5382986" y="2372360"/>
            <a:ext cx="6466840" cy="376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540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61D8-C13F-4471-9D41-1AB714AD1925}"/>
              </a:ext>
            </a:extLst>
          </p:cNvPr>
          <p:cNvSpPr>
            <a:spLocks noGrp="1"/>
          </p:cNvSpPr>
          <p:nvPr>
            <p:ph type="title"/>
          </p:nvPr>
        </p:nvSpPr>
        <p:spPr/>
        <p:txBody>
          <a:bodyPr/>
          <a:lstStyle/>
          <a:p>
            <a:pPr>
              <a:lnSpc>
                <a:spcPct val="100000"/>
              </a:lnSpc>
            </a:pPr>
            <a:r>
              <a:rPr lang="en-US" altLang="en-US" dirty="0"/>
              <a:t>Translating SQL Queries into Relational Algebra </a:t>
            </a:r>
            <a:r>
              <a:rPr lang="en-US" altLang="zh-TW" dirty="0"/>
              <a:t>(2/2)</a:t>
            </a:r>
            <a:endParaRPr lang="en-HK" dirty="0"/>
          </a:p>
        </p:txBody>
      </p:sp>
      <p:sp>
        <p:nvSpPr>
          <p:cNvPr id="4" name="Slide Number Placeholder 3">
            <a:extLst>
              <a:ext uri="{FF2B5EF4-FFF2-40B4-BE49-F238E27FC236}">
                <a16:creationId xmlns:a16="http://schemas.microsoft.com/office/drawing/2014/main" id="{76B34B10-F3E0-446B-B20D-AAD15FE6253D}"/>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9" name="Rectangle 8">
            <a:extLst>
              <a:ext uri="{FF2B5EF4-FFF2-40B4-BE49-F238E27FC236}">
                <a16:creationId xmlns:a16="http://schemas.microsoft.com/office/drawing/2014/main" id="{5045B525-51C4-41DE-9A11-B753449DAB4D}"/>
              </a:ext>
            </a:extLst>
          </p:cNvPr>
          <p:cNvSpPr/>
          <p:nvPr/>
        </p:nvSpPr>
        <p:spPr>
          <a:xfrm>
            <a:off x="3413078" y="2069205"/>
            <a:ext cx="5983406" cy="1477328"/>
          </a:xfrm>
          <a:prstGeom prst="rect">
            <a:avLst/>
          </a:prstGeom>
          <a:ln>
            <a:solidFill>
              <a:schemeClr val="tx1"/>
            </a:solidFill>
          </a:ln>
        </p:spPr>
        <p:txBody>
          <a:bodyPr wrap="square">
            <a:spAutoFit/>
          </a:bodyPr>
          <a:lstStyle/>
          <a:p>
            <a:pPr>
              <a:lnSpc>
                <a:spcPct val="90000"/>
              </a:lnSpc>
              <a:buClr>
                <a:srgbClr val="FF0000"/>
              </a:buClr>
            </a:pPr>
            <a:r>
              <a:rPr lang="en-US" altLang="en-US" sz="2000" b="1" dirty="0">
                <a:latin typeface="Times New Roman" pitchFamily="18" charset="0"/>
              </a:rPr>
              <a:t>SELECT</a:t>
            </a:r>
            <a:r>
              <a:rPr lang="en-US" altLang="en-US" sz="2000" dirty="0">
                <a:latin typeface="Times New Roman" pitchFamily="18" charset="0"/>
              </a:rPr>
              <a:t>  LNAME, FNAME</a:t>
            </a:r>
          </a:p>
          <a:p>
            <a:pPr>
              <a:lnSpc>
                <a:spcPct val="90000"/>
              </a:lnSpc>
              <a:buClr>
                <a:srgbClr val="FF0000"/>
              </a:buClr>
            </a:pPr>
            <a:r>
              <a:rPr lang="en-US" altLang="en-US" sz="2000" b="1" dirty="0">
                <a:latin typeface="Times New Roman" pitchFamily="18" charset="0"/>
              </a:rPr>
              <a:t>FROM</a:t>
            </a:r>
            <a:r>
              <a:rPr lang="en-US" altLang="en-US" sz="2000" dirty="0">
                <a:latin typeface="Times New Roman" pitchFamily="18" charset="0"/>
              </a:rPr>
              <a:t> 	   EMPLOYEE</a:t>
            </a:r>
          </a:p>
          <a:p>
            <a:pPr>
              <a:lnSpc>
                <a:spcPct val="90000"/>
              </a:lnSpc>
              <a:buClr>
                <a:srgbClr val="FF0000"/>
              </a:buClr>
            </a:pPr>
            <a:r>
              <a:rPr lang="en-US" altLang="en-US" sz="2000" b="1" dirty="0">
                <a:latin typeface="Times New Roman" pitchFamily="18" charset="0"/>
              </a:rPr>
              <a:t>WHERE</a:t>
            </a:r>
            <a:r>
              <a:rPr lang="en-US" altLang="en-US" sz="2000" dirty="0">
                <a:latin typeface="Times New Roman" pitchFamily="18" charset="0"/>
              </a:rPr>
              <a:t>  SALARY  &gt;  ( </a:t>
            </a:r>
            <a:r>
              <a:rPr lang="en-US" altLang="en-US" sz="2000" b="1" dirty="0">
                <a:latin typeface="Times New Roman" pitchFamily="18" charset="0"/>
              </a:rPr>
              <a:t>SELECT </a:t>
            </a:r>
            <a:r>
              <a:rPr lang="en-US" altLang="en-US" sz="2000" dirty="0">
                <a:latin typeface="Times New Roman" pitchFamily="18" charset="0"/>
              </a:rPr>
              <a:t>MAX (SALARY)</a:t>
            </a:r>
          </a:p>
          <a:p>
            <a:pPr>
              <a:lnSpc>
                <a:spcPct val="90000"/>
              </a:lnSpc>
              <a:buClr>
                <a:srgbClr val="FF0000"/>
              </a:buClr>
            </a:pPr>
            <a:r>
              <a:rPr lang="en-US" altLang="en-US" sz="2000" dirty="0">
                <a:latin typeface="Times New Roman" pitchFamily="18" charset="0"/>
              </a:rPr>
              <a:t>		                           </a:t>
            </a:r>
            <a:r>
              <a:rPr lang="en-US" altLang="en-US" sz="2000" b="1" dirty="0">
                <a:latin typeface="Times New Roman" pitchFamily="18" charset="0"/>
              </a:rPr>
              <a:t>FROM     </a:t>
            </a:r>
            <a:r>
              <a:rPr lang="en-US" altLang="en-US" sz="2000" dirty="0">
                <a:latin typeface="Times New Roman" pitchFamily="18" charset="0"/>
              </a:rPr>
              <a:t>EMPLOYEE</a:t>
            </a:r>
          </a:p>
          <a:p>
            <a:pPr>
              <a:lnSpc>
                <a:spcPct val="90000"/>
              </a:lnSpc>
              <a:buClr>
                <a:srgbClr val="FF0000"/>
              </a:buClr>
            </a:pPr>
            <a:r>
              <a:rPr lang="en-US" altLang="en-US" sz="2000" dirty="0">
                <a:latin typeface="Times New Roman" pitchFamily="18" charset="0"/>
              </a:rPr>
              <a:t>		                          </a:t>
            </a:r>
            <a:r>
              <a:rPr lang="en-US" altLang="en-US" sz="2000" b="1" dirty="0">
                <a:latin typeface="Times New Roman" pitchFamily="18" charset="0"/>
              </a:rPr>
              <a:t>WHERE</a:t>
            </a:r>
            <a:r>
              <a:rPr lang="en-US" altLang="en-US" sz="2000" dirty="0">
                <a:latin typeface="Times New Roman" pitchFamily="18" charset="0"/>
              </a:rPr>
              <a:t>   DNO = 5 );</a:t>
            </a:r>
          </a:p>
        </p:txBody>
      </p:sp>
      <p:sp>
        <p:nvSpPr>
          <p:cNvPr id="10" name="Rectangle 9">
            <a:extLst>
              <a:ext uri="{FF2B5EF4-FFF2-40B4-BE49-F238E27FC236}">
                <a16:creationId xmlns:a16="http://schemas.microsoft.com/office/drawing/2014/main" id="{88574C42-D809-423C-96A0-1477EB05B407}"/>
              </a:ext>
            </a:extLst>
          </p:cNvPr>
          <p:cNvSpPr/>
          <p:nvPr/>
        </p:nvSpPr>
        <p:spPr>
          <a:xfrm>
            <a:off x="2625701" y="4217228"/>
            <a:ext cx="3396377" cy="1015663"/>
          </a:xfrm>
          <a:prstGeom prst="rect">
            <a:avLst/>
          </a:prstGeom>
          <a:ln>
            <a:solidFill>
              <a:schemeClr val="tx1"/>
            </a:solidFill>
          </a:ln>
        </p:spPr>
        <p:txBody>
          <a:bodyPr wrap="square">
            <a:spAutoFit/>
          </a:bodyPr>
          <a:lstStyle/>
          <a:p>
            <a:pPr>
              <a:buClr>
                <a:srgbClr val="FF0000"/>
              </a:buClr>
            </a:pPr>
            <a:r>
              <a:rPr lang="en-US" altLang="en-US" sz="2000" dirty="0">
                <a:latin typeface="Arial" panose="020B0604020202020204" pitchFamily="34" charset="0"/>
                <a:cs typeface="Arial" panose="020B0604020202020204" pitchFamily="34" charset="0"/>
              </a:rPr>
              <a:t>SELECT  LNAME, FNAME</a:t>
            </a:r>
          </a:p>
          <a:p>
            <a:pPr>
              <a:buClr>
                <a:srgbClr val="FF0000"/>
              </a:buClr>
            </a:pPr>
            <a:r>
              <a:rPr lang="en-US" altLang="en-US" sz="2000" dirty="0">
                <a:latin typeface="Arial" panose="020B0604020202020204" pitchFamily="34" charset="0"/>
                <a:cs typeface="Arial" panose="020B0604020202020204" pitchFamily="34" charset="0"/>
              </a:rPr>
              <a:t>FROM 	   EMPLOYEE</a:t>
            </a:r>
          </a:p>
          <a:p>
            <a:pPr>
              <a:buClr>
                <a:srgbClr val="FF0000"/>
              </a:buClr>
            </a:pPr>
            <a:r>
              <a:rPr lang="en-US" altLang="en-US" sz="2000" dirty="0">
                <a:latin typeface="Arial" panose="020B0604020202020204" pitchFamily="34" charset="0"/>
                <a:cs typeface="Arial" panose="020B0604020202020204" pitchFamily="34" charset="0"/>
              </a:rPr>
              <a:t>WHERE   SALARY &gt; C</a:t>
            </a:r>
          </a:p>
        </p:txBody>
      </p:sp>
      <p:sp>
        <p:nvSpPr>
          <p:cNvPr id="11" name="Text Box 4">
            <a:extLst>
              <a:ext uri="{FF2B5EF4-FFF2-40B4-BE49-F238E27FC236}">
                <a16:creationId xmlns:a16="http://schemas.microsoft.com/office/drawing/2014/main" id="{99179CF4-E7AE-410E-A781-B1567264BE23}"/>
              </a:ext>
            </a:extLst>
          </p:cNvPr>
          <p:cNvSpPr txBox="1">
            <a:spLocks noChangeArrowheads="1"/>
          </p:cNvSpPr>
          <p:nvPr/>
        </p:nvSpPr>
        <p:spPr bwMode="auto">
          <a:xfrm>
            <a:off x="6849340" y="4217228"/>
            <a:ext cx="3300294" cy="1046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eaLnBrk="1" hangingPunct="1">
              <a:lnSpc>
                <a:spcPct val="90000"/>
              </a:lnSpc>
              <a:buClr>
                <a:srgbClr val="FF0000"/>
              </a:buClr>
              <a:buSzTx/>
              <a:buFont typeface="Wingdings" pitchFamily="2" charset="2"/>
              <a:buNone/>
            </a:pPr>
            <a:r>
              <a:rPr lang="en-US" altLang="en-US" sz="2000" dirty="0">
                <a:solidFill>
                  <a:schemeClr val="tx1"/>
                </a:solidFill>
                <a:latin typeface="Arial" panose="020B0604020202020204" pitchFamily="34" charset="0"/>
                <a:cs typeface="Arial" panose="020B0604020202020204" pitchFamily="34" charset="0"/>
              </a:rPr>
              <a:t>SELECT  </a:t>
            </a:r>
            <a:r>
              <a:rPr lang="en-US" altLang="en-US" sz="2000" b="0" dirty="0">
                <a:solidFill>
                  <a:schemeClr val="tx1"/>
                </a:solidFill>
                <a:latin typeface="Arial" panose="020B0604020202020204" pitchFamily="34" charset="0"/>
                <a:cs typeface="Arial" panose="020B0604020202020204" pitchFamily="34" charset="0"/>
              </a:rPr>
              <a:t>MAX (SALARY)</a:t>
            </a:r>
          </a:p>
          <a:p>
            <a:pPr eaLnBrk="1" hangingPunct="1">
              <a:lnSpc>
                <a:spcPct val="90000"/>
              </a:lnSpc>
              <a:buClr>
                <a:srgbClr val="FF0000"/>
              </a:buClr>
              <a:buSzTx/>
              <a:buFont typeface="Wingdings" pitchFamily="2" charset="2"/>
              <a:buNone/>
            </a:pPr>
            <a:r>
              <a:rPr lang="en-US" altLang="en-US" sz="2000" dirty="0">
                <a:solidFill>
                  <a:schemeClr val="tx1"/>
                </a:solidFill>
                <a:latin typeface="Arial" panose="020B0604020202020204" pitchFamily="34" charset="0"/>
                <a:cs typeface="Arial" panose="020B0604020202020204" pitchFamily="34" charset="0"/>
              </a:rPr>
              <a:t>FROM</a:t>
            </a:r>
            <a:r>
              <a:rPr lang="en-US" altLang="en-US" sz="2000" b="0" dirty="0">
                <a:solidFill>
                  <a:schemeClr val="tx1"/>
                </a:solidFill>
                <a:latin typeface="Arial" panose="020B0604020202020204" pitchFamily="34" charset="0"/>
                <a:cs typeface="Arial" panose="020B0604020202020204" pitchFamily="34" charset="0"/>
              </a:rPr>
              <a:t>     EMPLOYEE</a:t>
            </a:r>
          </a:p>
          <a:p>
            <a:pPr eaLnBrk="1" hangingPunct="1">
              <a:lnSpc>
                <a:spcPct val="90000"/>
              </a:lnSpc>
              <a:buClr>
                <a:srgbClr val="FF0000"/>
              </a:buClr>
              <a:buSzTx/>
              <a:buFont typeface="Wingdings" pitchFamily="2" charset="2"/>
              <a:buNone/>
            </a:pPr>
            <a:r>
              <a:rPr lang="en-US" altLang="en-US" sz="2000" dirty="0">
                <a:solidFill>
                  <a:schemeClr val="tx1"/>
                </a:solidFill>
                <a:latin typeface="Arial" panose="020B0604020202020204" pitchFamily="34" charset="0"/>
                <a:cs typeface="Arial" panose="020B0604020202020204" pitchFamily="34" charset="0"/>
              </a:rPr>
              <a:t>WHERE</a:t>
            </a:r>
            <a:r>
              <a:rPr lang="en-US" altLang="en-US" sz="2000" b="0" dirty="0">
                <a:solidFill>
                  <a:schemeClr val="tx1"/>
                </a:solidFill>
                <a:latin typeface="Arial" panose="020B0604020202020204" pitchFamily="34" charset="0"/>
                <a:cs typeface="Arial" panose="020B0604020202020204" pitchFamily="34" charset="0"/>
              </a:rPr>
              <a:t>  DNO = 5</a:t>
            </a:r>
          </a:p>
        </p:txBody>
      </p:sp>
      <p:sp>
        <p:nvSpPr>
          <p:cNvPr id="12" name="Text Box 11">
            <a:extLst>
              <a:ext uri="{FF2B5EF4-FFF2-40B4-BE49-F238E27FC236}">
                <a16:creationId xmlns:a16="http://schemas.microsoft.com/office/drawing/2014/main" id="{62C5AE4E-04E8-4BE5-875C-A53EBB58C7C8}"/>
              </a:ext>
            </a:extLst>
          </p:cNvPr>
          <p:cNvSpPr txBox="1">
            <a:spLocks noChangeArrowheads="1"/>
          </p:cNvSpPr>
          <p:nvPr/>
        </p:nvSpPr>
        <p:spPr bwMode="auto">
          <a:xfrm>
            <a:off x="1202919" y="5662424"/>
            <a:ext cx="4517553"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eaLnBrk="1" hangingPunct="1">
              <a:spcBef>
                <a:spcPct val="50000"/>
              </a:spcBef>
              <a:buClrTx/>
              <a:buSzTx/>
              <a:buFontTx/>
              <a:buNone/>
            </a:pPr>
            <a:r>
              <a:rPr lang="en-US" altLang="en-US" sz="2000" b="0" dirty="0">
                <a:solidFill>
                  <a:schemeClr val="tx1"/>
                </a:solidFill>
                <a:latin typeface="Arial" panose="020B0604020202020204" pitchFamily="34" charset="0"/>
                <a:cs typeface="Arial" panose="020B0604020202020204" pitchFamily="34" charset="0"/>
              </a:rPr>
              <a:t>π</a:t>
            </a:r>
            <a:r>
              <a:rPr lang="en-US" altLang="en-US" sz="2000" b="0" baseline="-25000" dirty="0">
                <a:solidFill>
                  <a:schemeClr val="tx1"/>
                </a:solidFill>
                <a:latin typeface="Arial" panose="020B0604020202020204" pitchFamily="34" charset="0"/>
                <a:cs typeface="Arial" panose="020B0604020202020204" pitchFamily="34" charset="0"/>
              </a:rPr>
              <a:t>LNAME, FNAME </a:t>
            </a:r>
            <a:r>
              <a:rPr lang="en-US" altLang="en-US" sz="2000" b="0" dirty="0">
                <a:solidFill>
                  <a:schemeClr val="tx1"/>
                </a:solidFill>
                <a:latin typeface="Arial" panose="020B0604020202020204" pitchFamily="34" charset="0"/>
                <a:cs typeface="Arial" panose="020B0604020202020204" pitchFamily="34" charset="0"/>
              </a:rPr>
              <a:t>(</a:t>
            </a:r>
            <a:r>
              <a:rPr lang="en-US" altLang="en-US" sz="2000" b="0" dirty="0" err="1">
                <a:solidFill>
                  <a:schemeClr val="tx1"/>
                </a:solidFill>
                <a:latin typeface="Arial" panose="020B0604020202020204" pitchFamily="34" charset="0"/>
                <a:cs typeface="Arial" panose="020B0604020202020204" pitchFamily="34" charset="0"/>
              </a:rPr>
              <a:t>σ</a:t>
            </a:r>
            <a:r>
              <a:rPr lang="en-US" altLang="en-US" sz="2000" b="0" baseline="-25000" dirty="0" err="1">
                <a:solidFill>
                  <a:schemeClr val="tx1"/>
                </a:solidFill>
                <a:latin typeface="Arial" panose="020B0604020202020204" pitchFamily="34" charset="0"/>
                <a:cs typeface="Arial" panose="020B0604020202020204" pitchFamily="34" charset="0"/>
              </a:rPr>
              <a:t>SALARY</a:t>
            </a:r>
            <a:r>
              <a:rPr lang="en-US" altLang="en-US" sz="2000" b="0" baseline="-25000" dirty="0">
                <a:solidFill>
                  <a:schemeClr val="tx1"/>
                </a:solidFill>
                <a:latin typeface="Arial" panose="020B0604020202020204" pitchFamily="34" charset="0"/>
                <a:cs typeface="Arial" panose="020B0604020202020204" pitchFamily="34" charset="0"/>
              </a:rPr>
              <a:t>&gt;C</a:t>
            </a:r>
            <a:r>
              <a:rPr lang="en-US" altLang="en-US" sz="2000" b="0" dirty="0">
                <a:solidFill>
                  <a:schemeClr val="tx1"/>
                </a:solidFill>
                <a:latin typeface="Arial" panose="020B0604020202020204" pitchFamily="34" charset="0"/>
                <a:cs typeface="Arial" panose="020B0604020202020204" pitchFamily="34" charset="0"/>
              </a:rPr>
              <a:t>(EMPLOYEE))</a:t>
            </a:r>
            <a:endParaRPr lang="en-US" altLang="en-US" sz="2000" b="0" baseline="-25000" dirty="0">
              <a:solidFill>
                <a:schemeClr val="tx1"/>
              </a:solidFill>
              <a:latin typeface="Arial" panose="020B0604020202020204" pitchFamily="34" charset="0"/>
              <a:cs typeface="Arial" panose="020B0604020202020204" pitchFamily="34" charset="0"/>
            </a:endParaRPr>
          </a:p>
        </p:txBody>
      </p:sp>
      <p:sp>
        <p:nvSpPr>
          <p:cNvPr id="13" name="Text Box 12">
            <a:extLst>
              <a:ext uri="{FF2B5EF4-FFF2-40B4-BE49-F238E27FC236}">
                <a16:creationId xmlns:a16="http://schemas.microsoft.com/office/drawing/2014/main" id="{32196918-2B8F-4376-8CCD-DED071F8EB3F}"/>
              </a:ext>
            </a:extLst>
          </p:cNvPr>
          <p:cNvSpPr txBox="1">
            <a:spLocks noChangeArrowheads="1"/>
          </p:cNvSpPr>
          <p:nvPr/>
        </p:nvSpPr>
        <p:spPr bwMode="auto">
          <a:xfrm>
            <a:off x="6567499" y="5662424"/>
            <a:ext cx="3860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0033"/>
              </a:buClr>
              <a:buSzPct val="75000"/>
              <a:buFont typeface="Zapf Dingbats" charset="2"/>
              <a:buChar char=""/>
              <a:defRPr sz="2400">
                <a:solidFill>
                  <a:schemeClr val="accent2"/>
                </a:solidFill>
                <a:latin typeface="Helvetica" pitchFamily="34" charset="0"/>
              </a:defRPr>
            </a:lvl1pPr>
            <a:lvl2pPr marL="742950" indent="-285750">
              <a:spcBef>
                <a:spcPct val="20000"/>
              </a:spcBef>
              <a:buClr>
                <a:schemeClr val="accent2"/>
              </a:buClr>
              <a:buSzPct val="100000"/>
              <a:buFont typeface="Zapf Dingbats" charset="2"/>
              <a:buChar char=""/>
              <a:defRPr sz="2000">
                <a:solidFill>
                  <a:schemeClr val="accent2"/>
                </a:solidFill>
                <a:latin typeface="Helvetica" pitchFamily="34" charset="0"/>
              </a:defRPr>
            </a:lvl2pPr>
            <a:lvl3pPr marL="1143000" indent="-228600">
              <a:spcBef>
                <a:spcPct val="20000"/>
              </a:spcBef>
              <a:buClr>
                <a:schemeClr val="accent2"/>
              </a:buClr>
              <a:buSzPct val="100000"/>
              <a:buFont typeface="Zapf Dingbats" charset="2"/>
              <a:buChar char=""/>
              <a:defRPr>
                <a:solidFill>
                  <a:schemeClr val="accent2"/>
                </a:solidFill>
                <a:latin typeface="Helvetica" pitchFamily="34" charset="0"/>
              </a:defRPr>
            </a:lvl3pPr>
            <a:lvl4pPr marL="1600200" indent="-228600">
              <a:spcBef>
                <a:spcPct val="20000"/>
              </a:spcBef>
              <a:buClr>
                <a:schemeClr val="accent2"/>
              </a:buClr>
              <a:buSzPct val="100000"/>
              <a:buFont typeface="Zapf Dingbats" charset="2"/>
              <a:buChar char=""/>
              <a:defRPr>
                <a:solidFill>
                  <a:schemeClr val="accent2"/>
                </a:solidFill>
                <a:latin typeface="Helvetica" pitchFamily="34" charset="0"/>
              </a:defRPr>
            </a:lvl4pPr>
            <a:lvl5pPr marL="2057400" indent="-228600">
              <a:spcBef>
                <a:spcPct val="20000"/>
              </a:spcBef>
              <a:buClr>
                <a:schemeClr val="accent2"/>
              </a:buClr>
              <a:buSzPct val="100000"/>
              <a:buFont typeface="Zapf Dingbats" charset="2"/>
              <a:buChar char=""/>
              <a:defRPr>
                <a:solidFill>
                  <a:schemeClr val="accent2"/>
                </a:solidFill>
                <a:latin typeface="Helvetica" pitchFamily="34" charset="0"/>
              </a:defRPr>
            </a:lvl5pPr>
            <a:lvl6pPr marL="25146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6pPr>
            <a:lvl7pPr marL="29718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7pPr>
            <a:lvl8pPr marL="34290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8pPr>
            <a:lvl9pPr marL="3886200" indent="-228600" eaLnBrk="0" fontAlgn="base" hangingPunct="0">
              <a:spcBef>
                <a:spcPct val="20000"/>
              </a:spcBef>
              <a:spcAft>
                <a:spcPct val="0"/>
              </a:spcAft>
              <a:buClr>
                <a:schemeClr val="accent2"/>
              </a:buClr>
              <a:buSzPct val="100000"/>
              <a:buFont typeface="Zapf Dingbats" charset="2"/>
              <a:buChar char=""/>
              <a:defRPr>
                <a:solidFill>
                  <a:schemeClr val="accent2"/>
                </a:solidFill>
                <a:latin typeface="Helvetica" pitchFamily="34" charset="0"/>
              </a:defRPr>
            </a:lvl9pPr>
          </a:lstStyle>
          <a:p>
            <a:pPr eaLnBrk="1" hangingPunct="1">
              <a:spcBef>
                <a:spcPct val="50000"/>
              </a:spcBef>
              <a:buClrTx/>
              <a:buSzTx/>
              <a:buFontTx/>
              <a:buNone/>
            </a:pPr>
            <a:r>
              <a:rPr lang="en-US" altLang="en-US" sz="2000" b="0" dirty="0">
                <a:solidFill>
                  <a:schemeClr val="tx1"/>
                </a:solidFill>
                <a:latin typeface="Arial" panose="020B0604020202020204" pitchFamily="34" charset="0"/>
                <a:cs typeface="Arial" panose="020B0604020202020204" pitchFamily="34" charset="0"/>
              </a:rPr>
              <a:t>ℱ</a:t>
            </a:r>
            <a:r>
              <a:rPr lang="en-US" altLang="en-US" sz="1800" b="0" baseline="-25000" dirty="0">
                <a:solidFill>
                  <a:schemeClr val="tx1"/>
                </a:solidFill>
                <a:latin typeface="Arial" panose="020B0604020202020204" pitchFamily="34" charset="0"/>
                <a:cs typeface="Arial" panose="020B0604020202020204" pitchFamily="34" charset="0"/>
              </a:rPr>
              <a:t>MAX SALARY</a:t>
            </a:r>
            <a:r>
              <a:rPr lang="en-US" altLang="en-US" sz="2000" b="0" baseline="-25000" dirty="0">
                <a:solidFill>
                  <a:schemeClr val="tx1"/>
                </a:solidFill>
                <a:latin typeface="Arial" panose="020B0604020202020204" pitchFamily="34" charset="0"/>
                <a:cs typeface="Arial" panose="020B0604020202020204" pitchFamily="34" charset="0"/>
              </a:rPr>
              <a:t> </a:t>
            </a:r>
            <a:r>
              <a:rPr lang="en-US" altLang="en-US" sz="2000" b="0" dirty="0">
                <a:solidFill>
                  <a:schemeClr val="tx1"/>
                </a:solidFill>
                <a:latin typeface="Arial" panose="020B0604020202020204" pitchFamily="34" charset="0"/>
                <a:cs typeface="Arial" panose="020B0604020202020204" pitchFamily="34" charset="0"/>
              </a:rPr>
              <a:t>(</a:t>
            </a:r>
            <a:r>
              <a:rPr lang="en-US" altLang="en-US" b="0" dirty="0" err="1">
                <a:solidFill>
                  <a:schemeClr val="tx1"/>
                </a:solidFill>
                <a:latin typeface="Arial" panose="020B0604020202020204" pitchFamily="34" charset="0"/>
                <a:cs typeface="Arial" panose="020B0604020202020204" pitchFamily="34" charset="0"/>
              </a:rPr>
              <a:t>σ</a:t>
            </a:r>
            <a:r>
              <a:rPr lang="en-US" altLang="en-US" sz="1800" b="0" baseline="-25000" dirty="0" err="1">
                <a:solidFill>
                  <a:schemeClr val="tx1"/>
                </a:solidFill>
                <a:latin typeface="Arial" panose="020B0604020202020204" pitchFamily="34" charset="0"/>
                <a:cs typeface="Arial" panose="020B0604020202020204" pitchFamily="34" charset="0"/>
              </a:rPr>
              <a:t>DNO</a:t>
            </a:r>
            <a:r>
              <a:rPr lang="en-US" altLang="en-US" sz="1800" b="0" baseline="-25000" dirty="0">
                <a:solidFill>
                  <a:schemeClr val="tx1"/>
                </a:solidFill>
                <a:latin typeface="Arial" panose="020B0604020202020204" pitchFamily="34" charset="0"/>
                <a:cs typeface="Arial" panose="020B0604020202020204" pitchFamily="34" charset="0"/>
              </a:rPr>
              <a:t>=5 </a:t>
            </a:r>
            <a:r>
              <a:rPr lang="en-US" altLang="en-US" sz="2000" b="0" dirty="0">
                <a:solidFill>
                  <a:schemeClr val="tx1"/>
                </a:solidFill>
                <a:latin typeface="Arial" panose="020B0604020202020204" pitchFamily="34" charset="0"/>
                <a:cs typeface="Arial" panose="020B0604020202020204" pitchFamily="34" charset="0"/>
              </a:rPr>
              <a:t>(EMPLOYEE))</a:t>
            </a:r>
          </a:p>
        </p:txBody>
      </p:sp>
      <p:grpSp>
        <p:nvGrpSpPr>
          <p:cNvPr id="22" name="Group 21">
            <a:extLst>
              <a:ext uri="{FF2B5EF4-FFF2-40B4-BE49-F238E27FC236}">
                <a16:creationId xmlns:a16="http://schemas.microsoft.com/office/drawing/2014/main" id="{82495416-EED7-47B0-9095-2B310E4A0471}"/>
              </a:ext>
            </a:extLst>
          </p:cNvPr>
          <p:cNvGrpSpPr/>
          <p:nvPr/>
        </p:nvGrpSpPr>
        <p:grpSpPr>
          <a:xfrm>
            <a:off x="4308487" y="3556928"/>
            <a:ext cx="4192588" cy="647700"/>
            <a:chOff x="2501900" y="3492500"/>
            <a:chExt cx="4192588" cy="647700"/>
          </a:xfrm>
        </p:grpSpPr>
        <p:sp>
          <p:nvSpPr>
            <p:cNvPr id="18" name="Line 7">
              <a:extLst>
                <a:ext uri="{FF2B5EF4-FFF2-40B4-BE49-F238E27FC236}">
                  <a16:creationId xmlns:a16="http://schemas.microsoft.com/office/drawing/2014/main" id="{6149B95A-B4FA-49E8-A7A4-92749876E5AE}"/>
                </a:ext>
              </a:extLst>
            </p:cNvPr>
            <p:cNvSpPr>
              <a:spLocks noChangeShapeType="1"/>
            </p:cNvSpPr>
            <p:nvPr/>
          </p:nvSpPr>
          <p:spPr bwMode="auto">
            <a:xfrm>
              <a:off x="2501900" y="3733800"/>
              <a:ext cx="4191000" cy="15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a:effectLst>
                  <a:outerShdw blurRad="38100" dist="38100" dir="2700000" algn="tl">
                    <a:srgbClr val="000000">
                      <a:alpha val="43137"/>
                    </a:srgbClr>
                  </a:outerShdw>
                </a:effectLst>
              </a:endParaRPr>
            </a:p>
          </p:txBody>
        </p:sp>
        <p:sp>
          <p:nvSpPr>
            <p:cNvPr id="19" name="Line 8">
              <a:extLst>
                <a:ext uri="{FF2B5EF4-FFF2-40B4-BE49-F238E27FC236}">
                  <a16:creationId xmlns:a16="http://schemas.microsoft.com/office/drawing/2014/main" id="{B780858E-9115-4BEF-A713-9A86AFC85A66}"/>
                </a:ext>
              </a:extLst>
            </p:cNvPr>
            <p:cNvSpPr>
              <a:spLocks noChangeShapeType="1"/>
            </p:cNvSpPr>
            <p:nvPr/>
          </p:nvSpPr>
          <p:spPr bwMode="auto">
            <a:xfrm>
              <a:off x="4660900" y="3492500"/>
              <a:ext cx="1588" cy="2413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a:effectLst>
                  <a:outerShdw blurRad="38100" dist="38100" dir="2700000" algn="tl">
                    <a:srgbClr val="000000">
                      <a:alpha val="43137"/>
                    </a:srgbClr>
                  </a:outerShdw>
                </a:effectLst>
              </a:endParaRPr>
            </a:p>
          </p:txBody>
        </p:sp>
        <p:sp>
          <p:nvSpPr>
            <p:cNvPr id="20" name="Line 9">
              <a:extLst>
                <a:ext uri="{FF2B5EF4-FFF2-40B4-BE49-F238E27FC236}">
                  <a16:creationId xmlns:a16="http://schemas.microsoft.com/office/drawing/2014/main" id="{3137BD86-8DE0-4B89-A248-78068AE09371}"/>
                </a:ext>
              </a:extLst>
            </p:cNvPr>
            <p:cNvSpPr>
              <a:spLocks noChangeShapeType="1"/>
            </p:cNvSpPr>
            <p:nvPr/>
          </p:nvSpPr>
          <p:spPr bwMode="auto">
            <a:xfrm>
              <a:off x="2501900" y="3733800"/>
              <a:ext cx="1588" cy="406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a:effectLst>
                  <a:outerShdw blurRad="38100" dist="38100" dir="2700000" algn="tl">
                    <a:srgbClr val="000000">
                      <a:alpha val="43137"/>
                    </a:srgbClr>
                  </a:outerShdw>
                </a:effectLst>
              </a:endParaRPr>
            </a:p>
          </p:txBody>
        </p:sp>
        <p:sp>
          <p:nvSpPr>
            <p:cNvPr id="21" name="Line 10">
              <a:extLst>
                <a:ext uri="{FF2B5EF4-FFF2-40B4-BE49-F238E27FC236}">
                  <a16:creationId xmlns:a16="http://schemas.microsoft.com/office/drawing/2014/main" id="{4B23B203-4A14-49A1-8C9F-C7981468B471}"/>
                </a:ext>
              </a:extLst>
            </p:cNvPr>
            <p:cNvSpPr>
              <a:spLocks noChangeShapeType="1"/>
            </p:cNvSpPr>
            <p:nvPr/>
          </p:nvSpPr>
          <p:spPr bwMode="auto">
            <a:xfrm>
              <a:off x="6692900" y="3733800"/>
              <a:ext cx="1588" cy="406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a:effectLst>
                  <a:outerShdw blurRad="38100" dist="38100" dir="2700000" algn="tl">
                    <a:srgbClr val="000000">
                      <a:alpha val="43137"/>
                    </a:srgbClr>
                  </a:outerShdw>
                </a:effectLst>
              </a:endParaRPr>
            </a:p>
          </p:txBody>
        </p:sp>
      </p:grpSp>
      <p:sp>
        <p:nvSpPr>
          <p:cNvPr id="23" name="Line 9">
            <a:extLst>
              <a:ext uri="{FF2B5EF4-FFF2-40B4-BE49-F238E27FC236}">
                <a16:creationId xmlns:a16="http://schemas.microsoft.com/office/drawing/2014/main" id="{3A3FA40A-2761-4D3E-8ECB-42E6BE4F7BB4}"/>
              </a:ext>
            </a:extLst>
          </p:cNvPr>
          <p:cNvSpPr>
            <a:spLocks noChangeShapeType="1"/>
          </p:cNvSpPr>
          <p:nvPr/>
        </p:nvSpPr>
        <p:spPr bwMode="auto">
          <a:xfrm>
            <a:off x="4306899" y="5241096"/>
            <a:ext cx="1588" cy="406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a:effectLst>
                <a:outerShdw blurRad="38100" dist="38100" dir="2700000" algn="tl">
                  <a:srgbClr val="000000">
                    <a:alpha val="43137"/>
                  </a:srgbClr>
                </a:outerShdw>
              </a:effectLst>
            </a:endParaRPr>
          </a:p>
        </p:txBody>
      </p:sp>
      <p:sp>
        <p:nvSpPr>
          <p:cNvPr id="24" name="Line 9">
            <a:extLst>
              <a:ext uri="{FF2B5EF4-FFF2-40B4-BE49-F238E27FC236}">
                <a16:creationId xmlns:a16="http://schemas.microsoft.com/office/drawing/2014/main" id="{8C54D977-8B63-446E-AF87-47A1CE6573AD}"/>
              </a:ext>
            </a:extLst>
          </p:cNvPr>
          <p:cNvSpPr>
            <a:spLocks noChangeShapeType="1"/>
          </p:cNvSpPr>
          <p:nvPr/>
        </p:nvSpPr>
        <p:spPr bwMode="auto">
          <a:xfrm>
            <a:off x="8497899" y="5259068"/>
            <a:ext cx="1588" cy="406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8818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D5D5-3F7C-4430-9D8A-4BA0B19C1499}"/>
              </a:ext>
            </a:extLst>
          </p:cNvPr>
          <p:cNvSpPr>
            <a:spLocks noGrp="1"/>
          </p:cNvSpPr>
          <p:nvPr>
            <p:ph type="title"/>
          </p:nvPr>
        </p:nvSpPr>
        <p:spPr/>
        <p:txBody>
          <a:bodyPr/>
          <a:lstStyle/>
          <a:p>
            <a:r>
              <a:rPr lang="en-US" altLang="zh-CN" dirty="0"/>
              <a:t>Implementing the Select Operation</a:t>
            </a:r>
            <a:endParaRPr lang="en-HK" dirty="0"/>
          </a:p>
        </p:txBody>
      </p:sp>
      <p:sp>
        <p:nvSpPr>
          <p:cNvPr id="3" name="Content Placeholder 2">
            <a:extLst>
              <a:ext uri="{FF2B5EF4-FFF2-40B4-BE49-F238E27FC236}">
                <a16:creationId xmlns:a16="http://schemas.microsoft.com/office/drawing/2014/main" id="{C5901716-12B9-4BA1-8CF8-1B8940B09850}"/>
              </a:ext>
            </a:extLst>
          </p:cNvPr>
          <p:cNvSpPr>
            <a:spLocks noGrp="1"/>
          </p:cNvSpPr>
          <p:nvPr>
            <p:ph idx="1"/>
          </p:nvPr>
        </p:nvSpPr>
        <p:spPr/>
        <p:txBody>
          <a:bodyPr>
            <a:normAutofit/>
          </a:bodyPr>
          <a:lstStyle/>
          <a:p>
            <a:r>
              <a:rPr lang="en-HK" dirty="0"/>
              <a:t>Simple SELECT statement, e.g.,</a:t>
            </a:r>
          </a:p>
          <a:p>
            <a:pPr lvl="1"/>
            <a:r>
              <a:rPr lang="en-HK" dirty="0"/>
              <a:t>(OP1): </a:t>
            </a:r>
            <a:r>
              <a:rPr lang="el-GR" dirty="0"/>
              <a:t>σ </a:t>
            </a:r>
            <a:r>
              <a:rPr lang="en-HK" baseline="-25000" dirty="0"/>
              <a:t>SSN='123456789'</a:t>
            </a:r>
            <a:r>
              <a:rPr lang="en-HK" dirty="0"/>
              <a:t> (EMPLOYEE)</a:t>
            </a:r>
          </a:p>
          <a:p>
            <a:pPr lvl="1"/>
            <a:r>
              <a:rPr lang="en-HK" dirty="0"/>
              <a:t>(OP2): </a:t>
            </a:r>
            <a:r>
              <a:rPr lang="el-GR" dirty="0"/>
              <a:t>σ </a:t>
            </a:r>
            <a:r>
              <a:rPr lang="en-HK" baseline="-25000" dirty="0"/>
              <a:t>DNUMBER&gt;5</a:t>
            </a:r>
            <a:r>
              <a:rPr lang="en-HK" dirty="0"/>
              <a:t> (DEPARTMENT)</a:t>
            </a:r>
          </a:p>
          <a:p>
            <a:pPr lvl="1"/>
            <a:r>
              <a:rPr lang="en-HK" dirty="0"/>
              <a:t>(OP3): </a:t>
            </a:r>
            <a:r>
              <a:rPr lang="el-GR" dirty="0"/>
              <a:t>σ </a:t>
            </a:r>
            <a:r>
              <a:rPr lang="en-HK" baseline="-25000" dirty="0"/>
              <a:t>DNO=5</a:t>
            </a:r>
            <a:r>
              <a:rPr lang="en-HK" dirty="0"/>
              <a:t> (EMPLOYEE)</a:t>
            </a:r>
          </a:p>
          <a:p>
            <a:r>
              <a:rPr lang="en-HK" dirty="0"/>
              <a:t>Conjunctive SELECT, e.g.,</a:t>
            </a:r>
          </a:p>
          <a:p>
            <a:pPr lvl="1"/>
            <a:r>
              <a:rPr lang="en-HK" dirty="0"/>
              <a:t>(OP4): </a:t>
            </a:r>
            <a:r>
              <a:rPr lang="el-GR" dirty="0"/>
              <a:t>σ </a:t>
            </a:r>
            <a:r>
              <a:rPr lang="en-HK" baseline="-25000" dirty="0"/>
              <a:t>DNO=5 AND SALARY&gt;30000 AND SEX=F</a:t>
            </a:r>
            <a:r>
              <a:rPr lang="en-HK" dirty="0"/>
              <a:t> (EMPLOYEE)</a:t>
            </a:r>
          </a:p>
          <a:p>
            <a:pPr lvl="1"/>
            <a:r>
              <a:rPr lang="en-HK" dirty="0"/>
              <a:t>(OP5): </a:t>
            </a:r>
            <a:r>
              <a:rPr lang="el-GR" dirty="0"/>
              <a:t>σ </a:t>
            </a:r>
            <a:r>
              <a:rPr lang="en-HK" baseline="-25000" dirty="0"/>
              <a:t>ESSN=‘123456789’ AND PNO=10</a:t>
            </a:r>
            <a:r>
              <a:rPr lang="en-HK" dirty="0"/>
              <a:t> (WORKS_ON)</a:t>
            </a:r>
          </a:p>
          <a:p>
            <a:r>
              <a:rPr lang="en-HK" dirty="0"/>
              <a:t>Disjunctive SELECT, e.g.,</a:t>
            </a:r>
          </a:p>
          <a:p>
            <a:pPr lvl="1"/>
            <a:r>
              <a:rPr lang="en-HK" dirty="0"/>
              <a:t>(OP4’): </a:t>
            </a:r>
            <a:r>
              <a:rPr lang="el-GR" dirty="0"/>
              <a:t>σ </a:t>
            </a:r>
            <a:r>
              <a:rPr lang="en-HK" baseline="-25000" dirty="0"/>
              <a:t>DNO=5 OR SALARY&gt;30000 OR SEX=F</a:t>
            </a:r>
            <a:r>
              <a:rPr lang="en-HK" dirty="0"/>
              <a:t> (EMPLOYEE)</a:t>
            </a:r>
          </a:p>
          <a:p>
            <a:endParaRPr lang="en-HK" dirty="0"/>
          </a:p>
          <a:p>
            <a:endParaRPr lang="en-HK" dirty="0"/>
          </a:p>
          <a:p>
            <a:endParaRPr lang="en-HK" dirty="0"/>
          </a:p>
        </p:txBody>
      </p:sp>
      <p:sp>
        <p:nvSpPr>
          <p:cNvPr id="4" name="Slide Number Placeholder 3">
            <a:extLst>
              <a:ext uri="{FF2B5EF4-FFF2-40B4-BE49-F238E27FC236}">
                <a16:creationId xmlns:a16="http://schemas.microsoft.com/office/drawing/2014/main" id="{7BC4A43B-E798-43DE-A132-CF43E632701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273603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C76C-8386-4290-BBB8-F9601979BF8C}"/>
              </a:ext>
            </a:extLst>
          </p:cNvPr>
          <p:cNvSpPr>
            <a:spLocks noGrp="1"/>
          </p:cNvSpPr>
          <p:nvPr>
            <p:ph type="title"/>
          </p:nvPr>
        </p:nvSpPr>
        <p:spPr/>
        <p:txBody>
          <a:bodyPr/>
          <a:lstStyle/>
          <a:p>
            <a:r>
              <a:rPr lang="en-US" altLang="zh-CN" dirty="0"/>
              <a:t>Search Methods for Selection (1/</a:t>
            </a:r>
            <a:r>
              <a:rPr lang="en-US" altLang="zh-TW" dirty="0"/>
              <a:t>8</a:t>
            </a:r>
            <a:r>
              <a:rPr lang="en-US" altLang="zh-CN" dirty="0"/>
              <a:t>)</a:t>
            </a:r>
            <a:endParaRPr lang="en-HK" dirty="0"/>
          </a:p>
        </p:txBody>
      </p:sp>
      <p:sp>
        <p:nvSpPr>
          <p:cNvPr id="3" name="Content Placeholder 2">
            <a:extLst>
              <a:ext uri="{FF2B5EF4-FFF2-40B4-BE49-F238E27FC236}">
                <a16:creationId xmlns:a16="http://schemas.microsoft.com/office/drawing/2014/main" id="{332329EA-D2B4-41BA-B406-C050C131E81B}"/>
              </a:ext>
            </a:extLst>
          </p:cNvPr>
          <p:cNvSpPr>
            <a:spLocks noGrp="1"/>
          </p:cNvSpPr>
          <p:nvPr>
            <p:ph idx="1"/>
          </p:nvPr>
        </p:nvSpPr>
        <p:spPr>
          <a:xfrm>
            <a:off x="1202919" y="2011680"/>
            <a:ext cx="10667952" cy="4206240"/>
          </a:xfrm>
        </p:spPr>
        <p:txBody>
          <a:bodyPr>
            <a:normAutofit/>
          </a:bodyPr>
          <a:lstStyle/>
          <a:p>
            <a:pPr>
              <a:lnSpc>
                <a:spcPct val="110000"/>
              </a:lnSpc>
            </a:pPr>
            <a:r>
              <a:rPr lang="en-HK" dirty="0"/>
              <a:t>S1: Linear search (unordered file) </a:t>
            </a:r>
          </a:p>
          <a:p>
            <a:pPr lvl="1">
              <a:lnSpc>
                <a:spcPct val="110000"/>
              </a:lnSpc>
            </a:pPr>
            <a:r>
              <a:rPr lang="en-HK" dirty="0"/>
              <a:t>Retrieve every record in the file sequentially</a:t>
            </a:r>
          </a:p>
          <a:p>
            <a:pPr lvl="1">
              <a:lnSpc>
                <a:spcPct val="110000"/>
              </a:lnSpc>
            </a:pPr>
            <a:r>
              <a:rPr lang="en-HK" dirty="0"/>
              <a:t>Test whether its attribute value satisfies the selection condition</a:t>
            </a:r>
          </a:p>
          <a:p>
            <a:pPr lvl="1">
              <a:lnSpc>
                <a:spcPct val="110000"/>
              </a:lnSpc>
            </a:pPr>
            <a:r>
              <a:rPr lang="en-HK" dirty="0"/>
              <a:t>Each disk block is read into a main memory buffer and then a search through the records within the main memory buffer</a:t>
            </a:r>
          </a:p>
          <a:p>
            <a:pPr>
              <a:lnSpc>
                <a:spcPct val="110000"/>
              </a:lnSpc>
            </a:pPr>
            <a:r>
              <a:rPr lang="en-HK" dirty="0"/>
              <a:t>S2: Binary search (ordered file)</a:t>
            </a:r>
          </a:p>
          <a:p>
            <a:pPr lvl="1">
              <a:lnSpc>
                <a:spcPct val="110000"/>
              </a:lnSpc>
            </a:pPr>
            <a:r>
              <a:rPr lang="en-HK" dirty="0"/>
              <a:t>Condition: the selection condition involves an equality comparison on a key attribute on which the file is ordered</a:t>
            </a:r>
          </a:p>
          <a:p>
            <a:pPr lvl="1">
              <a:lnSpc>
                <a:spcPct val="110000"/>
              </a:lnSpc>
            </a:pPr>
            <a:r>
              <a:rPr lang="en-HK" dirty="0"/>
              <a:t>The records of the file are sorted according to the value of the key</a:t>
            </a:r>
          </a:p>
          <a:p>
            <a:pPr lvl="1">
              <a:lnSpc>
                <a:spcPct val="110000"/>
              </a:lnSpc>
            </a:pPr>
            <a:r>
              <a:rPr lang="en-HK" dirty="0"/>
              <a:t>Op1: σ </a:t>
            </a:r>
            <a:r>
              <a:rPr lang="en-HK" baseline="-25000" dirty="0"/>
              <a:t>SSN='123456789'</a:t>
            </a:r>
            <a:r>
              <a:rPr lang="en-HK" dirty="0"/>
              <a:t> (EMPLOYEE) if </a:t>
            </a:r>
            <a:r>
              <a:rPr lang="en-HK" dirty="0" err="1"/>
              <a:t>ssn</a:t>
            </a:r>
            <a:r>
              <a:rPr lang="en-HK" dirty="0"/>
              <a:t> is the ordering attribute for the employee file</a:t>
            </a:r>
          </a:p>
          <a:p>
            <a:endParaRPr lang="en-HK" dirty="0"/>
          </a:p>
          <a:p>
            <a:endParaRPr lang="en-HK" dirty="0"/>
          </a:p>
        </p:txBody>
      </p:sp>
      <p:sp>
        <p:nvSpPr>
          <p:cNvPr id="4" name="Slide Number Placeholder 3">
            <a:extLst>
              <a:ext uri="{FF2B5EF4-FFF2-40B4-BE49-F238E27FC236}">
                <a16:creationId xmlns:a16="http://schemas.microsoft.com/office/drawing/2014/main" id="{C3B14A0A-2067-4FDE-AF6C-ECD8F56D31F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52125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B7AE-97D6-491E-9B8C-AD51D1E02C73}"/>
              </a:ext>
            </a:extLst>
          </p:cNvPr>
          <p:cNvSpPr>
            <a:spLocks noGrp="1"/>
          </p:cNvSpPr>
          <p:nvPr>
            <p:ph type="title"/>
          </p:nvPr>
        </p:nvSpPr>
        <p:spPr/>
        <p:txBody>
          <a:bodyPr/>
          <a:lstStyle/>
          <a:p>
            <a:r>
              <a:rPr lang="en-US" altLang="zh-CN" dirty="0"/>
              <a:t>Search Methods for Selection (2/</a:t>
            </a:r>
            <a:r>
              <a:rPr lang="en-US" altLang="zh-TW" dirty="0"/>
              <a:t>8</a:t>
            </a:r>
            <a:r>
              <a:rPr lang="en-US" altLang="zh-CN" dirty="0"/>
              <a:t>)</a:t>
            </a:r>
            <a:endParaRPr lang="en-HK" dirty="0"/>
          </a:p>
        </p:txBody>
      </p:sp>
      <p:sp>
        <p:nvSpPr>
          <p:cNvPr id="3" name="Content Placeholder 2">
            <a:extLst>
              <a:ext uri="{FF2B5EF4-FFF2-40B4-BE49-F238E27FC236}">
                <a16:creationId xmlns:a16="http://schemas.microsoft.com/office/drawing/2014/main" id="{8CD47CE1-C39C-4A54-BA84-47C52C0132A1}"/>
              </a:ext>
            </a:extLst>
          </p:cNvPr>
          <p:cNvSpPr>
            <a:spLocks noGrp="1"/>
          </p:cNvSpPr>
          <p:nvPr>
            <p:ph idx="1"/>
          </p:nvPr>
        </p:nvSpPr>
        <p:spPr/>
        <p:txBody>
          <a:bodyPr/>
          <a:lstStyle/>
          <a:p>
            <a:r>
              <a:rPr lang="en-HK" dirty="0"/>
              <a:t>S3: Using a primary index or hash key to retrieve a single record</a:t>
            </a:r>
          </a:p>
          <a:p>
            <a:pPr lvl="1"/>
            <a:r>
              <a:rPr lang="en-HK" dirty="0"/>
              <a:t>The index/hash function tells the locations of the records</a:t>
            </a:r>
          </a:p>
          <a:p>
            <a:pPr lvl="1"/>
            <a:r>
              <a:rPr lang="en-HK" dirty="0"/>
              <a:t>Condition: the selection condition involves an equality comparison on a key attribute with a primary index (or a hash key) </a:t>
            </a:r>
          </a:p>
          <a:p>
            <a:pPr lvl="1"/>
            <a:r>
              <a:rPr lang="en-HK" dirty="0"/>
              <a:t>For example, </a:t>
            </a:r>
            <a:r>
              <a:rPr lang="en-HK" dirty="0" err="1"/>
              <a:t>ssn</a:t>
            </a:r>
            <a:r>
              <a:rPr lang="en-HK" dirty="0"/>
              <a:t>=‘123456789’ in OP1 (EMPLOYEE), we can use the primary index (or the hash key) to directly retrieve the record</a:t>
            </a:r>
          </a:p>
          <a:p>
            <a:endParaRPr lang="en-HK" dirty="0"/>
          </a:p>
        </p:txBody>
      </p:sp>
      <p:sp>
        <p:nvSpPr>
          <p:cNvPr id="4" name="Slide Number Placeholder 3">
            <a:extLst>
              <a:ext uri="{FF2B5EF4-FFF2-40B4-BE49-F238E27FC236}">
                <a16:creationId xmlns:a16="http://schemas.microsoft.com/office/drawing/2014/main" id="{B80D77AE-A0FB-4135-971A-9573596CED48}"/>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06156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C6C5-1E16-41BF-A88E-F9BB6AFA7FEE}"/>
              </a:ext>
            </a:extLst>
          </p:cNvPr>
          <p:cNvSpPr>
            <a:spLocks noGrp="1"/>
          </p:cNvSpPr>
          <p:nvPr>
            <p:ph type="title"/>
          </p:nvPr>
        </p:nvSpPr>
        <p:spPr/>
        <p:txBody>
          <a:bodyPr/>
          <a:lstStyle/>
          <a:p>
            <a:r>
              <a:rPr lang="en-US" altLang="zh-CN" dirty="0"/>
              <a:t>Search Methods for Selection (3/</a:t>
            </a:r>
            <a:r>
              <a:rPr lang="en-US" altLang="zh-TW" dirty="0"/>
              <a:t>8</a:t>
            </a:r>
            <a:r>
              <a:rPr lang="en-US" altLang="zh-CN" dirty="0"/>
              <a:t>)</a:t>
            </a:r>
            <a:endParaRPr lang="en-HK" dirty="0"/>
          </a:p>
        </p:txBody>
      </p:sp>
      <p:sp>
        <p:nvSpPr>
          <p:cNvPr id="3" name="Content Placeholder 2">
            <a:extLst>
              <a:ext uri="{FF2B5EF4-FFF2-40B4-BE49-F238E27FC236}">
                <a16:creationId xmlns:a16="http://schemas.microsoft.com/office/drawing/2014/main" id="{CCF888BD-2604-48BA-8A1D-81F9614FC0FA}"/>
              </a:ext>
            </a:extLst>
          </p:cNvPr>
          <p:cNvSpPr>
            <a:spLocks noGrp="1"/>
          </p:cNvSpPr>
          <p:nvPr>
            <p:ph idx="1"/>
          </p:nvPr>
        </p:nvSpPr>
        <p:spPr/>
        <p:txBody>
          <a:bodyPr>
            <a:normAutofit/>
          </a:bodyPr>
          <a:lstStyle/>
          <a:p>
            <a:r>
              <a:rPr lang="en-HK" dirty="0"/>
              <a:t>S4: Using a primary index to retrieve multiple records </a:t>
            </a:r>
          </a:p>
          <a:p>
            <a:pPr lvl="1"/>
            <a:r>
              <a:rPr lang="en-HK" dirty="0"/>
              <a:t>The index tells the locations of the records (a sparse index on an ordered file)</a:t>
            </a:r>
          </a:p>
          <a:p>
            <a:pPr lvl="1"/>
            <a:r>
              <a:rPr lang="en-HK" dirty="0"/>
              <a:t>Condition: the comparison condition is &gt;, ≥, &lt;, or ≤ on a key field with a primary index</a:t>
            </a:r>
          </a:p>
          <a:p>
            <a:pPr lvl="1"/>
            <a:r>
              <a:rPr lang="en-HK" dirty="0"/>
              <a:t>For example, </a:t>
            </a:r>
            <a:r>
              <a:rPr lang="en-HK" dirty="0" err="1"/>
              <a:t>dnumber</a:t>
            </a:r>
            <a:r>
              <a:rPr lang="en-HK" dirty="0"/>
              <a:t> &gt; 5 in OP2, σ </a:t>
            </a:r>
            <a:r>
              <a:rPr lang="en-HK" baseline="-25000" dirty="0"/>
              <a:t>DNUMBER&gt;5 </a:t>
            </a:r>
            <a:r>
              <a:rPr lang="en-HK" dirty="0"/>
              <a:t>(DEPARTMENT) </a:t>
            </a:r>
          </a:p>
          <a:p>
            <a:pPr lvl="1"/>
            <a:r>
              <a:rPr lang="en-HK" dirty="0"/>
              <a:t>Use the index to find the record satisfying the corresponding equality condition (</a:t>
            </a:r>
            <a:r>
              <a:rPr lang="en-HK" dirty="0" err="1"/>
              <a:t>dnumber</a:t>
            </a:r>
            <a:r>
              <a:rPr lang="en-HK" dirty="0"/>
              <a:t> = 5); then retrieve all subsequent records in the (ordered) file</a:t>
            </a:r>
          </a:p>
          <a:p>
            <a:pPr lvl="1"/>
            <a:r>
              <a:rPr lang="en-HK" dirty="0"/>
              <a:t>For the condition </a:t>
            </a:r>
            <a:r>
              <a:rPr lang="en-HK" dirty="0" err="1"/>
              <a:t>dnumber</a:t>
            </a:r>
            <a:r>
              <a:rPr lang="en-HK" dirty="0"/>
              <a:t> &lt; 5, retrieve all the preceding records</a:t>
            </a:r>
          </a:p>
          <a:p>
            <a:endParaRPr lang="en-HK" dirty="0"/>
          </a:p>
          <a:p>
            <a:endParaRPr lang="en-HK" dirty="0"/>
          </a:p>
          <a:p>
            <a:endParaRPr lang="en-HK" dirty="0"/>
          </a:p>
        </p:txBody>
      </p:sp>
      <p:sp>
        <p:nvSpPr>
          <p:cNvPr id="4" name="Slide Number Placeholder 3">
            <a:extLst>
              <a:ext uri="{FF2B5EF4-FFF2-40B4-BE49-F238E27FC236}">
                <a16:creationId xmlns:a16="http://schemas.microsoft.com/office/drawing/2014/main" id="{F19651E1-CE36-4462-80B5-172372C62A19}"/>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584473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29981</TotalTime>
  <Words>3109</Words>
  <PresentationFormat>Widescreen</PresentationFormat>
  <Paragraphs>332</Paragraphs>
  <Slides>46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Zapf Dingbats</vt:lpstr>
      <vt:lpstr>Arial</vt:lpstr>
      <vt:lpstr>Calibri</vt:lpstr>
      <vt:lpstr>Corbel</vt:lpstr>
      <vt:lpstr>Helvetica</vt:lpstr>
      <vt:lpstr>Symbol</vt:lpstr>
      <vt:lpstr>Times New Roman</vt:lpstr>
      <vt:lpstr>Wingdings</vt:lpstr>
      <vt:lpstr>Banded</vt:lpstr>
      <vt:lpstr>Lecture 11: Query Optimization</vt:lpstr>
      <vt:lpstr>Introduction to Query Optimization (1/2)</vt:lpstr>
      <vt:lpstr>Introduction to Query Optimization (2/2)</vt:lpstr>
      <vt:lpstr>Translating SQL Queries into Relational Algebra (1/2)</vt:lpstr>
      <vt:lpstr>Translating SQL Queries into Relational Algebra (2/2)</vt:lpstr>
      <vt:lpstr>Implementing the Select Operation</vt:lpstr>
      <vt:lpstr>Search Methods for Selection (1/8)</vt:lpstr>
      <vt:lpstr>Search Methods for Selection (2/8)</vt:lpstr>
      <vt:lpstr>Search Methods for Selection (3/8)</vt:lpstr>
      <vt:lpstr>Search Methods for Selection (4/8)</vt:lpstr>
      <vt:lpstr>Search Methods for Selection (5/8)</vt:lpstr>
      <vt:lpstr>Example of a Secondary Index</vt:lpstr>
      <vt:lpstr>Search Methods for Selection (6/8)</vt:lpstr>
      <vt:lpstr>Search Methods for Selection (7/8)</vt:lpstr>
      <vt:lpstr>Search Methods for Selection (8/8)</vt:lpstr>
      <vt:lpstr>Selection Optimization (1/2)</vt:lpstr>
      <vt:lpstr>Selection Optimization (2/2)</vt:lpstr>
      <vt:lpstr>Implementing the Join Operation (1/4)</vt:lpstr>
      <vt:lpstr>Implementing the Join Operation (2/4)</vt:lpstr>
      <vt:lpstr>Example: Choice of Outer-Loop (1/2)</vt:lpstr>
      <vt:lpstr>Example: Choice of Outer-Loop (2/2)</vt:lpstr>
      <vt:lpstr>Join Selection Factor (1/2)</vt:lpstr>
      <vt:lpstr>Join Selection Factor (2/2)</vt:lpstr>
      <vt:lpstr>Implementing the Join Operation (3/4)</vt:lpstr>
      <vt:lpstr>Implementing the Join Operation (4/4)</vt:lpstr>
      <vt:lpstr>Hash Join: Example (1/2)</vt:lpstr>
      <vt:lpstr>Hash Join: Example (2/2)</vt:lpstr>
      <vt:lpstr>Implementing Aggregate Operation</vt:lpstr>
      <vt:lpstr>Using Heuristics in Query Optimization (1/4)</vt:lpstr>
      <vt:lpstr>Using Heuristics in Query Optimization (2/4)</vt:lpstr>
      <vt:lpstr>Query Tree</vt:lpstr>
      <vt:lpstr>Using Heuristics in Query Optimization (3/4)</vt:lpstr>
      <vt:lpstr>Using Heuristics in Query Optimization (4/4)</vt:lpstr>
      <vt:lpstr>Why do Heuristic Optimization?</vt:lpstr>
      <vt:lpstr>Heuristic Optimization (1/6)</vt:lpstr>
      <vt:lpstr>Heuristic Optimization (2/6)</vt:lpstr>
      <vt:lpstr>Heuristic Optimization (3/6)</vt:lpstr>
      <vt:lpstr>Heuristic Optimization (4/6)</vt:lpstr>
      <vt:lpstr>Heuristic Optimization (5/6)</vt:lpstr>
      <vt:lpstr>Heuristic Optimization (6/6)</vt:lpstr>
      <vt:lpstr>Outline of a Heuristic Algebraic Optimization Algorithm (1/2)</vt:lpstr>
      <vt:lpstr>Outline of a Heuristic Algebraic Optimization Algorithm (2/2)</vt:lpstr>
      <vt:lpstr>Heuristic Optimization: Example (1/4)</vt:lpstr>
      <vt:lpstr>Heuristic Optimization: Example (2/4)</vt:lpstr>
      <vt:lpstr>Heuristic Optimization: Example (3/4)</vt:lpstr>
      <vt:lpstr>Heuristic Optimization: Example (4/4)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2019-01-21T16:15:42Z</dcterms:created>
  <dcterms:modified xsi:type="dcterms:W3CDTF">2019-04-20T08:55:23Z</dcterms:modified>
</cp:coreProperties>
</file>