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9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2" d="100"/>
          <a:sy n="62" d="100"/>
        </p:scale>
        <p:origin x="778"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932E39-34A5-458C-9849-B298AAA9942D}" type="datetimeFigureOut">
              <a:rPr lang="en-HK" smtClean="0"/>
              <a:t>22/1/2019</a:t>
            </a:fld>
            <a:endParaRPr lang="en-H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H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C47922-2639-4BCF-AAD1-20BDF7C45795}" type="slidenum">
              <a:rPr lang="en-HK" smtClean="0"/>
              <a:t>‹#›</a:t>
            </a:fld>
            <a:endParaRPr lang="en-HK"/>
          </a:p>
        </p:txBody>
      </p:sp>
    </p:spTree>
    <p:extLst>
      <p:ext uri="{BB962C8B-B14F-4D97-AF65-F5344CB8AC3E}">
        <p14:creationId xmlns:p14="http://schemas.microsoft.com/office/powerpoint/2010/main" val="3220160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Ted Chow</a:t>
            </a:r>
            <a:endParaRPr lang="en-US" dirty="0"/>
          </a:p>
        </p:txBody>
      </p:sp>
      <p:sp>
        <p:nvSpPr>
          <p:cNvPr id="5" name="Footer Placeholder 4"/>
          <p:cNvSpPr>
            <a:spLocks noGrp="1"/>
          </p:cNvSpPr>
          <p:nvPr>
            <p:ph type="ftr" sz="quarter" idx="11"/>
          </p:nvPr>
        </p:nvSpPr>
        <p:spPr/>
        <p:txBody>
          <a:bodyPr/>
          <a:lstStyle/>
          <a:p>
            <a:r>
              <a:rPr lang="en-US"/>
              <a:t>Ted Chow</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470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Ted Chow</a:t>
            </a:r>
            <a:endParaRPr lang="en-US" dirty="0"/>
          </a:p>
        </p:txBody>
      </p:sp>
      <p:sp>
        <p:nvSpPr>
          <p:cNvPr id="5" name="Footer Placeholder 4"/>
          <p:cNvSpPr>
            <a:spLocks noGrp="1"/>
          </p:cNvSpPr>
          <p:nvPr>
            <p:ph type="ftr" sz="quarter" idx="11"/>
          </p:nvPr>
        </p:nvSpPr>
        <p:spPr/>
        <p:txBody>
          <a:bodyPr/>
          <a:lstStyle/>
          <a:p>
            <a:r>
              <a:rPr lang="en-US"/>
              <a:t>Ted Chow</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6746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r>
              <a:rPr lang="en-US"/>
              <a:t>Ted Chow</a:t>
            </a:r>
            <a:endParaRPr lang="en-US" dirty="0"/>
          </a:p>
        </p:txBody>
      </p:sp>
      <p:sp>
        <p:nvSpPr>
          <p:cNvPr id="5" name="Footer Placeholder 4"/>
          <p:cNvSpPr>
            <a:spLocks noGrp="1"/>
          </p:cNvSpPr>
          <p:nvPr>
            <p:ph type="ftr" sz="quarter" idx="11"/>
          </p:nvPr>
        </p:nvSpPr>
        <p:spPr>
          <a:xfrm>
            <a:off x="3776135" y="6422854"/>
            <a:ext cx="4279669" cy="365125"/>
          </a:xfrm>
        </p:spPr>
        <p:txBody>
          <a:bodyPr/>
          <a:lstStyle/>
          <a:p>
            <a:r>
              <a:rPr lang="en-US"/>
              <a:t>Ted Chow</a:t>
            </a:r>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33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1202919" y="2011680"/>
            <a:ext cx="9784080" cy="4206240"/>
          </a:xfrm>
        </p:spPr>
        <p:txBody>
          <a:bodyPr/>
          <a:lstStyle>
            <a:lvl1pPr marL="358775" indent="-358775">
              <a:lnSpc>
                <a:spcPct val="100000"/>
              </a:lnSpc>
              <a:buFont typeface="Wingdings" panose="05000000000000000000" pitchFamily="2" charset="2"/>
              <a:buChar char="Ø"/>
              <a:defRPr>
                <a:latin typeface="Arial" panose="020B0604020202020204" pitchFamily="34" charset="0"/>
                <a:cs typeface="Arial" panose="020B0604020202020204" pitchFamily="34" charset="0"/>
              </a:defRPr>
            </a:lvl1pPr>
            <a:lvl2pPr marL="715963" indent="-357188">
              <a:lnSpc>
                <a:spcPct val="100000"/>
              </a:lnSpc>
              <a:buFont typeface="Arial" panose="020B0604020202020204" pitchFamily="34" charset="0"/>
              <a:buChar char="•"/>
              <a:defRPr>
                <a:latin typeface="Arial" panose="020B0604020202020204" pitchFamily="34" charset="0"/>
                <a:cs typeface="Arial" panose="020B0604020202020204" pitchFamily="34" charset="0"/>
              </a:defRPr>
            </a:lvl2pPr>
            <a:lvl3pPr marL="989013" indent="-273050">
              <a:lnSpc>
                <a:spcPct val="100000"/>
              </a:lnSpc>
              <a:buFont typeface="Wingdings" panose="05000000000000000000" pitchFamily="2" charset="2"/>
              <a:buChar char="§"/>
              <a:defRPr>
                <a:latin typeface="Arial" panose="020B0604020202020204" pitchFamily="34" charset="0"/>
                <a:cs typeface="Arial" panose="020B0604020202020204" pitchFamily="34" charset="0"/>
              </a:defRPr>
            </a:lvl3pPr>
            <a:lvl4pPr marL="989013" indent="-273050">
              <a:lnSpc>
                <a:spcPct val="100000"/>
              </a:lnSpc>
              <a:defRPr>
                <a:latin typeface="Arial" panose="020B0604020202020204" pitchFamily="34" charset="0"/>
                <a:cs typeface="Arial" panose="020B0604020202020204" pitchFamily="34" charset="0"/>
              </a:defRPr>
            </a:lvl4pPr>
            <a:lvl5pPr marL="989013" indent="-273050">
              <a:lnSpc>
                <a:spcPct val="100000"/>
              </a:lnSpc>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6" name="Slide Number Placeholder 5"/>
          <p:cNvSpPr>
            <a:spLocks noGrp="1"/>
          </p:cNvSpPr>
          <p:nvPr>
            <p:ph type="sldNum" sz="quarter" idx="12"/>
          </p:nvPr>
        </p:nvSpPr>
        <p:spPr/>
        <p:txBody>
          <a:bodyPr/>
          <a:lstStyle>
            <a:lvl1pPr algn="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9910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cap="none" spc="150" baseline="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latin typeface="Arial" panose="020B0604020202020204" pitchFamily="34" charset="0"/>
                <a:cs typeface="Arial" panose="020B0604020202020204" pitchFamily="34" charset="0"/>
              </a:defRPr>
            </a:lvl1pPr>
          </a:lstStyle>
          <a:p>
            <a:r>
              <a:rPr lang="en-US"/>
              <a:t>Ted Chow</a:t>
            </a:r>
            <a:endParaRPr lang="en-US" dirty="0"/>
          </a:p>
        </p:txBody>
      </p:sp>
      <p:sp>
        <p:nvSpPr>
          <p:cNvPr id="5" name="Footer Placeholder 4"/>
          <p:cNvSpPr>
            <a:spLocks noGrp="1"/>
          </p:cNvSpPr>
          <p:nvPr>
            <p:ph type="ftr" sz="quarter" idx="11"/>
          </p:nvPr>
        </p:nvSpPr>
        <p:spPr/>
        <p:txBody>
          <a:bodyPr/>
          <a:lstStyle>
            <a:lvl1pPr>
              <a:defRPr>
                <a:solidFill>
                  <a:schemeClr val="tx2"/>
                </a:solidFill>
                <a:latin typeface="Arial" panose="020B0604020202020204" pitchFamily="34" charset="0"/>
                <a:cs typeface="Arial" panose="020B0604020202020204" pitchFamily="34" charset="0"/>
              </a:defRPr>
            </a:lvl1pPr>
          </a:lstStyle>
          <a:p>
            <a:r>
              <a:rPr lang="en-US"/>
              <a:t>Ted Chow</a:t>
            </a:r>
            <a:endParaRPr lang="en-US" dirty="0"/>
          </a:p>
        </p:txBody>
      </p:sp>
      <p:sp>
        <p:nvSpPr>
          <p:cNvPr id="6" name="Slide Number Placeholder 5"/>
          <p:cNvSpPr>
            <a:spLocks noGrp="1"/>
          </p:cNvSpPr>
          <p:nvPr>
            <p:ph type="sldNum" sz="quarter" idx="12"/>
          </p:nvPr>
        </p:nvSpPr>
        <p:spPr/>
        <p:txBody>
          <a:bodyPr/>
          <a:lstStyle>
            <a:lvl1pPr>
              <a:defRPr>
                <a:solidFill>
                  <a:schemeClr val="tx2"/>
                </a:solidFill>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024159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1205344" y="2011680"/>
            <a:ext cx="4754880" cy="4206240"/>
          </a:xfrm>
        </p:spPr>
        <p:txBody>
          <a:bodyPr/>
          <a:lstStyle>
            <a:lvl1pPr>
              <a:defRPr sz="22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30391" y="2011680"/>
            <a:ext cx="4754880" cy="4206240"/>
          </a:xfrm>
        </p:spPr>
        <p:txBody>
          <a:bodyPr/>
          <a:lstStyle>
            <a:lvl1pPr>
              <a:defRPr sz="22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6" name="Footer Placeholder 5"/>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7" name="Slide Number Placeholder 6"/>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405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8" name="Footer Placeholder 7"/>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9" name="Slide Number Placeholder 8"/>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3211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4" name="Footer Placeholder 3"/>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4543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Ted Chow</a:t>
            </a:r>
            <a:endParaRPr lang="en-US" dirty="0"/>
          </a:p>
        </p:txBody>
      </p:sp>
      <p:sp>
        <p:nvSpPr>
          <p:cNvPr id="3" name="Footer Placeholder 2"/>
          <p:cNvSpPr>
            <a:spLocks noGrp="1"/>
          </p:cNvSpPr>
          <p:nvPr>
            <p:ph type="ftr" sz="quarter" idx="11"/>
          </p:nvPr>
        </p:nvSpPr>
        <p:spPr/>
        <p:txBody>
          <a:bodyPr/>
          <a:lstStyle/>
          <a:p>
            <a:r>
              <a:rPr lang="en-US"/>
              <a:t>Ted Chow</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378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1207008" y="2120054"/>
            <a:ext cx="6126480" cy="4114800"/>
          </a:xfrm>
        </p:spPr>
        <p:txBody>
          <a:bodyPr/>
          <a:lstStyle>
            <a:lvl1pPr>
              <a:defRPr sz="3200">
                <a:latin typeface="Arial" panose="020B0604020202020204" pitchFamily="34" charset="0"/>
                <a:cs typeface="Arial" panose="020B0604020202020204" pitchFamily="34" charset="0"/>
              </a:defRPr>
            </a:lvl1pPr>
            <a:lvl2pPr>
              <a:defRPr sz="28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atin typeface="Arial" panose="020B0604020202020204" pitchFamily="34" charset="0"/>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6" name="Footer Placeholder 5"/>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7" name="Slide Number Placeholder 6"/>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4019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Ted Chow</a:t>
            </a:r>
            <a:endParaRPr lang="en-US" dirty="0"/>
          </a:p>
        </p:txBody>
      </p:sp>
      <p:sp>
        <p:nvSpPr>
          <p:cNvPr id="6" name="Footer Placeholder 5"/>
          <p:cNvSpPr>
            <a:spLocks noGrp="1"/>
          </p:cNvSpPr>
          <p:nvPr>
            <p:ph type="ftr" sz="quarter" idx="11"/>
          </p:nvPr>
        </p:nvSpPr>
        <p:spPr/>
        <p:txBody>
          <a:bodyPr/>
          <a:lstStyle/>
          <a:p>
            <a:r>
              <a:rPr lang="en-US"/>
              <a:t>Ted Chow</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3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r>
              <a:rPr lang="en-US"/>
              <a:t>Ted Chow</a:t>
            </a:r>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r>
              <a:rPr lang="en-US"/>
              <a:t>Ted Chow</a:t>
            </a:r>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8127683"/>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oi.org/10.1145/320434.320440" TargetMode="External"/><Relationship Id="rId2" Type="http://schemas.openxmlformats.org/officeDocument/2006/relationships/hyperlink" Target="https://en.wikipedia.org/wiki/Entity%E2%80%93relationship_mode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97DF7-17A0-465D-943B-4FB07F46EAB3}"/>
              </a:ext>
            </a:extLst>
          </p:cNvPr>
          <p:cNvSpPr>
            <a:spLocks noGrp="1"/>
          </p:cNvSpPr>
          <p:nvPr>
            <p:ph type="ctrTitle"/>
          </p:nvPr>
        </p:nvSpPr>
        <p:spPr/>
        <p:txBody>
          <a:bodyPr>
            <a:normAutofit/>
          </a:bodyPr>
          <a:lstStyle/>
          <a:p>
            <a:r>
              <a:rPr lang="en-HK" sz="4000" b="1" cap="none" dirty="0">
                <a:latin typeface="Arial" panose="020B0604020202020204" pitchFamily="34" charset="0"/>
                <a:cs typeface="Arial" panose="020B0604020202020204" pitchFamily="34" charset="0"/>
              </a:rPr>
              <a:t>Lecture 1</a:t>
            </a:r>
            <a:r>
              <a:rPr lang="en-US" altLang="zh-TW" sz="4000" b="1" cap="none" dirty="0">
                <a:latin typeface="Arial" panose="020B0604020202020204" pitchFamily="34" charset="0"/>
                <a:cs typeface="Arial" panose="020B0604020202020204" pitchFamily="34" charset="0"/>
              </a:rPr>
              <a:t>:</a:t>
            </a:r>
            <a:r>
              <a:rPr lang="en-HK" sz="4000" b="1" cap="none">
                <a:latin typeface="Arial" panose="020B0604020202020204" pitchFamily="34" charset="0"/>
                <a:cs typeface="Arial" panose="020B0604020202020204" pitchFamily="34" charset="0"/>
              </a:rPr>
              <a:t> Entity-Relationship </a:t>
            </a:r>
            <a:r>
              <a:rPr lang="en-HK" sz="4000" b="1" cap="none" dirty="0">
                <a:latin typeface="Arial" panose="020B0604020202020204" pitchFamily="34" charset="0"/>
                <a:cs typeface="Arial" panose="020B0604020202020204" pitchFamily="34" charset="0"/>
              </a:rPr>
              <a:t>(ER) Model</a:t>
            </a:r>
          </a:p>
        </p:txBody>
      </p:sp>
      <p:sp>
        <p:nvSpPr>
          <p:cNvPr id="3" name="Subtitle 2">
            <a:extLst>
              <a:ext uri="{FF2B5EF4-FFF2-40B4-BE49-F238E27FC236}">
                <a16:creationId xmlns:a16="http://schemas.microsoft.com/office/drawing/2014/main" id="{73DEC910-6843-48D5-9A2C-38ECCDAE3002}"/>
              </a:ext>
            </a:extLst>
          </p:cNvPr>
          <p:cNvSpPr>
            <a:spLocks noGrp="1"/>
          </p:cNvSpPr>
          <p:nvPr>
            <p:ph type="subTitle" idx="1"/>
          </p:nvPr>
        </p:nvSpPr>
        <p:spPr/>
        <p:txBody>
          <a:bodyPr>
            <a:normAutofit/>
          </a:bodyPr>
          <a:lstStyle/>
          <a:p>
            <a:r>
              <a:rPr lang="en-HK" sz="3600" b="1" dirty="0">
                <a:latin typeface="Arial" panose="020B0604020202020204" pitchFamily="34" charset="0"/>
                <a:cs typeface="Arial" panose="020B0604020202020204" pitchFamily="34" charset="0"/>
              </a:rPr>
              <a:t>CS3402 Database Systems</a:t>
            </a:r>
          </a:p>
        </p:txBody>
      </p:sp>
    </p:spTree>
    <p:extLst>
      <p:ext uri="{BB962C8B-B14F-4D97-AF65-F5344CB8AC3E}">
        <p14:creationId xmlns:p14="http://schemas.microsoft.com/office/powerpoint/2010/main" val="2965518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775DC-9B30-4F04-90E6-A342D470041F}"/>
              </a:ext>
            </a:extLst>
          </p:cNvPr>
          <p:cNvSpPr>
            <a:spLocks noGrp="1"/>
          </p:cNvSpPr>
          <p:nvPr>
            <p:ph type="title"/>
          </p:nvPr>
        </p:nvSpPr>
        <p:spPr/>
        <p:txBody>
          <a:bodyPr/>
          <a:lstStyle/>
          <a:p>
            <a:r>
              <a:rPr lang="en-HK" dirty="0"/>
              <a:t>Value Sets (Domains) of Attributes</a:t>
            </a:r>
          </a:p>
        </p:txBody>
      </p:sp>
      <p:sp>
        <p:nvSpPr>
          <p:cNvPr id="3" name="Content Placeholder 2">
            <a:extLst>
              <a:ext uri="{FF2B5EF4-FFF2-40B4-BE49-F238E27FC236}">
                <a16:creationId xmlns:a16="http://schemas.microsoft.com/office/drawing/2014/main" id="{988E5357-5B39-4DBA-BAA8-8510F87BC84E}"/>
              </a:ext>
            </a:extLst>
          </p:cNvPr>
          <p:cNvSpPr>
            <a:spLocks noGrp="1"/>
          </p:cNvSpPr>
          <p:nvPr>
            <p:ph idx="1"/>
          </p:nvPr>
        </p:nvSpPr>
        <p:spPr/>
        <p:txBody>
          <a:bodyPr/>
          <a:lstStyle/>
          <a:p>
            <a:r>
              <a:rPr lang="en-HK" dirty="0"/>
              <a:t>Each simple attribute is associated with a value set (or domain).</a:t>
            </a:r>
          </a:p>
          <a:p>
            <a:r>
              <a:rPr lang="en-HK" dirty="0"/>
              <a:t>The value set specifies the set of values associated with an attribute. For example, date has a value of MM-DD-YYYY, where each letter is an integer, course grade has a value of {A+, A, A-, B+, B, B-, C+, C, C-, D, F}, and name is a string up to 100 characters.</a:t>
            </a:r>
          </a:p>
          <a:p>
            <a:r>
              <a:rPr lang="en-HK" dirty="0"/>
              <a:t>Value sets are similar to data types in most programming languages, e.g., integer, characters, float, double, and </a:t>
            </a:r>
            <a:r>
              <a:rPr lang="en-HK" dirty="0" err="1"/>
              <a:t>boolean</a:t>
            </a:r>
            <a:r>
              <a:rPr lang="en-HK" dirty="0"/>
              <a:t>.</a:t>
            </a:r>
          </a:p>
        </p:txBody>
      </p:sp>
      <p:sp>
        <p:nvSpPr>
          <p:cNvPr id="4" name="Slide Number Placeholder 3">
            <a:extLst>
              <a:ext uri="{FF2B5EF4-FFF2-40B4-BE49-F238E27FC236}">
                <a16:creationId xmlns:a16="http://schemas.microsoft.com/office/drawing/2014/main" id="{38B954FE-CF17-4382-8D75-7497999F1B77}"/>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487416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1D9F1-3FBB-4921-8BBE-715F2B3AC942}"/>
              </a:ext>
            </a:extLst>
          </p:cNvPr>
          <p:cNvSpPr>
            <a:spLocks noGrp="1"/>
          </p:cNvSpPr>
          <p:nvPr>
            <p:ph type="title"/>
          </p:nvPr>
        </p:nvSpPr>
        <p:spPr/>
        <p:txBody>
          <a:bodyPr/>
          <a:lstStyle/>
          <a:p>
            <a:r>
              <a:rPr lang="en-HK" dirty="0"/>
              <a:t>Participation Constraints on Relationships</a:t>
            </a:r>
          </a:p>
        </p:txBody>
      </p:sp>
      <p:sp>
        <p:nvSpPr>
          <p:cNvPr id="3" name="Content Placeholder 2">
            <a:extLst>
              <a:ext uri="{FF2B5EF4-FFF2-40B4-BE49-F238E27FC236}">
                <a16:creationId xmlns:a16="http://schemas.microsoft.com/office/drawing/2014/main" id="{3BF59BA2-3FF4-4252-A0FA-E44B01F6D290}"/>
              </a:ext>
            </a:extLst>
          </p:cNvPr>
          <p:cNvSpPr>
            <a:spLocks noGrp="1"/>
          </p:cNvSpPr>
          <p:nvPr>
            <p:ph idx="1"/>
          </p:nvPr>
        </p:nvSpPr>
        <p:spPr/>
        <p:txBody>
          <a:bodyPr>
            <a:normAutofit/>
          </a:bodyPr>
          <a:lstStyle/>
          <a:p>
            <a:r>
              <a:rPr lang="en-HK" dirty="0"/>
              <a:t>Participation constraint indicates the minimum number of relationship instances that an entity can participate in.</a:t>
            </a:r>
          </a:p>
          <a:p>
            <a:r>
              <a:rPr lang="en-HK" b="1" u="sng" dirty="0"/>
              <a:t>Total participation</a:t>
            </a:r>
            <a:r>
              <a:rPr lang="en-HK" b="1" dirty="0"/>
              <a:t> </a:t>
            </a:r>
            <a:r>
              <a:rPr lang="en-HK" dirty="0"/>
              <a:t>requires that each entity is involved in the relationship. In other words, an entity must exist related to another entity, i.e., existence dependency. Total participation is represented by double lines in ER model. For example, every employee must work for a department, i.e., the participation of employee in </a:t>
            </a:r>
            <a:r>
              <a:rPr lang="en-HK" dirty="0" err="1"/>
              <a:t>work_for</a:t>
            </a:r>
            <a:r>
              <a:rPr lang="en-HK" dirty="0"/>
              <a:t> relationship is total.</a:t>
            </a:r>
          </a:p>
          <a:p>
            <a:r>
              <a:rPr lang="en-HK" b="1" u="sng" dirty="0"/>
              <a:t>Partial participation</a:t>
            </a:r>
            <a:r>
              <a:rPr lang="en-HK" b="1" dirty="0"/>
              <a:t> </a:t>
            </a:r>
            <a:r>
              <a:rPr lang="en-HK" dirty="0"/>
              <a:t>means that not all entities are involved in the relationship. Partial participation is represented by single lines in ER model. For example, some employees manage departments, i.e., the participation of employee in manage relationship is partial.</a:t>
            </a:r>
          </a:p>
        </p:txBody>
      </p:sp>
      <p:sp>
        <p:nvSpPr>
          <p:cNvPr id="4" name="Slide Number Placeholder 3">
            <a:extLst>
              <a:ext uri="{FF2B5EF4-FFF2-40B4-BE49-F238E27FC236}">
                <a16:creationId xmlns:a16="http://schemas.microsoft.com/office/drawing/2014/main" id="{689766AF-439D-4F69-ADC9-A5165F1DCB54}"/>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033390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E7C2E-A39E-4B55-ADA6-43579999FDE7}"/>
              </a:ext>
            </a:extLst>
          </p:cNvPr>
          <p:cNvSpPr>
            <a:spLocks noGrp="1"/>
          </p:cNvSpPr>
          <p:nvPr>
            <p:ph type="title"/>
          </p:nvPr>
        </p:nvSpPr>
        <p:spPr>
          <a:xfrm>
            <a:off x="1202919" y="284176"/>
            <a:ext cx="10171476" cy="1508760"/>
          </a:xfrm>
        </p:spPr>
        <p:txBody>
          <a:bodyPr>
            <a:normAutofit/>
          </a:bodyPr>
          <a:lstStyle/>
          <a:p>
            <a:r>
              <a:rPr lang="en-HK" sz="3600" dirty="0"/>
              <a:t>Cardinality Constraints on Relationships (1/5)</a:t>
            </a:r>
          </a:p>
        </p:txBody>
      </p:sp>
      <p:sp>
        <p:nvSpPr>
          <p:cNvPr id="3" name="Content Placeholder 2">
            <a:extLst>
              <a:ext uri="{FF2B5EF4-FFF2-40B4-BE49-F238E27FC236}">
                <a16:creationId xmlns:a16="http://schemas.microsoft.com/office/drawing/2014/main" id="{3773908B-0C50-441E-A832-B6D71F096E06}"/>
              </a:ext>
            </a:extLst>
          </p:cNvPr>
          <p:cNvSpPr>
            <a:spLocks noGrp="1"/>
          </p:cNvSpPr>
          <p:nvPr>
            <p:ph idx="1"/>
          </p:nvPr>
        </p:nvSpPr>
        <p:spPr/>
        <p:txBody>
          <a:bodyPr>
            <a:normAutofit/>
          </a:bodyPr>
          <a:lstStyle/>
          <a:p>
            <a:r>
              <a:rPr lang="en-HK" dirty="0"/>
              <a:t>Cardinality ratio indicates the maximum number of relationship instances that an entity can participate in</a:t>
            </a:r>
          </a:p>
          <a:p>
            <a:pPr lvl="1"/>
            <a:r>
              <a:rPr lang="en-HK" dirty="0"/>
              <a:t>A </a:t>
            </a:r>
            <a:r>
              <a:rPr lang="en-HK" b="1" u="sng" dirty="0"/>
              <a:t>1:1 or one-to-one relationship</a:t>
            </a:r>
            <a:r>
              <a:rPr lang="en-HK" dirty="0"/>
              <a:t> from entity type S to entity type T is one in which an entity from S is related to at most one entity from T and vice versa.</a:t>
            </a:r>
          </a:p>
          <a:p>
            <a:pPr lvl="1"/>
            <a:r>
              <a:rPr lang="en-HK" dirty="0"/>
              <a:t>An </a:t>
            </a:r>
            <a:r>
              <a:rPr lang="en-HK" b="1" u="sng" dirty="0"/>
              <a:t>N:1 or many-to-one relationship</a:t>
            </a:r>
            <a:r>
              <a:rPr lang="en-HK" dirty="0"/>
              <a:t> from entity type S to entity type T is one in which an entity from T can be related to two or more entities from S.</a:t>
            </a:r>
          </a:p>
          <a:p>
            <a:pPr lvl="1"/>
            <a:r>
              <a:rPr lang="en-HK" dirty="0"/>
              <a:t>A </a:t>
            </a:r>
            <a:r>
              <a:rPr lang="en-HK" b="1" u="sng" dirty="0"/>
              <a:t>1:N or one-to-many relationship</a:t>
            </a:r>
            <a:r>
              <a:rPr lang="en-HK" dirty="0"/>
              <a:t> from entity type S to entity type T is one in which an entity from S can be related to two or more entities from T.</a:t>
            </a:r>
          </a:p>
          <a:p>
            <a:pPr lvl="1"/>
            <a:r>
              <a:rPr lang="en-HK" dirty="0"/>
              <a:t>An </a:t>
            </a:r>
            <a:r>
              <a:rPr lang="en-HK" b="1" u="sng" dirty="0"/>
              <a:t>N:M or many-to-many relationship</a:t>
            </a:r>
            <a:r>
              <a:rPr lang="en-HK" dirty="0"/>
              <a:t> from entity type S to entity type T is one in which an entity from S can be related to two or more entities from T, and an entity from T can be related to two or more entities from S.</a:t>
            </a:r>
          </a:p>
        </p:txBody>
      </p:sp>
      <p:sp>
        <p:nvSpPr>
          <p:cNvPr id="4" name="Slide Number Placeholder 3">
            <a:extLst>
              <a:ext uri="{FF2B5EF4-FFF2-40B4-BE49-F238E27FC236}">
                <a16:creationId xmlns:a16="http://schemas.microsoft.com/office/drawing/2014/main" id="{9B584B38-28E7-4ECB-BE94-F1FFDD72CD1F}"/>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235538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BE6A6-1578-4942-961D-84022248DA4D}"/>
              </a:ext>
            </a:extLst>
          </p:cNvPr>
          <p:cNvSpPr>
            <a:spLocks noGrp="1"/>
          </p:cNvSpPr>
          <p:nvPr>
            <p:ph type="title"/>
          </p:nvPr>
        </p:nvSpPr>
        <p:spPr/>
        <p:txBody>
          <a:bodyPr>
            <a:normAutofit/>
          </a:bodyPr>
          <a:lstStyle/>
          <a:p>
            <a:r>
              <a:rPr lang="en-HK" sz="3600" dirty="0"/>
              <a:t>Cardinality Constraints on Relationships (2/5)</a:t>
            </a:r>
          </a:p>
        </p:txBody>
      </p:sp>
      <p:sp>
        <p:nvSpPr>
          <p:cNvPr id="3" name="Content Placeholder 2">
            <a:extLst>
              <a:ext uri="{FF2B5EF4-FFF2-40B4-BE49-F238E27FC236}">
                <a16:creationId xmlns:a16="http://schemas.microsoft.com/office/drawing/2014/main" id="{2D1A0317-70DA-4ECB-B43A-7CC2F5EA51FD}"/>
              </a:ext>
            </a:extLst>
          </p:cNvPr>
          <p:cNvSpPr>
            <a:spLocks noGrp="1"/>
          </p:cNvSpPr>
          <p:nvPr>
            <p:ph idx="1"/>
          </p:nvPr>
        </p:nvSpPr>
        <p:spPr>
          <a:xfrm>
            <a:off x="1202919" y="2011680"/>
            <a:ext cx="4110486" cy="4206240"/>
          </a:xfrm>
        </p:spPr>
        <p:txBody>
          <a:bodyPr>
            <a:normAutofit lnSpcReduction="10000"/>
          </a:bodyPr>
          <a:lstStyle/>
          <a:p>
            <a:r>
              <a:rPr lang="en-HK" dirty="0"/>
              <a:t>Some instances in the WORKS_FOR relationship set, which represents a relationship type WORKS_FOR between EMPLOYEE and DEPARTMENT.</a:t>
            </a:r>
          </a:p>
          <a:p>
            <a:r>
              <a:rPr lang="en-HK" dirty="0"/>
              <a:t>WORKS_FOR N:1 relationship between EMPLOYEE and DEPARTMENT, i.e., many employees work for the same department.</a:t>
            </a:r>
          </a:p>
        </p:txBody>
      </p:sp>
      <p:sp>
        <p:nvSpPr>
          <p:cNvPr id="4" name="Slide Number Placeholder 3">
            <a:extLst>
              <a:ext uri="{FF2B5EF4-FFF2-40B4-BE49-F238E27FC236}">
                <a16:creationId xmlns:a16="http://schemas.microsoft.com/office/drawing/2014/main" id="{6A7E6AA7-C929-46E4-AEAC-64DE4DA3B0A5}"/>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5" name="Picture 31" descr="fig03_09">
            <a:extLst>
              <a:ext uri="{FF2B5EF4-FFF2-40B4-BE49-F238E27FC236}">
                <a16:creationId xmlns:a16="http://schemas.microsoft.com/office/drawing/2014/main" id="{ABC5FC46-6E67-447E-A1BC-FC57C98531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5936"/>
          <a:stretch/>
        </p:blipFill>
        <p:spPr bwMode="auto">
          <a:xfrm>
            <a:off x="5424617" y="2011680"/>
            <a:ext cx="5869459"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9044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9243B-531E-4BCD-9F60-7E9574EFE69D}"/>
              </a:ext>
            </a:extLst>
          </p:cNvPr>
          <p:cNvSpPr>
            <a:spLocks noGrp="1"/>
          </p:cNvSpPr>
          <p:nvPr>
            <p:ph type="title"/>
          </p:nvPr>
        </p:nvSpPr>
        <p:spPr>
          <a:xfrm>
            <a:off x="1202919" y="284176"/>
            <a:ext cx="9784080" cy="1508760"/>
          </a:xfrm>
        </p:spPr>
        <p:txBody>
          <a:bodyPr>
            <a:normAutofit/>
          </a:bodyPr>
          <a:lstStyle/>
          <a:p>
            <a:r>
              <a:rPr lang="en-HK" sz="3600"/>
              <a:t>Cardinality Constraints on Relationships (3/5)</a:t>
            </a:r>
            <a:endParaRPr lang="en-HK" sz="3600" dirty="0"/>
          </a:p>
        </p:txBody>
      </p:sp>
      <p:sp>
        <p:nvSpPr>
          <p:cNvPr id="3" name="Content Placeholder 2">
            <a:extLst>
              <a:ext uri="{FF2B5EF4-FFF2-40B4-BE49-F238E27FC236}">
                <a16:creationId xmlns:a16="http://schemas.microsoft.com/office/drawing/2014/main" id="{6A537947-27B5-43D2-A769-17DE51913905}"/>
              </a:ext>
            </a:extLst>
          </p:cNvPr>
          <p:cNvSpPr>
            <a:spLocks noGrp="1"/>
          </p:cNvSpPr>
          <p:nvPr>
            <p:ph idx="1"/>
          </p:nvPr>
        </p:nvSpPr>
        <p:spPr>
          <a:xfrm>
            <a:off x="1202919" y="2011680"/>
            <a:ext cx="4512081" cy="4206240"/>
          </a:xfrm>
        </p:spPr>
        <p:txBody>
          <a:bodyPr/>
          <a:lstStyle/>
          <a:p>
            <a:r>
              <a:rPr lang="en-HK" dirty="0"/>
              <a:t>Some instances in the WORKS_ON relationship set, which represents a relationship type WORKS_ON between EMPLOYEE and PROJECT.</a:t>
            </a:r>
          </a:p>
          <a:p>
            <a:r>
              <a:rPr lang="en-HK" dirty="0"/>
              <a:t>WORKS_ON M:N relationship between EMPLOYEE and PROJECT, i.e., many employees work on many projects.</a:t>
            </a:r>
          </a:p>
        </p:txBody>
      </p:sp>
      <p:sp>
        <p:nvSpPr>
          <p:cNvPr id="4" name="Slide Number Placeholder 3">
            <a:extLst>
              <a:ext uri="{FF2B5EF4-FFF2-40B4-BE49-F238E27FC236}">
                <a16:creationId xmlns:a16="http://schemas.microsoft.com/office/drawing/2014/main" id="{5A42144B-5E90-4FAD-A1FE-E0DFD781E359}"/>
              </a:ext>
            </a:extLst>
          </p:cNvPr>
          <p:cNvSpPr>
            <a:spLocks noGrp="1"/>
          </p:cNvSpPr>
          <p:nvPr>
            <p:ph type="sldNum" sz="quarter" idx="12"/>
          </p:nvPr>
        </p:nvSpPr>
        <p:spPr>
          <a:xfrm>
            <a:off x="10658927" y="6422854"/>
            <a:ext cx="946264" cy="365125"/>
          </a:xfrm>
        </p:spPr>
        <p:txBody>
          <a:bodyPr/>
          <a:lstStyle/>
          <a:p>
            <a:fld id="{D57F1E4F-1CFF-5643-939E-217C01CDF565}" type="slidenum">
              <a:rPr lang="en-US" smtClean="0"/>
              <a:pPr/>
              <a:t>14</a:t>
            </a:fld>
            <a:endParaRPr lang="en-US" dirty="0"/>
          </a:p>
        </p:txBody>
      </p:sp>
      <p:pic>
        <p:nvPicPr>
          <p:cNvPr id="5" name="Picture 38" descr="fig03_13">
            <a:extLst>
              <a:ext uri="{FF2B5EF4-FFF2-40B4-BE49-F238E27FC236}">
                <a16:creationId xmlns:a16="http://schemas.microsoft.com/office/drawing/2014/main" id="{0B821641-430E-4A74-94BA-8C76AB7F62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1874"/>
          <a:stretch/>
        </p:blipFill>
        <p:spPr bwMode="auto">
          <a:xfrm>
            <a:off x="5809866" y="1932789"/>
            <a:ext cx="5428605" cy="478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4327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45C1E-8D76-4573-91FB-B6EAAE4F41C7}"/>
              </a:ext>
            </a:extLst>
          </p:cNvPr>
          <p:cNvSpPr>
            <a:spLocks noGrp="1"/>
          </p:cNvSpPr>
          <p:nvPr>
            <p:ph type="title"/>
          </p:nvPr>
        </p:nvSpPr>
        <p:spPr/>
        <p:txBody>
          <a:bodyPr>
            <a:normAutofit/>
          </a:bodyPr>
          <a:lstStyle/>
          <a:p>
            <a:r>
              <a:rPr lang="en-HK" sz="3600" dirty="0"/>
              <a:t>Cardinality Constraints on Relationships (4/5)</a:t>
            </a:r>
          </a:p>
        </p:txBody>
      </p:sp>
      <p:sp>
        <p:nvSpPr>
          <p:cNvPr id="3" name="Content Placeholder 2">
            <a:extLst>
              <a:ext uri="{FF2B5EF4-FFF2-40B4-BE49-F238E27FC236}">
                <a16:creationId xmlns:a16="http://schemas.microsoft.com/office/drawing/2014/main" id="{A04D5BCE-72EC-4B4B-B70A-0E74E82DD8DD}"/>
              </a:ext>
            </a:extLst>
          </p:cNvPr>
          <p:cNvSpPr>
            <a:spLocks noGrp="1"/>
          </p:cNvSpPr>
          <p:nvPr>
            <p:ph idx="1"/>
          </p:nvPr>
        </p:nvSpPr>
        <p:spPr/>
        <p:txBody>
          <a:bodyPr/>
          <a:lstStyle/>
          <a:p>
            <a:r>
              <a:rPr lang="en-HK" dirty="0"/>
              <a:t>(min, max) notation for relationship structural constraints</a:t>
            </a:r>
          </a:p>
          <a:p>
            <a:pPr lvl="1"/>
            <a:r>
              <a:rPr lang="en-HK" dirty="0"/>
              <a:t>This notation specifies that each entity participates in at least min and at most max relationship instances in a relationship.</a:t>
            </a:r>
          </a:p>
          <a:p>
            <a:pPr lvl="1"/>
            <a:r>
              <a:rPr lang="en-HK" dirty="0"/>
              <a:t>min must be at least 0 and at most max (0 &lt;= min and min &lt;= max)</a:t>
            </a:r>
          </a:p>
          <a:p>
            <a:pPr lvl="1"/>
            <a:r>
              <a:rPr lang="en-HK" dirty="0"/>
              <a:t>max must be at least 1 (max &gt;= 1)</a:t>
            </a:r>
          </a:p>
        </p:txBody>
      </p:sp>
      <p:sp>
        <p:nvSpPr>
          <p:cNvPr id="4" name="Slide Number Placeholder 3">
            <a:extLst>
              <a:ext uri="{FF2B5EF4-FFF2-40B4-BE49-F238E27FC236}">
                <a16:creationId xmlns:a16="http://schemas.microsoft.com/office/drawing/2014/main" id="{9B2B789F-3975-4055-BCA5-8727DA2A00AA}"/>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009585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69950-0ABA-4E8E-8965-9DEEB92F09BA}"/>
              </a:ext>
            </a:extLst>
          </p:cNvPr>
          <p:cNvSpPr>
            <a:spLocks noGrp="1"/>
          </p:cNvSpPr>
          <p:nvPr>
            <p:ph type="title"/>
          </p:nvPr>
        </p:nvSpPr>
        <p:spPr/>
        <p:txBody>
          <a:bodyPr>
            <a:normAutofit/>
          </a:bodyPr>
          <a:lstStyle/>
          <a:p>
            <a:r>
              <a:rPr lang="en-HK" sz="3600" dirty="0"/>
              <a:t>Cardinality Constraints on Relationships (5/5)</a:t>
            </a:r>
          </a:p>
        </p:txBody>
      </p:sp>
      <p:sp>
        <p:nvSpPr>
          <p:cNvPr id="3" name="Content Placeholder 2">
            <a:extLst>
              <a:ext uri="{FF2B5EF4-FFF2-40B4-BE49-F238E27FC236}">
                <a16:creationId xmlns:a16="http://schemas.microsoft.com/office/drawing/2014/main" id="{CB6145C9-D684-468E-A5A3-C402B2D93CA0}"/>
              </a:ext>
            </a:extLst>
          </p:cNvPr>
          <p:cNvSpPr>
            <a:spLocks noGrp="1"/>
          </p:cNvSpPr>
          <p:nvPr>
            <p:ph idx="1"/>
          </p:nvPr>
        </p:nvSpPr>
        <p:spPr/>
        <p:txBody>
          <a:bodyPr/>
          <a:lstStyle/>
          <a:p>
            <a:endParaRPr lang="en-HK"/>
          </a:p>
        </p:txBody>
      </p:sp>
      <p:sp>
        <p:nvSpPr>
          <p:cNvPr id="4" name="Slide Number Placeholder 3">
            <a:extLst>
              <a:ext uri="{FF2B5EF4-FFF2-40B4-BE49-F238E27FC236}">
                <a16:creationId xmlns:a16="http://schemas.microsoft.com/office/drawing/2014/main" id="{8E511412-3F3C-41F4-8B56-74E384CDB349}"/>
              </a:ext>
            </a:extLst>
          </p:cNvPr>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5" name="Picture 27" descr="Slide3-40">
            <a:extLst>
              <a:ext uri="{FF2B5EF4-FFF2-40B4-BE49-F238E27FC236}">
                <a16:creationId xmlns:a16="http://schemas.microsoft.com/office/drawing/2014/main" id="{056D5CF2-706E-4EAC-8A2D-B412E0D99E5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542"/>
          <a:stretch/>
        </p:blipFill>
        <p:spPr bwMode="auto">
          <a:xfrm>
            <a:off x="1731448" y="2011680"/>
            <a:ext cx="7773987" cy="1418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7" descr="Slide3-40">
            <a:extLst>
              <a:ext uri="{FF2B5EF4-FFF2-40B4-BE49-F238E27FC236}">
                <a16:creationId xmlns:a16="http://schemas.microsoft.com/office/drawing/2014/main" id="{BA228DFB-3BBA-42A0-A496-5FBD10F107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0542"/>
          <a:stretch/>
        </p:blipFill>
        <p:spPr bwMode="auto">
          <a:xfrm>
            <a:off x="1731448" y="4508568"/>
            <a:ext cx="7773987" cy="1418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432B00FD-8811-49C4-95AC-22007CFA3EE4}"/>
              </a:ext>
            </a:extLst>
          </p:cNvPr>
          <p:cNvSpPr/>
          <p:nvPr/>
        </p:nvSpPr>
        <p:spPr>
          <a:xfrm>
            <a:off x="1127528" y="3460581"/>
            <a:ext cx="4448980" cy="646331"/>
          </a:xfrm>
          <a:prstGeom prst="rect">
            <a:avLst/>
          </a:prstGeom>
        </p:spPr>
        <p:txBody>
          <a:bodyPr wrap="square">
            <a:spAutoFit/>
          </a:bodyPr>
          <a:lstStyle/>
          <a:p>
            <a:r>
              <a:rPr lang="en-HK" dirty="0">
                <a:latin typeface="Arial" panose="020B0604020202020204" pitchFamily="34" charset="0"/>
                <a:cs typeface="Arial" panose="020B0604020202020204" pitchFamily="34" charset="0"/>
              </a:rPr>
              <a:t>One EMPLOYEE may manage one DEPARTMENT at most</a:t>
            </a:r>
          </a:p>
        </p:txBody>
      </p:sp>
      <p:sp>
        <p:nvSpPr>
          <p:cNvPr id="8" name="Rectangle 7">
            <a:extLst>
              <a:ext uri="{FF2B5EF4-FFF2-40B4-BE49-F238E27FC236}">
                <a16:creationId xmlns:a16="http://schemas.microsoft.com/office/drawing/2014/main" id="{C4327822-2D7A-4858-B3E3-84C045DE84B6}"/>
              </a:ext>
            </a:extLst>
          </p:cNvPr>
          <p:cNvSpPr/>
          <p:nvPr/>
        </p:nvSpPr>
        <p:spPr>
          <a:xfrm>
            <a:off x="7148592" y="3460581"/>
            <a:ext cx="3983467" cy="646331"/>
          </a:xfrm>
          <a:prstGeom prst="rect">
            <a:avLst/>
          </a:prstGeom>
        </p:spPr>
        <p:txBody>
          <a:bodyPr wrap="square">
            <a:spAutoFit/>
          </a:bodyPr>
          <a:lstStyle/>
          <a:p>
            <a:r>
              <a:rPr lang="en-HK" dirty="0">
                <a:latin typeface="Arial" panose="020B0604020202020204" pitchFamily="34" charset="0"/>
                <a:cs typeface="Arial" panose="020B0604020202020204" pitchFamily="34" charset="0"/>
              </a:rPr>
              <a:t>One DEPARTMENT is managed by one EMPLOYEE</a:t>
            </a:r>
          </a:p>
        </p:txBody>
      </p:sp>
      <p:sp>
        <p:nvSpPr>
          <p:cNvPr id="9" name="Rectangle 8">
            <a:extLst>
              <a:ext uri="{FF2B5EF4-FFF2-40B4-BE49-F238E27FC236}">
                <a16:creationId xmlns:a16="http://schemas.microsoft.com/office/drawing/2014/main" id="{D9EE79EE-C335-4F38-9358-4617F256C63A}"/>
              </a:ext>
            </a:extLst>
          </p:cNvPr>
          <p:cNvSpPr/>
          <p:nvPr/>
        </p:nvSpPr>
        <p:spPr>
          <a:xfrm>
            <a:off x="1165084" y="5927493"/>
            <a:ext cx="3584814" cy="646331"/>
          </a:xfrm>
          <a:prstGeom prst="rect">
            <a:avLst/>
          </a:prstGeom>
        </p:spPr>
        <p:txBody>
          <a:bodyPr wrap="square">
            <a:spAutoFit/>
          </a:bodyPr>
          <a:lstStyle/>
          <a:p>
            <a:r>
              <a:rPr lang="en-HK" dirty="0">
                <a:latin typeface="Arial" panose="020B0604020202020204" pitchFamily="34" charset="0"/>
                <a:cs typeface="Arial" panose="020B0604020202020204" pitchFamily="34" charset="0"/>
              </a:rPr>
              <a:t>One EMPLOYEE works for one DEPARTMENT</a:t>
            </a:r>
          </a:p>
        </p:txBody>
      </p:sp>
      <p:sp>
        <p:nvSpPr>
          <p:cNvPr id="10" name="Rectangle 9">
            <a:extLst>
              <a:ext uri="{FF2B5EF4-FFF2-40B4-BE49-F238E27FC236}">
                <a16:creationId xmlns:a16="http://schemas.microsoft.com/office/drawing/2014/main" id="{45FEE95F-41E9-4D0F-909E-9204B45B6237}"/>
              </a:ext>
            </a:extLst>
          </p:cNvPr>
          <p:cNvSpPr/>
          <p:nvPr/>
        </p:nvSpPr>
        <p:spPr>
          <a:xfrm>
            <a:off x="7422423" y="5927493"/>
            <a:ext cx="3709636" cy="646331"/>
          </a:xfrm>
          <a:prstGeom prst="rect">
            <a:avLst/>
          </a:prstGeom>
        </p:spPr>
        <p:txBody>
          <a:bodyPr wrap="square">
            <a:spAutoFit/>
          </a:bodyPr>
          <a:lstStyle/>
          <a:p>
            <a:r>
              <a:rPr lang="en-HK" dirty="0">
                <a:latin typeface="Arial" panose="020B0604020202020204" pitchFamily="34" charset="0"/>
                <a:cs typeface="Arial" panose="020B0604020202020204" pitchFamily="34" charset="0"/>
              </a:rPr>
              <a:t>One DEPARTMENT has 1 to many EMPLOYEEs</a:t>
            </a:r>
          </a:p>
        </p:txBody>
      </p:sp>
    </p:spTree>
    <p:extLst>
      <p:ext uri="{BB962C8B-B14F-4D97-AF65-F5344CB8AC3E}">
        <p14:creationId xmlns:p14="http://schemas.microsoft.com/office/powerpoint/2010/main" val="1484192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33E6C-7401-4CC4-9910-8D1ABF8E4751}"/>
              </a:ext>
            </a:extLst>
          </p:cNvPr>
          <p:cNvSpPr>
            <a:spLocks noGrp="1"/>
          </p:cNvSpPr>
          <p:nvPr>
            <p:ph type="title"/>
          </p:nvPr>
        </p:nvSpPr>
        <p:spPr/>
        <p:txBody>
          <a:bodyPr/>
          <a:lstStyle/>
          <a:p>
            <a:r>
              <a:rPr lang="en-HK" dirty="0"/>
              <a:t>Recursive Relationship Type (1/2)</a:t>
            </a:r>
          </a:p>
        </p:txBody>
      </p:sp>
      <p:sp>
        <p:nvSpPr>
          <p:cNvPr id="3" name="Content Placeholder 2">
            <a:extLst>
              <a:ext uri="{FF2B5EF4-FFF2-40B4-BE49-F238E27FC236}">
                <a16:creationId xmlns:a16="http://schemas.microsoft.com/office/drawing/2014/main" id="{0744C2E2-18C1-4AB1-82E4-FE7556F107F8}"/>
              </a:ext>
            </a:extLst>
          </p:cNvPr>
          <p:cNvSpPr>
            <a:spLocks noGrp="1"/>
          </p:cNvSpPr>
          <p:nvPr>
            <p:ph idx="1"/>
          </p:nvPr>
        </p:nvSpPr>
        <p:spPr/>
        <p:txBody>
          <a:bodyPr/>
          <a:lstStyle/>
          <a:p>
            <a:r>
              <a:rPr lang="en-HK" dirty="0"/>
              <a:t>A recursive relationship is one in which the same entity participates more than once in the relationship. The relationship should be marked by the role that an entity takes in the participation.</a:t>
            </a:r>
          </a:p>
          <a:p>
            <a:r>
              <a:rPr lang="en-HK" dirty="0"/>
              <a:t>It is also called a self-referencing relationship type.</a:t>
            </a:r>
          </a:p>
          <a:p>
            <a:r>
              <a:rPr lang="en-HK" dirty="0"/>
              <a:t>Suppose one employee is assigned the task of supervising the other employees. The supervision relationship is a recursive relationship because the same entity, a particular employee, participates more than once in the relationship, as a supervisor and as a supervisee.</a:t>
            </a:r>
          </a:p>
        </p:txBody>
      </p:sp>
      <p:sp>
        <p:nvSpPr>
          <p:cNvPr id="4" name="Slide Number Placeholder 3">
            <a:extLst>
              <a:ext uri="{FF2B5EF4-FFF2-40B4-BE49-F238E27FC236}">
                <a16:creationId xmlns:a16="http://schemas.microsoft.com/office/drawing/2014/main" id="{8467097A-1C98-4E6B-B676-ADD9B18EF929}"/>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122038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C7A58-490A-400E-AEC9-88B349D503D6}"/>
              </a:ext>
            </a:extLst>
          </p:cNvPr>
          <p:cNvSpPr>
            <a:spLocks noGrp="1"/>
          </p:cNvSpPr>
          <p:nvPr>
            <p:ph type="title"/>
          </p:nvPr>
        </p:nvSpPr>
        <p:spPr/>
        <p:txBody>
          <a:bodyPr/>
          <a:lstStyle/>
          <a:p>
            <a:r>
              <a:rPr lang="en-HK" dirty="0"/>
              <a:t>Recursive Relationship Type (2/2)</a:t>
            </a:r>
          </a:p>
        </p:txBody>
      </p:sp>
      <p:sp>
        <p:nvSpPr>
          <p:cNvPr id="3" name="Content Placeholder 2">
            <a:extLst>
              <a:ext uri="{FF2B5EF4-FFF2-40B4-BE49-F238E27FC236}">
                <a16:creationId xmlns:a16="http://schemas.microsoft.com/office/drawing/2014/main" id="{9094D48F-F5C8-4BAA-9A7D-4CBB997DAD85}"/>
              </a:ext>
            </a:extLst>
          </p:cNvPr>
          <p:cNvSpPr>
            <a:spLocks noGrp="1"/>
          </p:cNvSpPr>
          <p:nvPr>
            <p:ph idx="1"/>
          </p:nvPr>
        </p:nvSpPr>
        <p:spPr>
          <a:xfrm>
            <a:off x="1202919" y="2011680"/>
            <a:ext cx="4160902" cy="4206240"/>
          </a:xfrm>
        </p:spPr>
        <p:txBody>
          <a:bodyPr/>
          <a:lstStyle/>
          <a:p>
            <a:r>
              <a:rPr lang="en-HK" dirty="0"/>
              <a:t>A recursive relationship SUPERVISION between EMPLOYEE in the supervisor role (1) and EMPLOYEE in the supervisee role (2).</a:t>
            </a:r>
          </a:p>
          <a:p>
            <a:r>
              <a:rPr lang="en-HK" dirty="0"/>
              <a:t>e</a:t>
            </a:r>
            <a:r>
              <a:rPr lang="en-HK" baseline="-25000" dirty="0"/>
              <a:t>1</a:t>
            </a:r>
            <a:r>
              <a:rPr lang="en-HK" dirty="0"/>
              <a:t> is the supervisee of e</a:t>
            </a:r>
            <a:r>
              <a:rPr lang="en-HK" baseline="-25000" dirty="0"/>
              <a:t>5</a:t>
            </a:r>
            <a:r>
              <a:rPr lang="en-HK" dirty="0"/>
              <a:t> through relationship instance r</a:t>
            </a:r>
            <a:r>
              <a:rPr lang="en-HK" baseline="-25000" dirty="0"/>
              <a:t>1</a:t>
            </a:r>
            <a:r>
              <a:rPr lang="en-HK" dirty="0"/>
              <a:t> and is the supervisor of e</a:t>
            </a:r>
            <a:r>
              <a:rPr lang="en-HK" baseline="-25000" dirty="0"/>
              <a:t>2</a:t>
            </a:r>
            <a:r>
              <a:rPr lang="en-HK" dirty="0"/>
              <a:t> and e</a:t>
            </a:r>
            <a:r>
              <a:rPr lang="en-HK" baseline="-25000" dirty="0"/>
              <a:t>3</a:t>
            </a:r>
            <a:r>
              <a:rPr lang="en-HK" dirty="0"/>
              <a:t> through r</a:t>
            </a:r>
            <a:r>
              <a:rPr lang="en-HK" baseline="-25000" dirty="0"/>
              <a:t>2</a:t>
            </a:r>
            <a:r>
              <a:rPr lang="en-HK" dirty="0"/>
              <a:t> and r</a:t>
            </a:r>
            <a:r>
              <a:rPr lang="en-HK" baseline="-25000" dirty="0"/>
              <a:t>3</a:t>
            </a:r>
            <a:r>
              <a:rPr lang="en-HK" dirty="0"/>
              <a:t>, respectively.</a:t>
            </a:r>
          </a:p>
        </p:txBody>
      </p:sp>
      <p:sp>
        <p:nvSpPr>
          <p:cNvPr id="4" name="Slide Number Placeholder 3">
            <a:extLst>
              <a:ext uri="{FF2B5EF4-FFF2-40B4-BE49-F238E27FC236}">
                <a16:creationId xmlns:a16="http://schemas.microsoft.com/office/drawing/2014/main" id="{E56FDDFA-F717-4C28-9BA6-AA9337FAD1A4}"/>
              </a:ext>
            </a:extLst>
          </p:cNvPr>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5" name="Picture 1074" descr="fig03_11">
            <a:extLst>
              <a:ext uri="{FF2B5EF4-FFF2-40B4-BE49-F238E27FC236}">
                <a16:creationId xmlns:a16="http://schemas.microsoft.com/office/drawing/2014/main" id="{5A6E82CB-0B63-4239-A59F-1F4B20CAB23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4405"/>
          <a:stretch/>
        </p:blipFill>
        <p:spPr bwMode="auto">
          <a:xfrm>
            <a:off x="5425605" y="2028653"/>
            <a:ext cx="5862294" cy="457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8316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24B66-D6D4-4F05-837E-3E98518458AC}"/>
              </a:ext>
            </a:extLst>
          </p:cNvPr>
          <p:cNvSpPr>
            <a:spLocks noGrp="1"/>
          </p:cNvSpPr>
          <p:nvPr>
            <p:ph type="title"/>
          </p:nvPr>
        </p:nvSpPr>
        <p:spPr/>
        <p:txBody>
          <a:bodyPr/>
          <a:lstStyle/>
          <a:p>
            <a:r>
              <a:rPr lang="en-HK" dirty="0"/>
              <a:t>Weak Entity Types</a:t>
            </a:r>
          </a:p>
        </p:txBody>
      </p:sp>
      <p:sp>
        <p:nvSpPr>
          <p:cNvPr id="3" name="Content Placeholder 2">
            <a:extLst>
              <a:ext uri="{FF2B5EF4-FFF2-40B4-BE49-F238E27FC236}">
                <a16:creationId xmlns:a16="http://schemas.microsoft.com/office/drawing/2014/main" id="{D190FDB1-28ED-44A8-94E9-A4625EABDE2B}"/>
              </a:ext>
            </a:extLst>
          </p:cNvPr>
          <p:cNvSpPr>
            <a:spLocks noGrp="1"/>
          </p:cNvSpPr>
          <p:nvPr>
            <p:ph idx="1"/>
          </p:nvPr>
        </p:nvSpPr>
        <p:spPr/>
        <p:txBody>
          <a:bodyPr>
            <a:normAutofit lnSpcReduction="10000"/>
          </a:bodyPr>
          <a:lstStyle/>
          <a:p>
            <a:r>
              <a:rPr lang="en-HK" dirty="0"/>
              <a:t>A weak entity that does not have a key attribute and is identification-dependent on another entity type. It must participate in an identifying relationship type with an owner or identifying entity type. In other words, weak entity type must be owned by some owner entity type.</a:t>
            </a:r>
          </a:p>
          <a:p>
            <a:r>
              <a:rPr lang="en-HK" dirty="0"/>
              <a:t>A weak entity is identified by the combination of: (1) its partial key and (2) the identifying entity type related to the identifying relationship type.</a:t>
            </a:r>
          </a:p>
          <a:p>
            <a:r>
              <a:rPr lang="en-HK" dirty="0"/>
              <a:t>For example,</a:t>
            </a:r>
          </a:p>
          <a:p>
            <a:pPr lvl="1"/>
            <a:r>
              <a:rPr lang="en-HK" dirty="0"/>
              <a:t>Ada Chan is an employee. She has a dependent Cindy Chan.</a:t>
            </a:r>
          </a:p>
          <a:p>
            <a:pPr lvl="1"/>
            <a:r>
              <a:rPr lang="en-HK" dirty="0"/>
              <a:t>Bob Chan is an employee. He has a dependent Cindy Chan.</a:t>
            </a:r>
          </a:p>
          <a:p>
            <a:pPr lvl="1"/>
            <a:r>
              <a:rPr lang="en-HK" dirty="0"/>
              <a:t>The two dependent entities are identical.</a:t>
            </a:r>
          </a:p>
          <a:p>
            <a:pPr lvl="1"/>
            <a:r>
              <a:rPr lang="en-HK" dirty="0"/>
              <a:t>The EMPYLOEE entity type owns the DEPENDENT entity type.</a:t>
            </a:r>
          </a:p>
        </p:txBody>
      </p:sp>
      <p:sp>
        <p:nvSpPr>
          <p:cNvPr id="4" name="Slide Number Placeholder 3">
            <a:extLst>
              <a:ext uri="{FF2B5EF4-FFF2-40B4-BE49-F238E27FC236}">
                <a16:creationId xmlns:a16="http://schemas.microsoft.com/office/drawing/2014/main" id="{5D4BC3B2-D4E1-4CF3-B58A-C5847B2D9407}"/>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2625455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D493C-6C51-4EFB-A0A0-805E8D08E6A0}"/>
              </a:ext>
            </a:extLst>
          </p:cNvPr>
          <p:cNvSpPr>
            <a:spLocks noGrp="1"/>
          </p:cNvSpPr>
          <p:nvPr>
            <p:ph type="title"/>
          </p:nvPr>
        </p:nvSpPr>
        <p:spPr/>
        <p:txBody>
          <a:bodyPr/>
          <a:lstStyle/>
          <a:p>
            <a:r>
              <a:rPr lang="en-US" altLang="zh-TW" dirty="0"/>
              <a:t>ER Model</a:t>
            </a:r>
            <a:endParaRPr lang="en-HK" dirty="0"/>
          </a:p>
        </p:txBody>
      </p:sp>
      <p:sp>
        <p:nvSpPr>
          <p:cNvPr id="3" name="Content Placeholder 2">
            <a:extLst>
              <a:ext uri="{FF2B5EF4-FFF2-40B4-BE49-F238E27FC236}">
                <a16:creationId xmlns:a16="http://schemas.microsoft.com/office/drawing/2014/main" id="{9BB0F067-9E08-4187-9287-4C18D4F78FC3}"/>
              </a:ext>
            </a:extLst>
          </p:cNvPr>
          <p:cNvSpPr>
            <a:spLocks noGrp="1"/>
          </p:cNvSpPr>
          <p:nvPr>
            <p:ph idx="1"/>
          </p:nvPr>
        </p:nvSpPr>
        <p:spPr/>
        <p:txBody>
          <a:bodyPr>
            <a:normAutofit lnSpcReduction="10000"/>
          </a:bodyPr>
          <a:lstStyle/>
          <a:p>
            <a:r>
              <a:rPr lang="en-HK" dirty="0"/>
              <a:t>An entity–relationship model (ER model for short) describes interrelated things of interest in a specific domain of knowledge. A basic ER model is composed of entity types (which classify the things of interest, e.g., employee and department) and specifies relationships that can exist between entities (instances of those entity types).</a:t>
            </a:r>
          </a:p>
          <a:p>
            <a:r>
              <a:rPr lang="en-HK" dirty="0"/>
              <a:t>An ER model is commonly formed to represent things that a business needs to remember in order to perform business processes. Consequently, the ER model becomes an abstract data model, that defines a data or information structure which can be implemented in a database, typically a relational database.</a:t>
            </a:r>
          </a:p>
          <a:p>
            <a:r>
              <a:rPr lang="en-HK" dirty="0"/>
              <a:t>ER modelling was developed for database design by Prof. Peter Chen and published in a 1976 paper</a:t>
            </a:r>
            <a:r>
              <a:rPr lang="en-HK" baseline="30000" dirty="0"/>
              <a:t>1</a:t>
            </a:r>
            <a:r>
              <a:rPr lang="en-HK" dirty="0"/>
              <a:t>.</a:t>
            </a:r>
          </a:p>
        </p:txBody>
      </p:sp>
      <p:sp>
        <p:nvSpPr>
          <p:cNvPr id="4" name="Slide Number Placeholder 3">
            <a:extLst>
              <a:ext uri="{FF2B5EF4-FFF2-40B4-BE49-F238E27FC236}">
                <a16:creationId xmlns:a16="http://schemas.microsoft.com/office/drawing/2014/main" id="{42140B49-5BC6-4EA7-BB88-09A6889AB742}"/>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5" name="Rectangle 4">
            <a:extLst>
              <a:ext uri="{FF2B5EF4-FFF2-40B4-BE49-F238E27FC236}">
                <a16:creationId xmlns:a16="http://schemas.microsoft.com/office/drawing/2014/main" id="{4269204F-C3F2-463A-9BD0-58EDA373E895}"/>
              </a:ext>
            </a:extLst>
          </p:cNvPr>
          <p:cNvSpPr/>
          <p:nvPr/>
        </p:nvSpPr>
        <p:spPr>
          <a:xfrm>
            <a:off x="521888" y="6422854"/>
            <a:ext cx="10378550" cy="276999"/>
          </a:xfrm>
          <a:prstGeom prst="rect">
            <a:avLst/>
          </a:prstGeom>
        </p:spPr>
        <p:txBody>
          <a:bodyPr wrap="square">
            <a:spAutoFit/>
          </a:bodyPr>
          <a:lstStyle/>
          <a:p>
            <a:r>
              <a:rPr lang="en-HK" sz="1200" baseline="30000" dirty="0">
                <a:latin typeface="Arial" panose="020B0604020202020204" pitchFamily="34" charset="0"/>
                <a:cs typeface="Arial" panose="020B0604020202020204" pitchFamily="34" charset="0"/>
              </a:rPr>
              <a:t>1</a:t>
            </a:r>
            <a:r>
              <a:rPr lang="en-HK" sz="1200" dirty="0">
                <a:latin typeface="Arial" panose="020B0604020202020204" pitchFamily="34" charset="0"/>
                <a:cs typeface="Arial" panose="020B0604020202020204" pitchFamily="34" charset="0"/>
              </a:rPr>
              <a:t>Peter Pin-Shan Chen. 1976. The entity-relationship model—toward a unified view of data. ACM Trans. Database Syst. 1, 1 (March 1976), 9-36.</a:t>
            </a:r>
          </a:p>
        </p:txBody>
      </p:sp>
    </p:spTree>
    <p:extLst>
      <p:ext uri="{BB962C8B-B14F-4D97-AF65-F5344CB8AC3E}">
        <p14:creationId xmlns:p14="http://schemas.microsoft.com/office/powerpoint/2010/main" val="1955357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9F117-7682-4486-81ED-BB97D9A83F0E}"/>
              </a:ext>
            </a:extLst>
          </p:cNvPr>
          <p:cNvSpPr>
            <a:spLocks noGrp="1"/>
          </p:cNvSpPr>
          <p:nvPr>
            <p:ph type="title"/>
          </p:nvPr>
        </p:nvSpPr>
        <p:spPr/>
        <p:txBody>
          <a:bodyPr/>
          <a:lstStyle/>
          <a:p>
            <a:r>
              <a:rPr lang="en-HK" dirty="0"/>
              <a:t>Summary of Notations for ER Diagrams</a:t>
            </a:r>
          </a:p>
        </p:txBody>
      </p:sp>
      <p:sp>
        <p:nvSpPr>
          <p:cNvPr id="3" name="Content Placeholder 2">
            <a:extLst>
              <a:ext uri="{FF2B5EF4-FFF2-40B4-BE49-F238E27FC236}">
                <a16:creationId xmlns:a16="http://schemas.microsoft.com/office/drawing/2014/main" id="{27B5E037-B9E6-4CE8-A8BB-7A619824D96D}"/>
              </a:ext>
            </a:extLst>
          </p:cNvPr>
          <p:cNvSpPr>
            <a:spLocks noGrp="1"/>
          </p:cNvSpPr>
          <p:nvPr>
            <p:ph idx="1"/>
          </p:nvPr>
        </p:nvSpPr>
        <p:spPr/>
        <p:txBody>
          <a:bodyPr/>
          <a:lstStyle/>
          <a:p>
            <a:endParaRPr lang="en-HK" dirty="0"/>
          </a:p>
        </p:txBody>
      </p:sp>
      <p:sp>
        <p:nvSpPr>
          <p:cNvPr id="4" name="Slide Number Placeholder 3">
            <a:extLst>
              <a:ext uri="{FF2B5EF4-FFF2-40B4-BE49-F238E27FC236}">
                <a16:creationId xmlns:a16="http://schemas.microsoft.com/office/drawing/2014/main" id="{EDB72171-3A79-47F9-B14D-96CDFA9D75F2}"/>
              </a:ext>
            </a:extLst>
          </p:cNvPr>
          <p:cNvSpPr>
            <a:spLocks noGrp="1"/>
          </p:cNvSpPr>
          <p:nvPr>
            <p:ph type="sldNum" sz="quarter" idx="12"/>
          </p:nvPr>
        </p:nvSpPr>
        <p:spPr/>
        <p:txBody>
          <a:bodyPr/>
          <a:lstStyle/>
          <a:p>
            <a:fld id="{D57F1E4F-1CFF-5643-939E-217C01CDF565}" type="slidenum">
              <a:rPr lang="en-US" smtClean="0"/>
              <a:pPr/>
              <a:t>20</a:t>
            </a:fld>
            <a:endParaRPr lang="en-US" dirty="0"/>
          </a:p>
        </p:txBody>
      </p:sp>
      <p:pic>
        <p:nvPicPr>
          <p:cNvPr id="5" name="Picture 4" descr="fig03_14">
            <a:extLst>
              <a:ext uri="{FF2B5EF4-FFF2-40B4-BE49-F238E27FC236}">
                <a16:creationId xmlns:a16="http://schemas.microsoft.com/office/drawing/2014/main" id="{FFD888B3-C95B-427C-9767-B9038A84668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684" b="46529"/>
          <a:stretch/>
        </p:blipFill>
        <p:spPr bwMode="auto">
          <a:xfrm>
            <a:off x="441018" y="1929909"/>
            <a:ext cx="5542913" cy="479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fig03_14">
            <a:extLst>
              <a:ext uri="{FF2B5EF4-FFF2-40B4-BE49-F238E27FC236}">
                <a16:creationId xmlns:a16="http://schemas.microsoft.com/office/drawing/2014/main" id="{F3C9CAF3-0065-4484-AB1B-3E985FBEC0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684" t="53704"/>
          <a:stretch/>
        </p:blipFill>
        <p:spPr bwMode="auto">
          <a:xfrm>
            <a:off x="6208071" y="1929909"/>
            <a:ext cx="5542913" cy="4147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1E60B1FB-3A39-4021-81BC-C9AB0459D390}"/>
              </a:ext>
            </a:extLst>
          </p:cNvPr>
          <p:cNvSpPr/>
          <p:nvPr/>
        </p:nvSpPr>
        <p:spPr>
          <a:xfrm>
            <a:off x="3569863" y="4430582"/>
            <a:ext cx="1768433" cy="276999"/>
          </a:xfrm>
          <a:prstGeom prst="rect">
            <a:avLst/>
          </a:prstGeom>
          <a:solidFill>
            <a:schemeClr val="tx1"/>
          </a:solidFill>
        </p:spPr>
        <p:txBody>
          <a:bodyPr wrap="none">
            <a:spAutoFit/>
          </a:bodyPr>
          <a:lstStyle/>
          <a:p>
            <a:r>
              <a:rPr lang="en-HK" sz="1200" dirty="0">
                <a:solidFill>
                  <a:schemeClr val="bg1"/>
                </a:solidFill>
                <a:latin typeface="Arial" panose="020B0604020202020204" pitchFamily="34" charset="0"/>
                <a:cs typeface="Arial" panose="020B0604020202020204" pitchFamily="34" charset="0"/>
              </a:rPr>
              <a:t>Identifying Relationship</a:t>
            </a:r>
          </a:p>
        </p:txBody>
      </p:sp>
    </p:spTree>
    <p:extLst>
      <p:ext uri="{BB962C8B-B14F-4D97-AF65-F5344CB8AC3E}">
        <p14:creationId xmlns:p14="http://schemas.microsoft.com/office/powerpoint/2010/main" val="2391489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1634-8013-4C88-8690-2CA237CCB405}"/>
              </a:ext>
            </a:extLst>
          </p:cNvPr>
          <p:cNvSpPr>
            <a:spLocks noGrp="1"/>
          </p:cNvSpPr>
          <p:nvPr>
            <p:ph type="title"/>
          </p:nvPr>
        </p:nvSpPr>
        <p:spPr>
          <a:xfrm>
            <a:off x="232914" y="284176"/>
            <a:ext cx="5272021" cy="1508760"/>
          </a:xfrm>
        </p:spPr>
        <p:txBody>
          <a:bodyPr/>
          <a:lstStyle/>
          <a:p>
            <a:r>
              <a:rPr lang="en-HK" dirty="0"/>
              <a:t>Case Study 1 (1/5)</a:t>
            </a:r>
          </a:p>
        </p:txBody>
      </p:sp>
      <p:sp>
        <p:nvSpPr>
          <p:cNvPr id="3" name="Content Placeholder 2">
            <a:extLst>
              <a:ext uri="{FF2B5EF4-FFF2-40B4-BE49-F238E27FC236}">
                <a16:creationId xmlns:a16="http://schemas.microsoft.com/office/drawing/2014/main" id="{EDFD0800-73F2-4B54-9840-17C93C1714D2}"/>
              </a:ext>
            </a:extLst>
          </p:cNvPr>
          <p:cNvSpPr>
            <a:spLocks noGrp="1"/>
          </p:cNvSpPr>
          <p:nvPr>
            <p:ph idx="1"/>
          </p:nvPr>
        </p:nvSpPr>
        <p:spPr>
          <a:xfrm>
            <a:off x="232914" y="2011680"/>
            <a:ext cx="5048605" cy="4562144"/>
          </a:xfrm>
        </p:spPr>
        <p:txBody>
          <a:bodyPr>
            <a:normAutofit fontScale="92500"/>
          </a:bodyPr>
          <a:lstStyle/>
          <a:p>
            <a:r>
              <a:rPr lang="en-HK" dirty="0"/>
              <a:t>An ER diagram for the company database.</a:t>
            </a:r>
          </a:p>
          <a:p>
            <a:r>
              <a:rPr lang="en-HK" dirty="0"/>
              <a:t>3 entities: EMPLOYEE, DEPARTMENT, and PROJECT</a:t>
            </a:r>
          </a:p>
          <a:p>
            <a:r>
              <a:rPr lang="en-HK" dirty="0"/>
              <a:t>1 weak entity: DEPENDENT</a:t>
            </a:r>
          </a:p>
          <a:p>
            <a:r>
              <a:rPr lang="en-HK" dirty="0"/>
              <a:t>4 relationships: WORKS_FOR, MANAGES, WORKS_ON, and CONTROLS</a:t>
            </a:r>
          </a:p>
          <a:p>
            <a:r>
              <a:rPr lang="en-HK" dirty="0"/>
              <a:t>1 identifying relationship: DEPENDENTS_OF</a:t>
            </a:r>
          </a:p>
          <a:p>
            <a:r>
              <a:rPr lang="en-HK" dirty="0"/>
              <a:t>1 recursive relationship: SUPERVISION</a:t>
            </a:r>
          </a:p>
        </p:txBody>
      </p:sp>
      <p:sp>
        <p:nvSpPr>
          <p:cNvPr id="4" name="Slide Number Placeholder 3">
            <a:extLst>
              <a:ext uri="{FF2B5EF4-FFF2-40B4-BE49-F238E27FC236}">
                <a16:creationId xmlns:a16="http://schemas.microsoft.com/office/drawing/2014/main" id="{DA8554E7-6E9D-45AE-8840-72E8A19FB967}"/>
              </a:ext>
            </a:extLst>
          </p:cNvPr>
          <p:cNvSpPr>
            <a:spLocks noGrp="1"/>
          </p:cNvSpPr>
          <p:nvPr>
            <p:ph type="sldNum" sz="quarter" idx="12"/>
          </p:nvPr>
        </p:nvSpPr>
        <p:spPr/>
        <p:txBody>
          <a:bodyPr/>
          <a:lstStyle/>
          <a:p>
            <a:fld id="{D57F1E4F-1CFF-5643-939E-217C01CDF565}" type="slidenum">
              <a:rPr lang="en-US" smtClean="0"/>
              <a:pPr/>
              <a:t>21</a:t>
            </a:fld>
            <a:endParaRPr lang="en-US" dirty="0"/>
          </a:p>
        </p:txBody>
      </p:sp>
      <p:pic>
        <p:nvPicPr>
          <p:cNvPr id="5" name="Picture 4" descr="fig03_02">
            <a:extLst>
              <a:ext uri="{FF2B5EF4-FFF2-40B4-BE49-F238E27FC236}">
                <a16:creationId xmlns:a16="http://schemas.microsoft.com/office/drawing/2014/main" id="{1FDB479B-CD8F-478F-899D-A07BB8365E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480"/>
          <a:stretch/>
        </p:blipFill>
        <p:spPr bwMode="auto">
          <a:xfrm>
            <a:off x="5281519" y="408401"/>
            <a:ext cx="6815746" cy="6014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4509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1634-8013-4C88-8690-2CA237CCB405}"/>
              </a:ext>
            </a:extLst>
          </p:cNvPr>
          <p:cNvSpPr>
            <a:spLocks noGrp="1"/>
          </p:cNvSpPr>
          <p:nvPr>
            <p:ph type="title"/>
          </p:nvPr>
        </p:nvSpPr>
        <p:spPr>
          <a:xfrm>
            <a:off x="232914" y="284176"/>
            <a:ext cx="5272021" cy="1508760"/>
          </a:xfrm>
        </p:spPr>
        <p:txBody>
          <a:bodyPr/>
          <a:lstStyle/>
          <a:p>
            <a:r>
              <a:rPr lang="en-HK" dirty="0"/>
              <a:t>Case Study 1 (</a:t>
            </a:r>
            <a:r>
              <a:rPr lang="en-US" altLang="zh-TW" dirty="0"/>
              <a:t>2</a:t>
            </a:r>
            <a:r>
              <a:rPr lang="en-HK" dirty="0"/>
              <a:t>/5)</a:t>
            </a:r>
          </a:p>
        </p:txBody>
      </p:sp>
      <p:sp>
        <p:nvSpPr>
          <p:cNvPr id="3" name="Content Placeholder 2">
            <a:extLst>
              <a:ext uri="{FF2B5EF4-FFF2-40B4-BE49-F238E27FC236}">
                <a16:creationId xmlns:a16="http://schemas.microsoft.com/office/drawing/2014/main" id="{EDFD0800-73F2-4B54-9840-17C93C1714D2}"/>
              </a:ext>
            </a:extLst>
          </p:cNvPr>
          <p:cNvSpPr>
            <a:spLocks noGrp="1"/>
          </p:cNvSpPr>
          <p:nvPr>
            <p:ph idx="1"/>
          </p:nvPr>
        </p:nvSpPr>
        <p:spPr>
          <a:xfrm>
            <a:off x="232914" y="2011680"/>
            <a:ext cx="5048605" cy="4562144"/>
          </a:xfrm>
        </p:spPr>
        <p:txBody>
          <a:bodyPr>
            <a:normAutofit lnSpcReduction="10000"/>
          </a:bodyPr>
          <a:lstStyle/>
          <a:p>
            <a:r>
              <a:rPr lang="en-HK" dirty="0"/>
              <a:t>The company is organized into DEPARTMENTs</a:t>
            </a:r>
          </a:p>
          <a:p>
            <a:r>
              <a:rPr lang="en-HK" dirty="0"/>
              <a:t>Each DEPARTMENT has a unique name, unique number, many EMPLOYEEs and an EMPLOYEE who manages the DEPARTMENT.</a:t>
            </a:r>
          </a:p>
          <a:p>
            <a:r>
              <a:rPr lang="en-HK" dirty="0"/>
              <a:t>A DEPARTMENT may have several locations.</a:t>
            </a:r>
          </a:p>
          <a:p>
            <a:r>
              <a:rPr lang="en-HK" dirty="0"/>
              <a:t>We keep track of the start date of the department manager and the number of employees for each DEPARTMENT.</a:t>
            </a:r>
          </a:p>
        </p:txBody>
      </p:sp>
      <p:sp>
        <p:nvSpPr>
          <p:cNvPr id="4" name="Slide Number Placeholder 3">
            <a:extLst>
              <a:ext uri="{FF2B5EF4-FFF2-40B4-BE49-F238E27FC236}">
                <a16:creationId xmlns:a16="http://schemas.microsoft.com/office/drawing/2014/main" id="{DA8554E7-6E9D-45AE-8840-72E8A19FB967}"/>
              </a:ext>
            </a:extLst>
          </p:cNvPr>
          <p:cNvSpPr>
            <a:spLocks noGrp="1"/>
          </p:cNvSpPr>
          <p:nvPr>
            <p:ph type="sldNum" sz="quarter" idx="12"/>
          </p:nvPr>
        </p:nvSpPr>
        <p:spPr/>
        <p:txBody>
          <a:bodyPr/>
          <a:lstStyle/>
          <a:p>
            <a:fld id="{D57F1E4F-1CFF-5643-939E-217C01CDF565}" type="slidenum">
              <a:rPr lang="en-US" smtClean="0"/>
              <a:pPr/>
              <a:t>22</a:t>
            </a:fld>
            <a:endParaRPr lang="en-US" dirty="0"/>
          </a:p>
        </p:txBody>
      </p:sp>
      <p:pic>
        <p:nvPicPr>
          <p:cNvPr id="5" name="Picture 4" descr="fig03_02">
            <a:extLst>
              <a:ext uri="{FF2B5EF4-FFF2-40B4-BE49-F238E27FC236}">
                <a16:creationId xmlns:a16="http://schemas.microsoft.com/office/drawing/2014/main" id="{1FDB479B-CD8F-478F-899D-A07BB8365E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480"/>
          <a:stretch/>
        </p:blipFill>
        <p:spPr bwMode="auto">
          <a:xfrm>
            <a:off x="5281519" y="408401"/>
            <a:ext cx="6815746" cy="6014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3312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1634-8013-4C88-8690-2CA237CCB405}"/>
              </a:ext>
            </a:extLst>
          </p:cNvPr>
          <p:cNvSpPr>
            <a:spLocks noGrp="1"/>
          </p:cNvSpPr>
          <p:nvPr>
            <p:ph type="title"/>
          </p:nvPr>
        </p:nvSpPr>
        <p:spPr>
          <a:xfrm>
            <a:off x="232914" y="284176"/>
            <a:ext cx="5272021" cy="1508760"/>
          </a:xfrm>
        </p:spPr>
        <p:txBody>
          <a:bodyPr/>
          <a:lstStyle/>
          <a:p>
            <a:r>
              <a:rPr lang="en-HK" dirty="0"/>
              <a:t>Case Study 1 (</a:t>
            </a:r>
            <a:r>
              <a:rPr lang="en-US" altLang="zh-TW" dirty="0"/>
              <a:t>3</a:t>
            </a:r>
            <a:r>
              <a:rPr lang="en-HK" dirty="0"/>
              <a:t>/5)</a:t>
            </a:r>
          </a:p>
        </p:txBody>
      </p:sp>
      <p:sp>
        <p:nvSpPr>
          <p:cNvPr id="3" name="Content Placeholder 2">
            <a:extLst>
              <a:ext uri="{FF2B5EF4-FFF2-40B4-BE49-F238E27FC236}">
                <a16:creationId xmlns:a16="http://schemas.microsoft.com/office/drawing/2014/main" id="{EDFD0800-73F2-4B54-9840-17C93C1714D2}"/>
              </a:ext>
            </a:extLst>
          </p:cNvPr>
          <p:cNvSpPr>
            <a:spLocks noGrp="1"/>
          </p:cNvSpPr>
          <p:nvPr>
            <p:ph idx="1"/>
          </p:nvPr>
        </p:nvSpPr>
        <p:spPr>
          <a:xfrm>
            <a:off x="232915" y="2011680"/>
            <a:ext cx="5048604" cy="4562144"/>
          </a:xfrm>
        </p:spPr>
        <p:txBody>
          <a:bodyPr>
            <a:normAutofit/>
          </a:bodyPr>
          <a:lstStyle/>
          <a:p>
            <a:r>
              <a:rPr lang="en-HK" dirty="0"/>
              <a:t>A DEPARTMENT controls a number of PROJECTs.</a:t>
            </a:r>
          </a:p>
          <a:p>
            <a:r>
              <a:rPr lang="en-HK" dirty="0"/>
              <a:t>Each PROJECT has a unique name, unique number and is located at a single location and is controlled by a DEPARTMENT.</a:t>
            </a:r>
          </a:p>
          <a:p>
            <a:r>
              <a:rPr lang="en-HK" dirty="0"/>
              <a:t>Each EMPLOYEE has social security number (</a:t>
            </a:r>
            <a:r>
              <a:rPr lang="en-HK" dirty="0" err="1"/>
              <a:t>Ssn</a:t>
            </a:r>
            <a:r>
              <a:rPr lang="en-HK" dirty="0"/>
              <a:t>), address, salary, sex, and birthdate. </a:t>
            </a:r>
            <a:r>
              <a:rPr lang="en-HK" dirty="0" err="1"/>
              <a:t>Ssn</a:t>
            </a:r>
            <a:r>
              <a:rPr lang="en-HK" dirty="0"/>
              <a:t> is a key attribute and address is composite attribute.</a:t>
            </a:r>
          </a:p>
        </p:txBody>
      </p:sp>
      <p:sp>
        <p:nvSpPr>
          <p:cNvPr id="4" name="Slide Number Placeholder 3">
            <a:extLst>
              <a:ext uri="{FF2B5EF4-FFF2-40B4-BE49-F238E27FC236}">
                <a16:creationId xmlns:a16="http://schemas.microsoft.com/office/drawing/2014/main" id="{DA8554E7-6E9D-45AE-8840-72E8A19FB967}"/>
              </a:ext>
            </a:extLst>
          </p:cNvPr>
          <p:cNvSpPr>
            <a:spLocks noGrp="1"/>
          </p:cNvSpPr>
          <p:nvPr>
            <p:ph type="sldNum" sz="quarter" idx="12"/>
          </p:nvPr>
        </p:nvSpPr>
        <p:spPr/>
        <p:txBody>
          <a:bodyPr/>
          <a:lstStyle/>
          <a:p>
            <a:fld id="{D57F1E4F-1CFF-5643-939E-217C01CDF565}" type="slidenum">
              <a:rPr lang="en-US" smtClean="0"/>
              <a:pPr/>
              <a:t>23</a:t>
            </a:fld>
            <a:endParaRPr lang="en-US" dirty="0"/>
          </a:p>
        </p:txBody>
      </p:sp>
      <p:pic>
        <p:nvPicPr>
          <p:cNvPr id="5" name="Picture 4" descr="fig03_02">
            <a:extLst>
              <a:ext uri="{FF2B5EF4-FFF2-40B4-BE49-F238E27FC236}">
                <a16:creationId xmlns:a16="http://schemas.microsoft.com/office/drawing/2014/main" id="{1FDB479B-CD8F-478F-899D-A07BB8365E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480"/>
          <a:stretch/>
        </p:blipFill>
        <p:spPr bwMode="auto">
          <a:xfrm>
            <a:off x="5281519" y="408401"/>
            <a:ext cx="6815746" cy="6014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5083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1634-8013-4C88-8690-2CA237CCB405}"/>
              </a:ext>
            </a:extLst>
          </p:cNvPr>
          <p:cNvSpPr>
            <a:spLocks noGrp="1"/>
          </p:cNvSpPr>
          <p:nvPr>
            <p:ph type="title"/>
          </p:nvPr>
        </p:nvSpPr>
        <p:spPr>
          <a:xfrm>
            <a:off x="232914" y="284176"/>
            <a:ext cx="5272021" cy="1508760"/>
          </a:xfrm>
        </p:spPr>
        <p:txBody>
          <a:bodyPr/>
          <a:lstStyle/>
          <a:p>
            <a:r>
              <a:rPr lang="en-HK" dirty="0"/>
              <a:t>Case Study 1 (</a:t>
            </a:r>
            <a:r>
              <a:rPr lang="en-US" altLang="zh-TW" dirty="0"/>
              <a:t>4</a:t>
            </a:r>
            <a:r>
              <a:rPr lang="en-HK" dirty="0"/>
              <a:t>/5)</a:t>
            </a:r>
          </a:p>
        </p:txBody>
      </p:sp>
      <p:sp>
        <p:nvSpPr>
          <p:cNvPr id="3" name="Content Placeholder 2">
            <a:extLst>
              <a:ext uri="{FF2B5EF4-FFF2-40B4-BE49-F238E27FC236}">
                <a16:creationId xmlns:a16="http://schemas.microsoft.com/office/drawing/2014/main" id="{EDFD0800-73F2-4B54-9840-17C93C1714D2}"/>
              </a:ext>
            </a:extLst>
          </p:cNvPr>
          <p:cNvSpPr>
            <a:spLocks noGrp="1"/>
          </p:cNvSpPr>
          <p:nvPr>
            <p:ph idx="1"/>
          </p:nvPr>
        </p:nvSpPr>
        <p:spPr>
          <a:xfrm>
            <a:off x="232914" y="2011680"/>
            <a:ext cx="5048605" cy="4562144"/>
          </a:xfrm>
        </p:spPr>
        <p:txBody>
          <a:bodyPr>
            <a:normAutofit/>
          </a:bodyPr>
          <a:lstStyle/>
          <a:p>
            <a:r>
              <a:rPr lang="en-HK" dirty="0"/>
              <a:t>Each EMPLOYEE works for one DEPARTMENT. Many EMPLOYEEs work for the same DEPARTMENT.</a:t>
            </a:r>
          </a:p>
          <a:p>
            <a:r>
              <a:rPr lang="en-HK" dirty="0"/>
              <a:t>Each EMPLOYEE may work on several PROJECTs.</a:t>
            </a:r>
          </a:p>
          <a:p>
            <a:r>
              <a:rPr lang="en-HK" dirty="0"/>
              <a:t>Many EMPLOYEEs work on the same PROJECT.</a:t>
            </a:r>
          </a:p>
          <a:p>
            <a:r>
              <a:rPr lang="en-HK" dirty="0"/>
              <a:t>An EMPLOYEE manages at most one DEPARTMENT.</a:t>
            </a:r>
          </a:p>
        </p:txBody>
      </p:sp>
      <p:sp>
        <p:nvSpPr>
          <p:cNvPr id="4" name="Slide Number Placeholder 3">
            <a:extLst>
              <a:ext uri="{FF2B5EF4-FFF2-40B4-BE49-F238E27FC236}">
                <a16:creationId xmlns:a16="http://schemas.microsoft.com/office/drawing/2014/main" id="{DA8554E7-6E9D-45AE-8840-72E8A19FB967}"/>
              </a:ext>
            </a:extLst>
          </p:cNvPr>
          <p:cNvSpPr>
            <a:spLocks noGrp="1"/>
          </p:cNvSpPr>
          <p:nvPr>
            <p:ph type="sldNum" sz="quarter" idx="12"/>
          </p:nvPr>
        </p:nvSpPr>
        <p:spPr/>
        <p:txBody>
          <a:bodyPr/>
          <a:lstStyle/>
          <a:p>
            <a:fld id="{D57F1E4F-1CFF-5643-939E-217C01CDF565}" type="slidenum">
              <a:rPr lang="en-US" smtClean="0"/>
              <a:pPr/>
              <a:t>24</a:t>
            </a:fld>
            <a:endParaRPr lang="en-US" dirty="0"/>
          </a:p>
        </p:txBody>
      </p:sp>
      <p:pic>
        <p:nvPicPr>
          <p:cNvPr id="5" name="Picture 4" descr="fig03_02">
            <a:extLst>
              <a:ext uri="{FF2B5EF4-FFF2-40B4-BE49-F238E27FC236}">
                <a16:creationId xmlns:a16="http://schemas.microsoft.com/office/drawing/2014/main" id="{1FDB479B-CD8F-478F-899D-A07BB8365E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480"/>
          <a:stretch/>
        </p:blipFill>
        <p:spPr bwMode="auto">
          <a:xfrm>
            <a:off x="5281519" y="408401"/>
            <a:ext cx="6815746" cy="6014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090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1634-8013-4C88-8690-2CA237CCB405}"/>
              </a:ext>
            </a:extLst>
          </p:cNvPr>
          <p:cNvSpPr>
            <a:spLocks noGrp="1"/>
          </p:cNvSpPr>
          <p:nvPr>
            <p:ph type="title"/>
          </p:nvPr>
        </p:nvSpPr>
        <p:spPr>
          <a:xfrm>
            <a:off x="232914" y="284176"/>
            <a:ext cx="5272021" cy="1508760"/>
          </a:xfrm>
        </p:spPr>
        <p:txBody>
          <a:bodyPr/>
          <a:lstStyle/>
          <a:p>
            <a:r>
              <a:rPr lang="en-HK" dirty="0"/>
              <a:t>Case Study 1 (</a:t>
            </a:r>
            <a:r>
              <a:rPr lang="en-US" altLang="zh-TW" dirty="0"/>
              <a:t>5</a:t>
            </a:r>
            <a:r>
              <a:rPr lang="en-HK" dirty="0"/>
              <a:t>/5)</a:t>
            </a:r>
          </a:p>
        </p:txBody>
      </p:sp>
      <p:sp>
        <p:nvSpPr>
          <p:cNvPr id="3" name="Content Placeholder 2">
            <a:extLst>
              <a:ext uri="{FF2B5EF4-FFF2-40B4-BE49-F238E27FC236}">
                <a16:creationId xmlns:a16="http://schemas.microsoft.com/office/drawing/2014/main" id="{EDFD0800-73F2-4B54-9840-17C93C1714D2}"/>
              </a:ext>
            </a:extLst>
          </p:cNvPr>
          <p:cNvSpPr>
            <a:spLocks noGrp="1"/>
          </p:cNvSpPr>
          <p:nvPr>
            <p:ph idx="1"/>
          </p:nvPr>
        </p:nvSpPr>
        <p:spPr>
          <a:xfrm>
            <a:off x="232914" y="2011680"/>
            <a:ext cx="5048605" cy="4562144"/>
          </a:xfrm>
        </p:spPr>
        <p:txBody>
          <a:bodyPr>
            <a:normAutofit/>
          </a:bodyPr>
          <a:lstStyle/>
          <a:p>
            <a:r>
              <a:rPr lang="en-HK" dirty="0"/>
              <a:t>It is required to keep track the number of hours per week that each EMPLOYEE currently works on each PROJECT and the direct supervisor of each EMPLOYEE.</a:t>
            </a:r>
          </a:p>
          <a:p>
            <a:r>
              <a:rPr lang="en-HK" dirty="0"/>
              <a:t>A supervisor can supervise many EMPLOYEEs.</a:t>
            </a:r>
          </a:p>
          <a:p>
            <a:r>
              <a:rPr lang="en-HK" dirty="0"/>
              <a:t>An EMPLOYEE may have a number of DEPENDENTs. For each dependent, it is required to keep a record of name, sex, birthdate, and relationship to the EMPLOYEE.</a:t>
            </a:r>
          </a:p>
        </p:txBody>
      </p:sp>
      <p:sp>
        <p:nvSpPr>
          <p:cNvPr id="4" name="Slide Number Placeholder 3">
            <a:extLst>
              <a:ext uri="{FF2B5EF4-FFF2-40B4-BE49-F238E27FC236}">
                <a16:creationId xmlns:a16="http://schemas.microsoft.com/office/drawing/2014/main" id="{DA8554E7-6E9D-45AE-8840-72E8A19FB967}"/>
              </a:ext>
            </a:extLst>
          </p:cNvPr>
          <p:cNvSpPr>
            <a:spLocks noGrp="1"/>
          </p:cNvSpPr>
          <p:nvPr>
            <p:ph type="sldNum" sz="quarter" idx="12"/>
          </p:nvPr>
        </p:nvSpPr>
        <p:spPr/>
        <p:txBody>
          <a:bodyPr/>
          <a:lstStyle/>
          <a:p>
            <a:fld id="{D57F1E4F-1CFF-5643-939E-217C01CDF565}" type="slidenum">
              <a:rPr lang="en-US" smtClean="0"/>
              <a:pPr/>
              <a:t>25</a:t>
            </a:fld>
            <a:endParaRPr lang="en-US" dirty="0"/>
          </a:p>
        </p:txBody>
      </p:sp>
      <p:pic>
        <p:nvPicPr>
          <p:cNvPr id="5" name="Picture 4" descr="fig03_02">
            <a:extLst>
              <a:ext uri="{FF2B5EF4-FFF2-40B4-BE49-F238E27FC236}">
                <a16:creationId xmlns:a16="http://schemas.microsoft.com/office/drawing/2014/main" id="{1FDB479B-CD8F-478F-899D-A07BB8365E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480"/>
          <a:stretch/>
        </p:blipFill>
        <p:spPr bwMode="auto">
          <a:xfrm>
            <a:off x="5281519" y="408401"/>
            <a:ext cx="6815746" cy="6014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5739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1634-8013-4C88-8690-2CA237CCB405}"/>
              </a:ext>
            </a:extLst>
          </p:cNvPr>
          <p:cNvSpPr>
            <a:spLocks noGrp="1"/>
          </p:cNvSpPr>
          <p:nvPr>
            <p:ph type="title"/>
          </p:nvPr>
        </p:nvSpPr>
        <p:spPr>
          <a:xfrm>
            <a:off x="232914" y="284176"/>
            <a:ext cx="5272021" cy="1508760"/>
          </a:xfrm>
        </p:spPr>
        <p:txBody>
          <a:bodyPr/>
          <a:lstStyle/>
          <a:p>
            <a:r>
              <a:rPr lang="en-HK" dirty="0"/>
              <a:t>Case Study </a:t>
            </a:r>
            <a:r>
              <a:rPr lang="en-US" altLang="zh-TW" dirty="0"/>
              <a:t>2</a:t>
            </a:r>
            <a:r>
              <a:rPr lang="en-HK" dirty="0"/>
              <a:t> (</a:t>
            </a:r>
            <a:r>
              <a:rPr lang="en-US" altLang="zh-TW" dirty="0"/>
              <a:t>1</a:t>
            </a:r>
            <a:r>
              <a:rPr lang="en-HK" dirty="0"/>
              <a:t>/</a:t>
            </a:r>
            <a:r>
              <a:rPr lang="en-US" altLang="zh-TW" dirty="0"/>
              <a:t>3</a:t>
            </a:r>
            <a:r>
              <a:rPr lang="en-HK" dirty="0"/>
              <a:t>)</a:t>
            </a:r>
          </a:p>
        </p:txBody>
      </p:sp>
      <p:sp>
        <p:nvSpPr>
          <p:cNvPr id="3" name="Content Placeholder 2">
            <a:extLst>
              <a:ext uri="{FF2B5EF4-FFF2-40B4-BE49-F238E27FC236}">
                <a16:creationId xmlns:a16="http://schemas.microsoft.com/office/drawing/2014/main" id="{EDFD0800-73F2-4B54-9840-17C93C1714D2}"/>
              </a:ext>
            </a:extLst>
          </p:cNvPr>
          <p:cNvSpPr>
            <a:spLocks noGrp="1"/>
          </p:cNvSpPr>
          <p:nvPr>
            <p:ph idx="1"/>
          </p:nvPr>
        </p:nvSpPr>
        <p:spPr>
          <a:xfrm>
            <a:off x="232914" y="2011680"/>
            <a:ext cx="5048605" cy="4562144"/>
          </a:xfrm>
        </p:spPr>
        <p:txBody>
          <a:bodyPr>
            <a:normAutofit/>
          </a:bodyPr>
          <a:lstStyle/>
          <a:p>
            <a:r>
              <a:rPr lang="en-HK" dirty="0"/>
              <a:t>An ER diagram for the company database with structural constraints specified using (min, max) notation and role name.</a:t>
            </a:r>
          </a:p>
          <a:p>
            <a:r>
              <a:rPr lang="en-HK" dirty="0"/>
              <a:t>A DEPARTMENT has exactly one manager and an EMPLOYEE can manage at most one DEPARTMENT.</a:t>
            </a:r>
          </a:p>
          <a:p>
            <a:r>
              <a:rPr lang="en-HK" dirty="0"/>
              <a:t>An EMPLOYEE can work for exactly one DEPARTMENT but a DEPARTMENT has at least 4 EMPLOYEEs.</a:t>
            </a:r>
          </a:p>
        </p:txBody>
      </p:sp>
      <p:sp>
        <p:nvSpPr>
          <p:cNvPr id="4" name="Slide Number Placeholder 3">
            <a:extLst>
              <a:ext uri="{FF2B5EF4-FFF2-40B4-BE49-F238E27FC236}">
                <a16:creationId xmlns:a16="http://schemas.microsoft.com/office/drawing/2014/main" id="{DA8554E7-6E9D-45AE-8840-72E8A19FB967}"/>
              </a:ext>
            </a:extLst>
          </p:cNvPr>
          <p:cNvSpPr>
            <a:spLocks noGrp="1"/>
          </p:cNvSpPr>
          <p:nvPr>
            <p:ph type="sldNum" sz="quarter" idx="12"/>
          </p:nvPr>
        </p:nvSpPr>
        <p:spPr/>
        <p:txBody>
          <a:bodyPr/>
          <a:lstStyle/>
          <a:p>
            <a:fld id="{D57F1E4F-1CFF-5643-939E-217C01CDF565}" type="slidenum">
              <a:rPr lang="en-US" smtClean="0"/>
              <a:pPr/>
              <a:t>26</a:t>
            </a:fld>
            <a:endParaRPr lang="en-US" dirty="0"/>
          </a:p>
        </p:txBody>
      </p:sp>
      <p:pic>
        <p:nvPicPr>
          <p:cNvPr id="6" name="Picture 4" descr="fig03_02">
            <a:extLst>
              <a:ext uri="{FF2B5EF4-FFF2-40B4-BE49-F238E27FC236}">
                <a16:creationId xmlns:a16="http://schemas.microsoft.com/office/drawing/2014/main" id="{0FB2EBC8-3649-4A4F-A726-4808D7760B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733"/>
          <a:stretch/>
        </p:blipFill>
        <p:spPr bwMode="auto">
          <a:xfrm>
            <a:off x="5281519" y="428793"/>
            <a:ext cx="6811502" cy="5994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8385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1634-8013-4C88-8690-2CA237CCB405}"/>
              </a:ext>
            </a:extLst>
          </p:cNvPr>
          <p:cNvSpPr>
            <a:spLocks noGrp="1"/>
          </p:cNvSpPr>
          <p:nvPr>
            <p:ph type="title"/>
          </p:nvPr>
        </p:nvSpPr>
        <p:spPr>
          <a:xfrm>
            <a:off x="232914" y="284176"/>
            <a:ext cx="5272021" cy="1508760"/>
          </a:xfrm>
        </p:spPr>
        <p:txBody>
          <a:bodyPr/>
          <a:lstStyle/>
          <a:p>
            <a:r>
              <a:rPr lang="en-HK" dirty="0"/>
              <a:t>Case Study </a:t>
            </a:r>
            <a:r>
              <a:rPr lang="en-US" altLang="zh-TW" dirty="0"/>
              <a:t>2</a:t>
            </a:r>
            <a:r>
              <a:rPr lang="en-HK" dirty="0"/>
              <a:t> (</a:t>
            </a:r>
            <a:r>
              <a:rPr lang="en-US" altLang="zh-TW" dirty="0"/>
              <a:t>2</a:t>
            </a:r>
            <a:r>
              <a:rPr lang="en-HK" dirty="0"/>
              <a:t>/</a:t>
            </a:r>
            <a:r>
              <a:rPr lang="en-US" altLang="zh-TW" dirty="0"/>
              <a:t>3</a:t>
            </a:r>
            <a:r>
              <a:rPr lang="en-HK" dirty="0"/>
              <a:t>)</a:t>
            </a:r>
          </a:p>
        </p:txBody>
      </p:sp>
      <p:sp>
        <p:nvSpPr>
          <p:cNvPr id="3" name="Content Placeholder 2">
            <a:extLst>
              <a:ext uri="{FF2B5EF4-FFF2-40B4-BE49-F238E27FC236}">
                <a16:creationId xmlns:a16="http://schemas.microsoft.com/office/drawing/2014/main" id="{EDFD0800-73F2-4B54-9840-17C93C1714D2}"/>
              </a:ext>
            </a:extLst>
          </p:cNvPr>
          <p:cNvSpPr>
            <a:spLocks noGrp="1"/>
          </p:cNvSpPr>
          <p:nvPr>
            <p:ph idx="1"/>
          </p:nvPr>
        </p:nvSpPr>
        <p:spPr>
          <a:xfrm>
            <a:off x="232914" y="2011680"/>
            <a:ext cx="5048605" cy="4562144"/>
          </a:xfrm>
        </p:spPr>
        <p:txBody>
          <a:bodyPr>
            <a:normAutofit/>
          </a:bodyPr>
          <a:lstStyle/>
          <a:p>
            <a:r>
              <a:rPr lang="en-HK" dirty="0"/>
              <a:t>An EMPLOYEE works on at least one project. A PROJECT has at least one worker.</a:t>
            </a:r>
          </a:p>
          <a:p>
            <a:r>
              <a:rPr lang="en-HK" dirty="0"/>
              <a:t>A DEPARTMENT can control no PROJECT or any number of PROJECTs, but a PROJECT has exactly one controlling department.</a:t>
            </a:r>
          </a:p>
          <a:p>
            <a:r>
              <a:rPr lang="en-HK" dirty="0"/>
              <a:t>An EMPLOYEE can have no dependent or many dependents, but a dependent belongs to exactly one EMPLOYEE.</a:t>
            </a:r>
          </a:p>
        </p:txBody>
      </p:sp>
      <p:sp>
        <p:nvSpPr>
          <p:cNvPr id="4" name="Slide Number Placeholder 3">
            <a:extLst>
              <a:ext uri="{FF2B5EF4-FFF2-40B4-BE49-F238E27FC236}">
                <a16:creationId xmlns:a16="http://schemas.microsoft.com/office/drawing/2014/main" id="{DA8554E7-6E9D-45AE-8840-72E8A19FB967}"/>
              </a:ext>
            </a:extLst>
          </p:cNvPr>
          <p:cNvSpPr>
            <a:spLocks noGrp="1"/>
          </p:cNvSpPr>
          <p:nvPr>
            <p:ph type="sldNum" sz="quarter" idx="12"/>
          </p:nvPr>
        </p:nvSpPr>
        <p:spPr/>
        <p:txBody>
          <a:bodyPr/>
          <a:lstStyle/>
          <a:p>
            <a:fld id="{D57F1E4F-1CFF-5643-939E-217C01CDF565}" type="slidenum">
              <a:rPr lang="en-US" smtClean="0"/>
              <a:pPr/>
              <a:t>27</a:t>
            </a:fld>
            <a:endParaRPr lang="en-US" dirty="0"/>
          </a:p>
        </p:txBody>
      </p:sp>
      <p:pic>
        <p:nvPicPr>
          <p:cNvPr id="6" name="Picture 4" descr="fig03_02">
            <a:extLst>
              <a:ext uri="{FF2B5EF4-FFF2-40B4-BE49-F238E27FC236}">
                <a16:creationId xmlns:a16="http://schemas.microsoft.com/office/drawing/2014/main" id="{0FB2EBC8-3649-4A4F-A726-4808D7760B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733"/>
          <a:stretch/>
        </p:blipFill>
        <p:spPr bwMode="auto">
          <a:xfrm>
            <a:off x="5281519" y="428793"/>
            <a:ext cx="6811502" cy="5994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5808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1634-8013-4C88-8690-2CA237CCB405}"/>
              </a:ext>
            </a:extLst>
          </p:cNvPr>
          <p:cNvSpPr>
            <a:spLocks noGrp="1"/>
          </p:cNvSpPr>
          <p:nvPr>
            <p:ph type="title"/>
          </p:nvPr>
        </p:nvSpPr>
        <p:spPr>
          <a:xfrm>
            <a:off x="232914" y="284176"/>
            <a:ext cx="5272021" cy="1508760"/>
          </a:xfrm>
        </p:spPr>
        <p:txBody>
          <a:bodyPr/>
          <a:lstStyle/>
          <a:p>
            <a:r>
              <a:rPr lang="en-HK" dirty="0"/>
              <a:t>Case Study </a:t>
            </a:r>
            <a:r>
              <a:rPr lang="en-US" altLang="zh-TW" dirty="0"/>
              <a:t>2</a:t>
            </a:r>
            <a:r>
              <a:rPr lang="en-HK" dirty="0"/>
              <a:t> (</a:t>
            </a:r>
            <a:r>
              <a:rPr lang="en-US" altLang="zh-TW" dirty="0"/>
              <a:t>3</a:t>
            </a:r>
            <a:r>
              <a:rPr lang="en-HK" dirty="0"/>
              <a:t>/</a:t>
            </a:r>
            <a:r>
              <a:rPr lang="en-US" altLang="zh-TW" dirty="0"/>
              <a:t>3</a:t>
            </a:r>
            <a:r>
              <a:rPr lang="en-HK" dirty="0"/>
              <a:t>)</a:t>
            </a:r>
          </a:p>
        </p:txBody>
      </p:sp>
      <p:sp>
        <p:nvSpPr>
          <p:cNvPr id="3" name="Content Placeholder 2">
            <a:extLst>
              <a:ext uri="{FF2B5EF4-FFF2-40B4-BE49-F238E27FC236}">
                <a16:creationId xmlns:a16="http://schemas.microsoft.com/office/drawing/2014/main" id="{EDFD0800-73F2-4B54-9840-17C93C1714D2}"/>
              </a:ext>
            </a:extLst>
          </p:cNvPr>
          <p:cNvSpPr>
            <a:spLocks noGrp="1"/>
          </p:cNvSpPr>
          <p:nvPr>
            <p:ph idx="1"/>
          </p:nvPr>
        </p:nvSpPr>
        <p:spPr>
          <a:xfrm>
            <a:off x="232914" y="2011680"/>
            <a:ext cx="5048605" cy="4562144"/>
          </a:xfrm>
        </p:spPr>
        <p:txBody>
          <a:bodyPr>
            <a:normAutofit/>
          </a:bodyPr>
          <a:lstStyle/>
          <a:p>
            <a:r>
              <a:rPr lang="en-HK" dirty="0"/>
              <a:t>An EMPLOYEE has at most one supervisor and may be a supervisor supervising any number of supervisees.</a:t>
            </a:r>
          </a:p>
        </p:txBody>
      </p:sp>
      <p:sp>
        <p:nvSpPr>
          <p:cNvPr id="4" name="Slide Number Placeholder 3">
            <a:extLst>
              <a:ext uri="{FF2B5EF4-FFF2-40B4-BE49-F238E27FC236}">
                <a16:creationId xmlns:a16="http://schemas.microsoft.com/office/drawing/2014/main" id="{DA8554E7-6E9D-45AE-8840-72E8A19FB967}"/>
              </a:ext>
            </a:extLst>
          </p:cNvPr>
          <p:cNvSpPr>
            <a:spLocks noGrp="1"/>
          </p:cNvSpPr>
          <p:nvPr>
            <p:ph type="sldNum" sz="quarter" idx="12"/>
          </p:nvPr>
        </p:nvSpPr>
        <p:spPr/>
        <p:txBody>
          <a:bodyPr/>
          <a:lstStyle/>
          <a:p>
            <a:fld id="{D57F1E4F-1CFF-5643-939E-217C01CDF565}" type="slidenum">
              <a:rPr lang="en-US" smtClean="0"/>
              <a:pPr/>
              <a:t>28</a:t>
            </a:fld>
            <a:endParaRPr lang="en-US" dirty="0"/>
          </a:p>
        </p:txBody>
      </p:sp>
      <p:pic>
        <p:nvPicPr>
          <p:cNvPr id="6" name="Picture 4" descr="fig03_02">
            <a:extLst>
              <a:ext uri="{FF2B5EF4-FFF2-40B4-BE49-F238E27FC236}">
                <a16:creationId xmlns:a16="http://schemas.microsoft.com/office/drawing/2014/main" id="{0FB2EBC8-3649-4A4F-A726-4808D7760B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733"/>
          <a:stretch/>
        </p:blipFill>
        <p:spPr bwMode="auto">
          <a:xfrm>
            <a:off x="5281519" y="428793"/>
            <a:ext cx="6811502" cy="5994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65826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00630-FC41-4DC2-91DD-8D3256AA6651}"/>
              </a:ext>
            </a:extLst>
          </p:cNvPr>
          <p:cNvSpPr>
            <a:spLocks noGrp="1"/>
          </p:cNvSpPr>
          <p:nvPr>
            <p:ph type="title"/>
          </p:nvPr>
        </p:nvSpPr>
        <p:spPr/>
        <p:txBody>
          <a:bodyPr/>
          <a:lstStyle/>
          <a:p>
            <a:r>
              <a:rPr lang="en-HK" dirty="0"/>
              <a:t>References</a:t>
            </a:r>
          </a:p>
        </p:txBody>
      </p:sp>
      <p:sp>
        <p:nvSpPr>
          <p:cNvPr id="3" name="Content Placeholder 2">
            <a:extLst>
              <a:ext uri="{FF2B5EF4-FFF2-40B4-BE49-F238E27FC236}">
                <a16:creationId xmlns:a16="http://schemas.microsoft.com/office/drawing/2014/main" id="{0AD166E0-5942-4C35-A903-9FA11DCBC7FF}"/>
              </a:ext>
            </a:extLst>
          </p:cNvPr>
          <p:cNvSpPr>
            <a:spLocks noGrp="1"/>
          </p:cNvSpPr>
          <p:nvPr>
            <p:ph idx="1"/>
          </p:nvPr>
        </p:nvSpPr>
        <p:spPr/>
        <p:txBody>
          <a:bodyPr/>
          <a:lstStyle/>
          <a:p>
            <a:r>
              <a:rPr lang="en-HK" dirty="0"/>
              <a:t>Entity–relationship model. </a:t>
            </a:r>
            <a:r>
              <a:rPr lang="en-HK" dirty="0">
                <a:hlinkClick r:id="rId2"/>
              </a:rPr>
              <a:t>https://en.wikipedia.org/wiki/Entity%E2%80%93relationship_model</a:t>
            </a:r>
            <a:r>
              <a:rPr lang="en-HK" dirty="0"/>
              <a:t> </a:t>
            </a:r>
          </a:p>
          <a:p>
            <a:r>
              <a:rPr lang="en-HK" dirty="0"/>
              <a:t>Peter Pin-Shan Chen. 1976. The entity-relationship model—toward a unified view of data. ACM Transactions on Database System, 1, 1 (March 1976), 9-36. </a:t>
            </a:r>
            <a:r>
              <a:rPr lang="en-HK" dirty="0">
                <a:hlinkClick r:id="rId3"/>
              </a:rPr>
              <a:t>https://doi.org/10.1145/320434.320440</a:t>
            </a:r>
            <a:r>
              <a:rPr lang="en-HK" dirty="0"/>
              <a:t> </a:t>
            </a:r>
          </a:p>
        </p:txBody>
      </p:sp>
      <p:sp>
        <p:nvSpPr>
          <p:cNvPr id="4" name="Slide Number Placeholder 3">
            <a:extLst>
              <a:ext uri="{FF2B5EF4-FFF2-40B4-BE49-F238E27FC236}">
                <a16:creationId xmlns:a16="http://schemas.microsoft.com/office/drawing/2014/main" id="{44E95342-61DD-429C-BF39-17A37BBB52F6}"/>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3237705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AC1DC-3E2A-4A51-9EBB-0A830BE8F6E2}"/>
              </a:ext>
            </a:extLst>
          </p:cNvPr>
          <p:cNvSpPr>
            <a:spLocks noGrp="1"/>
          </p:cNvSpPr>
          <p:nvPr>
            <p:ph type="title"/>
          </p:nvPr>
        </p:nvSpPr>
        <p:spPr/>
        <p:txBody>
          <a:bodyPr/>
          <a:lstStyle/>
          <a:p>
            <a:r>
              <a:rPr lang="en-HK" dirty="0"/>
              <a:t>Entity, Entity Type and Entity Set (1/2)</a:t>
            </a:r>
          </a:p>
        </p:txBody>
      </p:sp>
      <p:sp>
        <p:nvSpPr>
          <p:cNvPr id="3" name="Content Placeholder 2">
            <a:extLst>
              <a:ext uri="{FF2B5EF4-FFF2-40B4-BE49-F238E27FC236}">
                <a16:creationId xmlns:a16="http://schemas.microsoft.com/office/drawing/2014/main" id="{E53A6F61-D3A8-421A-A84B-715C464E19BE}"/>
              </a:ext>
            </a:extLst>
          </p:cNvPr>
          <p:cNvSpPr>
            <a:spLocks noGrp="1"/>
          </p:cNvSpPr>
          <p:nvPr>
            <p:ph idx="1"/>
          </p:nvPr>
        </p:nvSpPr>
        <p:spPr/>
        <p:txBody>
          <a:bodyPr/>
          <a:lstStyle/>
          <a:p>
            <a:r>
              <a:rPr lang="en-HK" dirty="0"/>
              <a:t>An </a:t>
            </a:r>
            <a:r>
              <a:rPr lang="en-HK" b="1" u="sng" dirty="0"/>
              <a:t>entity</a:t>
            </a:r>
            <a:r>
              <a:rPr lang="en-HK" dirty="0"/>
              <a:t> is defined as a thing capable of an independent existence that can be uniquely identified and exists either physically or logically. For example, a person exists physically while an order transaction exists logically; they both can be uniquely identified. Entities can be thought of as nouns. In relational databases, an entity refers to a single tuple.</a:t>
            </a:r>
          </a:p>
          <a:p>
            <a:r>
              <a:rPr lang="en-HK" dirty="0"/>
              <a:t>An </a:t>
            </a:r>
            <a:r>
              <a:rPr lang="en-HK" b="1" u="sng" dirty="0"/>
              <a:t>entity type</a:t>
            </a:r>
            <a:r>
              <a:rPr lang="en-HK" dirty="0"/>
              <a:t> defines a collection of entities that have the same attributes.</a:t>
            </a:r>
          </a:p>
          <a:p>
            <a:r>
              <a:rPr lang="en-HK" dirty="0"/>
              <a:t>An </a:t>
            </a:r>
            <a:r>
              <a:rPr lang="en-HK" b="1" u="sng" dirty="0"/>
              <a:t>entity set</a:t>
            </a:r>
            <a:r>
              <a:rPr lang="en-HK" dirty="0"/>
              <a:t> is a set of entities of the same type. In relational databases, an entity set refers to the tuples represented in the same table.</a:t>
            </a:r>
          </a:p>
        </p:txBody>
      </p:sp>
      <p:sp>
        <p:nvSpPr>
          <p:cNvPr id="4" name="Slide Number Placeholder 3">
            <a:extLst>
              <a:ext uri="{FF2B5EF4-FFF2-40B4-BE49-F238E27FC236}">
                <a16:creationId xmlns:a16="http://schemas.microsoft.com/office/drawing/2014/main" id="{F6AB9175-D274-4DE9-9896-26B31B64B0D0}"/>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579830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22B11-28C8-4A82-BF11-AFB523C5584E}"/>
              </a:ext>
            </a:extLst>
          </p:cNvPr>
          <p:cNvSpPr>
            <a:spLocks noGrp="1"/>
          </p:cNvSpPr>
          <p:nvPr>
            <p:ph type="title"/>
          </p:nvPr>
        </p:nvSpPr>
        <p:spPr/>
        <p:txBody>
          <a:bodyPr/>
          <a:lstStyle/>
          <a:p>
            <a:r>
              <a:rPr lang="en-HK" dirty="0"/>
              <a:t>Entity, Entity Type and Entity Set (2/2)</a:t>
            </a:r>
          </a:p>
        </p:txBody>
      </p:sp>
      <p:sp>
        <p:nvSpPr>
          <p:cNvPr id="3" name="Content Placeholder 2">
            <a:extLst>
              <a:ext uri="{FF2B5EF4-FFF2-40B4-BE49-F238E27FC236}">
                <a16:creationId xmlns:a16="http://schemas.microsoft.com/office/drawing/2014/main" id="{9F2AFE99-FADB-4579-8040-AEA70DEB6A43}"/>
              </a:ext>
            </a:extLst>
          </p:cNvPr>
          <p:cNvSpPr>
            <a:spLocks noGrp="1"/>
          </p:cNvSpPr>
          <p:nvPr>
            <p:ph idx="1"/>
          </p:nvPr>
        </p:nvSpPr>
        <p:spPr>
          <a:xfrm>
            <a:off x="1202919" y="2011680"/>
            <a:ext cx="9784080" cy="4206240"/>
          </a:xfrm>
        </p:spPr>
        <p:txBody>
          <a:bodyPr/>
          <a:lstStyle/>
          <a:p>
            <a:r>
              <a:rPr lang="en-HK" dirty="0"/>
              <a:t>The CAR entity with two key attributes, Registration and </a:t>
            </a:r>
            <a:r>
              <a:rPr lang="en-HK" dirty="0" err="1"/>
              <a:t>Vehicle_id</a:t>
            </a:r>
            <a:r>
              <a:rPr lang="en-HK" dirty="0"/>
              <a:t>, one composite attribute, Registration, three simple attributes, Make, Model and Year, and one multivalued attribute, </a:t>
            </a:r>
            <a:r>
              <a:rPr lang="en-HK" dirty="0" err="1"/>
              <a:t>Color</a:t>
            </a:r>
            <a:r>
              <a:rPr lang="en-HK" dirty="0"/>
              <a:t>. </a:t>
            </a:r>
          </a:p>
        </p:txBody>
      </p:sp>
      <p:sp>
        <p:nvSpPr>
          <p:cNvPr id="4" name="Slide Number Placeholder 3">
            <a:extLst>
              <a:ext uri="{FF2B5EF4-FFF2-40B4-BE49-F238E27FC236}">
                <a16:creationId xmlns:a16="http://schemas.microsoft.com/office/drawing/2014/main" id="{D70DEC9C-CE08-433F-AA85-6986924E0D4A}"/>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7" name="Picture 1028" descr="fig03_07">
            <a:extLst>
              <a:ext uri="{FF2B5EF4-FFF2-40B4-BE49-F238E27FC236}">
                <a16:creationId xmlns:a16="http://schemas.microsoft.com/office/drawing/2014/main" id="{D9F35535-8FBE-4032-81EA-8FF7CBAB9C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946" r="30435" b="60981"/>
          <a:stretch/>
        </p:blipFill>
        <p:spPr bwMode="auto">
          <a:xfrm>
            <a:off x="673442" y="3243656"/>
            <a:ext cx="5127069" cy="2881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28" descr="fig03_07">
            <a:extLst>
              <a:ext uri="{FF2B5EF4-FFF2-40B4-BE49-F238E27FC236}">
                <a16:creationId xmlns:a16="http://schemas.microsoft.com/office/drawing/2014/main" id="{FE383D80-10D6-4ABC-A5E6-1308C7A19C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24" t="43202" r="15746"/>
          <a:stretch/>
        </p:blipFill>
        <p:spPr bwMode="auto">
          <a:xfrm>
            <a:off x="6050826" y="3243656"/>
            <a:ext cx="5739905" cy="2881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8A5CC65D-06C5-44CF-984C-551F8E82EDEB}"/>
              </a:ext>
            </a:extLst>
          </p:cNvPr>
          <p:cNvSpPr/>
          <p:nvPr/>
        </p:nvSpPr>
        <p:spPr>
          <a:xfrm>
            <a:off x="2428167" y="6180073"/>
            <a:ext cx="1261884" cy="369332"/>
          </a:xfrm>
          <a:prstGeom prst="rect">
            <a:avLst/>
          </a:prstGeom>
        </p:spPr>
        <p:txBody>
          <a:bodyPr wrap="none">
            <a:spAutoFit/>
          </a:bodyPr>
          <a:lstStyle/>
          <a:p>
            <a:r>
              <a:rPr lang="en-HK" dirty="0">
                <a:latin typeface="Arial" panose="020B0604020202020204" pitchFamily="34" charset="0"/>
                <a:cs typeface="Arial" panose="020B0604020202020204" pitchFamily="34" charset="0"/>
              </a:rPr>
              <a:t>Entity type</a:t>
            </a:r>
          </a:p>
        </p:txBody>
      </p:sp>
      <p:sp>
        <p:nvSpPr>
          <p:cNvPr id="10" name="Rectangle 9">
            <a:extLst>
              <a:ext uri="{FF2B5EF4-FFF2-40B4-BE49-F238E27FC236}">
                <a16:creationId xmlns:a16="http://schemas.microsoft.com/office/drawing/2014/main" id="{56005BE1-1C37-4C12-82DD-2558F2A8C720}"/>
              </a:ext>
            </a:extLst>
          </p:cNvPr>
          <p:cNvSpPr/>
          <p:nvPr/>
        </p:nvSpPr>
        <p:spPr>
          <a:xfrm>
            <a:off x="8501951" y="6180073"/>
            <a:ext cx="1133644" cy="369332"/>
          </a:xfrm>
          <a:prstGeom prst="rect">
            <a:avLst/>
          </a:prstGeom>
        </p:spPr>
        <p:txBody>
          <a:bodyPr wrap="none">
            <a:spAutoFit/>
          </a:bodyPr>
          <a:lstStyle/>
          <a:p>
            <a:r>
              <a:rPr lang="en-HK" dirty="0">
                <a:latin typeface="Arial" panose="020B0604020202020204" pitchFamily="34" charset="0"/>
                <a:cs typeface="Arial" panose="020B0604020202020204" pitchFamily="34" charset="0"/>
              </a:rPr>
              <a:t>Entity set</a:t>
            </a:r>
          </a:p>
        </p:txBody>
      </p:sp>
    </p:spTree>
    <p:extLst>
      <p:ext uri="{BB962C8B-B14F-4D97-AF65-F5344CB8AC3E}">
        <p14:creationId xmlns:p14="http://schemas.microsoft.com/office/powerpoint/2010/main" val="1173509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1CF3F-27C9-468B-A506-E122AD6A4EC4}"/>
              </a:ext>
            </a:extLst>
          </p:cNvPr>
          <p:cNvSpPr>
            <a:spLocks noGrp="1"/>
          </p:cNvSpPr>
          <p:nvPr>
            <p:ph type="title"/>
          </p:nvPr>
        </p:nvSpPr>
        <p:spPr/>
        <p:txBody>
          <a:bodyPr/>
          <a:lstStyle/>
          <a:p>
            <a:r>
              <a:rPr lang="en-HK" dirty="0"/>
              <a:t>Relationship, Relationship Type and Relationship Set (1/2)</a:t>
            </a:r>
          </a:p>
        </p:txBody>
      </p:sp>
      <p:sp>
        <p:nvSpPr>
          <p:cNvPr id="3" name="Content Placeholder 2">
            <a:extLst>
              <a:ext uri="{FF2B5EF4-FFF2-40B4-BE49-F238E27FC236}">
                <a16:creationId xmlns:a16="http://schemas.microsoft.com/office/drawing/2014/main" id="{0D1633B5-2192-45A2-9B32-12DF8B0418EF}"/>
              </a:ext>
            </a:extLst>
          </p:cNvPr>
          <p:cNvSpPr>
            <a:spLocks noGrp="1"/>
          </p:cNvSpPr>
          <p:nvPr>
            <p:ph idx="1"/>
          </p:nvPr>
        </p:nvSpPr>
        <p:spPr/>
        <p:txBody>
          <a:bodyPr>
            <a:normAutofit fontScale="92500" lnSpcReduction="10000"/>
          </a:bodyPr>
          <a:lstStyle/>
          <a:p>
            <a:r>
              <a:rPr lang="en-HK" dirty="0"/>
              <a:t>A </a:t>
            </a:r>
            <a:r>
              <a:rPr lang="en-HK" b="1" u="sng" dirty="0"/>
              <a:t>relationship</a:t>
            </a:r>
            <a:r>
              <a:rPr lang="en-HK" dirty="0"/>
              <a:t> captures how entities are related to one another. Relationships can be thought of as verbs, linking two or more nouns. For example, a </a:t>
            </a:r>
            <a:r>
              <a:rPr lang="en-HK" dirty="0" err="1"/>
              <a:t>work_for</a:t>
            </a:r>
            <a:r>
              <a:rPr lang="en-HK" dirty="0"/>
              <a:t> relationship between an employee and a department.</a:t>
            </a:r>
          </a:p>
          <a:p>
            <a:r>
              <a:rPr lang="en-HK" dirty="0"/>
              <a:t>A </a:t>
            </a:r>
            <a:r>
              <a:rPr lang="en-HK" b="1" u="sng" dirty="0"/>
              <a:t>relationship type</a:t>
            </a:r>
            <a:r>
              <a:rPr lang="en-HK" dirty="0"/>
              <a:t> defines a relationship among entities of certain entity types. Relationship types are useful for capturing or expressing certain business rules. The degree of a relationship type is the number of participating entity types. A binary relationship is a relationship type involving two entity types (i.e., degree=2). A ternary relationship is a relationship type involving three entity types (i.e., degree=3).</a:t>
            </a:r>
          </a:p>
          <a:p>
            <a:r>
              <a:rPr lang="en-HK" dirty="0"/>
              <a:t>A </a:t>
            </a:r>
            <a:r>
              <a:rPr lang="en-HK" b="1" u="sng" dirty="0"/>
              <a:t>relationship set</a:t>
            </a:r>
            <a:r>
              <a:rPr lang="en-HK" dirty="0"/>
              <a:t> is a collection of relationships all belonging to one relationship type represented in the database. For example, if a relationship type is registration, each enrolment of a student in a course is an instance of registration and appears is in the relationship set.</a:t>
            </a:r>
          </a:p>
        </p:txBody>
      </p:sp>
      <p:sp>
        <p:nvSpPr>
          <p:cNvPr id="4" name="Slide Number Placeholder 3">
            <a:extLst>
              <a:ext uri="{FF2B5EF4-FFF2-40B4-BE49-F238E27FC236}">
                <a16:creationId xmlns:a16="http://schemas.microsoft.com/office/drawing/2014/main" id="{1C3FF3CF-253D-4D62-B172-579B1EC43AD8}"/>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218525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3083B-FBAE-4821-BBE9-C76E3F60AC39}"/>
              </a:ext>
            </a:extLst>
          </p:cNvPr>
          <p:cNvSpPr>
            <a:spLocks noGrp="1"/>
          </p:cNvSpPr>
          <p:nvPr>
            <p:ph type="title"/>
          </p:nvPr>
        </p:nvSpPr>
        <p:spPr/>
        <p:txBody>
          <a:bodyPr/>
          <a:lstStyle/>
          <a:p>
            <a:r>
              <a:rPr lang="en-HK" dirty="0"/>
              <a:t>Relationship, Relationship Type and Relationship Set (2/2)</a:t>
            </a:r>
          </a:p>
        </p:txBody>
      </p:sp>
      <p:sp>
        <p:nvSpPr>
          <p:cNvPr id="3" name="Content Placeholder 2">
            <a:extLst>
              <a:ext uri="{FF2B5EF4-FFF2-40B4-BE49-F238E27FC236}">
                <a16:creationId xmlns:a16="http://schemas.microsoft.com/office/drawing/2014/main" id="{94997DE0-A7E5-4F13-BE15-FA8DDCF7C486}"/>
              </a:ext>
            </a:extLst>
          </p:cNvPr>
          <p:cNvSpPr>
            <a:spLocks noGrp="1"/>
          </p:cNvSpPr>
          <p:nvPr>
            <p:ph idx="1"/>
          </p:nvPr>
        </p:nvSpPr>
        <p:spPr/>
        <p:txBody>
          <a:bodyPr/>
          <a:lstStyle/>
          <a:p>
            <a:r>
              <a:rPr lang="en-HK" dirty="0"/>
              <a:t>Binary relationship WORK_FOR between EMPLOYEE and DEPARTMENT entities</a:t>
            </a:r>
          </a:p>
          <a:p>
            <a:endParaRPr lang="en-HK" dirty="0"/>
          </a:p>
          <a:p>
            <a:endParaRPr lang="en-HK" dirty="0"/>
          </a:p>
          <a:p>
            <a:r>
              <a:rPr lang="en-HK" dirty="0"/>
              <a:t>Ternary relationship SUPPLY among SUPPLIER, PROJECT and PART entities</a:t>
            </a:r>
          </a:p>
        </p:txBody>
      </p:sp>
      <p:sp>
        <p:nvSpPr>
          <p:cNvPr id="4" name="Slide Number Placeholder 3">
            <a:extLst>
              <a:ext uri="{FF2B5EF4-FFF2-40B4-BE49-F238E27FC236}">
                <a16:creationId xmlns:a16="http://schemas.microsoft.com/office/drawing/2014/main" id="{34125BE7-A63C-44A8-90F6-CA59785815C7}"/>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6" name="Picture 1029" descr="fig03_17">
            <a:extLst>
              <a:ext uri="{FF2B5EF4-FFF2-40B4-BE49-F238E27FC236}">
                <a16:creationId xmlns:a16="http://schemas.microsoft.com/office/drawing/2014/main" id="{009861E8-66A7-49EB-9D0B-699F723502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365" b="74931"/>
          <a:stretch/>
        </p:blipFill>
        <p:spPr bwMode="auto">
          <a:xfrm>
            <a:off x="1627445" y="4666137"/>
            <a:ext cx="7401035" cy="1936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7" descr="Slide3-40">
            <a:extLst>
              <a:ext uri="{FF2B5EF4-FFF2-40B4-BE49-F238E27FC236}">
                <a16:creationId xmlns:a16="http://schemas.microsoft.com/office/drawing/2014/main" id="{8F9A9101-51B7-4BA6-B1C1-6045FF0780E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1332"/>
          <a:stretch/>
        </p:blipFill>
        <p:spPr bwMode="auto">
          <a:xfrm>
            <a:off x="1627445" y="2780271"/>
            <a:ext cx="6055005" cy="1087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026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4F57D-6B91-4FBC-9004-6490334D02DF}"/>
              </a:ext>
            </a:extLst>
          </p:cNvPr>
          <p:cNvSpPr>
            <a:spLocks noGrp="1"/>
          </p:cNvSpPr>
          <p:nvPr>
            <p:ph type="title"/>
          </p:nvPr>
        </p:nvSpPr>
        <p:spPr/>
        <p:txBody>
          <a:bodyPr/>
          <a:lstStyle/>
          <a:p>
            <a:r>
              <a:rPr lang="en-HK" dirty="0"/>
              <a:t>Attributes</a:t>
            </a:r>
          </a:p>
        </p:txBody>
      </p:sp>
      <p:sp>
        <p:nvSpPr>
          <p:cNvPr id="3" name="Content Placeholder 2">
            <a:extLst>
              <a:ext uri="{FF2B5EF4-FFF2-40B4-BE49-F238E27FC236}">
                <a16:creationId xmlns:a16="http://schemas.microsoft.com/office/drawing/2014/main" id="{C70F05A9-158F-4A2D-AE75-AC45E6B43EA0}"/>
              </a:ext>
            </a:extLst>
          </p:cNvPr>
          <p:cNvSpPr>
            <a:spLocks noGrp="1"/>
          </p:cNvSpPr>
          <p:nvPr>
            <p:ph idx="1"/>
          </p:nvPr>
        </p:nvSpPr>
        <p:spPr/>
        <p:txBody>
          <a:bodyPr/>
          <a:lstStyle/>
          <a:p>
            <a:r>
              <a:rPr lang="en-HK" dirty="0"/>
              <a:t>Both entities and relationships can have </a:t>
            </a:r>
            <a:r>
              <a:rPr lang="en-HK" b="1" u="sng" dirty="0"/>
              <a:t>attributes</a:t>
            </a:r>
            <a:r>
              <a:rPr lang="en-HK" dirty="0"/>
              <a:t>. For example, an employee entity has a Social Security Number (SSN) (like HK card ID number) attribute, while a </a:t>
            </a:r>
            <a:r>
              <a:rPr lang="en-HK" dirty="0" err="1"/>
              <a:t>work_for</a:t>
            </a:r>
            <a:r>
              <a:rPr lang="en-HK" dirty="0"/>
              <a:t> relationship has a start date attribute.</a:t>
            </a:r>
          </a:p>
          <a:p>
            <a:r>
              <a:rPr lang="en-HK" dirty="0"/>
              <a:t>A </a:t>
            </a:r>
            <a:r>
              <a:rPr lang="en-HK" b="1" u="sng" dirty="0"/>
              <a:t>key attribute</a:t>
            </a:r>
            <a:r>
              <a:rPr lang="en-HK" dirty="0"/>
              <a:t> is a set of attributes (one or more attributes) that uniquely identify an entity (i.e., no two entities may agree in their values for all of the attributes that constitute a key).</a:t>
            </a:r>
          </a:p>
          <a:p>
            <a:r>
              <a:rPr lang="en-HK" dirty="0"/>
              <a:t>For example, SSN is a single key attribute for employees. University ID and student ID are composite attributes to identify a university student in a country because student IDs may not be unique among universities in a country.</a:t>
            </a:r>
          </a:p>
        </p:txBody>
      </p:sp>
      <p:sp>
        <p:nvSpPr>
          <p:cNvPr id="4" name="Slide Number Placeholder 3">
            <a:extLst>
              <a:ext uri="{FF2B5EF4-FFF2-40B4-BE49-F238E27FC236}">
                <a16:creationId xmlns:a16="http://schemas.microsoft.com/office/drawing/2014/main" id="{1AB026B2-1F62-4035-A95C-557E3B230F9F}"/>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441081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D731F-F3A8-46DB-A460-BA3A3DC624C3}"/>
              </a:ext>
            </a:extLst>
          </p:cNvPr>
          <p:cNvSpPr>
            <a:spLocks noGrp="1"/>
          </p:cNvSpPr>
          <p:nvPr>
            <p:ph type="title"/>
          </p:nvPr>
        </p:nvSpPr>
        <p:spPr>
          <a:xfrm>
            <a:off x="1202919" y="284176"/>
            <a:ext cx="9784080" cy="1508760"/>
          </a:xfrm>
        </p:spPr>
        <p:txBody>
          <a:bodyPr/>
          <a:lstStyle/>
          <a:p>
            <a:r>
              <a:rPr lang="en-HK" dirty="0"/>
              <a:t>Types of Attributes (1/2)</a:t>
            </a:r>
          </a:p>
        </p:txBody>
      </p:sp>
      <p:sp>
        <p:nvSpPr>
          <p:cNvPr id="3" name="Content Placeholder 2">
            <a:extLst>
              <a:ext uri="{FF2B5EF4-FFF2-40B4-BE49-F238E27FC236}">
                <a16:creationId xmlns:a16="http://schemas.microsoft.com/office/drawing/2014/main" id="{0B389DFA-0596-4FE7-AE8B-AC1067273BE8}"/>
              </a:ext>
            </a:extLst>
          </p:cNvPr>
          <p:cNvSpPr>
            <a:spLocks noGrp="1"/>
          </p:cNvSpPr>
          <p:nvPr>
            <p:ph idx="1"/>
          </p:nvPr>
        </p:nvSpPr>
        <p:spPr>
          <a:xfrm>
            <a:off x="1202919" y="2011680"/>
            <a:ext cx="6964962" cy="4206240"/>
          </a:xfrm>
        </p:spPr>
        <p:txBody>
          <a:bodyPr>
            <a:normAutofit lnSpcReduction="10000"/>
          </a:bodyPr>
          <a:lstStyle/>
          <a:p>
            <a:r>
              <a:rPr lang="en-HK" dirty="0"/>
              <a:t>A simple attribute has a single atomic value that does not contain any smaller meaningful components. For example, SSN and gender.</a:t>
            </a:r>
          </a:p>
          <a:p>
            <a:r>
              <a:rPr lang="en-HK" dirty="0"/>
              <a:t>A composite attribute is composed of several components. For example, address contains flat, block, street, city and country. Composition may form a hierarchy where some components are themselves composite.</a:t>
            </a:r>
          </a:p>
          <a:p>
            <a:r>
              <a:rPr lang="en-HK" dirty="0"/>
              <a:t>A multi-valued attribute has multiple values. For example, </a:t>
            </a:r>
            <a:r>
              <a:rPr lang="en-HK" dirty="0" err="1"/>
              <a:t>color</a:t>
            </a:r>
            <a:r>
              <a:rPr lang="en-HK" dirty="0"/>
              <a:t> of a product (i.e., red and white) and major of a student (i.e., computer science and mathematics).</a:t>
            </a:r>
          </a:p>
        </p:txBody>
      </p:sp>
      <p:sp>
        <p:nvSpPr>
          <p:cNvPr id="4" name="Slide Number Placeholder 3">
            <a:extLst>
              <a:ext uri="{FF2B5EF4-FFF2-40B4-BE49-F238E27FC236}">
                <a16:creationId xmlns:a16="http://schemas.microsoft.com/office/drawing/2014/main" id="{811E4D42-F086-4B53-9E3B-908E7BC0CD58}"/>
              </a:ext>
            </a:extLst>
          </p:cNvPr>
          <p:cNvSpPr>
            <a:spLocks noGrp="1"/>
          </p:cNvSpPr>
          <p:nvPr>
            <p:ph type="sldNum" sz="quarter" idx="12"/>
          </p:nvPr>
        </p:nvSpPr>
        <p:spPr>
          <a:xfrm>
            <a:off x="10658927" y="6422854"/>
            <a:ext cx="946264" cy="365125"/>
          </a:xfrm>
        </p:spPr>
        <p:txBody>
          <a:bodyPr/>
          <a:lstStyle/>
          <a:p>
            <a:fld id="{D57F1E4F-1CFF-5643-939E-217C01CDF565}" type="slidenum">
              <a:rPr lang="en-US" smtClean="0"/>
              <a:pPr/>
              <a:t>8</a:t>
            </a:fld>
            <a:endParaRPr lang="en-US" dirty="0"/>
          </a:p>
        </p:txBody>
      </p:sp>
      <p:pic>
        <p:nvPicPr>
          <p:cNvPr id="5" name="Picture 4" descr="fig03_04">
            <a:extLst>
              <a:ext uri="{FF2B5EF4-FFF2-40B4-BE49-F238E27FC236}">
                <a16:creationId xmlns:a16="http://schemas.microsoft.com/office/drawing/2014/main" id="{5A3F16FF-8A8C-466F-819F-0C77FBA5E2C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617"/>
          <a:stretch/>
        </p:blipFill>
        <p:spPr bwMode="auto">
          <a:xfrm>
            <a:off x="7930888" y="2351492"/>
            <a:ext cx="3950278" cy="2264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E9F96C62-19BE-43BA-A16C-CA0EAFE6B686}"/>
              </a:ext>
            </a:extLst>
          </p:cNvPr>
          <p:cNvSpPr/>
          <p:nvPr/>
        </p:nvSpPr>
        <p:spPr>
          <a:xfrm>
            <a:off x="7883679" y="4650134"/>
            <a:ext cx="4044697" cy="369332"/>
          </a:xfrm>
          <a:prstGeom prst="rect">
            <a:avLst/>
          </a:prstGeom>
        </p:spPr>
        <p:txBody>
          <a:bodyPr wrap="none">
            <a:spAutoFit/>
          </a:bodyPr>
          <a:lstStyle/>
          <a:p>
            <a:r>
              <a:rPr lang="en-HK" dirty="0">
                <a:latin typeface="Arial" panose="020B0604020202020204" pitchFamily="34" charset="0"/>
                <a:cs typeface="Arial" panose="020B0604020202020204" pitchFamily="34" charset="0"/>
              </a:rPr>
              <a:t>The hierarchy of composite attributes.</a:t>
            </a:r>
          </a:p>
        </p:txBody>
      </p:sp>
    </p:spTree>
    <p:extLst>
      <p:ext uri="{BB962C8B-B14F-4D97-AF65-F5344CB8AC3E}">
        <p14:creationId xmlns:p14="http://schemas.microsoft.com/office/powerpoint/2010/main" val="3988690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EAFD8-161E-4D07-962C-1909C355A945}"/>
              </a:ext>
            </a:extLst>
          </p:cNvPr>
          <p:cNvSpPr>
            <a:spLocks noGrp="1"/>
          </p:cNvSpPr>
          <p:nvPr>
            <p:ph type="title"/>
          </p:nvPr>
        </p:nvSpPr>
        <p:spPr/>
        <p:txBody>
          <a:bodyPr/>
          <a:lstStyle/>
          <a:p>
            <a:r>
              <a:rPr lang="en-HK" dirty="0"/>
              <a:t>Types of Attributes (2/2)</a:t>
            </a:r>
          </a:p>
        </p:txBody>
      </p:sp>
      <p:sp>
        <p:nvSpPr>
          <p:cNvPr id="3" name="Content Placeholder 2">
            <a:extLst>
              <a:ext uri="{FF2B5EF4-FFF2-40B4-BE49-F238E27FC236}">
                <a16:creationId xmlns:a16="http://schemas.microsoft.com/office/drawing/2014/main" id="{5A64A47A-F934-4460-B6A3-0F46FC5F71B6}"/>
              </a:ext>
            </a:extLst>
          </p:cNvPr>
          <p:cNvSpPr>
            <a:spLocks noGrp="1"/>
          </p:cNvSpPr>
          <p:nvPr>
            <p:ph idx="1"/>
          </p:nvPr>
        </p:nvSpPr>
        <p:spPr/>
        <p:txBody>
          <a:bodyPr/>
          <a:lstStyle/>
          <a:p>
            <a:r>
              <a:rPr lang="en-HK" dirty="0"/>
              <a:t>In general, composite and multi-valued attributes may be nested to any number of levels although this is rare. For example, a person can have multiple postal addresses (i.e., composite multi-valued attribute).</a:t>
            </a:r>
          </a:p>
          <a:p>
            <a:r>
              <a:rPr lang="en-HK" dirty="0"/>
              <a:t>A </a:t>
            </a:r>
            <a:r>
              <a:rPr lang="en-HK" b="1" u="sng" dirty="0"/>
              <a:t>derived attribute</a:t>
            </a:r>
            <a:r>
              <a:rPr lang="en-HK" b="1" dirty="0"/>
              <a:t> </a:t>
            </a:r>
            <a:r>
              <a:rPr lang="en-HK" dirty="0"/>
              <a:t>is an attribute who value is calculated from other attributes. The derived attribute need not be physically stored within the database; instead, it can be derived by using an algorithm. For example, the number of employees of a department can be calculated by counting the number of employees associated with the department.</a:t>
            </a:r>
          </a:p>
        </p:txBody>
      </p:sp>
      <p:sp>
        <p:nvSpPr>
          <p:cNvPr id="4" name="Slide Number Placeholder 3">
            <a:extLst>
              <a:ext uri="{FF2B5EF4-FFF2-40B4-BE49-F238E27FC236}">
                <a16:creationId xmlns:a16="http://schemas.microsoft.com/office/drawing/2014/main" id="{4BD99496-4228-4749-B164-4554405F6774}"/>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207513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576</TotalTime>
  <Words>2368</Words>
  <PresentationFormat>Widescreen</PresentationFormat>
  <Paragraphs>149</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Corbel</vt:lpstr>
      <vt:lpstr>Wingdings</vt:lpstr>
      <vt:lpstr>Banded</vt:lpstr>
      <vt:lpstr>Lecture 1: Entity-Relationship (ER) Model</vt:lpstr>
      <vt:lpstr>ER Model</vt:lpstr>
      <vt:lpstr>Entity, Entity Type and Entity Set (1/2)</vt:lpstr>
      <vt:lpstr>Entity, Entity Type and Entity Set (2/2)</vt:lpstr>
      <vt:lpstr>Relationship, Relationship Type and Relationship Set (1/2)</vt:lpstr>
      <vt:lpstr>Relationship, Relationship Type and Relationship Set (2/2)</vt:lpstr>
      <vt:lpstr>Attributes</vt:lpstr>
      <vt:lpstr>Types of Attributes (1/2)</vt:lpstr>
      <vt:lpstr>Types of Attributes (2/2)</vt:lpstr>
      <vt:lpstr>Value Sets (Domains) of Attributes</vt:lpstr>
      <vt:lpstr>Participation Constraints on Relationships</vt:lpstr>
      <vt:lpstr>Cardinality Constraints on Relationships (1/5)</vt:lpstr>
      <vt:lpstr>Cardinality Constraints on Relationships (2/5)</vt:lpstr>
      <vt:lpstr>Cardinality Constraints on Relationships (3/5)</vt:lpstr>
      <vt:lpstr>Cardinality Constraints on Relationships (4/5)</vt:lpstr>
      <vt:lpstr>Cardinality Constraints on Relationships (5/5)</vt:lpstr>
      <vt:lpstr>Recursive Relationship Type (1/2)</vt:lpstr>
      <vt:lpstr>Recursive Relationship Type (2/2)</vt:lpstr>
      <vt:lpstr>Weak Entity Types</vt:lpstr>
      <vt:lpstr>Summary of Notations for ER Diagrams</vt:lpstr>
      <vt:lpstr>Case Study 1 (1/5)</vt:lpstr>
      <vt:lpstr>Case Study 1 (2/5)</vt:lpstr>
      <vt:lpstr>Case Study 1 (3/5)</vt:lpstr>
      <vt:lpstr>Case Study 1 (4/5)</vt:lpstr>
      <vt:lpstr>Case Study 1 (5/5)</vt:lpstr>
      <vt:lpstr>Case Study 2 (1/3)</vt:lpstr>
      <vt:lpstr>Case Study 2 (2/3)</vt:lpstr>
      <vt:lpstr>Case Study 2 (3/3)</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2019-01-21T16:15:42Z</dcterms:created>
  <dcterms:modified xsi:type="dcterms:W3CDTF">2019-01-22T01:55:40Z</dcterms:modified>
</cp:coreProperties>
</file>