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8" r:id="rId15"/>
    <p:sldId id="268" r:id="rId16"/>
    <p:sldId id="279" r:id="rId17"/>
    <p:sldId id="270" r:id="rId18"/>
    <p:sldId id="271" r:id="rId19"/>
    <p:sldId id="280" r:id="rId20"/>
    <p:sldId id="272" r:id="rId21"/>
    <p:sldId id="273" r:id="rId22"/>
    <p:sldId id="281" r:id="rId23"/>
    <p:sldId id="274" r:id="rId24"/>
    <p:sldId id="282" r:id="rId25"/>
    <p:sldId id="275" r:id="rId26"/>
    <p:sldId id="283" r:id="rId27"/>
    <p:sldId id="286" r:id="rId28"/>
    <p:sldId id="276" r:id="rId29"/>
    <p:sldId id="284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27/1/2019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2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 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44D8-2E14-4281-919C-C31D49CA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4481600" cy="1508760"/>
          </a:xfrm>
        </p:spPr>
        <p:txBody>
          <a:bodyPr>
            <a:normAutofit/>
          </a:bodyPr>
          <a:lstStyle/>
          <a:p>
            <a:r>
              <a:rPr lang="en-US" altLang="zh-TW" dirty="0"/>
              <a:t>Database</a:t>
            </a:r>
            <a:r>
              <a:rPr lang="en-HK" dirty="0"/>
              <a:t>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F680-9625-4693-9D9B-969402BC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9632720" cy="4206240"/>
          </a:xfrm>
        </p:spPr>
        <p:txBody>
          <a:bodyPr>
            <a:normAutofit/>
          </a:bodyPr>
          <a:lstStyle/>
          <a:p>
            <a:r>
              <a:rPr lang="en-HK" dirty="0"/>
              <a:t>One possible database state for the Company relational database schema</a:t>
            </a:r>
          </a:p>
        </p:txBody>
      </p:sp>
      <p:pic>
        <p:nvPicPr>
          <p:cNvPr id="5" name="Picture 9" descr="fig05_06">
            <a:extLst>
              <a:ext uri="{FF2B5EF4-FFF2-40B4-BE49-F238E27FC236}">
                <a16:creationId xmlns:a16="http://schemas.microsoft.com/office/drawing/2014/main" id="{5E3C1D9D-385C-4631-962A-E95A77AA6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5" r="5" b="48255"/>
          <a:stretch/>
        </p:blipFill>
        <p:spPr bwMode="auto">
          <a:xfrm>
            <a:off x="271780" y="2865966"/>
            <a:ext cx="5836920" cy="351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108AD-5C4C-4175-B123-F895522E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9" descr="fig05_06">
            <a:extLst>
              <a:ext uri="{FF2B5EF4-FFF2-40B4-BE49-F238E27FC236}">
                <a16:creationId xmlns:a16="http://schemas.microsoft.com/office/drawing/2014/main" id="{D0DA750D-6F65-4513-9B49-A1DBE72B1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88" r="5" b="-675"/>
          <a:stretch/>
        </p:blipFill>
        <p:spPr bwMode="auto">
          <a:xfrm>
            <a:off x="6161971" y="2865966"/>
            <a:ext cx="5836920" cy="361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40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A6E5-93CF-4740-A114-566AC9AF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Characteristics of Relations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5B9F-3AA7-4D2A-9476-A5DE09E9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841521" cy="4206240"/>
          </a:xfrm>
        </p:spPr>
        <p:txBody>
          <a:bodyPr/>
          <a:lstStyle/>
          <a:p>
            <a:r>
              <a:rPr lang="en-HK" dirty="0"/>
              <a:t>The tuples are not considered to be ordered, even though they appear to be in a tabular form (may have different presentation orders)</a:t>
            </a:r>
          </a:p>
          <a:p>
            <a:r>
              <a:rPr lang="en-HK" dirty="0"/>
              <a:t>Same relation state with different order of tuples</a:t>
            </a:r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292D-7031-4FE3-93B0-44E5B4C3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5" descr="fig05_02">
            <a:extLst>
              <a:ext uri="{FF2B5EF4-FFF2-40B4-BE49-F238E27FC236}">
                <a16:creationId xmlns:a16="http://schemas.microsoft.com/office/drawing/2014/main" id="{91193B22-F4D3-4031-9AD7-41713B1D6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t="30031"/>
          <a:stretch/>
        </p:blipFill>
        <p:spPr bwMode="auto">
          <a:xfrm>
            <a:off x="5044439" y="4451943"/>
            <a:ext cx="7093673" cy="158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fig05_01">
            <a:extLst>
              <a:ext uri="{FF2B5EF4-FFF2-40B4-BE49-F238E27FC236}">
                <a16:creationId xmlns:a16="http://schemas.microsoft.com/office/drawing/2014/main" id="{5C2DFCA0-332D-41C5-8C88-E7B0EC21F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9"/>
          <a:stretch/>
        </p:blipFill>
        <p:spPr bwMode="auto">
          <a:xfrm>
            <a:off x="5067819" y="2177892"/>
            <a:ext cx="7046912" cy="203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F535-0F1F-41A0-A8AE-B5480C12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Characteristics of Relations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AFC5-D504-4598-8286-53B6A18D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Values in a tuple</a:t>
            </a:r>
          </a:p>
          <a:p>
            <a:pPr lvl="1"/>
            <a:r>
              <a:rPr lang="en-HK" dirty="0"/>
              <a:t>All values are considered atomic (indivisible)</a:t>
            </a:r>
          </a:p>
          <a:p>
            <a:pPr lvl="1"/>
            <a:r>
              <a:rPr lang="en-HK" dirty="0"/>
              <a:t>Basic unit for manipulation (add or change)</a:t>
            </a:r>
          </a:p>
          <a:p>
            <a:r>
              <a:rPr lang="en-HK" dirty="0"/>
              <a:t>Each value in a tuple must be from the domain (set of values) of the attribute for that column</a:t>
            </a:r>
          </a:p>
          <a:p>
            <a:r>
              <a:rPr lang="en-HK" dirty="0"/>
              <a:t>A special null value is used to represent values that are unknown or not available or inapplicable in certain tuples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941F-E2D9-44DA-8FCC-86876928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3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A788-5DC3-4633-8E53-3351B1C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1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F0D9-C015-4F41-916D-DFB8C9C0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HK" dirty="0"/>
              <a:t>Mapping of strong Entity Types</a:t>
            </a:r>
          </a:p>
          <a:p>
            <a:r>
              <a:rPr lang="en-HK" dirty="0"/>
              <a:t>For each regular entity type, </a:t>
            </a:r>
          </a:p>
          <a:p>
            <a:pPr lvl="1"/>
            <a:r>
              <a:rPr lang="en-HK" dirty="0"/>
              <a:t>Create a relation R that includes all the simple attributes of E</a:t>
            </a:r>
          </a:p>
          <a:p>
            <a:pPr lvl="1"/>
            <a:r>
              <a:rPr lang="en-HK" dirty="0"/>
              <a:t>Choose one of the key attributes E as the primary key for R</a:t>
            </a:r>
          </a:p>
          <a:p>
            <a:r>
              <a:rPr lang="en-HK" dirty="0"/>
              <a:t>R is called an entity relation</a:t>
            </a:r>
          </a:p>
          <a:p>
            <a:pPr lvl="1"/>
            <a:r>
              <a:rPr lang="en-HK" dirty="0"/>
              <a:t>Each tuple in R represents an entity instance</a:t>
            </a:r>
          </a:p>
          <a:p>
            <a:r>
              <a:rPr lang="en-HK" dirty="0"/>
              <a:t>For example, entity E with k simple attributes, a</a:t>
            </a:r>
            <a:r>
              <a:rPr lang="en-US" altLang="zh-TW" baseline="-25000" dirty="0"/>
              <a:t>1</a:t>
            </a:r>
            <a:r>
              <a:rPr lang="en-US" altLang="zh-TW" dirty="0"/>
              <a:t>, a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k</a:t>
            </a:r>
            <a:r>
              <a:rPr lang="en-US" altLang="zh-TW" dirty="0"/>
              <a:t>, where a</a:t>
            </a:r>
            <a:r>
              <a:rPr lang="en-US" altLang="zh-TW" baseline="-25000" dirty="0"/>
              <a:t>1</a:t>
            </a:r>
            <a:r>
              <a:rPr lang="en-US" altLang="zh-TW" dirty="0"/>
              <a:t> is a key attribute, and entity set {e</a:t>
            </a:r>
            <a:r>
              <a:rPr lang="en-US" altLang="zh-TW" baseline="-25000" dirty="0"/>
              <a:t>1</a:t>
            </a:r>
            <a:r>
              <a:rPr lang="en-US" altLang="zh-TW" dirty="0"/>
              <a:t>, e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dirty="0" err="1"/>
              <a:t>e</a:t>
            </a:r>
            <a:r>
              <a:rPr lang="en-US" altLang="zh-TW" baseline="-25000" dirty="0" err="1"/>
              <a:t>n</a:t>
            </a:r>
            <a:r>
              <a:rPr lang="en-US" altLang="zh-TW" dirty="0"/>
              <a:t>}</a:t>
            </a:r>
            <a:endParaRPr lang="en-HK" baseline="-25000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BFE27-351B-49F0-9328-30271CCD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D96BE-0082-46A5-B846-5E7767484586}"/>
              </a:ext>
            </a:extLst>
          </p:cNvPr>
          <p:cNvSpPr/>
          <p:nvPr/>
        </p:nvSpPr>
        <p:spPr>
          <a:xfrm>
            <a:off x="3092449" y="6343279"/>
            <a:ext cx="1340663" cy="3651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F359F4-6F3B-44CB-8558-1987601E7EE2}"/>
              </a:ext>
            </a:extLst>
          </p:cNvPr>
          <p:cNvSpPr/>
          <p:nvPr/>
        </p:nvSpPr>
        <p:spPr>
          <a:xfrm>
            <a:off x="2274432" y="5504919"/>
            <a:ext cx="738016" cy="4333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HK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2B66C-3E19-47B5-A651-F53BF51A552F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2643440" y="5938219"/>
            <a:ext cx="1119341" cy="405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D7E98C9-71E1-4AF6-81B2-4DBC54B2F5D8}"/>
              </a:ext>
            </a:extLst>
          </p:cNvPr>
          <p:cNvSpPr/>
          <p:nvPr/>
        </p:nvSpPr>
        <p:spPr>
          <a:xfrm>
            <a:off x="3389729" y="5504919"/>
            <a:ext cx="743351" cy="4333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HK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D2C4C2-E7FF-4427-A547-9DD596A8246D}"/>
              </a:ext>
            </a:extLst>
          </p:cNvPr>
          <p:cNvSpPr/>
          <p:nvPr/>
        </p:nvSpPr>
        <p:spPr>
          <a:xfrm>
            <a:off x="4855856" y="5504919"/>
            <a:ext cx="728352" cy="4333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HK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B4F6C-02D6-44DB-8F7B-53B6D4AE96DB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3761405" y="5938219"/>
            <a:ext cx="1376" cy="405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84D368-2C61-4F54-9E99-D682EFAF228C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V="1">
            <a:off x="3762781" y="5938219"/>
            <a:ext cx="1457251" cy="4050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82051E-23A3-4BA6-86A3-61369EA846D3}"/>
              </a:ext>
            </a:extLst>
          </p:cNvPr>
          <p:cNvSpPr/>
          <p:nvPr/>
        </p:nvSpPr>
        <p:spPr>
          <a:xfrm>
            <a:off x="4391759" y="5536903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A3A03C8-2A6D-463B-B929-63DBBC552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31345"/>
              </p:ext>
            </p:extLst>
          </p:nvPr>
        </p:nvGraphicFramePr>
        <p:xfrm>
          <a:off x="6824127" y="5510341"/>
          <a:ext cx="2866236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6559">
                  <a:extLst>
                    <a:ext uri="{9D8B030D-6E8A-4147-A177-3AD203B41FA5}">
                      <a16:colId xmlns:a16="http://schemas.microsoft.com/office/drawing/2014/main" val="102994481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4044061818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2135997382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974418028"/>
                    </a:ext>
                  </a:extLst>
                </a:gridCol>
              </a:tblGrid>
              <a:tr h="225509">
                <a:tc>
                  <a:txBody>
                    <a:bodyPr/>
                    <a:lstStyle/>
                    <a:p>
                      <a:r>
                        <a:rPr lang="en-HK" sz="20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HK" sz="2000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HK" sz="2000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06506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70413"/>
                  </a:ext>
                </a:extLst>
              </a:tr>
              <a:tr h="225509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66283"/>
                  </a:ext>
                </a:extLst>
              </a:tr>
            </a:tbl>
          </a:graphicData>
        </a:graphic>
      </p:graphicFrame>
      <p:sp>
        <p:nvSpPr>
          <p:cNvPr id="37" name="Arrow: Right 36">
            <a:extLst>
              <a:ext uri="{FF2B5EF4-FFF2-40B4-BE49-F238E27FC236}">
                <a16:creationId xmlns:a16="http://schemas.microsoft.com/office/drawing/2014/main" id="{CE11CDEA-3996-4F40-BBE4-D9D303117BE0}"/>
              </a:ext>
            </a:extLst>
          </p:cNvPr>
          <p:cNvSpPr/>
          <p:nvPr/>
        </p:nvSpPr>
        <p:spPr>
          <a:xfrm>
            <a:off x="5608844" y="6013616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A298F874-911E-40B2-8037-E044F0F3C1A6}"/>
              </a:ext>
            </a:extLst>
          </p:cNvPr>
          <p:cNvSpPr/>
          <p:nvPr/>
        </p:nvSpPr>
        <p:spPr>
          <a:xfrm>
            <a:off x="9774826" y="5895557"/>
            <a:ext cx="148485" cy="72075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FBDB81-5832-4B5C-B2AC-546ABB35116E}"/>
              </a:ext>
            </a:extLst>
          </p:cNvPr>
          <p:cNvSpPr txBox="1"/>
          <p:nvPr/>
        </p:nvSpPr>
        <p:spPr>
          <a:xfrm>
            <a:off x="9917568" y="6089023"/>
            <a:ext cx="21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Tuples e</a:t>
            </a:r>
            <a:r>
              <a:rPr lang="en-HK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e</a:t>
            </a:r>
            <a:r>
              <a:rPr lang="en-HK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HK" dirty="0">
                <a:latin typeface="Arial" panose="020B0604020202020204" pitchFamily="34" charset="0"/>
                <a:cs typeface="Arial" panose="020B0604020202020204" pitchFamily="34" charset="0"/>
              </a:rPr>
              <a:t>, …, </a:t>
            </a:r>
            <a:r>
              <a:rPr lang="en-HK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HK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HK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4604F0-3F75-49DA-8A29-37C883DFF32D}"/>
              </a:ext>
            </a:extLst>
          </p:cNvPr>
          <p:cNvSpPr/>
          <p:nvPr/>
        </p:nvSpPr>
        <p:spPr>
          <a:xfrm>
            <a:off x="7422646" y="5149163"/>
            <a:ext cx="2016514" cy="2664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endParaRPr lang="en-HK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95B7CF-EFED-45AE-9835-CF527AFC9F6D}"/>
              </a:ext>
            </a:extLst>
          </p:cNvPr>
          <p:cNvCxnSpPr>
            <a:cxnSpLocks/>
          </p:cNvCxnSpPr>
          <p:nvPr/>
        </p:nvCxnSpPr>
        <p:spPr>
          <a:xfrm>
            <a:off x="6423780" y="61387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DB1A23-941E-43E2-BC96-39D916B61EDF}"/>
              </a:ext>
            </a:extLst>
          </p:cNvPr>
          <p:cNvCxnSpPr>
            <a:cxnSpLocks/>
          </p:cNvCxnSpPr>
          <p:nvPr/>
        </p:nvCxnSpPr>
        <p:spPr>
          <a:xfrm flipH="1">
            <a:off x="7263120" y="5291597"/>
            <a:ext cx="416688" cy="342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8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175-6820-4891-88FC-56DC3151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1 (</a:t>
            </a:r>
            <a:r>
              <a:rPr lang="en-US" altLang="zh-TW" sz="3600" dirty="0"/>
              <a:t>2</a:t>
            </a:r>
            <a:r>
              <a:rPr lang="en-HK" sz="3600" dirty="0"/>
              <a:t>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5820-8D0D-4D7A-8BAF-4FF75ED2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68B0-848A-43D3-9E38-0A1732D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5DAC05-DD06-4780-9416-ED6E93775890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679621" y="1987266"/>
            <a:chExt cx="11085817" cy="4669241"/>
          </a:xfrm>
        </p:grpSpPr>
        <p:pic>
          <p:nvPicPr>
            <p:cNvPr id="8" name="Picture 7" descr="fig03_02">
              <a:extLst>
                <a:ext uri="{FF2B5EF4-FFF2-40B4-BE49-F238E27FC236}">
                  <a16:creationId xmlns:a16="http://schemas.microsoft.com/office/drawing/2014/main" id="{39477424-0336-4C79-B9F1-99E8ECCBF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7"/>
            <a:stretch/>
          </p:blipFill>
          <p:spPr bwMode="auto">
            <a:xfrm>
              <a:off x="679621" y="1987266"/>
              <a:ext cx="5333091" cy="466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AD76309-59C2-4F99-813D-84805E2187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0" t="2162" r="4367" b="4247"/>
            <a:stretch/>
          </p:blipFill>
          <p:spPr bwMode="auto">
            <a:xfrm>
              <a:off x="6136935" y="1987266"/>
              <a:ext cx="5628503" cy="385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9AD7582-3F41-4AAD-B59F-5C4D3AD24667}"/>
              </a:ext>
            </a:extLst>
          </p:cNvPr>
          <p:cNvSpPr/>
          <p:nvPr/>
        </p:nvSpPr>
        <p:spPr>
          <a:xfrm>
            <a:off x="7648832" y="2082113"/>
            <a:ext cx="2570206" cy="383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B71AFA-134F-449D-BE3F-A7FFD99D0EFD}"/>
              </a:ext>
            </a:extLst>
          </p:cNvPr>
          <p:cNvSpPr/>
          <p:nvPr/>
        </p:nvSpPr>
        <p:spPr>
          <a:xfrm>
            <a:off x="6096000" y="4077731"/>
            <a:ext cx="1979141" cy="290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A6329-A187-4226-A2C3-773CF8D82443}"/>
              </a:ext>
            </a:extLst>
          </p:cNvPr>
          <p:cNvSpPr/>
          <p:nvPr/>
        </p:nvSpPr>
        <p:spPr>
          <a:xfrm>
            <a:off x="6094959" y="2792627"/>
            <a:ext cx="1306738" cy="290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86A50C-766E-4001-B994-9BFC42B077AA}"/>
              </a:ext>
            </a:extLst>
          </p:cNvPr>
          <p:cNvCxnSpPr>
            <a:cxnSpLocks/>
          </p:cNvCxnSpPr>
          <p:nvPr/>
        </p:nvCxnSpPr>
        <p:spPr>
          <a:xfrm>
            <a:off x="7401697" y="4275221"/>
            <a:ext cx="583261" cy="0"/>
          </a:xfrm>
          <a:prstGeom prst="line">
            <a:avLst/>
          </a:prstGeom>
          <a:ln w="28575">
            <a:solidFill>
              <a:srgbClr val="E9E9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4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A788-5DC3-4633-8E53-3351B1C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2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F0D9-C015-4F41-916D-DFB8C9C0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Mapping of Weak Entity Types</a:t>
            </a:r>
          </a:p>
          <a:p>
            <a:r>
              <a:rPr lang="en-HK" dirty="0"/>
              <a:t>For each weak entity type</a:t>
            </a:r>
          </a:p>
          <a:p>
            <a:pPr lvl="1"/>
            <a:r>
              <a:rPr lang="en-US" altLang="zh-TW" dirty="0"/>
              <a:t>Create</a:t>
            </a:r>
            <a:r>
              <a:rPr lang="en-HK" dirty="0"/>
              <a:t> a relation R and includes all the simple attributes of the entity type as the attributes of R</a:t>
            </a:r>
          </a:p>
          <a:p>
            <a:pPr lvl="1"/>
            <a:r>
              <a:rPr lang="en-HK" dirty="0"/>
              <a:t>Include the primary key attribute of the owner as the foreign key attributes of R</a:t>
            </a:r>
          </a:p>
          <a:p>
            <a:pPr lvl="1"/>
            <a:r>
              <a:rPr lang="en-HK" dirty="0"/>
              <a:t>The primary key of R is the combination of (1) the primary key of the owner and (2) the partial key of the weak entity type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BFE27-351B-49F0-9328-30271CCD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6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43C331D-C153-4AC0-9D79-FFF7ED352264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679621" y="1987266"/>
            <a:chExt cx="11085817" cy="4669241"/>
          </a:xfrm>
        </p:grpSpPr>
        <p:pic>
          <p:nvPicPr>
            <p:cNvPr id="19" name="Picture 18" descr="fig03_02">
              <a:extLst>
                <a:ext uri="{FF2B5EF4-FFF2-40B4-BE49-F238E27FC236}">
                  <a16:creationId xmlns:a16="http://schemas.microsoft.com/office/drawing/2014/main" id="{7DB61D58-D3E2-4CD1-A920-FC486C214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7"/>
            <a:stretch/>
          </p:blipFill>
          <p:spPr bwMode="auto">
            <a:xfrm>
              <a:off x="679621" y="1987266"/>
              <a:ext cx="5333091" cy="4669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B8AB8328-EC86-49A6-9183-33B3517FB4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60" t="2162" r="4367" b="4247"/>
            <a:stretch/>
          </p:blipFill>
          <p:spPr bwMode="auto">
            <a:xfrm>
              <a:off x="6136935" y="1987266"/>
              <a:ext cx="5628503" cy="385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BDA788-5DC3-4633-8E53-3351B1CB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2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F0D9-C015-4F41-916D-DFB8C9C0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BFE27-351B-49F0-9328-30271CCD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95EAD-ADD3-42D3-B2BF-3F4D3F9222D0}"/>
              </a:ext>
            </a:extLst>
          </p:cNvPr>
          <p:cNvSpPr/>
          <p:nvPr/>
        </p:nvSpPr>
        <p:spPr>
          <a:xfrm>
            <a:off x="6020082" y="5971315"/>
            <a:ext cx="2016514" cy="640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key of the owner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7BF42-303E-4668-A0A1-78167FB27D1F}"/>
              </a:ext>
            </a:extLst>
          </p:cNvPr>
          <p:cNvCxnSpPr>
            <a:cxnSpLocks/>
          </p:cNvCxnSpPr>
          <p:nvPr/>
        </p:nvCxnSpPr>
        <p:spPr>
          <a:xfrm flipV="1">
            <a:off x="6094959" y="5611102"/>
            <a:ext cx="225522" cy="419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D4693-E770-4BD8-8ECB-8E7AF8FD5CC1}"/>
              </a:ext>
            </a:extLst>
          </p:cNvPr>
          <p:cNvSpPr/>
          <p:nvPr/>
        </p:nvSpPr>
        <p:spPr>
          <a:xfrm>
            <a:off x="8245372" y="5965139"/>
            <a:ext cx="2370431" cy="640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partial key of the weak entity type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CD0C1B-1395-48BB-896C-B991542BBAA5}"/>
              </a:ext>
            </a:extLst>
          </p:cNvPr>
          <p:cNvCxnSpPr>
            <a:cxnSpLocks/>
          </p:cNvCxnSpPr>
          <p:nvPr/>
        </p:nvCxnSpPr>
        <p:spPr>
          <a:xfrm flipH="1" flipV="1">
            <a:off x="7679724" y="5554362"/>
            <a:ext cx="1563130" cy="4761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2F72CF-03EB-4495-8E88-14C9A65529BD}"/>
              </a:ext>
            </a:extLst>
          </p:cNvPr>
          <p:cNvCxnSpPr>
            <a:cxnSpLocks/>
          </p:cNvCxnSpPr>
          <p:nvPr/>
        </p:nvCxnSpPr>
        <p:spPr>
          <a:xfrm>
            <a:off x="7401697" y="4275221"/>
            <a:ext cx="583261" cy="0"/>
          </a:xfrm>
          <a:prstGeom prst="line">
            <a:avLst/>
          </a:prstGeom>
          <a:ln w="28575">
            <a:solidFill>
              <a:srgbClr val="E9E9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9AB4CE-01C5-4959-B61C-95205118FACC}"/>
              </a:ext>
            </a:extLst>
          </p:cNvPr>
          <p:cNvSpPr/>
          <p:nvPr/>
        </p:nvSpPr>
        <p:spPr>
          <a:xfrm>
            <a:off x="6070256" y="5401895"/>
            <a:ext cx="1771994" cy="3003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8497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8B29-7382-40C8-8490-1E0E5B4A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3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A28A-1A92-4C43-80FF-3AFA56DE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Mapping of Binary 1:1 Relationship Types</a:t>
            </a:r>
          </a:p>
          <a:p>
            <a:r>
              <a:rPr lang="en-HK" dirty="0"/>
              <a:t>For each binary 1:1 relationship type </a:t>
            </a:r>
          </a:p>
          <a:p>
            <a:pPr lvl="1"/>
            <a:r>
              <a:rPr lang="en-HK" dirty="0"/>
              <a:t>Identify relations that correspond to the entity types participating in R</a:t>
            </a:r>
          </a:p>
          <a:p>
            <a:r>
              <a:rPr lang="en-HK" dirty="0"/>
              <a:t>Possible approaches</a:t>
            </a:r>
          </a:p>
          <a:p>
            <a:pPr lvl="1"/>
            <a:r>
              <a:rPr lang="en-HK" dirty="0"/>
              <a:t>Foreign key approach</a:t>
            </a:r>
          </a:p>
          <a:p>
            <a:pPr lvl="1"/>
            <a:r>
              <a:rPr lang="en-HK" dirty="0"/>
              <a:t>Merged relationship approach</a:t>
            </a:r>
          </a:p>
          <a:p>
            <a:pPr lvl="1"/>
            <a:r>
              <a:rPr lang="en-HK" dirty="0"/>
              <a:t>Cross reference or relationship relation approach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BA03-CFC9-41D1-BF1F-E4B8949A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3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8B29-7382-40C8-8490-1E0E5B4A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3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A28A-1A92-4C43-80FF-3AFA56DE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Foreign key approach (with relations S and T)</a:t>
            </a:r>
          </a:p>
          <a:p>
            <a:pPr lvl="1"/>
            <a:r>
              <a:rPr lang="en-HK" dirty="0"/>
              <a:t>Choose one of the relations (i.e., S)  and include the primary key of T as the foreign key in S</a:t>
            </a:r>
          </a:p>
          <a:p>
            <a:pPr lvl="1"/>
            <a:r>
              <a:rPr lang="en-HK" dirty="0"/>
              <a:t>Include all the simple attributes of the relationship as the attributes of 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BA03-CFC9-41D1-BF1F-E4B8949A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4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8B29-7382-40C8-8490-1E0E5B4A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3 (</a:t>
            </a:r>
            <a:r>
              <a:rPr lang="en-US" altLang="zh-TW" sz="3600" dirty="0"/>
              <a:t>3</a:t>
            </a:r>
            <a:r>
              <a:rPr lang="en-HK" sz="3600" dirty="0"/>
              <a:t>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A28A-1A92-4C43-80FF-3AFA56DE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BA03-CFC9-41D1-BF1F-E4B8949A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55B0F6-4CCA-435F-B5BE-9BFE2E31BADA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553092" y="1987266"/>
            <a:chExt cx="11085817" cy="466924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8EB3B8-A321-4BF1-B37B-4076AF62E8B7}"/>
                </a:ext>
              </a:extLst>
            </p:cNvPr>
            <p:cNvGrpSpPr/>
            <p:nvPr/>
          </p:nvGrpSpPr>
          <p:grpSpPr>
            <a:xfrm>
              <a:off x="553092" y="1987266"/>
              <a:ext cx="11085817" cy="4669241"/>
              <a:chOff x="679621" y="1987266"/>
              <a:chExt cx="11085817" cy="4669241"/>
            </a:xfrm>
          </p:grpSpPr>
          <p:pic>
            <p:nvPicPr>
              <p:cNvPr id="11" name="Picture 10" descr="fig03_02">
                <a:extLst>
                  <a:ext uri="{FF2B5EF4-FFF2-40B4-BE49-F238E27FC236}">
                    <a16:creationId xmlns:a16="http://schemas.microsoft.com/office/drawing/2014/main" id="{5C34EF35-56F2-4F4C-9399-D2A58153BC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97"/>
              <a:stretch/>
            </p:blipFill>
            <p:spPr bwMode="auto">
              <a:xfrm>
                <a:off x="679621" y="1987266"/>
                <a:ext cx="5333091" cy="4669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62699B01-D7B7-4287-A542-A6CDB4B4D8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0" t="2162" r="4367" b="4247"/>
              <a:stretch/>
            </p:blipFill>
            <p:spPr bwMode="auto">
              <a:xfrm>
                <a:off x="6136935" y="1987266"/>
                <a:ext cx="5628503" cy="3859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52D38-4B2E-4C7B-9BC0-902CAD8E8886}"/>
                </a:ext>
              </a:extLst>
            </p:cNvPr>
            <p:cNvCxnSpPr>
              <a:cxnSpLocks/>
            </p:cNvCxnSpPr>
            <p:nvPr/>
          </p:nvCxnSpPr>
          <p:spPr>
            <a:xfrm>
              <a:off x="7401697" y="4275221"/>
              <a:ext cx="583261" cy="0"/>
            </a:xfrm>
            <a:prstGeom prst="line">
              <a:avLst/>
            </a:prstGeom>
            <a:ln w="28575">
              <a:solidFill>
                <a:srgbClr val="E9E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696B797-DE48-4BA6-8696-AF960D9136E2}"/>
              </a:ext>
            </a:extLst>
          </p:cNvPr>
          <p:cNvSpPr/>
          <p:nvPr/>
        </p:nvSpPr>
        <p:spPr>
          <a:xfrm>
            <a:off x="7314399" y="2789768"/>
            <a:ext cx="1609468" cy="2805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7F3D3-6C27-499C-8636-B775FFBC07E7}"/>
              </a:ext>
            </a:extLst>
          </p:cNvPr>
          <p:cNvSpPr/>
          <p:nvPr/>
        </p:nvSpPr>
        <p:spPr>
          <a:xfrm>
            <a:off x="2468034" y="3208867"/>
            <a:ext cx="1663700" cy="10663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09EEF0-9256-413F-9559-CDB0EE23F131}"/>
              </a:ext>
            </a:extLst>
          </p:cNvPr>
          <p:cNvSpPr txBox="1"/>
          <p:nvPr/>
        </p:nvSpPr>
        <p:spPr>
          <a:xfrm>
            <a:off x="6753013" y="1837293"/>
            <a:ext cx="5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D102E-F178-434B-A0FA-4BEC2E9A86DE}"/>
              </a:ext>
            </a:extLst>
          </p:cNvPr>
          <p:cNvSpPr txBox="1"/>
          <p:nvPr/>
        </p:nvSpPr>
        <p:spPr>
          <a:xfrm>
            <a:off x="6867316" y="2501927"/>
            <a:ext cx="5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493C-6C51-4EFB-A0A0-805E8D08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F067-9E08-4187-9287-4C18D4F7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Although the ER approach is a simple and an appropriate way to describe the structure of data, many database implementations are always based on another approach called the relational model</a:t>
            </a:r>
          </a:p>
          <a:p>
            <a:pPr lvl="1"/>
            <a:r>
              <a:rPr lang="en-HK" dirty="0"/>
              <a:t>ER diagram </a:t>
            </a:r>
            <a:r>
              <a:rPr lang="en-HK" dirty="0">
                <a:sym typeface="Symbol" panose="05050102010706020507" pitchFamily="18" charset="2"/>
              </a:rPr>
              <a:t></a:t>
            </a:r>
            <a:r>
              <a:rPr lang="en-HK" dirty="0"/>
              <a:t> relational model</a:t>
            </a:r>
          </a:p>
          <a:p>
            <a:r>
              <a:rPr lang="en-HK" dirty="0"/>
              <a:t>The relational model was first proposed by </a:t>
            </a:r>
            <a:r>
              <a:rPr lang="en-HK" dirty="0" err="1"/>
              <a:t>Dr.</a:t>
            </a:r>
            <a:r>
              <a:rPr lang="en-HK" dirty="0"/>
              <a:t> E.F. Codd of IBM Research in 1970 in the following paper: “A Relational Model for Large Shared Data Banks,</a:t>
            </a:r>
            <a:r>
              <a:rPr lang="en-US" altLang="zh-TW" dirty="0"/>
              <a:t>” </a:t>
            </a:r>
            <a:r>
              <a:rPr lang="en-HK" dirty="0"/>
              <a:t>Communications of the ACM, June 1970</a:t>
            </a:r>
            <a:r>
              <a:rPr lang="en-US" altLang="zh-TW" dirty="0"/>
              <a:t>.</a:t>
            </a:r>
            <a:endParaRPr lang="en-HK" dirty="0"/>
          </a:p>
          <a:p>
            <a:r>
              <a:rPr lang="en-HK" dirty="0"/>
              <a:t>The above paper caused a major revolution in the field of database management and earned </a:t>
            </a:r>
            <a:r>
              <a:rPr lang="en-HK" dirty="0" err="1"/>
              <a:t>Dr.</a:t>
            </a:r>
            <a:r>
              <a:rPr lang="en-HK" dirty="0"/>
              <a:t> Codd the coveted ACM Turing Award.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40B49-5BC6-4EA7-BB88-09A6889A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7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4473-3826-4A03-8614-D50BD4F6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3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B48-3DCB-4A68-A832-2CD6706F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Merged relationship approach</a:t>
            </a:r>
            <a:r>
              <a:rPr lang="en-HK" dirty="0"/>
              <a:t> (with relations S and T)</a:t>
            </a:r>
            <a:endParaRPr lang="en-US" altLang="en-US" dirty="0"/>
          </a:p>
          <a:p>
            <a:pPr lvl="1"/>
            <a:r>
              <a:rPr lang="en-US" altLang="en-US" dirty="0"/>
              <a:t>Merge the two entity types and the relationship into a single relation</a:t>
            </a:r>
          </a:p>
          <a:p>
            <a:r>
              <a:rPr lang="en-HK" dirty="0"/>
              <a:t>Cross reference or relationship relation approach (with relations S and T)</a:t>
            </a:r>
          </a:p>
          <a:p>
            <a:pPr lvl="1"/>
            <a:r>
              <a:rPr lang="en-HK" dirty="0"/>
              <a:t>Set up a third relation R for the purpose of cross-referencing the primary keys of the two relations S and T representing the entity types</a:t>
            </a:r>
          </a:p>
          <a:p>
            <a:pPr lvl="1"/>
            <a:r>
              <a:rPr lang="en-HK" dirty="0"/>
              <a:t>Relation R will include the primary key attributes of S and T as foreign keys to S and T, respectively  </a:t>
            </a:r>
          </a:p>
          <a:p>
            <a:pPr lvl="1"/>
            <a:r>
              <a:rPr lang="en-HK" dirty="0"/>
              <a:t>The primary key of R will be one of the two foreign keys</a:t>
            </a:r>
          </a:p>
          <a:p>
            <a:pPr lvl="1"/>
            <a:r>
              <a:rPr lang="en-HK" dirty="0"/>
              <a:t>Include all the simple attributes of the relationship as the attributes of R</a:t>
            </a:r>
          </a:p>
          <a:p>
            <a:pPr lvl="1"/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FF6D-E26D-480C-927E-8451498B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4625B9-5BE6-4883-BEF4-EFBE0AC6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13833"/>
              </p:ext>
            </p:extLst>
          </p:nvPr>
        </p:nvGraphicFramePr>
        <p:xfrm>
          <a:off x="2032001" y="6078341"/>
          <a:ext cx="65658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8633">
                  <a:extLst>
                    <a:ext uri="{9D8B030D-6E8A-4147-A177-3AD203B41FA5}">
                      <a16:colId xmlns:a16="http://schemas.microsoft.com/office/drawing/2014/main" val="2296565339"/>
                    </a:ext>
                  </a:extLst>
                </a:gridCol>
                <a:gridCol w="2188633">
                  <a:extLst>
                    <a:ext uri="{9D8B030D-6E8A-4147-A177-3AD203B41FA5}">
                      <a16:colId xmlns:a16="http://schemas.microsoft.com/office/drawing/2014/main" val="3525915863"/>
                    </a:ext>
                  </a:extLst>
                </a:gridCol>
                <a:gridCol w="2188633">
                  <a:extLst>
                    <a:ext uri="{9D8B030D-6E8A-4147-A177-3AD203B41FA5}">
                      <a16:colId xmlns:a16="http://schemas.microsoft.com/office/drawing/2014/main" val="3198187363"/>
                    </a:ext>
                  </a:extLst>
                </a:gridCol>
              </a:tblGrid>
              <a:tr h="244686">
                <a:tc>
                  <a:txBody>
                    <a:bodyPr/>
                    <a:lstStyle/>
                    <a:p>
                      <a:r>
                        <a:rPr lang="en-HK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Dnumber</a:t>
                      </a:r>
                      <a:endParaRPr lang="en-HK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Ssn</a:t>
                      </a:r>
                      <a:endParaRPr lang="en-HK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Start_date</a:t>
                      </a:r>
                      <a:endParaRPr lang="en-HK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2919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B84313-50D8-43C9-8235-3D590A23CA95}"/>
              </a:ext>
            </a:extLst>
          </p:cNvPr>
          <p:cNvSpPr txBox="1"/>
          <p:nvPr/>
        </p:nvSpPr>
        <p:spPr>
          <a:xfrm>
            <a:off x="2032001" y="5709009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Relation </a:t>
            </a:r>
            <a:r>
              <a:rPr lang="en-HK" b="1" dirty="0" err="1">
                <a:latin typeface="Arial" panose="020B0604020202020204" pitchFamily="34" charset="0"/>
                <a:cs typeface="Arial" panose="020B0604020202020204" pitchFamily="34" charset="0"/>
              </a:rPr>
              <a:t>Department_manager</a:t>
            </a:r>
            <a:endParaRPr lang="en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7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4473-3826-4A03-8614-D50BD4F6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4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7B48-3DCB-4A68-A832-2CD6706F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altLang="en-US" sz="2400" dirty="0"/>
              <a:t>Mapping of Binary 1:N Relationship Types</a:t>
            </a:r>
          </a:p>
          <a:p>
            <a:pPr lvl="1"/>
            <a:r>
              <a:rPr lang="en-HK" altLang="en-US" dirty="0"/>
              <a:t>Identify relation S that represents participating entity type at N-side of relationship type </a:t>
            </a:r>
          </a:p>
          <a:p>
            <a:pPr lvl="1"/>
            <a:r>
              <a:rPr lang="en-HK" altLang="en-US" dirty="0"/>
              <a:t>Include the primary key of relation T as the foreign key in S </a:t>
            </a:r>
          </a:p>
          <a:p>
            <a:pPr lvl="1"/>
            <a:r>
              <a:rPr lang="en-HK" altLang="en-US" dirty="0"/>
              <a:t>Include the simple attributes of the 1:N relationship type as the attributes of S</a:t>
            </a:r>
          </a:p>
          <a:p>
            <a:r>
              <a:rPr lang="en-HK" altLang="en-US" sz="2400" dirty="0"/>
              <a:t>Alternative approach </a:t>
            </a:r>
          </a:p>
          <a:p>
            <a:pPr lvl="1"/>
            <a:r>
              <a:rPr lang="en-HK" altLang="en-US" dirty="0"/>
              <a:t>Use the relationship relation (cross-reference) option as in the third approach  for binary 1:1 relationships, but t</a:t>
            </a:r>
            <a:r>
              <a:rPr lang="en-HK" dirty="0"/>
              <a:t>he primary key of R will be two foreign keys of both involving entities</a:t>
            </a:r>
          </a:p>
          <a:p>
            <a:pPr lvl="1"/>
            <a:endParaRPr lang="en-HK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FF6D-E26D-480C-927E-8451498B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CB4201-27D9-4454-B925-C71093D7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94797"/>
              </p:ext>
            </p:extLst>
          </p:nvPr>
        </p:nvGraphicFramePr>
        <p:xfrm>
          <a:off x="2006601" y="5954627"/>
          <a:ext cx="437726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8633">
                  <a:extLst>
                    <a:ext uri="{9D8B030D-6E8A-4147-A177-3AD203B41FA5}">
                      <a16:colId xmlns:a16="http://schemas.microsoft.com/office/drawing/2014/main" val="2296565339"/>
                    </a:ext>
                  </a:extLst>
                </a:gridCol>
                <a:gridCol w="2188633">
                  <a:extLst>
                    <a:ext uri="{9D8B030D-6E8A-4147-A177-3AD203B41FA5}">
                      <a16:colId xmlns:a16="http://schemas.microsoft.com/office/drawing/2014/main" val="3525915863"/>
                    </a:ext>
                  </a:extLst>
                </a:gridCol>
              </a:tblGrid>
              <a:tr h="244686">
                <a:tc>
                  <a:txBody>
                    <a:bodyPr/>
                    <a:lstStyle/>
                    <a:p>
                      <a:r>
                        <a:rPr lang="en-HK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Dnumber</a:t>
                      </a:r>
                      <a:endParaRPr lang="en-HK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b="1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Ssn</a:t>
                      </a:r>
                      <a:endParaRPr lang="en-HK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2919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EF35A2-613F-41AE-889C-E94A68B7D90A}"/>
              </a:ext>
            </a:extLst>
          </p:cNvPr>
          <p:cNvSpPr txBox="1"/>
          <p:nvPr/>
        </p:nvSpPr>
        <p:spPr>
          <a:xfrm>
            <a:off x="2006601" y="558529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Relation </a:t>
            </a:r>
            <a:r>
              <a:rPr lang="en-HK" b="1" dirty="0" err="1">
                <a:latin typeface="Arial" panose="020B0604020202020204" pitchFamily="34" charset="0"/>
                <a:cs typeface="Arial" panose="020B0604020202020204" pitchFamily="34" charset="0"/>
              </a:rPr>
              <a:t>work_for</a:t>
            </a:r>
            <a:endParaRPr lang="en-H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38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38B7-A6B2-41D4-AD82-59297FFB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4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6C58-47BF-44B9-BD55-CDC3570F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0A95-9D28-452D-9A5A-348533A2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1994A6-BDCC-424E-B0CB-56DC22EE4C1E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553092" y="1987266"/>
            <a:chExt cx="11085817" cy="46692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F74406-709F-414E-876D-A83852E6C9DC}"/>
                </a:ext>
              </a:extLst>
            </p:cNvPr>
            <p:cNvGrpSpPr/>
            <p:nvPr/>
          </p:nvGrpSpPr>
          <p:grpSpPr>
            <a:xfrm>
              <a:off x="553092" y="1987266"/>
              <a:ext cx="11085817" cy="4669241"/>
              <a:chOff x="679621" y="1987266"/>
              <a:chExt cx="11085817" cy="4669241"/>
            </a:xfrm>
          </p:grpSpPr>
          <p:pic>
            <p:nvPicPr>
              <p:cNvPr id="8" name="Picture 7" descr="fig03_02">
                <a:extLst>
                  <a:ext uri="{FF2B5EF4-FFF2-40B4-BE49-F238E27FC236}">
                    <a16:creationId xmlns:a16="http://schemas.microsoft.com/office/drawing/2014/main" id="{F9515FD9-FB5E-45A1-8BA0-B065CA408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97"/>
              <a:stretch/>
            </p:blipFill>
            <p:spPr bwMode="auto">
              <a:xfrm>
                <a:off x="679621" y="1987266"/>
                <a:ext cx="5333091" cy="4669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A6945119-7236-43F1-A70B-CF655567A8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0" t="2162" r="4367" b="4247"/>
              <a:stretch/>
            </p:blipFill>
            <p:spPr bwMode="auto">
              <a:xfrm>
                <a:off x="6136935" y="1987266"/>
                <a:ext cx="5628503" cy="3859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1EE5A7-D420-4E7F-BD99-03E559A02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697" y="4275221"/>
              <a:ext cx="583261" cy="0"/>
            </a:xfrm>
            <a:prstGeom prst="line">
              <a:avLst/>
            </a:prstGeom>
            <a:ln w="28575">
              <a:solidFill>
                <a:srgbClr val="E9E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E6B0F3-B828-4C9A-AA2B-A817BEACAC86}"/>
              </a:ext>
            </a:extLst>
          </p:cNvPr>
          <p:cNvSpPr/>
          <p:nvPr/>
        </p:nvSpPr>
        <p:spPr>
          <a:xfrm>
            <a:off x="10905067" y="2137835"/>
            <a:ext cx="491068" cy="2805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A31F9-1F0F-4BAD-89C8-2E0DA4A7BC42}"/>
              </a:ext>
            </a:extLst>
          </p:cNvPr>
          <p:cNvSpPr/>
          <p:nvPr/>
        </p:nvSpPr>
        <p:spPr>
          <a:xfrm>
            <a:off x="2826473" y="2418356"/>
            <a:ext cx="1385693" cy="807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4C771-EE43-4F5A-A063-E6A707F47E74}"/>
              </a:ext>
            </a:extLst>
          </p:cNvPr>
          <p:cNvSpPr txBox="1"/>
          <p:nvPr/>
        </p:nvSpPr>
        <p:spPr>
          <a:xfrm>
            <a:off x="6753013" y="1837293"/>
            <a:ext cx="5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86AFDD-D4A2-42D1-84CE-B755F5FA0CFA}"/>
              </a:ext>
            </a:extLst>
          </p:cNvPr>
          <p:cNvSpPr txBox="1"/>
          <p:nvPr/>
        </p:nvSpPr>
        <p:spPr>
          <a:xfrm>
            <a:off x="6867316" y="2501927"/>
            <a:ext cx="53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H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HK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68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D6CF-D13D-4A9F-AE8C-D8D75350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5 </a:t>
            </a:r>
            <a:r>
              <a:rPr lang="en-US" altLang="zh-TW" sz="3600" dirty="0"/>
              <a:t>(1/2)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9407-5047-438D-A094-B15D5CD7E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Mapping of Binary M:N Relationship Types</a:t>
            </a:r>
          </a:p>
          <a:p>
            <a:pPr lvl="1"/>
            <a:r>
              <a:rPr lang="en-HK" dirty="0"/>
              <a:t>Create a new relation R</a:t>
            </a:r>
          </a:p>
          <a:p>
            <a:pPr lvl="1"/>
            <a:r>
              <a:rPr lang="en-HK" dirty="0"/>
              <a:t>Include as the primary key of the participating entity types as the foreign key attributes in R </a:t>
            </a:r>
          </a:p>
          <a:p>
            <a:pPr lvl="1"/>
            <a:r>
              <a:rPr lang="en-HK" dirty="0"/>
              <a:t>The combination of all the foreign key attributes forms the primary keys of R</a:t>
            </a:r>
          </a:p>
          <a:p>
            <a:pPr lvl="1"/>
            <a:r>
              <a:rPr lang="en-HK" dirty="0"/>
              <a:t>Include all the simple attributes of M:N relationship type as the attributes of R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B5E89-39A8-425A-9CDD-BCE0D115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38B7-A6B2-41D4-AD82-59297FFB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</a:t>
            </a:r>
            <a:r>
              <a:rPr lang="en-US" altLang="zh-TW" sz="3600" dirty="0"/>
              <a:t>5</a:t>
            </a:r>
            <a:r>
              <a:rPr lang="en-HK" sz="3600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6C58-47BF-44B9-BD55-CDC3570F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0A95-9D28-452D-9A5A-348533A2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1994A6-BDCC-424E-B0CB-56DC22EE4C1E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553092" y="1987266"/>
            <a:chExt cx="11085817" cy="46692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F74406-709F-414E-876D-A83852E6C9DC}"/>
                </a:ext>
              </a:extLst>
            </p:cNvPr>
            <p:cNvGrpSpPr/>
            <p:nvPr/>
          </p:nvGrpSpPr>
          <p:grpSpPr>
            <a:xfrm>
              <a:off x="553092" y="1987266"/>
              <a:ext cx="11085817" cy="4669241"/>
              <a:chOff x="679621" y="1987266"/>
              <a:chExt cx="11085817" cy="4669241"/>
            </a:xfrm>
          </p:grpSpPr>
          <p:pic>
            <p:nvPicPr>
              <p:cNvPr id="8" name="Picture 7" descr="fig03_02">
                <a:extLst>
                  <a:ext uri="{FF2B5EF4-FFF2-40B4-BE49-F238E27FC236}">
                    <a16:creationId xmlns:a16="http://schemas.microsoft.com/office/drawing/2014/main" id="{F9515FD9-FB5E-45A1-8BA0-B065CA408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97"/>
              <a:stretch/>
            </p:blipFill>
            <p:spPr bwMode="auto">
              <a:xfrm>
                <a:off x="679621" y="1987266"/>
                <a:ext cx="5333091" cy="4669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A6945119-7236-43F1-A70B-CF655567A8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0" t="2162" r="4367" b="4247"/>
              <a:stretch/>
            </p:blipFill>
            <p:spPr bwMode="auto">
              <a:xfrm>
                <a:off x="6136935" y="1987266"/>
                <a:ext cx="5628503" cy="3859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1EE5A7-D420-4E7F-BD99-03E559A02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697" y="4275221"/>
              <a:ext cx="583261" cy="0"/>
            </a:xfrm>
            <a:prstGeom prst="line">
              <a:avLst/>
            </a:prstGeom>
            <a:ln w="28575">
              <a:solidFill>
                <a:srgbClr val="E9E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E6B0F3-B828-4C9A-AA2B-A817BEACAC86}"/>
              </a:ext>
            </a:extLst>
          </p:cNvPr>
          <p:cNvSpPr/>
          <p:nvPr/>
        </p:nvSpPr>
        <p:spPr>
          <a:xfrm>
            <a:off x="6094958" y="4576235"/>
            <a:ext cx="1643575" cy="5968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A31F9-1F0F-4BAD-89C8-2E0DA4A7BC42}"/>
              </a:ext>
            </a:extLst>
          </p:cNvPr>
          <p:cNvSpPr/>
          <p:nvPr/>
        </p:nvSpPr>
        <p:spPr>
          <a:xfrm>
            <a:off x="3160906" y="4077823"/>
            <a:ext cx="1610061" cy="807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4229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96A2-583C-4144-A96A-D8532A28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6 </a:t>
            </a:r>
            <a:r>
              <a:rPr lang="en-US" altLang="zh-TW" sz="3600" dirty="0"/>
              <a:t>(1/3)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D5F9-818F-454A-9D06-BD5443C2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Mapping of Multivalued Attributes</a:t>
            </a:r>
          </a:p>
          <a:p>
            <a:r>
              <a:rPr lang="en-HK" dirty="0"/>
              <a:t>For each multivalued attribute A</a:t>
            </a:r>
          </a:p>
          <a:p>
            <a:pPr lvl="1"/>
            <a:r>
              <a:rPr lang="en-HK" dirty="0"/>
              <a:t>Create a new relation R</a:t>
            </a:r>
          </a:p>
          <a:p>
            <a:pPr lvl="1"/>
            <a:r>
              <a:rPr lang="en-HK" dirty="0"/>
              <a:t>Primary key of R is the combination of A and the primary key attribute of the relation that represents the entity type or relationship that has A as a multivalued attribute</a:t>
            </a:r>
          </a:p>
          <a:p>
            <a:pPr lvl="1"/>
            <a:r>
              <a:rPr lang="en-HK" dirty="0"/>
              <a:t>If the multivalued attribute is composite, include its simple components.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F77D-A9A6-460D-ABFE-84226336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2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12F0-BCED-4392-B42B-D40F8877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6 </a:t>
            </a:r>
            <a:r>
              <a:rPr lang="en-US" altLang="zh-TW" sz="3600" dirty="0"/>
              <a:t>(2/3)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506F-9B9D-4ABD-B773-32FB3811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F2066-5930-4220-A526-34FA9F01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BDA5EC-AD48-4D36-9469-D7F0AEE5CBD9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553092" y="1987266"/>
            <a:chExt cx="11085817" cy="46692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39AAB8-A327-4255-AF96-C2DD8BA7B788}"/>
                </a:ext>
              </a:extLst>
            </p:cNvPr>
            <p:cNvGrpSpPr/>
            <p:nvPr/>
          </p:nvGrpSpPr>
          <p:grpSpPr>
            <a:xfrm>
              <a:off x="553092" y="1987266"/>
              <a:ext cx="11085817" cy="4669241"/>
              <a:chOff x="679621" y="1987266"/>
              <a:chExt cx="11085817" cy="4669241"/>
            </a:xfrm>
          </p:grpSpPr>
          <p:pic>
            <p:nvPicPr>
              <p:cNvPr id="8" name="Picture 7" descr="fig03_02">
                <a:extLst>
                  <a:ext uri="{FF2B5EF4-FFF2-40B4-BE49-F238E27FC236}">
                    <a16:creationId xmlns:a16="http://schemas.microsoft.com/office/drawing/2014/main" id="{191ACD86-6F8E-46C8-9728-5E1E06460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97"/>
              <a:stretch/>
            </p:blipFill>
            <p:spPr bwMode="auto">
              <a:xfrm>
                <a:off x="679621" y="1987266"/>
                <a:ext cx="5333091" cy="4669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D3608BD5-4D15-4704-9EF1-FF551AB0A3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0" t="2162" r="4367" b="4247"/>
              <a:stretch/>
            </p:blipFill>
            <p:spPr bwMode="auto">
              <a:xfrm>
                <a:off x="6136935" y="1987266"/>
                <a:ext cx="5628503" cy="3859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E62F15-F89A-451D-8177-DDECDD1F56B2}"/>
                </a:ext>
              </a:extLst>
            </p:cNvPr>
            <p:cNvCxnSpPr>
              <a:cxnSpLocks/>
            </p:cNvCxnSpPr>
            <p:nvPr/>
          </p:nvCxnSpPr>
          <p:spPr>
            <a:xfrm>
              <a:off x="7401697" y="4275221"/>
              <a:ext cx="583261" cy="0"/>
            </a:xfrm>
            <a:prstGeom prst="line">
              <a:avLst/>
            </a:prstGeom>
            <a:ln w="28575">
              <a:solidFill>
                <a:srgbClr val="E9E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408A190-C4B9-4A71-BD3F-979C0EAA9EE4}"/>
              </a:ext>
            </a:extLst>
          </p:cNvPr>
          <p:cNvSpPr/>
          <p:nvPr/>
        </p:nvSpPr>
        <p:spPr>
          <a:xfrm>
            <a:off x="6094958" y="3230035"/>
            <a:ext cx="1643575" cy="5968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FC69F5-CBC9-4A25-848A-3117C3E5C238}"/>
              </a:ext>
            </a:extLst>
          </p:cNvPr>
          <p:cNvSpPr/>
          <p:nvPr/>
        </p:nvSpPr>
        <p:spPr>
          <a:xfrm>
            <a:off x="4694767" y="2532656"/>
            <a:ext cx="944033" cy="3121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9660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38B7-A6B2-41D4-AD82-59297FFB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</a:t>
            </a:r>
            <a:r>
              <a:rPr lang="en-US" altLang="zh-TW" sz="3600" dirty="0"/>
              <a:t>6</a:t>
            </a:r>
            <a:r>
              <a:rPr lang="en-HK" sz="3600" dirty="0"/>
              <a:t>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6C58-47BF-44B9-BD55-CDC3570F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0A95-9D28-452D-9A5A-348533A2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1994A6-BDCC-424E-B0CB-56DC22EE4C1E}"/>
              </a:ext>
            </a:extLst>
          </p:cNvPr>
          <p:cNvGrpSpPr/>
          <p:nvPr/>
        </p:nvGrpSpPr>
        <p:grpSpPr>
          <a:xfrm>
            <a:off x="553092" y="1987266"/>
            <a:ext cx="11085817" cy="4669241"/>
            <a:chOff x="553092" y="1987266"/>
            <a:chExt cx="11085817" cy="46692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F74406-709F-414E-876D-A83852E6C9DC}"/>
                </a:ext>
              </a:extLst>
            </p:cNvPr>
            <p:cNvGrpSpPr/>
            <p:nvPr/>
          </p:nvGrpSpPr>
          <p:grpSpPr>
            <a:xfrm>
              <a:off x="553092" y="1987266"/>
              <a:ext cx="11085817" cy="4669241"/>
              <a:chOff x="679621" y="1987266"/>
              <a:chExt cx="11085817" cy="4669241"/>
            </a:xfrm>
          </p:grpSpPr>
          <p:pic>
            <p:nvPicPr>
              <p:cNvPr id="8" name="Picture 7" descr="fig03_02">
                <a:extLst>
                  <a:ext uri="{FF2B5EF4-FFF2-40B4-BE49-F238E27FC236}">
                    <a16:creationId xmlns:a16="http://schemas.microsoft.com/office/drawing/2014/main" id="{F9515FD9-FB5E-45A1-8BA0-B065CA408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197"/>
              <a:stretch/>
            </p:blipFill>
            <p:spPr bwMode="auto">
              <a:xfrm>
                <a:off x="679621" y="1987266"/>
                <a:ext cx="5333091" cy="4669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A6945119-7236-43F1-A70B-CF655567A8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60" t="2162" r="4367" b="4247"/>
              <a:stretch/>
            </p:blipFill>
            <p:spPr bwMode="auto">
              <a:xfrm>
                <a:off x="6136935" y="1987266"/>
                <a:ext cx="5628503" cy="3859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1EE5A7-D420-4E7F-BD99-03E559A022B0}"/>
                </a:ext>
              </a:extLst>
            </p:cNvPr>
            <p:cNvCxnSpPr>
              <a:cxnSpLocks/>
            </p:cNvCxnSpPr>
            <p:nvPr/>
          </p:nvCxnSpPr>
          <p:spPr>
            <a:xfrm>
              <a:off x="7401697" y="4275221"/>
              <a:ext cx="583261" cy="0"/>
            </a:xfrm>
            <a:prstGeom prst="line">
              <a:avLst/>
            </a:prstGeom>
            <a:ln w="28575">
              <a:solidFill>
                <a:srgbClr val="E9E9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E6B0F3-B828-4C9A-AA2B-A817BEACAC86}"/>
              </a:ext>
            </a:extLst>
          </p:cNvPr>
          <p:cNvSpPr/>
          <p:nvPr/>
        </p:nvSpPr>
        <p:spPr>
          <a:xfrm>
            <a:off x="6094959" y="2123570"/>
            <a:ext cx="1643575" cy="3061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A31F9-1F0F-4BAD-89C8-2E0DA4A7BC42}"/>
              </a:ext>
            </a:extLst>
          </p:cNvPr>
          <p:cNvSpPr/>
          <p:nvPr/>
        </p:nvSpPr>
        <p:spPr>
          <a:xfrm>
            <a:off x="551009" y="1987266"/>
            <a:ext cx="1891745" cy="2726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8099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B739-DC90-4064-9DC7-BCB45466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7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12BA-DB67-434A-8EC8-DD923B85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Mapping of N-</a:t>
            </a:r>
            <a:r>
              <a:rPr lang="en-HK" dirty="0" err="1"/>
              <a:t>ary</a:t>
            </a:r>
            <a:r>
              <a:rPr lang="en-HK" dirty="0"/>
              <a:t> Relationship Types</a:t>
            </a:r>
          </a:p>
          <a:p>
            <a:r>
              <a:rPr lang="en-HK" dirty="0"/>
              <a:t>For each n-</a:t>
            </a:r>
            <a:r>
              <a:rPr lang="en-HK" dirty="0" err="1"/>
              <a:t>ary</a:t>
            </a:r>
            <a:r>
              <a:rPr lang="en-HK" dirty="0"/>
              <a:t> relationship type R, </a:t>
            </a:r>
          </a:p>
          <a:p>
            <a:pPr lvl="1"/>
            <a:r>
              <a:rPr lang="en-US" altLang="zh-TW" dirty="0"/>
              <a:t>C</a:t>
            </a:r>
            <a:r>
              <a:rPr lang="en-HK" dirty="0" err="1"/>
              <a:t>reate</a:t>
            </a:r>
            <a:r>
              <a:rPr lang="en-HK" dirty="0"/>
              <a:t> a new relation S to represent R</a:t>
            </a:r>
          </a:p>
          <a:p>
            <a:pPr lvl="1"/>
            <a:r>
              <a:rPr lang="en-HK" dirty="0"/>
              <a:t>Include primary keys of participating entity types as foreign keys</a:t>
            </a:r>
          </a:p>
          <a:p>
            <a:pPr lvl="1"/>
            <a:r>
              <a:rPr lang="en-HK" dirty="0"/>
              <a:t>Include all the simple attributes of R as the attributes of S</a:t>
            </a:r>
          </a:p>
          <a:p>
            <a:pPr lvl="1"/>
            <a:r>
              <a:rPr lang="en-HK" dirty="0"/>
              <a:t>The primary key of S is a combination of all the foreign keys that reference the relations representing the participating entity types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B75F-6AE1-47C6-A3CC-3989B60C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29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63C7-F6D5-42EF-9154-847A2B19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From ER Diagrams to Relations: Step 7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D4DF5-DB54-490D-9DEE-9B1D875D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4882AE-AEB1-4CD5-A140-2AE5D2B72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283570"/>
              </p:ext>
            </p:extLst>
          </p:nvPr>
        </p:nvGraphicFramePr>
        <p:xfrm>
          <a:off x="2182494" y="4621213"/>
          <a:ext cx="782701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6753">
                  <a:extLst>
                    <a:ext uri="{9D8B030D-6E8A-4147-A177-3AD203B41FA5}">
                      <a16:colId xmlns:a16="http://schemas.microsoft.com/office/drawing/2014/main" val="3833736518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3020882207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1637756261"/>
                    </a:ext>
                  </a:extLst>
                </a:gridCol>
                <a:gridCol w="1956753">
                  <a:extLst>
                    <a:ext uri="{9D8B030D-6E8A-4147-A177-3AD203B41FA5}">
                      <a16:colId xmlns:a16="http://schemas.microsoft.com/office/drawing/2014/main" val="247459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Sname</a:t>
                      </a:r>
                      <a:endParaRPr lang="en-HK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Proj_name</a:t>
                      </a:r>
                      <a:endParaRPr lang="en-HK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Part_no</a:t>
                      </a:r>
                      <a:endParaRPr lang="en-HK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60095"/>
                  </a:ext>
                </a:extLst>
              </a:tr>
            </a:tbl>
          </a:graphicData>
        </a:graphic>
      </p:graphicFrame>
      <p:pic>
        <p:nvPicPr>
          <p:cNvPr id="5" name="Picture 1029" descr="fig03_17">
            <a:extLst>
              <a:ext uri="{FF2B5EF4-FFF2-40B4-BE49-F238E27FC236}">
                <a16:creationId xmlns:a16="http://schemas.microsoft.com/office/drawing/2014/main" id="{B8C24F11-FB40-4FB2-8C62-55EDBC621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2" r="8535" b="75994"/>
          <a:stretch/>
        </p:blipFill>
        <p:spPr bwMode="auto">
          <a:xfrm>
            <a:off x="3365500" y="2011680"/>
            <a:ext cx="4961466" cy="200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7B50A-091F-4707-BBDF-1FCFE16BB4F8}"/>
              </a:ext>
            </a:extLst>
          </p:cNvPr>
          <p:cNvSpPr txBox="1"/>
          <p:nvPr/>
        </p:nvSpPr>
        <p:spPr>
          <a:xfrm>
            <a:off x="2182494" y="424180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Relation Supply</a:t>
            </a:r>
          </a:p>
        </p:txBody>
      </p:sp>
    </p:spTree>
    <p:extLst>
      <p:ext uri="{BB962C8B-B14F-4D97-AF65-F5344CB8AC3E}">
        <p14:creationId xmlns:p14="http://schemas.microsoft.com/office/powerpoint/2010/main" val="222831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CD23-835B-4DCF-B9E5-ADE103D5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DDE81-9D10-4512-92F9-5CEC2ABD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A relation looks like a table (rows x columns) of values</a:t>
            </a:r>
          </a:p>
          <a:p>
            <a:r>
              <a:rPr lang="en-HK" dirty="0"/>
              <a:t>A relation contains a set of rows (tuples) and each column (attribute) has a column header that gives an indication of the meaning of the data items in that column</a:t>
            </a:r>
          </a:p>
          <a:p>
            <a:pPr lvl="1"/>
            <a:r>
              <a:rPr lang="en-HK" dirty="0"/>
              <a:t>Associated with each attribute of a relation is a set of values (domain)</a:t>
            </a:r>
          </a:p>
          <a:p>
            <a:pPr lvl="1"/>
            <a:r>
              <a:rPr lang="en-HK" dirty="0"/>
              <a:t>Students(</a:t>
            </a:r>
            <a:r>
              <a:rPr lang="en-HK" dirty="0" err="1"/>
              <a:t>SSN:string</a:t>
            </a:r>
            <a:r>
              <a:rPr lang="en-HK" dirty="0"/>
              <a:t>, </a:t>
            </a:r>
            <a:r>
              <a:rPr lang="en-HK" dirty="0" err="1"/>
              <a:t>Name:string</a:t>
            </a:r>
            <a:r>
              <a:rPr lang="en-HK" dirty="0"/>
              <a:t>, </a:t>
            </a:r>
            <a:r>
              <a:rPr lang="en-HK" dirty="0" err="1"/>
              <a:t>GPA:double</a:t>
            </a:r>
            <a:r>
              <a:rPr lang="en-HK" dirty="0"/>
              <a:t>)</a:t>
            </a:r>
          </a:p>
          <a:p>
            <a:r>
              <a:rPr lang="en-HK" dirty="0"/>
              <a:t>The data elements in each row (tuple) represent certain facts that correspond to a real-world entity or relationship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6AE9-AE61-4FB7-820E-99F61637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6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588E-DEDF-49FD-BC0D-7E97FDCF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Summary of Mapping for ER Model to Relational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80BE41-C7B6-482B-A2B8-85CF944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606934"/>
              </p:ext>
            </p:extLst>
          </p:nvPr>
        </p:nvGraphicFramePr>
        <p:xfrm>
          <a:off x="1268702" y="2253695"/>
          <a:ext cx="9783764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1543560486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426618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Model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Relational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2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Entity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1:1 or 1:N relationship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 (or relationship relation)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3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M:N relationship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Relationship relation and two foreign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2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</a:t>
                      </a:r>
                      <a:r>
                        <a:rPr lang="en-HK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ary</a:t>
                      </a:r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relationship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Relationship relation and n foreign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5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1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Composite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of simple component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Multivalued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 and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2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256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3DACD-4EF6-4BB5-B424-A133BEC3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8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3417-FC2E-410F-A3C4-20851517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C530-2202-4EEF-855E-40FAC4735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5BF2-D1C8-4CB8-8877-4C61F2A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6" descr="fig05_01">
            <a:extLst>
              <a:ext uri="{FF2B5EF4-FFF2-40B4-BE49-F238E27FC236}">
                <a16:creationId xmlns:a16="http://schemas.microsoft.com/office/drawing/2014/main" id="{F9D536DC-5990-4F86-9FC1-F56C15FD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29" y="2320216"/>
            <a:ext cx="10750343" cy="389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61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A9A7-74BE-42BA-A88F-EC268C17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Primary Key vs Foreign Key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A99A3C-47D2-4EA1-992D-50483292D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381998"/>
              </p:ext>
            </p:extLst>
          </p:nvPr>
        </p:nvGraphicFramePr>
        <p:xfrm>
          <a:off x="1203325" y="2011363"/>
          <a:ext cx="9783764" cy="246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441664117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407175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5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key uniquely identify a record in the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 key is a field in the table that is primary key in another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can have only one Primary key in a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can have more than one foreign key in a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941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57FB7-DE4E-4AE8-8D83-C8DD2BA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C3DD-F396-40CE-A2D0-724228CB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800" dirty="0"/>
              <a:t>Relational Data Model</a:t>
            </a:r>
            <a:r>
              <a:rPr lang="en-US" altLang="zh-TW" sz="3800" dirty="0"/>
              <a:t>: Basic Structure (1/2)</a:t>
            </a:r>
            <a:endParaRPr lang="en-HK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6E4E-0658-4CEC-A9B5-AA63B034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Records</a:t>
            </a:r>
          </a:p>
          <a:p>
            <a:pPr lvl="1"/>
            <a:r>
              <a:rPr lang="en-HK" dirty="0"/>
              <a:t>Each row/tuple in a relation is a record/tuple (an entity)</a:t>
            </a:r>
          </a:p>
          <a:p>
            <a:pPr lvl="1"/>
            <a:r>
              <a:rPr lang="en-HK" dirty="0"/>
              <a:t>Each attribute in a relation corresponds to a particular field of a record</a:t>
            </a:r>
          </a:p>
          <a:p>
            <a:r>
              <a:rPr lang="en-HK" dirty="0"/>
              <a:t>Sample relational DB schema: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A7DB-57A3-4FEC-B3F1-04911C2A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F60D54-9D0F-4183-A359-2C01C2863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98751"/>
              </p:ext>
            </p:extLst>
          </p:nvPr>
        </p:nvGraphicFramePr>
        <p:xfrm>
          <a:off x="983845" y="4139987"/>
          <a:ext cx="553848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6162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846162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846162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/>
                        <a:t>customer_no</a:t>
                      </a:r>
                      <a:endParaRPr lang="en-H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/>
                        <a:t>customer_name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892713-D0EF-4BCB-A490-53796C8A2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0587"/>
              </p:ext>
            </p:extLst>
          </p:nvPr>
        </p:nvGraphicFramePr>
        <p:xfrm>
          <a:off x="6955121" y="4139987"/>
          <a:ext cx="4166244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8748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388748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388748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/>
                        <a:t>part_no</a:t>
                      </a:r>
                      <a:endParaRPr lang="en-H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/>
                        <a:t>part_name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0E5B4-08C0-4622-B5C8-BA2C9670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035513"/>
              </p:ext>
            </p:extLst>
          </p:nvPr>
        </p:nvGraphicFramePr>
        <p:xfrm>
          <a:off x="3311510" y="5314196"/>
          <a:ext cx="646188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5472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615472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615472">
                  <a:extLst>
                    <a:ext uri="{9D8B030D-6E8A-4147-A177-3AD203B41FA5}">
                      <a16:colId xmlns:a16="http://schemas.microsoft.com/office/drawing/2014/main" val="241536459"/>
                    </a:ext>
                  </a:extLst>
                </a:gridCol>
                <a:gridCol w="1615472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/>
                        <a:t>order_no</a:t>
                      </a:r>
                      <a:endParaRPr lang="en-H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u="none" dirty="0" err="1"/>
                        <a:t>customer_no</a:t>
                      </a:r>
                      <a:endParaRPr lang="en-HK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u="none" dirty="0" err="1"/>
                        <a:t>part_no</a:t>
                      </a:r>
                      <a:endParaRPr lang="en-HK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5F13F9-FA4B-419F-B127-BA17AE8429B9}"/>
              </a:ext>
            </a:extLst>
          </p:cNvPr>
          <p:cNvSpPr txBox="1"/>
          <p:nvPr/>
        </p:nvSpPr>
        <p:spPr>
          <a:xfrm>
            <a:off x="6135933" y="49448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E71CC-8A60-41E8-91A9-1EB83B5F817F}"/>
              </a:ext>
            </a:extLst>
          </p:cNvPr>
          <p:cNvSpPr txBox="1"/>
          <p:nvPr/>
        </p:nvSpPr>
        <p:spPr>
          <a:xfrm>
            <a:off x="8721490" y="377065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0A4FD-2666-4D9F-8A01-69D8D8772AB3}"/>
              </a:ext>
            </a:extLst>
          </p:cNvPr>
          <p:cNvSpPr txBox="1"/>
          <p:nvPr/>
        </p:nvSpPr>
        <p:spPr>
          <a:xfrm>
            <a:off x="3122146" y="379701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18259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AB8D-C4F8-4ACE-B8A3-988F0B7C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800" dirty="0"/>
              <a:t>Relational Data Model</a:t>
            </a:r>
            <a:r>
              <a:rPr lang="en-US" altLang="zh-TW" sz="3800" dirty="0"/>
              <a:t>: Basic Structure (2/2)</a:t>
            </a:r>
            <a:endParaRPr lang="en-HK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719A-93CE-438B-952E-C80E0834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 corresponding DB instance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03EF9-613B-44E2-8B06-7E58FF75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43B5F0-8DEB-468A-99C0-DEC7D7DB7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06559"/>
              </p:ext>
            </p:extLst>
          </p:nvPr>
        </p:nvGraphicFramePr>
        <p:xfrm>
          <a:off x="983845" y="2913077"/>
          <a:ext cx="553848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6162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846162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846162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/>
                        <a:t>customer_no</a:t>
                      </a:r>
                      <a:endParaRPr lang="en-HK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/>
                        <a:t>customer_name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Alan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Blue St., 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Red Ave., SF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5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Pink Rd., 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642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58811A-9323-4C45-9A22-AA2E72BDF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00126"/>
              </p:ext>
            </p:extLst>
          </p:nvPr>
        </p:nvGraphicFramePr>
        <p:xfrm>
          <a:off x="6955121" y="2913077"/>
          <a:ext cx="416624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88748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388748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388748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part_no</a:t>
                      </a:r>
                      <a:endParaRPr lang="en-HK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part_name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5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50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F6C133-E236-4E50-8920-EB02163F9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33896"/>
              </p:ext>
            </p:extLst>
          </p:nvPr>
        </p:nvGraphicFramePr>
        <p:xfrm>
          <a:off x="2860099" y="4851221"/>
          <a:ext cx="705940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4852">
                  <a:extLst>
                    <a:ext uri="{9D8B030D-6E8A-4147-A177-3AD203B41FA5}">
                      <a16:colId xmlns:a16="http://schemas.microsoft.com/office/drawing/2014/main" val="794873698"/>
                    </a:ext>
                  </a:extLst>
                </a:gridCol>
                <a:gridCol w="1764852">
                  <a:extLst>
                    <a:ext uri="{9D8B030D-6E8A-4147-A177-3AD203B41FA5}">
                      <a16:colId xmlns:a16="http://schemas.microsoft.com/office/drawing/2014/main" val="3921000169"/>
                    </a:ext>
                  </a:extLst>
                </a:gridCol>
                <a:gridCol w="1764852">
                  <a:extLst>
                    <a:ext uri="{9D8B030D-6E8A-4147-A177-3AD203B41FA5}">
                      <a16:colId xmlns:a16="http://schemas.microsoft.com/office/drawing/2014/main" val="241536459"/>
                    </a:ext>
                  </a:extLst>
                </a:gridCol>
                <a:gridCol w="1764852">
                  <a:extLst>
                    <a:ext uri="{9D8B030D-6E8A-4147-A177-3AD203B41FA5}">
                      <a16:colId xmlns:a16="http://schemas.microsoft.com/office/drawing/2014/main" val="624742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u="sng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order_no</a:t>
                      </a:r>
                      <a:endParaRPr lang="en-HK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customer_no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part_no</a:t>
                      </a:r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9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9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006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0F8A84-0554-486A-A0C9-887AFBE49DEC}"/>
              </a:ext>
            </a:extLst>
          </p:cNvPr>
          <p:cNvSpPr txBox="1"/>
          <p:nvPr/>
        </p:nvSpPr>
        <p:spPr>
          <a:xfrm>
            <a:off x="5983282" y="44818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87BB-5A44-4F67-BDFE-4B30F1EAB739}"/>
              </a:ext>
            </a:extLst>
          </p:cNvPr>
          <p:cNvSpPr txBox="1"/>
          <p:nvPr/>
        </p:nvSpPr>
        <p:spPr>
          <a:xfrm>
            <a:off x="8721490" y="25437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5780B-7383-4CF5-B81E-EB70735B66B0}"/>
              </a:ext>
            </a:extLst>
          </p:cNvPr>
          <p:cNvSpPr txBox="1"/>
          <p:nvPr/>
        </p:nvSpPr>
        <p:spPr>
          <a:xfrm>
            <a:off x="3122146" y="257010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9282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098F-DCE9-4BE7-A618-CDDED02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Summary</a:t>
            </a:r>
            <a:endParaRPr lang="en-H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AADE2C-F1AE-49ED-A910-4569C13EB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562111"/>
              </p:ext>
            </p:extLst>
          </p:nvPr>
        </p:nvGraphicFramePr>
        <p:xfrm>
          <a:off x="1203325" y="2011363"/>
          <a:ext cx="9783764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1882">
                  <a:extLst>
                    <a:ext uri="{9D8B030D-6E8A-4147-A177-3AD203B41FA5}">
                      <a16:colId xmlns:a16="http://schemas.microsoft.com/office/drawing/2014/main" val="2980274279"/>
                    </a:ext>
                  </a:extLst>
                </a:gridCol>
                <a:gridCol w="4891882">
                  <a:extLst>
                    <a:ext uri="{9D8B030D-6E8A-4147-A177-3AD203B41FA5}">
                      <a16:colId xmlns:a16="http://schemas.microsoft.com/office/drawing/2014/main" val="217042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Informal 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Formal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9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3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7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possible values for a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65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Schema of a relation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28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of the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064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93676-85B5-4D2E-B14F-D8AD444D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7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5A08-A71E-4BBB-8EE8-2C187C8C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Relation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11B3-FC89-4E29-A3BE-CF28E8B0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Each populated relation has many records or tuples in its current relation state</a:t>
            </a:r>
          </a:p>
          <a:p>
            <a:r>
              <a:rPr lang="en-HK" dirty="0"/>
              <a:t>Whenever the database is changed, a new state arises.</a:t>
            </a:r>
          </a:p>
          <a:p>
            <a:r>
              <a:rPr lang="en-HK" dirty="0"/>
              <a:t>Basic operations for changing the database:</a:t>
            </a:r>
          </a:p>
          <a:p>
            <a:pPr lvl="1"/>
            <a:r>
              <a:rPr lang="en-HK" dirty="0"/>
              <a:t>Insert </a:t>
            </a:r>
            <a:r>
              <a:rPr lang="en-US" altLang="zh-TW" dirty="0"/>
              <a:t>– add a new tuple in a relation</a:t>
            </a:r>
          </a:p>
          <a:p>
            <a:pPr lvl="1"/>
            <a:r>
              <a:rPr lang="en-US" dirty="0"/>
              <a:t>Delete – remove an existing tuple from a relation</a:t>
            </a:r>
          </a:p>
          <a:p>
            <a:pPr lvl="1"/>
            <a:r>
              <a:rPr lang="en-US" dirty="0"/>
              <a:t>Update – modify an attribute of an existing tuple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C6E85-652D-4681-9D43-5EA9C25F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29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1623</Words>
  <PresentationFormat>Widescreen</PresentationFormat>
  <Paragraphs>272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Banded</vt:lpstr>
      <vt:lpstr>Lecture 2: Relational Model</vt:lpstr>
      <vt:lpstr>Introduction (1/2)</vt:lpstr>
      <vt:lpstr>Introduction (2/2)</vt:lpstr>
      <vt:lpstr>Example</vt:lpstr>
      <vt:lpstr>Primary Key vs Foreign Key</vt:lpstr>
      <vt:lpstr>Relational Data Model: Basic Structure (1/2)</vt:lpstr>
      <vt:lpstr>Relational Data Model: Basic Structure (2/2)</vt:lpstr>
      <vt:lpstr>Definition Summary</vt:lpstr>
      <vt:lpstr>Relation State</vt:lpstr>
      <vt:lpstr>Database State</vt:lpstr>
      <vt:lpstr>Characteristics of Relations (1/2)</vt:lpstr>
      <vt:lpstr>Characteristics of Relations (2/2)</vt:lpstr>
      <vt:lpstr>From ER Diagrams to Relations: Step 1 (1/2)</vt:lpstr>
      <vt:lpstr>From ER Diagrams to Relations: Step 1 (2/2)</vt:lpstr>
      <vt:lpstr>From ER Diagrams to Relations: Step 2 (1/2)</vt:lpstr>
      <vt:lpstr>From ER Diagrams to Relations: Step 2 (2/2)</vt:lpstr>
      <vt:lpstr>From ER Diagrams to Relations: Step 3 (1/4)</vt:lpstr>
      <vt:lpstr>From ER Diagrams to Relations: Step 3 (2/4)</vt:lpstr>
      <vt:lpstr>From ER Diagrams to Relations: Step 3 (3/4)</vt:lpstr>
      <vt:lpstr>From ER Diagrams to Relations: Step 3 (4/4)</vt:lpstr>
      <vt:lpstr>From ER Diagrams to Relations: Step 4 (1/2)</vt:lpstr>
      <vt:lpstr>From ER Diagrams to Relations: Step 4 (2/2)</vt:lpstr>
      <vt:lpstr>From ER Diagrams to Relations: Step 5 (1/2)</vt:lpstr>
      <vt:lpstr>From ER Diagrams to Relations: Step 5 (2/2)</vt:lpstr>
      <vt:lpstr>From ER Diagrams to Relations: Step 6 (1/3)</vt:lpstr>
      <vt:lpstr>From ER Diagrams to Relations: Step 6 (2/3)</vt:lpstr>
      <vt:lpstr>From ER Diagrams to Relations: Step 6 (3/3)</vt:lpstr>
      <vt:lpstr>From ER Diagrams to Relations: Step 7 (1/2)</vt:lpstr>
      <vt:lpstr>From ER Diagrams to Relations: Step 7 (2/2)</vt:lpstr>
      <vt:lpstr>Summary of Mapping for ER Model to Relational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2019-01-21T16:15:42Z</dcterms:created>
  <dcterms:modified xsi:type="dcterms:W3CDTF">2019-01-26T17:30:00Z</dcterms:modified>
</cp:coreProperties>
</file>