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6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2" r:id="rId43"/>
    <p:sldId id="315" r:id="rId44"/>
    <p:sldId id="305" r:id="rId45"/>
    <p:sldId id="316" r:id="rId46"/>
    <p:sldId id="304" r:id="rId47"/>
    <p:sldId id="306" r:id="rId48"/>
    <p:sldId id="317" r:id="rId49"/>
    <p:sldId id="307" r:id="rId50"/>
    <p:sldId id="308" r:id="rId51"/>
    <p:sldId id="298" r:id="rId52"/>
    <p:sldId id="301" r:id="rId53"/>
    <p:sldId id="309" r:id="rId54"/>
    <p:sldId id="311" r:id="rId55"/>
    <p:sldId id="312" r:id="rId56"/>
    <p:sldId id="313" r:id="rId57"/>
    <p:sldId id="314" r:id="rId58"/>
    <p:sldId id="300" r:id="rId59"/>
    <p:sldId id="310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842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12/2/2019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Structured Query Language (SQL)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ADA0-7E7B-4B8F-B316-A6431DA8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SELECT Statement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9398-6600-4B45-BC3A-E41DB9EF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cs typeface="Courier New" panose="02070309020205020404" pitchFamily="49" charset="0"/>
              </a:rPr>
              <a:t>The basic statement for retrieving information from a database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2BCFE-C27E-49A3-B023-B14E7162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89FBFF6-42E4-4B94-88E5-69492707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12" y="2672185"/>
            <a:ext cx="9630776" cy="331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19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542-A311-4713-9A25-65C2EE70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SELECT Statement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A7D1-6714-47F7-B41E-62AEAC73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5CF10-3A47-46A2-977B-00EC9E35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B97DDC6-45CB-4BEF-A0EB-1ABCEC7B2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71" y="1981200"/>
            <a:ext cx="68341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F855A0A-999E-4EF1-8FBD-1573398C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466" y="2531384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Projection attributes</a:t>
            </a:r>
            <a:endParaRPr lang="zh-HK" altLang="en-US" sz="1800" b="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824D1A2D-AC7F-4F89-B9D5-BB03591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466" y="3073513"/>
            <a:ext cx="2359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Selection conditions</a:t>
            </a:r>
            <a:endParaRPr lang="zh-HK" altLang="en-US" sz="1800" b="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8" name="Picture 3" descr="fig05_06continueda.jpg">
            <a:extLst>
              <a:ext uri="{FF2B5EF4-FFF2-40B4-BE49-F238E27FC236}">
                <a16:creationId xmlns:a16="http://schemas.microsoft.com/office/drawing/2014/main" id="{4C94A428-03D1-474F-B433-250373BAC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71"/>
          <a:stretch/>
        </p:blipFill>
        <p:spPr bwMode="auto">
          <a:xfrm>
            <a:off x="448994" y="3698739"/>
            <a:ext cx="7976331" cy="27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929E5E-673B-41D5-96BB-160D13705024}"/>
              </a:ext>
            </a:extLst>
          </p:cNvPr>
          <p:cNvCxnSpPr>
            <a:cxnSpLocks/>
          </p:cNvCxnSpPr>
          <p:nvPr/>
        </p:nvCxnSpPr>
        <p:spPr>
          <a:xfrm flipH="1">
            <a:off x="6617888" y="3249068"/>
            <a:ext cx="8595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F04BAF-F52C-4C7F-980F-4AD6FDD442B1}"/>
              </a:ext>
            </a:extLst>
          </p:cNvPr>
          <p:cNvCxnSpPr>
            <a:cxnSpLocks/>
          </p:cNvCxnSpPr>
          <p:nvPr/>
        </p:nvCxnSpPr>
        <p:spPr>
          <a:xfrm flipH="1">
            <a:off x="3690493" y="2751575"/>
            <a:ext cx="378697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AE8EB0-68FD-48CA-A84E-CDC9CCA6F131}"/>
              </a:ext>
            </a:extLst>
          </p:cNvPr>
          <p:cNvSpPr/>
          <p:nvPr/>
        </p:nvSpPr>
        <p:spPr>
          <a:xfrm>
            <a:off x="448994" y="4219890"/>
            <a:ext cx="1938979" cy="2863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9" name="Picture 3" descr="fig06_03a.jpg">
            <a:extLst>
              <a:ext uri="{FF2B5EF4-FFF2-40B4-BE49-F238E27FC236}">
                <a16:creationId xmlns:a16="http://schemas.microsoft.com/office/drawing/2014/main" id="{32558FE4-436C-44EA-894A-69CAA347D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35" y="4185066"/>
            <a:ext cx="3186808" cy="71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A2E8335-15C9-4E9B-8E35-FFDA233521A7}"/>
              </a:ext>
            </a:extLst>
          </p:cNvPr>
          <p:cNvSpPr/>
          <p:nvPr/>
        </p:nvSpPr>
        <p:spPr>
          <a:xfrm>
            <a:off x="8553636" y="3816745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5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fig05_06continueda.jpg">
            <a:extLst>
              <a:ext uri="{FF2B5EF4-FFF2-40B4-BE49-F238E27FC236}">
                <a16:creationId xmlns:a16="http://schemas.microsoft.com/office/drawing/2014/main" id="{356A8777-58AD-4E28-8D08-42ED8FC7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7" b="42271"/>
          <a:stretch/>
        </p:blipFill>
        <p:spPr bwMode="auto">
          <a:xfrm>
            <a:off x="310847" y="4222857"/>
            <a:ext cx="7075624" cy="227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fig05_06continueda.jpg">
            <a:extLst>
              <a:ext uri="{FF2B5EF4-FFF2-40B4-BE49-F238E27FC236}">
                <a16:creationId xmlns:a16="http://schemas.microsoft.com/office/drawing/2014/main" id="{C56B3A1C-DEF6-41D2-9EB7-C7840953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7405523" y="5237096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9D707-57BA-40CF-9B5C-C93201E9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SELECT Statement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6388-C2BB-4EDF-B317-2DEBB41D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80092-EAD7-4BFC-BB3E-152A2758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8C6F3-4CA3-4EF5-A6CF-97BFEFF7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6" y="2011680"/>
            <a:ext cx="6845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2485E1C6-5829-43ED-A07E-728CEB33E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096" y="3808932"/>
            <a:ext cx="2359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chemeClr val="bg1"/>
                </a:solidFill>
                <a:ea typeface="新細明體" panose="02020500000000000000" pitchFamily="18" charset="-120"/>
              </a:rPr>
              <a:t>Join conditions</a:t>
            </a:r>
            <a:endParaRPr lang="zh-HK" altLang="en-US" sz="1800" b="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2E8049-B386-4219-A8EE-9DCE31A755B1}"/>
              </a:ext>
            </a:extLst>
          </p:cNvPr>
          <p:cNvCxnSpPr>
            <a:cxnSpLocks/>
          </p:cNvCxnSpPr>
          <p:nvPr/>
        </p:nvCxnSpPr>
        <p:spPr>
          <a:xfrm flipV="1">
            <a:off x="5029200" y="3381103"/>
            <a:ext cx="0" cy="4278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fig05_06continueda.jpg">
            <a:extLst>
              <a:ext uri="{FF2B5EF4-FFF2-40B4-BE49-F238E27FC236}">
                <a16:creationId xmlns:a16="http://schemas.microsoft.com/office/drawing/2014/main" id="{0DD17DBF-E91A-42E1-AFC2-D2EBE36B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7403582" y="4506817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FC0CDA24-12DE-4895-8728-E02D7D95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7403582" y="4993671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E63D427D-C50C-489B-9551-A1612D97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82980" r="39004" b="11822"/>
          <a:stretch/>
        </p:blipFill>
        <p:spPr bwMode="auto">
          <a:xfrm>
            <a:off x="7403582" y="6210807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66D56467-0514-40EC-B72E-A00E9B7BF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65907" r="38963" b="28894"/>
          <a:stretch/>
        </p:blipFill>
        <p:spPr bwMode="auto">
          <a:xfrm>
            <a:off x="7403582" y="4263389"/>
            <a:ext cx="428509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id="{B16A3E05-6161-427D-B998-7DA3EB24E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7403582" y="4750244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fig05_06continueda.jpg">
            <a:extLst>
              <a:ext uri="{FF2B5EF4-FFF2-40B4-BE49-F238E27FC236}">
                <a16:creationId xmlns:a16="http://schemas.microsoft.com/office/drawing/2014/main" id="{C02BB2B3-6653-4629-9536-F2236EA05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7403582" y="5480526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fig05_06continueda.jpg">
            <a:extLst>
              <a:ext uri="{FF2B5EF4-FFF2-40B4-BE49-F238E27FC236}">
                <a16:creationId xmlns:a16="http://schemas.microsoft.com/office/drawing/2014/main" id="{495A3581-5DB3-4B55-8B84-A7BC3F9B2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7403582" y="5723953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fig05_06continueda.jpg">
            <a:extLst>
              <a:ext uri="{FF2B5EF4-FFF2-40B4-BE49-F238E27FC236}">
                <a16:creationId xmlns:a16="http://schemas.microsoft.com/office/drawing/2014/main" id="{3014454B-3A43-4626-BF99-58B609859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7403582" y="5967380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68660FA-50A9-4E6D-BBD6-F5E64F4E7776}"/>
              </a:ext>
            </a:extLst>
          </p:cNvPr>
          <p:cNvSpPr/>
          <p:nvPr/>
        </p:nvSpPr>
        <p:spPr>
          <a:xfrm>
            <a:off x="7416526" y="4500164"/>
            <a:ext cx="1208362" cy="493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734A9C-1F4B-4395-96DE-6D97269A7387}"/>
              </a:ext>
            </a:extLst>
          </p:cNvPr>
          <p:cNvSpPr/>
          <p:nvPr/>
        </p:nvSpPr>
        <p:spPr>
          <a:xfrm>
            <a:off x="7416526" y="5459435"/>
            <a:ext cx="1208362" cy="507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74761A3-E450-4CF2-9C2F-B2EC42A64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34" y="2386181"/>
            <a:ext cx="3505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941AC6C-138B-41A0-983E-261ED427903C}"/>
              </a:ext>
            </a:extLst>
          </p:cNvPr>
          <p:cNvSpPr/>
          <p:nvPr/>
        </p:nvSpPr>
        <p:spPr>
          <a:xfrm>
            <a:off x="7667811" y="202628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1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4EFC-61A9-4AF7-88AF-1F9218C0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SELECT Statement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2F71-FC09-4979-933B-17C8D658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173D-0F95-4F6C-B369-EE144F49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0827" y="6514294"/>
            <a:ext cx="9462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C4E9C-931D-48BE-BEE2-FB7B7C98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9" y="1929473"/>
            <a:ext cx="7331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DB120F-6DB3-43E6-8CD5-6B4DBA04CF0B}"/>
              </a:ext>
            </a:extLst>
          </p:cNvPr>
          <p:cNvSpPr/>
          <p:nvPr/>
        </p:nvSpPr>
        <p:spPr>
          <a:xfrm>
            <a:off x="2105038" y="3403944"/>
            <a:ext cx="1500186" cy="30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6979C-8AF1-4D47-98FA-9A20B9B6A63F}"/>
              </a:ext>
            </a:extLst>
          </p:cNvPr>
          <p:cNvSpPr/>
          <p:nvPr/>
        </p:nvSpPr>
        <p:spPr>
          <a:xfrm>
            <a:off x="4052902" y="3403943"/>
            <a:ext cx="1271573" cy="300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AF1A7-894F-4AA1-8BED-5E8CB7E8BAA6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4688689" y="3703980"/>
            <a:ext cx="500531" cy="310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A9BD09-A877-4B8F-B831-1232A51F2555}"/>
              </a:ext>
            </a:extLst>
          </p:cNvPr>
          <p:cNvCxnSpPr>
            <a:cxnSpLocks/>
          </p:cNvCxnSpPr>
          <p:nvPr/>
        </p:nvCxnSpPr>
        <p:spPr>
          <a:xfrm flipV="1">
            <a:off x="1472478" y="3584918"/>
            <a:ext cx="632560" cy="4500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BB2AECDA-4287-48D1-B031-EFDF33659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9" y="4020014"/>
            <a:ext cx="2776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rgbClr val="C00000"/>
                </a:solidFill>
                <a:ea typeface="新細明體" panose="02020500000000000000" pitchFamily="18" charset="-120"/>
              </a:rPr>
              <a:t>Project joins Department</a:t>
            </a:r>
            <a:endParaRPr lang="zh-HK" altLang="en-US" sz="1800" b="0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24251BE5-0A7D-498E-9E68-B62255F2F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993" y="4020014"/>
            <a:ext cx="338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rgbClr val="C00000"/>
                </a:solidFill>
                <a:ea typeface="新細明體" panose="02020500000000000000" pitchFamily="18" charset="-120"/>
              </a:rPr>
              <a:t>Department joins Employee</a:t>
            </a:r>
            <a:endParaRPr lang="zh-HK" altLang="en-US" sz="1800" b="0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29" name="Picture 2" descr="fig05_06continuedb.jpg">
            <a:extLst>
              <a:ext uri="{FF2B5EF4-FFF2-40B4-BE49-F238E27FC236}">
                <a16:creationId xmlns:a16="http://schemas.microsoft.com/office/drawing/2014/main" id="{FBB1A42B-7F2F-4344-BAAB-5A1188E02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6" t="4752" b="53989"/>
          <a:stretch/>
        </p:blipFill>
        <p:spPr bwMode="auto">
          <a:xfrm>
            <a:off x="944" y="4598257"/>
            <a:ext cx="3174098" cy="171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fig05_06continueda.jpg">
            <a:extLst>
              <a:ext uri="{FF2B5EF4-FFF2-40B4-BE49-F238E27FC236}">
                <a16:creationId xmlns:a16="http://schemas.microsoft.com/office/drawing/2014/main" id="{6CCADB09-A5DB-412C-9287-1DCF59590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3149420" y="4850082"/>
            <a:ext cx="4133942" cy="21487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fig05_06continueda.jpg">
            <a:extLst>
              <a:ext uri="{FF2B5EF4-FFF2-40B4-BE49-F238E27FC236}">
                <a16:creationId xmlns:a16="http://schemas.microsoft.com/office/drawing/2014/main" id="{54A1B8CD-B042-4BDD-A2B1-E35F094A7E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3149420" y="5516711"/>
            <a:ext cx="4133942" cy="21487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fig05_06continueda.jpg">
            <a:extLst>
              <a:ext uri="{FF2B5EF4-FFF2-40B4-BE49-F238E27FC236}">
                <a16:creationId xmlns:a16="http://schemas.microsoft.com/office/drawing/2014/main" id="{3EA3F6D3-D490-47CA-9D0E-21343E68C1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82980" r="39004" b="11822"/>
          <a:stretch/>
        </p:blipFill>
        <p:spPr bwMode="auto">
          <a:xfrm>
            <a:off x="3149420" y="5740818"/>
            <a:ext cx="4133942" cy="21487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fig05_06continueda.jpg">
            <a:extLst>
              <a:ext uri="{FF2B5EF4-FFF2-40B4-BE49-F238E27FC236}">
                <a16:creationId xmlns:a16="http://schemas.microsoft.com/office/drawing/2014/main" id="{2EB08AFC-9FA0-444F-8FB7-8D129EE6FB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65907" r="38963" b="28894"/>
          <a:stretch/>
        </p:blipFill>
        <p:spPr bwMode="auto">
          <a:xfrm>
            <a:off x="3149420" y="4622552"/>
            <a:ext cx="4141306" cy="21487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fig05_06continueda.jpg">
            <a:extLst>
              <a:ext uri="{FF2B5EF4-FFF2-40B4-BE49-F238E27FC236}">
                <a16:creationId xmlns:a16="http://schemas.microsoft.com/office/drawing/2014/main" id="{9671B3B8-29CD-4B23-92BB-1C984B2569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3149420" y="5077611"/>
            <a:ext cx="4133942" cy="21487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ig05_06continueda.jpg">
            <a:extLst>
              <a:ext uri="{FF2B5EF4-FFF2-40B4-BE49-F238E27FC236}">
                <a16:creationId xmlns:a16="http://schemas.microsoft.com/office/drawing/2014/main" id="{35247B82-088E-4218-8477-D320EE0B9D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3149420" y="5298023"/>
            <a:ext cx="4133942" cy="21487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fig05_06continueda.jpg">
            <a:extLst>
              <a:ext uri="{FF2B5EF4-FFF2-40B4-BE49-F238E27FC236}">
                <a16:creationId xmlns:a16="http://schemas.microsoft.com/office/drawing/2014/main" id="{27472A49-EB36-4E59-91D1-DB1A0842D2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3149420" y="5987025"/>
            <a:ext cx="4133942" cy="21487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fig05_06continueda.jpg">
            <a:extLst>
              <a:ext uri="{FF2B5EF4-FFF2-40B4-BE49-F238E27FC236}">
                <a16:creationId xmlns:a16="http://schemas.microsoft.com/office/drawing/2014/main" id="{FFDC4DE6-BD0B-4F03-A921-277949E5C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" b="88942"/>
          <a:stretch/>
        </p:blipFill>
        <p:spPr bwMode="auto">
          <a:xfrm>
            <a:off x="7313625" y="4622552"/>
            <a:ext cx="5580132" cy="214876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fig05_06continueda.jpg">
            <a:extLst>
              <a:ext uri="{FF2B5EF4-FFF2-40B4-BE49-F238E27FC236}">
                <a16:creationId xmlns:a16="http://schemas.microsoft.com/office/drawing/2014/main" id="{E8E79375-D499-4D60-868B-DDE808F527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4" b="78287"/>
          <a:stretch/>
        </p:blipFill>
        <p:spPr bwMode="auto">
          <a:xfrm>
            <a:off x="7313625" y="4869491"/>
            <a:ext cx="5580132" cy="1760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fig05_06continueda.jpg">
            <a:extLst>
              <a:ext uri="{FF2B5EF4-FFF2-40B4-BE49-F238E27FC236}">
                <a16:creationId xmlns:a16="http://schemas.microsoft.com/office/drawing/2014/main" id="{64B2DFAD-04FA-4242-852D-440FD0983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3" b="43276"/>
          <a:stretch/>
        </p:blipFill>
        <p:spPr bwMode="auto">
          <a:xfrm>
            <a:off x="7313625" y="5732707"/>
            <a:ext cx="5580132" cy="23109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fig05_06continueda.jpg">
            <a:extLst>
              <a:ext uri="{FF2B5EF4-FFF2-40B4-BE49-F238E27FC236}">
                <a16:creationId xmlns:a16="http://schemas.microsoft.com/office/drawing/2014/main" id="{4D5AAF2C-4183-4DBD-85C9-2FF561FEE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4" b="78287"/>
          <a:stretch/>
        </p:blipFill>
        <p:spPr bwMode="auto">
          <a:xfrm>
            <a:off x="7313625" y="5097020"/>
            <a:ext cx="5580132" cy="1760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fig05_06continueda.jpg">
            <a:extLst>
              <a:ext uri="{FF2B5EF4-FFF2-40B4-BE49-F238E27FC236}">
                <a16:creationId xmlns:a16="http://schemas.microsoft.com/office/drawing/2014/main" id="{673B9762-B0AD-4B74-A5E1-5052AF93D5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4" b="78287"/>
          <a:stretch/>
        </p:blipFill>
        <p:spPr bwMode="auto">
          <a:xfrm>
            <a:off x="7313625" y="5317432"/>
            <a:ext cx="5580132" cy="1760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fig05_06continueda.jpg">
            <a:extLst>
              <a:ext uri="{FF2B5EF4-FFF2-40B4-BE49-F238E27FC236}">
                <a16:creationId xmlns:a16="http://schemas.microsoft.com/office/drawing/2014/main" id="{50F9638F-5992-4D5C-A3AD-6E6B440A9B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1" b="67110"/>
          <a:stretch/>
        </p:blipFill>
        <p:spPr bwMode="auto">
          <a:xfrm>
            <a:off x="7313625" y="5523229"/>
            <a:ext cx="5580132" cy="1760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fig05_06continueda.jpg">
            <a:extLst>
              <a:ext uri="{FF2B5EF4-FFF2-40B4-BE49-F238E27FC236}">
                <a16:creationId xmlns:a16="http://schemas.microsoft.com/office/drawing/2014/main" id="{68BD7DC1-6C4B-43CF-BCF9-C3F1352FC7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5" b="66988"/>
          <a:stretch/>
        </p:blipFill>
        <p:spPr bwMode="auto">
          <a:xfrm>
            <a:off x="7313625" y="5995156"/>
            <a:ext cx="5580132" cy="19861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2E75F9A-01B6-4574-95D4-16183C67ABD7}"/>
              </a:ext>
            </a:extLst>
          </p:cNvPr>
          <p:cNvSpPr/>
          <p:nvPr/>
        </p:nvSpPr>
        <p:spPr>
          <a:xfrm>
            <a:off x="1762138" y="5501686"/>
            <a:ext cx="847712" cy="2391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C09B45-7824-48CB-926E-7C1AED35079B}"/>
              </a:ext>
            </a:extLst>
          </p:cNvPr>
          <p:cNvSpPr/>
          <p:nvPr/>
        </p:nvSpPr>
        <p:spPr>
          <a:xfrm>
            <a:off x="1762138" y="5956707"/>
            <a:ext cx="847712" cy="2391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3B51F901-7AC6-42DF-942B-D8747B2CF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3230" r="1950" b="70370"/>
          <a:stretch/>
        </p:blipFill>
        <p:spPr bwMode="auto">
          <a:xfrm>
            <a:off x="7532864" y="3144680"/>
            <a:ext cx="4602115" cy="91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01440B0-E38F-4ECB-8D08-8F0CD8F5F1DE}"/>
              </a:ext>
            </a:extLst>
          </p:cNvPr>
          <p:cNvSpPr/>
          <p:nvPr/>
        </p:nvSpPr>
        <p:spPr>
          <a:xfrm>
            <a:off x="7532864" y="277534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7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AD1E-847D-4511-8741-C75B5414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Ambiguous Attribute Names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4A26-7EAF-411B-B4DD-E3F4DAD2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Same name can be used for two (or more) attributes in different relations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As long as the attributes are in different relations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Must qualify the attribute name with the relation name to prevent ambiguity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D9BA8-4ACE-46E4-9E2D-E2819B02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275E9-AAB5-4FAF-9535-481418632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24607" y="3604260"/>
            <a:ext cx="6742786" cy="132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C56F1F-1FCF-43D3-81AF-38A5EFD69A90}"/>
              </a:ext>
            </a:extLst>
          </p:cNvPr>
          <p:cNvSpPr/>
          <p:nvPr/>
        </p:nvSpPr>
        <p:spPr>
          <a:xfrm>
            <a:off x="4808220" y="4574692"/>
            <a:ext cx="4503420" cy="2400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68BAB-E28F-4AC6-88E1-9571B99530C2}"/>
              </a:ext>
            </a:extLst>
          </p:cNvPr>
          <p:cNvSpPr/>
          <p:nvPr/>
        </p:nvSpPr>
        <p:spPr>
          <a:xfrm>
            <a:off x="4808220" y="4310228"/>
            <a:ext cx="1981200" cy="2400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5FA24-1BAA-4F80-BA57-51824A720388}"/>
              </a:ext>
            </a:extLst>
          </p:cNvPr>
          <p:cNvSpPr/>
          <p:nvPr/>
        </p:nvSpPr>
        <p:spPr>
          <a:xfrm>
            <a:off x="5535930" y="3756660"/>
            <a:ext cx="1744980" cy="2400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372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41FD-F922-4F23-B998-5606D296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ea typeface="ＭＳ Ｐゴシック" pitchFamily="34" charset="-128"/>
              </a:rPr>
              <a:t>Aliasing, Renaming and Tuple Variables 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3082-D6CB-4096-B70E-F5FDC583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Aliases or tuple variables</a:t>
            </a:r>
          </a:p>
          <a:p>
            <a:pPr lvl="1"/>
            <a:r>
              <a:rPr lang="en-US" altLang="en-US" dirty="0"/>
              <a:t>Declare alternative relation names E and S to refer to the EMPLOYEE relation twice in a query:</a:t>
            </a:r>
          </a:p>
          <a:p>
            <a:r>
              <a:rPr lang="en-US" altLang="zh-HK" dirty="0"/>
              <a:t>For each employee, retrieve the employee’s first and last name and the first and last name of his or her immediate supervisor.</a:t>
            </a:r>
          </a:p>
          <a:p>
            <a:pPr>
              <a:buFont typeface="Zapf Dingbats" charset="2"/>
              <a:buNone/>
            </a:pPr>
            <a:r>
              <a:rPr lang="en-US" altLang="zh-HK" b="1" dirty="0"/>
              <a:t>	SELECT</a:t>
            </a:r>
            <a:r>
              <a:rPr lang="en-US" altLang="zh-HK" dirty="0"/>
              <a:t>  </a:t>
            </a:r>
            <a:r>
              <a:rPr lang="en-US" altLang="zh-HK" dirty="0" err="1"/>
              <a:t>E.Fname</a:t>
            </a:r>
            <a:r>
              <a:rPr lang="en-US" altLang="zh-HK" dirty="0"/>
              <a:t>, </a:t>
            </a:r>
            <a:r>
              <a:rPr lang="en-US" altLang="zh-HK" dirty="0" err="1"/>
              <a:t>E.Lname</a:t>
            </a:r>
            <a:r>
              <a:rPr lang="en-US" altLang="zh-HK" dirty="0"/>
              <a:t>, </a:t>
            </a:r>
            <a:r>
              <a:rPr lang="en-US" altLang="zh-HK" dirty="0" err="1"/>
              <a:t>S.Fname</a:t>
            </a:r>
            <a:r>
              <a:rPr lang="en-US" altLang="zh-HK" dirty="0"/>
              <a:t>, </a:t>
            </a:r>
            <a:r>
              <a:rPr lang="en-US" altLang="zh-HK" dirty="0" err="1"/>
              <a:t>S.Lname</a:t>
            </a:r>
            <a:br>
              <a:rPr lang="en-US" altLang="zh-HK" dirty="0"/>
            </a:br>
            <a:r>
              <a:rPr lang="en-US" altLang="zh-HK" b="1" dirty="0"/>
              <a:t>FROM </a:t>
            </a:r>
            <a:r>
              <a:rPr lang="en-US" altLang="zh-HK" dirty="0"/>
              <a:t>EMPLOYEE </a:t>
            </a:r>
            <a:r>
              <a:rPr lang="en-US" altLang="zh-HK" b="1" dirty="0"/>
              <a:t>AS</a:t>
            </a:r>
            <a:r>
              <a:rPr lang="en-US" altLang="zh-HK" dirty="0"/>
              <a:t> E, EMPLOYEE </a:t>
            </a:r>
            <a:r>
              <a:rPr lang="en-US" altLang="zh-HK" b="1" dirty="0"/>
              <a:t>AS</a:t>
            </a:r>
            <a:r>
              <a:rPr lang="en-US" altLang="zh-HK" dirty="0"/>
              <a:t> S</a:t>
            </a:r>
            <a:br>
              <a:rPr lang="en-US" altLang="zh-HK" dirty="0"/>
            </a:br>
            <a:r>
              <a:rPr lang="en-US" altLang="zh-HK" b="1" dirty="0"/>
              <a:t>WHERE</a:t>
            </a:r>
            <a:r>
              <a:rPr lang="en-US" altLang="zh-HK" dirty="0"/>
              <a:t> </a:t>
            </a:r>
            <a:r>
              <a:rPr lang="en-US" altLang="zh-HK" dirty="0" err="1"/>
              <a:t>E.Super_ssn</a:t>
            </a:r>
            <a:r>
              <a:rPr lang="en-US" altLang="zh-HK" dirty="0"/>
              <a:t>=</a:t>
            </a:r>
            <a:r>
              <a:rPr lang="en-US" altLang="zh-HK" dirty="0" err="1"/>
              <a:t>S.Ssn</a:t>
            </a:r>
            <a:r>
              <a:rPr lang="en-US" altLang="zh-HK" dirty="0"/>
              <a:t>;</a:t>
            </a:r>
          </a:p>
          <a:p>
            <a:r>
              <a:rPr lang="en-US" altLang="en-US" dirty="0"/>
              <a:t>Recommended practice to abbreviate names and to prefix same or similar attribute from multiple tables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40677-7381-4966-8B99-EB4CACDF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265132-99C1-42CC-88AC-4D7EF1A8B7B8}"/>
              </a:ext>
            </a:extLst>
          </p:cNvPr>
          <p:cNvSpPr/>
          <p:nvPr/>
        </p:nvSpPr>
        <p:spPr>
          <a:xfrm>
            <a:off x="4518660" y="4371340"/>
            <a:ext cx="411480" cy="4114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DE20C-B846-4339-ACA8-DD850FBC3D38}"/>
              </a:ext>
            </a:extLst>
          </p:cNvPr>
          <p:cNvSpPr/>
          <p:nvPr/>
        </p:nvSpPr>
        <p:spPr>
          <a:xfrm>
            <a:off x="6949440" y="4358640"/>
            <a:ext cx="411480" cy="4114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E33B2-E21B-4BB8-A398-95E8F95E4962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7300660" y="4709860"/>
            <a:ext cx="166413" cy="4114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3F0F7-E82D-4102-89B6-90556166AFE8}"/>
              </a:ext>
            </a:extLst>
          </p:cNvPr>
          <p:cNvCxnSpPr>
            <a:cxnSpLocks/>
            <a:stCxn id="28" idx="1"/>
            <a:endCxn id="5" idx="5"/>
          </p:cNvCxnSpPr>
          <p:nvPr/>
        </p:nvCxnSpPr>
        <p:spPr>
          <a:xfrm flipH="1" flipV="1">
            <a:off x="4869880" y="4722560"/>
            <a:ext cx="2607096" cy="4369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81A24-D04A-4199-AEEF-3F9CD935E011}"/>
              </a:ext>
            </a:extLst>
          </p:cNvPr>
          <p:cNvSpPr/>
          <p:nvPr/>
        </p:nvSpPr>
        <p:spPr>
          <a:xfrm>
            <a:off x="6094959" y="6107475"/>
            <a:ext cx="4339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altLang="zh-TW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HK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recursive query</a:t>
            </a:r>
            <a:endParaRPr lang="zh-HK" altLang="en-US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17EE85-5E9E-4FC2-8951-1AC5A0284DD2}"/>
              </a:ext>
            </a:extLst>
          </p:cNvPr>
          <p:cNvSpPr/>
          <p:nvPr/>
        </p:nvSpPr>
        <p:spPr>
          <a:xfrm>
            <a:off x="7476976" y="4928656"/>
            <a:ext cx="983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  <a:endParaRPr lang="en-HK" sz="2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F72888-AD3E-453F-BBA4-BB4082CBBDC9}"/>
              </a:ext>
            </a:extLst>
          </p:cNvPr>
          <p:cNvCxnSpPr>
            <a:cxnSpLocks/>
          </p:cNvCxnSpPr>
          <p:nvPr/>
        </p:nvCxnSpPr>
        <p:spPr>
          <a:xfrm flipH="1" flipV="1">
            <a:off x="3580834" y="4755858"/>
            <a:ext cx="3467667" cy="135161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2B71DD-5582-4791-BD96-EEBC0DCA92D5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4652332"/>
            <a:ext cx="1104901" cy="146714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B860-5622-4957-955B-8D4C6ED4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ea typeface="ＭＳ Ｐゴシック" pitchFamily="34" charset="-128"/>
              </a:rPr>
              <a:t>Aliasing, Renaming and Tuple Variables (2/2)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501E-EAD4-4668-925E-9F1FC3BE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The attribute names can also be renamed</a:t>
            </a:r>
          </a:p>
          <a:p>
            <a:pPr marL="357188" lvl="1" indent="0">
              <a:buNone/>
            </a:pPr>
            <a:br>
              <a:rPr lang="en-US" altLang="en-US" dirty="0"/>
            </a:br>
            <a:r>
              <a:rPr lang="en-US" altLang="en-US" sz="2200" dirty="0"/>
              <a:t>EMPLOYEE AS E (</a:t>
            </a:r>
            <a:r>
              <a:rPr lang="en-US" altLang="en-US" sz="2200" dirty="0" err="1"/>
              <a:t>Fn</a:t>
            </a:r>
            <a:r>
              <a:rPr lang="en-US" altLang="en-US" sz="2200" dirty="0"/>
              <a:t>, Mi, Ln, </a:t>
            </a:r>
            <a:r>
              <a:rPr lang="en-US" altLang="en-US" sz="2200" dirty="0" err="1"/>
              <a:t>Ssn</a:t>
            </a:r>
            <a:r>
              <a:rPr lang="en-US" altLang="en-US" sz="2200" dirty="0"/>
              <a:t>, Bd, </a:t>
            </a:r>
            <a:r>
              <a:rPr lang="en-US" altLang="en-US" sz="2200" dirty="0" err="1"/>
              <a:t>Addr</a:t>
            </a:r>
            <a:r>
              <a:rPr lang="en-US" altLang="en-US" sz="2200" dirty="0"/>
              <a:t>, Sex, Sal, </a:t>
            </a:r>
            <a:r>
              <a:rPr lang="en-US" altLang="en-US" sz="2200" dirty="0" err="1"/>
              <a:t>Sssn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Dno</a:t>
            </a:r>
            <a:r>
              <a:rPr lang="en-US" altLang="en-US" sz="2200" dirty="0"/>
              <a:t>)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Note that the relation EMPLOYEE now has a variable name E which corresponds to a tuple variable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The “AS” may be dropped in most SQL implementations</a:t>
            </a:r>
          </a:p>
          <a:p>
            <a:pPr marL="357188" lvl="1" indent="0">
              <a:buNone/>
            </a:pPr>
            <a:br>
              <a:rPr lang="en-US" altLang="en-US" sz="2200" dirty="0"/>
            </a:br>
            <a:r>
              <a:rPr lang="en-US" altLang="en-US" sz="2200" dirty="0"/>
              <a:t>EMPLOYEE E (</a:t>
            </a:r>
            <a:r>
              <a:rPr lang="en-US" altLang="en-US" sz="2200" dirty="0" err="1"/>
              <a:t>Fn</a:t>
            </a:r>
            <a:r>
              <a:rPr lang="en-US" altLang="en-US" sz="2200" dirty="0"/>
              <a:t>, Mi, Ln, </a:t>
            </a:r>
            <a:r>
              <a:rPr lang="en-US" altLang="en-US" sz="2200" dirty="0" err="1"/>
              <a:t>Ssn</a:t>
            </a:r>
            <a:r>
              <a:rPr lang="en-US" altLang="en-US" sz="2200" dirty="0"/>
              <a:t>, Bd, </a:t>
            </a:r>
            <a:r>
              <a:rPr lang="en-US" altLang="en-US" sz="2200" dirty="0" err="1"/>
              <a:t>Addr</a:t>
            </a:r>
            <a:r>
              <a:rPr lang="en-US" altLang="en-US" sz="2200" dirty="0"/>
              <a:t>, Sex, Sal, </a:t>
            </a:r>
            <a:r>
              <a:rPr lang="en-US" altLang="en-US" sz="2200" dirty="0" err="1"/>
              <a:t>Sssn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Dno</a:t>
            </a:r>
            <a:r>
              <a:rPr lang="en-US" altLang="en-US" sz="2200" dirty="0"/>
              <a:t>)</a:t>
            </a:r>
          </a:p>
          <a:p>
            <a:endParaRPr lang="en-US" altLang="en-US" dirty="0">
              <a:cs typeface="Courier New" panose="02070309020205020404" pitchFamily="49" charset="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D499C-4B72-4CBD-8B84-4883B9B5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C02A-47DA-45B1-A1E2-80FCDA29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Unspecified WHERE Clause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D440-A610-4599-9246-D3C3DCC4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Missing WHERE clause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Indicates no condition on tuple selection (select ALL)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The resultant effect is a CROSS PRODUCT (JOIN n x m)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Result is all possible tuple combinations between the participating relations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2597D-0F96-4CA4-A17A-4EA4E1C5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0DC090-7CC0-4F2D-AAF4-9451BB1D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146" y="3843200"/>
            <a:ext cx="5600538" cy="151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D5E6A313-E77A-4A8D-93E8-E26E21AE2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5051" r="63834" b="43648"/>
          <a:stretch/>
        </p:blipFill>
        <p:spPr bwMode="auto">
          <a:xfrm>
            <a:off x="8457320" y="3846613"/>
            <a:ext cx="994410" cy="247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79796D-B959-4701-9026-F43A1C877D67}"/>
              </a:ext>
            </a:extLst>
          </p:cNvPr>
          <p:cNvCxnSpPr>
            <a:cxnSpLocks/>
          </p:cNvCxnSpPr>
          <p:nvPr/>
        </p:nvCxnSpPr>
        <p:spPr>
          <a:xfrm>
            <a:off x="5160010" y="4705350"/>
            <a:ext cx="32689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538FCD-D404-4234-A241-9D67D88C67C6}"/>
              </a:ext>
            </a:extLst>
          </p:cNvPr>
          <p:cNvSpPr/>
          <p:nvPr/>
        </p:nvSpPr>
        <p:spPr>
          <a:xfrm>
            <a:off x="7516824" y="6360044"/>
            <a:ext cx="28754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8 rows in the result</a:t>
            </a:r>
            <a:endParaRPr lang="en-HK" sz="2200" dirty="0"/>
          </a:p>
        </p:txBody>
      </p:sp>
    </p:spTree>
    <p:extLst>
      <p:ext uri="{BB962C8B-B14F-4D97-AF65-F5344CB8AC3E}">
        <p14:creationId xmlns:p14="http://schemas.microsoft.com/office/powerpoint/2010/main" val="234433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C02A-47DA-45B1-A1E2-80FCDA29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Unspecified WHERE Clause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D440-A610-4599-9246-D3C3DCC4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2597D-0F96-4CA4-A17A-4EA4E1C5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0DC090-7CC0-4F2D-AAF4-9451BB1D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896" y="2011680"/>
            <a:ext cx="5600538" cy="151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D5E6A313-E77A-4A8D-93E8-E26E21AE2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5051" r="63834" b="89128"/>
          <a:stretch/>
        </p:blipFill>
        <p:spPr bwMode="auto">
          <a:xfrm>
            <a:off x="6441823" y="1998980"/>
            <a:ext cx="994410" cy="28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79796D-B959-4701-9026-F43A1C877D67}"/>
              </a:ext>
            </a:extLst>
          </p:cNvPr>
          <p:cNvCxnSpPr>
            <a:cxnSpLocks/>
          </p:cNvCxnSpPr>
          <p:nvPr/>
        </p:nvCxnSpPr>
        <p:spPr>
          <a:xfrm>
            <a:off x="2624243" y="3525339"/>
            <a:ext cx="0" cy="5259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538FCD-D404-4234-A241-9D67D88C67C6}"/>
              </a:ext>
            </a:extLst>
          </p:cNvPr>
          <p:cNvSpPr/>
          <p:nvPr/>
        </p:nvSpPr>
        <p:spPr>
          <a:xfrm>
            <a:off x="6441823" y="4506436"/>
            <a:ext cx="23304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HK" sz="2200" dirty="0"/>
          </a:p>
        </p:txBody>
      </p:sp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1EACCFEE-A975-4A64-8317-4D594166BA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65765" r="82481" b="28414"/>
          <a:stretch/>
        </p:blipFill>
        <p:spPr bwMode="auto">
          <a:xfrm>
            <a:off x="7445130" y="2011680"/>
            <a:ext cx="1327151" cy="28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C3D4AE16-46A9-4C97-8D7D-D1A173800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36233" y="2251038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fig05_06continueda.jpg">
            <a:extLst>
              <a:ext uri="{FF2B5EF4-FFF2-40B4-BE49-F238E27FC236}">
                <a16:creationId xmlns:a16="http://schemas.microsoft.com/office/drawing/2014/main" id="{00ACC512-0F4C-4279-9C10-96B79186F4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0977" r="63834" b="83624"/>
          <a:stretch/>
        </p:blipFill>
        <p:spPr bwMode="auto">
          <a:xfrm>
            <a:off x="6441823" y="2279650"/>
            <a:ext cx="994410" cy="26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71D6BAAF-A634-43B7-85D1-F3709E994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4343" r="63834" b="50258"/>
          <a:stretch/>
        </p:blipFill>
        <p:spPr bwMode="auto">
          <a:xfrm>
            <a:off x="6441823" y="4882308"/>
            <a:ext cx="9944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fig05_06continueda.jpg">
            <a:extLst>
              <a:ext uri="{FF2B5EF4-FFF2-40B4-BE49-F238E27FC236}">
                <a16:creationId xmlns:a16="http://schemas.microsoft.com/office/drawing/2014/main" id="{D3F1288F-D4E5-4288-9FAE-779C5A102E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0977" r="63834" b="83624"/>
          <a:stretch/>
        </p:blipFill>
        <p:spPr bwMode="auto">
          <a:xfrm>
            <a:off x="6441823" y="2542083"/>
            <a:ext cx="994410" cy="26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id="{F265E991-D53A-4A20-A6F0-97F1DC61E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0977" r="63834" b="83624"/>
          <a:stretch/>
        </p:blipFill>
        <p:spPr bwMode="auto">
          <a:xfrm>
            <a:off x="6441823" y="2797832"/>
            <a:ext cx="994410" cy="26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fig05_06continueda.jpg">
            <a:extLst>
              <a:ext uri="{FF2B5EF4-FFF2-40B4-BE49-F238E27FC236}">
                <a16:creationId xmlns:a16="http://schemas.microsoft.com/office/drawing/2014/main" id="{77B6EEB7-1D56-4E31-8785-6D2B6CD43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6162" r="63834" b="78307"/>
          <a:stretch/>
        </p:blipFill>
        <p:spPr bwMode="auto">
          <a:xfrm>
            <a:off x="6441823" y="3575375"/>
            <a:ext cx="99441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 descr="fig05_06continueda.jpg">
            <a:extLst>
              <a:ext uri="{FF2B5EF4-FFF2-40B4-BE49-F238E27FC236}">
                <a16:creationId xmlns:a16="http://schemas.microsoft.com/office/drawing/2014/main" id="{2AE7AEEB-C231-4D53-B142-68F8B4083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6162" r="63834" b="78307"/>
          <a:stretch/>
        </p:blipFill>
        <p:spPr bwMode="auto">
          <a:xfrm>
            <a:off x="6441823" y="3313174"/>
            <a:ext cx="99441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 descr="fig05_06continueda.jpg">
            <a:extLst>
              <a:ext uri="{FF2B5EF4-FFF2-40B4-BE49-F238E27FC236}">
                <a16:creationId xmlns:a16="http://schemas.microsoft.com/office/drawing/2014/main" id="{3DFB45AA-0646-42B0-8DA9-FA8541BEF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6162" r="63834" b="78307"/>
          <a:stretch/>
        </p:blipFill>
        <p:spPr bwMode="auto">
          <a:xfrm>
            <a:off x="6441823" y="3047411"/>
            <a:ext cx="99441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fig05_06continueda.jpg">
            <a:extLst>
              <a:ext uri="{FF2B5EF4-FFF2-40B4-BE49-F238E27FC236}">
                <a16:creationId xmlns:a16="http://schemas.microsoft.com/office/drawing/2014/main" id="{D2054E13-2D78-4197-BC25-DAEDB9CDE2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45130" y="3034633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 descr="fig05_06continueda.jpg">
            <a:extLst>
              <a:ext uri="{FF2B5EF4-FFF2-40B4-BE49-F238E27FC236}">
                <a16:creationId xmlns:a16="http://schemas.microsoft.com/office/drawing/2014/main" id="{D399A03A-EA9B-4743-A0C5-D345515AA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21826" r="63834" b="72512"/>
          <a:stretch/>
        </p:blipFill>
        <p:spPr bwMode="auto">
          <a:xfrm>
            <a:off x="6441823" y="3834871"/>
            <a:ext cx="99441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fig05_06continueda.jpg">
            <a:extLst>
              <a:ext uri="{FF2B5EF4-FFF2-40B4-BE49-F238E27FC236}">
                <a16:creationId xmlns:a16="http://schemas.microsoft.com/office/drawing/2014/main" id="{E5C85647-FD06-4795-AE06-824BB31BA0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21826" r="63834" b="72512"/>
          <a:stretch/>
        </p:blipFill>
        <p:spPr bwMode="auto">
          <a:xfrm>
            <a:off x="6441823" y="4094692"/>
            <a:ext cx="99441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 descr="fig05_06continueda.jpg">
            <a:extLst>
              <a:ext uri="{FF2B5EF4-FFF2-40B4-BE49-F238E27FC236}">
                <a16:creationId xmlns:a16="http://schemas.microsoft.com/office/drawing/2014/main" id="{F3F75267-35B1-46DC-9F82-6F63C8654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21826" r="63834" b="72512"/>
          <a:stretch/>
        </p:blipFill>
        <p:spPr bwMode="auto">
          <a:xfrm>
            <a:off x="6441823" y="4347309"/>
            <a:ext cx="99441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 descr="fig05_06continueda.jpg">
            <a:extLst>
              <a:ext uri="{FF2B5EF4-FFF2-40B4-BE49-F238E27FC236}">
                <a16:creationId xmlns:a16="http://schemas.microsoft.com/office/drawing/2014/main" id="{5E36FE23-2503-4507-9425-639CD785B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45130" y="3809278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fig05_06continueda.jpg">
            <a:extLst>
              <a:ext uri="{FF2B5EF4-FFF2-40B4-BE49-F238E27FC236}">
                <a16:creationId xmlns:a16="http://schemas.microsoft.com/office/drawing/2014/main" id="{71C0FED9-90C0-41B5-8F29-24A231640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9895" r="63834" b="43648"/>
          <a:stretch/>
        </p:blipFill>
        <p:spPr bwMode="auto">
          <a:xfrm>
            <a:off x="6441823" y="6207424"/>
            <a:ext cx="994410" cy="3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 descr="fig05_06continueda.jpg">
            <a:extLst>
              <a:ext uri="{FF2B5EF4-FFF2-40B4-BE49-F238E27FC236}">
                <a16:creationId xmlns:a16="http://schemas.microsoft.com/office/drawing/2014/main" id="{C0383860-933D-490C-B3D8-FA3019F87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4343" r="63834" b="50258"/>
          <a:stretch/>
        </p:blipFill>
        <p:spPr bwMode="auto">
          <a:xfrm>
            <a:off x="6441823" y="5406324"/>
            <a:ext cx="9944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 descr="fig05_06continueda.jpg">
            <a:extLst>
              <a:ext uri="{FF2B5EF4-FFF2-40B4-BE49-F238E27FC236}">
                <a16:creationId xmlns:a16="http://schemas.microsoft.com/office/drawing/2014/main" id="{8D6B66A2-92F1-4B06-A8E8-6C764A224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4343" r="63834" b="50258"/>
          <a:stretch/>
        </p:blipFill>
        <p:spPr bwMode="auto">
          <a:xfrm>
            <a:off x="6441823" y="5142257"/>
            <a:ext cx="9944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 descr="fig05_06continueda.jpg">
            <a:extLst>
              <a:ext uri="{FF2B5EF4-FFF2-40B4-BE49-F238E27FC236}">
                <a16:creationId xmlns:a16="http://schemas.microsoft.com/office/drawing/2014/main" id="{7755A3A9-8F3F-4C64-BE31-9C60B8364B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45130" y="4868664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 descr="fig05_06continueda.jpg">
            <a:extLst>
              <a:ext uri="{FF2B5EF4-FFF2-40B4-BE49-F238E27FC236}">
                <a16:creationId xmlns:a16="http://schemas.microsoft.com/office/drawing/2014/main" id="{78061F9C-234E-4E52-A695-DD4A6D22A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9895" r="63834" b="43648"/>
          <a:stretch/>
        </p:blipFill>
        <p:spPr bwMode="auto">
          <a:xfrm>
            <a:off x="6441823" y="5930441"/>
            <a:ext cx="994410" cy="3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 descr="fig05_06continueda.jpg">
            <a:extLst>
              <a:ext uri="{FF2B5EF4-FFF2-40B4-BE49-F238E27FC236}">
                <a16:creationId xmlns:a16="http://schemas.microsoft.com/office/drawing/2014/main" id="{C951E9D1-2750-4D61-BD3E-B8AE2E15B7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9895" r="63834" b="43648"/>
          <a:stretch/>
        </p:blipFill>
        <p:spPr bwMode="auto">
          <a:xfrm>
            <a:off x="6441823" y="5674627"/>
            <a:ext cx="994410" cy="3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 descr="fig05_06continueda.jpg">
            <a:extLst>
              <a:ext uri="{FF2B5EF4-FFF2-40B4-BE49-F238E27FC236}">
                <a16:creationId xmlns:a16="http://schemas.microsoft.com/office/drawing/2014/main" id="{9BFA4896-518D-4FB6-91AE-F61A2A9D5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45130" y="5681417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BC6B3D9-3F36-4418-86B6-BE830A1F4BA9}"/>
              </a:ext>
            </a:extLst>
          </p:cNvPr>
          <p:cNvSpPr/>
          <p:nvPr/>
        </p:nvSpPr>
        <p:spPr>
          <a:xfrm>
            <a:off x="6301857" y="6473091"/>
            <a:ext cx="28754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24 rows in the result</a:t>
            </a:r>
            <a:endParaRPr lang="en-HK" sz="2200" dirty="0"/>
          </a:p>
        </p:txBody>
      </p:sp>
      <p:pic>
        <p:nvPicPr>
          <p:cNvPr id="38" name="Picture 3" descr="fig05_06continueda.jpg">
            <a:extLst>
              <a:ext uri="{FF2B5EF4-FFF2-40B4-BE49-F238E27FC236}">
                <a16:creationId xmlns:a16="http://schemas.microsoft.com/office/drawing/2014/main" id="{C1F31809-C3E8-40B8-8A81-95B2B2EBD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5051" r="63834" b="43648"/>
          <a:stretch/>
        </p:blipFill>
        <p:spPr bwMode="auto">
          <a:xfrm>
            <a:off x="594748" y="3842075"/>
            <a:ext cx="994410" cy="247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 descr="fig05_06continueda.jpg">
            <a:extLst>
              <a:ext uri="{FF2B5EF4-FFF2-40B4-BE49-F238E27FC236}">
                <a16:creationId xmlns:a16="http://schemas.microsoft.com/office/drawing/2014/main" id="{86AF0B20-F66D-4247-8147-51A3E7428B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66223" r="82481" b="11822"/>
          <a:stretch/>
        </p:blipFill>
        <p:spPr bwMode="auto">
          <a:xfrm>
            <a:off x="3530646" y="4549597"/>
            <a:ext cx="1327151" cy="105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9637BCE-BCC2-4AFA-BF73-FC41EC6ABE1D}"/>
              </a:ext>
            </a:extLst>
          </p:cNvPr>
          <p:cNvSpPr/>
          <p:nvPr/>
        </p:nvSpPr>
        <p:spPr>
          <a:xfrm>
            <a:off x="1568285" y="4882308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CROSS PRODUCT </a:t>
            </a:r>
            <a:endParaRPr lang="en-HK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429E9-36BA-4AC3-992F-58E422906DFC}"/>
              </a:ext>
            </a:extLst>
          </p:cNvPr>
          <p:cNvSpPr/>
          <p:nvPr/>
        </p:nvSpPr>
        <p:spPr>
          <a:xfrm>
            <a:off x="4758560" y="48812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HK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75CC49-EE9B-4090-BDB5-1F3CFBD109BF}"/>
              </a:ext>
            </a:extLst>
          </p:cNvPr>
          <p:cNvCxnSpPr>
            <a:cxnSpLocks/>
          </p:cNvCxnSpPr>
          <p:nvPr/>
        </p:nvCxnSpPr>
        <p:spPr>
          <a:xfrm>
            <a:off x="5094329" y="5142257"/>
            <a:ext cx="1196456" cy="87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A235-2E99-4027-A8A1-60043D0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3600" dirty="0">
                <a:ea typeface="新細明體" charset="-120"/>
              </a:rPr>
              <a:t>Use of the Asterisk for SELECT </a:t>
            </a:r>
            <a:r>
              <a:rPr lang="en-US" altLang="zh-HK" sz="3600" dirty="0"/>
              <a:t>Clause</a:t>
            </a:r>
            <a:r>
              <a:rPr lang="en-US" altLang="zh-HK" sz="3600" dirty="0">
                <a:ea typeface="新細明體" charset="-120"/>
              </a:rPr>
              <a:t> </a:t>
            </a:r>
            <a:r>
              <a:rPr lang="en-US" altLang="zh-TW" sz="3600" dirty="0">
                <a:ea typeface="新細明體" charset="-120"/>
              </a:rPr>
              <a:t>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C3A2-24DF-47FF-87EB-D9CD1F51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/>
              <a:t>Specify an asterisk *</a:t>
            </a:r>
          </a:p>
          <a:p>
            <a:pPr lvl="1"/>
            <a:r>
              <a:rPr lang="en-US" altLang="zh-HK" dirty="0"/>
              <a:t>Retrieve all the attribute values of the selected tuples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1F9E6-6DE0-4758-ABDB-742B9702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F1AD9A-68AC-4BD5-8A7D-1F3F6AB3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925233"/>
            <a:ext cx="3886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9BE12BA4-5715-40B6-B706-D693D2750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78086"/>
          <a:stretch/>
        </p:blipFill>
        <p:spPr bwMode="auto">
          <a:xfrm>
            <a:off x="5089119" y="2965123"/>
            <a:ext cx="6607558" cy="67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00EB2ACA-8CB8-4F65-8FF6-D7D818DDE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2" b="55313"/>
          <a:stretch/>
        </p:blipFill>
        <p:spPr bwMode="auto">
          <a:xfrm>
            <a:off x="5089119" y="3620691"/>
            <a:ext cx="6607558" cy="45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C6C14D-97CE-44D1-9483-3CA981C7AF5A}"/>
              </a:ext>
            </a:extLst>
          </p:cNvPr>
          <p:cNvCxnSpPr>
            <a:cxnSpLocks/>
          </p:cNvCxnSpPr>
          <p:nvPr/>
        </p:nvCxnSpPr>
        <p:spPr>
          <a:xfrm>
            <a:off x="3240129" y="3203390"/>
            <a:ext cx="18144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fig05_06continueda.jpg">
            <a:extLst>
              <a:ext uri="{FF2B5EF4-FFF2-40B4-BE49-F238E27FC236}">
                <a16:creationId xmlns:a16="http://schemas.microsoft.com/office/drawing/2014/main" id="{F6882CAE-B185-49F1-844A-FECB75C490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65161" r="38821" b="22766"/>
          <a:stretch/>
        </p:blipFill>
        <p:spPr bwMode="auto">
          <a:xfrm>
            <a:off x="7437965" y="4884340"/>
            <a:ext cx="3917539" cy="4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fig05_06continueda.jpg">
            <a:extLst>
              <a:ext uri="{FF2B5EF4-FFF2-40B4-BE49-F238E27FC236}">
                <a16:creationId xmlns:a16="http://schemas.microsoft.com/office/drawing/2014/main" id="{1EC92DFB-A0FC-4F54-BA88-2552C16167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78086"/>
          <a:stretch/>
        </p:blipFill>
        <p:spPr bwMode="auto">
          <a:xfrm>
            <a:off x="868508" y="4880107"/>
            <a:ext cx="6607558" cy="67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541E6FD3-BFD3-43A7-A871-3DF08B635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2" b="55313"/>
          <a:stretch/>
        </p:blipFill>
        <p:spPr bwMode="auto">
          <a:xfrm>
            <a:off x="868508" y="5535675"/>
            <a:ext cx="6607558" cy="45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D74A4A59-95E2-4F35-AA33-1BB093C50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858" r="38821" b="22838"/>
          <a:stretch/>
        </p:blipFill>
        <p:spPr bwMode="auto">
          <a:xfrm>
            <a:off x="7437964" y="5353581"/>
            <a:ext cx="3917539" cy="20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fig05_06continueda.jpg">
            <a:extLst>
              <a:ext uri="{FF2B5EF4-FFF2-40B4-BE49-F238E27FC236}">
                <a16:creationId xmlns:a16="http://schemas.microsoft.com/office/drawing/2014/main" id="{5337654B-CF58-4538-9F63-EC101767B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858" r="38821" b="22838"/>
          <a:stretch/>
        </p:blipFill>
        <p:spPr bwMode="auto">
          <a:xfrm>
            <a:off x="7437963" y="5563905"/>
            <a:ext cx="3917539" cy="20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9F25B35F-C933-4D4C-9648-07E9FC482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858" r="38821" b="22838"/>
          <a:stretch/>
        </p:blipFill>
        <p:spPr bwMode="auto">
          <a:xfrm>
            <a:off x="7437963" y="5772947"/>
            <a:ext cx="3917539" cy="20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4A7425-E3CE-418F-925E-520EA5D3385A}"/>
              </a:ext>
            </a:extLst>
          </p:cNvPr>
          <p:cNvCxnSpPr>
            <a:cxnSpLocks/>
          </p:cNvCxnSpPr>
          <p:nvPr/>
        </p:nvCxnSpPr>
        <p:spPr>
          <a:xfrm>
            <a:off x="4542367" y="4114800"/>
            <a:ext cx="711200" cy="6410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B36B-D073-4E15-8736-0BC1AAFF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Query Languages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57DA-38FA-4747-8CD6-999487C4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/>
              <a:t>Query languages</a:t>
            </a:r>
          </a:p>
          <a:p>
            <a:pPr lvl="1" algn="just">
              <a:lnSpc>
                <a:spcPct val="90000"/>
              </a:lnSpc>
            </a:pPr>
            <a:r>
              <a:rPr lang="en-HK" dirty="0"/>
              <a:t>Data Definition Language (DDL): standard commands for defining the different structures in a database. DDL statements create, modify, and remove database objects such as tables, indexes, and users. Common DDL statements are CREATE, ALTER, and DROP.</a:t>
            </a:r>
            <a:endParaRPr lang="en-US" altLang="zh-CN" dirty="0"/>
          </a:p>
          <a:p>
            <a:pPr lvl="1"/>
            <a:r>
              <a:rPr lang="en-HK" dirty="0"/>
              <a:t>Data Manipulation Language (DML): standard commands for dealing with the manipulation of data present in database. Common DDL statements SELECT, INSERT, UPDATE</a:t>
            </a:r>
            <a:r>
              <a:rPr lang="en-US" altLang="zh-TW" dirty="0"/>
              <a:t>, </a:t>
            </a:r>
            <a:r>
              <a:rPr lang="en-HK" altLang="zh-TW" dirty="0"/>
              <a:t>and</a:t>
            </a:r>
            <a:r>
              <a:rPr lang="zh-TW" altLang="en-US" dirty="0"/>
              <a:t> </a:t>
            </a:r>
            <a:r>
              <a:rPr lang="en-HK" dirty="0"/>
              <a:t>DELETE.</a:t>
            </a:r>
          </a:p>
          <a:p>
            <a:r>
              <a:rPr lang="en-US" altLang="zh-HK" dirty="0"/>
              <a:t>Each statement in SQL ends with a semicolon (;)</a:t>
            </a:r>
            <a:br>
              <a:rPr lang="en-HK" dirty="0"/>
            </a:br>
            <a:r>
              <a:rPr lang="en-HK" dirty="0"/>
              <a:t> 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62A0-D1D5-48AF-A120-BB46A1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5F27-89F9-471F-869E-3A37571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3600" dirty="0">
                <a:ea typeface="新細明體" charset="-120"/>
              </a:rPr>
              <a:t>Use of the Asterisk for SELECT </a:t>
            </a:r>
            <a:r>
              <a:rPr lang="en-US" altLang="zh-HK" sz="3600" dirty="0"/>
              <a:t>Clause</a:t>
            </a:r>
            <a:r>
              <a:rPr lang="en-US" altLang="zh-HK" sz="3600" dirty="0">
                <a:ea typeface="新細明體" charset="-120"/>
              </a:rPr>
              <a:t> </a:t>
            </a:r>
            <a:r>
              <a:rPr lang="en-US" altLang="zh-TW" sz="3600" dirty="0">
                <a:ea typeface="新細明體" charset="-120"/>
              </a:rPr>
              <a:t>(2/2)</a:t>
            </a:r>
            <a:endParaRPr lang="en-HK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1E2A6-3E9D-4F7A-AAA8-F6D25972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667D4F7-FF33-4CFE-B5F5-A37E36BC4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68"/>
          <a:stretch/>
        </p:blipFill>
        <p:spPr bwMode="auto">
          <a:xfrm>
            <a:off x="546464" y="2011680"/>
            <a:ext cx="388620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10C836F9-C5D9-42E4-B429-145019D77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88989"/>
          <a:stretch/>
        </p:blipFill>
        <p:spPr bwMode="auto">
          <a:xfrm>
            <a:off x="546464" y="2689689"/>
            <a:ext cx="6607558" cy="2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fig05_06continueda.jpg">
            <a:extLst>
              <a:ext uri="{FF2B5EF4-FFF2-40B4-BE49-F238E27FC236}">
                <a16:creationId xmlns:a16="http://schemas.microsoft.com/office/drawing/2014/main" id="{3ADE10AB-6A79-4D73-BF07-EFAB9B362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77980"/>
          <a:stretch/>
        </p:blipFill>
        <p:spPr bwMode="auto">
          <a:xfrm>
            <a:off x="546464" y="3567763"/>
            <a:ext cx="6607558" cy="2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fig05_06continueda.jpg">
            <a:extLst>
              <a:ext uri="{FF2B5EF4-FFF2-40B4-BE49-F238E27FC236}">
                <a16:creationId xmlns:a16="http://schemas.microsoft.com/office/drawing/2014/main" id="{49DFFACF-DD9A-46B3-B0EC-CD3C32064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7" b="83879"/>
          <a:stretch/>
        </p:blipFill>
        <p:spPr bwMode="auto">
          <a:xfrm>
            <a:off x="546464" y="2927310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45575DB0-858B-4BB8-8E73-6592E4F39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65936" r="38821" b="11499"/>
          <a:stretch/>
        </p:blipFill>
        <p:spPr bwMode="auto">
          <a:xfrm>
            <a:off x="7111567" y="2695041"/>
            <a:ext cx="3917539" cy="88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fig05_06continueda.jpg">
            <a:extLst>
              <a:ext uri="{FF2B5EF4-FFF2-40B4-BE49-F238E27FC236}">
                <a16:creationId xmlns:a16="http://schemas.microsoft.com/office/drawing/2014/main" id="{E7BEAF42-6D07-41A9-BDF1-7374BDDDD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7" b="83879"/>
          <a:stretch/>
        </p:blipFill>
        <p:spPr bwMode="auto">
          <a:xfrm>
            <a:off x="546464" y="3139722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18DD766E-E101-4981-AA79-596E02C74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7" b="83879"/>
          <a:stretch/>
        </p:blipFill>
        <p:spPr bwMode="auto">
          <a:xfrm>
            <a:off x="546464" y="3356085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9BF82C1E-1172-45D9-B3E0-42DCD5F71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77980"/>
          <a:stretch/>
        </p:blipFill>
        <p:spPr bwMode="auto">
          <a:xfrm>
            <a:off x="546464" y="3787101"/>
            <a:ext cx="6607558" cy="2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fig05_06continueda.jpg">
            <a:extLst>
              <a:ext uri="{FF2B5EF4-FFF2-40B4-BE49-F238E27FC236}">
                <a16:creationId xmlns:a16="http://schemas.microsoft.com/office/drawing/2014/main" id="{E4C88BB8-FCE2-4D1C-AF71-8F3648187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77980"/>
          <a:stretch/>
        </p:blipFill>
        <p:spPr bwMode="auto">
          <a:xfrm>
            <a:off x="546464" y="4005845"/>
            <a:ext cx="6607558" cy="2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AE1BB9F9-B3BB-48F6-82CD-A50F1B54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361" r="38821" b="11499"/>
          <a:stretch/>
        </p:blipFill>
        <p:spPr bwMode="auto">
          <a:xfrm>
            <a:off x="7111566" y="3565456"/>
            <a:ext cx="3917539" cy="66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fig05_06continueda.jpg">
            <a:extLst>
              <a:ext uri="{FF2B5EF4-FFF2-40B4-BE49-F238E27FC236}">
                <a16:creationId xmlns:a16="http://schemas.microsoft.com/office/drawing/2014/main" id="{FE007072-44BE-41F2-A1D9-D2AECAC8E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 b="73091"/>
          <a:stretch/>
        </p:blipFill>
        <p:spPr bwMode="auto">
          <a:xfrm>
            <a:off x="546464" y="4231501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id="{4B0945E3-468E-406D-84AB-B70D620A7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 b="73091"/>
          <a:stretch/>
        </p:blipFill>
        <p:spPr bwMode="auto">
          <a:xfrm>
            <a:off x="546464" y="4442625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fig05_06continueda.jpg">
            <a:extLst>
              <a:ext uri="{FF2B5EF4-FFF2-40B4-BE49-F238E27FC236}">
                <a16:creationId xmlns:a16="http://schemas.microsoft.com/office/drawing/2014/main" id="{82F8A3A8-565B-479B-8087-5CB578EFB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 b="73091"/>
          <a:stretch/>
        </p:blipFill>
        <p:spPr bwMode="auto">
          <a:xfrm>
            <a:off x="546464" y="4660468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fig05_06continueda.jpg">
            <a:extLst>
              <a:ext uri="{FF2B5EF4-FFF2-40B4-BE49-F238E27FC236}">
                <a16:creationId xmlns:a16="http://schemas.microsoft.com/office/drawing/2014/main" id="{EC6DA3E7-528B-4972-B3CB-F026D84FA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361" r="38821" b="11499"/>
          <a:stretch/>
        </p:blipFill>
        <p:spPr bwMode="auto">
          <a:xfrm>
            <a:off x="7111566" y="4221934"/>
            <a:ext cx="3917539" cy="66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980D3E-97A7-42E6-9AE4-906F20157BB6}"/>
              </a:ext>
            </a:extLst>
          </p:cNvPr>
          <p:cNvSpPr/>
          <p:nvPr/>
        </p:nvSpPr>
        <p:spPr>
          <a:xfrm>
            <a:off x="4706574" y="4759764"/>
            <a:ext cx="23304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HK" sz="2200" dirty="0"/>
          </a:p>
        </p:txBody>
      </p:sp>
      <p:pic>
        <p:nvPicPr>
          <p:cNvPr id="22" name="Picture 3" descr="fig05_06continueda.jpg">
            <a:extLst>
              <a:ext uri="{FF2B5EF4-FFF2-40B4-BE49-F238E27FC236}">
                <a16:creationId xmlns:a16="http://schemas.microsoft.com/office/drawing/2014/main" id="{35EDFFCE-93A2-45CD-A4F0-F4428C415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6" b="49802"/>
          <a:stretch/>
        </p:blipFill>
        <p:spPr bwMode="auto">
          <a:xfrm>
            <a:off x="546464" y="5206841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fig05_06continueda.jpg">
            <a:extLst>
              <a:ext uri="{FF2B5EF4-FFF2-40B4-BE49-F238E27FC236}">
                <a16:creationId xmlns:a16="http://schemas.microsoft.com/office/drawing/2014/main" id="{03C9AAA4-313C-47A2-9083-440AB1408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6" b="49802"/>
          <a:stretch/>
        </p:blipFill>
        <p:spPr bwMode="auto">
          <a:xfrm>
            <a:off x="546464" y="5428660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 descr="fig05_06continueda.jpg">
            <a:extLst>
              <a:ext uri="{FF2B5EF4-FFF2-40B4-BE49-F238E27FC236}">
                <a16:creationId xmlns:a16="http://schemas.microsoft.com/office/drawing/2014/main" id="{702935C5-B807-4C08-8FEA-B795F98FBE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6" b="49802"/>
          <a:stretch/>
        </p:blipFill>
        <p:spPr bwMode="auto">
          <a:xfrm>
            <a:off x="546464" y="5653622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 descr="fig05_06continueda.jpg">
            <a:extLst>
              <a:ext uri="{FF2B5EF4-FFF2-40B4-BE49-F238E27FC236}">
                <a16:creationId xmlns:a16="http://schemas.microsoft.com/office/drawing/2014/main" id="{0A3D271B-05B2-4D36-89D9-2A7B60D40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361" r="38821" b="11499"/>
          <a:stretch/>
        </p:blipFill>
        <p:spPr bwMode="auto">
          <a:xfrm>
            <a:off x="7111566" y="5206841"/>
            <a:ext cx="3917539" cy="66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fig05_06continueda.jpg">
            <a:extLst>
              <a:ext uri="{FF2B5EF4-FFF2-40B4-BE49-F238E27FC236}">
                <a16:creationId xmlns:a16="http://schemas.microsoft.com/office/drawing/2014/main" id="{3BED2D6B-6E45-446A-A83B-99847C67C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8" b="44210"/>
          <a:stretch/>
        </p:blipFill>
        <p:spPr bwMode="auto">
          <a:xfrm>
            <a:off x="546464" y="5866923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 descr="fig05_06continueda.jpg">
            <a:extLst>
              <a:ext uri="{FF2B5EF4-FFF2-40B4-BE49-F238E27FC236}">
                <a16:creationId xmlns:a16="http://schemas.microsoft.com/office/drawing/2014/main" id="{D2DC8622-4AE8-4F3C-8371-8BCD9745E2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8" b="44210"/>
          <a:stretch/>
        </p:blipFill>
        <p:spPr bwMode="auto">
          <a:xfrm>
            <a:off x="546464" y="6090512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 descr="fig05_06continueda.jpg">
            <a:extLst>
              <a:ext uri="{FF2B5EF4-FFF2-40B4-BE49-F238E27FC236}">
                <a16:creationId xmlns:a16="http://schemas.microsoft.com/office/drawing/2014/main" id="{AEAACBB4-E094-488A-A6A4-758E00E786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8" b="44210"/>
          <a:stretch/>
        </p:blipFill>
        <p:spPr bwMode="auto">
          <a:xfrm>
            <a:off x="546464" y="6302328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fig05_06continueda.jpg">
            <a:extLst>
              <a:ext uri="{FF2B5EF4-FFF2-40B4-BE49-F238E27FC236}">
                <a16:creationId xmlns:a16="http://schemas.microsoft.com/office/drawing/2014/main" id="{BB12DC24-DF01-4376-839E-8F907D2A55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361" r="38821" b="11499"/>
          <a:stretch/>
        </p:blipFill>
        <p:spPr bwMode="auto">
          <a:xfrm>
            <a:off x="7111565" y="5872018"/>
            <a:ext cx="3917539" cy="66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F3ABE0-FED8-46F3-87C0-3A5A76CA20F0}"/>
              </a:ext>
            </a:extLst>
          </p:cNvPr>
          <p:cNvCxnSpPr>
            <a:cxnSpLocks/>
          </p:cNvCxnSpPr>
          <p:nvPr/>
        </p:nvCxnSpPr>
        <p:spPr>
          <a:xfrm>
            <a:off x="4276348" y="2268972"/>
            <a:ext cx="410633" cy="3098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9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D80C-2FDD-4F15-A6C4-72A8FB59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Tables as Sets in SQL </a:t>
            </a:r>
            <a:r>
              <a:rPr lang="en-US" altLang="zh-TW" dirty="0">
                <a:ea typeface="新細明體" charset="-120"/>
              </a:rPr>
              <a:t>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E4C0-237B-4652-BEA6-6BB6622A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78" y="1881427"/>
            <a:ext cx="11545122" cy="5085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HK" dirty="0"/>
              <a:t>The ALL and DISTINCT keywords determine whether duplicates are eliminated from the result of the operation. 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If you specify the DISTINCT keyword, then the result will have no duplicate rows. 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If you specify the ALL keyword, then there may be duplicates in the result, depending on whether there were duplicates in the input. 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DISTINCT is the default, so if you don't specify ALL or DISTINCT, the duplicates will be eliminated. </a:t>
            </a:r>
          </a:p>
          <a:p>
            <a:r>
              <a:rPr lang="en-HK" dirty="0"/>
              <a:t>For example,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E3AC9-207E-47DC-9AB5-17CCE40A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F9E0E1EC-507C-433F-8A04-EEC3A2402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9" t="5308" r="17242" b="43310"/>
          <a:stretch/>
        </p:blipFill>
        <p:spPr bwMode="auto">
          <a:xfrm>
            <a:off x="5713042" y="4544021"/>
            <a:ext cx="538480" cy="20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F6AC02-5C8E-466E-BFF1-EBABD87DBF4D}"/>
              </a:ext>
            </a:extLst>
          </p:cNvPr>
          <p:cNvGrpSpPr/>
          <p:nvPr/>
        </p:nvGrpSpPr>
        <p:grpSpPr>
          <a:xfrm>
            <a:off x="10641999" y="5021237"/>
            <a:ext cx="538480" cy="1575104"/>
            <a:chOff x="7056120" y="3728720"/>
            <a:chExt cx="538480" cy="1575104"/>
          </a:xfrm>
        </p:grpSpPr>
        <p:pic>
          <p:nvPicPr>
            <p:cNvPr id="7" name="Picture 3" descr="fig05_06continueda.jpg">
              <a:extLst>
                <a:ext uri="{FF2B5EF4-FFF2-40B4-BE49-F238E27FC236}">
                  <a16:creationId xmlns:a16="http://schemas.microsoft.com/office/drawing/2014/main" id="{73E3DD8C-4166-4998-B948-580AC851C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09" t="5308" r="17242" b="60734"/>
            <a:stretch/>
          </p:blipFill>
          <p:spPr bwMode="auto">
            <a:xfrm>
              <a:off x="7056120" y="3728720"/>
              <a:ext cx="538480" cy="1356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 descr="fig05_06continueda.jpg">
              <a:extLst>
                <a:ext uri="{FF2B5EF4-FFF2-40B4-BE49-F238E27FC236}">
                  <a16:creationId xmlns:a16="http://schemas.microsoft.com/office/drawing/2014/main" id="{A76C9B80-0F4F-4B9B-ACB3-9AD40B6A0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09" t="49822" r="17243" b="44320"/>
            <a:stretch/>
          </p:blipFill>
          <p:spPr bwMode="auto">
            <a:xfrm>
              <a:off x="7056120" y="5069840"/>
              <a:ext cx="538480" cy="233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15D671-647E-48E2-8D06-E5E2A55D9717}"/>
              </a:ext>
            </a:extLst>
          </p:cNvPr>
          <p:cNvCxnSpPr>
            <a:cxnSpLocks/>
          </p:cNvCxnSpPr>
          <p:nvPr/>
        </p:nvCxnSpPr>
        <p:spPr>
          <a:xfrm>
            <a:off x="3170964" y="6341410"/>
            <a:ext cx="24601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87DCB-F2A5-41DF-8D01-254427C623C9}"/>
              </a:ext>
            </a:extLst>
          </p:cNvPr>
          <p:cNvCxnSpPr>
            <a:cxnSpLocks/>
          </p:cNvCxnSpPr>
          <p:nvPr/>
        </p:nvCxnSpPr>
        <p:spPr>
          <a:xfrm>
            <a:off x="9053028" y="6341410"/>
            <a:ext cx="148559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9D808-8386-40B0-B74C-D8472FC2FEC6}"/>
              </a:ext>
            </a:extLst>
          </p:cNvPr>
          <p:cNvSpPr/>
          <p:nvPr/>
        </p:nvSpPr>
        <p:spPr>
          <a:xfrm>
            <a:off x="286474" y="5365704"/>
            <a:ext cx="6096000" cy="11664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Retrieve the salary of every employee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ALL Salary 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EMPLOYEE;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30AED-1226-46FB-A432-F3329266D5C0}"/>
              </a:ext>
            </a:extLst>
          </p:cNvPr>
          <p:cNvSpPr/>
          <p:nvPr/>
        </p:nvSpPr>
        <p:spPr>
          <a:xfrm>
            <a:off x="6189674" y="5365704"/>
            <a:ext cx="6096000" cy="11664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Retrieve all distinct salary values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Salary 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EMPLOYEE;</a:t>
            </a:r>
          </a:p>
        </p:txBody>
      </p:sp>
    </p:spTree>
    <p:extLst>
      <p:ext uri="{BB962C8B-B14F-4D97-AF65-F5344CB8AC3E}">
        <p14:creationId xmlns:p14="http://schemas.microsoft.com/office/powerpoint/2010/main" val="304601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4ECA-F074-4B26-A395-EC4ED257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Tables as Sets in SQL </a:t>
            </a:r>
            <a:r>
              <a:rPr lang="en-US" altLang="zh-TW" dirty="0">
                <a:ea typeface="新細明體" charset="-120"/>
              </a:rPr>
              <a:t>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CC5-1574-41D0-AF44-C3EE2A9E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4" y="2011680"/>
            <a:ext cx="10796225" cy="4704884"/>
          </a:xfrm>
        </p:spPr>
        <p:txBody>
          <a:bodyPr>
            <a:normAutofit lnSpcReduction="10000"/>
          </a:bodyPr>
          <a:lstStyle/>
          <a:p>
            <a:r>
              <a:rPr lang="en-HK" altLang="zh-HK" dirty="0"/>
              <a:t>You can combine SELECT statement using the set operators UNION, INTERSECT, and MINUS. All set operators have equal precedence. </a:t>
            </a:r>
          </a:p>
          <a:p>
            <a:r>
              <a:rPr lang="en-HK" altLang="zh-HK" dirty="0"/>
              <a:t>Each SELECT statement within the operator must have the same number of fields in the result sets with similar data types.</a:t>
            </a:r>
          </a:p>
          <a:p>
            <a:r>
              <a:rPr lang="en-HK" altLang="zh-HK" dirty="0"/>
              <a:t>UNION operator</a:t>
            </a:r>
          </a:p>
          <a:p>
            <a:pPr lvl="1"/>
            <a:r>
              <a:rPr lang="en-HK" altLang="zh-HK" dirty="0"/>
              <a:t>The UNION operator is used to combine the result </a:t>
            </a:r>
            <a:br>
              <a:rPr lang="en-HK" altLang="zh-HK" dirty="0"/>
            </a:br>
            <a:r>
              <a:rPr lang="en-HK" altLang="zh-HK" dirty="0"/>
              <a:t>sets of 2 or more SELECT statements. It removes </a:t>
            </a:r>
            <a:br>
              <a:rPr lang="en-HK" altLang="zh-HK" dirty="0"/>
            </a:br>
            <a:r>
              <a:rPr lang="en-HK" altLang="zh-HK" dirty="0"/>
              <a:t>duplicate rows between the various SELECT </a:t>
            </a:r>
            <a:br>
              <a:rPr lang="en-HK" altLang="zh-HK" dirty="0"/>
            </a:br>
            <a:r>
              <a:rPr lang="en-HK" altLang="zh-HK" dirty="0"/>
              <a:t>statements.</a:t>
            </a:r>
          </a:p>
          <a:p>
            <a:r>
              <a:rPr lang="en-HK" altLang="zh-HK" dirty="0"/>
              <a:t>UNION ALL operator</a:t>
            </a:r>
          </a:p>
          <a:p>
            <a:pPr lvl="1"/>
            <a:r>
              <a:rPr lang="en-HK" altLang="zh-HK" dirty="0"/>
              <a:t>The UNION ALL operator is used to combine the result sets of 2 or more SELECT statements. It returns all rows from the query and it does not remove duplicate rows between the various SELECT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8256-ADB0-483D-9D8B-8E2F0BA0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4F2BBB-6BB7-489A-B56F-05B0AA483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9230" y="3219457"/>
            <a:ext cx="5097183" cy="228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1893A52-6899-4EE2-81F0-51CDF7BB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043" y="3219457"/>
            <a:ext cx="5097183" cy="228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16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01A3A1-9958-4396-9CD9-EB08D7922136}"/>
              </a:ext>
            </a:extLst>
          </p:cNvPr>
          <p:cNvSpPr/>
          <p:nvPr/>
        </p:nvSpPr>
        <p:spPr>
          <a:xfrm>
            <a:off x="9032032" y="4916388"/>
            <a:ext cx="1457064" cy="1502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C04C7-8D72-4FCB-9C07-94FB6B363ABD}"/>
              </a:ext>
            </a:extLst>
          </p:cNvPr>
          <p:cNvSpPr/>
          <p:nvPr/>
        </p:nvSpPr>
        <p:spPr>
          <a:xfrm>
            <a:off x="10104449" y="2811398"/>
            <a:ext cx="407862" cy="7565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D13D8-FD5E-44EB-8F5F-990AC10D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Tables as Sets in SQL </a:t>
            </a:r>
            <a:r>
              <a:rPr lang="en-US" altLang="zh-TW" dirty="0">
                <a:ea typeface="新細明體" charset="-120"/>
              </a:rPr>
              <a:t>(3/3)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3D69-AAE1-4D55-81DF-AA68A4FB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09" y="2011680"/>
            <a:ext cx="8024339" cy="4562144"/>
          </a:xfrm>
        </p:spPr>
        <p:txBody>
          <a:bodyPr>
            <a:normAutofit/>
          </a:bodyPr>
          <a:lstStyle/>
          <a:p>
            <a:r>
              <a:rPr lang="en-HK" altLang="zh-HK" dirty="0"/>
              <a:t>INTERSECT operator</a:t>
            </a:r>
          </a:p>
          <a:p>
            <a:pPr lvl="1"/>
            <a:r>
              <a:rPr lang="en-HK" dirty="0"/>
              <a:t>The INTERSECT operator is used to return the results of 2 or more SELECT statements.</a:t>
            </a:r>
            <a:r>
              <a:rPr lang="en-US" altLang="zh-TW" dirty="0"/>
              <a:t>I</a:t>
            </a:r>
            <a:r>
              <a:rPr lang="en-HK" dirty="0"/>
              <a:t>t only returns the rows selected by all queries or data sets. </a:t>
            </a:r>
            <a:r>
              <a:rPr lang="en-US" altLang="zh-TW" dirty="0"/>
              <a:t>I</a:t>
            </a:r>
            <a:r>
              <a:rPr lang="en-HK" altLang="zh-TW" dirty="0"/>
              <a:t>n</a:t>
            </a:r>
            <a:r>
              <a:rPr lang="zh-TW" altLang="en-US" dirty="0"/>
              <a:t> </a:t>
            </a:r>
            <a:r>
              <a:rPr lang="en-HK" altLang="zh-TW" dirty="0"/>
              <a:t>other</a:t>
            </a:r>
            <a:r>
              <a:rPr lang="zh-TW" altLang="en-US" dirty="0"/>
              <a:t> </a:t>
            </a:r>
            <a:r>
              <a:rPr lang="en-HK" altLang="zh-TW" dirty="0"/>
              <a:t>words,</a:t>
            </a:r>
            <a:r>
              <a:rPr lang="zh-TW" altLang="en-US" dirty="0"/>
              <a:t> </a:t>
            </a:r>
            <a:r>
              <a:rPr lang="en-HK" altLang="zh-TW" dirty="0"/>
              <a:t>i</a:t>
            </a:r>
            <a:r>
              <a:rPr lang="en-HK" dirty="0"/>
              <a:t>f a record exists in one query and not in the other, it will be omitted from the INTERSECT results.</a:t>
            </a:r>
          </a:p>
          <a:p>
            <a:r>
              <a:rPr lang="en-HK" dirty="0"/>
              <a:t>MINUS operator</a:t>
            </a:r>
          </a:p>
          <a:p>
            <a:pPr lvl="1"/>
            <a:r>
              <a:rPr lang="en-HK" dirty="0"/>
              <a:t>The MINUS operator is used to return all rows in the first SELECT statement that are not returned by the second SELECT statement. Each SELECT statement will define a dataset. The MINUS operator will retrieve all records from the first dataset and then remove from the results all records from the second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CF812-762B-4945-A688-FE5868D0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78D83-C59D-4111-AAC1-6434A8171DED}"/>
              </a:ext>
            </a:extLst>
          </p:cNvPr>
          <p:cNvSpPr/>
          <p:nvPr/>
        </p:nvSpPr>
        <p:spPr>
          <a:xfrm>
            <a:off x="8649001" y="2653516"/>
            <a:ext cx="186331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6DA0A-A3F3-4328-9645-B77A0362B6CE}"/>
              </a:ext>
            </a:extLst>
          </p:cNvPr>
          <p:cNvSpPr/>
          <p:nvPr/>
        </p:nvSpPr>
        <p:spPr>
          <a:xfrm>
            <a:off x="10079232" y="2819073"/>
            <a:ext cx="1814547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2DC76-6890-4CA6-A173-23DA0092BBA3}"/>
              </a:ext>
            </a:extLst>
          </p:cNvPr>
          <p:cNvSpPr txBox="1"/>
          <p:nvPr/>
        </p:nvSpPr>
        <p:spPr>
          <a:xfrm>
            <a:off x="8657143" y="31623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1FCB5-712A-4B78-A8DF-2AD0F0980803}"/>
              </a:ext>
            </a:extLst>
          </p:cNvPr>
          <p:cNvSpPr txBox="1"/>
          <p:nvPr/>
        </p:nvSpPr>
        <p:spPr>
          <a:xfrm>
            <a:off x="10603313" y="3333363"/>
            <a:ext cx="132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1ECD0-2F67-492E-B747-01DB20EA6FF8}"/>
              </a:ext>
            </a:extLst>
          </p:cNvPr>
          <p:cNvSpPr/>
          <p:nvPr/>
        </p:nvSpPr>
        <p:spPr>
          <a:xfrm>
            <a:off x="8639243" y="4921869"/>
            <a:ext cx="1457064" cy="8881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3C64E-866F-491E-BF60-E710891A085F}"/>
              </a:ext>
            </a:extLst>
          </p:cNvPr>
          <p:cNvSpPr/>
          <p:nvPr/>
        </p:nvSpPr>
        <p:spPr>
          <a:xfrm>
            <a:off x="8649001" y="4901116"/>
            <a:ext cx="186331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54EECF-7192-4608-81C1-0131E7B6C7D4}"/>
              </a:ext>
            </a:extLst>
          </p:cNvPr>
          <p:cNvSpPr/>
          <p:nvPr/>
        </p:nvSpPr>
        <p:spPr>
          <a:xfrm>
            <a:off x="10079232" y="5066673"/>
            <a:ext cx="1814547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62FC-DBB8-4D98-A16F-B3C59B6E3ADE}"/>
              </a:ext>
            </a:extLst>
          </p:cNvPr>
          <p:cNvSpPr txBox="1"/>
          <p:nvPr/>
        </p:nvSpPr>
        <p:spPr>
          <a:xfrm>
            <a:off x="8682756" y="448231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4DBC3-7F93-43F3-8D03-7E3B21D6BC6D}"/>
              </a:ext>
            </a:extLst>
          </p:cNvPr>
          <p:cNvSpPr txBox="1"/>
          <p:nvPr/>
        </p:nvSpPr>
        <p:spPr>
          <a:xfrm>
            <a:off x="10603313" y="5580963"/>
            <a:ext cx="132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</a:t>
            </a:r>
          </a:p>
        </p:txBody>
      </p:sp>
    </p:spTree>
    <p:extLst>
      <p:ext uri="{BB962C8B-B14F-4D97-AF65-F5344CB8AC3E}">
        <p14:creationId xmlns:p14="http://schemas.microsoft.com/office/powerpoint/2010/main" val="300193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5D8E-1384-479A-BDCA-3E4468D9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 Conditions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6137-8F94-4F23-9098-5C066EA7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243527" cy="4514110"/>
          </a:xfrm>
        </p:spPr>
        <p:txBody>
          <a:bodyPr>
            <a:normAutofit/>
          </a:bodyPr>
          <a:lstStyle/>
          <a:p>
            <a:r>
              <a:rPr lang="en-HK" dirty="0"/>
              <a:t>The LIKE condition allows wildcards to be used in the WHERE clause of a SELECT, INSERT, UPDATE, or DELETE statement. This allows you to perform pattern matching.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US" altLang="zh-TW" dirty="0"/>
              <a:t>For example, w</a:t>
            </a:r>
            <a:r>
              <a:rPr lang="en-HK" dirty="0"/>
              <a:t>e want to find all of the customers whose </a:t>
            </a:r>
            <a:r>
              <a:rPr lang="en-HK" dirty="0" err="1"/>
              <a:t>first_name</a:t>
            </a:r>
            <a:r>
              <a:rPr lang="en-HK" dirty="0"/>
              <a:t> begins with ‘P’.</a:t>
            </a:r>
            <a:br>
              <a:rPr lang="en-HK" dirty="0"/>
            </a:br>
            <a:r>
              <a:rPr lang="en-HK" dirty="0"/>
              <a:t>	SELECT </a:t>
            </a:r>
            <a:r>
              <a:rPr lang="en-HK" dirty="0" err="1"/>
              <a:t>first_name</a:t>
            </a:r>
            <a:br>
              <a:rPr lang="en-HK" dirty="0"/>
            </a:br>
            <a:r>
              <a:rPr lang="en-HK" dirty="0"/>
              <a:t>	FROM customers</a:t>
            </a:r>
            <a:br>
              <a:rPr lang="en-HK" dirty="0"/>
            </a:br>
            <a:r>
              <a:rPr lang="en-HK" dirty="0"/>
              <a:t>	WHERE </a:t>
            </a:r>
            <a:r>
              <a:rPr lang="en-HK" dirty="0" err="1"/>
              <a:t>last_name</a:t>
            </a:r>
            <a:r>
              <a:rPr lang="en-HK" dirty="0"/>
              <a:t> LIKE </a:t>
            </a:r>
            <a:r>
              <a:rPr lang="en-US" altLang="zh-TW" dirty="0"/>
              <a:t>‘P%’</a:t>
            </a:r>
            <a:r>
              <a:rPr lang="en-HK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078AF-1722-41AC-9E52-9C89B317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FB4233-270E-40E5-B514-3E60CC607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500"/>
              </p:ext>
            </p:extLst>
          </p:nvPr>
        </p:nvGraphicFramePr>
        <p:xfrm>
          <a:off x="1742547" y="3311567"/>
          <a:ext cx="9041367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9214">
                  <a:extLst>
                    <a:ext uri="{9D8B030D-6E8A-4147-A177-3AD203B41FA5}">
                      <a16:colId xmlns:a16="http://schemas.microsoft.com/office/drawing/2014/main" val="663728577"/>
                    </a:ext>
                  </a:extLst>
                </a:gridCol>
                <a:gridCol w="7672153">
                  <a:extLst>
                    <a:ext uri="{9D8B030D-6E8A-4147-A177-3AD203B41FA5}">
                      <a16:colId xmlns:a16="http://schemas.microsoft.com/office/drawing/2014/main" val="730080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Wildcar</a:t>
                      </a:r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9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you to match any string of any length (including zero length)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5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you to match on a 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73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5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6FCC-AAA1-4034-9D5B-2F998999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ORDER BY Clause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4D7B-17A4-4B0B-8F95-ABFFA554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654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HK" sz="2400" dirty="0"/>
              <a:t>The ORDER BY clause is used to sort the records in your result set. The ORDER BY clause can only be used in SELECT statements.</a:t>
            </a:r>
          </a:p>
          <a:p>
            <a:pPr>
              <a:lnSpc>
                <a:spcPct val="110000"/>
              </a:lnSpc>
            </a:pPr>
            <a:r>
              <a:rPr lang="en-HK" sz="2400" dirty="0"/>
              <a:t>Syntax: ORDER BY expression [ ASC | DESC ]</a:t>
            </a:r>
          </a:p>
          <a:p>
            <a:pPr lvl="1">
              <a:lnSpc>
                <a:spcPct val="110000"/>
              </a:lnSpc>
            </a:pPr>
            <a:r>
              <a:rPr lang="en-HK" sz="2400" dirty="0"/>
              <a:t>expressions: The columns or calculations that you wish to retrieve.</a:t>
            </a:r>
          </a:p>
          <a:p>
            <a:pPr lvl="1">
              <a:lnSpc>
                <a:spcPct val="110000"/>
              </a:lnSpc>
            </a:pPr>
            <a:r>
              <a:rPr lang="en-HK" sz="2400" dirty="0"/>
              <a:t>ASC: Optional. It sorts the result set in ascending order by expression (default, if no modifier is provider).</a:t>
            </a:r>
          </a:p>
          <a:p>
            <a:pPr lvl="1">
              <a:lnSpc>
                <a:spcPct val="110000"/>
              </a:lnSpc>
            </a:pPr>
            <a:r>
              <a:rPr lang="en-HK" sz="2400" dirty="0"/>
              <a:t>DESC: Optional. It sorts the result set in descending order by expression.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HK" dirty="0"/>
            </a:b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8F202-E670-40C7-B66E-8A441D0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7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A186-3874-41AD-9061-11DE5E19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ORDER BY Clause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E1CD-424A-4937-91AC-121B8D0A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276419" cy="4206240"/>
          </a:xfrm>
        </p:spPr>
        <p:txBody>
          <a:bodyPr/>
          <a:lstStyle/>
          <a:p>
            <a:r>
              <a:rPr lang="en-HK" dirty="0"/>
              <a:t>Example 1: List in alphabetic order all customers having a loan at Kowloon branch: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Example 2: List the entire borrow table in descending order of amount, and if several loans have the same amount, order them in ascending order by loan#</a:t>
            </a:r>
            <a:r>
              <a:rPr lang="en-US" altLang="zh-TW" dirty="0"/>
              <a:t>: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D840-1133-41FC-B059-4791DA60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C62F-637B-4931-B38A-755E126F5C97}"/>
              </a:ext>
            </a:extLst>
          </p:cNvPr>
          <p:cNvSpPr/>
          <p:nvPr/>
        </p:nvSpPr>
        <p:spPr>
          <a:xfrm>
            <a:off x="3113783" y="2842937"/>
            <a:ext cx="3760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Borrow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“Kowloon”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714-05B1-4574-9167-B80B0B3F3F87}"/>
              </a:ext>
            </a:extLst>
          </p:cNvPr>
          <p:cNvSpPr/>
          <p:nvPr/>
        </p:nvSpPr>
        <p:spPr>
          <a:xfrm>
            <a:off x="1127103" y="3158935"/>
            <a:ext cx="58065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HK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FF7F7-E932-408C-97E9-175D1D15C496}"/>
              </a:ext>
            </a:extLst>
          </p:cNvPr>
          <p:cNvSpPr/>
          <p:nvPr/>
        </p:nvSpPr>
        <p:spPr>
          <a:xfrm>
            <a:off x="3113783" y="5263788"/>
            <a:ext cx="3760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Borrow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ORDER BY amount DESC, loan# ASC; </a:t>
            </a:r>
          </a:p>
        </p:txBody>
      </p:sp>
    </p:spTree>
    <p:extLst>
      <p:ext uri="{BB962C8B-B14F-4D97-AF65-F5344CB8AC3E}">
        <p14:creationId xmlns:p14="http://schemas.microsoft.com/office/powerpoint/2010/main" val="284050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CFFA-E70E-436C-A4B1-403C3F6B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INSERT STATEMENT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D5EF-8FD9-485E-B190-08511FE7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INSERT statement is used to insert a single record or multiple records into a table.</a:t>
            </a:r>
          </a:p>
          <a:p>
            <a:r>
              <a:rPr lang="en-HK" dirty="0"/>
              <a:t>Syntax:</a:t>
            </a:r>
          </a:p>
          <a:p>
            <a:pPr lvl="1"/>
            <a:r>
              <a:rPr lang="en-HK" dirty="0"/>
              <a:t>Insert a single record using the VALUES keyword</a:t>
            </a:r>
            <a:br>
              <a:rPr lang="en-HK" dirty="0"/>
            </a:br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r>
              <a:rPr lang="en-HK" dirty="0"/>
              <a:t>Insert multiple records using a SELECT statement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AF59-D688-4576-BFD8-D7C38247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E4492-3954-4DF2-BFFC-31681BE8A64C}"/>
              </a:ext>
            </a:extLst>
          </p:cNvPr>
          <p:cNvSpPr/>
          <p:nvPr/>
        </p:nvSpPr>
        <p:spPr>
          <a:xfrm>
            <a:off x="2383576" y="3697893"/>
            <a:ext cx="80103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table (column1, column2, ...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column_n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VALUES (expression1, expression2, ...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expression_n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57AC2-8D86-44D7-BF6F-66982EDD12FE}"/>
              </a:ext>
            </a:extLst>
          </p:cNvPr>
          <p:cNvSpPr/>
          <p:nvPr/>
        </p:nvSpPr>
        <p:spPr>
          <a:xfrm>
            <a:off x="2383576" y="5170752"/>
            <a:ext cx="7516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table (column1, column2, ...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column_n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expression1, expression2, ...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expression_n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source_table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[WHERE conditions];</a:t>
            </a:r>
          </a:p>
        </p:txBody>
      </p:sp>
    </p:spTree>
    <p:extLst>
      <p:ext uri="{BB962C8B-B14F-4D97-AF65-F5344CB8AC3E}">
        <p14:creationId xmlns:p14="http://schemas.microsoft.com/office/powerpoint/2010/main" val="121007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CFFA-E70E-436C-A4B1-403C3F6B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INSERT STATEMENT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D5EF-8FD9-485E-B190-08511FE7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Example:</a:t>
            </a:r>
          </a:p>
          <a:p>
            <a:pPr lvl="1"/>
            <a:r>
              <a:rPr lang="en-HK" dirty="0"/>
              <a:t>Insert a single record using the VALUES keyword</a:t>
            </a:r>
            <a:br>
              <a:rPr lang="en-HK" dirty="0"/>
            </a:br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r>
              <a:rPr lang="en-HK" dirty="0"/>
              <a:t>Insert multiple records using a SELECT statement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AF59-D688-4576-BFD8-D7C38247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E4492-3954-4DF2-BFFC-31681BE8A64C}"/>
              </a:ext>
            </a:extLst>
          </p:cNvPr>
          <p:cNvSpPr/>
          <p:nvPr/>
        </p:nvSpPr>
        <p:spPr>
          <a:xfrm>
            <a:off x="2383576" y="2901905"/>
            <a:ext cx="8010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suppliers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supplier_id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supplier_name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(5000, 'Apple');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57AC2-8D86-44D7-BF6F-66982EDD12FE}"/>
              </a:ext>
            </a:extLst>
          </p:cNvPr>
          <p:cNvSpPr/>
          <p:nvPr/>
        </p:nvSpPr>
        <p:spPr>
          <a:xfrm>
            <a:off x="2383576" y="5104961"/>
            <a:ext cx="7516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suppliers (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supplier_id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supplier_name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name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customers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&gt; 5000;</a:t>
            </a:r>
          </a:p>
        </p:txBody>
      </p:sp>
    </p:spTree>
    <p:extLst>
      <p:ext uri="{BB962C8B-B14F-4D97-AF65-F5344CB8AC3E}">
        <p14:creationId xmlns:p14="http://schemas.microsoft.com/office/powerpoint/2010/main" val="1099148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7EFF-4C05-4DD3-A8EB-32B53832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Statement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BF23-52DE-44E6-80E0-00EA94A0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14" y="1920898"/>
            <a:ext cx="10920172" cy="46529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HK" dirty="0"/>
              <a:t>The DELETE statement is used to delete a single record or multiple records from a table.</a:t>
            </a:r>
          </a:p>
          <a:p>
            <a:pPr>
              <a:lnSpc>
                <a:spcPct val="110000"/>
              </a:lnSpc>
            </a:pPr>
            <a:r>
              <a:rPr lang="en-HK" dirty="0"/>
              <a:t>Syntax: </a:t>
            </a:r>
          </a:p>
          <a:p>
            <a:pPr>
              <a:lnSpc>
                <a:spcPct val="110000"/>
              </a:lnSpc>
            </a:pPr>
            <a:endParaRPr lang="en-HK" dirty="0"/>
          </a:p>
          <a:p>
            <a:pPr lvl="1">
              <a:lnSpc>
                <a:spcPct val="110000"/>
              </a:lnSpc>
            </a:pPr>
            <a:r>
              <a:rPr lang="en-HK" dirty="0"/>
              <a:t>table: The table that you wish to delete records from.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WHERE conditions: Optional. The conditions that must be met for the records to be deleted. If no conditions are provided, then all records from the table will be deleted.</a:t>
            </a:r>
          </a:p>
          <a:p>
            <a:pPr>
              <a:lnSpc>
                <a:spcPct val="110000"/>
              </a:lnSpc>
            </a:pPr>
            <a:r>
              <a:rPr lang="en-HK" dirty="0"/>
              <a:t>Example: Delete all records from the employee table where the </a:t>
            </a:r>
            <a:r>
              <a:rPr lang="en-HK" dirty="0" err="1"/>
              <a:t>first_name</a:t>
            </a:r>
            <a:r>
              <a:rPr lang="en-HK" dirty="0"/>
              <a:t> is Bob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14CE5-42DC-4555-8711-33B6A1BD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38A5D-1CE4-4502-B5BF-CEAEED5E9728}"/>
              </a:ext>
            </a:extLst>
          </p:cNvPr>
          <p:cNvSpPr/>
          <p:nvPr/>
        </p:nvSpPr>
        <p:spPr>
          <a:xfrm>
            <a:off x="2807943" y="2976385"/>
            <a:ext cx="3287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DELETE FROM table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[WHERE conditions];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E5E4A-1CFC-4711-B260-2DF3332EE44A}"/>
              </a:ext>
            </a:extLst>
          </p:cNvPr>
          <p:cNvSpPr/>
          <p:nvPr/>
        </p:nvSpPr>
        <p:spPr>
          <a:xfrm>
            <a:off x="3291402" y="558975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DELETE FROM employee</a:t>
            </a:r>
          </a:p>
          <a:p>
            <a:r>
              <a:rPr lang="en-HK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HK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= ‘Bob’;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6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BBBB-F550-4470-BEFA-0DD60D54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CREATE SCHEMA </a:t>
            </a:r>
            <a:r>
              <a:rPr lang="en-US" altLang="zh-TW" dirty="0"/>
              <a:t>Statement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EB5E-11F6-49BA-A710-4E191C21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A schema is a way to logically group objects in a single collection and provide a unique namespace for objects.</a:t>
            </a:r>
          </a:p>
          <a:p>
            <a:r>
              <a:rPr lang="en-HK" dirty="0"/>
              <a:t>The CREATE SCHEMA statement is used to create a schema. A schema name cannot exceed 128 characters. Schema names must be unique within the database.</a:t>
            </a:r>
            <a:endParaRPr lang="en-HK" sz="2400" dirty="0"/>
          </a:p>
          <a:p>
            <a:r>
              <a:rPr lang="en-HK" dirty="0"/>
              <a:t>Syntax</a:t>
            </a:r>
          </a:p>
          <a:p>
            <a:pPr lvl="1"/>
            <a:r>
              <a:rPr lang="en-HK" dirty="0"/>
              <a:t>CREATE SCHEMA </a:t>
            </a:r>
            <a:r>
              <a:rPr lang="en-HK" dirty="0" err="1"/>
              <a:t>schemaName</a:t>
            </a:r>
            <a:r>
              <a:rPr lang="en-HK" dirty="0"/>
              <a:t> AUTHORIZATION user-name</a:t>
            </a:r>
          </a:p>
          <a:p>
            <a:r>
              <a:rPr lang="en-HK" dirty="0"/>
              <a:t>Example</a:t>
            </a:r>
          </a:p>
          <a:p>
            <a:pPr lvl="1"/>
            <a:r>
              <a:rPr lang="en-HK" dirty="0"/>
              <a:t>CREATE SCHEMA COMPANY AUTHORIZATION ‘</a:t>
            </a:r>
            <a:r>
              <a:rPr lang="en-HK" dirty="0" err="1"/>
              <a:t>Jsmith</a:t>
            </a:r>
            <a:r>
              <a:rPr lang="en-HK" dirty="0"/>
              <a:t>’;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F589-6446-4A0B-8173-562BE8C3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36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192D-FAD4-403E-B425-2C0D8FD8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UPDATE Statement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3C35-434A-4A8F-A71E-0DEC9DC0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UPDATE statement is used to update existing records in a table.</a:t>
            </a:r>
          </a:p>
          <a:p>
            <a:r>
              <a:rPr lang="en-HK" dirty="0"/>
              <a:t>Syntax</a:t>
            </a:r>
            <a:r>
              <a:rPr lang="en-US" altLang="zh-TW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HK" dirty="0"/>
              <a:t>Example 1: Update the </a:t>
            </a:r>
            <a:r>
              <a:rPr lang="en-HK" dirty="0" err="1"/>
              <a:t>last_name</a:t>
            </a:r>
            <a:r>
              <a:rPr lang="en-HK" dirty="0"/>
              <a:t> to ‘Bob’ in the employee table where the </a:t>
            </a:r>
            <a:r>
              <a:rPr lang="en-HK" dirty="0" err="1"/>
              <a:t>employee_id</a:t>
            </a:r>
            <a:r>
              <a:rPr lang="en-HK" dirty="0"/>
              <a:t> is 123.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FA369-6AAE-4D3E-A6EC-400D4296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5F7AE-8C6A-4441-8B0D-9D6CF5BCEB23}"/>
              </a:ext>
            </a:extLst>
          </p:cNvPr>
          <p:cNvSpPr/>
          <p:nvPr/>
        </p:nvSpPr>
        <p:spPr>
          <a:xfrm>
            <a:off x="2890118" y="257815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UPDATE table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SET column1 = expression1,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column2 = expression2,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...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column_n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expression_n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[WHERE conditions];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D345F-8FC5-4F9B-A686-7A9704B4A833}"/>
              </a:ext>
            </a:extLst>
          </p:cNvPr>
          <p:cNvSpPr/>
          <p:nvPr/>
        </p:nvSpPr>
        <p:spPr>
          <a:xfrm>
            <a:off x="2021765" y="54473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UPDATE employee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‘Bob’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123;</a:t>
            </a:r>
          </a:p>
        </p:txBody>
      </p:sp>
    </p:spTree>
    <p:extLst>
      <p:ext uri="{BB962C8B-B14F-4D97-AF65-F5344CB8AC3E}">
        <p14:creationId xmlns:p14="http://schemas.microsoft.com/office/powerpoint/2010/main" val="104460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FF6D-09D5-44A1-A16C-F2BB8A25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UPDATE Statement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C693-D2BA-403D-8839-ECC8DFAB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2: </a:t>
            </a:r>
            <a:r>
              <a:rPr lang="en-HK" altLang="zh-TW" dirty="0"/>
              <a:t>Increase the payment by 5% to all accounts; it is applied to each tuple exactly once.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Example 3: Increase the payment by 6% to all accounts with balance over $10000; all others receive 5% increase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87661-2B52-40D7-9182-3FDEC63D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4CCC4-78E2-45A5-8FD6-36E1DC74B54C}"/>
              </a:ext>
            </a:extLst>
          </p:cNvPr>
          <p:cNvSpPr/>
          <p:nvPr/>
        </p:nvSpPr>
        <p:spPr>
          <a:xfrm>
            <a:off x="2145718" y="2981344"/>
            <a:ext cx="6096000" cy="7463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38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UPDATE Deposit</a:t>
            </a:r>
          </a:p>
          <a:p>
            <a:pPr>
              <a:spcBef>
                <a:spcPts val="338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SET balance = balance * 1.05;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94861-5E1C-48FA-BBE7-20600DD116B7}"/>
              </a:ext>
            </a:extLst>
          </p:cNvPr>
          <p:cNvSpPr/>
          <p:nvPr/>
        </p:nvSpPr>
        <p:spPr>
          <a:xfrm>
            <a:off x="2145718" y="4711459"/>
            <a:ext cx="7695596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38"/>
              </a:spcBef>
              <a:buSzPct val="25000"/>
            </a:pPr>
            <a:r>
              <a:rPr lang="en-HK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UPDATE Deposit</a:t>
            </a:r>
          </a:p>
          <a:p>
            <a:pPr>
              <a:spcBef>
                <a:spcPts val="338"/>
              </a:spcBef>
              <a:buSzPct val="25000"/>
            </a:pPr>
            <a:r>
              <a:rPr lang="en-HK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SET balance = balance * 1.06 WHERE balance &gt; 10000</a:t>
            </a:r>
            <a:r>
              <a:rPr lang="en-US" altLang="zh-TW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;</a:t>
            </a:r>
            <a:endParaRPr lang="en-HK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>
              <a:spcBef>
                <a:spcPts val="338"/>
              </a:spcBef>
              <a:buSzPct val="25000"/>
            </a:pPr>
            <a:r>
              <a:rPr lang="en-HK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UPDATE Deposit</a:t>
            </a:r>
          </a:p>
          <a:p>
            <a:pPr>
              <a:spcBef>
                <a:spcPts val="338"/>
              </a:spcBef>
              <a:buSzPct val="25000"/>
            </a:pPr>
            <a:r>
              <a:rPr lang="en-HK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SET balance = balance * 1.05 WHERE balance &lt;= 10000</a:t>
            </a:r>
            <a:r>
              <a:rPr lang="en-US" altLang="zh-TW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;</a:t>
            </a:r>
            <a:endParaRPr lang="en-HK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542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8C50-EA95-4DD3-9EAE-B2D1BCA0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(1/6)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2EBE-7DE8-468A-976F-476985B4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Nested queries</a:t>
            </a:r>
          </a:p>
          <a:p>
            <a:pPr lvl="1"/>
            <a:r>
              <a:rPr lang="en-HK" dirty="0"/>
              <a:t>SELECT-FROM-WHERE blocks within WHERE clause of another query</a:t>
            </a:r>
          </a:p>
          <a:p>
            <a:pPr lvl="1"/>
            <a:r>
              <a:rPr lang="en-HK" dirty="0"/>
              <a:t>For example, some queries require that existing values in the database be fetched and then used in a comparison condition</a:t>
            </a:r>
          </a:p>
          <a:p>
            <a:r>
              <a:rPr lang="en-HK" dirty="0"/>
              <a:t>Comparison operator IN</a:t>
            </a:r>
          </a:p>
          <a:p>
            <a:pPr lvl="1"/>
            <a:r>
              <a:rPr lang="en-HK" dirty="0"/>
              <a:t>Compares value v with a set (or multiset) of values V </a:t>
            </a:r>
          </a:p>
          <a:p>
            <a:pPr lvl="1"/>
            <a:r>
              <a:rPr lang="en-HK" dirty="0"/>
              <a:t>Evaluate to TRUE if v is one of the elements in V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D235C-CA2F-4D57-8D48-9205C0CF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28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9A53-59BA-4AC8-A523-97C1DEC0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(2/6)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28E8-B93F-41AF-A2BD-0A685822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9700-B390-4418-82A9-E50AEAF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CD055B3-6856-4DBC-AF8E-8BEFB7C6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2" y="2141334"/>
            <a:ext cx="7289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45CE7-5800-4B04-B1E9-3187D8805353}"/>
              </a:ext>
            </a:extLst>
          </p:cNvPr>
          <p:cNvSpPr txBox="1"/>
          <p:nvPr/>
        </p:nvSpPr>
        <p:spPr>
          <a:xfrm>
            <a:off x="7756291" y="4469339"/>
            <a:ext cx="4116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List all project numbers for project that involves an employee whose last name is ‘Smith’ as a worker.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9310A-C4ED-460C-9F27-AD5D22030FEC}"/>
              </a:ext>
            </a:extLst>
          </p:cNvPr>
          <p:cNvSpPr txBox="1"/>
          <p:nvPr/>
        </p:nvSpPr>
        <p:spPr>
          <a:xfrm>
            <a:off x="7756291" y="2750729"/>
            <a:ext cx="4116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List all project numbers for project that involves an employee whose last name is ‘Smith’ as a manager of the department that controls the project.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D8CF17-AA3C-46E5-9824-366F6FFC6FD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361249" y="4977171"/>
            <a:ext cx="39504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23B214-E26F-4F5A-B257-B1627D2F7639}"/>
              </a:ext>
            </a:extLst>
          </p:cNvPr>
          <p:cNvCxnSpPr>
            <a:cxnSpLocks/>
          </p:cNvCxnSpPr>
          <p:nvPr/>
        </p:nvCxnSpPr>
        <p:spPr>
          <a:xfrm flipH="1">
            <a:off x="7409321" y="3514308"/>
            <a:ext cx="39504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1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F45C-8B57-4B2F-AA40-0CE768E0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(3/6)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FC10-6D51-4837-84CD-F35CEC3F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Place multiple values within parentheses for comparisons</a:t>
            </a:r>
          </a:p>
          <a:p>
            <a:r>
              <a:rPr lang="en-HK" dirty="0"/>
              <a:t>For example, s</a:t>
            </a:r>
            <a:r>
              <a:rPr lang="en-US" altLang="zh-HK" sz="2400" dirty="0"/>
              <a:t>elect the </a:t>
            </a:r>
            <a:r>
              <a:rPr lang="en-US" altLang="zh-HK" sz="2400" dirty="0" err="1"/>
              <a:t>Essn</a:t>
            </a:r>
            <a:r>
              <a:rPr lang="en-US" altLang="zh-HK" sz="2400" dirty="0"/>
              <a:t> of all employees who work the same (project, hours) as the employee </a:t>
            </a:r>
            <a:r>
              <a:rPr lang="en-US" altLang="zh-HK" sz="2400" dirty="0" err="1"/>
              <a:t>Essn</a:t>
            </a:r>
            <a:r>
              <a:rPr lang="en-US" altLang="zh-HK" sz="2400" dirty="0"/>
              <a:t> =“123456789”</a:t>
            </a:r>
            <a:endParaRPr lang="zh-HK" altLang="en-US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195B-A9B5-4AA6-A67F-2A1DBE07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817F620-ECA9-44D1-95E3-13EA31C9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9367" y="3504652"/>
            <a:ext cx="5643808" cy="131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9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5120-52A3-4236-88B7-E8ACC252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(4/6)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DAB0-EB40-4E71-8DE4-D1A89A5C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Use other comparison operators to compare a single value v </a:t>
            </a:r>
          </a:p>
          <a:p>
            <a:r>
              <a:rPr lang="en-HK" dirty="0"/>
              <a:t>= ANY (or = SOME) operator returns TRUE if the value v is equal to some value in the set V and is hence equivalent to IN</a:t>
            </a:r>
          </a:p>
          <a:p>
            <a:r>
              <a:rPr lang="en-HK" dirty="0"/>
              <a:t>= ALL returns TRUE if the value v is equal to all the values in the set V</a:t>
            </a:r>
          </a:p>
          <a:p>
            <a:r>
              <a:rPr lang="en-HK" dirty="0"/>
              <a:t>Other operators that can be combined: &gt;, &gt;=, &lt;, &lt;=, and &lt;&gt;</a:t>
            </a:r>
          </a:p>
          <a:p>
            <a:r>
              <a:rPr lang="en-US" altLang="zh-TW" dirty="0"/>
              <a:t>Example 1: Find the last name and first name of the employees with salary higher than all the employees in the department with </a:t>
            </a:r>
            <a:r>
              <a:rPr lang="en-US" altLang="zh-TW" dirty="0" err="1"/>
              <a:t>Dno</a:t>
            </a:r>
            <a:r>
              <a:rPr lang="en-US" altLang="zh-TW" dirty="0"/>
              <a:t>=5 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ECC4D-A5F5-46E5-A0DC-D342FC88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F47D70-7E74-46A6-820C-CB69F0FA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68" y="5250345"/>
            <a:ext cx="5094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959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E018-A7AE-47FA-B3BD-18460336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(5/6)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4F1A-AFC3-42A2-A721-71029357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Find names of all branches that have greater assets than some branch located in Central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357188" lvl="1" indent="0">
              <a:buNone/>
            </a:pPr>
            <a:r>
              <a:rPr lang="en-HK" dirty="0"/>
              <a:t>or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EC800-ED2B-4E60-A22D-5A18220E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2DE4D-D0F4-45F2-9AA5-4B3B7349E8DE}"/>
              </a:ext>
            </a:extLst>
          </p:cNvPr>
          <p:cNvSpPr/>
          <p:nvPr/>
        </p:nvSpPr>
        <p:spPr>
          <a:xfrm>
            <a:off x="3048000" y="25877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3" algn="just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endParaRPr lang="en-US" altLang="zh-HK" dirty="0">
              <a:solidFill>
                <a:srgbClr val="22228B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9FC30-5EDE-4C02-B59C-F14F6F32E15F}"/>
              </a:ext>
            </a:extLst>
          </p:cNvPr>
          <p:cNvSpPr/>
          <p:nvPr/>
        </p:nvSpPr>
        <p:spPr>
          <a:xfrm>
            <a:off x="3047999" y="2957076"/>
            <a:ext cx="67801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Branch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assets &gt; SOME (SELECT assets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FROM Branch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WHERE b-city = “Central”);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58D79-02C6-4D32-9ED7-041ACBBC9FE7}"/>
              </a:ext>
            </a:extLst>
          </p:cNvPr>
          <p:cNvSpPr/>
          <p:nvPr/>
        </p:nvSpPr>
        <p:spPr>
          <a:xfrm>
            <a:off x="3047999" y="4930604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X.bname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Branch X, Branch Y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X. assets &gt;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Y.assets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Y.b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-city= “Central”;</a:t>
            </a:r>
          </a:p>
        </p:txBody>
      </p:sp>
    </p:spTree>
    <p:extLst>
      <p:ext uri="{BB962C8B-B14F-4D97-AF65-F5344CB8AC3E}">
        <p14:creationId xmlns:p14="http://schemas.microsoft.com/office/powerpoint/2010/main" val="585296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A585-E39F-480A-B94A-E3333B18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(6/6)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1AE9-6753-4E11-B927-03960C57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HK" dirty="0"/>
              <a:t>Example 3: Find all customers who have an account at some branch in which Jones has an account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357188" lvl="1" indent="0">
              <a:buNone/>
            </a:pPr>
            <a:endParaRPr lang="en-HK" dirty="0"/>
          </a:p>
          <a:p>
            <a:pPr marL="357188" lvl="1" indent="0">
              <a:buNone/>
            </a:pPr>
            <a:r>
              <a:rPr lang="en-HK" dirty="0"/>
              <a:t>or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2C9A-97F9-46CF-AA1A-59BFDE36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9929C-8447-48F5-A5B3-8C215E67C9B8}"/>
              </a:ext>
            </a:extLst>
          </p:cNvPr>
          <p:cNvSpPr/>
          <p:nvPr/>
        </p:nvSpPr>
        <p:spPr>
          <a:xfrm>
            <a:off x="2487792" y="2854443"/>
            <a:ext cx="77021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Deposit T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!= “Jones”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IN (SELECT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FROM Deposit 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“Jones”);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4DFDEEA-1ABE-4B58-8C41-BC34D96C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081" y="3092232"/>
            <a:ext cx="23857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 dirty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 set of branch name with “Jones” as </a:t>
            </a:r>
            <a:r>
              <a:rPr lang="en-US" altLang="zh-HK" sz="2000" b="0" dirty="0" err="1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cname</a:t>
            </a:r>
            <a:r>
              <a:rPr lang="en-US" altLang="zh-HK" sz="2000" b="0" dirty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  <a:endParaRPr lang="zh-HK" altLang="en-US" sz="2000" b="0" dirty="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D61CA0-1209-440A-B724-9E6E1422FE80}"/>
              </a:ext>
            </a:extLst>
          </p:cNvPr>
          <p:cNvCxnSpPr>
            <a:stCxn id="6" idx="1"/>
          </p:cNvCxnSpPr>
          <p:nvPr/>
        </p:nvCxnSpPr>
        <p:spPr>
          <a:xfrm flipH="1">
            <a:off x="7782268" y="3600064"/>
            <a:ext cx="1214813" cy="6627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801C03-0515-49AC-BA3A-9810C9C4A917}"/>
              </a:ext>
            </a:extLst>
          </p:cNvPr>
          <p:cNvSpPr/>
          <p:nvPr/>
        </p:nvSpPr>
        <p:spPr>
          <a:xfrm>
            <a:off x="2487792" y="5043315"/>
            <a:ext cx="6800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Deposit S, Deposit T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“Jones”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8046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F13-23F6-40C6-8B6C-BEC8C1E7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EXISTS Condition </a:t>
            </a:r>
            <a:r>
              <a:rPr lang="en-US" altLang="zh-TW" sz="3600" dirty="0"/>
              <a:t>(1/3)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C2D3-C817-483A-9F19-04C09C7E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9" y="2011680"/>
            <a:ext cx="6112281" cy="4206240"/>
          </a:xfrm>
        </p:spPr>
        <p:txBody>
          <a:bodyPr/>
          <a:lstStyle/>
          <a:p>
            <a:r>
              <a:rPr lang="en-HK" dirty="0"/>
              <a:t>The EXISTS condition is used in combination with a nested query and is considered “to be met” if the nested query returns at least one row.</a:t>
            </a:r>
          </a:p>
          <a:p>
            <a:r>
              <a:rPr lang="en-HK" dirty="0"/>
              <a:t>The NOT EXISTS condition is used in combination with a nested query and is considered “to be met” if the nested query returns empty result.</a:t>
            </a:r>
          </a:p>
          <a:p>
            <a:r>
              <a:rPr lang="en-US" altLang="zh-TW" dirty="0"/>
              <a:t>Example 1:</a:t>
            </a:r>
            <a:r>
              <a:rPr lang="en-HK" dirty="0"/>
              <a:t> Find all customers of Central branch who have an account there but no loan there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C05F-E2C8-49C8-8278-F11752C9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056EA-A69C-4005-9B4B-C584034D0D75}"/>
              </a:ext>
            </a:extLst>
          </p:cNvPr>
          <p:cNvSpPr/>
          <p:nvPr/>
        </p:nvSpPr>
        <p:spPr>
          <a:xfrm>
            <a:off x="6128074" y="2550076"/>
            <a:ext cx="5923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Customer C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EXISTS 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(SELECT *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FROM Deposit D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D.bname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“Central”)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AND NOT EXISTS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(SELECT *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FROM Borrow B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B.bname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“Central”);</a:t>
            </a:r>
          </a:p>
        </p:txBody>
      </p:sp>
    </p:spTree>
    <p:extLst>
      <p:ext uri="{BB962C8B-B14F-4D97-AF65-F5344CB8AC3E}">
        <p14:creationId xmlns:p14="http://schemas.microsoft.com/office/powerpoint/2010/main" val="2626704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531C-8C15-4444-AD62-8BDFA1DD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EXISTS Condition </a:t>
            </a:r>
            <a:r>
              <a:rPr lang="en-US" altLang="zh-TW" sz="3600" dirty="0"/>
              <a:t>(2/3)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FDF8-33F8-4B66-953C-7F18F296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Find branches having greater assets than all branches in N.T.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357188" lvl="1" indent="0">
              <a:buNone/>
            </a:pPr>
            <a:r>
              <a:rPr lang="en-HK" dirty="0"/>
              <a:t>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FEF4F-EF9E-4CA4-9F2C-FF01EFB4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78D2E-D669-472A-98BA-45EB2DBD6ECF}"/>
              </a:ext>
            </a:extLst>
          </p:cNvPr>
          <p:cNvSpPr/>
          <p:nvPr/>
        </p:nvSpPr>
        <p:spPr>
          <a:xfrm>
            <a:off x="1462601" y="2502538"/>
            <a:ext cx="8187937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SELECT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X.bname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FROM Branch X</a:t>
            </a:r>
          </a:p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WHERE NOT EXISTS (SELECT *</a:t>
            </a:r>
          </a:p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FROM Branch Y</a:t>
            </a:r>
          </a:p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WHERE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Y.b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-city = “</a:t>
            </a:r>
            <a:r>
              <a:rPr lang="en-US" altLang="zh-TW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N.T.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”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lvl="2">
              <a:spcBef>
                <a:spcPts val="400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      AND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Y.assets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&gt;=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X.assets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);</a:t>
            </a:r>
            <a:r>
              <a:rPr lang="en-US" altLang="zh-HK" sz="2000" b="1" i="1" u="sng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53BA5-6B75-4CBA-8E40-1327ED0351DC}"/>
              </a:ext>
            </a:extLst>
          </p:cNvPr>
          <p:cNvSpPr/>
          <p:nvPr/>
        </p:nvSpPr>
        <p:spPr>
          <a:xfrm>
            <a:off x="9281799" y="2829330"/>
            <a:ext cx="23233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branches in N.T. with assets greater than or equal to branch 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DA0C08-5923-4879-9F67-C446B854B2F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84919" y="3491050"/>
            <a:ext cx="1696880" cy="35732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3AE0-46C0-4F95-B805-452D920B4262}"/>
              </a:ext>
            </a:extLst>
          </p:cNvPr>
          <p:cNvSpPr/>
          <p:nvPr/>
        </p:nvSpPr>
        <p:spPr>
          <a:xfrm>
            <a:off x="2372670" y="4929972"/>
            <a:ext cx="68788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Branch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assets &gt; ALL (SELECT assets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FROM Branch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WHERE b-city = “N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243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8A9C-F815-4133-825D-23022EA2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CREATE TABLE </a:t>
            </a:r>
            <a:r>
              <a:rPr lang="en-US" altLang="zh-TW" dirty="0"/>
              <a:t>Statement </a:t>
            </a:r>
            <a:r>
              <a:rPr lang="en-HK" altLang="zh-TW" dirty="0"/>
              <a:t>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2EE3-DCAC-4F9E-A969-3DD9E665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CREATE TABLE statement creates a table. Tables contain columns and constraints, rules to which data must conform. Table-level constraints specify a column or columns. Columns have a data type and can specify column constraints (column-level constraints).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A6FFE-3DF3-4266-8D7B-885A757C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F59D9-F9DA-4CB8-AD20-90802935B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6" t="25418" r="19784" b="46510"/>
          <a:stretch/>
        </p:blipFill>
        <p:spPr>
          <a:xfrm>
            <a:off x="2911374" y="3502683"/>
            <a:ext cx="6367169" cy="31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65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8125-D009-4903-839D-A5B2859D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EXISTS Condition </a:t>
            </a:r>
            <a:r>
              <a:rPr lang="en-US" altLang="zh-TW" sz="3600" dirty="0"/>
              <a:t>(3/3)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1D09-F8F2-4F67-8235-D2594839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3: </a:t>
            </a:r>
            <a:r>
              <a:rPr lang="en-HK" altLang="zh-TW" dirty="0"/>
              <a:t>Find all customers who have a deposit account at ALL branches located in Kowloon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50F2F-BD68-43D6-BB48-1916216E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9B8C9-D9B9-48AF-BCB6-5AC6A440B379}"/>
              </a:ext>
            </a:extLst>
          </p:cNvPr>
          <p:cNvSpPr/>
          <p:nvPr/>
        </p:nvSpPr>
        <p:spPr>
          <a:xfrm>
            <a:off x="2159913" y="3064193"/>
            <a:ext cx="7122233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SELECT DISTINCT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S.cname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FROM Deposit S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WHERE NOT EXISTS ((SELECT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bname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FROM Branch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WHERE b-city = “Kowloon”)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MINUS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(SELECT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T.bname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FROM Deposit T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WHERE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S.cname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=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T.cname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5EDF5-EF8B-465F-AD98-413BF195E82A}"/>
              </a:ext>
            </a:extLst>
          </p:cNvPr>
          <p:cNvSpPr/>
          <p:nvPr/>
        </p:nvSpPr>
        <p:spPr>
          <a:xfrm>
            <a:off x="8790312" y="3962123"/>
            <a:ext cx="1552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 in “Kowloon”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64DB8F-B48B-4FEE-85C5-DE611E4F1EF8}"/>
              </a:ext>
            </a:extLst>
          </p:cNvPr>
          <p:cNvCxnSpPr>
            <a:cxnSpLocks/>
          </p:cNvCxnSpPr>
          <p:nvPr/>
        </p:nvCxnSpPr>
        <p:spPr>
          <a:xfrm flipH="1">
            <a:off x="7295468" y="4316066"/>
            <a:ext cx="143563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0998756-89E8-41A3-9251-6CFE77B63066}"/>
              </a:ext>
            </a:extLst>
          </p:cNvPr>
          <p:cNvSpPr/>
          <p:nvPr/>
        </p:nvSpPr>
        <p:spPr>
          <a:xfrm>
            <a:off x="8790312" y="5230269"/>
            <a:ext cx="23685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 where S has an account (</a:t>
            </a:r>
            <a:r>
              <a:rPr lang="en-US" altLang="zh-HK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US" altLang="zh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HK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4C8F98-D360-4C54-B656-52A800443FC3}"/>
              </a:ext>
            </a:extLst>
          </p:cNvPr>
          <p:cNvCxnSpPr>
            <a:cxnSpLocks/>
          </p:cNvCxnSpPr>
          <p:nvPr/>
        </p:nvCxnSpPr>
        <p:spPr>
          <a:xfrm flipH="1">
            <a:off x="7295466" y="5751253"/>
            <a:ext cx="143564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8A756-F044-4D01-BB70-E0AD8D25428F}"/>
              </a:ext>
            </a:extLst>
          </p:cNvPr>
          <p:cNvSpPr/>
          <p:nvPr/>
        </p:nvSpPr>
        <p:spPr>
          <a:xfrm>
            <a:off x="1202919" y="4522383"/>
            <a:ext cx="24283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branches in “Kowloon” S does not has account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2D239-025A-4F63-9B30-F223D4690B8F}"/>
              </a:ext>
            </a:extLst>
          </p:cNvPr>
          <p:cNvCxnSpPr>
            <a:cxnSpLocks/>
          </p:cNvCxnSpPr>
          <p:nvPr/>
        </p:nvCxnSpPr>
        <p:spPr>
          <a:xfrm flipV="1">
            <a:off x="3473404" y="4199613"/>
            <a:ext cx="427597" cy="7078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75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99F2-E5E0-4213-8543-33996825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(1/</a:t>
            </a:r>
            <a:r>
              <a:rPr lang="en-US" altLang="zh-TW" dirty="0"/>
              <a:t>5</a:t>
            </a:r>
            <a:r>
              <a:rPr lang="en-US" altLang="zh-HK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D150-2049-4A53-BCB5-726890DA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111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dirty="0"/>
              <a:t>Built-in aggregate functions </a:t>
            </a:r>
          </a:p>
          <a:p>
            <a:pPr lvl="1">
              <a:lnSpc>
                <a:spcPct val="110000"/>
              </a:lnSpc>
            </a:pPr>
            <a:r>
              <a:rPr lang="en-US" altLang="zh-HK" dirty="0"/>
              <a:t>COUNT</a:t>
            </a:r>
            <a:r>
              <a:rPr lang="en-US" altLang="zh-HK" i="1" dirty="0"/>
              <a:t>,</a:t>
            </a:r>
            <a:r>
              <a:rPr lang="en-US" altLang="zh-HK" dirty="0"/>
              <a:t> SUM, MAX, MIN, and</a:t>
            </a:r>
            <a:r>
              <a:rPr lang="en-US" altLang="zh-HK" b="1" dirty="0"/>
              <a:t> </a:t>
            </a:r>
            <a:r>
              <a:rPr lang="en-US" altLang="zh-HK" dirty="0"/>
              <a:t>AVG</a:t>
            </a:r>
          </a:p>
          <a:p>
            <a:pPr>
              <a:lnSpc>
                <a:spcPct val="110000"/>
              </a:lnSpc>
            </a:pPr>
            <a:r>
              <a:rPr lang="en-US" altLang="zh-HK" dirty="0"/>
              <a:t>Used to summarize information from multiple tuples into a single tuple</a:t>
            </a:r>
          </a:p>
          <a:p>
            <a:r>
              <a:rPr lang="en-US" altLang="zh-TW" dirty="0"/>
              <a:t>Example 1: </a:t>
            </a:r>
            <a:r>
              <a:rPr lang="en-US" altLang="zh-HK" dirty="0"/>
              <a:t>Find the sum of the salaries of all employees, the maximum salary, the minimum salary, and the average salary.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F0E29-A280-43F1-B5DC-EB80EF5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42EF9-4B99-485F-8A5E-19B8B7E0E714}"/>
              </a:ext>
            </a:extLst>
          </p:cNvPr>
          <p:cNvSpPr/>
          <p:nvPr/>
        </p:nvSpPr>
        <p:spPr>
          <a:xfrm>
            <a:off x="3080892" y="4357179"/>
            <a:ext cx="8524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SUM(Salary), MAX(Salary), MIN(Salary), AVG(Salary)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EMPLOYEE;</a:t>
            </a:r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806B7EE6-F244-4D20-9BA8-72A47478B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7" t="5107" r="17031" b="42271"/>
          <a:stretch/>
        </p:blipFill>
        <p:spPr bwMode="auto">
          <a:xfrm>
            <a:off x="1057859" y="4483214"/>
            <a:ext cx="619318" cy="225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99E833-5EB7-47DB-9322-414F7537D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62284"/>
              </p:ext>
            </p:extLst>
          </p:nvPr>
        </p:nvGraphicFramePr>
        <p:xfrm>
          <a:off x="3004059" y="5373119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07481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0767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208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AVG(Salary)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281000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35125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679108FD-58A9-448E-9ADD-79F704DA1805}"/>
              </a:ext>
            </a:extLst>
          </p:cNvPr>
          <p:cNvSpPr/>
          <p:nvPr/>
        </p:nvSpPr>
        <p:spPr>
          <a:xfrm>
            <a:off x="2079716" y="5559143"/>
            <a:ext cx="598636" cy="369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9076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74C-7D9E-4271-9D0C-0876470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</a:t>
            </a:r>
            <a:r>
              <a:rPr lang="en-US" altLang="zh-TW" dirty="0"/>
              <a:t>(2/5)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7AFC-F5E8-4CED-97C0-25B62B2B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399224" cy="4206240"/>
          </a:xfrm>
        </p:spPr>
        <p:txBody>
          <a:bodyPr/>
          <a:lstStyle/>
          <a:p>
            <a:r>
              <a:rPr lang="en-US" altLang="zh-HK" dirty="0"/>
              <a:t>Example 2: Find the sum of the salaries of all employees of the ‘Research’ department, as well as the maximum salary, the minimum salary, and the average salary in this department.</a:t>
            </a:r>
          </a:p>
          <a:p>
            <a:endParaRPr lang="en-HK" dirty="0"/>
          </a:p>
          <a:p>
            <a:endParaRPr lang="en-HK" dirty="0"/>
          </a:p>
          <a:p>
            <a:endParaRPr lang="en-US" altLang="zh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2A4B-0019-45CD-9E56-AC2DF55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BCC44-648B-4250-B9D9-97FEE36E83E3}"/>
              </a:ext>
            </a:extLst>
          </p:cNvPr>
          <p:cNvSpPr/>
          <p:nvPr/>
        </p:nvSpPr>
        <p:spPr>
          <a:xfrm>
            <a:off x="2558148" y="3103754"/>
            <a:ext cx="8524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SUM(Salary), MAX(Salary), MIN(Salary), AVG(Salary)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EMPLOYEE, DEPARTMENT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=‘Research’;</a:t>
            </a:r>
          </a:p>
        </p:txBody>
      </p:sp>
      <p:pic>
        <p:nvPicPr>
          <p:cNvPr id="10" name="Picture 3" descr="fig05_06continueda.jpg">
            <a:extLst>
              <a:ext uri="{FF2B5EF4-FFF2-40B4-BE49-F238E27FC236}">
                <a16:creationId xmlns:a16="http://schemas.microsoft.com/office/drawing/2014/main" id="{5467A2B1-1105-4E3B-B3EA-113C588ED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3" t="4467" b="42271"/>
          <a:stretch/>
        </p:blipFill>
        <p:spPr bwMode="auto">
          <a:xfrm>
            <a:off x="215834" y="4118801"/>
            <a:ext cx="2748687" cy="227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41E0A3DC-D839-4BEC-A4D7-15360EBAA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2983574" y="5133040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43F57D1E-D77C-4C1F-8FF9-6B19461B2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2981633" y="4402761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ig05_06continueda.jpg">
            <a:extLst>
              <a:ext uri="{FF2B5EF4-FFF2-40B4-BE49-F238E27FC236}">
                <a16:creationId xmlns:a16="http://schemas.microsoft.com/office/drawing/2014/main" id="{04AFC8CE-DA0A-473C-BCCD-EC91E3B78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2981633" y="4889615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67C65D96-7306-4DCB-A317-B76DAF0BB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82980" r="39004" b="11822"/>
          <a:stretch/>
        </p:blipFill>
        <p:spPr bwMode="auto">
          <a:xfrm>
            <a:off x="2981633" y="6106751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ig05_06continueda.jpg">
            <a:extLst>
              <a:ext uri="{FF2B5EF4-FFF2-40B4-BE49-F238E27FC236}">
                <a16:creationId xmlns:a16="http://schemas.microsoft.com/office/drawing/2014/main" id="{81D6456E-DCEB-4A64-B514-2FBD1EA41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65907" r="38963" b="28894"/>
          <a:stretch/>
        </p:blipFill>
        <p:spPr bwMode="auto">
          <a:xfrm>
            <a:off x="2981633" y="4159333"/>
            <a:ext cx="428509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id="{1A06EA33-D5F3-4D8E-B631-0311A25B7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2981633" y="4646188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fig05_06continueda.jpg">
            <a:extLst>
              <a:ext uri="{FF2B5EF4-FFF2-40B4-BE49-F238E27FC236}">
                <a16:creationId xmlns:a16="http://schemas.microsoft.com/office/drawing/2014/main" id="{902D26B4-4617-43D8-A0F9-7C0DF55C1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2981633" y="5376470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fig05_06continueda.jpg">
            <a:extLst>
              <a:ext uri="{FF2B5EF4-FFF2-40B4-BE49-F238E27FC236}">
                <a16:creationId xmlns:a16="http://schemas.microsoft.com/office/drawing/2014/main" id="{7F819E7B-DF02-4720-BDE6-17546DCFD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2981633" y="5619897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fig05_06continueda.jpg">
            <a:extLst>
              <a:ext uri="{FF2B5EF4-FFF2-40B4-BE49-F238E27FC236}">
                <a16:creationId xmlns:a16="http://schemas.microsoft.com/office/drawing/2014/main" id="{5940FEBE-164D-4599-A73F-E0B6D34B8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2981633" y="5863324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1D19275-2B51-4E6E-918C-0A4D63510B34}"/>
              </a:ext>
            </a:extLst>
          </p:cNvPr>
          <p:cNvSpPr/>
          <p:nvPr/>
        </p:nvSpPr>
        <p:spPr>
          <a:xfrm>
            <a:off x="2994577" y="4396108"/>
            <a:ext cx="1208362" cy="493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BE8AF-5550-4A76-B80A-F61F590B6CE0}"/>
              </a:ext>
            </a:extLst>
          </p:cNvPr>
          <p:cNvSpPr/>
          <p:nvPr/>
        </p:nvSpPr>
        <p:spPr>
          <a:xfrm>
            <a:off x="2994577" y="5355379"/>
            <a:ext cx="1208362" cy="507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0D881-7188-4025-A5D2-B6D3F0994482}"/>
              </a:ext>
            </a:extLst>
          </p:cNvPr>
          <p:cNvSpPr/>
          <p:nvPr/>
        </p:nvSpPr>
        <p:spPr>
          <a:xfrm>
            <a:off x="1120824" y="4403787"/>
            <a:ext cx="640940" cy="493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BA2E9-F710-4CD6-BB57-A5A237E23855}"/>
              </a:ext>
            </a:extLst>
          </p:cNvPr>
          <p:cNvSpPr/>
          <p:nvPr/>
        </p:nvSpPr>
        <p:spPr>
          <a:xfrm>
            <a:off x="1135078" y="5352184"/>
            <a:ext cx="640940" cy="493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D3572-4EBD-4229-8F80-511F336B7DDF}"/>
              </a:ext>
            </a:extLst>
          </p:cNvPr>
          <p:cNvSpPr/>
          <p:nvPr/>
        </p:nvSpPr>
        <p:spPr>
          <a:xfrm>
            <a:off x="4427275" y="4118801"/>
            <a:ext cx="3328679" cy="266917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63FE2DF-252D-4E38-9849-C5458CB7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90174"/>
              </p:ext>
            </p:extLst>
          </p:nvPr>
        </p:nvGraphicFramePr>
        <p:xfrm>
          <a:off x="5477544" y="4673283"/>
          <a:ext cx="630702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6757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  <a:gridCol w="1576757">
                  <a:extLst>
                    <a:ext uri="{9D8B030D-6E8A-4147-A177-3AD203B41FA5}">
                      <a16:colId xmlns:a16="http://schemas.microsoft.com/office/drawing/2014/main" val="3200748182"/>
                    </a:ext>
                  </a:extLst>
                </a:gridCol>
                <a:gridCol w="1576757">
                  <a:extLst>
                    <a:ext uri="{9D8B030D-6E8A-4147-A177-3AD203B41FA5}">
                      <a16:colId xmlns:a16="http://schemas.microsoft.com/office/drawing/2014/main" val="204076709"/>
                    </a:ext>
                  </a:extLst>
                </a:gridCol>
                <a:gridCol w="1576757">
                  <a:extLst>
                    <a:ext uri="{9D8B030D-6E8A-4147-A177-3AD203B41FA5}">
                      <a16:colId xmlns:a16="http://schemas.microsoft.com/office/drawing/2014/main" val="408208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AVG(Salary)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33250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19F1D0CF-A7B0-4C05-8D6D-71E05815B868}"/>
              </a:ext>
            </a:extLst>
          </p:cNvPr>
          <p:cNvSpPr/>
          <p:nvPr/>
        </p:nvSpPr>
        <p:spPr>
          <a:xfrm>
            <a:off x="4681375" y="4811474"/>
            <a:ext cx="598636" cy="369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19858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74C-7D9E-4271-9D0C-0876470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</a:t>
            </a:r>
            <a:r>
              <a:rPr lang="en-US" altLang="zh-TW" dirty="0"/>
              <a:t>(3/5)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7AFC-F5E8-4CED-97C0-25B62B2B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399224" cy="4206240"/>
          </a:xfrm>
        </p:spPr>
        <p:txBody>
          <a:bodyPr/>
          <a:lstStyle/>
          <a:p>
            <a:r>
              <a:rPr lang="en-US" altLang="zh-TW" dirty="0"/>
              <a:t>Example 3: </a:t>
            </a:r>
            <a:r>
              <a:rPr lang="en-US" altLang="zh-HK" dirty="0"/>
              <a:t>Retrieve the total number of employees in the company.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Example 4: Retrieve the number of employees in the ‘Research’ department.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2A4B-0019-45CD-9E56-AC2DF55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83E30-B79F-41D2-AC5E-BFA3B940165B}"/>
              </a:ext>
            </a:extLst>
          </p:cNvPr>
          <p:cNvSpPr/>
          <p:nvPr/>
        </p:nvSpPr>
        <p:spPr>
          <a:xfrm>
            <a:off x="1597700" y="2573597"/>
            <a:ext cx="8524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COUNT(*)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37805-07DB-482E-A3A7-97A0EDE596C1}"/>
              </a:ext>
            </a:extLst>
          </p:cNvPr>
          <p:cNvSpPr/>
          <p:nvPr/>
        </p:nvSpPr>
        <p:spPr>
          <a:xfrm>
            <a:off x="1545072" y="4607831"/>
            <a:ext cx="8524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COUNT(*)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EMPLOYEE, DEPARTMENT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=‘Research’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9E84D-6BF5-4245-8E9E-D7E3737AB7AE}"/>
              </a:ext>
            </a:extLst>
          </p:cNvPr>
          <p:cNvSpPr/>
          <p:nvPr/>
        </p:nvSpPr>
        <p:spPr>
          <a:xfrm>
            <a:off x="6244982" y="2557792"/>
            <a:ext cx="4496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COUNT(*) returns the number of rows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8D9D2-7243-41B1-B7A3-690719FD2198}"/>
              </a:ext>
            </a:extLst>
          </p:cNvPr>
          <p:cNvCxnSpPr/>
          <p:nvPr/>
        </p:nvCxnSpPr>
        <p:spPr>
          <a:xfrm flipH="1">
            <a:off x="4468080" y="2764977"/>
            <a:ext cx="175356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E99F89-B78E-4172-A55A-BA076DC40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39072"/>
              </p:ext>
            </p:extLst>
          </p:nvPr>
        </p:nvGraphicFramePr>
        <p:xfrm>
          <a:off x="5418338" y="3101720"/>
          <a:ext cx="1576757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6757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COUNT(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396686-5092-4F9E-8D20-0CF9080B6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3645"/>
              </p:ext>
            </p:extLst>
          </p:nvPr>
        </p:nvGraphicFramePr>
        <p:xfrm>
          <a:off x="5426018" y="5767078"/>
          <a:ext cx="1576757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6757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COUNT(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H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81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74C-7D9E-4271-9D0C-0876470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</a:t>
            </a:r>
            <a:r>
              <a:rPr lang="en-US" altLang="zh-TW" dirty="0"/>
              <a:t>(4/5)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7AFC-F5E8-4CED-97C0-25B62B2B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399224" cy="4206240"/>
          </a:xfrm>
        </p:spPr>
        <p:txBody>
          <a:bodyPr/>
          <a:lstStyle/>
          <a:p>
            <a:r>
              <a:rPr lang="en-US" altLang="zh-HK" dirty="0"/>
              <a:t>Example </a:t>
            </a:r>
            <a:r>
              <a:rPr lang="en-US" altLang="zh-TW" dirty="0"/>
              <a:t>5</a:t>
            </a:r>
            <a:r>
              <a:rPr lang="en-US" altLang="zh-HK" dirty="0"/>
              <a:t>: Count the number of distinct salary values in the database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HK" dirty="0"/>
          </a:p>
          <a:p>
            <a:endParaRPr lang="en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2A4B-0019-45CD-9E56-AC2DF55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BCC44-648B-4250-B9D9-97FEE36E83E3}"/>
              </a:ext>
            </a:extLst>
          </p:cNvPr>
          <p:cNvSpPr/>
          <p:nvPr/>
        </p:nvSpPr>
        <p:spPr>
          <a:xfrm>
            <a:off x="2558148" y="2426636"/>
            <a:ext cx="8524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COUNT(DISTINCT 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</a:t>
            </a:r>
          </a:p>
        </p:txBody>
      </p:sp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8CE22B6C-7114-4007-B761-21CB9908D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7" t="5107" r="17031" b="42271"/>
          <a:stretch/>
        </p:blipFill>
        <p:spPr bwMode="auto">
          <a:xfrm>
            <a:off x="5786325" y="3324379"/>
            <a:ext cx="619318" cy="225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EBF5F0-3CBE-446A-9EEC-5BA78826FA8C}"/>
              </a:ext>
            </a:extLst>
          </p:cNvPr>
          <p:cNvSpPr/>
          <p:nvPr/>
        </p:nvSpPr>
        <p:spPr>
          <a:xfrm>
            <a:off x="5786325" y="3567979"/>
            <a:ext cx="640940" cy="12190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CA3B6-8F77-4735-ACDA-78AF0AE6DD46}"/>
              </a:ext>
            </a:extLst>
          </p:cNvPr>
          <p:cNvSpPr/>
          <p:nvPr/>
        </p:nvSpPr>
        <p:spPr>
          <a:xfrm>
            <a:off x="5787426" y="5254145"/>
            <a:ext cx="640940" cy="2576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01E1FB-D305-44EB-9076-BDA2BF4F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18385"/>
              </p:ext>
            </p:extLst>
          </p:nvPr>
        </p:nvGraphicFramePr>
        <p:xfrm>
          <a:off x="7362936" y="4124992"/>
          <a:ext cx="1576757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6757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COUNT(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19EAD8-94FF-438C-9EF9-9E50289F4B79}"/>
              </a:ext>
            </a:extLst>
          </p:cNvPr>
          <p:cNvSpPr/>
          <p:nvPr/>
        </p:nvSpPr>
        <p:spPr>
          <a:xfrm>
            <a:off x="6572756" y="4311016"/>
            <a:ext cx="598636" cy="369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63765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3076-11BF-4265-8DAB-1D665735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</a:t>
            </a:r>
            <a:r>
              <a:rPr lang="en-US" altLang="zh-TW" dirty="0"/>
              <a:t>(5/5)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9CC1-D60B-4D91-85D4-00361A62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Example </a:t>
            </a:r>
            <a:r>
              <a:rPr lang="en-US" altLang="zh-TW" dirty="0"/>
              <a:t>6</a:t>
            </a:r>
            <a:r>
              <a:rPr lang="en-US" altLang="zh-HK" dirty="0"/>
              <a:t>: Retrieve the names of all employees who have two or more dependents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B6509-7B84-43A0-9415-8C83107E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9D461-2850-471A-AC66-27040484151C}"/>
              </a:ext>
            </a:extLst>
          </p:cNvPr>
          <p:cNvSpPr/>
          <p:nvPr/>
        </p:nvSpPr>
        <p:spPr>
          <a:xfrm>
            <a:off x="1539632" y="2827721"/>
            <a:ext cx="8524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(SELECT COUNT(*)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 FROM DEPENDENT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WHERE SSN=ESSN) &gt;= 2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2B5AD1F9-41C3-44D8-A76D-B6846E321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566" r="61492" b="41568"/>
          <a:stretch/>
        </p:blipFill>
        <p:spPr bwMode="auto">
          <a:xfrm>
            <a:off x="6324993" y="2495629"/>
            <a:ext cx="3051019" cy="27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05_06continuedb.jpg">
            <a:extLst>
              <a:ext uri="{FF2B5EF4-FFF2-40B4-BE49-F238E27FC236}">
                <a16:creationId xmlns:a16="http://schemas.microsoft.com/office/drawing/2014/main" id="{9BF4CABE-B2CA-44BB-8391-CF33B44E1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3" t="48001" r="37605"/>
          <a:stretch/>
        </p:blipFill>
        <p:spPr bwMode="auto">
          <a:xfrm>
            <a:off x="9773349" y="2493896"/>
            <a:ext cx="2323400" cy="251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0AEDE3-221B-4716-82A6-6FA517E089E0}"/>
              </a:ext>
            </a:extLst>
          </p:cNvPr>
          <p:cNvSpPr/>
          <p:nvPr/>
        </p:nvSpPr>
        <p:spPr>
          <a:xfrm>
            <a:off x="8159731" y="3258914"/>
            <a:ext cx="1036896" cy="2456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2406C-4620-487F-86C7-3C5DAA504E43}"/>
              </a:ext>
            </a:extLst>
          </p:cNvPr>
          <p:cNvSpPr/>
          <p:nvPr/>
        </p:nvSpPr>
        <p:spPr>
          <a:xfrm>
            <a:off x="8159731" y="3012210"/>
            <a:ext cx="1036896" cy="2456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9A4DCA-B901-4890-8E49-A995BB6A848F}"/>
              </a:ext>
            </a:extLst>
          </p:cNvPr>
          <p:cNvCxnSpPr>
            <a:cxnSpLocks/>
          </p:cNvCxnSpPr>
          <p:nvPr/>
        </p:nvCxnSpPr>
        <p:spPr>
          <a:xfrm flipH="1">
            <a:off x="9192778" y="3135011"/>
            <a:ext cx="3505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C3FD2-A0D2-41F9-8324-236B665D71F9}"/>
              </a:ext>
            </a:extLst>
          </p:cNvPr>
          <p:cNvCxnSpPr>
            <a:cxnSpLocks/>
          </p:cNvCxnSpPr>
          <p:nvPr/>
        </p:nvCxnSpPr>
        <p:spPr>
          <a:xfrm flipH="1">
            <a:off x="9192778" y="3376651"/>
            <a:ext cx="3505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50C64-29B2-40A9-9579-510D0004F062}"/>
              </a:ext>
            </a:extLst>
          </p:cNvPr>
          <p:cNvCxnSpPr>
            <a:cxnSpLocks/>
          </p:cNvCxnSpPr>
          <p:nvPr/>
        </p:nvCxnSpPr>
        <p:spPr>
          <a:xfrm flipH="1">
            <a:off x="9192778" y="3931936"/>
            <a:ext cx="3505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E16396-4B84-4960-9F8A-21A8A5FAE2BC}"/>
              </a:ext>
            </a:extLst>
          </p:cNvPr>
          <p:cNvSpPr txBox="1"/>
          <p:nvPr/>
        </p:nvSpPr>
        <p:spPr>
          <a:xfrm>
            <a:off x="9504893" y="294472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59174-FFB0-42DE-9FB5-C196F0939671}"/>
              </a:ext>
            </a:extLst>
          </p:cNvPr>
          <p:cNvSpPr txBox="1"/>
          <p:nvPr/>
        </p:nvSpPr>
        <p:spPr>
          <a:xfrm>
            <a:off x="9501718" y="318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69382-65CC-4389-920A-023C3832F936}"/>
              </a:ext>
            </a:extLst>
          </p:cNvPr>
          <p:cNvSpPr txBox="1"/>
          <p:nvPr/>
        </p:nvSpPr>
        <p:spPr>
          <a:xfrm>
            <a:off x="9501718" y="3744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D08C2F8-860B-47C4-91F0-A82C4505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5128"/>
              </p:ext>
            </p:extLst>
          </p:nvPr>
        </p:nvGraphicFramePr>
        <p:xfrm>
          <a:off x="7169611" y="5659410"/>
          <a:ext cx="2816416" cy="10126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8208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  <a:gridCol w="1408208">
                  <a:extLst>
                    <a:ext uri="{9D8B030D-6E8A-4147-A177-3AD203B41FA5}">
                      <a16:colId xmlns:a16="http://schemas.microsoft.com/office/drawing/2014/main" val="3200748182"/>
                    </a:ext>
                  </a:extLst>
                </a:gridCol>
              </a:tblGrid>
              <a:tr h="318990">
                <a:tc>
                  <a:txBody>
                    <a:bodyPr/>
                    <a:lstStyle/>
                    <a:p>
                      <a:pPr algn="l"/>
                      <a:r>
                        <a:rPr lang="en-HK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Lname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HK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Fname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23421">
                <a:tc>
                  <a:txBody>
                    <a:bodyPr/>
                    <a:lstStyle/>
                    <a:p>
                      <a:pPr algn="l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Smith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  <a:tr h="323421">
                <a:tc>
                  <a:txBody>
                    <a:bodyPr/>
                    <a:lstStyle/>
                    <a:p>
                      <a:pPr algn="l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Wong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Franklin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82132998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5071DEF9-B66E-4701-B791-9C07C1D49076}"/>
              </a:ext>
            </a:extLst>
          </p:cNvPr>
          <p:cNvSpPr/>
          <p:nvPr/>
        </p:nvSpPr>
        <p:spPr>
          <a:xfrm rot="5400000">
            <a:off x="8448707" y="5292586"/>
            <a:ext cx="258223" cy="369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286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B3E-196A-462D-877C-69FCBCB3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BY Clause (1/4)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71AC-6C63-4215-B61D-40CB5C4F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64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We can apply the aggregate functions to subgroups of tuples in a relation based on some attribute values. For example, find the average salary of employees in each department.</a:t>
            </a:r>
          </a:p>
          <a:p>
            <a:pPr>
              <a:lnSpc>
                <a:spcPct val="110000"/>
              </a:lnSpc>
            </a:pPr>
            <a:r>
              <a:rPr lang="en-US" dirty="0"/>
              <a:t>Grouping the tuples that have same value of some attribute(s), called the grouping attribute</a:t>
            </a:r>
            <a:r>
              <a:rPr lang="en-US" altLang="zh-TW" dirty="0"/>
              <a:t>(s), and the aggregate function is applied to each subgroup independently. </a:t>
            </a:r>
          </a:p>
          <a:p>
            <a:pPr>
              <a:lnSpc>
                <a:spcPct val="110000"/>
              </a:lnSpc>
            </a:pPr>
            <a:r>
              <a:rPr lang="en-US" dirty="0"/>
              <a:t>SQL has the GROUP BY clause for this purpose</a:t>
            </a:r>
          </a:p>
          <a:p>
            <a:pPr>
              <a:lnSpc>
                <a:spcPct val="110000"/>
              </a:lnSpc>
            </a:pPr>
            <a:r>
              <a:rPr lang="en-US" dirty="0"/>
              <a:t>The GROUP BY clause specifies the grouping attributes, which should also appear in the SELECT clause, so that the value resulting from applying each function to a group of tuples appears along with the value of the grouping attributes.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76AA-F993-4938-B997-65BB9302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43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F8CE-F71A-4C72-B1FA-0AD2EFC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BY Clause (2/4)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201D-9702-44A2-9426-8054D6A8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36420"/>
            <a:ext cx="9784080" cy="4206240"/>
          </a:xfrm>
        </p:spPr>
        <p:txBody>
          <a:bodyPr/>
          <a:lstStyle/>
          <a:p>
            <a:r>
              <a:rPr lang="en-HK" dirty="0"/>
              <a:t>Example 1: For each department, retrieve the department number, the number of employees in the department, and their average salary.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The EMPLOYEE tuples are divided into groups , i.e., each group having the same value for the grouping attribute </a:t>
            </a:r>
            <a:r>
              <a:rPr lang="en-HK" dirty="0" err="1"/>
              <a:t>Dno</a:t>
            </a:r>
            <a:r>
              <a:rPr lang="en-HK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CD83-E8A0-4334-9A0B-B9B18B3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D294F-3961-4F66-9833-1A3440F58052}"/>
              </a:ext>
            </a:extLst>
          </p:cNvPr>
          <p:cNvSpPr/>
          <p:nvPr/>
        </p:nvSpPr>
        <p:spPr>
          <a:xfrm>
            <a:off x="2607760" y="2637620"/>
            <a:ext cx="8524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COUNT(*), AVG(Salary)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CBB94E1E-483B-47BA-8A44-03484E004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" b="78089"/>
          <a:stretch/>
        </p:blipFill>
        <p:spPr bwMode="auto">
          <a:xfrm>
            <a:off x="2282614" y="4454483"/>
            <a:ext cx="7409545" cy="75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85846349-0976-4216-9736-B53941B43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3" b="42794"/>
          <a:stretch/>
        </p:blipFill>
        <p:spPr bwMode="auto">
          <a:xfrm>
            <a:off x="2282613" y="6162460"/>
            <a:ext cx="7409545" cy="56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fig05_06continueda.jpg">
            <a:extLst>
              <a:ext uri="{FF2B5EF4-FFF2-40B4-BE49-F238E27FC236}">
                <a16:creationId xmlns:a16="http://schemas.microsoft.com/office/drawing/2014/main" id="{C05DE1CD-1B2C-4932-B0CB-0DBC8CFFA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2" b="56242"/>
          <a:stretch/>
        </p:blipFill>
        <p:spPr bwMode="auto">
          <a:xfrm>
            <a:off x="2282614" y="5207001"/>
            <a:ext cx="7409545" cy="46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fig05_06continueda.jpg">
            <a:extLst>
              <a:ext uri="{FF2B5EF4-FFF2-40B4-BE49-F238E27FC236}">
                <a16:creationId xmlns:a16="http://schemas.microsoft.com/office/drawing/2014/main" id="{3769DDCD-D34C-4519-9867-972CDCCCB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1" b="66460"/>
          <a:stretch/>
        </p:blipFill>
        <p:spPr bwMode="auto">
          <a:xfrm>
            <a:off x="2282613" y="5669977"/>
            <a:ext cx="7409545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5899F0-1AF1-46F4-B96F-589E3CCF6AC5}"/>
              </a:ext>
            </a:extLst>
          </p:cNvPr>
          <p:cNvSpPr/>
          <p:nvPr/>
        </p:nvSpPr>
        <p:spPr>
          <a:xfrm>
            <a:off x="9228665" y="4432166"/>
            <a:ext cx="431801" cy="22934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0236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F8CE-F71A-4C72-B1FA-0AD2EFC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BY Clause (3/4)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201D-9702-44A2-9426-8054D6A8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COUNT and AVG functions are applied to each group of tuples.</a:t>
            </a:r>
          </a:p>
          <a:p>
            <a:r>
              <a:rPr lang="en-HK" dirty="0"/>
              <a:t>Note that the SELECT clause includes only the grouping attribute and the functions applied on each group of tuples.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CD83-E8A0-4334-9A0B-B9B18B3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E54CFAF9-46B6-4201-B3D8-D9ED5BD53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" b="78089"/>
          <a:stretch/>
        </p:blipFill>
        <p:spPr bwMode="auto">
          <a:xfrm>
            <a:off x="96097" y="3324183"/>
            <a:ext cx="7409545" cy="75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FAE8FB6B-E2D5-480B-9B3E-A5FF11A06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3" b="42794"/>
          <a:stretch/>
        </p:blipFill>
        <p:spPr bwMode="auto">
          <a:xfrm>
            <a:off x="96096" y="5032160"/>
            <a:ext cx="7409545" cy="56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fig05_06continueda.jpg">
            <a:extLst>
              <a:ext uri="{FF2B5EF4-FFF2-40B4-BE49-F238E27FC236}">
                <a16:creationId xmlns:a16="http://schemas.microsoft.com/office/drawing/2014/main" id="{A3A73264-5440-457C-8F82-F1474DB0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2" b="56242"/>
          <a:stretch/>
        </p:blipFill>
        <p:spPr bwMode="auto">
          <a:xfrm>
            <a:off x="96097" y="4076701"/>
            <a:ext cx="7409545" cy="46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fig05_06continueda.jpg">
            <a:extLst>
              <a:ext uri="{FF2B5EF4-FFF2-40B4-BE49-F238E27FC236}">
                <a16:creationId xmlns:a16="http://schemas.microsoft.com/office/drawing/2014/main" id="{F85AC110-082F-4F98-81B4-1918BCBF7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1" b="66460"/>
          <a:stretch/>
        </p:blipFill>
        <p:spPr bwMode="auto">
          <a:xfrm>
            <a:off x="96096" y="4539677"/>
            <a:ext cx="7409545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C717A9-9463-4655-97AA-C2922547F730}"/>
              </a:ext>
            </a:extLst>
          </p:cNvPr>
          <p:cNvSpPr/>
          <p:nvPr/>
        </p:nvSpPr>
        <p:spPr>
          <a:xfrm>
            <a:off x="5640918" y="3572933"/>
            <a:ext cx="1833032" cy="9667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37D43-07C5-46B6-AF68-E324CDCBCCD7}"/>
              </a:ext>
            </a:extLst>
          </p:cNvPr>
          <p:cNvSpPr/>
          <p:nvPr/>
        </p:nvSpPr>
        <p:spPr>
          <a:xfrm>
            <a:off x="5640917" y="4539677"/>
            <a:ext cx="1833032" cy="709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56952-95D4-4744-87A3-12CDCFC128AB}"/>
              </a:ext>
            </a:extLst>
          </p:cNvPr>
          <p:cNvSpPr/>
          <p:nvPr/>
        </p:nvSpPr>
        <p:spPr>
          <a:xfrm>
            <a:off x="5640917" y="5240516"/>
            <a:ext cx="1833032" cy="287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8C97B8E-2204-4001-8607-F9AE2B4D7550}"/>
              </a:ext>
            </a:extLst>
          </p:cNvPr>
          <p:cNvSpPr/>
          <p:nvPr/>
        </p:nvSpPr>
        <p:spPr>
          <a:xfrm>
            <a:off x="7600949" y="3599105"/>
            <a:ext cx="155448" cy="9144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4574D25-2AF6-4076-BBB1-80990A4D3EB7}"/>
              </a:ext>
            </a:extLst>
          </p:cNvPr>
          <p:cNvSpPr/>
          <p:nvPr/>
        </p:nvSpPr>
        <p:spPr>
          <a:xfrm>
            <a:off x="7600949" y="4539677"/>
            <a:ext cx="155448" cy="70083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F227320-87C2-48FC-A146-62F9CDDB4163}"/>
              </a:ext>
            </a:extLst>
          </p:cNvPr>
          <p:cNvSpPr/>
          <p:nvPr/>
        </p:nvSpPr>
        <p:spPr>
          <a:xfrm>
            <a:off x="7600949" y="5249333"/>
            <a:ext cx="155448" cy="278253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5DB670-7E72-48EE-AB14-82CB88BAF64B}"/>
              </a:ext>
            </a:extLst>
          </p:cNvPr>
          <p:cNvSpPr txBox="1"/>
          <p:nvPr/>
        </p:nvSpPr>
        <p:spPr>
          <a:xfrm>
            <a:off x="7789260" y="3865473"/>
            <a:ext cx="94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33250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345F1-FDCF-4AAA-880B-53174491D87C}"/>
              </a:ext>
            </a:extLst>
          </p:cNvPr>
          <p:cNvSpPr txBox="1"/>
          <p:nvPr/>
        </p:nvSpPr>
        <p:spPr>
          <a:xfrm>
            <a:off x="7793495" y="4690967"/>
            <a:ext cx="141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1E3BD-9E8A-4306-8431-EBFC77A84CC7}"/>
              </a:ext>
            </a:extLst>
          </p:cNvPr>
          <p:cNvSpPr txBox="1"/>
          <p:nvPr/>
        </p:nvSpPr>
        <p:spPr>
          <a:xfrm>
            <a:off x="7797729" y="5215906"/>
            <a:ext cx="90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55000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05B65FD-5CF1-468B-AA18-D18A1386C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56972"/>
              </p:ext>
            </p:extLst>
          </p:nvPr>
        </p:nvGraphicFramePr>
        <p:xfrm>
          <a:off x="9030801" y="3815189"/>
          <a:ext cx="3075718" cy="17298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5743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  <a:gridCol w="1298785">
                  <a:extLst>
                    <a:ext uri="{9D8B030D-6E8A-4147-A177-3AD203B41FA5}">
                      <a16:colId xmlns:a16="http://schemas.microsoft.com/office/drawing/2014/main" val="3200748182"/>
                    </a:ext>
                  </a:extLst>
                </a:gridCol>
                <a:gridCol w="1051190">
                  <a:extLst>
                    <a:ext uri="{9D8B030D-6E8A-4147-A177-3AD203B41FA5}">
                      <a16:colId xmlns:a16="http://schemas.microsoft.com/office/drawing/2014/main" val="3501460349"/>
                    </a:ext>
                  </a:extLst>
                </a:gridCol>
              </a:tblGrid>
              <a:tr h="410800">
                <a:tc>
                  <a:txBody>
                    <a:bodyPr/>
                    <a:lstStyle/>
                    <a:p>
                      <a:pPr algn="r"/>
                      <a:r>
                        <a:rPr lang="en-HK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Dno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COUNT(*)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</a:t>
                      </a:r>
                      <a:b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(Salary)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33250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82132998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03812333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54273B6E-D13D-491A-88F7-8537DB45606F}"/>
              </a:ext>
            </a:extLst>
          </p:cNvPr>
          <p:cNvSpPr/>
          <p:nvPr/>
        </p:nvSpPr>
        <p:spPr>
          <a:xfrm>
            <a:off x="8612463" y="4563722"/>
            <a:ext cx="344143" cy="4926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A915E6-1FBD-4B69-BB50-6DA3F05E4C7E}"/>
              </a:ext>
            </a:extLst>
          </p:cNvPr>
          <p:cNvSpPr/>
          <p:nvPr/>
        </p:nvSpPr>
        <p:spPr>
          <a:xfrm>
            <a:off x="1782260" y="5665233"/>
            <a:ext cx="8524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COUNT(*), AVG(Salary)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61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F8CE-F71A-4C72-B1FA-0AD2EFC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BY Clause (4/4)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201D-9702-44A2-9426-8054D6A8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For each project, retrieve the project number, the project name, and the number of employees who work on that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CD83-E8A0-4334-9A0B-B9B18B3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D294F-3961-4F66-9833-1A3440F58052}"/>
              </a:ext>
            </a:extLst>
          </p:cNvPr>
          <p:cNvSpPr/>
          <p:nvPr/>
        </p:nvSpPr>
        <p:spPr>
          <a:xfrm>
            <a:off x="2462700" y="2755836"/>
            <a:ext cx="8524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13A98-7F10-45D9-AD14-77C7D73DE810}"/>
              </a:ext>
            </a:extLst>
          </p:cNvPr>
          <p:cNvSpPr/>
          <p:nvPr/>
        </p:nvSpPr>
        <p:spPr>
          <a:xfrm>
            <a:off x="2458844" y="2831664"/>
            <a:ext cx="8524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PROJECT, WORKS_ON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Pno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2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8A9C-F815-4133-825D-23022EA2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CREATE TABLE </a:t>
            </a:r>
            <a:r>
              <a:rPr lang="en-US" altLang="zh-TW" dirty="0"/>
              <a:t>Statement </a:t>
            </a:r>
            <a:r>
              <a:rPr lang="en-HK" altLang="zh-TW" dirty="0"/>
              <a:t>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2EE3-DCAC-4F9E-A969-3DD9E665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A6FFE-3DF3-4266-8D7B-885A757C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F59D9-F9DA-4CB8-AD20-90802935B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7" t="53227" r="15118" b="19809"/>
          <a:stretch/>
        </p:blipFill>
        <p:spPr>
          <a:xfrm>
            <a:off x="1265357" y="2075985"/>
            <a:ext cx="9661287" cy="40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6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0DCC-4DEA-4232-96C6-2BC97263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HAVING Clause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A076-F0CE-4AAC-8CA1-1B9F05A0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Retrieve the values of the aggregate functions only for groups that satisfying certain conditions</a:t>
            </a:r>
          </a:p>
          <a:p>
            <a:r>
              <a:rPr lang="en-HK" dirty="0"/>
              <a:t>SQL provides the HAVING clause which is used in conjunction with the GROUP BY clause for this purpose.</a:t>
            </a:r>
          </a:p>
          <a:p>
            <a:r>
              <a:rPr lang="en-HK" dirty="0"/>
              <a:t>HAVING clause specifies a condition on the group of tuples associated with each value of the grouping attributes; and only the groups that satisfy the condition are retrieved in the query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CCDB-A6C6-43DC-9B8F-09D232D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98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74C-7D9E-4271-9D0C-0876470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HAVING Clause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7AFC-F5E8-4CED-97C0-25B62B2B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Example 1: </a:t>
            </a:r>
            <a:r>
              <a:rPr lang="en-US" altLang="zh-HK" dirty="0"/>
              <a:t>For each project on which more than two employees work, retrieve the project number, the project name, and the number of employees who work on the project.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The selection conditions in the WHERE clause limit the tuples to which functions are applied, and then the HAVING clause serves to choose groups.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2A4B-0019-45CD-9E56-AC2DF55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06B0A-5262-4376-B311-E291E6EF55BB}"/>
              </a:ext>
            </a:extLst>
          </p:cNvPr>
          <p:cNvSpPr/>
          <p:nvPr/>
        </p:nvSpPr>
        <p:spPr>
          <a:xfrm>
            <a:off x="3080892" y="3038766"/>
            <a:ext cx="56355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 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	PROJECT, WORKS_ON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Pno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HAVING		COUNT (*) &gt; 2;</a:t>
            </a:r>
          </a:p>
        </p:txBody>
      </p:sp>
    </p:spTree>
    <p:extLst>
      <p:ext uri="{BB962C8B-B14F-4D97-AF65-F5344CB8AC3E}">
        <p14:creationId xmlns:p14="http://schemas.microsoft.com/office/powerpoint/2010/main" val="2424199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0DCC-4DEA-4232-96C6-2BC97263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HAVING Clause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A076-F0CE-4AAC-8CA1-1B9F05A0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For each department that has more than five employees, retrieve the department number and the number of its employees who are marking more than $40,000.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This is </a:t>
            </a:r>
            <a:r>
              <a:rPr lang="en-HK" dirty="0">
                <a:solidFill>
                  <a:srgbClr val="C00000"/>
                </a:solidFill>
              </a:rPr>
              <a:t>incorrect</a:t>
            </a:r>
            <a:r>
              <a:rPr lang="en-HK" dirty="0"/>
              <a:t> because it will select only departments that have more than five employees who earn more than $40,000. This is because the WHERE clause is executed first to select individual tuples, and then the HAVING clause is applied later to select individual groups of tuples.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CCDB-A6C6-43DC-9B8F-09D232D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11B09-5581-419E-A309-F4CC8041B064}"/>
              </a:ext>
            </a:extLst>
          </p:cNvPr>
          <p:cNvSpPr/>
          <p:nvPr/>
        </p:nvSpPr>
        <p:spPr>
          <a:xfrm>
            <a:off x="2264877" y="3056128"/>
            <a:ext cx="64624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 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	DEPARTMENT, EMPLOYEE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Salary&gt;40000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HAVING		COUNT (*) &gt; 5;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1150911-0906-47F0-8DC4-6EA81B1C47BF}"/>
              </a:ext>
            </a:extLst>
          </p:cNvPr>
          <p:cNvSpPr/>
          <p:nvPr/>
        </p:nvSpPr>
        <p:spPr>
          <a:xfrm>
            <a:off x="8132527" y="2957742"/>
            <a:ext cx="1520759" cy="163121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59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0DCC-4DEA-4232-96C6-2BC97263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HAVING Clause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A076-F0CE-4AAC-8CA1-1B9F05A0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For each department that has more than five employees, retrieve the department number and the number of its employees who are marking more than $40,000.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CCDB-A6C6-43DC-9B8F-09D232D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11B09-5581-419E-A309-F4CC8041B064}"/>
              </a:ext>
            </a:extLst>
          </p:cNvPr>
          <p:cNvSpPr/>
          <p:nvPr/>
        </p:nvSpPr>
        <p:spPr>
          <a:xfrm>
            <a:off x="2264876" y="3056128"/>
            <a:ext cx="80771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 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	DEPARTMENT, EMPLOYEE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Salary&gt;40000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					(SELECT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					 FROM EMPLOYEE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					 GROUP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					 HAVING COUNT(*) &gt; 5)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5563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A319-28E6-4E8B-B087-5802A76B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Views (Virtual Tables)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6ACD-D087-4B4E-91ED-B59CC7F0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A VIEW is a virtual table that does not physically exist.</a:t>
            </a:r>
          </a:p>
          <a:p>
            <a:pPr>
              <a:lnSpc>
                <a:spcPct val="110000"/>
              </a:lnSpc>
            </a:pPr>
            <a:r>
              <a:rPr lang="en-HK" dirty="0"/>
              <a:t>A view contains rows and columns, just like a real table. The fields in a view are fields from one or more real tables in the database.</a:t>
            </a:r>
          </a:p>
          <a:p>
            <a:pPr>
              <a:lnSpc>
                <a:spcPct val="110000"/>
              </a:lnSpc>
            </a:pPr>
            <a:r>
              <a:rPr lang="en-HK" dirty="0"/>
              <a:t>You can add SQL functions, WHERE, and JOIN statements to a view and present the data as if the data were coming from one single table.</a:t>
            </a:r>
          </a:p>
          <a:p>
            <a:pPr>
              <a:lnSpc>
                <a:spcPct val="110000"/>
              </a:lnSpc>
            </a:pPr>
            <a:r>
              <a:rPr lang="en-HK" dirty="0"/>
              <a:t>A view always shows up-to-date data! The database engine recreates the data, using the view's SQL statement, every time a user queries a view.</a:t>
            </a:r>
          </a:p>
          <a:p>
            <a:pPr>
              <a:lnSpc>
                <a:spcPct val="110000"/>
              </a:lnSpc>
            </a:pPr>
            <a:r>
              <a:rPr lang="en-HK" dirty="0"/>
              <a:t>When you update record(s) in a VIEW, it updates the records in the underlying tables that make up the View. However, most SQL-based DBMSs restrict that a modification is permitted through a view ONLY IF the view is defined in terms of ONE underlying table.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FA09-EE84-4ED4-9253-3A70D9FD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36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D754-F268-44B0-B0DF-1A9D5CC9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Views (Virtual Tables)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6FB4-4650-4455-BF93-2A4647D1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r>
              <a:rPr lang="en-HK" dirty="0"/>
              <a:t>CREATE VIEW statement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US" altLang="en-US" sz="2000" dirty="0"/>
              <a:t>Once a View is defined, SQL queries can use the View relation in the FROM clause</a:t>
            </a:r>
          </a:p>
          <a:p>
            <a:r>
              <a:rPr lang="en-HK" altLang="en-US" sz="2000" dirty="0"/>
              <a:t>DROP VIEW statement delete a view</a:t>
            </a:r>
          </a:p>
          <a:p>
            <a:endParaRPr lang="en-US" altLang="en-US" sz="2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3C27B-C2FC-4279-A599-CF3381C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7F78C2-CD06-46AE-8A78-8F9F9774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8893" y="2735580"/>
            <a:ext cx="55816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97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0188-5BE9-45AB-BB43-70A267CB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D782-5CED-4432-8EE3-09915CE4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Information can be very often incomplete in the real world</a:t>
            </a:r>
          </a:p>
          <a:p>
            <a:r>
              <a:rPr lang="en-HK" dirty="0"/>
              <a:t>Unknown attributes are assigned a null value</a:t>
            </a:r>
          </a:p>
          <a:p>
            <a:r>
              <a:rPr lang="en-HK" dirty="0"/>
              <a:t>One proposal to deal with NULL values is by using </a:t>
            </a:r>
            <a:r>
              <a:rPr lang="en-HK"/>
              <a:t>3-valued logic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7600-BFC7-4D6C-8BF4-6252A73B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B2C858-7689-4CA9-9830-CA3FF213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72255"/>
              </p:ext>
            </p:extLst>
          </p:nvPr>
        </p:nvGraphicFramePr>
        <p:xfrm>
          <a:off x="2092960" y="3638126"/>
          <a:ext cx="151892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33424831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1911321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9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4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123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786184-8699-4CCB-A3AD-271DA1558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45509"/>
              </p:ext>
            </p:extLst>
          </p:nvPr>
        </p:nvGraphicFramePr>
        <p:xfrm>
          <a:off x="4279900" y="3630506"/>
          <a:ext cx="302006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5015">
                  <a:extLst>
                    <a:ext uri="{9D8B030D-6E8A-4147-A177-3AD203B41FA5}">
                      <a16:colId xmlns:a16="http://schemas.microsoft.com/office/drawing/2014/main" val="33424831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1911321932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3282174167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226938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9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4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123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EF2BD8-F107-4869-BE3C-AD0DD977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32005"/>
              </p:ext>
            </p:extLst>
          </p:nvPr>
        </p:nvGraphicFramePr>
        <p:xfrm>
          <a:off x="7967980" y="3630506"/>
          <a:ext cx="302006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5015">
                  <a:extLst>
                    <a:ext uri="{9D8B030D-6E8A-4147-A177-3AD203B41FA5}">
                      <a16:colId xmlns:a16="http://schemas.microsoft.com/office/drawing/2014/main" val="33424831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1911321932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3282174167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226938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9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4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1232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BF9442BB-F72B-4ECC-881B-3046A8A1DBE7}"/>
              </a:ext>
            </a:extLst>
          </p:cNvPr>
          <p:cNvSpPr/>
          <p:nvPr/>
        </p:nvSpPr>
        <p:spPr>
          <a:xfrm>
            <a:off x="4968240" y="3954780"/>
            <a:ext cx="487680" cy="4267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E20916-67A9-4F8A-8CE7-9B68EC32EEA1}"/>
              </a:ext>
            </a:extLst>
          </p:cNvPr>
          <p:cNvSpPr/>
          <p:nvPr/>
        </p:nvSpPr>
        <p:spPr>
          <a:xfrm>
            <a:off x="10157460" y="4693920"/>
            <a:ext cx="487680" cy="4267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2730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9C3B-9E80-456D-AEE5-BDBE458C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NULL Value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239F-7CAA-48E6-9CC2-E72BE210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4775"/>
            <a:ext cx="9784080" cy="4206240"/>
          </a:xfrm>
        </p:spPr>
        <p:txBody>
          <a:bodyPr/>
          <a:lstStyle/>
          <a:p>
            <a:r>
              <a:rPr lang="en-HK" dirty="0"/>
              <a:t>Syntax: expression IS NULL</a:t>
            </a:r>
          </a:p>
          <a:p>
            <a:pPr lvl="1"/>
            <a:r>
              <a:rPr lang="en-HK" dirty="0"/>
              <a:t>Expression: The value to test whether it is a null value</a:t>
            </a:r>
          </a:p>
          <a:p>
            <a:pPr lvl="1"/>
            <a:r>
              <a:rPr lang="en-HK" dirty="0"/>
              <a:t>If </a:t>
            </a:r>
            <a:r>
              <a:rPr lang="en-HK" i="1" dirty="0"/>
              <a:t>expression</a:t>
            </a:r>
            <a:r>
              <a:rPr lang="en-HK" dirty="0"/>
              <a:t> is a NULL value, the condition evaluates to TRUE.</a:t>
            </a:r>
          </a:p>
          <a:p>
            <a:pPr lvl="1"/>
            <a:r>
              <a:rPr lang="en-HK" dirty="0"/>
              <a:t>If </a:t>
            </a:r>
            <a:r>
              <a:rPr lang="en-HK" i="1" dirty="0"/>
              <a:t>expression</a:t>
            </a:r>
            <a:r>
              <a:rPr lang="en-HK" dirty="0"/>
              <a:t> is not a NULL value, the condition evaluates to FALSE.</a:t>
            </a:r>
          </a:p>
          <a:p>
            <a:r>
              <a:rPr lang="en-HK" dirty="0"/>
              <a:t>Syntax: expression IS NOT NULL</a:t>
            </a:r>
          </a:p>
          <a:p>
            <a:pPr lvl="1"/>
            <a:r>
              <a:rPr lang="en-HK" dirty="0"/>
              <a:t>Expression: The value to test whether it is a not null value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EF00C-12A7-433D-9BED-0A1D0EF1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0AFFFD-5301-470E-AE8E-B124DB96E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3457"/>
              </p:ext>
            </p:extLst>
          </p:nvPr>
        </p:nvGraphicFramePr>
        <p:xfrm>
          <a:off x="2296389" y="4620777"/>
          <a:ext cx="7597140" cy="1924803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50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of a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IS 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IS NOT 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IS 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IS NOT 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559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413-2D72-4FB6-A9AB-70117FC6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Summary of SQL Syntax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9386-5082-4F3F-ADE8-F8B307D5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33F9A-9821-4DED-89B3-88E80B0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Picture 2" descr="tab07_02a.jpg">
            <a:extLst>
              <a:ext uri="{FF2B5EF4-FFF2-40B4-BE49-F238E27FC236}">
                <a16:creationId xmlns:a16="http://schemas.microsoft.com/office/drawing/2014/main" id="{363C04BA-D7C7-4295-9292-EE577B19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9388" y="1806404"/>
            <a:ext cx="9293225" cy="500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6041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F80B-16C5-4917-8954-6FBA5C31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SQL Syntax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8414-D778-478C-8910-F89957DB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C6DFA-D3CC-4148-B939-E6DDD43A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2" descr="tab07_02b.jpg">
            <a:extLst>
              <a:ext uri="{FF2B5EF4-FFF2-40B4-BE49-F238E27FC236}">
                <a16:creationId xmlns:a16="http://schemas.microsoft.com/office/drawing/2014/main" id="{E2B20DB3-2C4B-40BD-8386-AFE3A401A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15" y="1884376"/>
            <a:ext cx="10902971" cy="462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66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8A9C-F815-4133-825D-23022EA2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91" y="284176"/>
            <a:ext cx="3754805" cy="1508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altLang="zh-TW" sz="3500" dirty="0"/>
              <a:t>CREATE TABLE </a:t>
            </a:r>
            <a:r>
              <a:rPr lang="en-US" altLang="zh-TW" sz="3500" dirty="0"/>
              <a:t>Statement </a:t>
            </a:r>
            <a:r>
              <a:rPr lang="en-HK" altLang="zh-TW" sz="3500" dirty="0"/>
              <a:t>(3/3)</a:t>
            </a:r>
            <a:endParaRPr lang="en-H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2EE3-DCAC-4F9E-A969-3DD9E665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" y="2011680"/>
            <a:ext cx="3637128" cy="4206240"/>
          </a:xfrm>
        </p:spPr>
        <p:txBody>
          <a:bodyPr/>
          <a:lstStyle/>
          <a:p>
            <a:r>
              <a:rPr lang="en-HK" dirty="0"/>
              <a:t>Create 6 tables</a:t>
            </a:r>
          </a:p>
          <a:p>
            <a:pPr lvl="1"/>
            <a:r>
              <a:rPr lang="en-HK" dirty="0"/>
              <a:t>EMPLOYEE</a:t>
            </a:r>
          </a:p>
          <a:p>
            <a:pPr lvl="1"/>
            <a:r>
              <a:rPr lang="en-HK" dirty="0"/>
              <a:t>DEPARTMENT</a:t>
            </a:r>
          </a:p>
          <a:p>
            <a:pPr lvl="1"/>
            <a:r>
              <a:rPr lang="en-HK" dirty="0"/>
              <a:t>DEPT_LOCATIONS</a:t>
            </a:r>
          </a:p>
          <a:p>
            <a:pPr lvl="1"/>
            <a:r>
              <a:rPr lang="en-HK" dirty="0"/>
              <a:t>PROJECT</a:t>
            </a:r>
          </a:p>
          <a:p>
            <a:pPr lvl="1"/>
            <a:r>
              <a:rPr lang="en-HK" dirty="0"/>
              <a:t>WORKS_ON</a:t>
            </a:r>
          </a:p>
          <a:p>
            <a:pPr lvl="1"/>
            <a:r>
              <a:rPr lang="en-HK" dirty="0"/>
              <a:t>DEPENDENT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A6FFE-3DF3-4266-8D7B-885A757C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720A4-5AC0-472C-99F4-49ED2DD95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67" t="35324" r="17678" b="17214"/>
          <a:stretch/>
        </p:blipFill>
        <p:spPr>
          <a:xfrm>
            <a:off x="4266596" y="195868"/>
            <a:ext cx="7777553" cy="62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7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0BBF-754D-4321-8D3D-50D31BBF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Table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B7D6-4EC0-4A3D-8A4C-7295F31C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The ALTER TABLE statement allows you to:</a:t>
            </a:r>
          </a:p>
          <a:p>
            <a:pPr lvl="1"/>
            <a:r>
              <a:rPr lang="en-HK" dirty="0"/>
              <a:t>Add a column to a table</a:t>
            </a:r>
          </a:p>
          <a:p>
            <a:pPr lvl="1"/>
            <a:r>
              <a:rPr lang="en-HK" dirty="0"/>
              <a:t>Add a constraint to a table</a:t>
            </a:r>
          </a:p>
          <a:p>
            <a:pPr lvl="1"/>
            <a:r>
              <a:rPr lang="en-HK" dirty="0"/>
              <a:t>Drop a column from a table</a:t>
            </a:r>
          </a:p>
          <a:p>
            <a:pPr lvl="1"/>
            <a:r>
              <a:rPr lang="en-HK" dirty="0"/>
              <a:t>Drop an existing constraint from a table</a:t>
            </a:r>
          </a:p>
          <a:p>
            <a:pPr lvl="1"/>
            <a:r>
              <a:rPr lang="en-HK" dirty="0"/>
              <a:t>Increase the width of a VARCHAR or VARCHAR FOR BIT DATA column</a:t>
            </a:r>
          </a:p>
          <a:p>
            <a:pPr lvl="1"/>
            <a:r>
              <a:rPr lang="en-HK" dirty="0"/>
              <a:t>change the default value for a column</a:t>
            </a:r>
          </a:p>
          <a:p>
            <a:pPr lvl="1"/>
            <a:r>
              <a:rPr lang="en-HK" dirty="0"/>
              <a:t>…</a:t>
            </a:r>
          </a:p>
          <a:p>
            <a:r>
              <a:rPr lang="en-HK" dirty="0"/>
              <a:t>DROP TABLE statement removes the specified table.</a:t>
            </a:r>
          </a:p>
          <a:p>
            <a:r>
              <a:rPr lang="en-HK" dirty="0"/>
              <a:t>The TRUNCATE TABLE statement allows you to quickly remove all content from the specified table and return it to its initial empty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C54E-F6D6-4D70-9BF5-E64765CB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0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3323-7599-4646-97DA-AE1A9A73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HK" dirty="0"/>
              <a:t>One Possible Database State for the COMPANY Relational Database Schema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BEC0-B25F-4D80-8C05-018345C2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C0DF-8924-4B23-9838-96F1612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3" descr="fig05_06continueda.jpg">
            <a:extLst>
              <a:ext uri="{FF2B5EF4-FFF2-40B4-BE49-F238E27FC236}">
                <a16:creationId xmlns:a16="http://schemas.microsoft.com/office/drawing/2014/main" id="{950859B9-E52B-4703-98F5-3694E5EE3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34" y="1965868"/>
            <a:ext cx="7976331" cy="482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96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3323-7599-4646-97DA-AE1A9A73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HK" dirty="0"/>
              <a:t>One Possible Database State for the COMPANY Relational Database Schema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BEC0-B25F-4D80-8C05-018345C2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C0DF-8924-4B23-9838-96F1612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fig05_06continuedb.jpg">
            <a:extLst>
              <a:ext uri="{FF2B5EF4-FFF2-40B4-BE49-F238E27FC236}">
                <a16:creationId xmlns:a16="http://schemas.microsoft.com/office/drawing/2014/main" id="{265B8F41-DA49-4787-A448-7723D4252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30" y="1954126"/>
            <a:ext cx="7835740" cy="483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517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3463</Words>
  <PresentationFormat>Widescreen</PresentationFormat>
  <Paragraphs>592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Zapf Dingbats</vt:lpstr>
      <vt:lpstr>Arial</vt:lpstr>
      <vt:lpstr>Calibri</vt:lpstr>
      <vt:lpstr>Corbel</vt:lpstr>
      <vt:lpstr>Helvetica</vt:lpstr>
      <vt:lpstr>Wingdings</vt:lpstr>
      <vt:lpstr>Banded</vt:lpstr>
      <vt:lpstr>Lecture 3: Structured Query Language (SQL)</vt:lpstr>
      <vt:lpstr>Relational Query Languages</vt:lpstr>
      <vt:lpstr>CREATE SCHEMA Statement</vt:lpstr>
      <vt:lpstr>CREATE TABLE Statement (1/3)</vt:lpstr>
      <vt:lpstr>CREATE TABLE Statement (2/3)</vt:lpstr>
      <vt:lpstr>CREATE TABLE Statement (3/3)</vt:lpstr>
      <vt:lpstr>Table Manipulation</vt:lpstr>
      <vt:lpstr>One Possible Database State for the COMPANY Relational Database Schema (1/2)</vt:lpstr>
      <vt:lpstr>One Possible Database State for the COMPANY Relational Database Schema (2/2)</vt:lpstr>
      <vt:lpstr>SELECT Statement (1/4)</vt:lpstr>
      <vt:lpstr>SELECT Statement (2/4)</vt:lpstr>
      <vt:lpstr>SELECT Statement (3/4)</vt:lpstr>
      <vt:lpstr>SELECT Statement (4/4)</vt:lpstr>
      <vt:lpstr>Ambiguous Attribute Names </vt:lpstr>
      <vt:lpstr>Aliasing, Renaming and Tuple Variables (1/2)</vt:lpstr>
      <vt:lpstr>Aliasing, Renaming and Tuple Variables (2/2)</vt:lpstr>
      <vt:lpstr>Unspecified WHERE Clause (1/2)</vt:lpstr>
      <vt:lpstr>Unspecified WHERE Clause (2/2)</vt:lpstr>
      <vt:lpstr>Use of the Asterisk for SELECT Clause (1/2)</vt:lpstr>
      <vt:lpstr>Use of the Asterisk for SELECT Clause (2/2)</vt:lpstr>
      <vt:lpstr>Tables as Sets in SQL (1/3)</vt:lpstr>
      <vt:lpstr>Tables as Sets in SQL (2/3)</vt:lpstr>
      <vt:lpstr>Tables as Sets in SQL (3/3)</vt:lpstr>
      <vt:lpstr>LIKE Conditions</vt:lpstr>
      <vt:lpstr>ORDER BY Clause (1/2)</vt:lpstr>
      <vt:lpstr>ORDER BY Clause (2/2)</vt:lpstr>
      <vt:lpstr>INSERT STATEMENT (1/2)</vt:lpstr>
      <vt:lpstr>INSERT STATEMENT (2/2)</vt:lpstr>
      <vt:lpstr>DELETE Statement </vt:lpstr>
      <vt:lpstr>UPDATE Statement (1/2)</vt:lpstr>
      <vt:lpstr>UPDATE Statement (2/2)</vt:lpstr>
      <vt:lpstr>Nested Queries and Set Comparisons (1/6)</vt:lpstr>
      <vt:lpstr>Nested Queries and Set Comparisons (2/6)</vt:lpstr>
      <vt:lpstr>Nested Queries and Set Comparisons (3/6)</vt:lpstr>
      <vt:lpstr>Nested Queries and Set Comparisons (4/6)</vt:lpstr>
      <vt:lpstr>Nested Queries and Set Comparisons (5/6)</vt:lpstr>
      <vt:lpstr>Nested Queries and Set Comparisons (6/6)</vt:lpstr>
      <vt:lpstr>Nested Queries and EXISTS Condition (1/3)</vt:lpstr>
      <vt:lpstr>Nested Queries and EXISTS Condition (2/3)</vt:lpstr>
      <vt:lpstr>Nested Queries and EXISTS Condition (3/3)</vt:lpstr>
      <vt:lpstr>Aggregate Functions (1/5)</vt:lpstr>
      <vt:lpstr>Aggregate Functions (2/5)</vt:lpstr>
      <vt:lpstr>Aggregate Functions (3/5)</vt:lpstr>
      <vt:lpstr>Aggregate Functions (4/5)</vt:lpstr>
      <vt:lpstr>Aggregate Functions (5/5)</vt:lpstr>
      <vt:lpstr>GROUP BY Clause (1/4)</vt:lpstr>
      <vt:lpstr>GROUP BY Clause (2/4)</vt:lpstr>
      <vt:lpstr>GROUP BY Clause (3/4)</vt:lpstr>
      <vt:lpstr>GROUP BY Clause (4/4)</vt:lpstr>
      <vt:lpstr>HAVING Clause (1/4)</vt:lpstr>
      <vt:lpstr>HAVING Clause (2/4)</vt:lpstr>
      <vt:lpstr>HAVING Clause (3/4)</vt:lpstr>
      <vt:lpstr>HAVING Clause (4/4)</vt:lpstr>
      <vt:lpstr>Views (Virtual Tables) (1/2)</vt:lpstr>
      <vt:lpstr>Views (Virtual Tables) (2/2)</vt:lpstr>
      <vt:lpstr>NULL Values</vt:lpstr>
      <vt:lpstr>NULL Value Comparisons</vt:lpstr>
      <vt:lpstr>Summary of SQL Syntax (1/2)</vt:lpstr>
      <vt:lpstr>Summary of SQL Syntax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2019-01-21T16:15:42Z</dcterms:created>
  <dcterms:modified xsi:type="dcterms:W3CDTF">2019-02-12T14:50:11Z</dcterms:modified>
</cp:coreProperties>
</file>