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8" r:id="rId1"/>
  </p:sldMasterIdLst>
  <p:notesMasterIdLst>
    <p:notesMasterId r:id="rId47"/>
  </p:notesMasterIdLst>
  <p:sldIdLst>
    <p:sldId id="256" r:id="rId2"/>
    <p:sldId id="294" r:id="rId3"/>
    <p:sldId id="295" r:id="rId4"/>
    <p:sldId id="343" r:id="rId5"/>
    <p:sldId id="344" r:id="rId6"/>
    <p:sldId id="345" r:id="rId7"/>
    <p:sldId id="346" r:id="rId8"/>
    <p:sldId id="349" r:id="rId9"/>
    <p:sldId id="351" r:id="rId10"/>
    <p:sldId id="352" r:id="rId11"/>
    <p:sldId id="353" r:id="rId12"/>
    <p:sldId id="354" r:id="rId13"/>
    <p:sldId id="350" r:id="rId14"/>
    <p:sldId id="355" r:id="rId15"/>
    <p:sldId id="357" r:id="rId16"/>
    <p:sldId id="358" r:id="rId17"/>
    <p:sldId id="359" r:id="rId18"/>
    <p:sldId id="360" r:id="rId19"/>
    <p:sldId id="361" r:id="rId20"/>
    <p:sldId id="356" r:id="rId21"/>
    <p:sldId id="363" r:id="rId22"/>
    <p:sldId id="362" r:id="rId23"/>
    <p:sldId id="365" r:id="rId24"/>
    <p:sldId id="364" r:id="rId25"/>
    <p:sldId id="367" r:id="rId26"/>
    <p:sldId id="366" r:id="rId27"/>
    <p:sldId id="369" r:id="rId28"/>
    <p:sldId id="370" r:id="rId29"/>
    <p:sldId id="368" r:id="rId30"/>
    <p:sldId id="371" r:id="rId31"/>
    <p:sldId id="372" r:id="rId32"/>
    <p:sldId id="373" r:id="rId33"/>
    <p:sldId id="375" r:id="rId34"/>
    <p:sldId id="376" r:id="rId35"/>
    <p:sldId id="377" r:id="rId36"/>
    <p:sldId id="374" r:id="rId37"/>
    <p:sldId id="378" r:id="rId38"/>
    <p:sldId id="380" r:id="rId39"/>
    <p:sldId id="379" r:id="rId40"/>
    <p:sldId id="382" r:id="rId41"/>
    <p:sldId id="383" r:id="rId42"/>
    <p:sldId id="381" r:id="rId43"/>
    <p:sldId id="384" r:id="rId44"/>
    <p:sldId id="386" r:id="rId45"/>
    <p:sldId id="387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Chow" initials="TC" lastIdx="0" clrIdx="0">
    <p:extLst>
      <p:ext uri="{19B8F6BF-5375-455C-9EA6-DF929625EA0E}">
        <p15:presenceInfo xmlns:p15="http://schemas.microsoft.com/office/powerpoint/2012/main" userId="1a6ee9ed0254b3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D"/>
    <a:srgbClr val="E9E9EA"/>
    <a:srgbClr val="E7E7E8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7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2E39-34A5-458C-9849-B298AAA9942D}" type="datetimeFigureOut">
              <a:rPr lang="en-HK" smtClean="0"/>
              <a:t>13/2/2019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47922-2639-4BCF-AAD1-20BDF7C45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201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E3507509-8546-4994-AD6A-A20BD2019D80}" type="slidenum">
              <a:rPr lang="en-CA" altLang="en-US" sz="1200" smtClean="0">
                <a:latin typeface="Tahoma" pitchFamily="34" charset="0"/>
              </a:rPr>
              <a:pPr/>
              <a:t>2</a:t>
            </a:fld>
            <a:endParaRPr lang="en-CA" altLang="en-US" sz="1200" dirty="0">
              <a:latin typeface="Tahoma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AF22328D-4EAE-42B3-BBE2-3C3C08A3BD0E}" type="slidenum">
              <a:rPr lang="en-CA" altLang="en-US" sz="1200" smtClean="0">
                <a:latin typeface="Tahoma" pitchFamily="34" charset="0"/>
              </a:rPr>
              <a:pPr/>
              <a:t>3</a:t>
            </a:fld>
            <a:endParaRPr lang="en-CA" altLang="en-US" sz="1200" dirty="0">
              <a:latin typeface="Tahoma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AF22328D-4EAE-42B3-BBE2-3C3C08A3BD0E}" type="slidenum">
              <a:rPr lang="en-CA" altLang="en-US" sz="1200" smtClean="0">
                <a:latin typeface="Tahoma" pitchFamily="34" charset="0"/>
              </a:rPr>
              <a:pPr/>
              <a:t>4</a:t>
            </a:fld>
            <a:endParaRPr lang="en-CA" altLang="en-US" sz="1200" dirty="0">
              <a:latin typeface="Tahoma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12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0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>
            <a:lvl1pPr marL="358775" indent="-358775">
              <a:lnSpc>
                <a:spcPct val="100000"/>
              </a:lnSpc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357188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9013" indent="-273050">
              <a:lnSpc>
                <a:spcPct val="10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1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cap="none" spc="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41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1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2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7DF7-17A0-465D-943B-4FB07F46E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Lecture 4</a:t>
            </a:r>
            <a:r>
              <a:rPr lang="en-US" altLang="zh-TW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 Relational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EC910-6843-48D5-9A2C-38ECCDAE3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Arial" panose="020B0604020202020204" pitchFamily="34" charset="0"/>
                <a:cs typeface="Arial" panose="020B0604020202020204" pitchFamily="34" charset="0"/>
              </a:rPr>
              <a:t>CS3402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296551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DD35-D21E-448D-9A5D-27111682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SELECT Operation Properties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35DE-F713-4C6C-81D2-3C69FC4E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A cascade of SELECT operations may be replaced by a single selection with a conjunction (and) of all the conditions:</a:t>
            </a:r>
            <a:endParaRPr lang="en-US" altLang="en-US" dirty="0"/>
          </a:p>
          <a:p>
            <a:pPr lvl="1"/>
            <a:r>
              <a:rPr lang="en-US" altLang="en-US" dirty="0">
                <a:latin typeface="Symbol" pitchFamily="18" charset="2"/>
              </a:rPr>
              <a:t></a:t>
            </a:r>
            <a:r>
              <a:rPr lang="en-US" altLang="en-US" baseline="-25000" dirty="0"/>
              <a:t>&lt;cond1&gt;</a:t>
            </a:r>
            <a:r>
              <a:rPr lang="en-US" altLang="en-US" dirty="0"/>
              <a:t>(</a:t>
            </a:r>
            <a:r>
              <a:rPr lang="en-US" altLang="en-US" dirty="0">
                <a:latin typeface="Symbol" pitchFamily="18" charset="2"/>
              </a:rPr>
              <a:t></a:t>
            </a:r>
            <a:r>
              <a:rPr lang="en-US" altLang="en-US" baseline="-25000" dirty="0"/>
              <a:t>&lt;cond2&gt;</a:t>
            </a:r>
            <a:r>
              <a:rPr lang="en-US" altLang="en-US" dirty="0"/>
              <a:t> (</a:t>
            </a:r>
            <a:r>
              <a:rPr lang="en-US" altLang="en-US" dirty="0">
                <a:latin typeface="Symbol" pitchFamily="18" charset="2"/>
              </a:rPr>
              <a:t></a:t>
            </a:r>
            <a:r>
              <a:rPr lang="en-US" altLang="en-US" baseline="-25000" dirty="0"/>
              <a:t>&lt;cond3&gt;</a:t>
            </a:r>
            <a:r>
              <a:rPr lang="en-US" altLang="en-US" dirty="0"/>
              <a:t>(R)) = </a:t>
            </a:r>
            <a:r>
              <a:rPr lang="en-US" altLang="en-US" dirty="0">
                <a:latin typeface="Symbol" pitchFamily="18" charset="2"/>
              </a:rPr>
              <a:t></a:t>
            </a:r>
            <a:r>
              <a:rPr lang="en-US" altLang="en-US" baseline="-25000" dirty="0"/>
              <a:t> &lt;cond1&gt; AND &lt;cond2&gt; AND &lt;cond3&gt;</a:t>
            </a:r>
            <a:r>
              <a:rPr lang="en-US" altLang="en-US" dirty="0"/>
              <a:t>(R)))</a:t>
            </a:r>
          </a:p>
          <a:p>
            <a:endParaRPr lang="en-US" altLang="en-US" dirty="0"/>
          </a:p>
          <a:p>
            <a:r>
              <a:rPr lang="en-US" altLang="en-US" sz="2400" dirty="0"/>
              <a:t>The number of tuples in the result of a SELECT operation is less than (or equal to) the number of tuples in the input relation R</a:t>
            </a:r>
          </a:p>
          <a:p>
            <a:r>
              <a:rPr lang="en-US" altLang="en-US" sz="2400" dirty="0"/>
              <a:t>The fraction of tuples selected by a selection condition is called the selectivity of the condition</a:t>
            </a:r>
          </a:p>
          <a:p>
            <a:pPr lvl="1">
              <a:lnSpc>
                <a:spcPct val="80000"/>
              </a:lnSpc>
            </a:pPr>
            <a:endParaRPr lang="en-US" alt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0166C-7327-411B-91FF-720EA231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5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EE1A-5771-4920-8BF0-B1CCAFB9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Unary Relational Operations: PROJECT (1/2)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286E-FC7A-4371-A769-763199EE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PROJECT Operation is denoted by </a:t>
            </a:r>
            <a:r>
              <a:rPr lang="en-US" altLang="en-US" sz="2400" dirty="0">
                <a:latin typeface="Symbol" pitchFamily="18" charset="2"/>
              </a:rPr>
              <a:t> </a:t>
            </a:r>
            <a:r>
              <a:rPr lang="en-US" altLang="en-US" sz="2400" dirty="0"/>
              <a:t>(pi) </a:t>
            </a:r>
          </a:p>
          <a:p>
            <a:r>
              <a:rPr lang="en-US" altLang="en-US" sz="2400" dirty="0"/>
              <a:t>This operation keeps certain attributes from a relation and discards the other attributes</a:t>
            </a:r>
          </a:p>
          <a:p>
            <a:pPr lvl="1"/>
            <a:r>
              <a:rPr lang="en-US" altLang="en-US" dirty="0"/>
              <a:t>PROJECT creates a vertical partitioning: the list of specified attributes is kept in each tuple and the other attributes in each tuple are discarded</a:t>
            </a:r>
          </a:p>
          <a:p>
            <a:r>
              <a:rPr lang="en-US" altLang="en-US" sz="2400" dirty="0"/>
              <a:t>Example: To list each employee’s first and last name and salary, the following is used:</a:t>
            </a:r>
          </a:p>
          <a:p>
            <a:pPr lvl="1" algn="ctr">
              <a:lnSpc>
                <a:spcPct val="90000"/>
              </a:lnSpc>
              <a:buNone/>
            </a:pPr>
            <a:r>
              <a:rPr lang="en-US" altLang="en-US" dirty="0">
                <a:latin typeface="Symbol" pitchFamily="18" charset="2"/>
              </a:rPr>
              <a:t></a:t>
            </a:r>
            <a:r>
              <a:rPr lang="en-US" altLang="en-US" baseline="-25000" dirty="0"/>
              <a:t>LNAME, FNAME,SALARY</a:t>
            </a:r>
            <a:r>
              <a:rPr lang="en-US" altLang="en-US" dirty="0"/>
              <a:t>(EMPLOYEE)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0C02A-BCF3-40AF-BCFD-2B4572A1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ABECD-1188-4D00-917E-B860A04C5CF1}"/>
              </a:ext>
            </a:extLst>
          </p:cNvPr>
          <p:cNvSpPr/>
          <p:nvPr/>
        </p:nvSpPr>
        <p:spPr>
          <a:xfrm>
            <a:off x="7516938" y="5479887"/>
            <a:ext cx="3665927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75"/>
              </a:spcBef>
              <a:buSzPct val="25000"/>
            </a:pPr>
            <a:r>
              <a:rPr lang="en-US" altLang="zh-HK" sz="16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SELECT LNAME, FNAME, SALARY</a:t>
            </a:r>
          </a:p>
          <a:p>
            <a:pPr>
              <a:spcBef>
                <a:spcPts val="375"/>
              </a:spcBef>
              <a:buSzPct val="25000"/>
            </a:pPr>
            <a:r>
              <a:rPr lang="en-US" altLang="zh-HK" sz="16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FROM EMPLOYEE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725604-1FD9-4847-B163-D86442EF0E7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666470" y="5313405"/>
            <a:ext cx="850468" cy="48451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65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EE1A-5771-4920-8BF0-B1CCAFB9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Unary Relational Operations: PROJECT (2/2)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286E-FC7A-4371-A769-763199EE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The general form of the project operation is:</a:t>
            </a:r>
          </a:p>
          <a:p>
            <a:pPr algn="ctr">
              <a:buNone/>
            </a:pPr>
            <a:r>
              <a:rPr lang="en-US" altLang="en-US" sz="2400" dirty="0">
                <a:latin typeface="Symbol" pitchFamily="18" charset="2"/>
              </a:rPr>
              <a:t></a:t>
            </a:r>
            <a:r>
              <a:rPr lang="en-US" altLang="en-US" sz="2400" baseline="-25000" dirty="0"/>
              <a:t>&lt;attribute list&gt;</a:t>
            </a:r>
            <a:r>
              <a:rPr lang="en-US" altLang="en-US" sz="2400" dirty="0"/>
              <a:t>(R)</a:t>
            </a:r>
          </a:p>
          <a:p>
            <a:pPr lvl="1"/>
            <a:r>
              <a:rPr lang="en-US" altLang="en-US" dirty="0">
                <a:latin typeface="Symbol" pitchFamily="18" charset="2"/>
              </a:rPr>
              <a:t></a:t>
            </a:r>
            <a:r>
              <a:rPr lang="en-US" altLang="en-US" dirty="0"/>
              <a:t> (pi) is the symbol used to represent the project operation</a:t>
            </a:r>
          </a:p>
          <a:p>
            <a:pPr lvl="1"/>
            <a:r>
              <a:rPr lang="en-US" altLang="en-US" dirty="0"/>
              <a:t>&lt;attribute list&gt; is the desired list of attributes from relation R</a:t>
            </a:r>
          </a:p>
          <a:p>
            <a:r>
              <a:rPr lang="en-US" altLang="en-US" sz="2400" dirty="0"/>
              <a:t>The project operation removes any duplicate tuples</a:t>
            </a:r>
          </a:p>
          <a:p>
            <a:pPr lvl="1"/>
            <a:r>
              <a:rPr lang="en-US" altLang="en-US" dirty="0"/>
              <a:t>This is because the result of the project operation must be a set of tuples</a:t>
            </a:r>
          </a:p>
          <a:p>
            <a:pPr lvl="1"/>
            <a:r>
              <a:rPr lang="en-US" altLang="en-US" dirty="0"/>
              <a:t>Mathematical sets do not allow duplicate elements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HK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0C02A-BCF3-40AF-BCFD-2B4572A1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2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EE1A-5771-4920-8BF0-B1CCAFB9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PROJECT Operation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286E-FC7A-4371-A769-763199EE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number of tuples in the result of projection </a:t>
            </a:r>
            <a:r>
              <a:rPr lang="en-US" altLang="en-US" dirty="0">
                <a:latin typeface="Symbol" pitchFamily="18" charset="2"/>
              </a:rPr>
              <a:t></a:t>
            </a:r>
            <a:r>
              <a:rPr lang="en-US" altLang="en-US" baseline="-25000" dirty="0"/>
              <a:t>&lt;list&gt;</a:t>
            </a:r>
            <a:r>
              <a:rPr lang="en-US" altLang="en-US" dirty="0"/>
              <a:t>(R) is always less (duplicates are removed) or equal (unique values) to the number of tuples in R</a:t>
            </a:r>
          </a:p>
          <a:p>
            <a:r>
              <a:rPr lang="en-US" altLang="en-US" dirty="0"/>
              <a:t>If the list of attributes includes a key of R, then the number of tuples in the result of PROJECT is equal to the number of tuples in R</a:t>
            </a:r>
          </a:p>
          <a:p>
            <a:r>
              <a:rPr lang="en-US" altLang="en-US" dirty="0"/>
              <a:t>PROJECT is not commutative</a:t>
            </a:r>
          </a:p>
          <a:p>
            <a:pPr lvl="1"/>
            <a:r>
              <a:rPr lang="en-US" altLang="en-US" sz="2200" dirty="0">
                <a:latin typeface="Symbol" pitchFamily="18" charset="2"/>
              </a:rPr>
              <a:t></a:t>
            </a:r>
            <a:r>
              <a:rPr lang="en-US" altLang="en-US" sz="2200" dirty="0"/>
              <a:t> </a:t>
            </a:r>
            <a:r>
              <a:rPr lang="en-US" altLang="en-US" sz="2200" baseline="-25000" dirty="0"/>
              <a:t>&lt;list1&gt;</a:t>
            </a:r>
            <a:r>
              <a:rPr lang="en-US" altLang="en-US" sz="2200" dirty="0"/>
              <a:t> (</a:t>
            </a:r>
            <a:r>
              <a:rPr lang="en-US" altLang="en-US" sz="2200" dirty="0">
                <a:latin typeface="Symbol" pitchFamily="18" charset="2"/>
              </a:rPr>
              <a:t></a:t>
            </a:r>
            <a:r>
              <a:rPr lang="en-US" altLang="en-US" sz="2200" dirty="0"/>
              <a:t> </a:t>
            </a:r>
            <a:r>
              <a:rPr lang="en-US" altLang="en-US" sz="2200" baseline="-25000" dirty="0"/>
              <a:t>&lt;list2&gt;</a:t>
            </a:r>
            <a:r>
              <a:rPr lang="en-US" altLang="en-US" sz="2200" dirty="0"/>
              <a:t> (R) ) ≠ </a:t>
            </a:r>
            <a:r>
              <a:rPr lang="en-US" altLang="en-US" sz="2200" dirty="0">
                <a:latin typeface="Symbol" pitchFamily="18" charset="2"/>
              </a:rPr>
              <a:t></a:t>
            </a:r>
            <a:r>
              <a:rPr lang="en-US" altLang="en-US" sz="2200" dirty="0"/>
              <a:t> </a:t>
            </a:r>
            <a:r>
              <a:rPr lang="en-US" altLang="en-US" sz="2200" baseline="-25000" dirty="0"/>
              <a:t>&lt;list2&gt;</a:t>
            </a:r>
            <a:r>
              <a:rPr lang="en-US" altLang="en-US" sz="2200" dirty="0"/>
              <a:t> (</a:t>
            </a:r>
            <a:r>
              <a:rPr lang="en-US" altLang="en-US" sz="2200" dirty="0">
                <a:latin typeface="Symbol" pitchFamily="18" charset="2"/>
              </a:rPr>
              <a:t></a:t>
            </a:r>
            <a:r>
              <a:rPr lang="en-US" altLang="en-US" sz="2200" dirty="0"/>
              <a:t> </a:t>
            </a:r>
            <a:r>
              <a:rPr lang="en-US" altLang="en-US" sz="2200" baseline="-25000" dirty="0"/>
              <a:t>&lt;list1&gt;</a:t>
            </a:r>
            <a:r>
              <a:rPr lang="en-US" altLang="en-US" sz="2200" dirty="0"/>
              <a:t> (R) ) </a:t>
            </a:r>
            <a:endParaRPr lang="en-US" altLang="en-US" sz="2200" dirty="0">
              <a:latin typeface="Symbol" pitchFamily="18" charset="2"/>
            </a:endParaRPr>
          </a:p>
          <a:p>
            <a:pPr lvl="1"/>
            <a:r>
              <a:rPr lang="en-US" altLang="en-US" sz="2200" dirty="0">
                <a:latin typeface="Symbol" pitchFamily="18" charset="2"/>
              </a:rPr>
              <a:t></a:t>
            </a:r>
            <a:r>
              <a:rPr lang="en-US" altLang="en-US" sz="2200" dirty="0"/>
              <a:t> </a:t>
            </a:r>
            <a:r>
              <a:rPr lang="en-US" altLang="en-US" sz="2200" baseline="-25000" dirty="0"/>
              <a:t>&lt;list1&gt;</a:t>
            </a:r>
            <a:r>
              <a:rPr lang="en-US" altLang="en-US" sz="2200" dirty="0"/>
              <a:t> (</a:t>
            </a:r>
            <a:r>
              <a:rPr lang="en-US" altLang="en-US" sz="2200" dirty="0">
                <a:latin typeface="Symbol" pitchFamily="18" charset="2"/>
              </a:rPr>
              <a:t></a:t>
            </a:r>
            <a:r>
              <a:rPr lang="en-US" altLang="en-US" sz="2200" dirty="0"/>
              <a:t> </a:t>
            </a:r>
            <a:r>
              <a:rPr lang="en-US" altLang="en-US" sz="2200" baseline="-25000" dirty="0"/>
              <a:t>&lt;list2&gt;</a:t>
            </a:r>
            <a:r>
              <a:rPr lang="en-US" altLang="en-US" sz="2200" dirty="0"/>
              <a:t> (R) ) = </a:t>
            </a:r>
            <a:r>
              <a:rPr lang="en-US" altLang="en-US" sz="2200" dirty="0">
                <a:latin typeface="Symbol" pitchFamily="18" charset="2"/>
              </a:rPr>
              <a:t></a:t>
            </a:r>
            <a:r>
              <a:rPr lang="en-US" altLang="en-US" sz="2200" dirty="0"/>
              <a:t> </a:t>
            </a:r>
            <a:r>
              <a:rPr lang="en-US" altLang="en-US" sz="2200" baseline="-25000" dirty="0"/>
              <a:t>&lt;list1&gt;</a:t>
            </a:r>
            <a:r>
              <a:rPr lang="en-US" altLang="en-US" sz="2200" dirty="0"/>
              <a:t> (R) as long as &lt;list2&gt; contains the attributes in &lt;list1&gt; </a:t>
            </a:r>
          </a:p>
          <a:p>
            <a:pPr lvl="1"/>
            <a:r>
              <a:rPr lang="en-US" altLang="en-US" dirty="0"/>
              <a:t>For example, </a:t>
            </a:r>
            <a:r>
              <a:rPr lang="en-US" altLang="zh-HK" dirty="0">
                <a:ea typeface="Helvetica Neue"/>
                <a:cs typeface="Helvetica Neue"/>
                <a:sym typeface="Helvetica Neue"/>
              </a:rPr>
              <a:t>List1 = LNAME, FNAME; List2 = LNAME, FNAME, SALARY</a:t>
            </a:r>
          </a:p>
          <a:p>
            <a:pPr lvl="2"/>
            <a:endParaRPr lang="en-US" altLang="zh-HK" sz="2000" dirty="0">
              <a:ea typeface="Helvetica Neue"/>
              <a:cs typeface="Helvetica Neue"/>
              <a:sym typeface="Helvetica Neue"/>
            </a:endParaRPr>
          </a:p>
          <a:p>
            <a:pPr lvl="2"/>
            <a:endParaRPr lang="en-US" altLang="en-US" sz="2000" dirty="0"/>
          </a:p>
          <a:p>
            <a:endParaRPr lang="en-HK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0C02A-BCF3-40AF-BCFD-2B4572A1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388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EE1A-5771-4920-8BF0-B1CCAFB9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Examples of Applying SELECT and PROJECT Operations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286E-FC7A-4371-A769-763199EE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0C02A-BCF3-40AF-BCFD-2B4572A1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57982A-646C-44BC-B9C0-2E5CB0EAF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37" y="3424237"/>
            <a:ext cx="9525" cy="9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1D3185-E534-4F79-9AB0-0501C35BC5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0" t="5271" r="7165" b="4375"/>
          <a:stretch/>
        </p:blipFill>
        <p:spPr>
          <a:xfrm>
            <a:off x="1747201" y="2013981"/>
            <a:ext cx="8697599" cy="471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05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EE1A-5771-4920-8BF0-B1CCAFB9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Algebra Expressions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286E-FC7A-4371-A769-763199EE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We may want to apply several relational algebra operations one after the other</a:t>
            </a:r>
          </a:p>
          <a:p>
            <a:pPr lvl="1"/>
            <a:r>
              <a:rPr lang="en-US" altLang="en-US" dirty="0"/>
              <a:t>Either we can write the operations as a single relational algebra expression by nesting the operations, or</a:t>
            </a:r>
          </a:p>
          <a:p>
            <a:pPr lvl="1"/>
            <a:r>
              <a:rPr lang="en-US" altLang="en-US" dirty="0"/>
              <a:t>We can apply one operation at a time and create intermediate result relations</a:t>
            </a:r>
          </a:p>
          <a:p>
            <a:r>
              <a:rPr lang="en-US" altLang="en-US" sz="2400" dirty="0"/>
              <a:t>In the latter case, we must give names (rename) to the relations that hold the intermediate results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0C02A-BCF3-40AF-BCFD-2B4572A1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13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EE1A-5771-4920-8BF0-B1CCAFB9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Single Expression versus Sequence of Relational Operations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286E-FC7A-4371-A769-763199EE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To retrieve the first name, last name, and salary of all employees who work in department number 5, we must apply a select and a project operation</a:t>
            </a:r>
          </a:p>
          <a:p>
            <a:r>
              <a:rPr lang="en-US" altLang="en-US" sz="2400" dirty="0"/>
              <a:t>We can write a single relational algebra expression as follows: </a:t>
            </a:r>
          </a:p>
          <a:p>
            <a:pPr lvl="1"/>
            <a:r>
              <a:rPr lang="en-US" altLang="en-US" b="1" dirty="0">
                <a:latin typeface="Symbol" pitchFamily="18" charset="2"/>
              </a:rPr>
              <a:t></a:t>
            </a:r>
            <a:r>
              <a:rPr lang="en-US" altLang="en-US" baseline="-25000" dirty="0"/>
              <a:t>FNAME, LNAME, SALARY</a:t>
            </a:r>
            <a:r>
              <a:rPr lang="en-US" altLang="en-US" dirty="0"/>
              <a:t>(</a:t>
            </a:r>
            <a:r>
              <a:rPr lang="en-US" altLang="en-US" b="1" dirty="0">
                <a:latin typeface="Symbol" pitchFamily="18" charset="2"/>
              </a:rPr>
              <a:t></a:t>
            </a:r>
            <a:r>
              <a:rPr lang="en-US" altLang="en-US" dirty="0"/>
              <a:t> </a:t>
            </a:r>
            <a:r>
              <a:rPr lang="en-US" altLang="en-US" baseline="-25000" dirty="0"/>
              <a:t>DNO=5</a:t>
            </a:r>
            <a:r>
              <a:rPr lang="en-US" altLang="en-US" dirty="0"/>
              <a:t>(EMPLOYEE))</a:t>
            </a:r>
          </a:p>
          <a:p>
            <a:r>
              <a:rPr lang="en-US" altLang="en-US" sz="2400" dirty="0"/>
              <a:t>Or, we can explicitly show the sequence of operations, giving a name to each intermediate relation:</a:t>
            </a:r>
          </a:p>
          <a:p>
            <a:pPr lvl="1"/>
            <a:r>
              <a:rPr lang="en-US" altLang="en-US" dirty="0"/>
              <a:t>DEP5_EMPS </a:t>
            </a:r>
            <a:r>
              <a:rPr lang="en-US" altLang="en-US" dirty="0">
                <a:sym typeface="Symbol" pitchFamily="18" charset="2"/>
              </a:rPr>
              <a:t> </a:t>
            </a:r>
            <a:r>
              <a:rPr lang="en-US" altLang="en-US" b="1" dirty="0">
                <a:latin typeface="Symbol" pitchFamily="18" charset="2"/>
              </a:rPr>
              <a:t></a:t>
            </a:r>
            <a:r>
              <a:rPr lang="en-US" altLang="en-US" dirty="0"/>
              <a:t> </a:t>
            </a:r>
            <a:r>
              <a:rPr lang="en-US" altLang="en-US" baseline="-25000" dirty="0"/>
              <a:t>DNO=5</a:t>
            </a:r>
            <a:r>
              <a:rPr lang="en-US" altLang="en-US" dirty="0"/>
              <a:t>(EMPLOYEE)</a:t>
            </a:r>
          </a:p>
          <a:p>
            <a:pPr lvl="1"/>
            <a:r>
              <a:rPr lang="en-US" altLang="en-US" dirty="0"/>
              <a:t>RESULT </a:t>
            </a:r>
            <a:r>
              <a:rPr lang="en-US" altLang="en-US" dirty="0">
                <a:sym typeface="Symbol" pitchFamily="18" charset="2"/>
              </a:rPr>
              <a:t> </a:t>
            </a:r>
            <a:r>
              <a:rPr lang="en-US" altLang="en-US" b="1" dirty="0">
                <a:latin typeface="Symbol" pitchFamily="18" charset="2"/>
              </a:rPr>
              <a:t></a:t>
            </a:r>
            <a:r>
              <a:rPr lang="en-US" altLang="en-US" dirty="0"/>
              <a:t> </a:t>
            </a:r>
            <a:r>
              <a:rPr lang="en-US" altLang="en-US" baseline="-25000" dirty="0"/>
              <a:t>FNAME, LNAME, SALARY</a:t>
            </a:r>
            <a:r>
              <a:rPr lang="en-US" altLang="en-US" dirty="0"/>
              <a:t>(DEP5_EMPS)	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0C02A-BCF3-40AF-BCFD-2B4572A1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2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1676-7FCD-4160-A317-4CD38099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Unary Relational Operations: RENAME </a:t>
            </a:r>
            <a:r>
              <a:rPr lang="en-US" altLang="zh-TW" sz="3600" dirty="0"/>
              <a:t>(1/2)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009C4-B99E-45C6-8D74-03B7EA459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The RENAME operator is denoted by </a:t>
            </a:r>
            <a:r>
              <a:rPr lang="en-US" altLang="en-US" sz="2400" dirty="0">
                <a:sym typeface="Symbol" pitchFamily="18" charset="2"/>
              </a:rPr>
              <a:t> (rho)</a:t>
            </a:r>
          </a:p>
          <a:p>
            <a:r>
              <a:rPr lang="en-US" altLang="en-US" sz="2400" dirty="0"/>
              <a:t>The general RENAME operation </a:t>
            </a:r>
            <a:r>
              <a:rPr lang="en-US" altLang="en-US" sz="2400" dirty="0">
                <a:sym typeface="Symbol" pitchFamily="18" charset="2"/>
              </a:rPr>
              <a:t> </a:t>
            </a:r>
            <a:r>
              <a:rPr lang="en-US" altLang="en-US" sz="2400" dirty="0"/>
              <a:t>can be expressed by any of the following forms: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</a:t>
            </a:r>
            <a:r>
              <a:rPr lang="en-US" altLang="en-US" baseline="-25000" dirty="0">
                <a:sym typeface="Symbol" pitchFamily="18" charset="2"/>
              </a:rPr>
              <a:t>S (B1, B2, …, Bn)</a:t>
            </a:r>
            <a:r>
              <a:rPr lang="en-US" altLang="en-US" dirty="0">
                <a:sym typeface="Symbol" pitchFamily="18" charset="2"/>
              </a:rPr>
              <a:t>(R) changes both:</a:t>
            </a:r>
          </a:p>
          <a:p>
            <a:pPr lvl="2"/>
            <a:r>
              <a:rPr lang="en-US" altLang="en-US" dirty="0">
                <a:sym typeface="Symbol" pitchFamily="18" charset="2"/>
              </a:rPr>
              <a:t>the relation name to S, and </a:t>
            </a:r>
          </a:p>
          <a:p>
            <a:pPr lvl="2"/>
            <a:r>
              <a:rPr lang="en-US" altLang="en-US" dirty="0">
                <a:sym typeface="Symbol" pitchFamily="18" charset="2"/>
              </a:rPr>
              <a:t>the attribute names to B1, B2, …, Bn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</a:t>
            </a:r>
            <a:r>
              <a:rPr lang="en-US" altLang="en-US" baseline="-25000" dirty="0">
                <a:sym typeface="Symbol" pitchFamily="18" charset="2"/>
              </a:rPr>
              <a:t>S</a:t>
            </a:r>
            <a:r>
              <a:rPr lang="en-US" altLang="en-US" dirty="0">
                <a:sym typeface="Symbol" pitchFamily="18" charset="2"/>
              </a:rPr>
              <a:t>(R) changes:</a:t>
            </a:r>
          </a:p>
          <a:p>
            <a:pPr lvl="2"/>
            <a:r>
              <a:rPr lang="en-US" altLang="en-US" dirty="0">
                <a:sym typeface="Symbol" pitchFamily="18" charset="2"/>
              </a:rPr>
              <a:t>the relation name only to S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</a:t>
            </a:r>
            <a:r>
              <a:rPr lang="en-US" altLang="en-US" baseline="-25000" dirty="0">
                <a:sym typeface="Symbol" pitchFamily="18" charset="2"/>
              </a:rPr>
              <a:t>(B1, B2, …, Bn)</a:t>
            </a:r>
            <a:r>
              <a:rPr lang="en-US" altLang="en-US" dirty="0">
                <a:sym typeface="Symbol" pitchFamily="18" charset="2"/>
              </a:rPr>
              <a:t>(R) changes:</a:t>
            </a:r>
          </a:p>
          <a:p>
            <a:pPr lvl="2"/>
            <a:r>
              <a:rPr lang="en-US" altLang="en-US" dirty="0">
                <a:sym typeface="Symbol" pitchFamily="18" charset="2"/>
              </a:rPr>
              <a:t>the attribute names only to B1, B2, …, Bn</a:t>
            </a:r>
          </a:p>
          <a:p>
            <a:endParaRPr lang="en-US" altLang="en-US" sz="2000" dirty="0"/>
          </a:p>
          <a:p>
            <a:endParaRPr lang="en-US" altLang="en-US" sz="2900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54278-9E2D-4B47-BB4D-C13EB74C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6F0C1-D234-49D2-8FC3-E6D789DFE439}"/>
              </a:ext>
            </a:extLst>
          </p:cNvPr>
          <p:cNvSpPr txBox="1"/>
          <p:nvPr/>
        </p:nvSpPr>
        <p:spPr>
          <a:xfrm>
            <a:off x="7329099" y="3200400"/>
            <a:ext cx="4687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E.Fname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E.Lname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E.Salary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Salary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	EMPLOYEE AS 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E.Dno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68F285-E171-4CD3-9BBC-FFC92965AD09}"/>
              </a:ext>
            </a:extLst>
          </p:cNvPr>
          <p:cNvCxnSpPr>
            <a:cxnSpLocks/>
          </p:cNvCxnSpPr>
          <p:nvPr/>
        </p:nvCxnSpPr>
        <p:spPr>
          <a:xfrm flipV="1">
            <a:off x="5763550" y="3549887"/>
            <a:ext cx="1496045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700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EE1A-5771-4920-8BF0-B1CCAFB9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Unary Relational Operations: RENAME </a:t>
            </a:r>
            <a:r>
              <a:rPr lang="en-US" altLang="zh-TW" sz="3600" dirty="0"/>
              <a:t>(2/2)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286E-FC7A-4371-A769-763199EE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400" dirty="0"/>
              <a:t>For convenience, we also use a </a:t>
            </a:r>
            <a:r>
              <a:rPr lang="en-US" altLang="en-US" sz="2400" i="1" dirty="0"/>
              <a:t>shorthand</a:t>
            </a:r>
            <a:r>
              <a:rPr lang="en-US" altLang="en-US" sz="2400" dirty="0"/>
              <a:t> for renaming attributes in an intermediate relation:</a:t>
            </a:r>
          </a:p>
          <a:p>
            <a:pPr lvl="1">
              <a:defRPr/>
            </a:pPr>
            <a:r>
              <a:rPr lang="en-US" altLang="en-US" dirty="0"/>
              <a:t>If we write:</a:t>
            </a:r>
          </a:p>
          <a:p>
            <a:pPr lvl="2">
              <a:spcBef>
                <a:spcPct val="0"/>
              </a:spcBef>
              <a:buClrTx/>
              <a:defRPr/>
            </a:pPr>
            <a:r>
              <a:rPr lang="en-US" altLang="en-US" dirty="0"/>
              <a:t>RESULT </a:t>
            </a:r>
            <a:r>
              <a:rPr lang="en-US" altLang="en-US" dirty="0">
                <a:sym typeface="Symbol" panose="05050102010706020507" pitchFamily="18" charset="2"/>
              </a:rPr>
              <a:t> </a:t>
            </a:r>
            <a:r>
              <a:rPr lang="en-US" altLang="en-US" b="1" dirty="0">
                <a:latin typeface="Symbol" panose="05050102010706020507" pitchFamily="18" charset="2"/>
              </a:rPr>
              <a:t></a:t>
            </a:r>
            <a:r>
              <a:rPr lang="en-US" altLang="en-US" dirty="0"/>
              <a:t> </a:t>
            </a:r>
            <a:r>
              <a:rPr lang="en-US" altLang="en-US" baseline="-25000" dirty="0"/>
              <a:t>FNAME, LNAME, SALARY</a:t>
            </a:r>
            <a:r>
              <a:rPr lang="en-US" altLang="en-US" dirty="0"/>
              <a:t> (DEP5_EMPS)</a:t>
            </a:r>
          </a:p>
          <a:p>
            <a:pPr lvl="2">
              <a:spcBef>
                <a:spcPct val="0"/>
              </a:spcBef>
              <a:buClrTx/>
              <a:defRPr/>
            </a:pPr>
            <a:r>
              <a:rPr lang="en-US" altLang="en-US" dirty="0"/>
              <a:t>RESULT will have the </a:t>
            </a:r>
            <a:r>
              <a:rPr lang="en-US" altLang="en-US" i="1" dirty="0"/>
              <a:t>same attribute names</a:t>
            </a:r>
            <a:r>
              <a:rPr lang="en-US" altLang="en-US" dirty="0"/>
              <a:t> as DEP5_EMPS (same attributes as EMPLOYEE)</a:t>
            </a:r>
          </a:p>
          <a:p>
            <a:pPr lvl="1">
              <a:spcBef>
                <a:spcPct val="0"/>
              </a:spcBef>
              <a:buClrTx/>
              <a:buFontTx/>
              <a:buChar char="•"/>
              <a:defRPr/>
            </a:pPr>
            <a:r>
              <a:rPr lang="en-US" altLang="en-US" dirty="0"/>
              <a:t>If we write:</a:t>
            </a:r>
          </a:p>
          <a:p>
            <a:pPr lvl="2">
              <a:spcBef>
                <a:spcPct val="0"/>
              </a:spcBef>
              <a:buClrTx/>
              <a:defRPr/>
            </a:pPr>
            <a:r>
              <a:rPr lang="en-US" altLang="en-US" dirty="0"/>
              <a:t>RESULT </a:t>
            </a:r>
            <a:r>
              <a:rPr lang="en-US" altLang="en-US" dirty="0">
                <a:sym typeface="Symbol" panose="05050102010706020507" pitchFamily="18" charset="2"/>
              </a:rPr>
              <a:t>  </a:t>
            </a:r>
            <a:r>
              <a:rPr lang="en-US" altLang="en-US" baseline="-25000" dirty="0">
                <a:sym typeface="Symbol" panose="05050102010706020507" pitchFamily="18" charset="2"/>
              </a:rPr>
              <a:t>RESULT (F,M,L,S,B,A,SX,SAL,SU, DNO)</a:t>
            </a:r>
            <a:r>
              <a:rPr lang="en-US" altLang="en-US" dirty="0"/>
              <a:t>(DEP5_EMPS)</a:t>
            </a:r>
          </a:p>
          <a:p>
            <a:pPr lvl="2">
              <a:spcBef>
                <a:spcPct val="0"/>
              </a:spcBef>
              <a:buClrTx/>
              <a:defRPr/>
            </a:pPr>
            <a:r>
              <a:rPr lang="en-US" altLang="en-US" dirty="0"/>
              <a:t>The 10 attributes of DEP5_EMPS are </a:t>
            </a:r>
            <a:r>
              <a:rPr lang="en-US" altLang="en-US" i="1" dirty="0"/>
              <a:t>renamed</a:t>
            </a:r>
            <a:r>
              <a:rPr lang="en-US" altLang="en-US" dirty="0"/>
              <a:t> to F, M, L, S, B, A, SX, SAL, SU, DNO, respectively</a:t>
            </a:r>
          </a:p>
          <a:p>
            <a:pPr lvl="1">
              <a:spcBef>
                <a:spcPct val="0"/>
              </a:spcBef>
              <a:buClrTx/>
              <a:defRPr/>
            </a:pPr>
            <a:r>
              <a:rPr lang="en-US" altLang="en-US" dirty="0"/>
              <a:t>Note: the </a:t>
            </a:r>
            <a:r>
              <a:rPr lang="en-US" altLang="en-US" dirty="0">
                <a:sym typeface="Symbol" panose="05050102010706020507" pitchFamily="18" charset="2"/>
              </a:rPr>
              <a:t> symbol is an assignment operator</a:t>
            </a:r>
            <a:endParaRPr lang="en-US" altLang="en-US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0C02A-BCF3-40AF-BCFD-2B4572A1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02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97AE-7F78-4399-9411-475AE26C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Example of </a:t>
            </a:r>
            <a:r>
              <a:rPr lang="en-US" altLang="zh-TW" dirty="0"/>
              <a:t>A</a:t>
            </a:r>
            <a:r>
              <a:rPr lang="en-US" altLang="en-US" dirty="0"/>
              <a:t>pplying </a:t>
            </a:r>
            <a:r>
              <a:rPr lang="en-US" altLang="zh-TW" dirty="0"/>
              <a:t>M</a:t>
            </a:r>
            <a:r>
              <a:rPr lang="en-US" altLang="en-US" dirty="0"/>
              <a:t>ultiple </a:t>
            </a:r>
            <a:r>
              <a:rPr lang="en-US" altLang="zh-TW" dirty="0"/>
              <a:t>O</a:t>
            </a:r>
            <a:r>
              <a:rPr lang="en-US" altLang="en-US" dirty="0"/>
              <a:t>perations and RENAME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B0BD-45BF-4F0A-BA56-58D088C7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2ABC1-0630-4A0C-AAD6-EC16A8B9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B1CB5-ADC6-4BA0-9AF9-9D30D431A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4581"/>
          <a:stretch/>
        </p:blipFill>
        <p:spPr>
          <a:xfrm>
            <a:off x="1590395" y="1954733"/>
            <a:ext cx="9011210" cy="4890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A37536-1CE4-464F-BBD2-F727C3D23A9F}"/>
              </a:ext>
            </a:extLst>
          </p:cNvPr>
          <p:cNvSpPr txBox="1"/>
          <p:nvPr/>
        </p:nvSpPr>
        <p:spPr>
          <a:xfrm>
            <a:off x="4288262" y="5456387"/>
            <a:ext cx="6553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TEMP </a:t>
            </a:r>
            <a:r>
              <a:rPr lang="en-US" altLang="en-US" dirty="0">
                <a:solidFill>
                  <a:schemeClr val="bg1"/>
                </a:solidFill>
                <a:sym typeface="Symbol" panose="05050102010706020507" pitchFamily="18" charset="2"/>
              </a:rPr>
              <a:t> </a:t>
            </a:r>
            <a:r>
              <a:rPr lang="en-US" altLang="en-US" dirty="0">
                <a:solidFill>
                  <a:schemeClr val="bg1"/>
                </a:solidFill>
                <a:latin typeface="Symbol" pitchFamily="18" charset="2"/>
              </a:rPr>
              <a:t>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baseline="-25000" dirty="0">
                <a:solidFill>
                  <a:schemeClr val="bg1"/>
                </a:solidFill>
              </a:rPr>
              <a:t>DNO=5</a:t>
            </a:r>
            <a:r>
              <a:rPr lang="en-US" altLang="en-US" dirty="0">
                <a:solidFill>
                  <a:schemeClr val="bg1"/>
                </a:solidFill>
              </a:rPr>
              <a:t>(EMPLOYEE)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R(</a:t>
            </a:r>
            <a:r>
              <a:rPr lang="en-US" altLang="en-US" dirty="0" err="1">
                <a:solidFill>
                  <a:schemeClr val="bg1"/>
                </a:solidFill>
              </a:rPr>
              <a:t>First_name</a:t>
            </a:r>
            <a:r>
              <a:rPr lang="en-US" altLang="en-US" dirty="0">
                <a:solidFill>
                  <a:schemeClr val="bg1"/>
                </a:solidFill>
              </a:rPr>
              <a:t>, </a:t>
            </a:r>
            <a:r>
              <a:rPr lang="en-US" altLang="en-US" dirty="0" err="1">
                <a:solidFill>
                  <a:schemeClr val="bg1"/>
                </a:solidFill>
              </a:rPr>
              <a:t>Last_name</a:t>
            </a:r>
            <a:r>
              <a:rPr lang="en-US" altLang="en-US" dirty="0">
                <a:solidFill>
                  <a:schemeClr val="bg1"/>
                </a:solidFill>
              </a:rPr>
              <a:t>, Salary)</a:t>
            </a:r>
            <a:r>
              <a:rPr lang="en-US" altLang="en-US" dirty="0">
                <a:solidFill>
                  <a:schemeClr val="bg1"/>
                </a:solidFill>
                <a:sym typeface="Symbol" panose="05050102010706020507" pitchFamily="18" charset="2"/>
              </a:rPr>
              <a:t> </a:t>
            </a:r>
            <a:r>
              <a:rPr lang="en-US" altLang="en-US" dirty="0">
                <a:solidFill>
                  <a:schemeClr val="bg1"/>
                </a:solidFill>
                <a:latin typeface="Symbol" pitchFamily="18" charset="2"/>
              </a:rPr>
              <a:t>  </a:t>
            </a:r>
            <a:r>
              <a:rPr lang="en-US" altLang="en-US" baseline="-25000" dirty="0">
                <a:solidFill>
                  <a:schemeClr val="bg1"/>
                </a:solidFill>
              </a:rPr>
              <a:t>FNAME, LNAME, SALARY</a:t>
            </a:r>
            <a:r>
              <a:rPr lang="en-US" altLang="en-US" dirty="0">
                <a:solidFill>
                  <a:schemeClr val="bg1"/>
                </a:solidFill>
              </a:rPr>
              <a:t> (TEMP)</a:t>
            </a:r>
          </a:p>
          <a:p>
            <a:pPr marL="914400" lvl="1" indent="-457200">
              <a:buAutoNum type="alphaLcParenBoth"/>
            </a:pP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797607-00F7-4238-95CC-9A0CAEE6D328}"/>
              </a:ext>
            </a:extLst>
          </p:cNvPr>
          <p:cNvSpPr/>
          <p:nvPr/>
        </p:nvSpPr>
        <p:spPr>
          <a:xfrm>
            <a:off x="3729097" y="3026372"/>
            <a:ext cx="4493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en-US" dirty="0">
                <a:solidFill>
                  <a:schemeClr val="bg1"/>
                </a:solidFill>
                <a:latin typeface="Symbol" pitchFamily="18" charset="2"/>
              </a:rPr>
              <a:t></a:t>
            </a:r>
            <a:r>
              <a:rPr lang="en-US" altLang="en-US" baseline="-25000" dirty="0">
                <a:solidFill>
                  <a:schemeClr val="bg1"/>
                </a:solidFill>
              </a:rPr>
              <a:t>FNAME, LNAME, SALARY</a:t>
            </a:r>
            <a:r>
              <a:rPr lang="en-US" altLang="en-US" dirty="0">
                <a:solidFill>
                  <a:schemeClr val="bg1"/>
                </a:solidFill>
              </a:rPr>
              <a:t>(</a:t>
            </a:r>
            <a:r>
              <a:rPr lang="en-US" altLang="en-US" dirty="0">
                <a:solidFill>
                  <a:schemeClr val="bg1"/>
                </a:solidFill>
                <a:latin typeface="Symbol" pitchFamily="18" charset="2"/>
              </a:rPr>
              <a:t>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baseline="-25000" dirty="0">
                <a:solidFill>
                  <a:schemeClr val="bg1"/>
                </a:solidFill>
              </a:rPr>
              <a:t>DNO=5</a:t>
            </a:r>
            <a:r>
              <a:rPr lang="en-US" altLang="en-US" dirty="0">
                <a:solidFill>
                  <a:schemeClr val="bg1"/>
                </a:solidFill>
              </a:rPr>
              <a:t>(EMPLOYEE))</a:t>
            </a:r>
          </a:p>
        </p:txBody>
      </p:sp>
    </p:spTree>
    <p:extLst>
      <p:ext uri="{BB962C8B-B14F-4D97-AF65-F5344CB8AC3E}">
        <p14:creationId xmlns:p14="http://schemas.microsoft.com/office/powerpoint/2010/main" val="244769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What is Relational Algebra?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Relational algebra is a formal language for the relational model</a:t>
            </a:r>
          </a:p>
          <a:p>
            <a:pPr eaLnBrk="1" hangingPunct="1"/>
            <a:r>
              <a:rPr lang="en-US" altLang="en-US" sz="2400" dirty="0"/>
              <a:t>The operations in relational algebra enable a user to specify basic retrieval requests (or queries)</a:t>
            </a:r>
          </a:p>
          <a:p>
            <a:pPr eaLnBrk="1" hangingPunct="1"/>
            <a:r>
              <a:rPr lang="en-US" altLang="en-US" sz="2400" dirty="0"/>
              <a:t>Relational algebra consists of a set of operations on relations to generate relations</a:t>
            </a:r>
          </a:p>
          <a:p>
            <a:pPr eaLnBrk="1" hangingPunct="1"/>
            <a:r>
              <a:rPr lang="en-US" altLang="en-US" sz="2400" dirty="0"/>
              <a:t>The result of an operation is a new relation that can be further manipulated using operations</a:t>
            </a:r>
          </a:p>
          <a:p>
            <a:pPr eaLnBrk="1" hangingPunct="1"/>
            <a:r>
              <a:rPr lang="en-US" altLang="en-US" sz="2400" dirty="0"/>
              <a:t>A sequence of relational algebra operations forms a relational algebra expression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8720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EE1A-5771-4920-8BF0-B1CCAFB9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 Theory: UNION Operation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286E-FC7A-4371-A769-763199EE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Binary operation, denoted by </a:t>
            </a:r>
            <a:r>
              <a:rPr lang="en-US" altLang="en-US" dirty="0">
                <a:latin typeface="Symbol" pitchFamily="18" charset="2"/>
              </a:rPr>
              <a:t>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The result of R </a:t>
            </a:r>
            <a:r>
              <a:rPr lang="en-US" altLang="en-US" dirty="0">
                <a:latin typeface="Symbol" pitchFamily="18" charset="2"/>
              </a:rPr>
              <a:t></a:t>
            </a:r>
            <a:r>
              <a:rPr lang="en-US" altLang="en-US" dirty="0"/>
              <a:t> S, is a relation that includes all tuples that are either in R or in S or in both R and S</a:t>
            </a:r>
          </a:p>
          <a:p>
            <a:r>
              <a:rPr lang="en-US" altLang="en-US" dirty="0"/>
              <a:t>Duplicate tuples are eliminated</a:t>
            </a:r>
          </a:p>
          <a:p>
            <a:r>
              <a:rPr lang="en-US" altLang="en-US" dirty="0"/>
              <a:t>The two operand relations R and S must be “type compatible” (or UNION compatible)</a:t>
            </a:r>
          </a:p>
          <a:p>
            <a:pPr lvl="1"/>
            <a:r>
              <a:rPr lang="en-US" altLang="en-US" dirty="0"/>
              <a:t>R and S must have same number of attributes</a:t>
            </a:r>
          </a:p>
          <a:p>
            <a:pPr lvl="1"/>
            <a:r>
              <a:rPr lang="en-US" altLang="en-US" dirty="0"/>
              <a:t>Each pair of corresponding attributes must be type compatible (have same or compatible domains)</a:t>
            </a:r>
          </a:p>
          <a:p>
            <a:pPr lvl="1">
              <a:lnSpc>
                <a:spcPct val="90000"/>
              </a:lnSpc>
              <a:buNone/>
            </a:pPr>
            <a:endParaRPr lang="en-US" altLang="en-US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0C02A-BCF3-40AF-BCFD-2B4572A1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98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EE1A-5771-4920-8BF0-B1CCAFB9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Relational Algebra Operations from</a:t>
            </a:r>
            <a:br>
              <a:rPr lang="en-US" altLang="en-US" dirty="0"/>
            </a:br>
            <a:r>
              <a:rPr lang="en-US" altLang="en-US" dirty="0"/>
              <a:t>Set Theory: UNION (Examples) 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286E-FC7A-4371-A769-763199EE6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47463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3100" dirty="0"/>
              <a:t>To retrieve the social security numbers of all employees who either work in department 5 (RESULT1 below) or directly supervise an employee who works in department 5 (RESULT2 below)</a:t>
            </a:r>
          </a:p>
          <a:p>
            <a:pPr>
              <a:lnSpc>
                <a:spcPct val="120000"/>
              </a:lnSpc>
            </a:pPr>
            <a:r>
              <a:rPr lang="en-US" altLang="en-US" sz="3100" dirty="0"/>
              <a:t>We can use the UNION operation as follows:</a:t>
            </a:r>
          </a:p>
          <a:p>
            <a:pPr algn="ctr">
              <a:lnSpc>
                <a:spcPct val="120000"/>
              </a:lnSpc>
              <a:buNone/>
            </a:pPr>
            <a:r>
              <a:rPr lang="en-US" altLang="en-US" sz="2600" dirty="0"/>
              <a:t>DEP5_EMPS </a:t>
            </a:r>
            <a:r>
              <a:rPr lang="en-US" altLang="en-US" sz="2600" dirty="0">
                <a:sym typeface="Symbol" pitchFamily="18" charset="2"/>
              </a:rPr>
              <a:t> </a:t>
            </a:r>
            <a:r>
              <a:rPr lang="en-US" altLang="en-US" sz="2600" dirty="0">
                <a:latin typeface="Symbol" pitchFamily="18" charset="2"/>
              </a:rPr>
              <a:t></a:t>
            </a:r>
            <a:r>
              <a:rPr lang="en-US" altLang="en-US" sz="2600" baseline="-25000" dirty="0"/>
              <a:t>DNO=5</a:t>
            </a:r>
            <a:r>
              <a:rPr lang="en-US" altLang="en-US" sz="2600" dirty="0"/>
              <a:t> (EMPLOYEE)</a:t>
            </a:r>
          </a:p>
          <a:p>
            <a:pPr algn="ctr">
              <a:lnSpc>
                <a:spcPct val="120000"/>
              </a:lnSpc>
              <a:buNone/>
            </a:pPr>
            <a:r>
              <a:rPr lang="en-US" altLang="en-US" sz="2600" dirty="0"/>
              <a:t>RESULT1 </a:t>
            </a:r>
            <a:r>
              <a:rPr lang="en-US" altLang="en-US" sz="2600" dirty="0">
                <a:sym typeface="Symbol" pitchFamily="18" charset="2"/>
              </a:rPr>
              <a:t> </a:t>
            </a:r>
            <a:r>
              <a:rPr lang="en-US" altLang="en-US" sz="2600" dirty="0">
                <a:latin typeface="Symbol" pitchFamily="18" charset="2"/>
              </a:rPr>
              <a:t></a:t>
            </a:r>
            <a:r>
              <a:rPr lang="en-US" altLang="en-US" sz="2600" dirty="0"/>
              <a:t> </a:t>
            </a:r>
            <a:r>
              <a:rPr lang="en-US" altLang="en-US" sz="2600" baseline="-25000" dirty="0"/>
              <a:t>SSN </a:t>
            </a:r>
            <a:r>
              <a:rPr lang="en-US" altLang="en-US" sz="2600" dirty="0"/>
              <a:t>(DEP5_EMPS)</a:t>
            </a:r>
          </a:p>
          <a:p>
            <a:pPr algn="ctr">
              <a:lnSpc>
                <a:spcPct val="120000"/>
              </a:lnSpc>
              <a:buNone/>
            </a:pPr>
            <a:r>
              <a:rPr lang="en-US" altLang="en-US" sz="2600" dirty="0"/>
              <a:t>RESULT2(SSN) </a:t>
            </a:r>
            <a:r>
              <a:rPr lang="en-US" altLang="en-US" sz="2600" dirty="0">
                <a:sym typeface="Symbol" pitchFamily="18" charset="2"/>
              </a:rPr>
              <a:t> </a:t>
            </a:r>
            <a:r>
              <a:rPr lang="en-US" altLang="en-US" sz="2600" dirty="0">
                <a:latin typeface="Symbol" pitchFamily="18" charset="2"/>
              </a:rPr>
              <a:t></a:t>
            </a:r>
            <a:r>
              <a:rPr lang="en-US" altLang="en-US" sz="2600" baseline="-25000" dirty="0"/>
              <a:t>SUPERSSN </a:t>
            </a:r>
            <a:r>
              <a:rPr lang="en-US" altLang="en-US" sz="2600" dirty="0"/>
              <a:t>(DEP5_EMPS)</a:t>
            </a:r>
          </a:p>
          <a:p>
            <a:pPr algn="ctr">
              <a:lnSpc>
                <a:spcPct val="120000"/>
              </a:lnSpc>
              <a:buNone/>
            </a:pPr>
            <a:r>
              <a:rPr lang="en-US" altLang="en-US" sz="2600" dirty="0"/>
              <a:t>RESULT </a:t>
            </a:r>
            <a:r>
              <a:rPr lang="en-US" altLang="en-US" sz="2600" dirty="0">
                <a:sym typeface="Symbol" pitchFamily="18" charset="2"/>
              </a:rPr>
              <a:t> RESULT</a:t>
            </a:r>
            <a:r>
              <a:rPr lang="en-US" altLang="en-US" sz="2600" dirty="0"/>
              <a:t>1 </a:t>
            </a:r>
            <a:r>
              <a:rPr lang="en-US" altLang="en-US" sz="2600" dirty="0">
                <a:latin typeface="Symbol" pitchFamily="18" charset="2"/>
              </a:rPr>
              <a:t></a:t>
            </a:r>
            <a:r>
              <a:rPr lang="en-US" altLang="en-US" sz="2600" dirty="0"/>
              <a:t> RESULT2</a:t>
            </a:r>
          </a:p>
          <a:p>
            <a:pPr>
              <a:lnSpc>
                <a:spcPct val="120000"/>
              </a:lnSpc>
            </a:pPr>
            <a:r>
              <a:rPr lang="en-US" altLang="en-US" sz="3100" dirty="0"/>
              <a:t>The union operation produces the tuples that are in either RESULT1 or RESULT2 or both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0C02A-BCF3-40AF-BCFD-2B4572A1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1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EE1A-5771-4920-8BF0-B1CCAFB9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/>
              <a:t>Result of the UNION Operation RESULT ← RESULT1 ∪ RESULT2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286E-FC7A-4371-A769-763199EE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0C02A-BCF3-40AF-BCFD-2B4572A1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2" descr="fig08_03.jpg">
            <a:extLst>
              <a:ext uri="{FF2B5EF4-FFF2-40B4-BE49-F238E27FC236}">
                <a16:creationId xmlns:a16="http://schemas.microsoft.com/office/drawing/2014/main" id="{94D8E7C2-CAB9-4288-9EC4-6912DCD59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75929"/>
            <a:ext cx="82296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9616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6335-7D38-4DF1-8D4C-FEED063A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Relational Algebra Operations from</a:t>
            </a:r>
            <a:br>
              <a:rPr lang="en-US" altLang="en-US" dirty="0"/>
            </a:br>
            <a:r>
              <a:rPr lang="en-US" altLang="en-US" dirty="0"/>
              <a:t>Set Theory 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E9282-B194-4D70-81CC-FE8DB690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Type compatibility of operands is required for the binary set operation UNION </a:t>
            </a:r>
            <a:r>
              <a:rPr lang="en-US" altLang="en-US" sz="2400" dirty="0">
                <a:latin typeface="Symbol" pitchFamily="18" charset="2"/>
              </a:rPr>
              <a:t></a:t>
            </a:r>
            <a:r>
              <a:rPr lang="en-US" altLang="en-US" sz="2400" dirty="0"/>
              <a:t>, (also for INTERSECTION </a:t>
            </a:r>
            <a:r>
              <a:rPr lang="en-US" altLang="en-US" sz="2400" dirty="0">
                <a:latin typeface="Symbol" pitchFamily="18" charset="2"/>
              </a:rPr>
              <a:t></a:t>
            </a:r>
            <a:r>
              <a:rPr lang="en-US" altLang="en-US" sz="2400" dirty="0"/>
              <a:t>, and SET DIFFERENCE –)</a:t>
            </a:r>
          </a:p>
          <a:p>
            <a:r>
              <a:rPr lang="en-US" altLang="en-US" sz="2400" dirty="0"/>
              <a:t>R1(A1, A2, ..., An) and R2(B1, B2, ..., Bn) are type compatible if:</a:t>
            </a:r>
          </a:p>
          <a:p>
            <a:pPr lvl="1"/>
            <a:r>
              <a:rPr lang="en-US" altLang="zh-TW" dirty="0"/>
              <a:t>T</a:t>
            </a:r>
            <a:r>
              <a:rPr lang="en-US" altLang="en-US" dirty="0"/>
              <a:t>hey have the same number of attributes, and</a:t>
            </a:r>
          </a:p>
          <a:p>
            <a:pPr lvl="1"/>
            <a:r>
              <a:rPr lang="en-US" altLang="zh-TW" dirty="0"/>
              <a:t>T</a:t>
            </a:r>
            <a:r>
              <a:rPr lang="en-US" altLang="en-US" dirty="0"/>
              <a:t>he domains of corresponding attributes are type compatible (i.e. </a:t>
            </a:r>
            <a:r>
              <a:rPr lang="en-US" altLang="en-US" dirty="0" err="1"/>
              <a:t>dom</a:t>
            </a:r>
            <a:r>
              <a:rPr lang="en-US" altLang="en-US" dirty="0"/>
              <a:t>(Ai)=</a:t>
            </a:r>
            <a:r>
              <a:rPr lang="en-US" altLang="en-US" dirty="0" err="1"/>
              <a:t>dom</a:t>
            </a:r>
            <a:r>
              <a:rPr lang="en-US" altLang="en-US" dirty="0"/>
              <a:t>(Bi) for </a:t>
            </a:r>
            <a:r>
              <a:rPr lang="en-US" altLang="en-US" dirty="0" err="1"/>
              <a:t>i</a:t>
            </a:r>
            <a:r>
              <a:rPr lang="en-US" altLang="en-US" dirty="0"/>
              <a:t>=1, 2, ..., n)</a:t>
            </a:r>
          </a:p>
          <a:p>
            <a:r>
              <a:rPr lang="en-US" altLang="en-US" sz="2400" dirty="0"/>
              <a:t>The resulting relation for R1</a:t>
            </a:r>
            <a:r>
              <a:rPr lang="en-US" altLang="en-US" sz="2400" dirty="0">
                <a:latin typeface="Symbol" pitchFamily="18" charset="2"/>
              </a:rPr>
              <a:t></a:t>
            </a:r>
            <a:r>
              <a:rPr lang="en-US" altLang="en-US" sz="2400" dirty="0"/>
              <a:t>R2 (also for R1</a:t>
            </a:r>
            <a:r>
              <a:rPr lang="en-US" altLang="en-US" sz="2400" dirty="0">
                <a:latin typeface="Symbol" pitchFamily="18" charset="2"/>
              </a:rPr>
              <a:t></a:t>
            </a:r>
            <a:r>
              <a:rPr lang="en-US" altLang="en-US" sz="2400" dirty="0"/>
              <a:t>R2, or R1–R2) has the same attribute names as the first operand relation R1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1413B-40FE-4562-A8CA-9E3445E8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92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F169-2988-4D33-BB23-1C60081B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Relational Algebra Operations from Set Theory: INTERSECTION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0A1D-FEA8-488C-96EA-02922F5ED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INTERSECTION is denoted by </a:t>
            </a:r>
            <a:r>
              <a:rPr lang="en-US" altLang="en-US" sz="2400" dirty="0">
                <a:latin typeface="Symbol" pitchFamily="18" charset="2"/>
              </a:rPr>
              <a:t></a:t>
            </a:r>
            <a:endParaRPr lang="en-US" altLang="en-US" sz="2400" dirty="0"/>
          </a:p>
          <a:p>
            <a:r>
              <a:rPr lang="en-US" altLang="en-US" sz="2400" dirty="0"/>
              <a:t>The result of the operation R </a:t>
            </a:r>
            <a:r>
              <a:rPr lang="en-US" altLang="en-US" sz="2400" dirty="0">
                <a:latin typeface="Symbol" pitchFamily="18" charset="2"/>
              </a:rPr>
              <a:t></a:t>
            </a:r>
            <a:r>
              <a:rPr lang="en-US" altLang="en-US" sz="2400" dirty="0"/>
              <a:t> S, is a relation that includes all tuples that are in both R and S</a:t>
            </a:r>
          </a:p>
          <a:p>
            <a:pPr lvl="1"/>
            <a:r>
              <a:rPr lang="en-US" altLang="en-US" dirty="0"/>
              <a:t>The attribute names in the result will be the same as the attribute names in R</a:t>
            </a:r>
          </a:p>
          <a:p>
            <a:r>
              <a:rPr lang="en-US" altLang="en-US" sz="2400" dirty="0"/>
              <a:t>The two operand relations R and S must be “type compatible”</a:t>
            </a:r>
          </a:p>
          <a:p>
            <a:endParaRPr lang="en-HK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E97BB-472D-4C49-BB7A-E8DC2154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25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9FDE-CBBB-4FCB-979C-D66813FA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Relational Algebra Operations from Set Theory: SET DIFFERENCE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D095-C2CE-4F28-97A2-0FE129713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SET DIFFERENCE (also called MINUS or EXCEPT) is denoted by – </a:t>
            </a:r>
          </a:p>
          <a:p>
            <a:r>
              <a:rPr lang="en-US" altLang="en-US" sz="2400" dirty="0"/>
              <a:t>The result of R – S, is a relation that includes all tuples that are in R but not in S</a:t>
            </a:r>
          </a:p>
          <a:p>
            <a:pPr lvl="1"/>
            <a:r>
              <a:rPr lang="en-US" altLang="en-US" dirty="0"/>
              <a:t>The attribute names in the result will be the same as the attribute names in R</a:t>
            </a:r>
          </a:p>
          <a:p>
            <a:r>
              <a:rPr lang="en-US" altLang="en-US" sz="2400" dirty="0"/>
              <a:t>The two operand relations R and S must be “type compatible”</a:t>
            </a:r>
            <a:endParaRPr lang="en-US" altLang="ja-JP" sz="2400" dirty="0"/>
          </a:p>
          <a:p>
            <a:r>
              <a:rPr lang="en-US" altLang="en-US" sz="2400" dirty="0"/>
              <a:t>R </a:t>
            </a:r>
            <a:r>
              <a:rPr lang="en-US" altLang="en-US" sz="2400" dirty="0">
                <a:latin typeface="Symbol" pitchFamily="18" charset="2"/>
              </a:rPr>
              <a:t>  </a:t>
            </a:r>
            <a:r>
              <a:rPr lang="en-US" altLang="en-US" sz="2400" dirty="0"/>
              <a:t>S = (R </a:t>
            </a:r>
            <a:r>
              <a:rPr lang="en-US" altLang="en-US" sz="2400" dirty="0">
                <a:latin typeface="Symbol" pitchFamily="18" charset="2"/>
              </a:rPr>
              <a:t> </a:t>
            </a:r>
            <a:r>
              <a:rPr lang="en-US" altLang="en-US" sz="2400" dirty="0"/>
              <a:t>S) – (R – S) – (S – R)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9BA3D-3234-4745-A9B7-439DB909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456052-6667-484C-B374-93E7C293B47D}"/>
              </a:ext>
            </a:extLst>
          </p:cNvPr>
          <p:cNvSpPr/>
          <p:nvPr/>
        </p:nvSpPr>
        <p:spPr>
          <a:xfrm>
            <a:off x="7222523" y="4453191"/>
            <a:ext cx="2120633" cy="21206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6D8097-9646-44DD-930C-5257B57EB323}"/>
              </a:ext>
            </a:extLst>
          </p:cNvPr>
          <p:cNvSpPr/>
          <p:nvPr/>
        </p:nvSpPr>
        <p:spPr>
          <a:xfrm>
            <a:off x="8538294" y="4453191"/>
            <a:ext cx="2120633" cy="21206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7AE9D5-0CE4-4E46-9B30-52B414602B4F}"/>
              </a:ext>
            </a:extLst>
          </p:cNvPr>
          <p:cNvSpPr/>
          <p:nvPr/>
        </p:nvSpPr>
        <p:spPr>
          <a:xfrm>
            <a:off x="8586499" y="5324722"/>
            <a:ext cx="742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/>
              <a:t>R</a:t>
            </a:r>
            <a:r>
              <a:rPr lang="en-US" altLang="en-US" sz="2000" b="1" dirty="0">
                <a:latin typeface="Symbol" pitchFamily="18" charset="2"/>
              </a:rPr>
              <a:t></a:t>
            </a:r>
            <a:r>
              <a:rPr lang="en-US" altLang="en-US" sz="2000" b="1" dirty="0"/>
              <a:t>S </a:t>
            </a:r>
            <a:endParaRPr lang="en-HK" sz="2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4A643E-F7D8-4881-8424-BC144B3CF9ED}"/>
              </a:ext>
            </a:extLst>
          </p:cNvPr>
          <p:cNvSpPr/>
          <p:nvPr/>
        </p:nvSpPr>
        <p:spPr>
          <a:xfrm>
            <a:off x="7243726" y="5324722"/>
            <a:ext cx="630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/>
              <a:t>R-S </a:t>
            </a:r>
            <a:endParaRPr lang="en-HK" sz="20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E99F8-99BE-44E7-AB37-1AF33B56EED4}"/>
              </a:ext>
            </a:extLst>
          </p:cNvPr>
          <p:cNvSpPr/>
          <p:nvPr/>
        </p:nvSpPr>
        <p:spPr>
          <a:xfrm>
            <a:off x="9999289" y="5324722"/>
            <a:ext cx="577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/>
              <a:t>S-R</a:t>
            </a:r>
            <a:endParaRPr lang="en-HK" sz="20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8CA44B-AC16-43A6-8862-9826D4203610}"/>
              </a:ext>
            </a:extLst>
          </p:cNvPr>
          <p:cNvCxnSpPr>
            <a:cxnSpLocks/>
          </p:cNvCxnSpPr>
          <p:nvPr/>
        </p:nvCxnSpPr>
        <p:spPr>
          <a:xfrm flipH="1">
            <a:off x="10472352" y="4633784"/>
            <a:ext cx="583533" cy="2718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03FFE5-3050-4F4A-B323-1AF74E879D7B}"/>
              </a:ext>
            </a:extLst>
          </p:cNvPr>
          <p:cNvCxnSpPr>
            <a:cxnSpLocks/>
          </p:cNvCxnSpPr>
          <p:nvPr/>
        </p:nvCxnSpPr>
        <p:spPr>
          <a:xfrm flipV="1">
            <a:off x="6676859" y="5999205"/>
            <a:ext cx="665131" cy="3211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D2A7B87-E0C7-4E55-A4FF-8DCB8586A2B6}"/>
              </a:ext>
            </a:extLst>
          </p:cNvPr>
          <p:cNvSpPr/>
          <p:nvPr/>
        </p:nvSpPr>
        <p:spPr>
          <a:xfrm>
            <a:off x="6348787" y="6135721"/>
            <a:ext cx="344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/>
              <a:t>R</a:t>
            </a:r>
            <a:endParaRPr lang="en-HK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8CE203-F60E-4DF7-8B62-F895EBBC45E2}"/>
              </a:ext>
            </a:extLst>
          </p:cNvPr>
          <p:cNvSpPr/>
          <p:nvPr/>
        </p:nvSpPr>
        <p:spPr>
          <a:xfrm>
            <a:off x="11055885" y="4404119"/>
            <a:ext cx="332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/>
              <a:t>S</a:t>
            </a:r>
            <a:endParaRPr lang="en-HK" sz="2000" dirty="0"/>
          </a:p>
        </p:txBody>
      </p:sp>
    </p:spTree>
    <p:extLst>
      <p:ext uri="{BB962C8B-B14F-4D97-AF65-F5344CB8AC3E}">
        <p14:creationId xmlns:p14="http://schemas.microsoft.com/office/powerpoint/2010/main" val="452306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F169-2988-4D33-BB23-1C60081B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Example to illustrate the result of UNION, INTERSECT, and DIFFERENCE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0A1D-FEA8-488C-96EA-02922F5ED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E97BB-472D-4C49-BB7A-E8DC2154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610CB-88CF-444D-82FD-B567A36D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98" y="1953541"/>
            <a:ext cx="5627339" cy="47223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592A81-B88B-4039-B2CE-300F78F9F2E9}"/>
              </a:ext>
            </a:extLst>
          </p:cNvPr>
          <p:cNvSpPr txBox="1"/>
          <p:nvPr/>
        </p:nvSpPr>
        <p:spPr>
          <a:xfrm>
            <a:off x="6887603" y="2362201"/>
            <a:ext cx="48285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(a) Two union-compatible relations</a:t>
            </a:r>
          </a:p>
          <a:p>
            <a:r>
              <a:rPr lang="en-US" sz="2400" dirty="0"/>
              <a:t>(b) STUDENT</a:t>
            </a:r>
            <a:r>
              <a:rPr lang="en-US" altLang="en-US" sz="2400" dirty="0">
                <a:latin typeface="Symbol" pitchFamily="18" charset="2"/>
              </a:rPr>
              <a:t>  </a:t>
            </a:r>
            <a:r>
              <a:rPr lang="en-US" altLang="en-US" sz="2400" dirty="0"/>
              <a:t>INSTRUCTOR</a:t>
            </a:r>
          </a:p>
          <a:p>
            <a:r>
              <a:rPr lang="en-US" altLang="en-US" sz="2400" dirty="0"/>
              <a:t>(c) STUDENT</a:t>
            </a:r>
            <a:r>
              <a:rPr lang="en-US" altLang="en-US" sz="2400" dirty="0">
                <a:latin typeface="Symbol" pitchFamily="18" charset="2"/>
              </a:rPr>
              <a:t>  </a:t>
            </a:r>
            <a:r>
              <a:rPr lang="en-US" altLang="en-US" sz="2400" dirty="0"/>
              <a:t>INSTRUCTOR</a:t>
            </a:r>
          </a:p>
          <a:p>
            <a:r>
              <a:rPr lang="en-US" altLang="en-US" sz="2400" dirty="0"/>
              <a:t>(d) STUDENT – INSTRUCTOR</a:t>
            </a:r>
          </a:p>
          <a:p>
            <a:r>
              <a:rPr lang="en-US" altLang="en-US" sz="2400" dirty="0"/>
              <a:t>(e) INSTRUCTOR – STUDENT  </a:t>
            </a:r>
          </a:p>
          <a:p>
            <a:r>
              <a:rPr lang="en-US" altLang="en-US" sz="2400" dirty="0"/>
              <a:t> 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4804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4D51-3547-4F61-857E-B086948E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Some properties of UNION, INTERSECT, and DIFFERENCE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9E64C-0D91-4591-8105-B764A814D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Notice that both union and intersection are commutative operations; that is</a:t>
            </a:r>
            <a:r>
              <a:rPr lang="en-US" altLang="zh-TW" sz="2400" dirty="0"/>
              <a:t>: </a:t>
            </a:r>
            <a:r>
              <a:rPr lang="en-US" altLang="en-US" dirty="0"/>
              <a:t>R </a:t>
            </a:r>
            <a:r>
              <a:rPr lang="en-US" altLang="en-US" dirty="0">
                <a:latin typeface="Symbol" pitchFamily="18" charset="2"/>
              </a:rPr>
              <a:t></a:t>
            </a:r>
            <a:r>
              <a:rPr lang="en-US" altLang="en-US" dirty="0"/>
              <a:t> S = S </a:t>
            </a:r>
            <a:r>
              <a:rPr lang="en-US" altLang="en-US" dirty="0">
                <a:latin typeface="Symbol" pitchFamily="18" charset="2"/>
              </a:rPr>
              <a:t></a:t>
            </a:r>
            <a:r>
              <a:rPr lang="en-US" altLang="en-US" dirty="0"/>
              <a:t> R, and R </a:t>
            </a:r>
            <a:r>
              <a:rPr lang="en-US" altLang="en-US" dirty="0">
                <a:latin typeface="Symbol" pitchFamily="18" charset="2"/>
              </a:rPr>
              <a:t></a:t>
            </a:r>
            <a:r>
              <a:rPr lang="en-US" altLang="en-US" dirty="0"/>
              <a:t> S = S </a:t>
            </a:r>
            <a:r>
              <a:rPr lang="en-US" altLang="en-US" dirty="0">
                <a:latin typeface="Symbol" pitchFamily="18" charset="2"/>
              </a:rPr>
              <a:t></a:t>
            </a:r>
            <a:r>
              <a:rPr lang="en-US" altLang="en-US" dirty="0"/>
              <a:t> R</a:t>
            </a:r>
          </a:p>
          <a:p>
            <a:r>
              <a:rPr lang="en-US" altLang="en-US" sz="2400" dirty="0"/>
              <a:t>Both union and intersection can be treated as n-</a:t>
            </a:r>
            <a:r>
              <a:rPr lang="en-US" altLang="en-US" sz="2400" dirty="0" err="1"/>
              <a:t>ary</a:t>
            </a:r>
            <a:r>
              <a:rPr lang="en-US" altLang="en-US" sz="2400" dirty="0"/>
              <a:t> operations applicable to any number of relations as both are associative operations; that is</a:t>
            </a:r>
          </a:p>
          <a:p>
            <a:pPr lvl="1"/>
            <a:r>
              <a:rPr lang="en-US" altLang="en-US" dirty="0"/>
              <a:t>R </a:t>
            </a:r>
            <a:r>
              <a:rPr lang="en-US" altLang="en-US" dirty="0">
                <a:latin typeface="Symbol" pitchFamily="18" charset="2"/>
              </a:rPr>
              <a:t></a:t>
            </a:r>
            <a:r>
              <a:rPr lang="en-US" altLang="en-US" dirty="0"/>
              <a:t> (S </a:t>
            </a:r>
            <a:r>
              <a:rPr lang="en-US" altLang="en-US" dirty="0">
                <a:latin typeface="Symbol" pitchFamily="18" charset="2"/>
              </a:rPr>
              <a:t></a:t>
            </a:r>
            <a:r>
              <a:rPr lang="en-US" altLang="en-US" dirty="0"/>
              <a:t> T) = (R </a:t>
            </a:r>
            <a:r>
              <a:rPr lang="en-US" altLang="en-US" dirty="0">
                <a:latin typeface="Symbol" pitchFamily="18" charset="2"/>
              </a:rPr>
              <a:t></a:t>
            </a:r>
            <a:r>
              <a:rPr lang="en-US" altLang="en-US" dirty="0"/>
              <a:t> S) </a:t>
            </a:r>
            <a:r>
              <a:rPr lang="en-US" altLang="en-US" dirty="0">
                <a:latin typeface="Symbol" pitchFamily="18" charset="2"/>
              </a:rPr>
              <a:t></a:t>
            </a:r>
            <a:r>
              <a:rPr lang="en-US" altLang="en-US" dirty="0"/>
              <a:t> T</a:t>
            </a:r>
          </a:p>
          <a:p>
            <a:pPr lvl="1"/>
            <a:r>
              <a:rPr lang="en-US" altLang="en-US" dirty="0"/>
              <a:t>(R </a:t>
            </a:r>
            <a:r>
              <a:rPr lang="en-US" altLang="en-US" dirty="0">
                <a:latin typeface="Symbol" pitchFamily="18" charset="2"/>
              </a:rPr>
              <a:t></a:t>
            </a:r>
            <a:r>
              <a:rPr lang="en-US" altLang="en-US" dirty="0"/>
              <a:t> S) </a:t>
            </a:r>
            <a:r>
              <a:rPr lang="en-US" altLang="en-US" dirty="0">
                <a:latin typeface="Symbol" pitchFamily="18" charset="2"/>
              </a:rPr>
              <a:t></a:t>
            </a:r>
            <a:r>
              <a:rPr lang="en-US" altLang="en-US" dirty="0"/>
              <a:t> T = R </a:t>
            </a:r>
            <a:r>
              <a:rPr lang="en-US" altLang="en-US" dirty="0">
                <a:latin typeface="Symbol" pitchFamily="18" charset="2"/>
              </a:rPr>
              <a:t></a:t>
            </a:r>
            <a:r>
              <a:rPr lang="en-US" altLang="en-US" dirty="0"/>
              <a:t> (S </a:t>
            </a:r>
            <a:r>
              <a:rPr lang="en-US" altLang="en-US" dirty="0">
                <a:latin typeface="Symbol" pitchFamily="18" charset="2"/>
              </a:rPr>
              <a:t></a:t>
            </a:r>
            <a:r>
              <a:rPr lang="en-US" altLang="en-US" dirty="0"/>
              <a:t> T)</a:t>
            </a:r>
          </a:p>
          <a:p>
            <a:r>
              <a:rPr lang="en-US" altLang="en-US" sz="2400" dirty="0"/>
              <a:t>The minus operation is not commutative</a:t>
            </a:r>
          </a:p>
          <a:p>
            <a:pPr lvl="1"/>
            <a:r>
              <a:rPr lang="en-US" altLang="en-US" dirty="0"/>
              <a:t>R – S ≠ S – R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7F0A6-D526-40D0-921B-D4B3E586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14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4D51-3547-4F61-857E-B086948E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en-US" dirty="0"/>
              <a:t>Relational Algebra Operations from Set Theory: CARTESIAN </a:t>
            </a:r>
            <a:r>
              <a:rPr lang="en-US" altLang="zh-TW" dirty="0"/>
              <a:t>(or CROSS) </a:t>
            </a:r>
            <a:r>
              <a:rPr lang="en-US" altLang="en-US" dirty="0"/>
              <a:t>PRODUCT (1/</a:t>
            </a:r>
            <a:r>
              <a:rPr lang="en-US" altLang="zh-TW" dirty="0"/>
              <a:t>4</a:t>
            </a:r>
            <a:r>
              <a:rPr lang="en-US" altLang="en-US" dirty="0"/>
              <a:t>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9E64C-0D91-4591-8105-B764A814D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461483"/>
          </a:xfrm>
        </p:spPr>
        <p:txBody>
          <a:bodyPr>
            <a:normAutofit/>
          </a:bodyPr>
          <a:lstStyle/>
          <a:p>
            <a:r>
              <a:rPr lang="en-US" altLang="en-US" dirty="0"/>
              <a:t>This operation is used to combine tuples from two relations in a combinatorial fashion</a:t>
            </a:r>
          </a:p>
          <a:p>
            <a:r>
              <a:rPr lang="en-US" altLang="en-US" dirty="0"/>
              <a:t>Denoted by R(A1, A2, …, An) x S(B1, B2, …, </a:t>
            </a:r>
            <a:r>
              <a:rPr lang="en-US" altLang="en-US" dirty="0" err="1"/>
              <a:t>Bm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Result is a relation Q with degree n + m attributes:</a:t>
            </a:r>
          </a:p>
          <a:p>
            <a:pPr lvl="1"/>
            <a:r>
              <a:rPr lang="en-US" altLang="en-US" dirty="0"/>
              <a:t>Q(A1, A2, …, An, B1, B2, …, </a:t>
            </a:r>
            <a:r>
              <a:rPr lang="en-US" altLang="en-US" dirty="0" err="1"/>
              <a:t>Bm</a:t>
            </a:r>
            <a:r>
              <a:rPr lang="en-US" altLang="en-US" dirty="0"/>
              <a:t>), in that order</a:t>
            </a:r>
          </a:p>
          <a:p>
            <a:r>
              <a:rPr lang="en-US" altLang="en-US" dirty="0"/>
              <a:t>The resulting relation state has one tuple for each combination of tuples - one from R and one from S</a:t>
            </a:r>
          </a:p>
          <a:p>
            <a:r>
              <a:rPr lang="en-US" altLang="en-US" dirty="0"/>
              <a:t>Hence, if R has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R</a:t>
            </a:r>
            <a:r>
              <a:rPr lang="en-US" altLang="en-US" dirty="0"/>
              <a:t> tuples (denoted as |R| =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R</a:t>
            </a:r>
            <a:r>
              <a:rPr lang="en-US" altLang="en-US" dirty="0"/>
              <a:t> ), and S has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S</a:t>
            </a:r>
            <a:r>
              <a:rPr lang="en-US" altLang="en-US" dirty="0"/>
              <a:t> tuples, then R x S will have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R</a:t>
            </a:r>
            <a:r>
              <a:rPr lang="en-US" altLang="en-US" dirty="0"/>
              <a:t> *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S</a:t>
            </a:r>
            <a:r>
              <a:rPr lang="en-US" altLang="en-US" dirty="0"/>
              <a:t> tuples</a:t>
            </a:r>
          </a:p>
          <a:p>
            <a:r>
              <a:rPr lang="en-US" altLang="en-US" dirty="0"/>
              <a:t>The two operands do NOT have to be “type compatible”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7F0A6-D526-40D0-921B-D4B3E586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41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4D51-3547-4F61-857E-B086948E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en-US" dirty="0"/>
              <a:t>Relational Algebra Operations from Set Theory: CARTESIAN </a:t>
            </a:r>
            <a:r>
              <a:rPr lang="en-US" altLang="zh-TW" dirty="0"/>
              <a:t>(or CROSS) </a:t>
            </a:r>
            <a:r>
              <a:rPr lang="en-US" altLang="en-US" dirty="0"/>
              <a:t>PRODUCT (2/</a:t>
            </a:r>
            <a:r>
              <a:rPr lang="en-US" altLang="zh-TW" dirty="0"/>
              <a:t>4</a:t>
            </a:r>
            <a:r>
              <a:rPr lang="en-US" altLang="en-US" dirty="0"/>
              <a:t>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9E64C-0D91-4591-8105-B764A814D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Generally, CROSS PRODUCT is not a meaningful operation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Some relations do not exist in the mini-world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Can become meaningful when followed by other operations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Example (not meaningful):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FEMALE_EMPS </a:t>
            </a:r>
            <a:r>
              <a:rPr lang="en-US" altLang="en-US" dirty="0">
                <a:sym typeface="Symbol" pitchFamily="18" charset="2"/>
              </a:rPr>
              <a:t> </a:t>
            </a:r>
            <a:r>
              <a:rPr lang="en-US" altLang="en-US" b="1" dirty="0">
                <a:latin typeface="Symbol" pitchFamily="18" charset="2"/>
              </a:rPr>
              <a:t></a:t>
            </a:r>
            <a:r>
              <a:rPr lang="en-US" altLang="en-US" dirty="0"/>
              <a:t> </a:t>
            </a:r>
            <a:r>
              <a:rPr lang="en-US" altLang="en-US" baseline="-25000" dirty="0"/>
              <a:t>SEX=’F’</a:t>
            </a:r>
            <a:r>
              <a:rPr lang="en-US" altLang="ja-JP" dirty="0"/>
              <a:t>(EMPLOYEE)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EMPNAMES </a:t>
            </a:r>
            <a:r>
              <a:rPr lang="en-US" altLang="en-US" dirty="0">
                <a:sym typeface="Symbol" pitchFamily="18" charset="2"/>
              </a:rPr>
              <a:t> </a:t>
            </a:r>
            <a:r>
              <a:rPr lang="en-US" altLang="en-US" b="1" dirty="0">
                <a:latin typeface="Symbol" pitchFamily="18" charset="2"/>
              </a:rPr>
              <a:t></a:t>
            </a:r>
            <a:r>
              <a:rPr lang="en-US" altLang="en-US" dirty="0"/>
              <a:t> </a:t>
            </a:r>
            <a:r>
              <a:rPr lang="en-US" altLang="en-US" baseline="-25000" dirty="0"/>
              <a:t>FNAME, LNAME, SSN </a:t>
            </a:r>
            <a:r>
              <a:rPr lang="en-US" altLang="en-US" dirty="0"/>
              <a:t>(FEMALE_EMPS)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EMP_DEPENDENTS </a:t>
            </a:r>
            <a:r>
              <a:rPr lang="en-US" altLang="en-US" dirty="0">
                <a:sym typeface="Symbol" pitchFamily="18" charset="2"/>
              </a:rPr>
              <a:t> </a:t>
            </a:r>
            <a:r>
              <a:rPr lang="en-US" altLang="en-US" dirty="0"/>
              <a:t>EMPNAMES x DEPENDENT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EMP_DEPENDENTS will contain every combination of EMPNAMES and DEPENDENT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Whether or not they are actually related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7F0A6-D526-40D0-921B-D4B3E586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6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Importance of Relational Algebra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Relational algebra provides a formal foundation for relational model</a:t>
            </a:r>
          </a:p>
          <a:p>
            <a:pPr eaLnBrk="1" hangingPunct="1"/>
            <a:r>
              <a:rPr lang="en-US" altLang="en-US" sz="2400" dirty="0"/>
              <a:t>It is used as a basis for implementing and optimizing queries in query processing and optimization</a:t>
            </a:r>
          </a:p>
          <a:p>
            <a:pPr eaLnBrk="1" hangingPunct="1"/>
            <a:r>
              <a:rPr lang="en-US" altLang="en-US" sz="2400" dirty="0"/>
              <a:t>Its concepts are incorporated into SQL standard language for relational database management systems</a:t>
            </a:r>
          </a:p>
          <a:p>
            <a:pPr eaLnBrk="1" hangingPunct="1"/>
            <a:r>
              <a:rPr lang="en-US" altLang="en-US" sz="2400" dirty="0"/>
              <a:t>The internal modules of most commercial RDBMS are based on relational algebra</a:t>
            </a:r>
          </a:p>
        </p:txBody>
      </p:sp>
    </p:spTree>
    <p:extLst>
      <p:ext uri="{BB962C8B-B14F-4D97-AF65-F5344CB8AC3E}">
        <p14:creationId xmlns:p14="http://schemas.microsoft.com/office/powerpoint/2010/main" val="1351942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E040-5224-44D7-8D0D-5E7DAD1C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en-US" dirty="0"/>
              <a:t>Relational Algebra Operations from Set Theory: CARTESIAN </a:t>
            </a:r>
            <a:r>
              <a:rPr lang="en-US" altLang="zh-TW" dirty="0"/>
              <a:t>(or CROSS) </a:t>
            </a:r>
            <a:r>
              <a:rPr lang="en-US" altLang="en-US" dirty="0"/>
              <a:t>PRODUCT (3/</a:t>
            </a:r>
            <a:r>
              <a:rPr lang="en-US" altLang="zh-TW" dirty="0"/>
              <a:t>4</a:t>
            </a:r>
            <a:r>
              <a:rPr lang="en-US" altLang="en-US" dirty="0"/>
              <a:t>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2058E-A68C-4A5C-9972-3BD61C938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To keep only combinations where the DEPENDENT is related to the EMPLOYEE, we add a SELECT operation as follows</a:t>
            </a:r>
          </a:p>
          <a:p>
            <a:r>
              <a:rPr lang="en-US" altLang="en-US" sz="2400" dirty="0"/>
              <a:t>Example (meaningful):</a:t>
            </a:r>
          </a:p>
          <a:p>
            <a:pPr marL="815975" lvl="1" indent="-457200">
              <a:buFont typeface="+mj-lt"/>
              <a:buAutoNum type="arabicPeriod"/>
            </a:pPr>
            <a:r>
              <a:rPr lang="en-US" altLang="en-US" dirty="0"/>
              <a:t>FEMALE_EMPS </a:t>
            </a:r>
            <a:r>
              <a:rPr lang="en-US" altLang="en-US" dirty="0">
                <a:sym typeface="Symbol" pitchFamily="18" charset="2"/>
              </a:rPr>
              <a:t> </a:t>
            </a:r>
            <a:r>
              <a:rPr lang="en-US" altLang="en-US" b="1" dirty="0">
                <a:latin typeface="Symbol" pitchFamily="18" charset="2"/>
              </a:rPr>
              <a:t></a:t>
            </a:r>
            <a:r>
              <a:rPr lang="en-US" altLang="en-US" dirty="0"/>
              <a:t> </a:t>
            </a:r>
            <a:r>
              <a:rPr lang="en-US" altLang="en-US" baseline="-25000" dirty="0"/>
              <a:t>SEX=’F’</a:t>
            </a:r>
            <a:r>
              <a:rPr lang="en-US" altLang="ja-JP" dirty="0"/>
              <a:t>(EMPLOYEE)</a:t>
            </a:r>
          </a:p>
          <a:p>
            <a:pPr marL="815975" lvl="1" indent="-457200">
              <a:buFont typeface="+mj-lt"/>
              <a:buAutoNum type="arabicPeriod"/>
            </a:pPr>
            <a:r>
              <a:rPr lang="en-US" altLang="en-US" dirty="0"/>
              <a:t>EMPNAMES </a:t>
            </a:r>
            <a:r>
              <a:rPr lang="en-US" altLang="en-US" dirty="0">
                <a:sym typeface="Symbol" pitchFamily="18" charset="2"/>
              </a:rPr>
              <a:t> </a:t>
            </a:r>
            <a:r>
              <a:rPr lang="en-US" altLang="en-US" b="1" dirty="0">
                <a:latin typeface="Symbol" pitchFamily="18" charset="2"/>
              </a:rPr>
              <a:t></a:t>
            </a:r>
            <a:r>
              <a:rPr lang="en-US" altLang="en-US" dirty="0"/>
              <a:t> </a:t>
            </a:r>
            <a:r>
              <a:rPr lang="en-US" altLang="en-US" baseline="-25000" dirty="0"/>
              <a:t>FNAME, LNAME, SSN </a:t>
            </a:r>
            <a:r>
              <a:rPr lang="en-US" altLang="en-US" dirty="0"/>
              <a:t>(FEMALE_EMPS)</a:t>
            </a:r>
          </a:p>
          <a:p>
            <a:pPr marL="815975" lvl="1" indent="-457200">
              <a:buFont typeface="+mj-lt"/>
              <a:buAutoNum type="arabicPeriod"/>
            </a:pPr>
            <a:r>
              <a:rPr lang="en-US" altLang="en-US" dirty="0"/>
              <a:t>EMP_DEPENDENTS </a:t>
            </a:r>
            <a:r>
              <a:rPr lang="en-US" altLang="en-US" dirty="0">
                <a:sym typeface="Symbol" pitchFamily="18" charset="2"/>
              </a:rPr>
              <a:t> </a:t>
            </a:r>
            <a:r>
              <a:rPr lang="en-US" altLang="en-US" dirty="0"/>
              <a:t>EMPNAMES x DEPENDENT</a:t>
            </a:r>
          </a:p>
          <a:p>
            <a:pPr marL="815975" lvl="1" indent="-457200">
              <a:buFont typeface="+mj-lt"/>
              <a:buAutoNum type="arabicPeriod"/>
            </a:pPr>
            <a:r>
              <a:rPr lang="en-US" altLang="en-US" dirty="0"/>
              <a:t>ACTUAL_DEPS </a:t>
            </a:r>
            <a:r>
              <a:rPr lang="en-US" altLang="en-US" dirty="0">
                <a:sym typeface="Symbol" pitchFamily="18" charset="2"/>
              </a:rPr>
              <a:t> </a:t>
            </a:r>
            <a:r>
              <a:rPr lang="en-US" altLang="en-US" b="1" dirty="0">
                <a:latin typeface="Symbol" pitchFamily="18" charset="2"/>
              </a:rPr>
              <a:t></a:t>
            </a:r>
            <a:r>
              <a:rPr lang="en-US" altLang="en-US" dirty="0"/>
              <a:t> </a:t>
            </a:r>
            <a:r>
              <a:rPr lang="en-US" altLang="en-US" baseline="-25000" dirty="0"/>
              <a:t>SSN=ESSN</a:t>
            </a:r>
            <a:r>
              <a:rPr lang="en-US" altLang="en-US" dirty="0"/>
              <a:t>(EMP_DEPENDENTS)</a:t>
            </a:r>
          </a:p>
          <a:p>
            <a:pPr marL="815975" lvl="1" indent="-457200">
              <a:buFont typeface="+mj-lt"/>
              <a:buAutoNum type="arabicPeriod"/>
            </a:pPr>
            <a:r>
              <a:rPr lang="en-US" altLang="en-US" dirty="0"/>
              <a:t>RESULT </a:t>
            </a:r>
            <a:r>
              <a:rPr lang="en-US" altLang="en-US" dirty="0">
                <a:sym typeface="Symbol" pitchFamily="18" charset="2"/>
              </a:rPr>
              <a:t> </a:t>
            </a:r>
            <a:r>
              <a:rPr lang="en-US" altLang="en-US" b="1" dirty="0">
                <a:latin typeface="Symbol" pitchFamily="18" charset="2"/>
              </a:rPr>
              <a:t></a:t>
            </a:r>
            <a:r>
              <a:rPr lang="en-US" altLang="en-US" dirty="0"/>
              <a:t> </a:t>
            </a:r>
            <a:r>
              <a:rPr lang="en-US" altLang="en-US" baseline="-25000" dirty="0"/>
              <a:t>FNAME, LNAME, DEPENDENT_NAME </a:t>
            </a:r>
            <a:r>
              <a:rPr lang="en-US" altLang="en-US" dirty="0"/>
              <a:t>(ACTUAL_DEPS)</a:t>
            </a:r>
          </a:p>
          <a:p>
            <a:r>
              <a:rPr lang="en-US" altLang="en-US" sz="2400" dirty="0"/>
              <a:t>RESULT will now contain the name of female employees and their dependents</a:t>
            </a:r>
          </a:p>
          <a:p>
            <a:endParaRPr lang="en-US" altLang="en-US" sz="2400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AE777-5F16-4C0F-B02D-36BF37DA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05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157C-3545-4523-A357-E9BDA31E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en-US" dirty="0"/>
              <a:t>Relational Algebra Operations from Set Theory: CARTESIAN </a:t>
            </a:r>
            <a:r>
              <a:rPr lang="en-US" altLang="zh-TW" dirty="0"/>
              <a:t>(or CROSS) </a:t>
            </a:r>
            <a:r>
              <a:rPr lang="en-US" altLang="en-US" dirty="0"/>
              <a:t>PRODUCT (</a:t>
            </a:r>
            <a:r>
              <a:rPr lang="en-US" altLang="zh-TW" dirty="0"/>
              <a:t>4</a:t>
            </a:r>
            <a:r>
              <a:rPr lang="en-US" altLang="en-US" dirty="0"/>
              <a:t>/</a:t>
            </a:r>
            <a:r>
              <a:rPr lang="en-US" altLang="zh-TW" dirty="0"/>
              <a:t>4</a:t>
            </a:r>
            <a:r>
              <a:rPr lang="en-US" altLang="en-US" dirty="0"/>
              <a:t>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EEC3-6DF3-42AE-B093-EF19BEBB0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60315-670A-43AC-B815-D5AC3184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3" descr="fig08_05continueda.jpg">
            <a:extLst>
              <a:ext uri="{FF2B5EF4-FFF2-40B4-BE49-F238E27FC236}">
                <a16:creationId xmlns:a16="http://schemas.microsoft.com/office/drawing/2014/main" id="{296D27AC-BE92-4AA3-B663-AC9757C24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1" y="1828800"/>
            <a:ext cx="5787275" cy="201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ig08_05continuedb.jpg">
            <a:extLst>
              <a:ext uri="{FF2B5EF4-FFF2-40B4-BE49-F238E27FC236}">
                <a16:creationId xmlns:a16="http://schemas.microsoft.com/office/drawing/2014/main" id="{D20B77B6-B7C7-4A9B-8A5A-34A6FB0C6A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91"/>
          <a:stretch/>
        </p:blipFill>
        <p:spPr bwMode="auto">
          <a:xfrm>
            <a:off x="5970634" y="1828800"/>
            <a:ext cx="6162161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fig08_05continuedc.jpg">
            <a:extLst>
              <a:ext uri="{FF2B5EF4-FFF2-40B4-BE49-F238E27FC236}">
                <a16:creationId xmlns:a16="http://schemas.microsoft.com/office/drawing/2014/main" id="{B5C0662C-DE32-4664-AE6F-89687FBDF5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6"/>
          <a:stretch/>
        </p:blipFill>
        <p:spPr bwMode="auto">
          <a:xfrm>
            <a:off x="78941" y="5170636"/>
            <a:ext cx="5696909" cy="1266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B83FF85-5743-4A22-BA36-DAC140C0E3EB}"/>
              </a:ext>
            </a:extLst>
          </p:cNvPr>
          <p:cNvSpPr/>
          <p:nvPr/>
        </p:nvSpPr>
        <p:spPr>
          <a:xfrm>
            <a:off x="1149179" y="1622428"/>
            <a:ext cx="376881" cy="376881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E5DE71-4849-4C15-8743-E7E84CA1822F}"/>
              </a:ext>
            </a:extLst>
          </p:cNvPr>
          <p:cNvSpPr/>
          <p:nvPr/>
        </p:nvSpPr>
        <p:spPr>
          <a:xfrm>
            <a:off x="1931773" y="3240559"/>
            <a:ext cx="376881" cy="376881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E54F3-9FEC-43D8-90FD-8FC4031FDA6E}"/>
              </a:ext>
            </a:extLst>
          </p:cNvPr>
          <p:cNvSpPr/>
          <p:nvPr/>
        </p:nvSpPr>
        <p:spPr>
          <a:xfrm>
            <a:off x="7468298" y="1622428"/>
            <a:ext cx="376881" cy="376881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9D1582-A16C-48A6-AD8C-CC9AF2212354}"/>
              </a:ext>
            </a:extLst>
          </p:cNvPr>
          <p:cNvSpPr/>
          <p:nvPr/>
        </p:nvSpPr>
        <p:spPr>
          <a:xfrm>
            <a:off x="1727748" y="4947573"/>
            <a:ext cx="376881" cy="376881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ECD935-58BA-4210-9392-2AF0E4EB78C9}"/>
              </a:ext>
            </a:extLst>
          </p:cNvPr>
          <p:cNvSpPr/>
          <p:nvPr/>
        </p:nvSpPr>
        <p:spPr>
          <a:xfrm>
            <a:off x="2454737" y="6029479"/>
            <a:ext cx="350247" cy="376881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562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6D12-528C-4939-BEBA-B01F0DE7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Relational Operations: JOIN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D2A41-28AC-467B-B62A-7BF9D7654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JOIN Operation (denoted by     )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The sequence of CARTESIAN PRODECT followed by SELECT is used quite commonly to identify and select related tuples from two relations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A special operation, called JOIN combines this sequence into a single operation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The general form of a join operation on two relations R(A1, A2, . . ., An) and S(B1, B2, . . ., </a:t>
            </a:r>
            <a:r>
              <a:rPr lang="en-US" altLang="en-US" dirty="0" err="1"/>
              <a:t>Bm</a:t>
            </a:r>
            <a:r>
              <a:rPr lang="en-US" altLang="en-US" dirty="0"/>
              <a:t>) is:</a:t>
            </a:r>
          </a:p>
          <a:p>
            <a:pPr algn="ctr">
              <a:lnSpc>
                <a:spcPct val="110000"/>
              </a:lnSpc>
              <a:buNone/>
            </a:pPr>
            <a:r>
              <a:rPr lang="en-US" altLang="en-US" dirty="0"/>
              <a:t>R     </a:t>
            </a:r>
            <a:r>
              <a:rPr lang="en-US" altLang="en-US" baseline="-25000" dirty="0"/>
              <a:t>&lt;join condition&gt;</a:t>
            </a:r>
            <a:r>
              <a:rPr lang="en-US" altLang="en-US" dirty="0"/>
              <a:t>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R and S can be any relations that result from general relational algebra expressions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B2DF3-849F-4667-A0F2-B82C4C54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15" name="Group 25">
            <a:extLst>
              <a:ext uri="{FF2B5EF4-FFF2-40B4-BE49-F238E27FC236}">
                <a16:creationId xmlns:a16="http://schemas.microsoft.com/office/drawing/2014/main" id="{F50BAB6A-41FA-4A62-946D-31F9E5971B89}"/>
              </a:ext>
            </a:extLst>
          </p:cNvPr>
          <p:cNvGrpSpPr>
            <a:grpSpLocks/>
          </p:cNvGrpSpPr>
          <p:nvPr/>
        </p:nvGrpSpPr>
        <p:grpSpPr bwMode="auto">
          <a:xfrm>
            <a:off x="5213414" y="2153299"/>
            <a:ext cx="219075" cy="174625"/>
            <a:chOff x="377" y="2904"/>
            <a:chExt cx="154" cy="110"/>
          </a:xfrm>
        </p:grpSpPr>
        <p:sp>
          <p:nvSpPr>
            <p:cNvPr id="16" name="Line 26">
              <a:extLst>
                <a:ext uri="{FF2B5EF4-FFF2-40B4-BE49-F238E27FC236}">
                  <a16:creationId xmlns:a16="http://schemas.microsoft.com/office/drawing/2014/main" id="{7F8421A2-3FBF-4999-86A1-223E4AD81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>
              <a:extLst>
                <a:ext uri="{FF2B5EF4-FFF2-40B4-BE49-F238E27FC236}">
                  <a16:creationId xmlns:a16="http://schemas.microsoft.com/office/drawing/2014/main" id="{D00A1F30-FE0E-4184-8E0E-4EA3F7CBA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>
              <a:extLst>
                <a:ext uri="{FF2B5EF4-FFF2-40B4-BE49-F238E27FC236}">
                  <a16:creationId xmlns:a16="http://schemas.microsoft.com/office/drawing/2014/main" id="{372B4297-6699-4F11-9E19-6A8F41D445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>
              <a:extLst>
                <a:ext uri="{FF2B5EF4-FFF2-40B4-BE49-F238E27FC236}">
                  <a16:creationId xmlns:a16="http://schemas.microsoft.com/office/drawing/2014/main" id="{7C8C4D02-5B2F-4510-AEEB-9A9F0BA034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5">
            <a:extLst>
              <a:ext uri="{FF2B5EF4-FFF2-40B4-BE49-F238E27FC236}">
                <a16:creationId xmlns:a16="http://schemas.microsoft.com/office/drawing/2014/main" id="{9D13DC5D-ED9A-4DDB-AAEF-D1875A5ADE4E}"/>
              </a:ext>
            </a:extLst>
          </p:cNvPr>
          <p:cNvGrpSpPr>
            <a:grpSpLocks/>
          </p:cNvGrpSpPr>
          <p:nvPr/>
        </p:nvGrpSpPr>
        <p:grpSpPr bwMode="auto">
          <a:xfrm>
            <a:off x="5388778" y="4924044"/>
            <a:ext cx="219075" cy="174625"/>
            <a:chOff x="377" y="2904"/>
            <a:chExt cx="154" cy="110"/>
          </a:xfrm>
        </p:grpSpPr>
        <p:sp>
          <p:nvSpPr>
            <p:cNvPr id="21" name="Line 26">
              <a:extLst>
                <a:ext uri="{FF2B5EF4-FFF2-40B4-BE49-F238E27FC236}">
                  <a16:creationId xmlns:a16="http://schemas.microsoft.com/office/drawing/2014/main" id="{A10855E5-82C4-4D61-9254-975DD088B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7">
              <a:extLst>
                <a:ext uri="{FF2B5EF4-FFF2-40B4-BE49-F238E27FC236}">
                  <a16:creationId xmlns:a16="http://schemas.microsoft.com/office/drawing/2014/main" id="{7BA5F118-824C-4BFB-B65B-42344DF48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8">
              <a:extLst>
                <a:ext uri="{FF2B5EF4-FFF2-40B4-BE49-F238E27FC236}">
                  <a16:creationId xmlns:a16="http://schemas.microsoft.com/office/drawing/2014/main" id="{CCA6ED76-78F2-4DDA-91F7-51E7FB4BE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9">
              <a:extLst>
                <a:ext uri="{FF2B5EF4-FFF2-40B4-BE49-F238E27FC236}">
                  <a16:creationId xmlns:a16="http://schemas.microsoft.com/office/drawing/2014/main" id="{CB0E3252-E7B0-4272-8805-B4BE9A508F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3691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2CA2-C8A8-417C-9DF4-1463B28C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Relational Operations: JOIN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E3FB0-E6E3-4BC7-B484-5B7D57109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Example: Suppose that we want to retrieve the name of the manager of each department</a:t>
            </a:r>
          </a:p>
          <a:p>
            <a:pPr lvl="1"/>
            <a:r>
              <a:rPr lang="en-US" altLang="en-US" dirty="0"/>
              <a:t>To get the manager’s name, we need to combine each DEPARTMENT tuple with the EMPLOYEE tuple whose </a:t>
            </a:r>
            <a:r>
              <a:rPr lang="en-US" altLang="en-US" dirty="0" err="1"/>
              <a:t>Ssn</a:t>
            </a:r>
            <a:r>
              <a:rPr lang="en-US" altLang="en-US" dirty="0"/>
              <a:t> value matches the </a:t>
            </a:r>
            <a:r>
              <a:rPr lang="en-US" altLang="en-US" dirty="0" err="1"/>
              <a:t>Mgr_ssn</a:t>
            </a:r>
            <a:r>
              <a:rPr lang="en-US" altLang="en-US" dirty="0"/>
              <a:t> value in the department tuple. </a:t>
            </a:r>
          </a:p>
          <a:p>
            <a:pPr lvl="1"/>
            <a:r>
              <a:rPr lang="en-US" altLang="en-US" dirty="0"/>
              <a:t>DEPT_MGR </a:t>
            </a:r>
            <a:r>
              <a:rPr lang="en-US" altLang="en-US" dirty="0">
                <a:sym typeface="Symbol" pitchFamily="18" charset="2"/>
              </a:rPr>
              <a:t></a:t>
            </a:r>
            <a:r>
              <a:rPr lang="en-US" altLang="en-US" dirty="0"/>
              <a:t> DEPARTMENT       </a:t>
            </a:r>
            <a:r>
              <a:rPr lang="en-US" altLang="en-US" baseline="-25000" dirty="0" err="1"/>
              <a:t>Mgr_ssn</a:t>
            </a:r>
            <a:r>
              <a:rPr lang="en-US" altLang="en-US" baseline="-25000" dirty="0"/>
              <a:t>=</a:t>
            </a:r>
            <a:r>
              <a:rPr lang="en-US" altLang="en-US" baseline="-25000" dirty="0" err="1"/>
              <a:t>Ssn</a:t>
            </a:r>
            <a:r>
              <a:rPr lang="en-US" altLang="en-US" baseline="-25000" dirty="0"/>
              <a:t> </a:t>
            </a:r>
            <a:r>
              <a:rPr lang="en-US" altLang="en-US" dirty="0"/>
              <a:t>EMPLOYEE</a:t>
            </a:r>
          </a:p>
          <a:p>
            <a:r>
              <a:rPr lang="en-US" altLang="en-US" sz="2400" dirty="0" err="1"/>
              <a:t>Mgr_ssn</a:t>
            </a:r>
            <a:r>
              <a:rPr lang="en-US" altLang="en-US" sz="2400" dirty="0"/>
              <a:t>=</a:t>
            </a:r>
            <a:r>
              <a:rPr lang="en-US" altLang="en-US" sz="2400" dirty="0" err="1"/>
              <a:t>Ssn</a:t>
            </a:r>
            <a:r>
              <a:rPr lang="en-US" altLang="en-US" sz="2400" dirty="0"/>
              <a:t> is the join condition</a:t>
            </a:r>
          </a:p>
          <a:p>
            <a:pPr lvl="1"/>
            <a:r>
              <a:rPr lang="en-US" altLang="en-US" dirty="0"/>
              <a:t>Combine each department record with the employee who manages the department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687C6-09D4-4B44-847B-1B7D9FDF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5" name="Group 25">
            <a:extLst>
              <a:ext uri="{FF2B5EF4-FFF2-40B4-BE49-F238E27FC236}">
                <a16:creationId xmlns:a16="http://schemas.microsoft.com/office/drawing/2014/main" id="{22091E71-13E9-42CF-8BF9-5EC3DA2FF453}"/>
              </a:ext>
            </a:extLst>
          </p:cNvPr>
          <p:cNvGrpSpPr>
            <a:grpSpLocks/>
          </p:cNvGrpSpPr>
          <p:nvPr/>
        </p:nvGrpSpPr>
        <p:grpSpPr bwMode="auto">
          <a:xfrm>
            <a:off x="5650121" y="3890295"/>
            <a:ext cx="219075" cy="174625"/>
            <a:chOff x="377" y="2904"/>
            <a:chExt cx="154" cy="110"/>
          </a:xfrm>
        </p:grpSpPr>
        <p:sp>
          <p:nvSpPr>
            <p:cNvPr id="6" name="Line 26">
              <a:extLst>
                <a:ext uri="{FF2B5EF4-FFF2-40B4-BE49-F238E27FC236}">
                  <a16:creationId xmlns:a16="http://schemas.microsoft.com/office/drawing/2014/main" id="{65C4F24E-D283-40FB-ADCD-EA09FC060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27">
              <a:extLst>
                <a:ext uri="{FF2B5EF4-FFF2-40B4-BE49-F238E27FC236}">
                  <a16:creationId xmlns:a16="http://schemas.microsoft.com/office/drawing/2014/main" id="{E3644124-6EFA-464A-9394-6C04936D3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28">
              <a:extLst>
                <a:ext uri="{FF2B5EF4-FFF2-40B4-BE49-F238E27FC236}">
                  <a16:creationId xmlns:a16="http://schemas.microsoft.com/office/drawing/2014/main" id="{CC38BFD0-B46F-4385-A0C1-E5E123C48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29">
              <a:extLst>
                <a:ext uri="{FF2B5EF4-FFF2-40B4-BE49-F238E27FC236}">
                  <a16:creationId xmlns:a16="http://schemas.microsoft.com/office/drawing/2014/main" id="{CB623AED-1DA5-4E1B-B965-F021E0CF1D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9805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DE61-EC59-47F9-BC4D-50E359B4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Result of the JOIN operation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6F67-C472-486A-91C1-E62513D94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Verdana" pitchFamily="34" charset="0"/>
              </a:rPr>
              <a:t>DEPT_MGR ← DEPARTMENT</a:t>
            </a:r>
            <a:r>
              <a:rPr lang="en-US" altLang="en-US" baseline="30000" dirty="0">
                <a:latin typeface="Verdana" pitchFamily="34" charset="0"/>
              </a:rPr>
              <a:t> </a:t>
            </a:r>
            <a:r>
              <a:rPr lang="en-US" altLang="en-US" dirty="0">
                <a:latin typeface="Verdana" pitchFamily="34" charset="0"/>
              </a:rPr>
              <a:t>      </a:t>
            </a:r>
            <a:r>
              <a:rPr lang="en-US" altLang="en-US" baseline="-25000" dirty="0" err="1">
                <a:latin typeface="Verdana" pitchFamily="34" charset="0"/>
              </a:rPr>
              <a:t>Mgr_ssn</a:t>
            </a:r>
            <a:r>
              <a:rPr lang="en-US" altLang="en-US" baseline="-25000" dirty="0">
                <a:latin typeface="Verdana" pitchFamily="34" charset="0"/>
              </a:rPr>
              <a:t>=</a:t>
            </a:r>
            <a:r>
              <a:rPr lang="en-US" altLang="en-US" baseline="-25000" dirty="0" err="1">
                <a:latin typeface="Verdana" pitchFamily="34" charset="0"/>
              </a:rPr>
              <a:t>Ssn</a:t>
            </a:r>
            <a:r>
              <a:rPr lang="en-US" altLang="en-US" dirty="0" err="1">
                <a:latin typeface="Verdana" pitchFamily="34" charset="0"/>
              </a:rPr>
              <a:t>EMPLOYEE</a:t>
            </a:r>
            <a:endParaRPr lang="en-US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135EF-0641-4FF9-BFA0-8F9170E5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2" descr="fig08_06.jpg">
            <a:extLst>
              <a:ext uri="{FF2B5EF4-FFF2-40B4-BE49-F238E27FC236}">
                <a16:creationId xmlns:a16="http://schemas.microsoft.com/office/drawing/2014/main" id="{925E84E8-A895-450C-B181-C4DEF9FB1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76550"/>
            <a:ext cx="82296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5">
            <a:extLst>
              <a:ext uri="{FF2B5EF4-FFF2-40B4-BE49-F238E27FC236}">
                <a16:creationId xmlns:a16="http://schemas.microsoft.com/office/drawing/2014/main" id="{78ACA149-17B8-48C5-A2D3-33A63582D5A9}"/>
              </a:ext>
            </a:extLst>
          </p:cNvPr>
          <p:cNvGrpSpPr>
            <a:grpSpLocks/>
          </p:cNvGrpSpPr>
          <p:nvPr/>
        </p:nvGrpSpPr>
        <p:grpSpPr bwMode="auto">
          <a:xfrm>
            <a:off x="5748797" y="2182178"/>
            <a:ext cx="219075" cy="174625"/>
            <a:chOff x="377" y="2904"/>
            <a:chExt cx="154" cy="110"/>
          </a:xfrm>
        </p:grpSpPr>
        <p:sp>
          <p:nvSpPr>
            <p:cNvPr id="7" name="Line 26">
              <a:extLst>
                <a:ext uri="{FF2B5EF4-FFF2-40B4-BE49-F238E27FC236}">
                  <a16:creationId xmlns:a16="http://schemas.microsoft.com/office/drawing/2014/main" id="{7D7E7D2D-2641-4A03-8E45-A19F058FC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27">
              <a:extLst>
                <a:ext uri="{FF2B5EF4-FFF2-40B4-BE49-F238E27FC236}">
                  <a16:creationId xmlns:a16="http://schemas.microsoft.com/office/drawing/2014/main" id="{A12E80F2-2E01-44E7-B8E8-D1BFD02B3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28">
              <a:extLst>
                <a:ext uri="{FF2B5EF4-FFF2-40B4-BE49-F238E27FC236}">
                  <a16:creationId xmlns:a16="http://schemas.microsoft.com/office/drawing/2014/main" id="{3A63807F-FC1D-470A-A758-51C2B3846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9">
              <a:extLst>
                <a:ext uri="{FF2B5EF4-FFF2-40B4-BE49-F238E27FC236}">
                  <a16:creationId xmlns:a16="http://schemas.microsoft.com/office/drawing/2014/main" id="{5BC482CF-BA07-472E-B44F-8D3B5E4E6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228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4DD7-E174-427F-8B9C-06D2ACE9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Properties of JOIN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A99E-4691-4138-A29C-574C4A69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Consider the following JOIN operation:</a:t>
            </a:r>
          </a:p>
          <a:p>
            <a:pPr lvl="1"/>
            <a:r>
              <a:rPr lang="en-US" altLang="en-US" dirty="0"/>
              <a:t>R(A1, A2, …, An)              S(B1, B2, …, </a:t>
            </a:r>
            <a:r>
              <a:rPr lang="en-US" altLang="en-US" dirty="0" err="1"/>
              <a:t>Bm</a:t>
            </a:r>
            <a:r>
              <a:rPr lang="en-US" altLang="en-US" dirty="0"/>
              <a:t>)</a:t>
            </a:r>
          </a:p>
          <a:p>
            <a:pPr lvl="2">
              <a:buNone/>
            </a:pPr>
            <a:r>
              <a:rPr lang="en-US" altLang="en-US" dirty="0"/>
              <a:t>                                </a:t>
            </a:r>
            <a:r>
              <a:rPr lang="en-US" altLang="en-US" dirty="0" err="1"/>
              <a:t>R.Ai</a:t>
            </a:r>
            <a:r>
              <a:rPr lang="en-US" altLang="en-US" dirty="0"/>
              <a:t>=</a:t>
            </a:r>
            <a:r>
              <a:rPr lang="en-US" altLang="en-US" dirty="0" err="1"/>
              <a:t>S.Bj</a:t>
            </a:r>
            <a:endParaRPr lang="en-US" altLang="en-US" dirty="0"/>
          </a:p>
          <a:p>
            <a:pPr lvl="1"/>
            <a:r>
              <a:rPr lang="en-US" altLang="en-US" dirty="0"/>
              <a:t>Result is a relation Q with degree n + m attributes:</a:t>
            </a:r>
          </a:p>
          <a:p>
            <a:pPr lvl="2"/>
            <a:r>
              <a:rPr lang="en-US" altLang="en-US" dirty="0"/>
              <a:t>Q(A1, A2, . . ., An, B1, B2, . . ., </a:t>
            </a:r>
            <a:r>
              <a:rPr lang="en-US" altLang="en-US" dirty="0" err="1"/>
              <a:t>Bm</a:t>
            </a:r>
            <a:r>
              <a:rPr lang="en-US" altLang="en-US" dirty="0"/>
              <a:t>) in that order</a:t>
            </a:r>
          </a:p>
          <a:p>
            <a:pPr lvl="1"/>
            <a:r>
              <a:rPr lang="en-US" altLang="en-US" dirty="0"/>
              <a:t>The resulting relation state has one tuple for each combination of tuples: r from R and s from S, but only if they satisfy the join condition r[Ai]=s[</a:t>
            </a:r>
            <a:r>
              <a:rPr lang="en-US" altLang="en-US" dirty="0" err="1"/>
              <a:t>Bj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Hence, if R has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R</a:t>
            </a:r>
            <a:r>
              <a:rPr lang="en-US" altLang="en-US" dirty="0"/>
              <a:t> tuples, and S has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S</a:t>
            </a:r>
            <a:r>
              <a:rPr lang="en-US" altLang="en-US" dirty="0"/>
              <a:t> tuples, then the join result will generally have less than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R</a:t>
            </a:r>
            <a:r>
              <a:rPr lang="en-US" altLang="en-US" dirty="0"/>
              <a:t> x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S</a:t>
            </a:r>
            <a:r>
              <a:rPr lang="en-US" altLang="en-US" dirty="0"/>
              <a:t> tuples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6F93F-8B23-405D-955A-5903F312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6" name="Group 25">
            <a:extLst>
              <a:ext uri="{FF2B5EF4-FFF2-40B4-BE49-F238E27FC236}">
                <a16:creationId xmlns:a16="http://schemas.microsoft.com/office/drawing/2014/main" id="{FE5363A7-9EE3-4425-A975-F403598253E4}"/>
              </a:ext>
            </a:extLst>
          </p:cNvPr>
          <p:cNvGrpSpPr>
            <a:grpSpLocks/>
          </p:cNvGrpSpPr>
          <p:nvPr/>
        </p:nvGrpSpPr>
        <p:grpSpPr bwMode="auto">
          <a:xfrm>
            <a:off x="4393643" y="2557148"/>
            <a:ext cx="219075" cy="174625"/>
            <a:chOff x="377" y="2904"/>
            <a:chExt cx="154" cy="110"/>
          </a:xfrm>
        </p:grpSpPr>
        <p:sp>
          <p:nvSpPr>
            <p:cNvPr id="7" name="Line 26">
              <a:extLst>
                <a:ext uri="{FF2B5EF4-FFF2-40B4-BE49-F238E27FC236}">
                  <a16:creationId xmlns:a16="http://schemas.microsoft.com/office/drawing/2014/main" id="{23224EF0-64D7-4E68-ACB5-A2B7473FF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27">
              <a:extLst>
                <a:ext uri="{FF2B5EF4-FFF2-40B4-BE49-F238E27FC236}">
                  <a16:creationId xmlns:a16="http://schemas.microsoft.com/office/drawing/2014/main" id="{F9AC1A87-F3D6-44FF-93DC-A02E29873F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28">
              <a:extLst>
                <a:ext uri="{FF2B5EF4-FFF2-40B4-BE49-F238E27FC236}">
                  <a16:creationId xmlns:a16="http://schemas.microsoft.com/office/drawing/2014/main" id="{09E57B46-247C-494D-B2C2-433EC8EC8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9">
              <a:extLst>
                <a:ext uri="{FF2B5EF4-FFF2-40B4-BE49-F238E27FC236}">
                  <a16:creationId xmlns:a16="http://schemas.microsoft.com/office/drawing/2014/main" id="{7FCDC435-6F54-46AD-89C4-A824ED0A18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5254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BC38-90E3-49A7-9967-1B12E72C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Properties of JOIN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041D-F77E-4816-A29B-3A1FA0377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12786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The general case of JOIN operation is called a Theta-join: R       S</a:t>
            </a:r>
          </a:p>
          <a:p>
            <a:r>
              <a:rPr lang="en-US" altLang="en-US" sz="2400" dirty="0"/>
              <a:t>The join condition is called theta</a:t>
            </a:r>
          </a:p>
          <a:p>
            <a:r>
              <a:rPr lang="en-US" altLang="en-US" sz="2400" dirty="0"/>
              <a:t>Theta can be any general </a:t>
            </a:r>
            <a:r>
              <a:rPr lang="en-US" altLang="en-US" sz="2400" dirty="0" err="1"/>
              <a:t>boolean</a:t>
            </a:r>
            <a:r>
              <a:rPr lang="en-US" altLang="en-US" sz="2400" dirty="0"/>
              <a:t> expression on the attributes of R and S; for example:</a:t>
            </a:r>
          </a:p>
          <a:p>
            <a:pPr lvl="1"/>
            <a:r>
              <a:rPr lang="en-US" altLang="en-US" sz="2400" dirty="0" err="1"/>
              <a:t>R.Ai</a:t>
            </a:r>
            <a:r>
              <a:rPr lang="en-US" altLang="en-US" sz="2400" dirty="0"/>
              <a:t> &lt; </a:t>
            </a:r>
            <a:r>
              <a:rPr lang="en-US" altLang="en-US" sz="2400" dirty="0" err="1"/>
              <a:t>S.Bj</a:t>
            </a:r>
            <a:r>
              <a:rPr lang="en-US" altLang="en-US" sz="2400" dirty="0"/>
              <a:t> AND (</a:t>
            </a:r>
            <a:r>
              <a:rPr lang="en-US" altLang="en-US" sz="2400" dirty="0" err="1"/>
              <a:t>R.Ak</a:t>
            </a:r>
            <a:r>
              <a:rPr lang="en-US" altLang="en-US" sz="2400" dirty="0"/>
              <a:t>=</a:t>
            </a:r>
            <a:r>
              <a:rPr lang="en-US" altLang="en-US" sz="2400" dirty="0" err="1"/>
              <a:t>S.Bl</a:t>
            </a:r>
            <a:r>
              <a:rPr lang="en-US" altLang="en-US" sz="2400" dirty="0"/>
              <a:t> OR </a:t>
            </a:r>
            <a:r>
              <a:rPr lang="en-US" altLang="en-US" sz="2400" dirty="0" err="1"/>
              <a:t>R.Ap</a:t>
            </a:r>
            <a:r>
              <a:rPr lang="en-US" altLang="en-US" sz="2400" dirty="0"/>
              <a:t>&lt;</a:t>
            </a:r>
            <a:r>
              <a:rPr lang="en-US" altLang="en-US" sz="2400" dirty="0" err="1"/>
              <a:t>S.Bq</a:t>
            </a:r>
            <a:r>
              <a:rPr lang="en-US" altLang="en-US" sz="2400" dirty="0"/>
              <a:t>)</a:t>
            </a:r>
          </a:p>
          <a:p>
            <a:r>
              <a:rPr lang="en-US" altLang="en-US" sz="2400" dirty="0"/>
              <a:t>Most join conditions involve one or more equality conditions “</a:t>
            </a:r>
            <a:r>
              <a:rPr lang="en-US" altLang="en-US" sz="2400" dirty="0" err="1"/>
              <a:t>AND”ed</a:t>
            </a:r>
            <a:r>
              <a:rPr lang="en-US" altLang="en-US" sz="2400" dirty="0"/>
              <a:t> together; for example:</a:t>
            </a:r>
          </a:p>
          <a:p>
            <a:pPr lvl="1"/>
            <a:r>
              <a:rPr lang="en-US" altLang="en-US" sz="2400" dirty="0" err="1"/>
              <a:t>R.Ai</a:t>
            </a:r>
            <a:r>
              <a:rPr lang="en-US" altLang="en-US" sz="2400" dirty="0"/>
              <a:t>=</a:t>
            </a:r>
            <a:r>
              <a:rPr lang="en-US" altLang="en-US" sz="2400" dirty="0" err="1"/>
              <a:t>S.Bj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R.Ak</a:t>
            </a:r>
            <a:r>
              <a:rPr lang="en-US" altLang="en-US" sz="2400" dirty="0"/>
              <a:t>=</a:t>
            </a:r>
            <a:r>
              <a:rPr lang="en-US" altLang="en-US" sz="2400" dirty="0" err="1"/>
              <a:t>S.Bl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R.Ap</a:t>
            </a:r>
            <a:r>
              <a:rPr lang="en-US" altLang="en-US" sz="2400" dirty="0"/>
              <a:t>=</a:t>
            </a:r>
            <a:r>
              <a:rPr lang="en-US" altLang="en-US" sz="2400" dirty="0" err="1"/>
              <a:t>S.Bq</a:t>
            </a:r>
            <a:endParaRPr lang="en-US" altLang="en-US" sz="2400" dirty="0"/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799C7-120C-48DD-BC63-E1044059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5" name="Group 25">
            <a:extLst>
              <a:ext uri="{FF2B5EF4-FFF2-40B4-BE49-F238E27FC236}">
                <a16:creationId xmlns:a16="http://schemas.microsoft.com/office/drawing/2014/main" id="{0B2CFF3C-0BFB-47DE-8241-0EDF400E2CAF}"/>
              </a:ext>
            </a:extLst>
          </p:cNvPr>
          <p:cNvGrpSpPr>
            <a:grpSpLocks/>
          </p:cNvGrpSpPr>
          <p:nvPr/>
        </p:nvGrpSpPr>
        <p:grpSpPr bwMode="auto">
          <a:xfrm>
            <a:off x="9914225" y="2162180"/>
            <a:ext cx="219075" cy="174625"/>
            <a:chOff x="377" y="2904"/>
            <a:chExt cx="154" cy="110"/>
          </a:xfrm>
        </p:grpSpPr>
        <p:sp>
          <p:nvSpPr>
            <p:cNvPr id="6" name="Line 26">
              <a:extLst>
                <a:ext uri="{FF2B5EF4-FFF2-40B4-BE49-F238E27FC236}">
                  <a16:creationId xmlns:a16="http://schemas.microsoft.com/office/drawing/2014/main" id="{6459774E-400B-4B13-BFBE-F3EA03779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27">
              <a:extLst>
                <a:ext uri="{FF2B5EF4-FFF2-40B4-BE49-F238E27FC236}">
                  <a16:creationId xmlns:a16="http://schemas.microsoft.com/office/drawing/2014/main" id="{DE332D74-AC34-457B-BE50-1B252631B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28">
              <a:extLst>
                <a:ext uri="{FF2B5EF4-FFF2-40B4-BE49-F238E27FC236}">
                  <a16:creationId xmlns:a16="http://schemas.microsoft.com/office/drawing/2014/main" id="{88B4529C-5E37-4DEF-8C85-3CF7269E4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29">
              <a:extLst>
                <a:ext uri="{FF2B5EF4-FFF2-40B4-BE49-F238E27FC236}">
                  <a16:creationId xmlns:a16="http://schemas.microsoft.com/office/drawing/2014/main" id="{9A7E4A7E-9B59-4321-919E-5FFD46B6F4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5168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AF7F-3A48-4046-8B23-7829C134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Relational Operations: EQUIJOIN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3E5C-6D3A-4AA1-A35A-FFFF9E762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EQUIJOIN Operation</a:t>
            </a:r>
          </a:p>
          <a:p>
            <a:r>
              <a:rPr lang="en-US" altLang="en-US" sz="2400" dirty="0"/>
              <a:t>The most common use of join involves join conditions with equality comparisons only</a:t>
            </a:r>
          </a:p>
          <a:p>
            <a:r>
              <a:rPr lang="en-US" altLang="en-US" sz="2400" dirty="0"/>
              <a:t>Such a join, where the only comparison operator used is =, is called an EQUIJOIN</a:t>
            </a:r>
          </a:p>
          <a:p>
            <a:pPr lvl="1"/>
            <a:r>
              <a:rPr lang="en-US" altLang="en-US" dirty="0"/>
              <a:t>In the result of an EQUIJOIN, we always have one or more pairs of attributes (whose names need not be identical) that have identical values in every tuple</a:t>
            </a:r>
          </a:p>
          <a:p>
            <a:pPr lvl="1"/>
            <a:r>
              <a:rPr lang="en-US" altLang="en-US" dirty="0"/>
              <a:t>The JOIN seen in the previous example was an EQUIJOIN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3F0F3-E3C8-4BC0-B401-466E6E14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45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AF7F-3A48-4046-8B23-7829C134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Binary Relational Operations: NATURAL JOIN Operation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3E5C-6D3A-4AA1-A35A-FFFF9E762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NATURAL JOIN Operation </a:t>
            </a:r>
          </a:p>
          <a:p>
            <a:pPr lvl="1"/>
            <a:r>
              <a:rPr lang="en-US" altLang="en-US" dirty="0"/>
              <a:t>Another variation of JOIN called NATURAL JOIN — denoted by * was created to get rid of the second (superfluous) attribute in an EQUIJOIN condition, because one of each pair of attributes with identical values is superfluous</a:t>
            </a:r>
          </a:p>
          <a:p>
            <a:pPr lvl="1"/>
            <a:r>
              <a:rPr lang="en-US" altLang="en-US" dirty="0"/>
              <a:t>The standard definition of natural join requires that the two join attributes, or each pair of corresponding join attributes, have the same name in both relations</a:t>
            </a:r>
          </a:p>
          <a:p>
            <a:pPr lvl="1"/>
            <a:r>
              <a:rPr lang="en-US" altLang="en-US" dirty="0"/>
              <a:t>If this is not the case, a renaming operation is applied first</a:t>
            </a:r>
            <a:r>
              <a:rPr lang="en-US" altLang="en-US" sz="2200" dirty="0"/>
              <a:t>                    	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3F0F3-E3C8-4BC0-B401-466E6E14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3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AF7F-3A48-4046-8B23-7829C134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/>
              <a:t>Binary Relational Operations: NATURAL JOIN Operation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3E5C-6D3A-4AA1-A35A-FFFF9E76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6214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Example: To apply a natural join on the DNUMBER attributes of DEPARTMENT and DEPT_LOCATIONS, it is sufficient to write:  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DEPT_LOCS </a:t>
            </a:r>
            <a:r>
              <a:rPr lang="en-US" altLang="en-US" dirty="0">
                <a:sym typeface="Symbol" pitchFamily="18" charset="2"/>
              </a:rPr>
              <a:t></a:t>
            </a:r>
            <a:r>
              <a:rPr lang="en-US" altLang="en-US" dirty="0"/>
              <a:t> DEPARTMENT * DEPT_LOCATIONS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Only attribute with the same name is DNUMBER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An implicit join condition is created based on this attribute: DEPARTMENT.DNUMBER=DEPT_LOCATIONS.DNUMBER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Another example: Q </a:t>
            </a:r>
            <a:r>
              <a:rPr lang="en-US" altLang="en-US" dirty="0">
                <a:sym typeface="Symbol" pitchFamily="18" charset="2"/>
              </a:rPr>
              <a:t></a:t>
            </a:r>
            <a:r>
              <a:rPr lang="en-US" altLang="en-US" dirty="0"/>
              <a:t> R(A,B,C,D) * S(C,D,E)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The implicit join condition includes each pair of attributes with the same name, “</a:t>
            </a:r>
            <a:r>
              <a:rPr lang="en-US" altLang="en-US" dirty="0" err="1"/>
              <a:t>AND”ed</a:t>
            </a:r>
            <a:r>
              <a:rPr lang="en-US" altLang="en-US" dirty="0"/>
              <a:t> together: R.C=S.C AND R.D=S.D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Result keeps only one attribute of each such pair: Q(A,B,C,D,E)</a:t>
            </a:r>
          </a:p>
          <a:p>
            <a:pPr>
              <a:lnSpc>
                <a:spcPct val="110000"/>
              </a:lnSpc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3F0F3-E3C8-4BC0-B401-466E6E14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5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dirty="0"/>
              <a:t>Relational Algebra Overview (1/2)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2919" y="2011680"/>
            <a:ext cx="9784080" cy="46719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Relational algebra consists of several groups of operations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Unary Relational Operations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SELECT (symbol: </a:t>
            </a:r>
            <a:r>
              <a:rPr lang="en-US" altLang="en-US" b="1" dirty="0">
                <a:latin typeface="Symbol" pitchFamily="18" charset="2"/>
              </a:rPr>
              <a:t></a:t>
            </a:r>
            <a:r>
              <a:rPr lang="en-US" altLang="en-US" dirty="0"/>
              <a:t> (sigma))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PROJECT (symbol: </a:t>
            </a:r>
            <a:r>
              <a:rPr lang="en-US" altLang="en-US" b="1" dirty="0">
                <a:latin typeface="Symbol" pitchFamily="18" charset="2"/>
              </a:rPr>
              <a:t> </a:t>
            </a:r>
            <a:r>
              <a:rPr lang="en-US" altLang="en-US" dirty="0"/>
              <a:t>(pi))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RENAME (symbol: </a:t>
            </a:r>
            <a:r>
              <a:rPr lang="en-US" altLang="en-US" b="1" dirty="0">
                <a:sym typeface="Symbol" pitchFamily="18" charset="2"/>
              </a:rPr>
              <a:t>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/>
              <a:t>(rho))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Relational algebra operations from set theory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UNION ( </a:t>
            </a:r>
            <a:r>
              <a:rPr lang="en-US" altLang="en-US" b="1" dirty="0">
                <a:latin typeface="Symbol" pitchFamily="18" charset="2"/>
              </a:rPr>
              <a:t></a:t>
            </a:r>
            <a:r>
              <a:rPr lang="en-US" altLang="en-US" dirty="0"/>
              <a:t> ), INTERSECTION ( </a:t>
            </a:r>
            <a:r>
              <a:rPr lang="en-US" altLang="en-US" b="1" dirty="0">
                <a:latin typeface="Symbol" pitchFamily="18" charset="2"/>
              </a:rPr>
              <a:t></a:t>
            </a:r>
            <a:r>
              <a:rPr lang="en-US" altLang="en-US" dirty="0">
                <a:latin typeface="Symbol" pitchFamily="18" charset="2"/>
              </a:rPr>
              <a:t> </a:t>
            </a:r>
            <a:r>
              <a:rPr lang="en-US" altLang="en-US" dirty="0"/>
              <a:t>), DIFFERENCE (or MINUS, </a:t>
            </a:r>
            <a:r>
              <a:rPr lang="en-US" altLang="en-US" b="1" dirty="0"/>
              <a:t>–</a:t>
            </a:r>
            <a:r>
              <a:rPr lang="en-US" altLang="en-US" dirty="0"/>
              <a:t> )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CARTESIAN PRODUCT ( </a:t>
            </a:r>
            <a:r>
              <a:rPr lang="en-US" altLang="en-US" b="1" dirty="0"/>
              <a:t>x</a:t>
            </a:r>
            <a:r>
              <a:rPr lang="en-US" alt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782865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F69F-0F38-4244-B4AE-08827B37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NATURAL JOIN Operation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75A7B-F9F6-47B3-8C8F-25886F213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F6D2F-F95D-4DC6-93C1-488827A1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7D3D1-A82F-4F15-A6D5-CB99733A2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981" y="1942834"/>
            <a:ext cx="7254039" cy="477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044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23E8-1550-45BB-9D9B-8B466183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Complete Set of Relational Operations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B8550-9209-4212-9C53-D94BA6756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The set of operations including SELECT </a:t>
            </a:r>
            <a:r>
              <a:rPr lang="en-US" altLang="en-US" sz="2400" dirty="0">
                <a:latin typeface="Symbol" pitchFamily="18" charset="2"/>
              </a:rPr>
              <a:t></a:t>
            </a:r>
            <a:r>
              <a:rPr lang="en-US" altLang="en-US" sz="2400" dirty="0"/>
              <a:t>, PROJECT </a:t>
            </a:r>
            <a:r>
              <a:rPr lang="en-US" altLang="en-US" sz="2400" dirty="0">
                <a:latin typeface="Symbol" pitchFamily="18" charset="2"/>
              </a:rPr>
              <a:t></a:t>
            </a:r>
            <a:r>
              <a:rPr lang="en-US" altLang="en-US" sz="2400" dirty="0"/>
              <a:t> , UNION </a:t>
            </a:r>
            <a:r>
              <a:rPr lang="en-US" altLang="en-US" sz="2400" dirty="0">
                <a:latin typeface="Symbol" pitchFamily="18" charset="2"/>
              </a:rPr>
              <a:t></a:t>
            </a:r>
            <a:r>
              <a:rPr lang="en-US" altLang="en-US" sz="2400" dirty="0"/>
              <a:t>, DIFFERENCE </a:t>
            </a:r>
            <a:r>
              <a:rPr lang="en-US" altLang="en-US" sz="2400" dirty="0">
                <a:latin typeface="Symbol" pitchFamily="18" charset="2"/>
              </a:rPr>
              <a:t>-</a:t>
            </a:r>
            <a:r>
              <a:rPr lang="en-US" altLang="en-US" sz="2400" dirty="0"/>
              <a:t> , RENAME </a:t>
            </a:r>
            <a:r>
              <a:rPr lang="en-US" altLang="en-US" sz="2400" dirty="0">
                <a:sym typeface="Symbol" pitchFamily="18" charset="2"/>
              </a:rPr>
              <a:t></a:t>
            </a:r>
            <a:r>
              <a:rPr lang="en-US" altLang="en-US" sz="2400" dirty="0"/>
              <a:t>, and CARTESIAN PRODUCT X is called a complete set because any other relational algebra expression can be expressed by a combination of these five operations</a:t>
            </a:r>
          </a:p>
          <a:p>
            <a:r>
              <a:rPr lang="en-US" altLang="en-US" sz="2400" dirty="0"/>
              <a:t>For example: </a:t>
            </a:r>
          </a:p>
          <a:p>
            <a:pPr lvl="1"/>
            <a:r>
              <a:rPr lang="en-US" altLang="en-US" dirty="0"/>
              <a:t>R </a:t>
            </a:r>
            <a:r>
              <a:rPr lang="en-US" altLang="en-US" dirty="0">
                <a:latin typeface="Symbol" pitchFamily="18" charset="2"/>
              </a:rPr>
              <a:t></a:t>
            </a:r>
            <a:r>
              <a:rPr lang="en-US" altLang="en-US" dirty="0"/>
              <a:t> S = (R </a:t>
            </a:r>
            <a:r>
              <a:rPr lang="en-US" altLang="en-US" dirty="0">
                <a:latin typeface="Symbol" pitchFamily="18" charset="2"/>
              </a:rPr>
              <a:t></a:t>
            </a:r>
            <a:r>
              <a:rPr lang="en-US" altLang="en-US" dirty="0"/>
              <a:t> S ) – ((R </a:t>
            </a:r>
            <a:r>
              <a:rPr lang="en-US" altLang="en-US" dirty="0">
                <a:latin typeface="Symbol" pitchFamily="18" charset="2"/>
              </a:rPr>
              <a:t>-</a:t>
            </a:r>
            <a:r>
              <a:rPr lang="en-US" altLang="en-US" dirty="0"/>
              <a:t> S) </a:t>
            </a:r>
            <a:r>
              <a:rPr lang="en-US" altLang="en-US" dirty="0">
                <a:latin typeface="Symbol" pitchFamily="18" charset="2"/>
              </a:rPr>
              <a:t></a:t>
            </a:r>
            <a:r>
              <a:rPr lang="en-US" altLang="en-US" dirty="0"/>
              <a:t> (S </a:t>
            </a:r>
            <a:r>
              <a:rPr lang="en-US" altLang="en-US" dirty="0">
                <a:latin typeface="Symbol" pitchFamily="18" charset="2"/>
              </a:rPr>
              <a:t>-</a:t>
            </a:r>
            <a:r>
              <a:rPr lang="en-US" altLang="en-US" dirty="0"/>
              <a:t> R))</a:t>
            </a:r>
          </a:p>
          <a:p>
            <a:pPr lvl="1"/>
            <a:r>
              <a:rPr lang="en-US" altLang="en-US" dirty="0"/>
              <a:t>R       </a:t>
            </a:r>
            <a:r>
              <a:rPr lang="en-US" altLang="en-US" baseline="-25000" dirty="0"/>
              <a:t>&lt;join condition&gt;</a:t>
            </a:r>
            <a:r>
              <a:rPr lang="en-US" altLang="en-US" dirty="0"/>
              <a:t>S = </a:t>
            </a:r>
            <a:r>
              <a:rPr lang="en-US" altLang="en-US" dirty="0">
                <a:latin typeface="Symbol" pitchFamily="18" charset="2"/>
              </a:rPr>
              <a:t></a:t>
            </a:r>
            <a:r>
              <a:rPr lang="en-US" altLang="en-US" dirty="0"/>
              <a:t> </a:t>
            </a:r>
            <a:r>
              <a:rPr lang="en-US" altLang="en-US" baseline="-25000" dirty="0"/>
              <a:t>&lt;join condition&gt;</a:t>
            </a:r>
            <a:r>
              <a:rPr lang="en-US" altLang="en-US" dirty="0"/>
              <a:t> (R X S)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447D2-1EE1-4106-9478-2C0B50A4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10" name="Group 25">
            <a:extLst>
              <a:ext uri="{FF2B5EF4-FFF2-40B4-BE49-F238E27FC236}">
                <a16:creationId xmlns:a16="http://schemas.microsoft.com/office/drawing/2014/main" id="{D84BE6A8-D8B3-4CD4-8957-038652DA75AD}"/>
              </a:ext>
            </a:extLst>
          </p:cNvPr>
          <p:cNvGrpSpPr>
            <a:grpSpLocks/>
          </p:cNvGrpSpPr>
          <p:nvPr/>
        </p:nvGrpSpPr>
        <p:grpSpPr bwMode="auto">
          <a:xfrm>
            <a:off x="2308283" y="4964846"/>
            <a:ext cx="219075" cy="174625"/>
            <a:chOff x="377" y="2904"/>
            <a:chExt cx="154" cy="110"/>
          </a:xfrm>
        </p:grpSpPr>
        <p:sp>
          <p:nvSpPr>
            <p:cNvPr id="11" name="Line 26">
              <a:extLst>
                <a:ext uri="{FF2B5EF4-FFF2-40B4-BE49-F238E27FC236}">
                  <a16:creationId xmlns:a16="http://schemas.microsoft.com/office/drawing/2014/main" id="{B81BB803-042E-4743-AE05-9D4D0B2ED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7">
              <a:extLst>
                <a:ext uri="{FF2B5EF4-FFF2-40B4-BE49-F238E27FC236}">
                  <a16:creationId xmlns:a16="http://schemas.microsoft.com/office/drawing/2014/main" id="{7A7D5138-8069-47C4-9691-46BD12678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8">
              <a:extLst>
                <a:ext uri="{FF2B5EF4-FFF2-40B4-BE49-F238E27FC236}">
                  <a16:creationId xmlns:a16="http://schemas.microsoft.com/office/drawing/2014/main" id="{24CEC306-B6E7-45C0-B35C-B6DC07F93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9">
              <a:extLst>
                <a:ext uri="{FF2B5EF4-FFF2-40B4-BE49-F238E27FC236}">
                  <a16:creationId xmlns:a16="http://schemas.microsoft.com/office/drawing/2014/main" id="{60866647-2F7C-454B-AFA7-3C2D7F5043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83447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6FCF-AC92-4D05-9770-9CC0CC5C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Relational Operations: DIVISION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1547-1442-494B-AA7A-9A831F99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division operation is applied to two relations </a:t>
            </a:r>
          </a:p>
          <a:p>
            <a:r>
              <a:rPr lang="en-US" altLang="en-US" dirty="0"/>
              <a:t>R(Z) </a:t>
            </a:r>
            <a:r>
              <a:rPr lang="en-US" altLang="en-US" dirty="0">
                <a:latin typeface="Symbol" pitchFamily="18" charset="2"/>
              </a:rPr>
              <a:t></a:t>
            </a:r>
            <a:r>
              <a:rPr lang="en-US" altLang="en-US" dirty="0"/>
              <a:t> S(X), where X is a subset of Z</a:t>
            </a:r>
          </a:p>
          <a:p>
            <a:r>
              <a:rPr lang="en-US" altLang="en-US" dirty="0"/>
              <a:t>Let Y = Z - X (and hence Z = X </a:t>
            </a:r>
            <a:r>
              <a:rPr lang="en-US" altLang="en-US" dirty="0">
                <a:latin typeface="Symbol" pitchFamily="18" charset="2"/>
              </a:rPr>
              <a:t></a:t>
            </a:r>
            <a:r>
              <a:rPr lang="en-US" altLang="en-US" dirty="0"/>
              <a:t> Y); that is, let Y be the set of attributes of R that are not attributes of S </a:t>
            </a:r>
          </a:p>
          <a:p>
            <a:r>
              <a:rPr lang="en-US" altLang="en-US" dirty="0"/>
              <a:t>The result of DIVISION is a relation T(Y) that includes a tuple t if tuples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R</a:t>
            </a:r>
            <a:r>
              <a:rPr lang="en-US" altLang="en-US" dirty="0"/>
              <a:t> appear in R with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R</a:t>
            </a:r>
            <a:r>
              <a:rPr lang="en-US" altLang="en-US" dirty="0"/>
              <a:t> [Y] = t, and with</a:t>
            </a:r>
          </a:p>
          <a:p>
            <a:pPr lvl="1"/>
            <a:r>
              <a:rPr lang="en-US" altLang="en-US" dirty="0" err="1"/>
              <a:t>t</a:t>
            </a:r>
            <a:r>
              <a:rPr lang="en-US" altLang="en-US" baseline="-25000" dirty="0" err="1"/>
              <a:t>R</a:t>
            </a:r>
            <a:r>
              <a:rPr lang="en-US" altLang="en-US" dirty="0"/>
              <a:t> [X] =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s</a:t>
            </a:r>
            <a:r>
              <a:rPr lang="en-US" altLang="en-US" dirty="0"/>
              <a:t> for every tuple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s</a:t>
            </a:r>
            <a:r>
              <a:rPr lang="en-US" altLang="en-US" dirty="0"/>
              <a:t> in S </a:t>
            </a:r>
          </a:p>
          <a:p>
            <a:r>
              <a:rPr lang="en-US" altLang="en-US" dirty="0"/>
              <a:t>For a tuple t to appear in the result T of the DIVISION, the values in t must appear in R in combination with every tuple in S</a:t>
            </a:r>
            <a:r>
              <a:rPr lang="en-US" altLang="en-US" sz="2400" dirty="0"/>
              <a:t>		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321FC-3C6F-41A8-A98E-DBBBE3D8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09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D1C1-57ED-47DA-BA65-E97E29C7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DIVISION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500F6-4803-42C4-90E4-24AF71C93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A68CA-2001-4697-AE44-612E5396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4E215-D5F7-4607-A3AD-9BA3DFA4B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425" y="1880111"/>
            <a:ext cx="7737150" cy="493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04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02F3-5439-4DAA-8E97-ED3C7CF1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Operations of Relational Algebra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4F7FE-B1C4-427C-850E-E32C15338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EAF97-EF3E-4E3E-B7B6-C1429FCA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6" name="Picture 2" descr="tab08_01a.jpg">
            <a:extLst>
              <a:ext uri="{FF2B5EF4-FFF2-40B4-BE49-F238E27FC236}">
                <a16:creationId xmlns:a16="http://schemas.microsoft.com/office/drawing/2014/main" id="{0C6FA5A7-7F77-4F27-8B64-32B700952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0067" y="1929114"/>
            <a:ext cx="9976932" cy="454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066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61D3-2FA6-4153-95F8-ED3F78AA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Operations of Relational Algebra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AC7D1-ADFA-4C7C-B9BD-046716A4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938E8-078F-4D07-B485-67CC1A6C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5" name="Picture 2" descr="tab08_01b.jpg">
            <a:extLst>
              <a:ext uri="{FF2B5EF4-FFF2-40B4-BE49-F238E27FC236}">
                <a16:creationId xmlns:a16="http://schemas.microsoft.com/office/drawing/2014/main" id="{B2DF679C-DD04-4D5F-AA49-2F5C392DE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6640" y="1997870"/>
            <a:ext cx="9358721" cy="4719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81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D1FD-AF51-49DF-B108-7A9A2C32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Algebra Overview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2447C-3949-4DB4-9F16-B00E1D7D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Binary Relational Operations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JOIN (several variations of JOIN exist)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DIVISION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Additional Relational Operations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OUTER JOINS, OUTER UNION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AGGREGATE FUNCTIONS (These compute summary of information: for example, SUM, COUNT, AVG, MIN, and MAX)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34E90-484D-4D85-B168-CF946001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7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383E-EF7F-4991-8097-8FAED3C3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Referential Integrity Constraints for the COMPANY Relational Database Schema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AD687-9DD5-48AF-856C-D13F4588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004C0-E67F-48C1-8CB0-B8563972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6" descr="fig05_07">
            <a:extLst>
              <a:ext uri="{FF2B5EF4-FFF2-40B4-BE49-F238E27FC236}">
                <a16:creationId xmlns:a16="http://schemas.microsoft.com/office/drawing/2014/main" id="{CB733B1B-4E9A-481A-9472-6EF35E0062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7" t="8282"/>
          <a:stretch/>
        </p:blipFill>
        <p:spPr bwMode="auto">
          <a:xfrm>
            <a:off x="2922025" y="2011680"/>
            <a:ext cx="6347951" cy="453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34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3DE7-C81D-43EC-A9E4-409488D6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HK" dirty="0"/>
              <a:t>One Possible Database State </a:t>
            </a:r>
            <a:r>
              <a:rPr lang="en-US" altLang="en-US" dirty="0"/>
              <a:t>for the COMPANY Relational Database Schema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3951-AD09-4B13-B782-875C60783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6D654-7AE0-4952-81C9-323D6E6B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9" descr="fig05_06">
            <a:extLst>
              <a:ext uri="{FF2B5EF4-FFF2-40B4-BE49-F238E27FC236}">
                <a16:creationId xmlns:a16="http://schemas.microsoft.com/office/drawing/2014/main" id="{111BE56F-F59A-433D-A1BC-4B77226A1E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7" b="47076"/>
          <a:stretch/>
        </p:blipFill>
        <p:spPr bwMode="auto">
          <a:xfrm>
            <a:off x="173091" y="2137985"/>
            <a:ext cx="5769358" cy="364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fig05_06">
            <a:extLst>
              <a:ext uri="{FF2B5EF4-FFF2-40B4-BE49-F238E27FC236}">
                <a16:creationId xmlns:a16="http://schemas.microsoft.com/office/drawing/2014/main" id="{DBE9A197-A2D2-4621-B4C2-6E6415C284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33"/>
          <a:stretch/>
        </p:blipFill>
        <p:spPr bwMode="auto">
          <a:xfrm>
            <a:off x="6048714" y="2137985"/>
            <a:ext cx="5769358" cy="364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18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4677-6CDF-4C17-9364-0C2D8AF3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Unary Relational Operations: SELECT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42048-F118-48F1-8EBC-826C98C9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16" y="2011680"/>
            <a:ext cx="11400397" cy="42062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/>
              <a:t>The SELECT operation (denoted by </a:t>
            </a:r>
            <a:r>
              <a:rPr lang="en-US" altLang="en-US" sz="2000" b="1" dirty="0">
                <a:latin typeface="Symbol" pitchFamily="18" charset="2"/>
              </a:rPr>
              <a:t></a:t>
            </a:r>
            <a:r>
              <a:rPr lang="en-US" altLang="en-US" sz="2000" dirty="0"/>
              <a:t> (sigma)) is used to select a subset of the tuples from a relation based on a selection condition</a:t>
            </a:r>
          </a:p>
          <a:p>
            <a:pPr lvl="1">
              <a:lnSpc>
                <a:spcPct val="120000"/>
              </a:lnSpc>
            </a:pPr>
            <a:r>
              <a:rPr lang="en-US" altLang="en-US" sz="1800" dirty="0"/>
              <a:t>The selection condition acts as a filter to keep only those tuples that satisfy the qualifying condition</a:t>
            </a:r>
          </a:p>
          <a:p>
            <a:pPr lvl="1">
              <a:lnSpc>
                <a:spcPct val="120000"/>
              </a:lnSpc>
            </a:pPr>
            <a:r>
              <a:rPr lang="en-US" altLang="en-US" sz="1800" dirty="0"/>
              <a:t>Horizontal partitioning: Tuples satisfying the condition are selected whereas the other tuples are discarded (filtered out)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Examples</a:t>
            </a:r>
            <a:r>
              <a:rPr lang="en-US" altLang="en-US" sz="1800" dirty="0"/>
              <a:t>: </a:t>
            </a:r>
          </a:p>
          <a:p>
            <a:pPr lvl="1">
              <a:lnSpc>
                <a:spcPct val="120000"/>
              </a:lnSpc>
            </a:pPr>
            <a:r>
              <a:rPr lang="en-US" altLang="en-US" sz="1800" dirty="0"/>
              <a:t>Select the EMPLOYEE tuples whose department number is 4:</a:t>
            </a:r>
          </a:p>
          <a:p>
            <a:pPr algn="ctr">
              <a:lnSpc>
                <a:spcPct val="120000"/>
              </a:lnSpc>
              <a:buNone/>
            </a:pPr>
            <a:r>
              <a:rPr lang="en-US" altLang="en-US" sz="1800" b="1" dirty="0">
                <a:latin typeface="Symbol" pitchFamily="18" charset="2"/>
              </a:rPr>
              <a:t></a:t>
            </a:r>
            <a:r>
              <a:rPr lang="en-US" altLang="en-US" sz="1800" dirty="0"/>
              <a:t> </a:t>
            </a:r>
            <a:r>
              <a:rPr lang="en-US" altLang="en-US" sz="1800" baseline="-25000" dirty="0"/>
              <a:t>DNO = 4</a:t>
            </a:r>
            <a:r>
              <a:rPr lang="en-US" altLang="en-US" sz="1800" dirty="0"/>
              <a:t> (EMPLOYEE)</a:t>
            </a:r>
          </a:p>
          <a:p>
            <a:pPr lvl="1">
              <a:lnSpc>
                <a:spcPct val="120000"/>
              </a:lnSpc>
            </a:pPr>
            <a:r>
              <a:rPr lang="en-US" altLang="en-US" sz="1800" dirty="0"/>
              <a:t>Select the employee tuples whose salary is greater than $30,000:</a:t>
            </a:r>
          </a:p>
          <a:p>
            <a:pPr algn="ctr">
              <a:lnSpc>
                <a:spcPct val="120000"/>
              </a:lnSpc>
              <a:buNone/>
            </a:pPr>
            <a:r>
              <a:rPr lang="en-US" altLang="en-US" sz="1800" b="1" dirty="0">
                <a:latin typeface="Symbol" pitchFamily="18" charset="2"/>
              </a:rPr>
              <a:t></a:t>
            </a:r>
            <a:r>
              <a:rPr lang="en-US" altLang="en-US" sz="1800" dirty="0"/>
              <a:t> </a:t>
            </a:r>
            <a:r>
              <a:rPr lang="en-US" altLang="en-US" sz="1800" baseline="-25000" dirty="0"/>
              <a:t>SALARY &gt; 30,000</a:t>
            </a:r>
            <a:r>
              <a:rPr lang="en-US" altLang="en-US" sz="1800" dirty="0"/>
              <a:t> (EMPLOYEE)</a:t>
            </a:r>
          </a:p>
          <a:p>
            <a:pPr>
              <a:lnSpc>
                <a:spcPct val="120000"/>
              </a:lnSpc>
            </a:pPr>
            <a:endParaRPr lang="en-HK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84A97-F03A-4B8F-846B-68361FB8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636BB1-6112-41BD-8EB8-799464CB21B9}"/>
              </a:ext>
            </a:extLst>
          </p:cNvPr>
          <p:cNvSpPr/>
          <p:nvPr/>
        </p:nvSpPr>
        <p:spPr>
          <a:xfrm>
            <a:off x="8188083" y="4327709"/>
            <a:ext cx="2295868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75"/>
              </a:spcBef>
              <a:buSzPct val="25000"/>
            </a:pPr>
            <a:r>
              <a:rPr lang="en-US" altLang="zh-HK" sz="16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SELECT *</a:t>
            </a:r>
          </a:p>
          <a:p>
            <a:pPr>
              <a:spcBef>
                <a:spcPts val="375"/>
              </a:spcBef>
              <a:buSzPct val="25000"/>
            </a:pPr>
            <a:r>
              <a:rPr lang="en-US" altLang="zh-HK" sz="16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FROM EMPLOYEE</a:t>
            </a:r>
          </a:p>
          <a:p>
            <a:pPr>
              <a:spcBef>
                <a:spcPts val="375"/>
              </a:spcBef>
              <a:buSzPct val="25000"/>
            </a:pPr>
            <a:r>
              <a:rPr lang="en-US" altLang="zh-HK" sz="16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WHERE DNO=4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DF2119-9BFC-4485-87F1-20919C19AFE1}"/>
              </a:ext>
            </a:extLst>
          </p:cNvPr>
          <p:cNvCxnSpPr/>
          <p:nvPr/>
        </p:nvCxnSpPr>
        <p:spPr>
          <a:xfrm flipV="1">
            <a:off x="7525265" y="4850027"/>
            <a:ext cx="662818" cy="41127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7BD3F6C-0B27-4552-A2FC-17467DF789A2}"/>
              </a:ext>
            </a:extLst>
          </p:cNvPr>
          <p:cNvSpPr/>
          <p:nvPr/>
        </p:nvSpPr>
        <p:spPr>
          <a:xfrm>
            <a:off x="8188083" y="5705489"/>
            <a:ext cx="2704398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75"/>
              </a:spcBef>
              <a:buSzPct val="25000"/>
            </a:pPr>
            <a:r>
              <a:rPr lang="en-US" altLang="zh-HK" sz="16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SELECT *</a:t>
            </a:r>
          </a:p>
          <a:p>
            <a:pPr>
              <a:spcBef>
                <a:spcPts val="375"/>
              </a:spcBef>
              <a:buSzPct val="25000"/>
            </a:pPr>
            <a:r>
              <a:rPr lang="en-US" altLang="zh-HK" sz="16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FROM EMPLOYEE</a:t>
            </a:r>
          </a:p>
          <a:p>
            <a:pPr>
              <a:spcBef>
                <a:spcPts val="375"/>
              </a:spcBef>
              <a:buSzPct val="25000"/>
            </a:pPr>
            <a:r>
              <a:rPr lang="en-US" altLang="zh-HK" sz="16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WHERE SALARY&gt;30000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BA9907-1F67-4DB5-9C05-54B143E07FD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741508" y="6172284"/>
            <a:ext cx="44657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42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EE1A-5771-4920-8BF0-B1CCAFB9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SELECT Operation Properties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286E-FC7A-4371-A769-763199EE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The SELECT operation </a:t>
            </a:r>
            <a:r>
              <a:rPr lang="en-US" altLang="en-US" sz="2400" dirty="0">
                <a:latin typeface="Symbol" pitchFamily="18" charset="2"/>
              </a:rPr>
              <a:t></a:t>
            </a:r>
            <a:r>
              <a:rPr lang="en-US" altLang="en-US" sz="2400" dirty="0"/>
              <a:t> </a:t>
            </a:r>
            <a:r>
              <a:rPr lang="en-US" altLang="en-US" sz="2400" baseline="-25000" dirty="0"/>
              <a:t>&lt;selection condition&gt;</a:t>
            </a:r>
            <a:r>
              <a:rPr lang="en-US" altLang="en-US" sz="2400" dirty="0"/>
              <a:t>(R) produces a relation S that has the same schema (i.e., same attributes) as R</a:t>
            </a:r>
          </a:p>
          <a:p>
            <a:r>
              <a:rPr lang="en-US" altLang="en-US" sz="2400" dirty="0"/>
              <a:t>SELECT </a:t>
            </a:r>
            <a:r>
              <a:rPr lang="en-US" altLang="en-US" sz="2400" dirty="0">
                <a:latin typeface="Symbol" pitchFamily="18" charset="2"/>
              </a:rPr>
              <a:t></a:t>
            </a:r>
            <a:r>
              <a:rPr lang="en-US" altLang="en-US" sz="2400" dirty="0"/>
              <a:t> is commutative:</a:t>
            </a:r>
          </a:p>
          <a:p>
            <a:pPr lvl="1"/>
            <a:r>
              <a:rPr lang="en-US" altLang="en-US" dirty="0">
                <a:latin typeface="Symbol" pitchFamily="18" charset="2"/>
              </a:rPr>
              <a:t></a:t>
            </a:r>
            <a:r>
              <a:rPr lang="en-US" altLang="en-US" dirty="0"/>
              <a:t> </a:t>
            </a:r>
            <a:r>
              <a:rPr lang="en-US" altLang="en-US" baseline="-25000" dirty="0"/>
              <a:t>&lt;condition1&gt;</a:t>
            </a:r>
            <a:r>
              <a:rPr lang="en-US" altLang="en-US" dirty="0"/>
              <a:t>(</a:t>
            </a:r>
            <a:r>
              <a:rPr lang="en-US" altLang="en-US" dirty="0">
                <a:latin typeface="Symbol" pitchFamily="18" charset="2"/>
              </a:rPr>
              <a:t></a:t>
            </a:r>
            <a:r>
              <a:rPr lang="en-US" altLang="en-US" dirty="0"/>
              <a:t> </a:t>
            </a:r>
            <a:r>
              <a:rPr lang="en-US" altLang="en-US" baseline="-25000" dirty="0"/>
              <a:t>&lt; condition2&gt;</a:t>
            </a:r>
            <a:r>
              <a:rPr lang="en-US" altLang="en-US" dirty="0"/>
              <a:t> (R)) = </a:t>
            </a:r>
            <a:r>
              <a:rPr lang="en-US" altLang="en-US" dirty="0">
                <a:latin typeface="Symbol" pitchFamily="18" charset="2"/>
              </a:rPr>
              <a:t></a:t>
            </a:r>
            <a:r>
              <a:rPr lang="en-US" altLang="en-US" dirty="0"/>
              <a:t> </a:t>
            </a:r>
            <a:r>
              <a:rPr lang="en-US" altLang="en-US" baseline="-25000" dirty="0"/>
              <a:t>&lt;condition2&gt;</a:t>
            </a:r>
            <a:r>
              <a:rPr lang="en-US" altLang="en-US" dirty="0"/>
              <a:t> (</a:t>
            </a:r>
            <a:r>
              <a:rPr lang="en-US" altLang="en-US" dirty="0">
                <a:latin typeface="Symbol" pitchFamily="18" charset="2"/>
              </a:rPr>
              <a:t></a:t>
            </a:r>
            <a:r>
              <a:rPr lang="en-US" altLang="en-US" dirty="0"/>
              <a:t> </a:t>
            </a:r>
            <a:r>
              <a:rPr lang="en-US" altLang="en-US" baseline="-25000" dirty="0"/>
              <a:t>&lt; condition1&gt;</a:t>
            </a:r>
            <a:r>
              <a:rPr lang="en-US" altLang="en-US" dirty="0"/>
              <a:t> (R))</a:t>
            </a:r>
          </a:p>
          <a:p>
            <a:r>
              <a:rPr lang="en-US" altLang="en-US" sz="2400" dirty="0"/>
              <a:t>Because of commutativity property, a cascade (sequence) of SELECT operations may be applied in any order:</a:t>
            </a:r>
          </a:p>
          <a:p>
            <a:pPr lvl="1"/>
            <a:r>
              <a:rPr lang="en-US" altLang="en-US" dirty="0">
                <a:latin typeface="Symbol" pitchFamily="18" charset="2"/>
              </a:rPr>
              <a:t></a:t>
            </a:r>
            <a:r>
              <a:rPr lang="en-US" altLang="en-US" baseline="-25000" dirty="0"/>
              <a:t>&lt;cond1&gt;</a:t>
            </a:r>
            <a:r>
              <a:rPr lang="en-US" altLang="en-US" dirty="0"/>
              <a:t>(</a:t>
            </a:r>
            <a:r>
              <a:rPr lang="en-US" altLang="en-US" dirty="0">
                <a:latin typeface="Symbol" pitchFamily="18" charset="2"/>
              </a:rPr>
              <a:t></a:t>
            </a:r>
            <a:r>
              <a:rPr lang="en-US" altLang="en-US" baseline="-25000" dirty="0"/>
              <a:t>&lt;cond2&gt;</a:t>
            </a:r>
            <a:r>
              <a:rPr lang="en-US" altLang="en-US" dirty="0"/>
              <a:t> (</a:t>
            </a:r>
            <a:r>
              <a:rPr lang="en-US" altLang="en-US" dirty="0">
                <a:latin typeface="Symbol" pitchFamily="18" charset="2"/>
              </a:rPr>
              <a:t></a:t>
            </a:r>
            <a:r>
              <a:rPr lang="en-US" altLang="en-US" baseline="-25000" dirty="0"/>
              <a:t>&lt;cond3&gt;</a:t>
            </a:r>
            <a:r>
              <a:rPr lang="en-US" altLang="en-US" dirty="0"/>
              <a:t> (R)) = </a:t>
            </a:r>
            <a:r>
              <a:rPr lang="en-US" altLang="en-US" dirty="0">
                <a:latin typeface="Symbol" pitchFamily="18" charset="2"/>
              </a:rPr>
              <a:t></a:t>
            </a:r>
            <a:r>
              <a:rPr lang="en-US" altLang="en-US" baseline="-25000" dirty="0"/>
              <a:t>&lt;cond2&gt;</a:t>
            </a:r>
            <a:r>
              <a:rPr lang="en-US" altLang="en-US" dirty="0"/>
              <a:t> (</a:t>
            </a:r>
            <a:r>
              <a:rPr lang="en-US" altLang="en-US" dirty="0">
                <a:latin typeface="Symbol" pitchFamily="18" charset="2"/>
              </a:rPr>
              <a:t></a:t>
            </a:r>
            <a:r>
              <a:rPr lang="en-US" altLang="en-US" baseline="-25000" dirty="0"/>
              <a:t>&lt;cond3&gt;</a:t>
            </a:r>
            <a:r>
              <a:rPr lang="en-US" altLang="en-US" dirty="0"/>
              <a:t> (</a:t>
            </a:r>
            <a:r>
              <a:rPr lang="en-US" altLang="en-US" dirty="0">
                <a:latin typeface="Symbol" pitchFamily="18" charset="2"/>
              </a:rPr>
              <a:t></a:t>
            </a:r>
            <a:r>
              <a:rPr lang="en-US" altLang="en-US" baseline="-25000" dirty="0"/>
              <a:t>&lt;cond1&gt;</a:t>
            </a:r>
            <a:r>
              <a:rPr lang="en-US" altLang="en-US" dirty="0"/>
              <a:t> ( R)))</a:t>
            </a:r>
          </a:p>
          <a:p>
            <a:pPr lvl="1"/>
            <a:endParaRPr lang="en-US" altLang="en-US" sz="2100" dirty="0"/>
          </a:p>
          <a:p>
            <a:pPr lvl="2"/>
            <a:endParaRPr lang="en-US" altLang="en-US" sz="2000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0C02A-BCF3-40AF-BCFD-2B4572A1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57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anded">
    <a:dk1>
      <a:srgbClr val="2C2C2C"/>
    </a:dk1>
    <a:lt1>
      <a:srgbClr val="FFFFFF"/>
    </a:lt1>
    <a:dk2>
      <a:srgbClr val="099BDD"/>
    </a:dk2>
    <a:lt2>
      <a:srgbClr val="F2F2F2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4432</TotalTime>
  <Words>3454</Words>
  <PresentationFormat>Widescreen</PresentationFormat>
  <Paragraphs>318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Corbel</vt:lpstr>
      <vt:lpstr>Symbol</vt:lpstr>
      <vt:lpstr>Tahoma</vt:lpstr>
      <vt:lpstr>Verdana</vt:lpstr>
      <vt:lpstr>Wingdings</vt:lpstr>
      <vt:lpstr>Banded</vt:lpstr>
      <vt:lpstr>Lecture 4: Relational Algebra</vt:lpstr>
      <vt:lpstr>What is Relational Algebra?</vt:lpstr>
      <vt:lpstr>Importance of Relational Algebra</vt:lpstr>
      <vt:lpstr>Relational Algebra Overview (1/2)</vt:lpstr>
      <vt:lpstr>Relational Algebra Overview (2/2)</vt:lpstr>
      <vt:lpstr>Referential Integrity Constraints for the COMPANY Relational Database Schema</vt:lpstr>
      <vt:lpstr>One Possible Database State for the COMPANY Relational Database Schema</vt:lpstr>
      <vt:lpstr>Unary Relational Operations: SELECT</vt:lpstr>
      <vt:lpstr>SELECT Operation Properties (1/2)</vt:lpstr>
      <vt:lpstr>SELECT Operation Properties (2/2)</vt:lpstr>
      <vt:lpstr>Unary Relational Operations: PROJECT (1/2)</vt:lpstr>
      <vt:lpstr>Unary Relational Operations: PROJECT (2/2)</vt:lpstr>
      <vt:lpstr>PROJECT Operation Properties</vt:lpstr>
      <vt:lpstr>Examples of Applying SELECT and PROJECT Operations</vt:lpstr>
      <vt:lpstr>Relational Algebra Expressions</vt:lpstr>
      <vt:lpstr>Single Expression versus Sequence of Relational Operations</vt:lpstr>
      <vt:lpstr>Unary Relational Operations: RENAME (1/2)</vt:lpstr>
      <vt:lpstr>Unary Relational Operations: RENAME (2/2)</vt:lpstr>
      <vt:lpstr>Example of Applying Multiple Operations and RENAME</vt:lpstr>
      <vt:lpstr>Set Theory: UNION Operation</vt:lpstr>
      <vt:lpstr>Relational Algebra Operations from Set Theory: UNION (Examples) </vt:lpstr>
      <vt:lpstr>Result of the UNION Operation RESULT ← RESULT1 ∪ RESULT2</vt:lpstr>
      <vt:lpstr>Relational Algebra Operations from Set Theory </vt:lpstr>
      <vt:lpstr>Relational Algebra Operations from Set Theory: INTERSECTION</vt:lpstr>
      <vt:lpstr>Relational Algebra Operations from Set Theory: SET DIFFERENCE</vt:lpstr>
      <vt:lpstr>Example to illustrate the result of UNION, INTERSECT, and DIFFERENCE</vt:lpstr>
      <vt:lpstr>Some properties of UNION, INTERSECT, and DIFFERENCE</vt:lpstr>
      <vt:lpstr>Relational Algebra Operations from Set Theory: CARTESIAN (or CROSS) PRODUCT (1/4)</vt:lpstr>
      <vt:lpstr>Relational Algebra Operations from Set Theory: CARTESIAN (or CROSS) PRODUCT (2/4)</vt:lpstr>
      <vt:lpstr>Relational Algebra Operations from Set Theory: CARTESIAN (or CROSS) PRODUCT (3/4)</vt:lpstr>
      <vt:lpstr>Relational Algebra Operations from Set Theory: CARTESIAN (or CROSS) PRODUCT (4/4)</vt:lpstr>
      <vt:lpstr>Binary Relational Operations: JOIN (1/2)</vt:lpstr>
      <vt:lpstr>Binary Relational Operations: JOIN (2/2)</vt:lpstr>
      <vt:lpstr>Result of the JOIN operation</vt:lpstr>
      <vt:lpstr>Some Properties of JOIN (1/2)</vt:lpstr>
      <vt:lpstr>Some Properties of JOIN (2/2)</vt:lpstr>
      <vt:lpstr>Binary Relational Operations: EQUIJOIN</vt:lpstr>
      <vt:lpstr>Binary Relational Operations: NATURAL JOIN Operation (1/2)</vt:lpstr>
      <vt:lpstr>Binary Relational Operations: NATURAL JOIN Operation (2/2)</vt:lpstr>
      <vt:lpstr>Example of NATURAL JOIN Operation</vt:lpstr>
      <vt:lpstr>Complete Set of Relational Operations</vt:lpstr>
      <vt:lpstr>Binary Relational Operations: DIVISION</vt:lpstr>
      <vt:lpstr>Example of DIVISION</vt:lpstr>
      <vt:lpstr>Operations of Relational Algebra (1/2)</vt:lpstr>
      <vt:lpstr>Operations of Relational Algebra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2019-01-21T16:15:42Z</dcterms:created>
  <dcterms:modified xsi:type="dcterms:W3CDTF">2019-02-13T01:18:43Z</dcterms:modified>
</cp:coreProperties>
</file>