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8" r:id="rId1"/>
  </p:sldMasterIdLst>
  <p:notesMasterIdLst>
    <p:notesMasterId r:id="rId38"/>
  </p:notesMasterIdLst>
  <p:sldIdLst>
    <p:sldId id="256" r:id="rId2"/>
    <p:sldId id="267" r:id="rId3"/>
    <p:sldId id="268" r:id="rId4"/>
    <p:sldId id="257" r:id="rId5"/>
    <p:sldId id="270" r:id="rId6"/>
    <p:sldId id="258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99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5" r:id="rId31"/>
    <p:sldId id="296" r:id="rId32"/>
    <p:sldId id="297" r:id="rId33"/>
    <p:sldId id="300" r:id="rId34"/>
    <p:sldId id="301" r:id="rId35"/>
    <p:sldId id="302" r:id="rId36"/>
    <p:sldId id="30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Chow" initials="TC" lastIdx="0" clrIdx="0">
    <p:extLst>
      <p:ext uri="{19B8F6BF-5375-455C-9EA6-DF929625EA0E}">
        <p15:presenceInfo xmlns:p15="http://schemas.microsoft.com/office/powerpoint/2012/main" userId="1a6ee9ed0254b3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D"/>
    <a:srgbClr val="E9E9EA"/>
    <a:srgbClr val="E7E7E8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7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2E39-34A5-458C-9849-B298AAA9942D}" type="datetimeFigureOut">
              <a:rPr lang="en-HK" smtClean="0"/>
              <a:t>4/3/2019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47922-2639-4BCF-AAD1-20BDF7C45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201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0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>
            <a:lvl1pPr marL="358775" indent="-358775">
              <a:lnSpc>
                <a:spcPct val="100000"/>
              </a:lnSpc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357188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9013" indent="-273050">
              <a:lnSpc>
                <a:spcPct val="10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1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cap="none" spc="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41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 marL="358775" indent="-358775">
              <a:buFont typeface="Wingdings" panose="05000000000000000000" pitchFamily="2" charset="2"/>
              <a:buChar char="Ø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3888" indent="-265113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9625" indent="-185738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45630E-130D-445F-980C-158581B29B3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33043" y="1997870"/>
            <a:ext cx="4754880" cy="4206240"/>
          </a:xfrm>
        </p:spPr>
        <p:txBody>
          <a:bodyPr/>
          <a:lstStyle>
            <a:lvl1pPr marL="358775" indent="-358775">
              <a:buFont typeface="Wingdings" panose="05000000000000000000" pitchFamily="2" charset="2"/>
              <a:buChar char="Ø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3888" indent="-265113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9625" indent="-185738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40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1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2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7DF7-17A0-465D-943B-4FB07F46E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Lecture 6</a:t>
            </a:r>
            <a:r>
              <a:rPr lang="en-US" altLang="zh-TW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Functional Dependency &amp; </a:t>
            </a:r>
            <a:br>
              <a:rPr lang="en-US" altLang="zh-CN" sz="4000" b="1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endParaRPr lang="en-HK" sz="40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EC910-6843-48D5-9A2C-38ECCDAE3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Arial" panose="020B0604020202020204" pitchFamily="34" charset="0"/>
                <a:cs typeface="Arial" panose="020B0604020202020204" pitchFamily="34" charset="0"/>
              </a:rPr>
              <a:t>CS3402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296551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EBFA-159A-4C87-9526-E01DD95F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Inference Rules for FDs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591D1-0439-40B2-A7CA-582DAFB72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10677931" cy="42062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en-US" altLang="zh-CN" sz="2400" dirty="0"/>
              <a:t>Some additional inference rules that are useful:</a:t>
            </a:r>
          </a:p>
          <a:p>
            <a:pPr lvl="1">
              <a:buClr>
                <a:schemeClr val="tx1"/>
              </a:buClr>
            </a:pPr>
            <a:r>
              <a:rPr lang="en-US" altLang="zh-CN" sz="2200" b="1" dirty="0"/>
              <a:t>Decomposition: If X </a:t>
            </a:r>
            <a:r>
              <a:rPr lang="en-US" altLang="zh-CN" sz="2200" dirty="0">
                <a:sym typeface="Symbol" panose="05050102010706020507" pitchFamily="18" charset="2"/>
              </a:rPr>
              <a:t></a:t>
            </a:r>
            <a:r>
              <a:rPr lang="en-US" altLang="zh-CN" sz="2200" b="1" dirty="0">
                <a:sym typeface="Wingdings" panose="05000000000000000000" pitchFamily="2" charset="2"/>
              </a:rPr>
              <a:t> </a:t>
            </a:r>
            <a:r>
              <a:rPr lang="en-US" altLang="zh-CN" sz="2200" b="1" dirty="0"/>
              <a:t>YZ, then X </a:t>
            </a:r>
            <a:r>
              <a:rPr lang="en-US" altLang="zh-CN" sz="2200" dirty="0">
                <a:sym typeface="Symbol" panose="05050102010706020507" pitchFamily="18" charset="2"/>
              </a:rPr>
              <a:t></a:t>
            </a:r>
            <a:r>
              <a:rPr lang="en-US" altLang="zh-CN" sz="2200" b="1" dirty="0"/>
              <a:t> Y and X </a:t>
            </a:r>
            <a:r>
              <a:rPr lang="en-US" altLang="zh-CN" sz="2200" dirty="0">
                <a:sym typeface="Symbol" panose="05050102010706020507" pitchFamily="18" charset="2"/>
              </a:rPr>
              <a:t></a:t>
            </a:r>
            <a:r>
              <a:rPr lang="en-US" altLang="zh-CN" sz="2200" b="1" dirty="0"/>
              <a:t> Z</a:t>
            </a:r>
          </a:p>
          <a:p>
            <a:pPr lvl="2"/>
            <a:r>
              <a:rPr lang="en-US" altLang="zh-CN" sz="2000" dirty="0"/>
              <a:t>Since </a:t>
            </a:r>
            <a:r>
              <a:rPr lang="en-US" altLang="zh-CN" sz="2000" dirty="0">
                <a:sym typeface="Wingdings" panose="05000000000000000000" pitchFamily="2" charset="2"/>
              </a:rPr>
              <a:t>X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ym typeface="Wingdings" panose="05000000000000000000" pitchFamily="2" charset="2"/>
              </a:rPr>
              <a:t> YZ (given) and </a:t>
            </a:r>
            <a:r>
              <a:rPr lang="en-US" altLang="zh-CN" sz="2000" dirty="0"/>
              <a:t>YZ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ym typeface="Wingdings" panose="05000000000000000000" pitchFamily="2" charset="2"/>
              </a:rPr>
              <a:t> Y (reflexivity), X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ym typeface="Wingdings" panose="05000000000000000000" pitchFamily="2" charset="2"/>
              </a:rPr>
              <a:t> Y (t</a:t>
            </a:r>
            <a:r>
              <a:rPr lang="en-US" altLang="zh-CN" sz="2000" dirty="0"/>
              <a:t>ransitivity</a:t>
            </a:r>
            <a:r>
              <a:rPr lang="en-US" altLang="zh-CN" sz="2000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zh-CN" sz="2000" dirty="0"/>
              <a:t>Since </a:t>
            </a:r>
            <a:r>
              <a:rPr lang="en-US" altLang="zh-CN" sz="2000" dirty="0">
                <a:sym typeface="Wingdings" panose="05000000000000000000" pitchFamily="2" charset="2"/>
              </a:rPr>
              <a:t>X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ym typeface="Wingdings" panose="05000000000000000000" pitchFamily="2" charset="2"/>
              </a:rPr>
              <a:t> YZ (given) and </a:t>
            </a:r>
            <a:r>
              <a:rPr lang="en-US" altLang="zh-CN" sz="2000" dirty="0"/>
              <a:t>YZ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ym typeface="Wingdings" panose="05000000000000000000" pitchFamily="2" charset="2"/>
              </a:rPr>
              <a:t> Z (reflexivity), X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ym typeface="Wingdings" panose="05000000000000000000" pitchFamily="2" charset="2"/>
              </a:rPr>
              <a:t> Z (t</a:t>
            </a:r>
            <a:r>
              <a:rPr lang="en-US" altLang="zh-CN" sz="2000" dirty="0"/>
              <a:t>ransitivity</a:t>
            </a:r>
            <a:r>
              <a:rPr lang="en-US" altLang="zh-CN" sz="2000" dirty="0">
                <a:sym typeface="Wingdings" panose="05000000000000000000" pitchFamily="2" charset="2"/>
              </a:rPr>
              <a:t>)</a:t>
            </a:r>
            <a:endParaRPr lang="en-US" altLang="zh-CN" sz="2000" dirty="0"/>
          </a:p>
          <a:p>
            <a:pPr lvl="1">
              <a:buClr>
                <a:schemeClr val="tx1"/>
              </a:buClr>
            </a:pPr>
            <a:r>
              <a:rPr lang="en-US" altLang="zh-CN" sz="2200" b="1" dirty="0"/>
              <a:t>Union: If X </a:t>
            </a:r>
            <a:r>
              <a:rPr lang="en-US" altLang="zh-CN" sz="2200" dirty="0">
                <a:sym typeface="Symbol" panose="05050102010706020507" pitchFamily="18" charset="2"/>
              </a:rPr>
              <a:t></a:t>
            </a:r>
            <a:r>
              <a:rPr lang="en-US" altLang="zh-CN" sz="2200" b="1" dirty="0"/>
              <a:t> Y and X </a:t>
            </a:r>
            <a:r>
              <a:rPr lang="en-US" altLang="zh-CN" sz="2200" dirty="0">
                <a:sym typeface="Symbol" panose="05050102010706020507" pitchFamily="18" charset="2"/>
              </a:rPr>
              <a:t></a:t>
            </a:r>
            <a:r>
              <a:rPr lang="en-US" altLang="zh-CN" sz="2200" b="1" dirty="0"/>
              <a:t> Z, then X </a:t>
            </a:r>
            <a:r>
              <a:rPr lang="en-US" altLang="zh-CN" sz="2200" dirty="0">
                <a:sym typeface="Symbol" panose="05050102010706020507" pitchFamily="18" charset="2"/>
              </a:rPr>
              <a:t></a:t>
            </a:r>
            <a:r>
              <a:rPr lang="en-US" altLang="zh-CN" sz="2200" b="1" dirty="0"/>
              <a:t> YZ</a:t>
            </a:r>
          </a:p>
          <a:p>
            <a:pPr lvl="1">
              <a:buClr>
                <a:schemeClr val="tx1"/>
              </a:buClr>
            </a:pPr>
            <a:r>
              <a:rPr lang="en-US" altLang="zh-CN" sz="2200" b="1" dirty="0"/>
              <a:t>Pseudo transitivity: If X </a:t>
            </a:r>
            <a:r>
              <a:rPr lang="en-US" altLang="zh-CN" sz="2200" dirty="0">
                <a:sym typeface="Symbol" panose="05050102010706020507" pitchFamily="18" charset="2"/>
              </a:rPr>
              <a:t></a:t>
            </a:r>
            <a:r>
              <a:rPr lang="en-US" altLang="zh-CN" sz="2200" b="1" dirty="0"/>
              <a:t> Y and YW </a:t>
            </a:r>
            <a:r>
              <a:rPr lang="en-US" altLang="zh-CN" sz="2200" dirty="0">
                <a:sym typeface="Symbol" panose="05050102010706020507" pitchFamily="18" charset="2"/>
              </a:rPr>
              <a:t></a:t>
            </a:r>
            <a:r>
              <a:rPr lang="en-US" altLang="zh-CN" sz="2200" b="1" dirty="0"/>
              <a:t> Z, then XW </a:t>
            </a:r>
            <a:r>
              <a:rPr lang="en-US" altLang="zh-CN" sz="2200" dirty="0">
                <a:sym typeface="Symbol" panose="05050102010706020507" pitchFamily="18" charset="2"/>
              </a:rPr>
              <a:t></a:t>
            </a:r>
            <a:r>
              <a:rPr lang="en-US" altLang="zh-CN" sz="2200" b="1" dirty="0"/>
              <a:t> Z</a:t>
            </a:r>
          </a:p>
          <a:p>
            <a:pPr lvl="2"/>
            <a:r>
              <a:rPr lang="en-US" altLang="zh-CN" sz="2000" dirty="0"/>
              <a:t>Since </a:t>
            </a:r>
            <a:r>
              <a:rPr lang="en-US" altLang="zh-CN" sz="2000" dirty="0">
                <a:sym typeface="Wingdings" panose="05000000000000000000" pitchFamily="2" charset="2"/>
              </a:rPr>
              <a:t>YW </a:t>
            </a:r>
            <a:r>
              <a:rPr lang="en-US" altLang="zh-CN" sz="2000" dirty="0">
                <a:sym typeface="Symbol" panose="05050102010706020507" pitchFamily="18" charset="2"/>
              </a:rPr>
              <a:t> Z (given) and </a:t>
            </a:r>
            <a:r>
              <a:rPr lang="en-US" altLang="zh-CN" sz="2000" dirty="0"/>
              <a:t>XW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ym typeface="Wingdings" panose="05000000000000000000" pitchFamily="2" charset="2"/>
              </a:rPr>
              <a:t> YW (augmentation)</a:t>
            </a:r>
            <a:r>
              <a:rPr lang="en-US" altLang="zh-TW" sz="2000" dirty="0">
                <a:sym typeface="Symbol" panose="05050102010706020507" pitchFamily="18" charset="2"/>
              </a:rPr>
              <a:t>, </a:t>
            </a:r>
            <a:r>
              <a:rPr lang="en-US" altLang="zh-CN" sz="2000" dirty="0">
                <a:sym typeface="Wingdings" panose="05000000000000000000" pitchFamily="2" charset="2"/>
              </a:rPr>
              <a:t>XW </a:t>
            </a:r>
            <a:r>
              <a:rPr lang="en-US" altLang="zh-CN" sz="2000" dirty="0">
                <a:sym typeface="Symbol" panose="05050102010706020507" pitchFamily="18" charset="2"/>
              </a:rPr>
              <a:t> </a:t>
            </a:r>
            <a:r>
              <a:rPr lang="en-US" altLang="zh-TW" sz="2000" dirty="0">
                <a:sym typeface="Symbol" panose="05050102010706020507" pitchFamily="18" charset="2"/>
              </a:rPr>
              <a:t>Z (transitivity)</a:t>
            </a:r>
            <a:endParaRPr lang="en-US" altLang="zh-CN" sz="2000" dirty="0"/>
          </a:p>
          <a:p>
            <a:pPr lvl="2"/>
            <a:endParaRPr lang="en-US" altLang="zh-CN" b="1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7082A-BE11-4904-BF01-2394AC5D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0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6B7E-1B18-4A0C-8B96-6450D072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Rules for FDs: Example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B7B7-CABF-4252-9528-310F21692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890585"/>
            <a:ext cx="9784080" cy="489739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SzPct val="100000"/>
              <a:defRPr/>
            </a:pPr>
            <a:r>
              <a:rPr lang="en-US" altLang="zh-CN" sz="2400" dirty="0"/>
              <a:t>Suppose we are given a schema R with attributes A, B, C, D, E, F and the FDs are: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altLang="zh-CN" dirty="0"/>
              <a:t>A → BC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altLang="zh-CN" dirty="0"/>
              <a:t>B → 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altLang="zh-CN" dirty="0"/>
              <a:t>CD → EF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altLang="zh-CN" dirty="0"/>
              <a:t>Show that FD</a:t>
            </a:r>
            <a:r>
              <a:rPr lang="en-US" altLang="zh-TW" dirty="0"/>
              <a:t>:</a:t>
            </a:r>
            <a:r>
              <a:rPr lang="en-US" altLang="zh-CN" dirty="0"/>
              <a:t> AD → F holds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2E0DB-C92A-4717-A472-2A307FE4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1E7BC-71D3-4169-AD59-D2D49F6C09E0}"/>
              </a:ext>
            </a:extLst>
          </p:cNvPr>
          <p:cNvSpPr/>
          <p:nvPr/>
        </p:nvSpPr>
        <p:spPr>
          <a:xfrm>
            <a:off x="6159843" y="3429000"/>
            <a:ext cx="5424617" cy="24359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altLang="zh-C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→ BC (given)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→ C (decomposition from 1)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 → CD (augmentation from 2)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CD → EF (given)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 → EF (transitivity from 3 and 4)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 → F (decomposition from 5) (proved)</a:t>
            </a:r>
          </a:p>
        </p:txBody>
      </p:sp>
    </p:spTree>
    <p:extLst>
      <p:ext uri="{BB962C8B-B14F-4D97-AF65-F5344CB8AC3E}">
        <p14:creationId xmlns:p14="http://schemas.microsoft.com/office/powerpoint/2010/main" val="2269356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7C50-A5F9-4AF4-821B-CF0E4B75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Closure of a Set of FDs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8F819-D476-4029-B93C-76146801F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Given a set of FDs F, there are certain other FDs that are logically implied by F based on Armstrong’s inference rules (i.e., reflexivity, augmentation and transitivity). </a:t>
            </a:r>
          </a:p>
          <a:p>
            <a:r>
              <a:rPr lang="en-HK" dirty="0"/>
              <a:t>The set of all FDs logically implied by F is the closure of F, denoted by F</a:t>
            </a:r>
            <a:r>
              <a:rPr lang="en-HK" baseline="30000" dirty="0"/>
              <a:t>+</a:t>
            </a:r>
            <a:r>
              <a:rPr lang="en-US" altLang="zh-TW" dirty="0"/>
              <a:t>.</a:t>
            </a:r>
          </a:p>
          <a:p>
            <a:pPr>
              <a:buClrTx/>
            </a:pPr>
            <a:r>
              <a:rPr lang="en-US" altLang="zh-CN" dirty="0"/>
              <a:t>(Reflexivity) If Y </a:t>
            </a:r>
            <a:r>
              <a:rPr lang="en-US" altLang="zh-CN" dirty="0">
                <a:sym typeface="Symbol" panose="05050102010706020507" pitchFamily="18" charset="2"/>
              </a:rPr>
              <a:t> </a:t>
            </a:r>
            <a:r>
              <a:rPr lang="en-US" altLang="zh-CN" dirty="0"/>
              <a:t>X, then X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Y</a:t>
            </a:r>
          </a:p>
          <a:p>
            <a:pPr lvl="1">
              <a:buClrTx/>
            </a:pPr>
            <a:r>
              <a:rPr lang="en-US" altLang="zh-CN" dirty="0" err="1"/>
              <a:t>Ssn</a:t>
            </a:r>
            <a:r>
              <a:rPr lang="en-US" altLang="zh-CN" dirty="0">
                <a:sym typeface="Symbol" panose="05050102010706020507" pitchFamily="18" charset="2"/>
              </a:rPr>
              <a:t> </a:t>
            </a:r>
            <a:r>
              <a:rPr lang="en-US" altLang="zh-CN" dirty="0"/>
              <a:t> </a:t>
            </a:r>
            <a:r>
              <a:rPr lang="en-US" altLang="zh-CN" dirty="0" err="1"/>
              <a:t>Ssn</a:t>
            </a:r>
            <a:endParaRPr lang="en-US" altLang="zh-CN" dirty="0"/>
          </a:p>
          <a:p>
            <a:pPr lvl="1">
              <a:buClrTx/>
            </a:pPr>
            <a:r>
              <a:rPr lang="en-US" altLang="zh-CN" dirty="0"/>
              <a:t>{</a:t>
            </a:r>
            <a:r>
              <a:rPr lang="en-US" altLang="zh-CN" dirty="0" err="1"/>
              <a:t>Ssn</a:t>
            </a:r>
            <a:r>
              <a:rPr lang="en-US" altLang="zh-CN" dirty="0"/>
              <a:t>, </a:t>
            </a:r>
            <a:r>
              <a:rPr lang="en-US" altLang="zh-CN" dirty="0" err="1"/>
              <a:t>Dmgr_ssn</a:t>
            </a:r>
            <a:r>
              <a:rPr lang="en-US" altLang="zh-CN" dirty="0"/>
              <a:t>}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 err="1"/>
              <a:t>Ssn</a:t>
            </a:r>
            <a:endParaRPr lang="en-US" altLang="zh-CN" dirty="0"/>
          </a:p>
          <a:p>
            <a:pPr lvl="1">
              <a:buClrTx/>
            </a:pPr>
            <a:r>
              <a:rPr lang="en-US" altLang="zh-CN" dirty="0"/>
              <a:t>{</a:t>
            </a:r>
            <a:r>
              <a:rPr lang="en-US" altLang="zh-CN" dirty="0" err="1"/>
              <a:t>Ssn</a:t>
            </a:r>
            <a:r>
              <a:rPr lang="en-US" altLang="zh-CN" dirty="0"/>
              <a:t>, </a:t>
            </a:r>
            <a:r>
              <a:rPr lang="en-US" altLang="zh-CN" dirty="0" err="1"/>
              <a:t>Dmgr_ssn</a:t>
            </a:r>
            <a:r>
              <a:rPr lang="en-US" altLang="zh-CN" dirty="0"/>
              <a:t>}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 err="1"/>
              <a:t>Dmgr_ssn</a:t>
            </a:r>
            <a:endParaRPr lang="en-US" altLang="zh-CN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826DD-A759-4CAB-9D6D-FBD421C5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6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6AE4-B92C-4BEA-83C0-29B07792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Closure of a Set of FDs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7A48C-C922-43B0-9133-F79FF466E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altLang="zh-CN" dirty="0"/>
              <a:t>(Augmentation) If X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Y, then XZ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YZ</a:t>
            </a:r>
          </a:p>
          <a:p>
            <a:pPr lvl="1"/>
            <a:r>
              <a:rPr lang="en-US" altLang="zh-CN" dirty="0" err="1"/>
              <a:t>Ssn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 err="1">
                <a:sym typeface="Symbol" panose="05050102010706020507" pitchFamily="18" charset="2"/>
              </a:rPr>
              <a:t>Ename</a:t>
            </a:r>
            <a:r>
              <a:rPr lang="en-US" altLang="zh-CN" dirty="0">
                <a:sym typeface="Symbol" panose="05050102010706020507" pitchFamily="18" charset="2"/>
              </a:rPr>
              <a:t> (given)</a:t>
            </a:r>
          </a:p>
          <a:p>
            <a:pPr lvl="1"/>
            <a:r>
              <a:rPr lang="en-US" altLang="zh-CN" dirty="0"/>
              <a:t>{</a:t>
            </a:r>
            <a:r>
              <a:rPr lang="en-US" altLang="zh-CN" dirty="0" err="1"/>
              <a:t>Ssn</a:t>
            </a:r>
            <a:r>
              <a:rPr lang="en-US" altLang="zh-CN" dirty="0"/>
              <a:t>, Address} </a:t>
            </a:r>
            <a:r>
              <a:rPr lang="en-US" altLang="zh-CN" dirty="0">
                <a:sym typeface="Symbol" panose="05050102010706020507" pitchFamily="18" charset="2"/>
              </a:rPr>
              <a:t> {</a:t>
            </a:r>
            <a:r>
              <a:rPr lang="en-US" altLang="zh-CN" dirty="0" err="1">
                <a:sym typeface="Symbol" panose="05050102010706020507" pitchFamily="18" charset="2"/>
              </a:rPr>
              <a:t>Ename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/>
              <a:t>Address}</a:t>
            </a:r>
          </a:p>
          <a:p>
            <a:r>
              <a:rPr lang="en-US" altLang="zh-CN" dirty="0"/>
              <a:t>(Transitivity) If X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Y and Y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Z, then X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Z</a:t>
            </a:r>
          </a:p>
          <a:p>
            <a:pPr lvl="1"/>
            <a:r>
              <a:rPr lang="en-US" altLang="zh-CN" dirty="0" err="1"/>
              <a:t>Ssn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 err="1"/>
              <a:t>Dnumber</a:t>
            </a:r>
            <a:r>
              <a:rPr lang="en-US" altLang="zh-CN" dirty="0"/>
              <a:t> (given)</a:t>
            </a:r>
          </a:p>
          <a:p>
            <a:pPr lvl="1"/>
            <a:r>
              <a:rPr lang="en-US" altLang="zh-CN" dirty="0" err="1"/>
              <a:t>Dnumber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/>
              <a:t>{</a:t>
            </a:r>
            <a:r>
              <a:rPr lang="en-US" altLang="zh-CN" dirty="0" err="1"/>
              <a:t>Dname</a:t>
            </a:r>
            <a:r>
              <a:rPr lang="en-US" altLang="zh-CN" dirty="0"/>
              <a:t>, </a:t>
            </a:r>
            <a:r>
              <a:rPr lang="en-US" altLang="zh-CN" dirty="0" err="1"/>
              <a:t>Dmgr_ssn</a:t>
            </a:r>
            <a:r>
              <a:rPr lang="en-US" altLang="zh-CN" dirty="0"/>
              <a:t>} (given)</a:t>
            </a:r>
          </a:p>
          <a:p>
            <a:pPr lvl="1"/>
            <a:r>
              <a:rPr lang="en-US" altLang="zh-CN" dirty="0" err="1"/>
              <a:t>Ssn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/>
              <a:t>{</a:t>
            </a:r>
            <a:r>
              <a:rPr lang="en-US" altLang="zh-CN" dirty="0" err="1"/>
              <a:t>Dname</a:t>
            </a:r>
            <a:r>
              <a:rPr lang="en-US" altLang="zh-CN" dirty="0"/>
              <a:t>, </a:t>
            </a:r>
            <a:r>
              <a:rPr lang="en-US" altLang="zh-CN" dirty="0" err="1"/>
              <a:t>Dmgr_ssn</a:t>
            </a:r>
            <a:r>
              <a:rPr lang="en-US" altLang="zh-CN" dirty="0"/>
              <a:t>}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BC1CC-A69D-4CF6-A189-907A9522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3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62CA-31EC-415A-B1CD-7C502AE5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Closure of a Set of FDs: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3F290-848B-482A-8EB3-0051CD0ED3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400" dirty="0"/>
              <a:t>R = {A, B, C, D, E, F}</a:t>
            </a:r>
          </a:p>
          <a:p>
            <a:r>
              <a:rPr lang="en-HK" sz="2400" dirty="0"/>
              <a:t>FDs in F</a:t>
            </a:r>
            <a:r>
              <a:rPr lang="en-US" altLang="zh-TW" sz="2400" dirty="0"/>
              <a:t>:</a:t>
            </a:r>
            <a:r>
              <a:rPr lang="en-HK" sz="2400" dirty="0"/>
              <a:t> </a:t>
            </a:r>
          </a:p>
          <a:p>
            <a:pPr lvl="1"/>
            <a:r>
              <a:rPr lang="en-HK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HK" dirty="0"/>
              <a:t> B </a:t>
            </a:r>
          </a:p>
          <a:p>
            <a:pPr lvl="1"/>
            <a:r>
              <a:rPr lang="en-HK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HK" dirty="0"/>
              <a:t> C </a:t>
            </a:r>
          </a:p>
          <a:p>
            <a:pPr lvl="1"/>
            <a:r>
              <a:rPr lang="en-HK" dirty="0"/>
              <a:t>CD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HK" dirty="0"/>
              <a:t> E </a:t>
            </a:r>
          </a:p>
          <a:p>
            <a:pPr lvl="1"/>
            <a:r>
              <a:rPr lang="en-HK" dirty="0"/>
              <a:t>CD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HK" dirty="0"/>
              <a:t> F</a:t>
            </a:r>
          </a:p>
          <a:p>
            <a:pPr lvl="1"/>
            <a:r>
              <a:rPr lang="en-HK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HK" dirty="0"/>
              <a:t> D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A8285-0D85-401F-A99D-3E49D877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288778-8A86-42F2-BB9E-31B5B98B436D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altLang="zh-TW" sz="2400" dirty="0"/>
              <a:t>S</a:t>
            </a:r>
            <a:r>
              <a:rPr lang="en-HK" altLang="zh-TW" sz="2400" dirty="0" err="1"/>
              <a:t>ome</a:t>
            </a:r>
            <a:r>
              <a:rPr lang="zh-TW" altLang="en-US" sz="2400" dirty="0"/>
              <a:t> </a:t>
            </a:r>
            <a:r>
              <a:rPr lang="en-HK" altLang="zh-TW" sz="2400" dirty="0"/>
              <a:t>members</a:t>
            </a:r>
            <a:r>
              <a:rPr lang="zh-TW" altLang="en-US" sz="2400" dirty="0"/>
              <a:t> </a:t>
            </a:r>
            <a:r>
              <a:rPr lang="en-HK" altLang="zh-TW" sz="2400" dirty="0"/>
              <a:t>of</a:t>
            </a:r>
            <a:r>
              <a:rPr lang="zh-TW" altLang="en-US" sz="2400" dirty="0"/>
              <a:t> </a:t>
            </a:r>
            <a:r>
              <a:rPr lang="en-HK" altLang="zh-TW" sz="2400" dirty="0"/>
              <a:t>F</a:t>
            </a:r>
            <a:r>
              <a:rPr lang="en-HK" altLang="zh-TW" sz="2400" baseline="30000" dirty="0"/>
              <a:t>+</a:t>
            </a:r>
            <a:r>
              <a:rPr lang="en-HK" altLang="zh-TW" sz="2400" dirty="0"/>
              <a:t>:</a:t>
            </a:r>
          </a:p>
          <a:p>
            <a:pPr lvl="1"/>
            <a:r>
              <a:rPr lang="en-HK" altLang="zh-TW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 D 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A  BC</a:t>
            </a:r>
          </a:p>
          <a:p>
            <a:pPr lvl="1"/>
            <a:r>
              <a:rPr lang="en-US" altLang="zh-TW" dirty="0">
                <a:sym typeface="Symbol" panose="05050102010706020507" pitchFamily="18" charset="2"/>
              </a:rPr>
              <a:t>AD </a:t>
            </a:r>
            <a:r>
              <a:rPr lang="en-US" altLang="zh-CN" dirty="0">
                <a:sym typeface="Symbol" panose="05050102010706020507" pitchFamily="18" charset="2"/>
              </a:rPr>
              <a:t> E</a:t>
            </a:r>
          </a:p>
          <a:p>
            <a:pPr lvl="1"/>
            <a:r>
              <a:rPr lang="en-US" altLang="zh-TW" dirty="0">
                <a:sym typeface="Symbol" panose="05050102010706020507" pitchFamily="18" charset="2"/>
              </a:rPr>
              <a:t>CD </a:t>
            </a:r>
            <a:r>
              <a:rPr lang="en-US" altLang="zh-CN" dirty="0">
                <a:sym typeface="Symbol" panose="05050102010706020507" pitchFamily="18" charset="2"/>
              </a:rPr>
              <a:t> EF</a:t>
            </a:r>
          </a:p>
          <a:p>
            <a:pPr lvl="1"/>
            <a:r>
              <a:rPr lang="en-US" altLang="zh-TW" dirty="0">
                <a:sym typeface="Symbol" panose="05050102010706020507" pitchFamily="18" charset="2"/>
              </a:rPr>
              <a:t>…</a:t>
            </a:r>
            <a:endParaRPr lang="en-HK" altLang="zh-TW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6378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E0C3-0894-489F-B14D-AB9D6672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Closure of Attribute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0C891-BC80-4872-9965-C10318620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HK" altLang="zh-TW" dirty="0"/>
              <a:t>he</a:t>
            </a:r>
            <a:r>
              <a:rPr lang="zh-TW" altLang="en-US" dirty="0"/>
              <a:t> </a:t>
            </a:r>
            <a:r>
              <a:rPr lang="en-HK" altLang="zh-TW" dirty="0"/>
              <a:t>closure</a:t>
            </a:r>
            <a:r>
              <a:rPr lang="zh-TW" altLang="en-US" dirty="0"/>
              <a:t> </a:t>
            </a:r>
            <a:r>
              <a:rPr lang="en-HK" altLang="zh-TW" dirty="0"/>
              <a:t>of</a:t>
            </a:r>
            <a:r>
              <a:rPr lang="zh-TW" altLang="en-US" dirty="0"/>
              <a:t> </a:t>
            </a:r>
            <a:r>
              <a:rPr lang="en-HK" altLang="zh-TW" dirty="0"/>
              <a:t>X</a:t>
            </a:r>
            <a:r>
              <a:rPr lang="zh-TW" altLang="en-US" dirty="0"/>
              <a:t> </a:t>
            </a:r>
            <a:r>
              <a:rPr lang="en-HK" altLang="zh-TW" dirty="0"/>
              <a:t>under</a:t>
            </a:r>
            <a:r>
              <a:rPr lang="zh-TW" altLang="en-US" dirty="0"/>
              <a:t> </a:t>
            </a:r>
            <a:r>
              <a:rPr lang="en-HK" altLang="zh-TW" dirty="0"/>
              <a:t>F</a:t>
            </a:r>
            <a:r>
              <a:rPr lang="zh-TW" altLang="en-US" dirty="0"/>
              <a:t> </a:t>
            </a:r>
            <a:r>
              <a:rPr lang="en-HK" altLang="zh-TW" dirty="0"/>
              <a:t>(denoted</a:t>
            </a:r>
            <a:r>
              <a:rPr lang="zh-TW" altLang="en-US" dirty="0"/>
              <a:t> </a:t>
            </a:r>
            <a:r>
              <a:rPr lang="en-HK" altLang="zh-TW" dirty="0"/>
              <a:t>by</a:t>
            </a:r>
            <a:r>
              <a:rPr lang="zh-TW" altLang="en-US" dirty="0"/>
              <a:t> </a:t>
            </a:r>
            <a:r>
              <a:rPr lang="en-HK" altLang="zh-TW" dirty="0"/>
              <a:t>X</a:t>
            </a:r>
            <a:r>
              <a:rPr lang="en-HK" altLang="zh-TW" baseline="30000" dirty="0"/>
              <a:t>+</a:t>
            </a:r>
            <a:r>
              <a:rPr lang="en-HK" altLang="zh-TW" dirty="0"/>
              <a:t>)</a:t>
            </a:r>
            <a:r>
              <a:rPr lang="zh-TW" altLang="en-US" dirty="0"/>
              <a:t> </a:t>
            </a:r>
            <a:r>
              <a:rPr lang="en-HK" altLang="zh-TW" dirty="0"/>
              <a:t>is</a:t>
            </a:r>
            <a:r>
              <a:rPr lang="zh-TW" altLang="en-US" dirty="0"/>
              <a:t> </a:t>
            </a:r>
            <a:r>
              <a:rPr lang="en-HK" altLang="zh-TW" dirty="0"/>
              <a:t>the</a:t>
            </a:r>
            <a:r>
              <a:rPr lang="zh-TW" altLang="en-US" dirty="0"/>
              <a:t> </a:t>
            </a:r>
            <a:r>
              <a:rPr lang="en-HK" altLang="zh-TW" dirty="0"/>
              <a:t>set</a:t>
            </a:r>
            <a:r>
              <a:rPr lang="zh-TW" altLang="en-US" dirty="0"/>
              <a:t> </a:t>
            </a:r>
            <a:r>
              <a:rPr lang="en-HK" altLang="zh-TW" dirty="0"/>
              <a:t>of</a:t>
            </a:r>
            <a:r>
              <a:rPr lang="zh-TW" altLang="en-US" dirty="0"/>
              <a:t> </a:t>
            </a:r>
            <a:r>
              <a:rPr lang="en-HK" altLang="zh-TW" dirty="0"/>
              <a:t>attributes</a:t>
            </a:r>
            <a:r>
              <a:rPr lang="zh-TW" altLang="en-US" dirty="0"/>
              <a:t> </a:t>
            </a:r>
            <a:r>
              <a:rPr lang="en-HK" altLang="zh-TW" dirty="0"/>
              <a:t>that</a:t>
            </a:r>
            <a:r>
              <a:rPr lang="zh-TW" altLang="en-US" dirty="0"/>
              <a:t> </a:t>
            </a:r>
            <a:r>
              <a:rPr lang="en-HK" altLang="zh-TW" dirty="0"/>
              <a:t>are</a:t>
            </a:r>
            <a:r>
              <a:rPr lang="zh-TW" altLang="en-US" dirty="0"/>
              <a:t> </a:t>
            </a:r>
            <a:r>
              <a:rPr lang="en-HK" altLang="zh-TW" dirty="0"/>
              <a:t>functionally</a:t>
            </a:r>
            <a:r>
              <a:rPr lang="zh-TW" altLang="en-US" dirty="0"/>
              <a:t> </a:t>
            </a:r>
            <a:r>
              <a:rPr lang="en-HK" altLang="zh-TW" dirty="0"/>
              <a:t>determined</a:t>
            </a:r>
            <a:r>
              <a:rPr lang="zh-TW" altLang="en-US" dirty="0"/>
              <a:t> </a:t>
            </a:r>
            <a:r>
              <a:rPr lang="en-HK" altLang="zh-TW" dirty="0"/>
              <a:t>by</a:t>
            </a:r>
            <a:r>
              <a:rPr lang="zh-TW" altLang="en-US" dirty="0"/>
              <a:t> </a:t>
            </a:r>
            <a:r>
              <a:rPr lang="en-HK" altLang="zh-TW" dirty="0"/>
              <a:t>X</a:t>
            </a:r>
            <a:r>
              <a:rPr lang="zh-TW" altLang="en-US" dirty="0"/>
              <a:t> </a:t>
            </a:r>
            <a:r>
              <a:rPr lang="en-HK" altLang="zh-TW" dirty="0"/>
              <a:t>under</a:t>
            </a:r>
            <a:r>
              <a:rPr lang="zh-TW" altLang="en-US" dirty="0"/>
              <a:t> </a:t>
            </a:r>
            <a:r>
              <a:rPr lang="en-HK" altLang="zh-TW" dirty="0"/>
              <a:t>F (X and X</a:t>
            </a:r>
            <a:r>
              <a:rPr lang="en-HK" altLang="zh-TW" baseline="30000" dirty="0"/>
              <a:t>+</a:t>
            </a:r>
            <a:r>
              <a:rPr lang="en-HK" altLang="zh-TW" dirty="0"/>
              <a:t> are a set of attributes): </a:t>
            </a:r>
          </a:p>
          <a:p>
            <a:pPr marL="0" indent="0" algn="ctr">
              <a:buNone/>
            </a:pPr>
            <a:r>
              <a:rPr lang="en-HK" altLang="zh-TW" dirty="0"/>
              <a:t>X</a:t>
            </a:r>
            <a:r>
              <a:rPr lang="en-HK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HK" dirty="0"/>
              <a:t> Y in F</a:t>
            </a:r>
            <a:r>
              <a:rPr lang="en-HK" baseline="30000" dirty="0"/>
              <a:t>+</a:t>
            </a:r>
            <a:r>
              <a:rPr lang="en-HK" dirty="0"/>
              <a:t> </a:t>
            </a:r>
            <a:r>
              <a:rPr lang="en-HK" dirty="0">
                <a:sym typeface="Symbol" panose="05050102010706020507" pitchFamily="18" charset="2"/>
              </a:rPr>
              <a:t></a:t>
            </a:r>
            <a:r>
              <a:rPr lang="en-HK" dirty="0"/>
              <a:t> Y </a:t>
            </a:r>
            <a:r>
              <a:rPr lang="en-HK" dirty="0">
                <a:sym typeface="Symbol" panose="05050102010706020507" pitchFamily="18" charset="2"/>
              </a:rPr>
              <a:t></a:t>
            </a:r>
            <a:r>
              <a:rPr lang="en-HK" dirty="0"/>
              <a:t> X</a:t>
            </a:r>
            <a:r>
              <a:rPr lang="en-HK" baseline="30000" dirty="0"/>
              <a:t>+</a:t>
            </a:r>
          </a:p>
          <a:p>
            <a:r>
              <a:rPr lang="en-HK" dirty="0"/>
              <a:t>If X</a:t>
            </a:r>
            <a:r>
              <a:rPr lang="en-HK" baseline="30000" dirty="0"/>
              <a:t>+</a:t>
            </a:r>
            <a:r>
              <a:rPr lang="en-HK" dirty="0"/>
              <a:t> consists of all attributes of R, X is a </a:t>
            </a:r>
            <a:r>
              <a:rPr lang="en-HK" dirty="0" err="1"/>
              <a:t>superkey</a:t>
            </a:r>
            <a:r>
              <a:rPr lang="en-HK" dirty="0"/>
              <a:t> for R. From the value of X, we can determine the values of the whole tuple.</a:t>
            </a:r>
          </a:p>
          <a:p>
            <a:r>
              <a:rPr lang="en-HK" dirty="0"/>
              <a:t>For example, given </a:t>
            </a:r>
            <a:r>
              <a:rPr lang="en-HK" dirty="0" err="1"/>
              <a:t>Ssn</a:t>
            </a:r>
            <a:r>
              <a:rPr lang="en-HK" dirty="0"/>
              <a:t>, if </a:t>
            </a:r>
            <a:r>
              <a:rPr lang="en-HK" dirty="0" err="1"/>
              <a:t>Ssn</a:t>
            </a:r>
            <a:r>
              <a:rPr lang="en-HK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 err="1">
                <a:sym typeface="Symbol" panose="05050102010706020507" pitchFamily="18" charset="2"/>
              </a:rPr>
              <a:t>Ename</a:t>
            </a:r>
            <a:r>
              <a:rPr lang="en-US" altLang="zh-CN" dirty="0">
                <a:sym typeface="Symbol" panose="05050102010706020507" pitchFamily="18" charset="2"/>
              </a:rPr>
              <a:t>, then </a:t>
            </a:r>
            <a:r>
              <a:rPr lang="en-US" altLang="zh-CN" dirty="0" err="1">
                <a:sym typeface="Symbol" panose="05050102010706020507" pitchFamily="18" charset="2"/>
              </a:rPr>
              <a:t>Ename</a:t>
            </a:r>
            <a:r>
              <a:rPr lang="en-US" altLang="zh-CN" dirty="0">
                <a:sym typeface="Symbol" panose="05050102010706020507" pitchFamily="18" charset="2"/>
              </a:rPr>
              <a:t> is part of </a:t>
            </a:r>
            <a:r>
              <a:rPr lang="en-US" altLang="zh-CN" dirty="0" err="1">
                <a:sym typeface="Symbol" panose="05050102010706020507" pitchFamily="18" charset="2"/>
              </a:rPr>
              <a:t>Ssn</a:t>
            </a:r>
            <a:r>
              <a:rPr lang="en-US" altLang="zh-CN" baseline="30000" dirty="0">
                <a:sym typeface="Symbol" panose="05050102010706020507" pitchFamily="18" charset="2"/>
              </a:rPr>
              <a:t>+</a:t>
            </a:r>
            <a:r>
              <a:rPr lang="en-US" altLang="zh-CN" dirty="0">
                <a:sym typeface="Symbol" panose="05050102010706020507" pitchFamily="18" charset="2"/>
              </a:rPr>
              <a:t>, i.e., </a:t>
            </a:r>
            <a:r>
              <a:rPr lang="en-US" altLang="zh-CN" dirty="0" err="1">
                <a:sym typeface="Symbol" panose="05050102010706020507" pitchFamily="18" charset="2"/>
              </a:rPr>
              <a:t>Ssn</a:t>
            </a:r>
            <a:r>
              <a:rPr lang="en-US" altLang="zh-CN" baseline="30000" dirty="0">
                <a:sym typeface="Symbol" panose="05050102010706020507" pitchFamily="18" charset="2"/>
              </a:rPr>
              <a:t>+</a:t>
            </a:r>
            <a:r>
              <a:rPr lang="en-US" altLang="zh-CN" dirty="0">
                <a:sym typeface="Symbol" panose="05050102010706020507" pitchFamily="18" charset="2"/>
              </a:rPr>
              <a:t> = {</a:t>
            </a:r>
            <a:r>
              <a:rPr lang="en-US" altLang="zh-CN" dirty="0" err="1">
                <a:sym typeface="Symbol" panose="05050102010706020507" pitchFamily="18" charset="2"/>
              </a:rPr>
              <a:t>Ssn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ym typeface="Symbol" panose="05050102010706020507" pitchFamily="18" charset="2"/>
              </a:rPr>
              <a:t>Ename</a:t>
            </a:r>
            <a:r>
              <a:rPr lang="en-US" altLang="zh-CN" dirty="0">
                <a:sym typeface="Symbol" panose="05050102010706020507" pitchFamily="18" charset="2"/>
              </a:rPr>
              <a:t>, …}</a:t>
            </a:r>
          </a:p>
          <a:p>
            <a:r>
              <a:rPr lang="en-US" dirty="0">
                <a:sym typeface="Symbol" panose="05050102010706020507" pitchFamily="18" charset="2"/>
              </a:rPr>
              <a:t>If </a:t>
            </a:r>
            <a:r>
              <a:rPr lang="en-US" dirty="0" err="1">
                <a:sym typeface="Symbol" panose="05050102010706020507" pitchFamily="18" charset="2"/>
              </a:rPr>
              <a:t>Ssn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 err="1"/>
              <a:t>Dmgr_ssn</a:t>
            </a:r>
            <a:r>
              <a:rPr lang="en-US" altLang="zh-CN" dirty="0">
                <a:sym typeface="Symbol" panose="05050102010706020507" pitchFamily="18" charset="2"/>
              </a:rPr>
              <a:t>, then </a:t>
            </a:r>
            <a:r>
              <a:rPr lang="en-US" altLang="zh-CN" dirty="0" err="1"/>
              <a:t>Dmgr_ssn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is part of </a:t>
            </a:r>
            <a:r>
              <a:rPr lang="en-US" altLang="zh-CN" dirty="0" err="1">
                <a:sym typeface="Symbol" panose="05050102010706020507" pitchFamily="18" charset="2"/>
              </a:rPr>
              <a:t>Ssn</a:t>
            </a:r>
            <a:r>
              <a:rPr lang="en-US" altLang="zh-CN" baseline="30000" dirty="0">
                <a:sym typeface="Symbol" panose="05050102010706020507" pitchFamily="18" charset="2"/>
              </a:rPr>
              <a:t>+</a:t>
            </a:r>
            <a:r>
              <a:rPr lang="en-US" altLang="zh-CN" dirty="0">
                <a:sym typeface="Symbol" panose="05050102010706020507" pitchFamily="18" charset="2"/>
              </a:rPr>
              <a:t>, i.e., </a:t>
            </a:r>
            <a:r>
              <a:rPr lang="en-US" altLang="zh-CN" dirty="0" err="1">
                <a:sym typeface="Symbol" panose="05050102010706020507" pitchFamily="18" charset="2"/>
              </a:rPr>
              <a:t>Ssn</a:t>
            </a:r>
            <a:r>
              <a:rPr lang="en-US" altLang="zh-CN" baseline="30000" dirty="0">
                <a:sym typeface="Symbol" panose="05050102010706020507" pitchFamily="18" charset="2"/>
              </a:rPr>
              <a:t>+</a:t>
            </a:r>
            <a:r>
              <a:rPr lang="en-US" altLang="zh-CN" dirty="0">
                <a:sym typeface="Symbol" panose="05050102010706020507" pitchFamily="18" charset="2"/>
              </a:rPr>
              <a:t> = {</a:t>
            </a:r>
            <a:r>
              <a:rPr lang="en-US" altLang="zh-CN" dirty="0" err="1">
                <a:sym typeface="Symbol" panose="05050102010706020507" pitchFamily="18" charset="2"/>
              </a:rPr>
              <a:t>Ssn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ym typeface="Symbol" panose="05050102010706020507" pitchFamily="18" charset="2"/>
              </a:rPr>
              <a:t>Ename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 err="1"/>
              <a:t>Dmgr_ssn</a:t>
            </a:r>
            <a:r>
              <a:rPr lang="en-US" altLang="zh-CN" dirty="0"/>
              <a:t>, …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</a:p>
          <a:p>
            <a:endParaRPr lang="en-HK" dirty="0"/>
          </a:p>
          <a:p>
            <a:endParaRPr lang="en-HK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79F8C-B156-4F18-914D-09043EE2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86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2C61-0EDF-489E-A3A8-B218362D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Closure of Attribute Sets: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773D-B32B-4C7D-B67D-A0251D47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HK" dirty="0"/>
              <a:t>Input</a:t>
            </a:r>
          </a:p>
          <a:p>
            <a:pPr lvl="1"/>
            <a:r>
              <a:rPr lang="en-HK" dirty="0"/>
              <a:t>R: a relation schema </a:t>
            </a:r>
          </a:p>
          <a:p>
            <a:pPr lvl="1"/>
            <a:r>
              <a:rPr lang="en-HK" dirty="0"/>
              <a:t>F: a set of FDs</a:t>
            </a:r>
          </a:p>
          <a:p>
            <a:pPr lvl="1"/>
            <a:r>
              <a:rPr lang="en-HK" dirty="0"/>
              <a:t>X </a:t>
            </a:r>
            <a:r>
              <a:rPr lang="en-HK" dirty="0">
                <a:sym typeface="Symbol" panose="05050102010706020507" pitchFamily="18" charset="2"/>
              </a:rPr>
              <a:t> R: the set of attributes for computing the closure</a:t>
            </a:r>
          </a:p>
          <a:p>
            <a:r>
              <a:rPr lang="en-HK" dirty="0">
                <a:sym typeface="Symbol" panose="05050102010706020507" pitchFamily="18" charset="2"/>
              </a:rPr>
              <a:t>Output</a:t>
            </a:r>
          </a:p>
          <a:p>
            <a:pPr lvl="1"/>
            <a:r>
              <a:rPr lang="en-HK" dirty="0">
                <a:sym typeface="Symbol" panose="05050102010706020507" pitchFamily="18" charset="2"/>
              </a:rPr>
              <a:t>X</a:t>
            </a:r>
            <a:r>
              <a:rPr lang="en-HK" baseline="30000" dirty="0">
                <a:sym typeface="Symbol" panose="05050102010706020507" pitchFamily="18" charset="2"/>
              </a:rPr>
              <a:t>+</a:t>
            </a:r>
            <a:r>
              <a:rPr lang="en-HK" dirty="0">
                <a:sym typeface="Symbol" panose="05050102010706020507" pitchFamily="18" charset="2"/>
              </a:rPr>
              <a:t> is the closure of X with respect to F</a:t>
            </a:r>
          </a:p>
          <a:p>
            <a:pPr marL="358775" lvl="1" indent="0">
              <a:buNone/>
            </a:pPr>
            <a:r>
              <a:rPr lang="en-HK" dirty="0">
                <a:sym typeface="Symbol" panose="05050102010706020507" pitchFamily="18" charset="2"/>
              </a:rPr>
              <a:t>X</a:t>
            </a:r>
            <a:r>
              <a:rPr lang="en-HK" baseline="-25000" dirty="0">
                <a:sym typeface="Symbol" panose="05050102010706020507" pitchFamily="18" charset="2"/>
              </a:rPr>
              <a:t>0</a:t>
            </a:r>
            <a:r>
              <a:rPr lang="en-HK" dirty="0">
                <a:sym typeface="Symbol" panose="05050102010706020507" pitchFamily="18" charset="2"/>
              </a:rPr>
              <a:t> = X</a:t>
            </a:r>
          </a:p>
          <a:p>
            <a:pPr marL="358775" lvl="1" indent="0">
              <a:buNone/>
            </a:pPr>
            <a:r>
              <a:rPr lang="en-HK" dirty="0">
                <a:sym typeface="Symbol" panose="05050102010706020507" pitchFamily="18" charset="2"/>
              </a:rPr>
              <a:t>Repeat</a:t>
            </a:r>
          </a:p>
          <a:p>
            <a:pPr marL="358775" lvl="1" indent="0">
              <a:buNone/>
            </a:pPr>
            <a:r>
              <a:rPr lang="en-HK" dirty="0">
                <a:sym typeface="Symbol" panose="05050102010706020507" pitchFamily="18" charset="2"/>
              </a:rPr>
              <a:t>	X</a:t>
            </a:r>
            <a:r>
              <a:rPr lang="en-HK" baseline="-25000" dirty="0">
                <a:sym typeface="Symbol" panose="05050102010706020507" pitchFamily="18" charset="2"/>
              </a:rPr>
              <a:t>i+1</a:t>
            </a:r>
            <a:r>
              <a:rPr lang="en-HK" dirty="0">
                <a:sym typeface="Symbol" panose="05050102010706020507" pitchFamily="18" charset="2"/>
              </a:rPr>
              <a:t> = X</a:t>
            </a:r>
            <a:r>
              <a:rPr lang="en-HK" baseline="-25000" dirty="0">
                <a:sym typeface="Symbol" panose="05050102010706020507" pitchFamily="18" charset="2"/>
              </a:rPr>
              <a:t>i</a:t>
            </a:r>
            <a:r>
              <a:rPr lang="en-HK" dirty="0">
                <a:sym typeface="Symbol" panose="05050102010706020507" pitchFamily="18" charset="2"/>
              </a:rPr>
              <a:t>  Z, where Z is the set of attributes such that Y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HK" dirty="0">
                <a:sym typeface="Symbol" panose="05050102010706020507" pitchFamily="18" charset="2"/>
              </a:rPr>
              <a:t>Z in F and Y  X</a:t>
            </a:r>
            <a:r>
              <a:rPr lang="en-US" altLang="zh-TW" baseline="-25000" dirty="0" err="1">
                <a:sym typeface="Symbol" panose="05050102010706020507" pitchFamily="18" charset="2"/>
              </a:rPr>
              <a:t>i</a:t>
            </a:r>
            <a:endParaRPr lang="en-US" altLang="zh-TW" baseline="-25000" dirty="0">
              <a:sym typeface="Symbol" panose="05050102010706020507" pitchFamily="18" charset="2"/>
            </a:endParaRPr>
          </a:p>
          <a:p>
            <a:pPr marL="358775" lvl="1" indent="0">
              <a:buNone/>
            </a:pPr>
            <a:r>
              <a:rPr lang="en-US" dirty="0">
                <a:sym typeface="Symbol" panose="05050102010706020507" pitchFamily="18" charset="2"/>
              </a:rPr>
              <a:t>Until X</a:t>
            </a:r>
            <a:r>
              <a:rPr lang="en-US" baseline="-25000" dirty="0">
                <a:sym typeface="Symbol" panose="05050102010706020507" pitchFamily="18" charset="2"/>
              </a:rPr>
              <a:t>i+1</a:t>
            </a:r>
            <a:r>
              <a:rPr lang="en-US" dirty="0">
                <a:sym typeface="Symbol" panose="05050102010706020507" pitchFamily="18" charset="2"/>
              </a:rPr>
              <a:t> = X</a:t>
            </a:r>
            <a:r>
              <a:rPr lang="en-US" baseline="-25000" dirty="0">
                <a:sym typeface="Symbol" panose="05050102010706020507" pitchFamily="18" charset="2"/>
              </a:rPr>
              <a:t>i</a:t>
            </a:r>
          </a:p>
          <a:p>
            <a:pPr marL="358775" lvl="1" indent="0">
              <a:buNone/>
            </a:pPr>
            <a:r>
              <a:rPr lang="en-US" dirty="0">
                <a:sym typeface="Symbol" panose="05050102010706020507" pitchFamily="18" charset="2"/>
              </a:rPr>
              <a:t>Return X</a:t>
            </a:r>
            <a:r>
              <a:rPr lang="en-US" baseline="-25000" dirty="0">
                <a:sym typeface="Symbol" panose="05050102010706020507" pitchFamily="18" charset="2"/>
              </a:rPr>
              <a:t>i+1</a:t>
            </a:r>
            <a:endParaRPr lang="en-HK" baseline="-25000" dirty="0">
              <a:sym typeface="Symbol" panose="05050102010706020507" pitchFamily="18" charset="2"/>
            </a:endParaRP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69F99-DD49-4357-9D1B-3BB62AA8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73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6CB8-8E90-4EEB-9C54-A4E1EF1F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Closure of Attribute Sets: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C192B-860D-45B1-A65A-5FBF23868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10531881" cy="468122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SzPct val="100000"/>
            </a:pPr>
            <a:r>
              <a:rPr lang="en-US" altLang="zh-CN" sz="2400" dirty="0"/>
              <a:t>Given a schema R={A, B, C, D, E, F}, F= {</a:t>
            </a:r>
            <a:r>
              <a:rPr lang="en-US" altLang="zh-CN" sz="2200" dirty="0"/>
              <a:t>A → BC, </a:t>
            </a:r>
            <a:r>
              <a:rPr lang="en-US" altLang="zh-CN" sz="2400" dirty="0"/>
              <a:t>B → E, E → CF, CD → EF}, and X={A}.</a:t>
            </a:r>
          </a:p>
          <a:p>
            <a:pPr>
              <a:lnSpc>
                <a:spcPct val="120000"/>
              </a:lnSpc>
              <a:buClr>
                <a:schemeClr val="tx1"/>
              </a:buClr>
              <a:buSzPct val="100000"/>
            </a:pPr>
            <a:r>
              <a:rPr lang="en-US" altLang="zh-CN" sz="2400" dirty="0"/>
              <a:t>X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={A}</a:t>
            </a:r>
          </a:p>
          <a:p>
            <a:pPr marL="357188" lvl="1" indent="0">
              <a:lnSpc>
                <a:spcPct val="120000"/>
              </a:lnSpc>
              <a:buSzPct val="100000"/>
              <a:buNone/>
            </a:pPr>
            <a:r>
              <a:rPr lang="en-US" altLang="zh-CN" sz="2400" dirty="0"/>
              <a:t>A → BC</a:t>
            </a:r>
          </a:p>
          <a:p>
            <a:pPr>
              <a:lnSpc>
                <a:spcPct val="120000"/>
              </a:lnSpc>
              <a:buSzPct val="100000"/>
            </a:pP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={A, B, C}</a:t>
            </a:r>
          </a:p>
          <a:p>
            <a:pPr marL="357188" lvl="1" indent="0">
              <a:lnSpc>
                <a:spcPct val="120000"/>
              </a:lnSpc>
              <a:buSzPct val="100000"/>
              <a:buNone/>
            </a:pPr>
            <a:r>
              <a:rPr lang="en-US" altLang="zh-CN" sz="2400" dirty="0"/>
              <a:t>B → E</a:t>
            </a:r>
            <a:endParaRPr lang="en-US" altLang="zh-CN" sz="2200" dirty="0"/>
          </a:p>
          <a:p>
            <a:pPr>
              <a:lnSpc>
                <a:spcPct val="120000"/>
              </a:lnSpc>
              <a:buSzPct val="100000"/>
            </a:pPr>
            <a:r>
              <a:rPr lang="en-US" altLang="zh-CN" sz="2400" dirty="0"/>
              <a:t>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={A, B, C, E}</a:t>
            </a:r>
          </a:p>
          <a:p>
            <a:pPr marL="357188" lvl="1" indent="0">
              <a:lnSpc>
                <a:spcPct val="120000"/>
              </a:lnSpc>
              <a:buSzPct val="100000"/>
              <a:buNone/>
            </a:pPr>
            <a:r>
              <a:rPr lang="en-US" altLang="zh-CN" sz="2400" dirty="0"/>
              <a:t>E → CF</a:t>
            </a:r>
          </a:p>
          <a:p>
            <a:pPr>
              <a:lnSpc>
                <a:spcPct val="120000"/>
              </a:lnSpc>
              <a:buSzPct val="100000"/>
            </a:pPr>
            <a:r>
              <a:rPr lang="en-US" altLang="zh-CN" sz="2400" dirty="0"/>
              <a:t>X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={A, B, C, E, F}</a:t>
            </a:r>
          </a:p>
          <a:p>
            <a:pPr>
              <a:lnSpc>
                <a:spcPct val="120000"/>
              </a:lnSpc>
              <a:buSzPct val="100000"/>
            </a:pPr>
            <a:r>
              <a:rPr lang="en-US" altLang="zh-CN" sz="2400" dirty="0"/>
              <a:t>Output: X</a:t>
            </a:r>
            <a:r>
              <a:rPr lang="en-US" altLang="zh-CN" sz="2400" baseline="30000" dirty="0"/>
              <a:t>+</a:t>
            </a:r>
            <a:r>
              <a:rPr lang="en-US" altLang="zh-CN" sz="2400" dirty="0"/>
              <a:t>={A, B, C, E, F}</a:t>
            </a:r>
          </a:p>
          <a:p>
            <a:pPr>
              <a:buSzPct val="100000"/>
            </a:pPr>
            <a:endParaRPr lang="en-US" altLang="zh-CN" sz="2400" dirty="0"/>
          </a:p>
          <a:p>
            <a:pPr>
              <a:buSzPct val="100000"/>
            </a:pPr>
            <a:endParaRPr lang="en-US" altLang="zh-CN" sz="2400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127A5-A4E2-4217-9474-C785223B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77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CC7E-D181-4D1E-8354-E1F8041B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Equivalence of Sets of FDs 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DA83E-468C-4238-90C8-FDBA7B8AF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en-US" altLang="zh-CN" dirty="0"/>
              <a:t>A set of functional dependencies F is said to cover another set of functional dependency E if every FD in E is also in F</a:t>
            </a:r>
            <a:r>
              <a:rPr lang="en-US" altLang="zh-CN" baseline="30000" dirty="0"/>
              <a:t>+ </a:t>
            </a:r>
            <a:r>
              <a:rPr lang="en-US" altLang="zh-CN" dirty="0"/>
              <a:t>(E is a subset of F</a:t>
            </a:r>
            <a:r>
              <a:rPr lang="en-US" altLang="zh-CN" baseline="30000" dirty="0"/>
              <a:t>+</a:t>
            </a:r>
            <a:r>
              <a:rPr lang="en-US" altLang="zh-CN" dirty="0"/>
              <a:t>)</a:t>
            </a:r>
          </a:p>
          <a:p>
            <a:pPr>
              <a:buClr>
                <a:schemeClr val="tx1"/>
              </a:buClr>
              <a:buSzPct val="100000"/>
            </a:pPr>
            <a:r>
              <a:rPr lang="en-US" altLang="zh-CN" dirty="0"/>
              <a:t>Two sets of FDs F and G are equivalent if</a:t>
            </a:r>
          </a:p>
          <a:p>
            <a:pPr lvl="1">
              <a:buClr>
                <a:schemeClr val="tx1"/>
              </a:buClr>
            </a:pPr>
            <a:r>
              <a:rPr lang="en-US" altLang="zh-CN" dirty="0"/>
              <a:t>Every FD in F can be inferred from G, and</a:t>
            </a:r>
          </a:p>
          <a:p>
            <a:pPr lvl="1">
              <a:buClr>
                <a:schemeClr val="tx1"/>
              </a:buClr>
            </a:pPr>
            <a:r>
              <a:rPr lang="en-US" altLang="zh-CN" dirty="0"/>
              <a:t>Every FD in G can be inferred from F</a:t>
            </a:r>
          </a:p>
          <a:p>
            <a:pPr lvl="1">
              <a:buClr>
                <a:schemeClr val="tx1"/>
              </a:buClr>
            </a:pPr>
            <a:r>
              <a:rPr lang="en-US" altLang="zh-CN" dirty="0"/>
              <a:t>Hence, F and G are equivalent if F</a:t>
            </a:r>
            <a:r>
              <a:rPr lang="en-US" altLang="zh-CN" baseline="30000" dirty="0"/>
              <a:t>+</a:t>
            </a:r>
            <a:r>
              <a:rPr lang="en-US" altLang="zh-CN" dirty="0"/>
              <a:t> =G</a:t>
            </a:r>
            <a:r>
              <a:rPr lang="en-US" altLang="zh-CN" baseline="30000" dirty="0"/>
              <a:t>+</a:t>
            </a:r>
          </a:p>
          <a:p>
            <a:pPr>
              <a:buClrTx/>
              <a:buSzPct val="100000"/>
            </a:pPr>
            <a:r>
              <a:rPr lang="en-US" altLang="zh-CN" dirty="0"/>
              <a:t>Example:</a:t>
            </a:r>
          </a:p>
          <a:p>
            <a:pPr lvl="1">
              <a:buClrTx/>
            </a:pPr>
            <a:r>
              <a:rPr lang="en-US" altLang="zh-CN" dirty="0"/>
              <a:t>F: A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/>
              <a:t>→ </a:t>
            </a:r>
            <a:r>
              <a:rPr lang="en-US" altLang="zh-CN" dirty="0">
                <a:sym typeface="Wingdings" panose="05000000000000000000" pitchFamily="2" charset="2"/>
              </a:rPr>
              <a:t>BC; {A </a:t>
            </a:r>
            <a:r>
              <a:rPr lang="en-US" altLang="zh-CN" dirty="0"/>
              <a:t>→ </a:t>
            </a:r>
            <a:r>
              <a:rPr lang="en-US" altLang="zh-CN" dirty="0">
                <a:sym typeface="Wingdings" panose="05000000000000000000" pitchFamily="2" charset="2"/>
              </a:rPr>
              <a:t>B, A </a:t>
            </a:r>
            <a:r>
              <a:rPr lang="en-US" altLang="zh-CN" dirty="0"/>
              <a:t>→ </a:t>
            </a:r>
            <a:r>
              <a:rPr lang="en-US" altLang="zh-CN" dirty="0">
                <a:sym typeface="Wingdings" panose="05000000000000000000" pitchFamily="2" charset="2"/>
              </a:rPr>
              <a:t>C (decomposition rule)}</a:t>
            </a:r>
          </a:p>
          <a:p>
            <a:pPr lvl="1">
              <a:buClrTx/>
            </a:pPr>
            <a:r>
              <a:rPr lang="en-US" altLang="zh-CN" dirty="0">
                <a:sym typeface="Wingdings" panose="05000000000000000000" pitchFamily="2" charset="2"/>
              </a:rPr>
              <a:t>G: A </a:t>
            </a:r>
            <a:r>
              <a:rPr lang="en-US" altLang="zh-CN" dirty="0"/>
              <a:t>→ </a:t>
            </a:r>
            <a:r>
              <a:rPr lang="en-US" altLang="zh-CN" dirty="0">
                <a:sym typeface="Wingdings" panose="05000000000000000000" pitchFamily="2" charset="2"/>
              </a:rPr>
              <a:t>B, A </a:t>
            </a:r>
            <a:r>
              <a:rPr lang="en-US" altLang="zh-CN" dirty="0"/>
              <a:t>→ </a:t>
            </a:r>
            <a:r>
              <a:rPr lang="en-US" altLang="zh-CN" dirty="0">
                <a:sym typeface="Wingdings" panose="05000000000000000000" pitchFamily="2" charset="2"/>
              </a:rPr>
              <a:t>C</a:t>
            </a:r>
          </a:p>
          <a:p>
            <a:pPr lvl="1">
              <a:buClrTx/>
            </a:pPr>
            <a:r>
              <a:rPr lang="en-US" altLang="zh-CN" dirty="0">
                <a:sym typeface="Wingdings" panose="05000000000000000000" pitchFamily="2" charset="2"/>
              </a:rPr>
              <a:t>F</a:t>
            </a:r>
            <a:r>
              <a:rPr lang="en-US" altLang="zh-CN" baseline="30000" dirty="0">
                <a:sym typeface="Wingdings" panose="05000000000000000000" pitchFamily="2" charset="2"/>
              </a:rPr>
              <a:t>+</a:t>
            </a:r>
            <a:r>
              <a:rPr lang="en-US" altLang="zh-CN" dirty="0">
                <a:sym typeface="Wingdings" panose="05000000000000000000" pitchFamily="2" charset="2"/>
              </a:rPr>
              <a:t> = G</a:t>
            </a:r>
            <a:r>
              <a:rPr lang="en-US" altLang="zh-CN" baseline="30000" dirty="0">
                <a:sym typeface="Wingdings" panose="05000000000000000000" pitchFamily="2" charset="2"/>
              </a:rPr>
              <a:t>+</a:t>
            </a:r>
            <a:endParaRPr lang="en-US" altLang="zh-CN" baseline="30000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85A7E-8023-4B4C-A839-5CFF7D29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0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1D46-3B41-4AFF-B56D-70D3A481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Relational Database Design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59BEA-3ED6-48E7-9E3C-A48EC39BA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SzPct val="100000"/>
            </a:pPr>
            <a:r>
              <a:rPr lang="en-US" altLang="zh-CN" sz="2000" dirty="0"/>
              <a:t>Logical/conceptual DB design</a:t>
            </a:r>
          </a:p>
          <a:p>
            <a:pPr lvl="1" algn="just">
              <a:buClrTx/>
            </a:pPr>
            <a:r>
              <a:rPr lang="en-US" altLang="zh-CN" dirty="0"/>
              <a:t>Schema</a:t>
            </a:r>
          </a:p>
          <a:p>
            <a:pPr lvl="2" algn="just">
              <a:buClrTx/>
            </a:pPr>
            <a:r>
              <a:rPr lang="en-US" altLang="zh-CN" sz="2000" dirty="0"/>
              <a:t>What relations (tables) are needed?</a:t>
            </a:r>
          </a:p>
          <a:p>
            <a:pPr lvl="2" algn="just">
              <a:buClrTx/>
            </a:pPr>
            <a:r>
              <a:rPr lang="en-US" altLang="zh-CN" sz="2000" dirty="0"/>
              <a:t>What their attributes should be?</a:t>
            </a:r>
          </a:p>
          <a:p>
            <a:pPr algn="just">
              <a:buClrTx/>
              <a:buSzPct val="100000"/>
            </a:pPr>
            <a:r>
              <a:rPr lang="en-US" altLang="zh-CN" sz="2000" dirty="0"/>
              <a:t>What is a </a:t>
            </a:r>
            <a:r>
              <a:rPr lang="en-US" altLang="zh-TW" sz="2000" dirty="0"/>
              <a:t>“</a:t>
            </a:r>
            <a:r>
              <a:rPr lang="en-US" altLang="zh-CN" sz="2000" dirty="0"/>
              <a:t>bad</a:t>
            </a:r>
            <a:r>
              <a:rPr lang="en-US" altLang="zh-TW" sz="2000" dirty="0"/>
              <a:t>”</a:t>
            </a:r>
            <a:r>
              <a:rPr lang="en-US" altLang="zh-CN" sz="2000" dirty="0"/>
              <a:t> DB design?</a:t>
            </a:r>
          </a:p>
          <a:p>
            <a:pPr lvl="1" algn="just">
              <a:buClrTx/>
              <a:buSzPct val="100000"/>
            </a:pPr>
            <a:r>
              <a:rPr lang="en-US" altLang="zh-CN" sz="1800" dirty="0"/>
              <a:t>Repetition of data/information</a:t>
            </a:r>
          </a:p>
          <a:p>
            <a:pPr lvl="1" algn="just">
              <a:buClrTx/>
              <a:buSzPct val="100000"/>
            </a:pPr>
            <a:r>
              <a:rPr lang="en-US" altLang="zh-CN" sz="2000" dirty="0"/>
              <a:t>Potential inconsistency</a:t>
            </a:r>
          </a:p>
          <a:p>
            <a:pPr lvl="1" algn="just">
              <a:buClrTx/>
              <a:buSzPct val="100000"/>
            </a:pPr>
            <a:r>
              <a:rPr lang="en-US" altLang="zh-CN" sz="2000" dirty="0"/>
              <a:t>Inability to represent certain information</a:t>
            </a:r>
          </a:p>
          <a:p>
            <a:pPr lvl="1" algn="just">
              <a:buClrTx/>
              <a:buSzPct val="100000"/>
            </a:pPr>
            <a:r>
              <a:rPr lang="en-US" altLang="zh-CN" sz="2000" dirty="0"/>
              <a:t>Loss of data/information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4F42E-4D72-490C-871C-FD5FE1CB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1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ED5C-EDA0-4AF9-873D-52F651B5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10579249" cy="15087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T</a:t>
            </a:r>
            <a:r>
              <a:rPr lang="en-HK" altLang="zh-TW" dirty="0"/>
              <a:t>he</a:t>
            </a:r>
            <a:r>
              <a:rPr lang="zh-TW" altLang="en-US" dirty="0"/>
              <a:t> </a:t>
            </a:r>
            <a:r>
              <a:rPr lang="en-HK" altLang="zh-TW" dirty="0"/>
              <a:t>COMPANY </a:t>
            </a:r>
            <a:r>
              <a:rPr lang="en-HK" dirty="0"/>
              <a:t>Relational 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637A8-A62D-4F73-96D4-5558D7E64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22DA0-CF70-4646-A81A-6C2BAF84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6" descr="fig05_07">
            <a:extLst>
              <a:ext uri="{FF2B5EF4-FFF2-40B4-BE49-F238E27FC236}">
                <a16:creationId xmlns:a16="http://schemas.microsoft.com/office/drawing/2014/main" id="{C90F0A0B-9462-4A54-A282-A9D35D58D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1" t="8209"/>
          <a:stretch/>
        </p:blipFill>
        <p:spPr bwMode="auto">
          <a:xfrm>
            <a:off x="2778597" y="1936904"/>
            <a:ext cx="6634807" cy="4741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627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CAAF-EC55-4FB0-BA8F-B3E31605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Normalization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7378C-A2F2-4B7B-8633-231AC36AC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70027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HK" dirty="0"/>
              <a:t>Normalization was proposed by Codd in 1972 to take a relation schema through a series of tests to certify whether it satisfies a certain normal form</a:t>
            </a:r>
          </a:p>
          <a:p>
            <a:pPr>
              <a:lnSpc>
                <a:spcPct val="120000"/>
              </a:lnSpc>
            </a:pPr>
            <a:r>
              <a:rPr lang="en-HK" dirty="0" err="1"/>
              <a:t>Analyzing</a:t>
            </a:r>
            <a:r>
              <a:rPr lang="en-HK" dirty="0"/>
              <a:t> the relation schema based on FD and primary keys to achieve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Minimizing redundancy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Minimizing the insertion, deletion and update anomalies</a:t>
            </a:r>
          </a:p>
          <a:p>
            <a:pPr>
              <a:lnSpc>
                <a:spcPct val="120000"/>
              </a:lnSpc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9AF58-AD21-412B-9AFC-07850D10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59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185D-AE9C-4745-AE88-0282FFF5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Normalization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C349-B03A-467B-AA1A-C8470044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HK" dirty="0"/>
              <a:t>Normalization requires two properties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Non-additive or lossless join</a:t>
            </a:r>
          </a:p>
          <a:p>
            <a:pPr lvl="2">
              <a:lnSpc>
                <a:spcPct val="120000"/>
              </a:lnSpc>
            </a:pPr>
            <a:r>
              <a:rPr lang="en-HK" dirty="0"/>
              <a:t>Decomposition is reversible and no information is loss</a:t>
            </a:r>
          </a:p>
          <a:p>
            <a:pPr lvl="2">
              <a:lnSpc>
                <a:spcPct val="120000"/>
              </a:lnSpc>
            </a:pPr>
            <a:r>
              <a:rPr lang="en-HK" dirty="0"/>
              <a:t>No spurious tuples (tuples that should not exist) should be generated by doing a natural-join of any relations (extremely important)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Preservation of the functional dependencies</a:t>
            </a:r>
          </a:p>
          <a:p>
            <a:pPr lvl="2">
              <a:lnSpc>
                <a:spcPct val="120000"/>
              </a:lnSpc>
            </a:pPr>
            <a:r>
              <a:rPr lang="en-HK" dirty="0"/>
              <a:t>Ensure each functional dependency is represented in some individual relation (sometimes can be sacrificed)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7D805-646D-4B29-AB50-A18C0CD1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59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FAD7-7F88-48EB-9A6F-D0971440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Lossless </a:t>
            </a:r>
            <a:r>
              <a:rPr lang="en-US" altLang="zh-CN" dirty="0"/>
              <a:t>Decomposition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68067-E8E0-46A4-9F1E-10EDAA678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44245-CC9D-44A6-97D1-1D9E2616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3CC77F-3232-4147-8AA9-833A50BE8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97559"/>
              </p:ext>
            </p:extLst>
          </p:nvPr>
        </p:nvGraphicFramePr>
        <p:xfrm>
          <a:off x="3510757" y="2292366"/>
          <a:ext cx="2590800" cy="83820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80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S#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en-US" sz="1600" b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S3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lang="en-US" sz="1600" b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S5</a:t>
                      </a:r>
                      <a:endParaRPr lang="en-US" sz="1600" b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Athens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419E54-D201-467E-B9D3-CB3FEC6E8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861606"/>
              </p:ext>
            </p:extLst>
          </p:nvPr>
        </p:nvGraphicFramePr>
        <p:xfrm>
          <a:off x="2736850" y="4112564"/>
          <a:ext cx="1676400" cy="76962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809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S#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S3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S5</a:t>
                      </a:r>
                      <a:endParaRPr lang="en-US" sz="1600" b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C01B91-F22D-4533-81D8-927BAC19D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351695"/>
              </p:ext>
            </p:extLst>
          </p:nvPr>
        </p:nvGraphicFramePr>
        <p:xfrm>
          <a:off x="5230813" y="4112564"/>
          <a:ext cx="1557337" cy="76962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751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S#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S3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S5</a:t>
                      </a:r>
                      <a:endParaRPr lang="en-US" sz="1600" b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12">
            <a:extLst>
              <a:ext uri="{FF2B5EF4-FFF2-40B4-BE49-F238E27FC236}">
                <a16:creationId xmlns:a16="http://schemas.microsoft.com/office/drawing/2014/main" id="{F8DA554A-AE55-49E4-8973-EDA44AB073B0}"/>
              </a:ext>
            </a:extLst>
          </p:cNvPr>
          <p:cNvCxnSpPr>
            <a:cxnSpLocks noChangeShapeType="1"/>
            <a:stCxn id="5" idx="2"/>
          </p:cNvCxnSpPr>
          <p:nvPr/>
        </p:nvCxnSpPr>
        <p:spPr bwMode="auto">
          <a:xfrm flipH="1">
            <a:off x="4381500" y="3130566"/>
            <a:ext cx="424657" cy="7752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14">
            <a:extLst>
              <a:ext uri="{FF2B5EF4-FFF2-40B4-BE49-F238E27FC236}">
                <a16:creationId xmlns:a16="http://schemas.microsoft.com/office/drawing/2014/main" id="{BCB13F13-C7B1-4947-9980-1E15405FE5C6}"/>
              </a:ext>
            </a:extLst>
          </p:cNvPr>
          <p:cNvCxnSpPr>
            <a:cxnSpLocks noChangeShapeType="1"/>
            <a:stCxn id="5" idx="2"/>
          </p:cNvCxnSpPr>
          <p:nvPr/>
        </p:nvCxnSpPr>
        <p:spPr bwMode="auto">
          <a:xfrm>
            <a:off x="4806157" y="3130566"/>
            <a:ext cx="424656" cy="7815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18">
            <a:extLst>
              <a:ext uri="{FF2B5EF4-FFF2-40B4-BE49-F238E27FC236}">
                <a16:creationId xmlns:a16="http://schemas.microsoft.com/office/drawing/2014/main" id="{DE11644B-34B6-4C9B-8F24-B30D41043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1843" y="3267280"/>
            <a:ext cx="2133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0" dirty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</a:t>
            </a:r>
            <a:r>
              <a:rPr lang="en-US" altLang="zh-HK" sz="2000" b="0" dirty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ecomposition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DDDA15F-FFB8-4FC5-9AF1-8E311AA54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167563"/>
              </p:ext>
            </p:extLst>
          </p:nvPr>
        </p:nvGraphicFramePr>
        <p:xfrm>
          <a:off x="2743200" y="5187272"/>
          <a:ext cx="1663700" cy="83820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803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S#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S3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S5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Athens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8E8DDB7-2C98-4D5D-A23B-6109CC142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583231"/>
              </p:ext>
            </p:extLst>
          </p:nvPr>
        </p:nvGraphicFramePr>
        <p:xfrm>
          <a:off x="5230813" y="5187272"/>
          <a:ext cx="1557337" cy="76962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751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lang="en-US" sz="1600" b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Athens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DB14B08-1891-4AAE-A14D-54072DFD5471}"/>
              </a:ext>
            </a:extLst>
          </p:cNvPr>
          <p:cNvSpPr/>
          <p:nvPr/>
        </p:nvSpPr>
        <p:spPr>
          <a:xfrm>
            <a:off x="2508250" y="3905766"/>
            <a:ext cx="2133600" cy="245693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0FD2AD-B2AB-4768-BAF9-84FE02751999}"/>
              </a:ext>
            </a:extLst>
          </p:cNvPr>
          <p:cNvSpPr/>
          <p:nvPr/>
        </p:nvSpPr>
        <p:spPr>
          <a:xfrm>
            <a:off x="4933950" y="3912116"/>
            <a:ext cx="2133600" cy="245693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013E6431-D216-4B74-8763-F50936B2E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6357" y="4721548"/>
            <a:ext cx="18565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000" dirty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Natural Join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8F64F55-D310-4284-8E40-E7E1642EB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013619"/>
              </p:ext>
            </p:extLst>
          </p:nvPr>
        </p:nvGraphicFramePr>
        <p:xfrm>
          <a:off x="8832938" y="4499233"/>
          <a:ext cx="2886074" cy="128270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918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S#</a:t>
                      </a:r>
                      <a:endParaRPr lang="en-US" sz="1600" b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69" marR="6856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S3</a:t>
                      </a:r>
                      <a:endParaRPr lang="en-US" sz="1600" b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69" marR="6856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600" b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S5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69" marR="6856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600" b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Athens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S3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69" marR="6856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600" b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Athens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S5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69" marR="6856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A48E8269-E0F9-42D5-9BE7-5B15EC6504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74500" y="5137625"/>
            <a:ext cx="1758438" cy="5916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14">
            <a:extLst>
              <a:ext uri="{FF2B5EF4-FFF2-40B4-BE49-F238E27FC236}">
                <a16:creationId xmlns:a16="http://schemas.microsoft.com/office/drawing/2014/main" id="{D1C0C6E7-2A64-4352-ACB2-2193E95D44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76342" y="2711466"/>
            <a:ext cx="1758438" cy="5916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84AC4798-67E6-4F9F-BC09-176EF84F120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76342" y="2711466"/>
            <a:ext cx="0" cy="242276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C4ECBA53-7939-433A-BE2B-78169E44DB90}"/>
              </a:ext>
            </a:extLst>
          </p:cNvPr>
          <p:cNvCxnSpPr>
            <a:cxnSpLocks noChangeShapeType="1"/>
            <a:stCxn id="17" idx="1"/>
          </p:cNvCxnSpPr>
          <p:nvPr/>
        </p:nvCxnSpPr>
        <p:spPr bwMode="auto">
          <a:xfrm flipH="1">
            <a:off x="1776342" y="5134233"/>
            <a:ext cx="73190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16">
            <a:extLst>
              <a:ext uri="{FF2B5EF4-FFF2-40B4-BE49-F238E27FC236}">
                <a16:creationId xmlns:a16="http://schemas.microsoft.com/office/drawing/2014/main" id="{7876C19F-5C7D-4EC1-B3DB-D87173511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3647520"/>
            <a:ext cx="18565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000" dirty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Natural Join</a:t>
            </a:r>
          </a:p>
        </p:txBody>
      </p:sp>
    </p:spTree>
    <p:extLst>
      <p:ext uri="{BB962C8B-B14F-4D97-AF65-F5344CB8AC3E}">
        <p14:creationId xmlns:p14="http://schemas.microsoft.com/office/powerpoint/2010/main" val="94438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35DA5-168B-4EAE-A8EA-50E664EB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Normal Form with Primary Key (1/4)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61C5D-F94B-4B8E-9EDE-5EA543DB2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400" dirty="0"/>
              <a:t>First normal form (1NF)</a:t>
            </a:r>
          </a:p>
          <a:p>
            <a:pPr lvl="1"/>
            <a:r>
              <a:rPr lang="en-HK" dirty="0"/>
              <a:t>Disallow multivalued attributes, composite attributes and their combination</a:t>
            </a:r>
          </a:p>
          <a:p>
            <a:pPr lvl="1"/>
            <a:r>
              <a:rPr lang="en-HK" dirty="0"/>
              <a:t>Disallow multivalued attributes that are themselves composite</a:t>
            </a:r>
          </a:p>
          <a:p>
            <a:pPr lvl="1"/>
            <a:r>
              <a:rPr lang="en-HK" dirty="0"/>
              <a:t>The domain of an attribute must be atomic (simple and indivisible) values</a:t>
            </a:r>
          </a:p>
          <a:p>
            <a:pPr lvl="1"/>
            <a:r>
              <a:rPr lang="en-HK" dirty="0"/>
              <a:t>No repeating groups in a relation (no nested relations)</a:t>
            </a:r>
          </a:p>
          <a:p>
            <a:r>
              <a:rPr lang="en-HK" sz="2400" dirty="0"/>
              <a:t>For example, each department can have a number of locations</a:t>
            </a:r>
          </a:p>
          <a:p>
            <a:pPr lvl="1"/>
            <a:r>
              <a:rPr lang="en-HK" dirty="0"/>
              <a:t>1NF: DEPT_LOCATIONS(</a:t>
            </a:r>
            <a:r>
              <a:rPr lang="en-HK" dirty="0" err="1"/>
              <a:t>Dnumber</a:t>
            </a:r>
            <a:r>
              <a:rPr lang="en-HK" dirty="0"/>
              <a:t>, </a:t>
            </a:r>
            <a:r>
              <a:rPr lang="en-HK" dirty="0" err="1"/>
              <a:t>Dlocation</a:t>
            </a:r>
            <a:r>
              <a:rPr lang="en-HK" dirty="0"/>
              <a:t>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478F8-43F7-4A46-9E11-65D813AC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56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26C1-9058-4292-A68C-F262F426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Normal Form with Primary Key (2/4)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3A5F8-2401-41A5-80C1-09E99E2D5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68" y="2011680"/>
            <a:ext cx="11463832" cy="4206240"/>
          </a:xfrm>
        </p:spPr>
        <p:txBody>
          <a:bodyPr/>
          <a:lstStyle/>
          <a:p>
            <a:r>
              <a:rPr lang="en-HK" dirty="0"/>
              <a:t>(a) A relation schema that is not in 1NF. (b) Sample state of relation DEPARTMENT.</a:t>
            </a:r>
          </a:p>
          <a:p>
            <a:r>
              <a:rPr lang="en-HK" dirty="0"/>
              <a:t>(c) 1NF version of the same relation with redundancy</a:t>
            </a:r>
          </a:p>
          <a:p>
            <a:pPr marL="0" indent="0">
              <a:buNone/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709E7-FB16-41EA-A450-7084B0DB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D355C-4766-414C-8D6C-E29A06834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5" r="-2311" b="46064"/>
          <a:stretch/>
        </p:blipFill>
        <p:spPr bwMode="auto">
          <a:xfrm>
            <a:off x="347168" y="3135320"/>
            <a:ext cx="6333032" cy="3493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A908C6-78BC-48C6-B5C6-CDF0FCB331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0" t="61086" r="14597"/>
          <a:stretch/>
        </p:blipFill>
        <p:spPr bwMode="auto">
          <a:xfrm>
            <a:off x="6883400" y="3135320"/>
            <a:ext cx="4927600" cy="2520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2F6F40-F583-4C8B-BB37-59EAEBFD7728}"/>
              </a:ext>
            </a:extLst>
          </p:cNvPr>
          <p:cNvSpPr txBox="1">
            <a:spLocks/>
          </p:cNvSpPr>
          <p:nvPr/>
        </p:nvSpPr>
        <p:spPr>
          <a:xfrm>
            <a:off x="6741091" y="5729288"/>
            <a:ext cx="4864100" cy="952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58775" indent="-358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5963" indent="-357188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9013" indent="-27305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89013" indent="-27305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89013" indent="-27305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HK" dirty="0"/>
              <a:t>Better solution: DEPARTMENT(</a:t>
            </a:r>
            <a:r>
              <a:rPr lang="en-HK" dirty="0" err="1"/>
              <a:t>Dname</a:t>
            </a:r>
            <a:r>
              <a:rPr lang="en-HK" dirty="0"/>
              <a:t>, </a:t>
            </a:r>
            <a:r>
              <a:rPr lang="en-HK" dirty="0" err="1"/>
              <a:t>Dnumber</a:t>
            </a:r>
            <a:r>
              <a:rPr lang="en-HK" dirty="0"/>
              <a:t>, </a:t>
            </a:r>
            <a:r>
              <a:rPr lang="en-HK" dirty="0" err="1"/>
              <a:t>Dmgr_ssn</a:t>
            </a:r>
            <a:r>
              <a:rPr lang="en-HK" dirty="0"/>
              <a:t>) and DEPT_LOCATIONS (</a:t>
            </a:r>
            <a:r>
              <a:rPr lang="en-HK" dirty="0" err="1"/>
              <a:t>Dnumber</a:t>
            </a:r>
            <a:r>
              <a:rPr lang="en-HK" dirty="0"/>
              <a:t>, </a:t>
            </a:r>
            <a:r>
              <a:rPr lang="en-HK" dirty="0" err="1"/>
              <a:t>Dlocation</a:t>
            </a:r>
            <a:r>
              <a:rPr lang="en-H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7307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5163-8954-45B8-AB1D-734DFDEB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Normal Form with Primary Key (3/4)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AA30D-F777-4457-A5EB-8D4B2CB9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79"/>
            <a:ext cx="3781831" cy="46778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HK" dirty="0"/>
              <a:t>Normalizing nested relations into 1NF. </a:t>
            </a:r>
          </a:p>
          <a:p>
            <a:pPr>
              <a:lnSpc>
                <a:spcPct val="120000"/>
              </a:lnSpc>
            </a:pPr>
            <a:r>
              <a:rPr lang="en-HK" dirty="0"/>
              <a:t>(a) Schema of the EMP_PROJ relation with a nested relation attribute PROJS. (b) Sample extension of the EMP_PROJ relation showing nested relations within each tuple. </a:t>
            </a:r>
          </a:p>
          <a:p>
            <a:pPr>
              <a:lnSpc>
                <a:spcPct val="120000"/>
              </a:lnSpc>
            </a:pPr>
            <a:r>
              <a:rPr lang="en-HK" dirty="0"/>
              <a:t>(c) Decomposition of EMP_PROJ into relations EMP_PROJ1 and EMP_PROJ2 by propagating the primary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BE416-22C3-4782-AAA9-07A0E3FD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2" descr="fig14_10.jpg">
            <a:extLst>
              <a:ext uri="{FF2B5EF4-FFF2-40B4-BE49-F238E27FC236}">
                <a16:creationId xmlns:a16="http://schemas.microsoft.com/office/drawing/2014/main" id="{32A031D2-8804-4AA4-88A6-BCDAB26989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59"/>
          <a:stretch/>
        </p:blipFill>
        <p:spPr bwMode="auto">
          <a:xfrm>
            <a:off x="5149850" y="2011680"/>
            <a:ext cx="4509440" cy="46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fig14_10.jpg">
            <a:extLst>
              <a:ext uri="{FF2B5EF4-FFF2-40B4-BE49-F238E27FC236}">
                <a16:creationId xmlns:a16="http://schemas.microsoft.com/office/drawing/2014/main" id="{3E16BCBD-01BB-423D-B0D8-435BF24EE2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58" r="50993" b="2"/>
          <a:stretch/>
        </p:blipFill>
        <p:spPr bwMode="auto">
          <a:xfrm>
            <a:off x="9759950" y="2011680"/>
            <a:ext cx="2209935" cy="12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68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A101-75BE-4FE0-9C1D-647875EF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Normal Form with Primary Key (4/4) 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B99EE-DE41-4B45-800A-9B18C584C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Example: FIRST(S#, Status, City, P#, Qty)</a:t>
            </a:r>
          </a:p>
          <a:p>
            <a:pPr lvl="1"/>
            <a:r>
              <a:rPr lang="en-HK" dirty="0"/>
              <a:t>What’s the primary key? </a:t>
            </a:r>
          </a:p>
          <a:p>
            <a:pPr lvl="1"/>
            <a:r>
              <a:rPr lang="en-HK" dirty="0"/>
              <a:t>R = {S#, P#, Qty, Status, City}</a:t>
            </a:r>
          </a:p>
          <a:p>
            <a:pPr lvl="1"/>
            <a:r>
              <a:rPr lang="en-HK" dirty="0"/>
              <a:t>F = {{S#, P#} </a:t>
            </a:r>
            <a:r>
              <a:rPr lang="en-US" altLang="zh-CN" sz="1800" dirty="0"/>
              <a:t>→ </a:t>
            </a:r>
            <a:r>
              <a:rPr lang="en-HK" dirty="0"/>
              <a:t>Qty, S# </a:t>
            </a:r>
            <a:r>
              <a:rPr lang="en-US" altLang="zh-CN" sz="1800" dirty="0"/>
              <a:t>→</a:t>
            </a:r>
            <a:r>
              <a:rPr lang="en-HK" dirty="0"/>
              <a:t> {Status, City}}</a:t>
            </a:r>
          </a:p>
          <a:p>
            <a:r>
              <a:rPr lang="en-HK" dirty="0"/>
              <a:t>Possible Solution</a:t>
            </a:r>
          </a:p>
          <a:p>
            <a:pPr lvl="1"/>
            <a:r>
              <a:rPr lang="en-HK" dirty="0"/>
              <a:t>Replace the original table by two sub-tables</a:t>
            </a:r>
          </a:p>
          <a:p>
            <a:pPr lvl="1"/>
            <a:r>
              <a:rPr lang="en-HK" dirty="0"/>
              <a:t>SECOND(S#, Status, City)</a:t>
            </a:r>
          </a:p>
          <a:p>
            <a:pPr lvl="1"/>
            <a:r>
              <a:rPr lang="en-HK" dirty="0"/>
              <a:t>SP(S#, P#, Qty)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D5F59-66A9-42C4-ABEE-1507AC07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80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00F55-10C8-4410-9019-D62E7931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Second Normal Form with Primary Key (1/3)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03DA2-B363-44F8-A4AC-2ED6466DF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Full functional dependency</a:t>
            </a:r>
          </a:p>
          <a:p>
            <a:pPr lvl="1"/>
            <a:r>
              <a:rPr lang="en-HK" dirty="0"/>
              <a:t>If removal of any attribute A from X means that the dependency does not hold any more</a:t>
            </a:r>
          </a:p>
          <a:p>
            <a:pPr lvl="1"/>
            <a:r>
              <a:rPr lang="en-HK" dirty="0"/>
              <a:t>E.g., {</a:t>
            </a:r>
            <a:r>
              <a:rPr lang="en-HK" dirty="0" err="1"/>
              <a:t>Ssn</a:t>
            </a:r>
            <a:r>
              <a:rPr lang="en-HK" dirty="0"/>
              <a:t>, </a:t>
            </a:r>
            <a:r>
              <a:rPr lang="en-HK" dirty="0" err="1"/>
              <a:t>Pnumber</a:t>
            </a:r>
            <a:r>
              <a:rPr lang="en-HK" dirty="0"/>
              <a:t>} </a:t>
            </a:r>
            <a:r>
              <a:rPr lang="en-US" altLang="zh-CN" dirty="0"/>
              <a:t>→</a:t>
            </a:r>
            <a:r>
              <a:rPr lang="en-HK" dirty="0"/>
              <a:t> Hours</a:t>
            </a:r>
          </a:p>
          <a:p>
            <a:r>
              <a:rPr lang="en-HK" dirty="0"/>
              <a:t>Partial functional dependency</a:t>
            </a:r>
          </a:p>
          <a:p>
            <a:pPr lvl="1"/>
            <a:r>
              <a:rPr lang="en-HK" dirty="0"/>
              <a:t>If some attributes A belonging to X can be removed from X and the dependency still holds</a:t>
            </a:r>
          </a:p>
          <a:p>
            <a:pPr lvl="1"/>
            <a:r>
              <a:rPr lang="en-HK" dirty="0"/>
              <a:t>E.g., {</a:t>
            </a:r>
            <a:r>
              <a:rPr lang="en-HK" dirty="0" err="1"/>
              <a:t>Ssn</a:t>
            </a:r>
            <a:r>
              <a:rPr lang="en-HK" dirty="0"/>
              <a:t>, </a:t>
            </a:r>
            <a:r>
              <a:rPr lang="en-HK" dirty="0" err="1"/>
              <a:t>Pnumber</a:t>
            </a:r>
            <a:r>
              <a:rPr lang="en-HK" dirty="0"/>
              <a:t>} </a:t>
            </a:r>
            <a:r>
              <a:rPr lang="en-US" altLang="zh-CN" dirty="0"/>
              <a:t>→</a:t>
            </a:r>
            <a:r>
              <a:rPr lang="en-HK" dirty="0"/>
              <a:t> </a:t>
            </a:r>
            <a:r>
              <a:rPr lang="en-HK" dirty="0" err="1"/>
              <a:t>Ename</a:t>
            </a:r>
            <a:r>
              <a:rPr lang="en-HK" dirty="0"/>
              <a:t> as </a:t>
            </a:r>
            <a:r>
              <a:rPr lang="en-HK" dirty="0" err="1"/>
              <a:t>Ssn</a:t>
            </a:r>
            <a:r>
              <a:rPr lang="en-HK" dirty="0"/>
              <a:t> </a:t>
            </a:r>
            <a:r>
              <a:rPr lang="en-US" altLang="zh-CN" dirty="0"/>
              <a:t>→</a:t>
            </a:r>
            <a:r>
              <a:rPr lang="en-HK" dirty="0"/>
              <a:t> </a:t>
            </a:r>
            <a:r>
              <a:rPr lang="en-HK" dirty="0" err="1"/>
              <a:t>Ename</a:t>
            </a:r>
            <a:r>
              <a:rPr lang="en-HK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7576F-CE62-4B12-90F3-CB4D7117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81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438B-CB7E-421D-A39B-A8DDFDD1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Second Normal Form with Primary Key (2/3)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A9AB7-C547-4767-86EC-6793D1310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 relation schema R is in 2NF if every non-prime attributes A in R is fully functional dependent on the primary key of R</a:t>
            </a:r>
          </a:p>
          <a:p>
            <a:r>
              <a:rPr lang="en-HK" dirty="0"/>
              <a:t>An attribute of R is called prime attribute of R if it is a member of some candidate key of R. Otherwise it is non-prime.</a:t>
            </a:r>
          </a:p>
          <a:p>
            <a:r>
              <a:rPr lang="en-HK" dirty="0"/>
              <a:t>For example,</a:t>
            </a:r>
          </a:p>
          <a:p>
            <a:pPr lvl="1"/>
            <a:r>
              <a:rPr lang="en-HK" dirty="0"/>
              <a:t>Non-prime attributes: Hours, </a:t>
            </a:r>
            <a:r>
              <a:rPr lang="en-HK" dirty="0" err="1"/>
              <a:t>Ename</a:t>
            </a:r>
            <a:r>
              <a:rPr lang="en-HK" dirty="0"/>
              <a:t>, </a:t>
            </a:r>
            <a:r>
              <a:rPr lang="en-HK" dirty="0" err="1"/>
              <a:t>Pname</a:t>
            </a:r>
            <a:r>
              <a:rPr lang="en-HK" dirty="0"/>
              <a:t>, </a:t>
            </a:r>
            <a:r>
              <a:rPr lang="en-HK" dirty="0" err="1"/>
              <a:t>Plocation</a:t>
            </a:r>
            <a:endParaRPr lang="en-HK" dirty="0"/>
          </a:p>
          <a:p>
            <a:pPr lvl="1"/>
            <a:r>
              <a:rPr lang="en-HK" dirty="0"/>
              <a:t>Primary key: {</a:t>
            </a:r>
            <a:r>
              <a:rPr lang="en-HK" dirty="0" err="1"/>
              <a:t>Ssn</a:t>
            </a:r>
            <a:r>
              <a:rPr lang="en-HK" dirty="0"/>
              <a:t>, </a:t>
            </a:r>
            <a:r>
              <a:rPr lang="en-HK" dirty="0" err="1"/>
              <a:t>Pnumber</a:t>
            </a:r>
            <a:r>
              <a:rPr lang="en-HK" dirty="0"/>
              <a:t>}</a:t>
            </a:r>
          </a:p>
          <a:p>
            <a:r>
              <a:rPr lang="en-HK" dirty="0"/>
              <a:t>If a relation schema is not in 2NF, it can be 2NF normalized into a number of 2NF relations in which non</a:t>
            </a:r>
            <a:r>
              <a:rPr lang="en-US" altLang="zh-TW" dirty="0"/>
              <a:t>-</a:t>
            </a:r>
            <a:r>
              <a:rPr lang="en-HK" dirty="0"/>
              <a:t>prime attributes are associated only with the part of the primary key on which they are fully functional dependent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59293-8A9A-4023-86CF-0DEE7C3E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24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438B-CB7E-421D-A39B-A8DDFDD1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Second Normal Form with Primary Key (3/3)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A9AB7-C547-4767-86EC-6793D1310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4740681" cy="4206240"/>
          </a:xfrm>
        </p:spPr>
        <p:txBody>
          <a:bodyPr/>
          <a:lstStyle/>
          <a:p>
            <a:r>
              <a:rPr lang="en-HK" dirty="0"/>
              <a:t>The non</a:t>
            </a:r>
            <a:r>
              <a:rPr lang="en-US" altLang="zh-TW" dirty="0"/>
              <a:t>-</a:t>
            </a:r>
            <a:r>
              <a:rPr lang="en-HK" dirty="0"/>
              <a:t>prime attribute </a:t>
            </a:r>
            <a:r>
              <a:rPr lang="en-HK" dirty="0" err="1"/>
              <a:t>Ename</a:t>
            </a:r>
            <a:r>
              <a:rPr lang="en-HK" dirty="0"/>
              <a:t> violates 2NF because of FD2 (i.e., is not fully functional dependent on the primary key)</a:t>
            </a:r>
          </a:p>
          <a:p>
            <a:r>
              <a:rPr lang="en-HK" dirty="0"/>
              <a:t>Similarly, </a:t>
            </a:r>
            <a:r>
              <a:rPr lang="en-HK" dirty="0" err="1"/>
              <a:t>Pname</a:t>
            </a:r>
            <a:r>
              <a:rPr lang="en-HK" dirty="0"/>
              <a:t> and </a:t>
            </a:r>
            <a:r>
              <a:rPr lang="en-HK" dirty="0" err="1"/>
              <a:t>Plocation</a:t>
            </a:r>
            <a:r>
              <a:rPr lang="en-HK" dirty="0"/>
              <a:t> violate 2NF because of FD3</a:t>
            </a:r>
          </a:p>
          <a:p>
            <a:r>
              <a:rPr lang="en-HK" dirty="0"/>
              <a:t>Solution: EP1(</a:t>
            </a:r>
            <a:r>
              <a:rPr lang="en-HK" dirty="0" err="1"/>
              <a:t>Ssn</a:t>
            </a:r>
            <a:r>
              <a:rPr lang="en-HK" dirty="0"/>
              <a:t>, </a:t>
            </a:r>
            <a:r>
              <a:rPr lang="en-HK" dirty="0" err="1"/>
              <a:t>Pnumber</a:t>
            </a:r>
            <a:r>
              <a:rPr lang="en-HK" dirty="0"/>
              <a:t>, Hours); EP2(</a:t>
            </a:r>
            <a:r>
              <a:rPr lang="en-HK" dirty="0" err="1"/>
              <a:t>Ssn</a:t>
            </a:r>
            <a:r>
              <a:rPr lang="en-HK" dirty="0"/>
              <a:t>, </a:t>
            </a:r>
            <a:r>
              <a:rPr lang="en-HK" dirty="0" err="1"/>
              <a:t>Ename</a:t>
            </a:r>
            <a:r>
              <a:rPr lang="en-HK" dirty="0"/>
              <a:t>)</a:t>
            </a:r>
            <a:r>
              <a:rPr lang="en-US" altLang="zh-TW" dirty="0"/>
              <a:t>, and</a:t>
            </a:r>
            <a:r>
              <a:rPr lang="en-HK" dirty="0"/>
              <a:t> EP3(</a:t>
            </a:r>
            <a:r>
              <a:rPr lang="en-HK" dirty="0" err="1"/>
              <a:t>Pnumber</a:t>
            </a:r>
            <a:r>
              <a:rPr lang="en-HK" dirty="0"/>
              <a:t>, </a:t>
            </a:r>
            <a:r>
              <a:rPr lang="en-HK" dirty="0" err="1"/>
              <a:t>Pname</a:t>
            </a:r>
            <a:r>
              <a:rPr lang="en-HK" dirty="0"/>
              <a:t>, </a:t>
            </a:r>
            <a:r>
              <a:rPr lang="en-HK" dirty="0" err="1"/>
              <a:t>Plocation</a:t>
            </a:r>
            <a:r>
              <a:rPr lang="en-HK" dirty="0"/>
              <a:t>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59293-8A9A-4023-86CF-0DEE7C3E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2" descr="fig14_11.jpg">
            <a:extLst>
              <a:ext uri="{FF2B5EF4-FFF2-40B4-BE49-F238E27FC236}">
                <a16:creationId xmlns:a16="http://schemas.microsoft.com/office/drawing/2014/main" id="{43ADF65E-9747-4D50-AFCC-B528E64A3C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25"/>
          <a:stretch/>
        </p:blipFill>
        <p:spPr bwMode="auto">
          <a:xfrm>
            <a:off x="6094958" y="1949450"/>
            <a:ext cx="5869593" cy="294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99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57-7194-40DF-89C6-97CA9E12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Populated Database State for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C21A-D2A2-4D20-89B6-9D7618EBA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A7AA7-6777-4D7D-8B60-492A0A33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9" descr="fig05_06">
            <a:extLst>
              <a:ext uri="{FF2B5EF4-FFF2-40B4-BE49-F238E27FC236}">
                <a16:creationId xmlns:a16="http://schemas.microsoft.com/office/drawing/2014/main" id="{56DEBB0D-3D10-43BB-BACD-68464AE5AA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2" b="47991"/>
          <a:stretch/>
        </p:blipFill>
        <p:spPr bwMode="auto">
          <a:xfrm>
            <a:off x="90306" y="2194148"/>
            <a:ext cx="5971638" cy="3653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fig05_06">
            <a:extLst>
              <a:ext uri="{FF2B5EF4-FFF2-40B4-BE49-F238E27FC236}">
                <a16:creationId xmlns:a16="http://schemas.microsoft.com/office/drawing/2014/main" id="{143E5B47-352D-4EEF-824C-CDE7228F5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48"/>
          <a:stretch/>
        </p:blipFill>
        <p:spPr bwMode="auto">
          <a:xfrm>
            <a:off x="6126890" y="2194147"/>
            <a:ext cx="5971640" cy="373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569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3955-2968-488B-A5E8-6E335CC7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Third Normal Form with Primary Key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FE2E1-A6EF-4BC3-922A-2F749CBC7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HK" dirty="0"/>
              <a:t>A relation schema R is in 3NF if whenever a non-trivial FD X </a:t>
            </a:r>
            <a:r>
              <a:rPr lang="en-US" altLang="zh-CN" dirty="0"/>
              <a:t>→ A holds in R, either (a) X is a Superkey of R or (b) A is a prime attribute of R.</a:t>
            </a:r>
            <a:endParaRPr lang="en-HK" dirty="0"/>
          </a:p>
          <a:p>
            <a:r>
              <a:rPr lang="en-HK" dirty="0"/>
              <a:t>3NF is based on the concept of transitive dependency</a:t>
            </a:r>
          </a:p>
          <a:p>
            <a:r>
              <a:rPr lang="en-HK" dirty="0"/>
              <a:t>A functional dependency X </a:t>
            </a:r>
            <a:r>
              <a:rPr lang="en-US" altLang="zh-CN" dirty="0"/>
              <a:t>→ </a:t>
            </a:r>
            <a:r>
              <a:rPr lang="en-HK" dirty="0"/>
              <a:t>Y in a relation schema R is transitive dependency if there exists a set of attributes Z in R that is neither a candidate key nor a subset of any key of R, and both X </a:t>
            </a:r>
            <a:r>
              <a:rPr lang="en-US" altLang="zh-CN" dirty="0"/>
              <a:t>→ </a:t>
            </a:r>
            <a:r>
              <a:rPr lang="en-HK" dirty="0"/>
              <a:t>Z and Z </a:t>
            </a:r>
            <a:r>
              <a:rPr lang="en-US" altLang="zh-CN" dirty="0"/>
              <a:t>→ </a:t>
            </a:r>
            <a:r>
              <a:rPr lang="en-HK" dirty="0"/>
              <a:t>Y hold</a:t>
            </a:r>
          </a:p>
          <a:p>
            <a:r>
              <a:rPr lang="en-HK" dirty="0"/>
              <a:t>X </a:t>
            </a:r>
            <a:r>
              <a:rPr lang="en-US" altLang="zh-CN" dirty="0"/>
              <a:t>→</a:t>
            </a:r>
            <a:r>
              <a:rPr lang="en-HK" dirty="0"/>
              <a:t> Z </a:t>
            </a:r>
            <a:r>
              <a:rPr lang="en-US" altLang="zh-CN" dirty="0"/>
              <a:t>→ </a:t>
            </a:r>
            <a:r>
              <a:rPr lang="en-HK" dirty="0"/>
              <a:t>Y (Z is not a candidate key nor a subset of any key)</a:t>
            </a:r>
          </a:p>
          <a:p>
            <a:r>
              <a:rPr lang="en-HK" dirty="0"/>
              <a:t>For example, dependency </a:t>
            </a:r>
            <a:r>
              <a:rPr lang="en-HK" dirty="0" err="1"/>
              <a:t>Ssn</a:t>
            </a:r>
            <a:r>
              <a:rPr lang="en-HK" dirty="0"/>
              <a:t> </a:t>
            </a:r>
            <a:r>
              <a:rPr lang="en-US" altLang="zh-CN" dirty="0"/>
              <a:t>→ </a:t>
            </a:r>
            <a:r>
              <a:rPr lang="en-HK" dirty="0" err="1"/>
              <a:t>Dmgr_ssn</a:t>
            </a:r>
            <a:r>
              <a:rPr lang="en-HK" dirty="0"/>
              <a:t> is transitive through </a:t>
            </a:r>
            <a:r>
              <a:rPr lang="en-HK" dirty="0" err="1"/>
              <a:t>Dnumber</a:t>
            </a:r>
            <a:endParaRPr lang="en-HK" dirty="0"/>
          </a:p>
          <a:p>
            <a:pPr lvl="1"/>
            <a:r>
              <a:rPr lang="en-HK" dirty="0" err="1"/>
              <a:t>Ssn</a:t>
            </a:r>
            <a:r>
              <a:rPr lang="en-HK" dirty="0"/>
              <a:t> </a:t>
            </a:r>
            <a:r>
              <a:rPr lang="en-US" altLang="zh-CN" dirty="0"/>
              <a:t>→ </a:t>
            </a:r>
            <a:r>
              <a:rPr lang="en-HK" dirty="0" err="1"/>
              <a:t>Dnumber</a:t>
            </a:r>
            <a:r>
              <a:rPr lang="en-HK" dirty="0"/>
              <a:t> and </a:t>
            </a:r>
            <a:r>
              <a:rPr lang="en-HK" dirty="0" err="1"/>
              <a:t>Dnumber</a:t>
            </a:r>
            <a:r>
              <a:rPr lang="en-HK" dirty="0"/>
              <a:t> </a:t>
            </a:r>
            <a:r>
              <a:rPr lang="en-US" altLang="zh-CN" dirty="0"/>
              <a:t>→ </a:t>
            </a:r>
            <a:r>
              <a:rPr lang="en-HK" dirty="0" err="1"/>
              <a:t>Dmgr_ssn</a:t>
            </a:r>
            <a:r>
              <a:rPr lang="en-HK" dirty="0"/>
              <a:t>, and </a:t>
            </a:r>
            <a:r>
              <a:rPr lang="en-HK" dirty="0" err="1"/>
              <a:t>Dnumber</a:t>
            </a:r>
            <a:r>
              <a:rPr lang="en-HK" dirty="0"/>
              <a:t> is neither a key itself nor a subset of the key</a:t>
            </a:r>
          </a:p>
          <a:p>
            <a:pPr lvl="1"/>
            <a:r>
              <a:rPr lang="en-HK" dirty="0" err="1"/>
              <a:t>Ssn</a:t>
            </a:r>
            <a:r>
              <a:rPr lang="en-HK" dirty="0"/>
              <a:t> </a:t>
            </a:r>
            <a:r>
              <a:rPr lang="en-US" altLang="zh-CN" dirty="0"/>
              <a:t>→</a:t>
            </a:r>
            <a:r>
              <a:rPr lang="en-HK" dirty="0"/>
              <a:t> </a:t>
            </a:r>
            <a:r>
              <a:rPr lang="en-HK" dirty="0" err="1"/>
              <a:t>Dnumber</a:t>
            </a:r>
            <a:r>
              <a:rPr lang="en-HK" dirty="0"/>
              <a:t> </a:t>
            </a:r>
            <a:r>
              <a:rPr lang="en-US" altLang="zh-CN" dirty="0"/>
              <a:t>→</a:t>
            </a:r>
            <a:r>
              <a:rPr lang="en-HK" dirty="0"/>
              <a:t> </a:t>
            </a:r>
            <a:r>
              <a:rPr lang="en-HK" dirty="0" err="1"/>
              <a:t>Dmgr_ssn</a:t>
            </a:r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F998E-4FEB-4383-A735-E7852473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90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15AD-D3B7-4E77-B76B-E945F5B1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Third Normal Form with Primary Key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68089-FCB1-4BBB-AF67-F2566288C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According to Codd’s original definition, a relation scheme R is in 3NF if it satisfies 2NF and no non-prime attribute of R is transitively dependent on the primary key</a:t>
            </a:r>
          </a:p>
          <a:p>
            <a:r>
              <a:rPr lang="en-HK" dirty="0"/>
              <a:t>The </a:t>
            </a:r>
            <a:r>
              <a:rPr lang="en-HK" dirty="0" err="1"/>
              <a:t>Ssn</a:t>
            </a:r>
            <a:r>
              <a:rPr lang="en-HK" dirty="0"/>
              <a:t> </a:t>
            </a:r>
            <a:r>
              <a:rPr lang="en-US" altLang="zh-CN" dirty="0"/>
              <a:t>→ </a:t>
            </a:r>
            <a:r>
              <a:rPr lang="en-HK" dirty="0" err="1"/>
              <a:t>Dnumber</a:t>
            </a:r>
            <a:r>
              <a:rPr lang="en-HK" dirty="0"/>
              <a:t>, Dumber </a:t>
            </a:r>
            <a:r>
              <a:rPr lang="en-US" altLang="zh-CN" dirty="0"/>
              <a:t>→ </a:t>
            </a:r>
            <a:r>
              <a:rPr lang="en-HK" dirty="0"/>
              <a:t>{</a:t>
            </a:r>
            <a:r>
              <a:rPr lang="en-HK" dirty="0" err="1"/>
              <a:t>Dname</a:t>
            </a:r>
            <a:r>
              <a:rPr lang="en-HK" dirty="0"/>
              <a:t>, </a:t>
            </a:r>
            <a:r>
              <a:rPr lang="en-HK" dirty="0" err="1"/>
              <a:t>Dmgr_ssn</a:t>
            </a:r>
            <a:r>
              <a:rPr lang="en-HK" dirty="0"/>
              <a:t>} and </a:t>
            </a:r>
            <a:r>
              <a:rPr lang="en-HK" dirty="0" err="1"/>
              <a:t>Dnumber</a:t>
            </a:r>
            <a:r>
              <a:rPr lang="en-HK" dirty="0"/>
              <a:t> is neither a candidate key nor a subset of any key of EMP_DEPT, so EMP_DEPT violates 3NF</a:t>
            </a:r>
          </a:p>
          <a:p>
            <a:r>
              <a:rPr lang="en-HK" dirty="0"/>
              <a:t>Solution: ED1(</a:t>
            </a:r>
            <a:r>
              <a:rPr lang="en-HK" dirty="0" err="1"/>
              <a:t>Ename</a:t>
            </a:r>
            <a:r>
              <a:rPr lang="en-HK" dirty="0"/>
              <a:t>, </a:t>
            </a:r>
            <a:r>
              <a:rPr lang="en-HK" dirty="0" err="1"/>
              <a:t>Ssn</a:t>
            </a:r>
            <a:r>
              <a:rPr lang="en-HK" dirty="0"/>
              <a:t>, </a:t>
            </a:r>
            <a:r>
              <a:rPr lang="en-HK" dirty="0" err="1"/>
              <a:t>Bdate</a:t>
            </a:r>
            <a:r>
              <a:rPr lang="en-HK" dirty="0"/>
              <a:t>, </a:t>
            </a:r>
            <a:br>
              <a:rPr lang="en-HK" dirty="0"/>
            </a:br>
            <a:r>
              <a:rPr lang="en-HK" dirty="0"/>
              <a:t>Address, </a:t>
            </a:r>
            <a:r>
              <a:rPr lang="en-HK" dirty="0" err="1"/>
              <a:t>Dnumber</a:t>
            </a:r>
            <a:r>
              <a:rPr lang="en-HK" dirty="0"/>
              <a:t>), </a:t>
            </a:r>
            <a:br>
              <a:rPr lang="en-HK" dirty="0"/>
            </a:br>
            <a:r>
              <a:rPr lang="en-HK" dirty="0"/>
              <a:t>ED2(</a:t>
            </a:r>
            <a:r>
              <a:rPr lang="en-HK" dirty="0" err="1"/>
              <a:t>Dnumber</a:t>
            </a:r>
            <a:r>
              <a:rPr lang="en-HK" dirty="0"/>
              <a:t>, </a:t>
            </a:r>
            <a:r>
              <a:rPr lang="en-HK" dirty="0" err="1"/>
              <a:t>Dname</a:t>
            </a:r>
            <a:r>
              <a:rPr lang="en-HK" dirty="0"/>
              <a:t>, </a:t>
            </a:r>
            <a:r>
              <a:rPr lang="en-HK" dirty="0" err="1"/>
              <a:t>Dmgr_ssn</a:t>
            </a:r>
            <a:r>
              <a:rPr lang="en-HK" dirty="0"/>
              <a:t>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8364A-9C97-4673-8154-F9465B26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2" descr="fig14_11.jpg">
            <a:extLst>
              <a:ext uri="{FF2B5EF4-FFF2-40B4-BE49-F238E27FC236}">
                <a16:creationId xmlns:a16="http://schemas.microsoft.com/office/drawing/2014/main" id="{5A55DD01-5080-40EE-900F-BA0CDBE9AF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17" b="251"/>
          <a:stretch/>
        </p:blipFill>
        <p:spPr bwMode="auto">
          <a:xfrm>
            <a:off x="6094959" y="4114800"/>
            <a:ext cx="586959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870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1BA7-6568-4B5D-8B41-01098CBD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General Definitions of Normal Forms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370F9-E729-495F-BE34-9CE67A550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B3831-860A-4BFD-9347-93907DE4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265C164-7246-4C8A-A9A2-FB6D60437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2081" y="1974120"/>
            <a:ext cx="10067838" cy="476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9180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865B-B5D5-4E4C-B798-68A8FC10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Boyce-Codd Normal Form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75CF8-0D1A-4B45-9EB7-B2463EDF2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BCNF was proposed as a simpler form of 3NF, but it was found to be stricter than 3NF</a:t>
            </a:r>
          </a:p>
          <a:p>
            <a:pPr lvl="1"/>
            <a:r>
              <a:rPr lang="en-HK" dirty="0"/>
              <a:t>Every relation in BCNF is also in 3NF</a:t>
            </a:r>
          </a:p>
          <a:p>
            <a:pPr lvl="1"/>
            <a:r>
              <a:rPr lang="en-HK" dirty="0"/>
              <a:t>BUT Relation in 3NF is not necessarily in BCNF</a:t>
            </a:r>
          </a:p>
          <a:p>
            <a:r>
              <a:rPr lang="en-HK" dirty="0"/>
              <a:t>A relation schema R is in BCNF if whenever a non-trivial functional dependency X </a:t>
            </a:r>
            <a:r>
              <a:rPr lang="en-US" altLang="zh-CN" dirty="0"/>
              <a:t>→ A holds in R, then X is a </a:t>
            </a:r>
            <a:r>
              <a:rPr lang="en-US" altLang="zh-CN" dirty="0" err="1"/>
              <a:t>superkey</a:t>
            </a:r>
            <a:r>
              <a:rPr lang="en-US" altLang="zh-CN" dirty="0"/>
              <a:t> of R.</a:t>
            </a:r>
          </a:p>
          <a:p>
            <a:r>
              <a:rPr lang="en-US" dirty="0"/>
              <a:t>For example, the relation schema below is in </a:t>
            </a:r>
            <a:r>
              <a:rPr lang="en-US" altLang="zh-TW" dirty="0"/>
              <a:t>3NF (B is a prime attribute) but not in BCNF.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4688D-53CB-4E00-91CD-6928EF3C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A0B311-BC3D-4859-8311-BFAB3302F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9" t="76517" r="74990"/>
          <a:stretch/>
        </p:blipFill>
        <p:spPr bwMode="auto">
          <a:xfrm>
            <a:off x="3970734" y="4965025"/>
            <a:ext cx="2364582" cy="172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417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E5B4-79C7-4700-B2A7-5F4C8B5C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Algorithm for BCNF Decomposition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BE1C-A937-43ED-B948-487471C71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Let R be the initial table with FDs F and S={R}</a:t>
            </a:r>
          </a:p>
          <a:p>
            <a:pPr marL="357188" lvl="1" indent="0">
              <a:buNone/>
            </a:pPr>
            <a:r>
              <a:rPr lang="en-HK" dirty="0"/>
              <a:t>Until all relation schemes in S are in BCNF</a:t>
            </a:r>
          </a:p>
          <a:p>
            <a:pPr marL="358775" lvl="1" indent="0">
              <a:buNone/>
            </a:pPr>
            <a:r>
              <a:rPr lang="en-HK" dirty="0"/>
              <a:t>	for each R in S</a:t>
            </a:r>
          </a:p>
          <a:p>
            <a:pPr marL="715963" lvl="2" indent="0">
              <a:buNone/>
            </a:pPr>
            <a:r>
              <a:rPr lang="en-HK" dirty="0"/>
              <a:t>		for each FD X </a:t>
            </a:r>
            <a:r>
              <a:rPr lang="en-US" altLang="zh-CN" dirty="0"/>
              <a:t>→</a:t>
            </a:r>
            <a:r>
              <a:rPr lang="en-HK" dirty="0"/>
              <a:t> Y that violates BCNF for R</a:t>
            </a:r>
          </a:p>
          <a:p>
            <a:pPr marL="715963" lvl="2" indent="0">
              <a:buNone/>
            </a:pPr>
            <a:r>
              <a:rPr lang="en-HK" dirty="0"/>
              <a:t>		S = (S – {R}) </a:t>
            </a:r>
            <a:r>
              <a:rPr lang="en-HK" dirty="0">
                <a:sym typeface="Symbol" panose="05050102010706020507" pitchFamily="18" charset="2"/>
              </a:rPr>
              <a:t></a:t>
            </a:r>
            <a:r>
              <a:rPr lang="en-HK" dirty="0"/>
              <a:t> (R-Y) </a:t>
            </a:r>
            <a:r>
              <a:rPr lang="en-HK" dirty="0">
                <a:sym typeface="Symbol" panose="05050102010706020507" pitchFamily="18" charset="2"/>
              </a:rPr>
              <a:t></a:t>
            </a:r>
            <a:r>
              <a:rPr lang="en-HK" dirty="0"/>
              <a:t> (X,Y)</a:t>
            </a:r>
          </a:p>
          <a:p>
            <a:pPr marL="442913" lvl="1" indent="0">
              <a:buNone/>
            </a:pPr>
            <a:r>
              <a:rPr lang="en-HK" dirty="0"/>
              <a:t>End until</a:t>
            </a:r>
          </a:p>
          <a:p>
            <a:pPr marL="358775" lvl="1" indent="-358775">
              <a:spcBef>
                <a:spcPts val="1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HK" sz="2200" dirty="0"/>
              <a:t>When we find a table R with BCNF violation X</a:t>
            </a:r>
            <a:r>
              <a:rPr lang="en-US" altLang="zh-CN" sz="2400" dirty="0"/>
              <a:t> → </a:t>
            </a:r>
            <a:r>
              <a:rPr lang="en-HK" sz="2200" dirty="0"/>
              <a:t>Y we:</a:t>
            </a:r>
          </a:p>
          <a:p>
            <a:pPr lvl="1"/>
            <a:r>
              <a:rPr lang="en-HK" dirty="0"/>
              <a:t>Remove R from S</a:t>
            </a:r>
          </a:p>
          <a:p>
            <a:pPr lvl="1"/>
            <a:r>
              <a:rPr lang="en-HK" dirty="0"/>
              <a:t>Add a table that has the same attributes as R except for Y</a:t>
            </a:r>
          </a:p>
          <a:p>
            <a:pPr lvl="1"/>
            <a:r>
              <a:rPr lang="en-HK" dirty="0"/>
              <a:t>Add a second table that contains the attributes in X and 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3345F-83E8-4CDB-8F63-E041479A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53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125C-7AF2-46F5-B03E-7E475466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BCNF Decomposition</a:t>
            </a:r>
            <a:r>
              <a:rPr lang="en-US" altLang="zh-TW" dirty="0"/>
              <a:t>: Example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07DD-96AB-47C9-A81D-2CD4C3C31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Let us consider the relation scheme R=(A,B,C,D,E) and the FDs: </a:t>
            </a:r>
            <a:br>
              <a:rPr lang="en-HK" dirty="0"/>
            </a:br>
            <a:r>
              <a:rPr lang="en-HK" dirty="0"/>
              <a:t>{A} </a:t>
            </a:r>
            <a:r>
              <a:rPr lang="en-US" altLang="zh-CN" dirty="0"/>
              <a:t>→</a:t>
            </a:r>
            <a:r>
              <a:rPr lang="en-HK" dirty="0"/>
              <a:t> {B,E}, {C} </a:t>
            </a:r>
            <a:r>
              <a:rPr lang="en-US" altLang="zh-CN" dirty="0"/>
              <a:t>→</a:t>
            </a:r>
            <a:r>
              <a:rPr lang="en-HK" dirty="0"/>
              <a:t> {D}</a:t>
            </a:r>
          </a:p>
          <a:p>
            <a:r>
              <a:rPr lang="en-HK" dirty="0"/>
              <a:t>Candidate key: AC</a:t>
            </a:r>
          </a:p>
          <a:p>
            <a:r>
              <a:rPr lang="en-HK" dirty="0"/>
              <a:t>Both functional dependencies violate BCNF because the LHS is not a candidate key</a:t>
            </a:r>
          </a:p>
          <a:p>
            <a:r>
              <a:rPr lang="en-HK" dirty="0"/>
              <a:t>Pick {A} </a:t>
            </a:r>
            <a:r>
              <a:rPr lang="en-US" altLang="zh-CN" dirty="0"/>
              <a:t>→</a:t>
            </a:r>
            <a:r>
              <a:rPr lang="en-HK" dirty="0"/>
              <a:t> {B,E}</a:t>
            </a:r>
          </a:p>
          <a:p>
            <a:pPr lvl="1"/>
            <a:r>
              <a:rPr lang="en-HK" dirty="0"/>
              <a:t>We can also choose {C} </a:t>
            </a:r>
            <a:r>
              <a:rPr lang="en-US" altLang="zh-CN" dirty="0"/>
              <a:t>→</a:t>
            </a:r>
            <a:r>
              <a:rPr lang="en-HK" dirty="0"/>
              <a:t> {D}, but different choices lead to different decompositions.</a:t>
            </a:r>
          </a:p>
          <a:p>
            <a:pPr lvl="1"/>
            <a:r>
              <a:rPr lang="en-HK" dirty="0"/>
              <a:t>(A,B,C,D,E) generates R</a:t>
            </a:r>
            <a:r>
              <a:rPr lang="en-HK" baseline="-25000" dirty="0"/>
              <a:t>1</a:t>
            </a:r>
            <a:r>
              <a:rPr lang="en-HK" dirty="0"/>
              <a:t>=(A,C,D) and R</a:t>
            </a:r>
            <a:r>
              <a:rPr lang="en-HK" baseline="-25000" dirty="0"/>
              <a:t>2</a:t>
            </a:r>
            <a:r>
              <a:rPr lang="en-HK" dirty="0"/>
              <a:t>=(A,B,E)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71BA1-35B7-41FA-86A8-DB66D488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50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125C-7AF2-46F5-B03E-7E475466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BCNF Decomposition</a:t>
            </a:r>
            <a:r>
              <a:rPr lang="en-US" altLang="zh-TW" dirty="0"/>
              <a:t>: Example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07DD-96AB-47C9-A81D-2CD4C3C31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HK" dirty="0"/>
              <a:t>Let us consider the relation scheme R=(A,B,C,D,E) and the FDs</a:t>
            </a:r>
            <a:r>
              <a:rPr lang="en-HK"/>
              <a:t>: {</a:t>
            </a:r>
            <a:r>
              <a:rPr lang="en-HK" dirty="0"/>
              <a:t>A} </a:t>
            </a:r>
            <a:r>
              <a:rPr lang="en-US" altLang="zh-CN" dirty="0"/>
              <a:t>→</a:t>
            </a:r>
            <a:r>
              <a:rPr lang="en-HK" dirty="0"/>
              <a:t> {B,E}, {C} </a:t>
            </a:r>
            <a:r>
              <a:rPr lang="en-US" altLang="zh-CN" dirty="0"/>
              <a:t>→</a:t>
            </a:r>
            <a:r>
              <a:rPr lang="en-HK" dirty="0"/>
              <a:t> {D}</a:t>
            </a:r>
          </a:p>
          <a:p>
            <a:pPr>
              <a:lnSpc>
                <a:spcPct val="120000"/>
              </a:lnSpc>
            </a:pPr>
            <a:r>
              <a:rPr lang="en-HK" dirty="0"/>
              <a:t>Candidate key: AC</a:t>
            </a:r>
          </a:p>
          <a:p>
            <a:pPr>
              <a:lnSpc>
                <a:spcPct val="120000"/>
              </a:lnSpc>
            </a:pPr>
            <a:r>
              <a:rPr lang="en-HK" dirty="0"/>
              <a:t>Both functional dependencies violate BCNF because the LHS is not a candidate key</a:t>
            </a:r>
          </a:p>
          <a:p>
            <a:pPr>
              <a:lnSpc>
                <a:spcPct val="120000"/>
              </a:lnSpc>
            </a:pPr>
            <a:r>
              <a:rPr lang="en-HK" dirty="0"/>
              <a:t>Pick {A} </a:t>
            </a:r>
            <a:r>
              <a:rPr lang="en-US" altLang="zh-CN" dirty="0"/>
              <a:t>→</a:t>
            </a:r>
            <a:r>
              <a:rPr lang="en-HK" dirty="0"/>
              <a:t> {B,E}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We can also choose {C} </a:t>
            </a:r>
            <a:r>
              <a:rPr lang="en-US" altLang="zh-CN" dirty="0"/>
              <a:t>→</a:t>
            </a:r>
            <a:r>
              <a:rPr lang="en-HK" dirty="0"/>
              <a:t> {D} – different choices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Lead to different decompositions.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(A,B,C,D,E) generates R</a:t>
            </a:r>
            <a:r>
              <a:rPr lang="en-HK" baseline="-25000" dirty="0"/>
              <a:t>1</a:t>
            </a:r>
            <a:r>
              <a:rPr lang="en-HK" dirty="0"/>
              <a:t>=(</a:t>
            </a:r>
            <a:r>
              <a:rPr lang="en-HK" u="sng" dirty="0"/>
              <a:t>A</a:t>
            </a:r>
            <a:r>
              <a:rPr lang="en-HK" dirty="0"/>
              <a:t>,</a:t>
            </a:r>
            <a:r>
              <a:rPr lang="en-HK" u="sng" dirty="0"/>
              <a:t>C</a:t>
            </a:r>
            <a:r>
              <a:rPr lang="en-HK" dirty="0"/>
              <a:t>,D) and R</a:t>
            </a:r>
            <a:r>
              <a:rPr lang="en-HK" baseline="-25000" dirty="0"/>
              <a:t>2</a:t>
            </a:r>
            <a:r>
              <a:rPr lang="en-HK" dirty="0"/>
              <a:t>=(</a:t>
            </a:r>
            <a:r>
              <a:rPr lang="en-HK" u="sng" dirty="0"/>
              <a:t>A</a:t>
            </a:r>
            <a:r>
              <a:rPr lang="en-HK" dirty="0"/>
              <a:t>,B,E)</a:t>
            </a:r>
          </a:p>
          <a:p>
            <a:pPr>
              <a:lnSpc>
                <a:spcPct val="120000"/>
              </a:lnSpc>
            </a:pPr>
            <a:r>
              <a:rPr lang="en-HK" dirty="0"/>
              <a:t>We need to decompose R</a:t>
            </a:r>
            <a:r>
              <a:rPr lang="en-HK" baseline="-25000" dirty="0"/>
              <a:t>1</a:t>
            </a:r>
            <a:r>
              <a:rPr lang="en-HK" dirty="0"/>
              <a:t>=(</a:t>
            </a:r>
            <a:r>
              <a:rPr lang="en-HK" u="sng" dirty="0"/>
              <a:t>A</a:t>
            </a:r>
            <a:r>
              <a:rPr lang="en-HK" dirty="0"/>
              <a:t>,</a:t>
            </a:r>
            <a:r>
              <a:rPr lang="en-HK" u="sng" dirty="0"/>
              <a:t>C</a:t>
            </a:r>
            <a:r>
              <a:rPr lang="en-HK" dirty="0"/>
              <a:t>,D) because of the FD {C}</a:t>
            </a:r>
            <a:r>
              <a:rPr lang="en-US" altLang="zh-CN" dirty="0"/>
              <a:t> → </a:t>
            </a:r>
            <a:r>
              <a:rPr lang="en-HK" dirty="0"/>
              <a:t>{D}, so (</a:t>
            </a:r>
            <a:r>
              <a:rPr lang="en-HK" u="sng" dirty="0"/>
              <a:t>A</a:t>
            </a:r>
            <a:r>
              <a:rPr lang="en-HK" dirty="0"/>
              <a:t>,</a:t>
            </a:r>
            <a:r>
              <a:rPr lang="en-HK" u="sng" dirty="0"/>
              <a:t>C</a:t>
            </a:r>
            <a:r>
              <a:rPr lang="en-HK" dirty="0"/>
              <a:t>,D) is replaced with R</a:t>
            </a:r>
            <a:r>
              <a:rPr lang="en-HK" baseline="-25000" dirty="0"/>
              <a:t>3</a:t>
            </a:r>
            <a:r>
              <a:rPr lang="en-HK" dirty="0"/>
              <a:t>=(A,C) and R</a:t>
            </a:r>
            <a:r>
              <a:rPr lang="en-HK" baseline="-25000" dirty="0"/>
              <a:t>4</a:t>
            </a:r>
            <a:r>
              <a:rPr lang="en-HK" dirty="0"/>
              <a:t>=(C,D).</a:t>
            </a:r>
          </a:p>
          <a:p>
            <a:pPr>
              <a:lnSpc>
                <a:spcPct val="120000"/>
              </a:lnSpc>
            </a:pPr>
            <a:r>
              <a:rPr lang="en-HK" dirty="0"/>
              <a:t>Final decomposition: R</a:t>
            </a:r>
            <a:r>
              <a:rPr lang="en-HK" baseline="-25000" dirty="0"/>
              <a:t>2</a:t>
            </a:r>
            <a:r>
              <a:rPr lang="en-HK" dirty="0"/>
              <a:t>=(A,B,E), R</a:t>
            </a:r>
            <a:r>
              <a:rPr lang="en-HK" baseline="-25000" dirty="0"/>
              <a:t>3</a:t>
            </a:r>
            <a:r>
              <a:rPr lang="en-HK" dirty="0"/>
              <a:t>=(A,C), R</a:t>
            </a:r>
            <a:r>
              <a:rPr lang="en-HK" baseline="-25000" dirty="0"/>
              <a:t>4</a:t>
            </a:r>
            <a:r>
              <a:rPr lang="en-HK" dirty="0"/>
              <a:t>=(C,D)</a:t>
            </a:r>
          </a:p>
          <a:p>
            <a:pPr>
              <a:lnSpc>
                <a:spcPct val="120000"/>
              </a:lnSpc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71BA1-35B7-41FA-86A8-DB66D488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4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1294-E6AB-480D-BEAF-77B91F7B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Functional Dependency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66FD3-A476-457D-93BC-E1A50F7B1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1886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HK" dirty="0"/>
              <a:t>Functional dependency is a constraint between two sets of attributes from the database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For example, </a:t>
            </a:r>
            <a:r>
              <a:rPr lang="en-HK" dirty="0" err="1"/>
              <a:t>deptno</a:t>
            </a:r>
            <a:r>
              <a:rPr lang="en-HK" dirty="0"/>
              <a:t> and </a:t>
            </a:r>
            <a:r>
              <a:rPr lang="en-HK" dirty="0" err="1"/>
              <a:t>dname</a:t>
            </a:r>
            <a:r>
              <a:rPr lang="en-HK" dirty="0"/>
              <a:t> in DEPARTMENT, if you know the department number, you know the department name</a:t>
            </a:r>
          </a:p>
          <a:p>
            <a:pPr>
              <a:lnSpc>
                <a:spcPct val="120000"/>
              </a:lnSpc>
            </a:pPr>
            <a:r>
              <a:rPr lang="en-HK" dirty="0"/>
              <a:t>A functional dependency denoted by X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Y specifies a constraint on the possible tuples between two sets of attributes X and Y that are subsets of a relation R that can form a relation state r of R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The constraint is that, for any two tuples t</a:t>
            </a:r>
            <a:r>
              <a:rPr lang="en-HK" baseline="-25000" dirty="0"/>
              <a:t>1</a:t>
            </a:r>
            <a:r>
              <a:rPr lang="en-HK" dirty="0"/>
              <a:t> and t</a:t>
            </a:r>
            <a:r>
              <a:rPr lang="en-HK" baseline="-25000" dirty="0"/>
              <a:t>2</a:t>
            </a:r>
            <a:r>
              <a:rPr lang="en-HK" dirty="0"/>
              <a:t> in r that have t</a:t>
            </a:r>
            <a:r>
              <a:rPr lang="en-HK" baseline="-25000" dirty="0"/>
              <a:t>1</a:t>
            </a:r>
            <a:r>
              <a:rPr lang="en-HK" dirty="0"/>
              <a:t>[X] = t</a:t>
            </a:r>
            <a:r>
              <a:rPr lang="en-HK" baseline="-25000" dirty="0"/>
              <a:t>2</a:t>
            </a:r>
            <a:r>
              <a:rPr lang="en-HK" dirty="0"/>
              <a:t>[X], they must also have t</a:t>
            </a:r>
            <a:r>
              <a:rPr lang="en-HK" baseline="-25000" dirty="0"/>
              <a:t>1</a:t>
            </a:r>
            <a:r>
              <a:rPr lang="en-HK" dirty="0"/>
              <a:t>[Y] = t</a:t>
            </a:r>
            <a:r>
              <a:rPr lang="en-HK" baseline="-25000" dirty="0"/>
              <a:t>2</a:t>
            </a:r>
            <a:r>
              <a:rPr lang="en-HK" dirty="0"/>
              <a:t>[Y]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The values of the Y component of a tuple in r depend on, or are determined by the values of the X component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If you know his student ID, then I know his name (X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6A57D-2152-497C-A346-5DCAA94E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7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A319-59B1-44E8-85D0-12BF8363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Functional Dependency: Formal Definition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20D0-DC39-49F4-AD49-D76A3C657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Let R be a relation schema, and </a:t>
            </a:r>
            <a:r>
              <a:rPr lang="en-US" altLang="zh-CN" dirty="0">
                <a:sym typeface="Symbol" panose="05050102010706020507" pitchFamily="18" charset="2"/>
              </a:rPr>
              <a:t>  R,   R </a:t>
            </a:r>
            <a:r>
              <a:rPr lang="en-HK" dirty="0"/>
              <a:t>(i.e., 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en-HK" dirty="0"/>
              <a:t> and </a:t>
            </a:r>
            <a:r>
              <a:rPr lang="en-US" altLang="zh-CN" dirty="0">
                <a:sym typeface="Symbol" panose="05050102010706020507" pitchFamily="18" charset="2"/>
              </a:rPr>
              <a:t></a:t>
            </a:r>
            <a:r>
              <a:rPr lang="en-HK" dirty="0"/>
              <a:t> are sets of R’s attributes). </a:t>
            </a:r>
          </a:p>
          <a:p>
            <a:r>
              <a:rPr lang="en-HK" dirty="0"/>
              <a:t>We say </a:t>
            </a:r>
            <a:r>
              <a:rPr lang="en-US" altLang="zh-CN" dirty="0">
                <a:sym typeface="Symbol" panose="05050102010706020507" pitchFamily="18" charset="2"/>
              </a:rPr>
              <a:t>  </a:t>
            </a:r>
            <a:r>
              <a:rPr lang="en-US" altLang="zh-TW" dirty="0">
                <a:sym typeface="Symbol" panose="05050102010706020507" pitchFamily="18" charset="2"/>
              </a:rPr>
              <a:t>, if</a:t>
            </a:r>
            <a:r>
              <a:rPr lang="en-HK" dirty="0"/>
              <a:t> in any relation instance r(R), for all pairs of tuples t</a:t>
            </a:r>
            <a:r>
              <a:rPr lang="en-HK" baseline="-25000" dirty="0"/>
              <a:t>1</a:t>
            </a:r>
            <a:r>
              <a:rPr lang="en-HK" dirty="0"/>
              <a:t> and t</a:t>
            </a:r>
            <a:r>
              <a:rPr lang="en-HK" baseline="-25000" dirty="0"/>
              <a:t>2</a:t>
            </a:r>
            <a:r>
              <a:rPr lang="en-HK" dirty="0"/>
              <a:t> in r, we have (t</a:t>
            </a:r>
            <a:r>
              <a:rPr lang="en-HK" baseline="-25000" dirty="0"/>
              <a:t>1</a:t>
            </a:r>
            <a:r>
              <a:rPr lang="en-HK" dirty="0"/>
              <a:t>[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en-HK" dirty="0"/>
              <a:t>] = t</a:t>
            </a:r>
            <a:r>
              <a:rPr lang="en-HK" baseline="-25000" dirty="0"/>
              <a:t>2</a:t>
            </a:r>
            <a:r>
              <a:rPr lang="en-HK" dirty="0"/>
              <a:t>[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en-HK" dirty="0"/>
              <a:t>])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HK" dirty="0"/>
              <a:t> (t</a:t>
            </a:r>
            <a:r>
              <a:rPr lang="en-HK" baseline="-25000" dirty="0"/>
              <a:t>1</a:t>
            </a:r>
            <a:r>
              <a:rPr lang="en-HK" dirty="0"/>
              <a:t>[</a:t>
            </a:r>
            <a:r>
              <a:rPr lang="en-US" altLang="zh-CN" dirty="0">
                <a:sym typeface="Symbol" panose="05050102010706020507" pitchFamily="18" charset="2"/>
              </a:rPr>
              <a:t></a:t>
            </a:r>
            <a:r>
              <a:rPr lang="en-HK" dirty="0"/>
              <a:t>] = t</a:t>
            </a:r>
            <a:r>
              <a:rPr lang="en-HK" baseline="-25000" dirty="0"/>
              <a:t>2</a:t>
            </a:r>
            <a:r>
              <a:rPr lang="en-HK" dirty="0"/>
              <a:t>[</a:t>
            </a:r>
            <a:r>
              <a:rPr lang="en-US" altLang="zh-CN" dirty="0">
                <a:sym typeface="Symbol" panose="05050102010706020507" pitchFamily="18" charset="2"/>
              </a:rPr>
              <a:t></a:t>
            </a:r>
            <a:r>
              <a:rPr lang="en-HK" dirty="0"/>
              <a:t>])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BE901-30C5-4E84-B366-5AB98104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4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54C1-E684-452C-8CC5-2AAED865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Functional Dependency: Example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03FFA-CC60-4F0D-9ACE-715886866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Movies(title, year, length, type, </a:t>
            </a:r>
            <a:r>
              <a:rPr lang="en-HK" dirty="0" err="1"/>
              <a:t>studioName</a:t>
            </a:r>
            <a:r>
              <a:rPr lang="en-HK" dirty="0"/>
              <a:t>, </a:t>
            </a:r>
            <a:r>
              <a:rPr lang="en-HK" dirty="0" err="1"/>
              <a:t>starName</a:t>
            </a:r>
            <a:r>
              <a:rPr lang="en-HK" dirty="0"/>
              <a:t>): {title, year, </a:t>
            </a:r>
            <a:r>
              <a:rPr lang="en-HK" dirty="0" err="1"/>
              <a:t>starName</a:t>
            </a:r>
            <a:r>
              <a:rPr lang="en-HK" dirty="0"/>
              <a:t>}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{length, type, </a:t>
            </a:r>
            <a:r>
              <a:rPr lang="en-HK" dirty="0" err="1"/>
              <a:t>studioName</a:t>
            </a:r>
            <a:r>
              <a:rPr lang="en-HK" dirty="0"/>
              <a:t>}</a:t>
            </a:r>
          </a:p>
          <a:p>
            <a:pPr lvl="1"/>
            <a:r>
              <a:rPr lang="en-HK" dirty="0"/>
              <a:t>Attributes {title, year, </a:t>
            </a:r>
            <a:r>
              <a:rPr lang="en-HK" dirty="0" err="1"/>
              <a:t>starName</a:t>
            </a:r>
            <a:r>
              <a:rPr lang="en-HK" dirty="0"/>
              <a:t>} form a key for the relation Movie</a:t>
            </a:r>
          </a:p>
          <a:p>
            <a:pPr lvl="1"/>
            <a:r>
              <a:rPr lang="en-HK" dirty="0"/>
              <a:t>If two tuples agree on these three attributes, title, year, and </a:t>
            </a:r>
            <a:r>
              <a:rPr lang="en-HK" dirty="0" err="1"/>
              <a:t>starName</a:t>
            </a:r>
            <a:r>
              <a:rPr lang="en-HK" dirty="0"/>
              <a:t>, they must agree on the other attributes, length, type and </a:t>
            </a:r>
            <a:r>
              <a:rPr lang="en-HK" dirty="0" err="1"/>
              <a:t>studioName</a:t>
            </a:r>
            <a:r>
              <a:rPr lang="en-HK" dirty="0"/>
              <a:t>.</a:t>
            </a:r>
          </a:p>
          <a:p>
            <a:pPr lvl="1"/>
            <a:r>
              <a:rPr lang="en-HK" dirty="0"/>
              <a:t>No proper subset of {title, year, </a:t>
            </a:r>
            <a:r>
              <a:rPr lang="en-HK" dirty="0" err="1"/>
              <a:t>starName</a:t>
            </a:r>
            <a:r>
              <a:rPr lang="en-HK" dirty="0"/>
              <a:t>} functionally determines all other attributes</a:t>
            </a:r>
          </a:p>
          <a:p>
            <a:pPr lvl="2"/>
            <a:r>
              <a:rPr lang="en-HK" dirty="0"/>
              <a:t>{title, year} does not determine </a:t>
            </a:r>
            <a:r>
              <a:rPr lang="en-HK" dirty="0" err="1"/>
              <a:t>starName</a:t>
            </a:r>
            <a:r>
              <a:rPr lang="en-HK" dirty="0"/>
              <a:t> since many movies have more than one star</a:t>
            </a:r>
          </a:p>
          <a:p>
            <a:pPr lvl="2"/>
            <a:r>
              <a:rPr lang="en-HK" dirty="0"/>
              <a:t>{year, </a:t>
            </a:r>
            <a:r>
              <a:rPr lang="en-HK" dirty="0" err="1"/>
              <a:t>starName</a:t>
            </a:r>
            <a:r>
              <a:rPr lang="en-HK" dirty="0"/>
              <a:t>} is not a key because we could have a star in two movies in the same year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Can it be {</a:t>
            </a:r>
            <a:r>
              <a:rPr lang="en-HK" dirty="0"/>
              <a:t>title, year, </a:t>
            </a:r>
            <a:r>
              <a:rPr lang="en-HK" dirty="0" err="1"/>
              <a:t>starName</a:t>
            </a:r>
            <a:r>
              <a:rPr lang="en-HK" dirty="0"/>
              <a:t>, length} </a:t>
            </a:r>
            <a:r>
              <a:rPr lang="en-HK" dirty="0">
                <a:sym typeface="Symbol" panose="05050102010706020507" pitchFamily="18" charset="2"/>
              </a:rPr>
              <a:t> </a:t>
            </a:r>
            <a:r>
              <a:rPr lang="en-HK" dirty="0"/>
              <a:t>type? Yes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A7C4B-81E5-4C1B-826F-8EA9DBE7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6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2D32-6F1F-4092-9649-64855034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Functional Dependency: Candidate Key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E794-ED5F-4E06-BAC3-697D06001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en-US" altLang="zh-CN" sz="2000" dirty="0"/>
              <a:t>Candidate key</a:t>
            </a:r>
          </a:p>
          <a:p>
            <a:pPr lvl="1">
              <a:buClr>
                <a:schemeClr val="tx1"/>
              </a:buClr>
            </a:pPr>
            <a:r>
              <a:rPr lang="en-US" altLang="zh-CN" dirty="0"/>
              <a:t>If a constraint on R states X is a candidate key of R, then X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/>
              <a:t>Y for any subset of attributes Y of R</a:t>
            </a:r>
          </a:p>
          <a:p>
            <a:pPr lvl="1">
              <a:buClr>
                <a:schemeClr val="tx1"/>
              </a:buClr>
            </a:pPr>
            <a:r>
              <a:rPr lang="en-US" altLang="zh-CN" dirty="0"/>
              <a:t>A candidate key uniquely identifies a tuple</a:t>
            </a:r>
          </a:p>
          <a:p>
            <a:pPr lvl="1">
              <a:buClr>
                <a:schemeClr val="tx1"/>
              </a:buClr>
            </a:pPr>
            <a:r>
              <a:rPr lang="en-US" altLang="zh-CN" dirty="0"/>
              <a:t>The values of all remaining attributes are determined</a:t>
            </a:r>
          </a:p>
          <a:p>
            <a:pPr>
              <a:buClr>
                <a:schemeClr val="tx1"/>
              </a:buClr>
              <a:buSzPct val="100000"/>
            </a:pPr>
            <a:r>
              <a:rPr lang="en-US" altLang="zh-CN" sz="2000" dirty="0"/>
              <a:t>If X</a:t>
            </a:r>
            <a:r>
              <a:rPr lang="en-US" altLang="zh-CN" sz="2000" dirty="0">
                <a:sym typeface="Symbol" panose="05050102010706020507" pitchFamily="18" charset="2"/>
              </a:rPr>
              <a:t>  </a:t>
            </a:r>
            <a:r>
              <a:rPr lang="en-US" altLang="zh-CN" sz="2000" dirty="0"/>
              <a:t>Y in R, this does not say whether or not Y</a:t>
            </a:r>
            <a:r>
              <a:rPr lang="en-US" altLang="zh-CN" sz="2000" dirty="0">
                <a:sym typeface="Symbol" panose="05050102010706020507" pitchFamily="18" charset="2"/>
              </a:rPr>
              <a:t>  </a:t>
            </a:r>
            <a:r>
              <a:rPr lang="en-US" altLang="zh-CN" sz="2000" dirty="0"/>
              <a:t>X in R</a:t>
            </a:r>
          </a:p>
          <a:p>
            <a:pPr lvl="1">
              <a:buSzPct val="100000"/>
            </a:pPr>
            <a:r>
              <a:rPr lang="en-HK" dirty="0"/>
              <a:t>{length, type, </a:t>
            </a:r>
            <a:r>
              <a:rPr lang="en-HK" dirty="0" err="1"/>
              <a:t>studioName</a:t>
            </a:r>
            <a:r>
              <a:rPr lang="en-HK" dirty="0"/>
              <a:t>} </a:t>
            </a:r>
            <a:r>
              <a:rPr lang="en-HK" dirty="0">
                <a:sym typeface="Symbol" panose="05050102010706020507" pitchFamily="18" charset="2"/>
              </a:rPr>
              <a:t> </a:t>
            </a:r>
            <a:r>
              <a:rPr lang="en-HK" dirty="0"/>
              <a:t>{title, year, </a:t>
            </a:r>
            <a:r>
              <a:rPr lang="en-HK" dirty="0" err="1"/>
              <a:t>starName</a:t>
            </a:r>
            <a:r>
              <a:rPr lang="en-HK" dirty="0"/>
              <a:t>}? No</a:t>
            </a:r>
          </a:p>
          <a:p>
            <a:pPr>
              <a:buClr>
                <a:schemeClr val="tx1"/>
              </a:buClr>
              <a:buSzPct val="100000"/>
            </a:pPr>
            <a:r>
              <a:rPr lang="en-US" altLang="zh-CN" sz="2000" dirty="0"/>
              <a:t>A functional dependency is property of the semantics or meaning of the attributes</a:t>
            </a:r>
          </a:p>
          <a:p>
            <a:pPr>
              <a:buClr>
                <a:schemeClr val="tx1"/>
              </a:buClr>
              <a:buSzPct val="100000"/>
              <a:buFont typeface="Zapf Dingbats" charset="2"/>
              <a:buNone/>
            </a:pPr>
            <a:endParaRPr lang="en-US" altLang="zh-CN" sz="2000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A807A-968B-4956-B23A-A05A8F73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B3A4-1FA7-4DAE-88B2-1A278C0D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Trivial Functional Dependency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C9C2-12BC-4B4D-BD4C-A5CD6212E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SzPct val="100000"/>
            </a:pPr>
            <a:r>
              <a:rPr lang="en-HK" altLang="zh-CN" dirty="0"/>
              <a:t>Some functional dependencies are “trivial”, since they are always satisfied by all relations:</a:t>
            </a:r>
          </a:p>
          <a:p>
            <a:pPr lvl="1">
              <a:buSzPct val="100000"/>
            </a:pPr>
            <a:r>
              <a:rPr lang="en-HK" altLang="zh-CN" dirty="0"/>
              <a:t>E.g., 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HK" altLang="zh-CN" dirty="0"/>
              <a:t> A, AB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HK" altLang="zh-CN" dirty="0"/>
              <a:t> A,</a:t>
            </a:r>
          </a:p>
          <a:p>
            <a:pPr lvl="1">
              <a:buSzPct val="100000"/>
            </a:pPr>
            <a:r>
              <a:rPr lang="en-HK" altLang="zh-CN" dirty="0"/>
              <a:t>E.g., {</a:t>
            </a:r>
            <a:r>
              <a:rPr lang="en-HK" altLang="zh-CN" dirty="0" err="1"/>
              <a:t>Ename</a:t>
            </a:r>
            <a:r>
              <a:rPr lang="en-HK" altLang="zh-CN" dirty="0"/>
              <a:t>, Salary}</a:t>
            </a:r>
            <a:r>
              <a:rPr lang="en-US" altLang="zh-CN" dirty="0">
                <a:sym typeface="Symbol" panose="05050102010706020507" pitchFamily="18" charset="2"/>
              </a:rPr>
              <a:t>  </a:t>
            </a:r>
            <a:r>
              <a:rPr lang="en-US" altLang="zh-CN" dirty="0" err="1">
                <a:sym typeface="Symbol" panose="05050102010706020507" pitchFamily="18" charset="2"/>
              </a:rPr>
              <a:t>Ename</a:t>
            </a:r>
            <a:r>
              <a:rPr lang="en-HK" altLang="zh-CN" dirty="0"/>
              <a:t>  </a:t>
            </a:r>
          </a:p>
          <a:p>
            <a:pPr>
              <a:buSzPct val="100000"/>
            </a:pPr>
            <a:r>
              <a:rPr lang="en-HK" altLang="zh-CN" dirty="0"/>
              <a:t>A functional dependency is trivial if and only if the right-hand side (the dependent) is a subset of the left-hand side (the determinant)</a:t>
            </a:r>
          </a:p>
          <a:p>
            <a:pPr lvl="1">
              <a:buSzPct val="100000"/>
            </a:pPr>
            <a:r>
              <a:rPr lang="en-HK" altLang="zh-CN" dirty="0"/>
              <a:t>E.g., </a:t>
            </a:r>
            <a:r>
              <a:rPr lang="en-HK" altLang="zh-CN" dirty="0">
                <a:solidFill>
                  <a:srgbClr val="C00000"/>
                </a:solidFill>
              </a:rPr>
              <a:t>A</a:t>
            </a:r>
            <a:r>
              <a:rPr lang="en-HK" altLang="zh-CN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HK" altLang="zh-CN" dirty="0"/>
              <a:t> </a:t>
            </a:r>
            <a:r>
              <a:rPr lang="en-HK" altLang="zh-CN" dirty="0">
                <a:solidFill>
                  <a:srgbClr val="C00000"/>
                </a:solidFill>
              </a:rPr>
              <a:t>A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B290C-2EE8-41E2-A4CD-5CD7A909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EBFA-159A-4C87-9526-E01DD95F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Inference Rules for FDs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591D1-0439-40B2-A7CA-582DAFB72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en-US" altLang="zh-CN" sz="2000" dirty="0"/>
              <a:t>Given a set of FDs F, we can infer additional FDs that hold whenever the FDs in F hold</a:t>
            </a:r>
          </a:p>
          <a:p>
            <a:pPr>
              <a:buClr>
                <a:schemeClr val="tx1"/>
              </a:buClr>
              <a:buSzPct val="100000"/>
            </a:pPr>
            <a:r>
              <a:rPr lang="en-US" altLang="zh-CN" sz="2000" dirty="0"/>
              <a:t>Armstrong's inference rules:</a:t>
            </a:r>
          </a:p>
          <a:p>
            <a:pPr lvl="1">
              <a:buClrTx/>
            </a:pPr>
            <a:r>
              <a:rPr lang="en-US" altLang="zh-CN" b="1" dirty="0"/>
              <a:t>IR1. (Reflexivity) If Y </a:t>
            </a:r>
            <a:r>
              <a:rPr lang="en-US" altLang="zh-CN" b="1" dirty="0">
                <a:sym typeface="Symbol" panose="05050102010706020507" pitchFamily="18" charset="2"/>
              </a:rPr>
              <a:t> </a:t>
            </a:r>
            <a:r>
              <a:rPr lang="en-US" altLang="zh-CN" b="1" dirty="0"/>
              <a:t>X (i.e., Y is a subset of X), then X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Y</a:t>
            </a:r>
          </a:p>
          <a:p>
            <a:pPr lvl="1">
              <a:buClrTx/>
            </a:pPr>
            <a:r>
              <a:rPr lang="en-US" altLang="zh-CN" b="1" dirty="0"/>
              <a:t>IR2. (Augmentation) If X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Y, then XZ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YZ </a:t>
            </a:r>
            <a:r>
              <a:rPr lang="en-US" altLang="zh-CN" sz="2000" b="1" dirty="0"/>
              <a:t>(Note: XZ stands for X </a:t>
            </a:r>
            <a:r>
              <a:rPr lang="en-US" altLang="zh-CN" sz="2000" b="1" dirty="0">
                <a:sym typeface="Symbol" panose="05050102010706020507" pitchFamily="18" charset="2"/>
              </a:rPr>
              <a:t></a:t>
            </a:r>
            <a:r>
              <a:rPr lang="en-US" altLang="zh-CN" sz="2000" b="1" dirty="0"/>
              <a:t> Z)</a:t>
            </a:r>
          </a:p>
          <a:p>
            <a:pPr lvl="1">
              <a:buClr>
                <a:schemeClr val="tx1"/>
              </a:buClr>
            </a:pPr>
            <a:r>
              <a:rPr lang="en-US" altLang="zh-CN" b="1" dirty="0"/>
              <a:t>IR3. (Transitivity) If X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Y and Y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Z, then X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Z</a:t>
            </a:r>
          </a:p>
          <a:p>
            <a:pPr>
              <a:buClr>
                <a:schemeClr val="tx1"/>
              </a:buClr>
              <a:buSzPct val="100000"/>
            </a:pPr>
            <a:r>
              <a:rPr lang="en-US" altLang="zh-CN" sz="2000" dirty="0"/>
              <a:t>IR1, IR2, IR3 form a sound and complete set of inference rules</a:t>
            </a:r>
          </a:p>
          <a:p>
            <a:pPr lvl="1">
              <a:buClr>
                <a:schemeClr val="tx1"/>
              </a:buClr>
            </a:pPr>
            <a:r>
              <a:rPr lang="en-US" altLang="zh-CN" dirty="0"/>
              <a:t>Sound: These rules are true</a:t>
            </a:r>
          </a:p>
          <a:p>
            <a:pPr lvl="1">
              <a:buClr>
                <a:schemeClr val="tx1"/>
              </a:buClr>
            </a:pPr>
            <a:r>
              <a:rPr lang="en-US" altLang="zh-CN" dirty="0"/>
              <a:t>Complete: All the other rules that are true can be deduced from these rules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7082A-BE11-4904-BF01-2394AC5D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69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11555</TotalTime>
  <Words>3006</Words>
  <PresentationFormat>Widescreen</PresentationFormat>
  <Paragraphs>335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Zapf Dingbats</vt:lpstr>
      <vt:lpstr>Arial</vt:lpstr>
      <vt:lpstr>Calibri</vt:lpstr>
      <vt:lpstr>Corbel</vt:lpstr>
      <vt:lpstr>Wingdings</vt:lpstr>
      <vt:lpstr>Banded</vt:lpstr>
      <vt:lpstr>Lecture 6: Functional Dependency &amp;  Normalization</vt:lpstr>
      <vt:lpstr>The COMPANY Relational Database Schema</vt:lpstr>
      <vt:lpstr>Populated Database State for COMPANY</vt:lpstr>
      <vt:lpstr>Functional Dependency</vt:lpstr>
      <vt:lpstr>Functional Dependency: Formal Definition</vt:lpstr>
      <vt:lpstr>Functional Dependency: Example</vt:lpstr>
      <vt:lpstr>Functional Dependency: Candidate Key</vt:lpstr>
      <vt:lpstr>Trivial Functional Dependency</vt:lpstr>
      <vt:lpstr>Inference Rules for FDs (1/2)</vt:lpstr>
      <vt:lpstr>Inference Rules for FDs (2/2)</vt:lpstr>
      <vt:lpstr>Inference Rules for FDs: Example</vt:lpstr>
      <vt:lpstr>Closure of a Set of FDs (1/2)</vt:lpstr>
      <vt:lpstr>Closure of a Set of FDs (2/2)</vt:lpstr>
      <vt:lpstr>Closure of a Set of FDs: Example</vt:lpstr>
      <vt:lpstr>Closure of Attribute Sets</vt:lpstr>
      <vt:lpstr>Closure of Attribute Sets: Algorithm </vt:lpstr>
      <vt:lpstr>Closure of Attribute Sets: Example </vt:lpstr>
      <vt:lpstr>Equivalence of Sets of FDs </vt:lpstr>
      <vt:lpstr>Relational Database Design</vt:lpstr>
      <vt:lpstr>Normalization (1/2)</vt:lpstr>
      <vt:lpstr>Normalization (2/2)</vt:lpstr>
      <vt:lpstr>Lossless Decomposition</vt:lpstr>
      <vt:lpstr>First Normal Form with Primary Key (1/4)</vt:lpstr>
      <vt:lpstr>First Normal Form with Primary Key (2/4)</vt:lpstr>
      <vt:lpstr>First Normal Form with Primary Key (3/4)</vt:lpstr>
      <vt:lpstr>First Normal Form with Primary Key (4/4) </vt:lpstr>
      <vt:lpstr>Second Normal Form with Primary Key (1/3)</vt:lpstr>
      <vt:lpstr>Second Normal Form with Primary Key (2/3)</vt:lpstr>
      <vt:lpstr>Second Normal Form with Primary Key (3/3)</vt:lpstr>
      <vt:lpstr>Third Normal Form with Primary Key (1/2)</vt:lpstr>
      <vt:lpstr>Third Normal Form with Primary Key (2/2)</vt:lpstr>
      <vt:lpstr>General Definitions of Normal Forms</vt:lpstr>
      <vt:lpstr>Boyce-Codd Normal Form</vt:lpstr>
      <vt:lpstr>Algorithm for BCNF Decomposition </vt:lpstr>
      <vt:lpstr>BCNF Decomposition: Example (1/2)</vt:lpstr>
      <vt:lpstr>BCNF Decomposition: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2019-01-21T16:15:42Z</dcterms:created>
  <dcterms:modified xsi:type="dcterms:W3CDTF">2019-03-05T01:23:43Z</dcterms:modified>
</cp:coreProperties>
</file>