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94" r:id="rId11"/>
    <p:sldId id="267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42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19/3/2019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7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Files and Hash Files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A5B7-8871-451F-8EBC-95C6126A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45382"/>
            <a:ext cx="9784080" cy="1508760"/>
          </a:xfrm>
        </p:spPr>
        <p:txBody>
          <a:bodyPr/>
          <a:lstStyle/>
          <a:p>
            <a:r>
              <a:rPr lang="en-HK" dirty="0"/>
              <a:t>Database Records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37F0-1FE5-419C-9D4C-59845146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E98A9-DBB9-4517-98C9-DA16564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1EEC3E-0FFE-4A09-A9C3-F6B36FA42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3931" r="902" b="73823"/>
          <a:stretch/>
        </p:blipFill>
        <p:spPr bwMode="auto">
          <a:xfrm>
            <a:off x="1925543" y="1675436"/>
            <a:ext cx="8700141" cy="14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4DF7C-6311-40B7-945B-859D2A82C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62019" r="1114" b="2445"/>
          <a:stretch/>
        </p:blipFill>
        <p:spPr bwMode="auto">
          <a:xfrm>
            <a:off x="1925543" y="4458111"/>
            <a:ext cx="8700141" cy="230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21BBB39-9B01-4874-B336-BD06D91EB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33932" r="902" b="47745"/>
          <a:stretch/>
        </p:blipFill>
        <p:spPr bwMode="auto">
          <a:xfrm>
            <a:off x="1925543" y="3194045"/>
            <a:ext cx="8700141" cy="118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10A4-DC54-4AC3-8D10-DEA4FB29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Database Records: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5A35-5B01-4946-8C38-FC471971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4775"/>
            <a:ext cx="9784080" cy="4206240"/>
          </a:xfrm>
        </p:spPr>
        <p:txBody>
          <a:bodyPr/>
          <a:lstStyle/>
          <a:p>
            <a:r>
              <a:rPr lang="en-US" altLang="zh-HK" dirty="0">
                <a:ea typeface="PMingLiU" pitchFamily="18" charset="-120"/>
              </a:rPr>
              <a:t>Refer to storing a number of records into one block on the disk</a:t>
            </a:r>
          </a:p>
          <a:p>
            <a:r>
              <a:rPr lang="en-US" altLang="zh-HK" sz="2000" dirty="0">
                <a:ea typeface="PMingLiU" pitchFamily="18" charset="-120"/>
              </a:rPr>
              <a:t>Blocking factor (</a:t>
            </a:r>
            <a:r>
              <a:rPr lang="en-US" altLang="zh-HK" sz="2000" dirty="0" err="1">
                <a:ea typeface="PMingLiU" pitchFamily="18" charset="-120"/>
              </a:rPr>
              <a:t>bfr</a:t>
            </a:r>
            <a:r>
              <a:rPr lang="en-US" altLang="zh-HK" sz="2000" dirty="0">
                <a:ea typeface="PMingLiU" pitchFamily="18" charset="-120"/>
              </a:rPr>
              <a:t>) refers to the number of records per block </a:t>
            </a:r>
          </a:p>
          <a:p>
            <a:r>
              <a:rPr lang="en-US" altLang="zh-HK" sz="2000" dirty="0">
                <a:ea typeface="PMingLiU" pitchFamily="18" charset="-120"/>
              </a:rPr>
              <a:t>There may be empty space in a block if an integral number of records do not fit into one block</a:t>
            </a:r>
          </a:p>
          <a:p>
            <a:r>
              <a:rPr lang="en-HK" dirty="0"/>
              <a:t>Suppose the block size is B. For fixed-length records of size R with B&gt;= R,</a:t>
            </a:r>
          </a:p>
          <a:p>
            <a:pPr lvl="1"/>
            <a:r>
              <a:rPr lang="en-HK" dirty="0"/>
              <a:t>Blocking factor (</a:t>
            </a:r>
            <a:r>
              <a:rPr lang="en-HK" dirty="0" err="1"/>
              <a:t>bfr</a:t>
            </a:r>
            <a:r>
              <a:rPr lang="en-HK" dirty="0"/>
              <a:t>) = B/R round down</a:t>
            </a:r>
          </a:p>
          <a:p>
            <a:pPr lvl="1"/>
            <a:r>
              <a:rPr lang="en-HK" dirty="0"/>
              <a:t>The unused space in each block = B – (</a:t>
            </a:r>
            <a:r>
              <a:rPr lang="en-HK" dirty="0" err="1"/>
              <a:t>bfr</a:t>
            </a:r>
            <a:r>
              <a:rPr lang="en-HK" dirty="0"/>
              <a:t> x R) bytes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9721-BA9D-4792-8F56-85605CF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0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DEE-43F6-4613-8727-7B3537FA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Files of Records 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0F4B-B492-41D7-8DB1-0E941B92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>
                <a:ea typeface="PMingLiU" pitchFamily="18" charset="-120"/>
              </a:rPr>
              <a:t>A file (e.g., table) is a sequence of records (e.g., tuples), where each record is a collection of data values (fields)</a:t>
            </a:r>
          </a:p>
          <a:p>
            <a:r>
              <a:rPr lang="en-US" altLang="zh-HK" sz="2400" dirty="0">
                <a:ea typeface="PMingLiU" pitchFamily="18" charset="-120"/>
              </a:rPr>
              <a:t>A file can have fixed-length records or variable-length records</a:t>
            </a:r>
          </a:p>
          <a:p>
            <a:r>
              <a:rPr lang="en-US" altLang="zh-HK" sz="2400" dirty="0">
                <a:ea typeface="PMingLiU" pitchFamily="18" charset="-120"/>
              </a:rPr>
              <a:t>A file descriptor (or file header) includes information that describes the file, such as the field names and their data types, and the addresses of the file blocks on disk</a:t>
            </a:r>
          </a:p>
          <a:p>
            <a:r>
              <a:rPr lang="en-US" altLang="zh-HK" sz="2400" dirty="0">
                <a:ea typeface="PMingLiU" pitchFamily="18" charset="-120"/>
              </a:rPr>
              <a:t>File records are stored on disk blocks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E14A-C855-4DEC-B7B9-AC8C249A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70B-4AC5-4A82-897B-1345F34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Files of Records 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5485-2F5E-4C13-95CB-1A15B7F3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The physical disk blocks that are allocated to hold the records of a file can be contiguous (one by one), linked (using pointers), or indexed (a table to describe their locations)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File records can be </a:t>
            </a:r>
            <a:r>
              <a:rPr lang="en-US" altLang="zh-HK" sz="2000" dirty="0" err="1">
                <a:ea typeface="PMingLiU" pitchFamily="18" charset="-120"/>
              </a:rPr>
              <a:t>unspanned</a:t>
            </a:r>
            <a:r>
              <a:rPr lang="en-US" altLang="zh-HK" sz="2000" dirty="0">
                <a:ea typeface="PMingLiU" pitchFamily="18" charset="-120"/>
              </a:rPr>
              <a:t> or spanned </a:t>
            </a:r>
          </a:p>
          <a:p>
            <a:pPr lvl="1">
              <a:lnSpc>
                <a:spcPct val="110000"/>
              </a:lnSpc>
            </a:pPr>
            <a:r>
              <a:rPr lang="en-US" altLang="zh-HK" dirty="0" err="1">
                <a:ea typeface="PMingLiU" pitchFamily="18" charset="-120"/>
              </a:rPr>
              <a:t>Unspanned</a:t>
            </a:r>
            <a:r>
              <a:rPr lang="en-US" altLang="zh-HK" dirty="0">
                <a:ea typeface="PMingLiU" pitchFamily="18" charset="-120"/>
              </a:rPr>
              <a:t>: no record can span two blocks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Spanned: a record can be stored in more than one block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E31F0-CC38-4813-A759-3E27524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D2BE9F-3C28-4643-83BD-3B3604B7E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t="47236" r="379" b="7340"/>
          <a:stretch/>
        </p:blipFill>
        <p:spPr>
          <a:xfrm>
            <a:off x="6172195" y="4928641"/>
            <a:ext cx="5659177" cy="11004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93899F-540F-411F-B623-8D576B59C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r="379" b="54463"/>
          <a:stretch/>
        </p:blipFill>
        <p:spPr>
          <a:xfrm>
            <a:off x="368638" y="4925912"/>
            <a:ext cx="5659177" cy="110313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EDA2DC-1FC4-45C8-B506-275DB5B1CF68}"/>
              </a:ext>
            </a:extLst>
          </p:cNvPr>
          <p:cNvSpPr/>
          <p:nvPr/>
        </p:nvSpPr>
        <p:spPr>
          <a:xfrm>
            <a:off x="2449463" y="6144559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000" dirty="0" err="1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Unspanned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408A5-C34D-4984-A521-03C519202F4C}"/>
              </a:ext>
            </a:extLst>
          </p:cNvPr>
          <p:cNvSpPr/>
          <p:nvPr/>
        </p:nvSpPr>
        <p:spPr>
          <a:xfrm>
            <a:off x="8395688" y="6141526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panned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EA4-AAEB-47BF-8FD9-7415298C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Files of Records (</a:t>
            </a:r>
            <a:r>
              <a:rPr lang="en-US" altLang="zh-TW" dirty="0"/>
              <a:t>3</a:t>
            </a:r>
            <a:r>
              <a:rPr lang="en-US" altLang="zh-HK" dirty="0"/>
              <a:t>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DBE0-0955-4AA9-ADBC-5325A62A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In a file of fixed-length records, all records have the same format. Usually, </a:t>
            </a:r>
            <a:r>
              <a:rPr lang="en-US" altLang="zh-HK" sz="2400" dirty="0" err="1">
                <a:ea typeface="PMingLiU" pitchFamily="18" charset="-120"/>
              </a:rPr>
              <a:t>unspanned</a:t>
            </a:r>
            <a:r>
              <a:rPr lang="en-US" altLang="zh-HK" sz="2400" dirty="0">
                <a:ea typeface="PMingLiU" pitchFamily="18" charset="-120"/>
              </a:rPr>
              <a:t> blocking is use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Files of variable-length records require additional information to be stored in each record, such as separator characters</a:t>
            </a:r>
          </a:p>
          <a:p>
            <a:pPr lvl="1"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Usually spanned blocking is used with such files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4C95-CBEF-4022-B221-56D55D75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1BD-582F-49EF-9AF8-81F3322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Operations on Files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A0EB-A52E-4A14-BA27-F466260A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OPEN: makes the file ready for access, and associates a pointer that will refer to a </a:t>
            </a:r>
            <a:r>
              <a:rPr lang="en-US" altLang="zh-CN" i="1" dirty="0"/>
              <a:t>current</a:t>
            </a:r>
            <a:r>
              <a:rPr lang="en-US" altLang="zh-CN" dirty="0"/>
              <a:t>  file record at each point in time</a:t>
            </a:r>
          </a:p>
          <a:p>
            <a:r>
              <a:rPr lang="en-US" altLang="zh-CN" dirty="0"/>
              <a:t>FIND: searches for the first file record that satisfies a certain condition, and makes it the current file record</a:t>
            </a:r>
          </a:p>
          <a:p>
            <a:r>
              <a:rPr lang="en-US" altLang="zh-CN" dirty="0"/>
              <a:t>FINDNEXT: searches for the next file record (from the current record) that satisfies a certain condition, and makes it the current file record</a:t>
            </a:r>
          </a:p>
          <a:p>
            <a:r>
              <a:rPr lang="en-US" altLang="zh-CN" dirty="0"/>
              <a:t>READ: reads the current file record into a program variable</a:t>
            </a:r>
          </a:p>
          <a:p>
            <a:r>
              <a:rPr lang="en-US" altLang="zh-CN" dirty="0"/>
              <a:t>INSERT: inserts a new record into the file, and makes it the current file record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49EA-A08A-4B84-A246-2B50A8B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9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5CFF-32C7-4B11-BE4D-CBD5ADA9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Operations on Files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0937-9AE5-4547-B86A-7D83B9B8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DELETE: removes the current file record from the file, usually by marking the record to indicate that it is no longer valid</a:t>
            </a:r>
          </a:p>
          <a:p>
            <a:r>
              <a:rPr lang="en-US" altLang="zh-CN" dirty="0"/>
              <a:t>MODIFY: changes the values of some fields of the current file record</a:t>
            </a:r>
          </a:p>
          <a:p>
            <a:r>
              <a:rPr lang="en-US" altLang="zh-CN" dirty="0"/>
              <a:t>CLOSE: terminates access to the file</a:t>
            </a:r>
          </a:p>
          <a:p>
            <a:r>
              <a:rPr lang="en-US" altLang="zh-CN" dirty="0"/>
              <a:t>REORGANIZE: reorganizes the file records. For example, the records marked “deleted” are physically removed from the file or a new organization of the file records is created</a:t>
            </a:r>
          </a:p>
          <a:p>
            <a:r>
              <a:rPr lang="en-US" altLang="zh-CN" dirty="0"/>
              <a:t>READ_ORDERED: reads</a:t>
            </a:r>
            <a:r>
              <a:rPr lang="zh-CN" altLang="en-US" dirty="0"/>
              <a:t> </a:t>
            </a:r>
            <a:r>
              <a:rPr lang="en-US" altLang="zh-CN" dirty="0"/>
              <a:t>the file blocks in order of a specific field of the file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F3A93-0E00-4AD6-89CF-995C1BDE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1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1924-E7E2-4A7D-A9D5-18D6651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Unordered Files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49EF-2141-443E-ABA1-83EC9EF4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Also called a heap file (records are unordered)</a:t>
            </a:r>
          </a:p>
          <a:p>
            <a:r>
              <a:rPr lang="en-US" altLang="zh-HK" sz="2000" dirty="0">
                <a:ea typeface="PMingLiU" pitchFamily="18" charset="-120"/>
              </a:rPr>
              <a:t>New records are inserted at the end of the file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Arranged in their insertion sequence</a:t>
            </a:r>
          </a:p>
          <a:p>
            <a:r>
              <a:rPr lang="en-US" altLang="zh-HK" sz="2000" dirty="0">
                <a:ea typeface="PMingLiU" pitchFamily="18" charset="-120"/>
              </a:rPr>
              <a:t>A linear search through the file records is necessary to search for a record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This requires reading and searching half the file blocks on average, and is hence quite expensive (i.e., n/2)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Worst case, all records (i.e., n)</a:t>
            </a:r>
          </a:p>
          <a:p>
            <a:r>
              <a:rPr lang="en-US" altLang="zh-HK" sz="2000" dirty="0">
                <a:ea typeface="PMingLiU" pitchFamily="18" charset="-120"/>
              </a:rPr>
              <a:t>Record insertion is efficient (add to the end)</a:t>
            </a:r>
          </a:p>
          <a:p>
            <a:r>
              <a:rPr lang="en-US" altLang="zh-HK" sz="2000" dirty="0">
                <a:ea typeface="PMingLiU" pitchFamily="18" charset="-120"/>
              </a:rPr>
              <a:t>Reading the records in order of a particular field requires sorting the file records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70FA9-C820-4C11-9477-22F0C219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475ECB-882F-4B4D-8579-656ECAA09EB6}"/>
              </a:ext>
            </a:extLst>
          </p:cNvPr>
          <p:cNvGrpSpPr/>
          <p:nvPr/>
        </p:nvGrpSpPr>
        <p:grpSpPr>
          <a:xfrm>
            <a:off x="3612357" y="5914768"/>
            <a:ext cx="4967287" cy="381000"/>
            <a:chOff x="3968711" y="5914768"/>
            <a:chExt cx="4967287" cy="3810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A60AA7D-A767-4F12-8F46-1F756938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1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28FA497-3F61-4705-8B15-44676A98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1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6DD3509-5B40-4F37-BA5B-AD0BA589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898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A1EF91A-3C25-4311-9052-80F5BF0D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786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E2B01DE-0348-47CD-9471-45AFE85E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673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B0F0303-6D58-49F5-932A-BF6E46F34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56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E6F621EB-CC73-4835-9253-32DA6AFF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48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AC542A2D-0460-44E1-9876-E8F6EAF3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36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0D6A8A99-B049-4CB1-992B-C0EB58DDB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223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F8F26C98-9964-4A8A-84E7-38BD870F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11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0FBB-77C2-4AB8-988E-51D973BA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Ordered Files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7F51-A46F-4885-88AE-F3CF24BD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27081" cy="4206240"/>
          </a:xfrm>
        </p:spPr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Also called a sequential file (records are ordered)</a:t>
            </a:r>
          </a:p>
          <a:p>
            <a:r>
              <a:rPr lang="en-US" altLang="zh-HK" sz="2000" dirty="0">
                <a:ea typeface="PMingLiU" pitchFamily="18" charset="-120"/>
              </a:rPr>
              <a:t>File records are kept sorted by the values of an ordering field</a:t>
            </a:r>
          </a:p>
          <a:p>
            <a:r>
              <a:rPr lang="en-US" altLang="zh-HK" sz="2000" dirty="0">
                <a:ea typeface="PMingLiU" pitchFamily="18" charset="-120"/>
              </a:rPr>
              <a:t>Insertion is expensive: records must be inserted in the correct order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It is common to keep a separate unordered overflow file for new records to improve insertion efficiency; this is periodically merged with the main ordered file</a:t>
            </a:r>
          </a:p>
          <a:p>
            <a:r>
              <a:rPr lang="en-US" altLang="zh-HK" sz="2000" dirty="0">
                <a:ea typeface="PMingLiU" pitchFamily="18" charset="-120"/>
              </a:rPr>
              <a:t>A binary search can be used to search for a record on its ordering field value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This requires reading and searching log</a:t>
            </a:r>
            <a:r>
              <a:rPr lang="en-US" altLang="zh-HK" baseline="-25000" dirty="0">
                <a:ea typeface="PMingLiU" pitchFamily="18" charset="-120"/>
              </a:rPr>
              <a:t>2</a:t>
            </a:r>
            <a:r>
              <a:rPr lang="en-US" altLang="zh-HK" dirty="0">
                <a:ea typeface="PMingLiU" pitchFamily="18" charset="-120"/>
              </a:rPr>
              <a:t>n of the file blocks on the average, an improvement over linear search</a:t>
            </a:r>
          </a:p>
          <a:p>
            <a:r>
              <a:rPr lang="en-US" altLang="zh-HK" sz="2000" dirty="0">
                <a:ea typeface="PMingLiU" pitchFamily="18" charset="-120"/>
              </a:rPr>
              <a:t>Reading the records in order of the ordering field is quite efficient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8710-F8F8-4D90-BA75-88C94C4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8324AD-95D4-4C05-A680-2AC59E5E3472}"/>
              </a:ext>
            </a:extLst>
          </p:cNvPr>
          <p:cNvGrpSpPr/>
          <p:nvPr/>
        </p:nvGrpSpPr>
        <p:grpSpPr>
          <a:xfrm>
            <a:off x="3612356" y="5881822"/>
            <a:ext cx="4967288" cy="381000"/>
            <a:chOff x="3610234" y="6135130"/>
            <a:chExt cx="4967288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2C6BDC-CBED-45B8-BA6F-24DB3B8E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2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9C5D7-EA38-43CA-A139-DA51C4BC9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5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DD87B-7348-43EE-902C-CEAE46AD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42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37252D-93FF-405C-ADE5-039594FA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30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CF9050-DFAA-42FA-B620-50DB94A4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19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752A56-2DF2-4171-9631-6D4BD63E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08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F519F2-1AAA-43EB-83A1-92AF89B7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97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1EDEA6-86B9-4129-AA27-8A38E977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85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3C713B-2807-4CC4-AF91-827A08034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74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AC64F-27C2-4DCB-9562-7DFF36A2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6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03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F3A-8C5A-40F4-9209-40D2B15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Ordered Files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190A-3CAD-422D-9752-FC30E9CC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C9C3-C062-477A-972D-3845ECC1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BBCC1-AD58-433E-B2C5-A58DF305D6C8}"/>
              </a:ext>
            </a:extLst>
          </p:cNvPr>
          <p:cNvGrpSpPr/>
          <p:nvPr/>
        </p:nvGrpSpPr>
        <p:grpSpPr>
          <a:xfrm>
            <a:off x="2400354" y="2551676"/>
            <a:ext cx="4967288" cy="381000"/>
            <a:chOff x="3610234" y="6135130"/>
            <a:chExt cx="4967288" cy="381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B9C5A0-1E62-40B8-BC9F-D20C9AA8C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2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D4B002-CEE1-4B0B-8338-0BA19ADA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5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D7672-203D-4C5F-A3D4-2E283887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42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5FC9B-1141-45FC-962A-57CC1BE3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30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9A34D-6213-45A7-BC9E-D76543FF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19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317F5F-ABF6-4354-91C9-83884B24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08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838970-EEDF-49E5-83AF-029FB73D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97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AAAF03-3A18-4E60-85B0-02DC477C1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85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AB7EC-493E-4891-A12C-34CC2FB4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74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A24599-6179-45A1-ACE5-AE3417B14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6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3258569-8ACE-4894-A141-01531615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54" y="362670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18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884B61-7EAD-40A6-8923-0A3D82FE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54" y="362670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20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7B5DA21-0D08-4BE2-A4DD-E6E0BFBA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42" y="362670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B442DF4-7F84-4512-8555-5172BE81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429" y="362670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46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88559ED-22D1-41EE-9D0D-AA9E68C8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17" y="362670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37E4A3-F5C5-476A-8B03-745E7B3A5D0A}"/>
              </a:ext>
            </a:extLst>
          </p:cNvPr>
          <p:cNvSpPr/>
          <p:nvPr/>
        </p:nvSpPr>
        <p:spPr>
          <a:xfrm>
            <a:off x="4889613" y="3622007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Unordered overflow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85C94-B6BD-477C-B944-EC05258440A1}"/>
              </a:ext>
            </a:extLst>
          </p:cNvPr>
          <p:cNvSpPr/>
          <p:nvPr/>
        </p:nvSpPr>
        <p:spPr>
          <a:xfrm>
            <a:off x="7369005" y="2545239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Ordered file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57CDDC82-B872-492C-BF79-7653C86F1A26}"/>
              </a:ext>
            </a:extLst>
          </p:cNvPr>
          <p:cNvSpPr/>
          <p:nvPr/>
        </p:nvSpPr>
        <p:spPr>
          <a:xfrm>
            <a:off x="1009682" y="3279691"/>
            <a:ext cx="731520" cy="23920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9BE93F-6B35-4221-B537-54A3FDF6F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560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17CD3-2AD8-4C83-9A0B-E75DC142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60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3EDF15-1313-4277-93C0-E0EDD003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748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C11D7-1C09-4BD8-A21A-7D024F7F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635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6ADA01-28BE-454F-A9A2-6E1FF898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23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F11FB5-8077-48B1-9348-E1BCBB5A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410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880FA-05A0-42EA-A0A4-1BA2C5DC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298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468E81-4C49-459F-9367-CE9AE9C5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185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B5C633-CCE9-495C-AE52-2BB8BFCB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73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6B7A7-C759-4E3C-BA3B-64ECB1EF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175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100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FFE8A05A-2AD4-4F99-8416-1A0FCDC2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96" y="5294485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20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6144C86B-86CB-4C2A-BB7E-2733D0DE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84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46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164027F-34F8-4CA8-986F-19C4DFA6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872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50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42A301F0-6FA1-440C-99EC-FDEA728B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59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60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915447B-4D65-425A-B3E6-AC4C6263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647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3D2160-6572-4AB1-8771-EC2F1582A8B1}"/>
              </a:ext>
            </a:extLst>
          </p:cNvPr>
          <p:cNvSpPr/>
          <p:nvPr/>
        </p:nvSpPr>
        <p:spPr>
          <a:xfrm>
            <a:off x="9846962" y="5262773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Ordered file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01703F-D71D-41D7-A178-384A9A8965A4}"/>
              </a:ext>
            </a:extLst>
          </p:cNvPr>
          <p:cNvSpPr/>
          <p:nvPr/>
        </p:nvSpPr>
        <p:spPr>
          <a:xfrm>
            <a:off x="1124832" y="4312508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669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322E-3005-4BA9-871D-66FC3CEF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Storage Medium for Databases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EB47-7065-4E0A-AB19-9A556481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856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Memory hierarchy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CPU cache &gt; main memory &gt; flash memory/Phase change memory &gt; magnetic disks/optical disks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Slower in access delay but larger in memory size (less expensive)</a:t>
            </a:r>
          </a:p>
          <a:p>
            <a:pPr>
              <a:lnSpc>
                <a:spcPct val="120000"/>
              </a:lnSpc>
            </a:pPr>
            <a:r>
              <a:rPr lang="en-HK" dirty="0"/>
              <a:t>Primary storage (volatile)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The storage media that can be operated directly by the CPU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Include main memory and cache memory</a:t>
            </a:r>
          </a:p>
          <a:p>
            <a:pPr>
              <a:lnSpc>
                <a:spcPct val="120000"/>
              </a:lnSpc>
            </a:pPr>
            <a:r>
              <a:rPr lang="en-HK" dirty="0"/>
              <a:t>Secondary and tertiary storage (non-volatile)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Slower in access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Include magnetic disks, optical disks and flash memory</a:t>
            </a:r>
          </a:p>
          <a:p>
            <a:pPr>
              <a:lnSpc>
                <a:spcPct val="120000"/>
              </a:lnSpc>
            </a:pPr>
            <a:r>
              <a:rPr lang="en-HK" dirty="0"/>
              <a:t>A database could be huge in size (several hundred GB or even larger)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Need to be resided in secondary/tertiary storage (non-volatile/persistent storage)</a:t>
            </a: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76B9-F990-4B88-9382-A9951F0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FFDE-8823-4D14-9E4E-8C2FB0C2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Binary Search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E45C-D54E-4C79-9A27-1D7EE0ED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F46E5-F2B3-46D0-B79E-A24F9BF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52B560-1983-4A8F-8024-03995B7C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57" y="2058216"/>
            <a:ext cx="7893086" cy="42062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1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C714-8CA3-43F8-9A54-B665286A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Data Structures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103F-3CBA-4ADC-BF2D-3FD2693F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altLang="zh-CN" sz="2400" dirty="0"/>
              <a:t>In a binary tree, every node has two links (pointers).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F73-5E75-4616-AA65-1FE70BEA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F7A03E-4EF1-4010-8F87-2C34095CB0D8}"/>
              </a:ext>
            </a:extLst>
          </p:cNvPr>
          <p:cNvGrpSpPr>
            <a:grpSpLocks/>
          </p:cNvGrpSpPr>
          <p:nvPr/>
        </p:nvGrpSpPr>
        <p:grpSpPr bwMode="auto">
          <a:xfrm>
            <a:off x="1201946" y="2704068"/>
            <a:ext cx="6239743" cy="3760939"/>
            <a:chOff x="80" y="2637"/>
            <a:chExt cx="2603" cy="11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B08744-EF99-4B30-9E0B-2AEB5E9E5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2784"/>
              <a:ext cx="2603" cy="1047"/>
              <a:chOff x="80" y="2784"/>
              <a:chExt cx="2603" cy="1047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A8740324-A4D3-4F61-97A4-660F8DB16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2893"/>
                <a:ext cx="764" cy="179"/>
                <a:chOff x="1582" y="2698"/>
                <a:chExt cx="1201" cy="179"/>
              </a:xfrm>
            </p:grpSpPr>
            <p:sp>
              <p:nvSpPr>
                <p:cNvPr id="50" name="Rectangle 7">
                  <a:extLst>
                    <a:ext uri="{FF2B5EF4-FFF2-40B4-BE49-F238E27FC236}">
                      <a16:creationId xmlns:a16="http://schemas.microsoft.com/office/drawing/2014/main" id="{291387EB-189D-42AB-9BF4-34240BB74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51" name="Rectangle 8">
                  <a:extLst>
                    <a:ext uri="{FF2B5EF4-FFF2-40B4-BE49-F238E27FC236}">
                      <a16:creationId xmlns:a16="http://schemas.microsoft.com/office/drawing/2014/main" id="{27C74947-ED72-4C28-B93C-534390840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52" name="Rectangle 9">
                  <a:extLst>
                    <a:ext uri="{FF2B5EF4-FFF2-40B4-BE49-F238E27FC236}">
                      <a16:creationId xmlns:a16="http://schemas.microsoft.com/office/drawing/2014/main" id="{19C50F06-AAD5-4CD2-82BA-CB010E09A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9" name="Group 10">
                <a:extLst>
                  <a:ext uri="{FF2B5EF4-FFF2-40B4-BE49-F238E27FC236}">
                    <a16:creationId xmlns:a16="http://schemas.microsoft.com/office/drawing/2014/main" id="{1F7BBD13-4AE5-416C-95CD-2C77923048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" y="3179"/>
                <a:ext cx="764" cy="179"/>
                <a:chOff x="1582" y="2698"/>
                <a:chExt cx="1201" cy="179"/>
              </a:xfrm>
            </p:grpSpPr>
            <p:sp>
              <p:nvSpPr>
                <p:cNvPr id="47" name="Rectangle 11">
                  <a:extLst>
                    <a:ext uri="{FF2B5EF4-FFF2-40B4-BE49-F238E27FC236}">
                      <a16:creationId xmlns:a16="http://schemas.microsoft.com/office/drawing/2014/main" id="{4DDD19DC-93F1-47D8-A305-F51471233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48" name="Rectangle 12">
                  <a:extLst>
                    <a:ext uri="{FF2B5EF4-FFF2-40B4-BE49-F238E27FC236}">
                      <a16:creationId xmlns:a16="http://schemas.microsoft.com/office/drawing/2014/main" id="{E261B4BF-3F90-4397-8ECB-82F459DA5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49" name="Rectangle 13">
                  <a:extLst>
                    <a:ext uri="{FF2B5EF4-FFF2-40B4-BE49-F238E27FC236}">
                      <a16:creationId xmlns:a16="http://schemas.microsoft.com/office/drawing/2014/main" id="{067386FF-67EE-4F33-A31C-0F53C7104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10" name="Group 14">
                <a:extLst>
                  <a:ext uri="{FF2B5EF4-FFF2-40B4-BE49-F238E27FC236}">
                    <a16:creationId xmlns:a16="http://schemas.microsoft.com/office/drawing/2014/main" id="{905B4A76-322A-47B0-AFF6-679EE1441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7" y="3171"/>
                <a:ext cx="764" cy="179"/>
                <a:chOff x="1582" y="2698"/>
                <a:chExt cx="1201" cy="179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A2577F62-4224-480D-A052-F43E48025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45" name="Rectangle 16">
                  <a:extLst>
                    <a:ext uri="{FF2B5EF4-FFF2-40B4-BE49-F238E27FC236}">
                      <a16:creationId xmlns:a16="http://schemas.microsoft.com/office/drawing/2014/main" id="{4914BD5C-69AE-4651-A455-DCFBD7DDC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46" name="Rectangle 17">
                  <a:extLst>
                    <a:ext uri="{FF2B5EF4-FFF2-40B4-BE49-F238E27FC236}">
                      <a16:creationId xmlns:a16="http://schemas.microsoft.com/office/drawing/2014/main" id="{648C037C-D509-46A1-9AE6-88163FA22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cxnSp>
            <p:nvCxnSpPr>
              <p:cNvPr id="11" name="AutoShape 18">
                <a:extLst>
                  <a:ext uri="{FF2B5EF4-FFF2-40B4-BE49-F238E27FC236}">
                    <a16:creationId xmlns:a16="http://schemas.microsoft.com/office/drawing/2014/main" id="{3AEC0B9A-9162-405E-8CE5-1ADFD96C69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28" y="3048"/>
                <a:ext cx="303" cy="1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AutoShape 19">
                <a:extLst>
                  <a:ext uri="{FF2B5EF4-FFF2-40B4-BE49-F238E27FC236}">
                    <a16:creationId xmlns:a16="http://schemas.microsoft.com/office/drawing/2014/main" id="{368470D3-06D3-45E1-B86C-C0A15EDFE87E}"/>
                  </a:ext>
                </a:extLst>
              </p:cNvPr>
              <p:cNvCxnSpPr>
                <a:cxnSpLocks noChangeShapeType="1"/>
                <a:endCxn id="45" idx="0"/>
              </p:cNvCxnSpPr>
              <p:nvPr/>
            </p:nvCxnSpPr>
            <p:spPr bwMode="auto">
              <a:xfrm>
                <a:off x="1792" y="3048"/>
                <a:ext cx="127" cy="1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7EF8F989-6761-4462-AEE4-EB441CE11C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3457"/>
                <a:ext cx="764" cy="179"/>
                <a:chOff x="1582" y="2698"/>
                <a:chExt cx="1201" cy="179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708D53DF-1ACE-4F76-9260-92856F9FB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42" name="Rectangle 22">
                  <a:extLst>
                    <a:ext uri="{FF2B5EF4-FFF2-40B4-BE49-F238E27FC236}">
                      <a16:creationId xmlns:a16="http://schemas.microsoft.com/office/drawing/2014/main" id="{57FEDE6C-9DC8-4233-916E-75DA843A7E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43" name="Rectangle 23">
                  <a:extLst>
                    <a:ext uri="{FF2B5EF4-FFF2-40B4-BE49-F238E27FC236}">
                      <a16:creationId xmlns:a16="http://schemas.microsoft.com/office/drawing/2014/main" id="{BF68CD45-7F37-454E-B73D-1079E59F1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14" name="Group 24">
                <a:extLst>
                  <a:ext uri="{FF2B5EF4-FFF2-40B4-BE49-F238E27FC236}">
                    <a16:creationId xmlns:a16="http://schemas.microsoft.com/office/drawing/2014/main" id="{4A574FA8-64B2-4B8A-869A-4EF3E0395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" y="3457"/>
                <a:ext cx="764" cy="179"/>
                <a:chOff x="1582" y="2698"/>
                <a:chExt cx="1201" cy="179"/>
              </a:xfrm>
            </p:grpSpPr>
            <p:sp>
              <p:nvSpPr>
                <p:cNvPr id="38" name="Rectangle 25">
                  <a:extLst>
                    <a:ext uri="{FF2B5EF4-FFF2-40B4-BE49-F238E27FC236}">
                      <a16:creationId xmlns:a16="http://schemas.microsoft.com/office/drawing/2014/main" id="{63ACB95E-0CE6-406E-819E-42D36AA1B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614CD6CA-5472-4E45-B8F4-8BAD5A1E2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40" name="Rectangle 27">
                  <a:extLst>
                    <a:ext uri="{FF2B5EF4-FFF2-40B4-BE49-F238E27FC236}">
                      <a16:creationId xmlns:a16="http://schemas.microsoft.com/office/drawing/2014/main" id="{945E1983-1242-477A-A584-A56AB147F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15" name="Group 28">
                <a:extLst>
                  <a:ext uri="{FF2B5EF4-FFF2-40B4-BE49-F238E27FC236}">
                    <a16:creationId xmlns:a16="http://schemas.microsoft.com/office/drawing/2014/main" id="{E1EB7E00-D5AB-46FC-9F25-DB8C5970F7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9" y="3333"/>
                <a:ext cx="810" cy="124"/>
                <a:chOff x="1296" y="3334"/>
                <a:chExt cx="1147" cy="123"/>
              </a:xfrm>
            </p:grpSpPr>
            <p:cxnSp>
              <p:nvCxnSpPr>
                <p:cNvPr id="36" name="AutoShape 29">
                  <a:extLst>
                    <a:ext uri="{FF2B5EF4-FFF2-40B4-BE49-F238E27FC236}">
                      <a16:creationId xmlns:a16="http://schemas.microsoft.com/office/drawing/2014/main" id="{210FF455-CA98-4F62-88DE-46DF6CD32EA8}"/>
                    </a:ext>
                  </a:extLst>
                </p:cNvPr>
                <p:cNvCxnSpPr>
                  <a:cxnSpLocks noChangeShapeType="1"/>
                  <a:endCxn id="42" idx="0"/>
                </p:cNvCxnSpPr>
                <p:nvPr/>
              </p:nvCxnSpPr>
              <p:spPr bwMode="auto">
                <a:xfrm flipH="1">
                  <a:off x="1296" y="3334"/>
                  <a:ext cx="369" cy="12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30">
                  <a:extLst>
                    <a:ext uri="{FF2B5EF4-FFF2-40B4-BE49-F238E27FC236}">
                      <a16:creationId xmlns:a16="http://schemas.microsoft.com/office/drawing/2014/main" id="{4D091D23-7A55-4B8A-AF32-77D823BC80D5}"/>
                    </a:ext>
                  </a:extLst>
                </p:cNvPr>
                <p:cNvCxnSpPr>
                  <a:cxnSpLocks noChangeShapeType="1"/>
                  <a:endCxn id="39" idx="0"/>
                </p:cNvCxnSpPr>
                <p:nvPr/>
              </p:nvCxnSpPr>
              <p:spPr bwMode="auto">
                <a:xfrm>
                  <a:off x="2174" y="3334"/>
                  <a:ext cx="269" cy="12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6" name="Group 31">
                <a:extLst>
                  <a:ext uri="{FF2B5EF4-FFF2-40B4-BE49-F238E27FC236}">
                    <a16:creationId xmlns:a16="http://schemas.microsoft.com/office/drawing/2014/main" id="{3DCE6725-C284-4823-BFC2-F6B61DB4E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" y="3457"/>
                <a:ext cx="764" cy="179"/>
                <a:chOff x="1582" y="2698"/>
                <a:chExt cx="1201" cy="17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6A237EE-2487-48C3-A75C-8BBDE8ADF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890DF40-7EE0-4F55-840D-9AB646D00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2D0C971-B56B-426D-9792-F36308BEB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cxnSp>
            <p:nvCxnSpPr>
              <p:cNvPr id="17" name="AutoShape 35">
                <a:extLst>
                  <a:ext uri="{FF2B5EF4-FFF2-40B4-BE49-F238E27FC236}">
                    <a16:creationId xmlns:a16="http://schemas.microsoft.com/office/drawing/2014/main" id="{771778FB-E334-453D-BA1F-92CAEB7AB454}"/>
                  </a:ext>
                </a:extLst>
              </p:cNvPr>
              <p:cNvCxnSpPr>
                <a:cxnSpLocks noChangeShapeType="1"/>
                <a:endCxn id="34" idx="0"/>
              </p:cNvCxnSpPr>
              <p:nvPr/>
            </p:nvCxnSpPr>
            <p:spPr bwMode="auto">
              <a:xfrm flipH="1">
                <a:off x="462" y="3334"/>
                <a:ext cx="112" cy="1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Line 36">
                <a:extLst>
                  <a:ext uri="{FF2B5EF4-FFF2-40B4-BE49-F238E27FC236}">
                    <a16:creationId xmlns:a16="http://schemas.microsoft.com/office/drawing/2014/main" id="{A41F4D3E-616A-42F3-87EC-77D5AFB6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9" y="3334"/>
                <a:ext cx="88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37">
                <a:extLst>
                  <a:ext uri="{FF2B5EF4-FFF2-40B4-BE49-F238E27FC236}">
                    <a16:creationId xmlns:a16="http://schemas.microsoft.com/office/drawing/2014/main" id="{64B61299-3912-46F8-B1DD-9A142F5F9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356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38">
                <a:extLst>
                  <a:ext uri="{FF2B5EF4-FFF2-40B4-BE49-F238E27FC236}">
                    <a16:creationId xmlns:a16="http://schemas.microsoft.com/office/drawing/2014/main" id="{3113E2D2-3E4C-4D6F-998C-D45810AC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39">
                <a:extLst>
                  <a:ext uri="{FF2B5EF4-FFF2-40B4-BE49-F238E27FC236}">
                    <a16:creationId xmlns:a16="http://schemas.microsoft.com/office/drawing/2014/main" id="{52039440-0C9E-48DA-A966-92B8B82E3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40">
                <a:extLst>
                  <a:ext uri="{FF2B5EF4-FFF2-40B4-BE49-F238E27FC236}">
                    <a16:creationId xmlns:a16="http://schemas.microsoft.com/office/drawing/2014/main" id="{CA11DE18-5F09-4340-9E63-2A9D2249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1ACD93E-FD60-432F-AF75-A00880FBC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42">
                <a:extLst>
                  <a:ext uri="{FF2B5EF4-FFF2-40B4-BE49-F238E27FC236}">
                    <a16:creationId xmlns:a16="http://schemas.microsoft.com/office/drawing/2014/main" id="{287E2297-428D-4C11-AE9B-6A873C1DA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43">
                <a:extLst>
                  <a:ext uri="{FF2B5EF4-FFF2-40B4-BE49-F238E27FC236}">
                    <a16:creationId xmlns:a16="http://schemas.microsoft.com/office/drawing/2014/main" id="{87498D5C-45C8-40AE-A3D6-E7BC51792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44">
                <a:extLst>
                  <a:ext uri="{FF2B5EF4-FFF2-40B4-BE49-F238E27FC236}">
                    <a16:creationId xmlns:a16="http://schemas.microsoft.com/office/drawing/2014/main" id="{2A7ABFD6-702A-4B08-B805-55A5CBDF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" y="3602"/>
                <a:ext cx="2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45">
                <a:extLst>
                  <a:ext uri="{FF2B5EF4-FFF2-40B4-BE49-F238E27FC236}">
                    <a16:creationId xmlns:a16="http://schemas.microsoft.com/office/drawing/2014/main" id="{965273C4-10AD-4115-911E-4A14CFCF8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" y="361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46">
                <a:extLst>
                  <a:ext uri="{FF2B5EF4-FFF2-40B4-BE49-F238E27FC236}">
                    <a16:creationId xmlns:a16="http://schemas.microsoft.com/office/drawing/2014/main" id="{2B8D9E23-1655-47CC-827D-EA1856C48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2" y="3602"/>
                <a:ext cx="1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47">
                <a:extLst>
                  <a:ext uri="{FF2B5EF4-FFF2-40B4-BE49-F238E27FC236}">
                    <a16:creationId xmlns:a16="http://schemas.microsoft.com/office/drawing/2014/main" id="{BC4F5878-0600-430F-8515-F203BB345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0" y="3594"/>
                <a:ext cx="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48">
                <a:extLst>
                  <a:ext uri="{FF2B5EF4-FFF2-40B4-BE49-F238E27FC236}">
                    <a16:creationId xmlns:a16="http://schemas.microsoft.com/office/drawing/2014/main" id="{600F3DE5-5C91-49AF-A8D2-BB79EE81D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1" y="3602"/>
                <a:ext cx="2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49">
                <a:extLst>
                  <a:ext uri="{FF2B5EF4-FFF2-40B4-BE49-F238E27FC236}">
                    <a16:creationId xmlns:a16="http://schemas.microsoft.com/office/drawing/2014/main" id="{941B37AE-0FEB-4EF8-A471-E8F24F700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610"/>
                <a:ext cx="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50">
                <a:extLst>
                  <a:ext uri="{FF2B5EF4-FFF2-40B4-BE49-F238E27FC236}">
                    <a16:creationId xmlns:a16="http://schemas.microsoft.com/office/drawing/2014/main" id="{60E8BB9C-8C46-471E-935C-A191D738E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" y="2784"/>
                <a:ext cx="494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51">
              <a:extLst>
                <a:ext uri="{FF2B5EF4-FFF2-40B4-BE49-F238E27FC236}">
                  <a16:creationId xmlns:a16="http://schemas.microsoft.com/office/drawing/2014/main" id="{2B75D1CF-8513-40E8-B491-CD95D14A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637"/>
              <a:ext cx="285" cy="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ClrTx/>
                <a:buSzTx/>
                <a:buFontTx/>
                <a:buNone/>
              </a:pPr>
              <a:r>
                <a:rPr lang="en-GB" altLang="en-US"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root</a:t>
              </a:r>
            </a:p>
          </p:txBody>
        </p:sp>
      </p:grpSp>
      <p:sp>
        <p:nvSpPr>
          <p:cNvPr id="53" name="AutoShape 53">
            <a:extLst>
              <a:ext uri="{FF2B5EF4-FFF2-40B4-BE49-F238E27FC236}">
                <a16:creationId xmlns:a16="http://schemas.microsoft.com/office/drawing/2014/main" id="{F21F1138-63E9-4608-AD55-6B227BC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81" y="2704068"/>
            <a:ext cx="3244057" cy="3869756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7160" tIns="0" rIns="137160" bIns="0"/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defRPr/>
            </a:pPr>
            <a:r>
              <a:rPr lang="zh-TW" altLang="en-US" sz="1050" b="0" dirty="0">
                <a:latin typeface="Arial" pitchFamily="34" charset="0"/>
                <a:ea typeface="PMingLiU" pitchFamily="18" charset="-120"/>
              </a:rPr>
              <a:t> 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class 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 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{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private:	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int info;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* left;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* right;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};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class 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Mytree</a:t>
            </a:r>
            <a:endParaRPr lang="en-US" altLang="zh-TW" sz="1800" b="0" dirty="0">
              <a:latin typeface="Arial" pitchFamily="34" charset="0"/>
              <a:ea typeface="PMingLiU" pitchFamily="18" charset="-120"/>
            </a:endParaRP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{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private: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* root;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37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C858-EF03-464E-B2D3-63A8052A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Average Access Times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4DB7-0DE2-4558-9EDF-CCCFEA8B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>
                <a:ea typeface="PMingLiU" pitchFamily="18" charset="-120"/>
              </a:rPr>
              <a:t>The following table shows the average access time to access a specific record for a given type of file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E4D04-CBA1-41DD-8743-BDA74931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9" descr="Pink tissue paper">
            <a:extLst>
              <a:ext uri="{FF2B5EF4-FFF2-40B4-BE49-F238E27FC236}">
                <a16:creationId xmlns:a16="http://schemas.microsoft.com/office/drawing/2014/main" id="{6A777064-431E-4250-A70A-2D7552042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"/>
          <a:stretch/>
        </p:blipFill>
        <p:spPr bwMode="auto">
          <a:xfrm>
            <a:off x="1250950" y="3230861"/>
            <a:ext cx="10537117" cy="22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12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6B7C-8704-4704-A676-016EF6F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Hashed Files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60C3-68A5-4671-9680-CF8A347A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1" y="2011680"/>
            <a:ext cx="10591799" cy="4643120"/>
          </a:xfrm>
        </p:spPr>
        <p:txBody>
          <a:bodyPr>
            <a:normAutofit/>
          </a:bodyPr>
          <a:lstStyle/>
          <a:p>
            <a:r>
              <a:rPr lang="en-US" altLang="zh-HK" sz="2000" dirty="0">
                <a:ea typeface="PMingLiU" pitchFamily="18" charset="-120"/>
              </a:rPr>
              <a:t>Hashing for disk files is called External Hashing (files on disk)</a:t>
            </a:r>
          </a:p>
          <a:p>
            <a:r>
              <a:rPr lang="en-US" altLang="zh-HK" sz="2000" dirty="0">
                <a:ea typeface="PMingLiU" pitchFamily="18" charset="-120"/>
              </a:rPr>
              <a:t>The file blocks are divided into M equal-sized buckets, numbered bucket</a:t>
            </a:r>
            <a:r>
              <a:rPr lang="en-US" altLang="zh-HK" sz="2000" baseline="-25000" dirty="0">
                <a:ea typeface="PMingLiU" pitchFamily="18" charset="-120"/>
              </a:rPr>
              <a:t>0</a:t>
            </a:r>
            <a:r>
              <a:rPr lang="en-US" altLang="zh-HK" sz="2000" dirty="0">
                <a:ea typeface="PMingLiU" pitchFamily="18" charset="-120"/>
              </a:rPr>
              <a:t>, bucket</a:t>
            </a:r>
            <a:r>
              <a:rPr lang="en-US" altLang="zh-HK" sz="2000" baseline="-25000" dirty="0">
                <a:ea typeface="PMingLiU" pitchFamily="18" charset="-120"/>
              </a:rPr>
              <a:t>1</a:t>
            </a:r>
            <a:r>
              <a:rPr lang="en-US" altLang="zh-HK" sz="2000" dirty="0">
                <a:ea typeface="PMingLiU" pitchFamily="18" charset="-120"/>
              </a:rPr>
              <a:t>, ..., bucket</a:t>
            </a:r>
            <a:r>
              <a:rPr lang="en-US" altLang="zh-HK" sz="2000" baseline="-25000" dirty="0">
                <a:ea typeface="PMingLiU" pitchFamily="18" charset="-120"/>
              </a:rPr>
              <a:t>M-1</a:t>
            </a:r>
            <a:endParaRPr lang="en-US" altLang="zh-HK" sz="2000" dirty="0">
              <a:ea typeface="PMingLiU" pitchFamily="18" charset="-120"/>
            </a:endParaRPr>
          </a:p>
          <a:p>
            <a:r>
              <a:rPr lang="en-US" altLang="zh-HK" sz="2000" dirty="0">
                <a:ea typeface="PMingLiU" pitchFamily="18" charset="-120"/>
              </a:rPr>
              <a:t>One of the file fields is designated to be the hash key of the file</a:t>
            </a:r>
          </a:p>
          <a:p>
            <a:r>
              <a:rPr lang="en-US" altLang="zh-HK" sz="2000" dirty="0">
                <a:ea typeface="PMingLiU" pitchFamily="18" charset="-120"/>
              </a:rPr>
              <a:t>Suppose there is a hash function that takes a hash key as an argument to compute an integer in the range 0 to B – 1 where B is the number of buckets </a:t>
            </a:r>
          </a:p>
          <a:p>
            <a:r>
              <a:rPr lang="en-US" altLang="zh-HK" sz="2000" dirty="0">
                <a:ea typeface="PMingLiU" pitchFamily="18" charset="-120"/>
              </a:rPr>
              <a:t>A bucket array (an array index) from 0 to B – 1 holds the headers of B lists, one for each bucket of the array</a:t>
            </a:r>
          </a:p>
          <a:p>
            <a:r>
              <a:rPr lang="en-US" altLang="zh-HK" sz="2000" dirty="0">
                <a:ea typeface="PMingLiU" pitchFamily="18" charset="-120"/>
              </a:rPr>
              <a:t>If a record has search key K, we store the record by linking it to the bucket list for the bucket numbered h(K) where h is the hash function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h(K) </a:t>
            </a:r>
            <a:r>
              <a:rPr lang="en-US" altLang="zh-HK" dirty="0">
                <a:ea typeface="PMingLiU" pitchFamily="18" charset="-120"/>
                <a:sym typeface="Symbol" panose="05050102010706020507" pitchFamily="18" charset="2"/>
              </a:rPr>
              <a:t></a:t>
            </a:r>
            <a:r>
              <a:rPr lang="en-US" altLang="zh-HK" dirty="0">
                <a:ea typeface="PMingLiU" pitchFamily="18" charset="-120"/>
              </a:rPr>
              <a:t> 0 to B – 1</a:t>
            </a:r>
          </a:p>
          <a:p>
            <a:endParaRPr lang="en-US" altLang="zh-HK" sz="2000" dirty="0">
              <a:ea typeface="PMingLiU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83FC-0837-48B4-B425-8905BCEF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3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2BE9-BC2D-47E9-8461-AFC71313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Hashed Files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65D-9823-4A18-BB23-DA59862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F077C-3D74-47FC-BF94-13693451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4F28FB7-4356-4F09-8725-AC37773279AE}"/>
              </a:ext>
            </a:extLst>
          </p:cNvPr>
          <p:cNvSpPr/>
          <p:nvPr/>
        </p:nvSpPr>
        <p:spPr bwMode="auto">
          <a:xfrm>
            <a:off x="3054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C8662-37F7-43CD-A72D-D4BE60E1685D}"/>
              </a:ext>
            </a:extLst>
          </p:cNvPr>
          <p:cNvSpPr txBox="1"/>
          <p:nvPr/>
        </p:nvSpPr>
        <p:spPr>
          <a:xfrm>
            <a:off x="3181350" y="5102601"/>
            <a:ext cx="79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4, 8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ABB8D92-68EC-47BD-8C01-2EF4AF9C59E0}"/>
              </a:ext>
            </a:extLst>
          </p:cNvPr>
          <p:cNvSpPr/>
          <p:nvPr/>
        </p:nvSpPr>
        <p:spPr bwMode="auto">
          <a:xfrm>
            <a:off x="4578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D5DC6-F07A-489C-BA61-AC01F36F5806}"/>
              </a:ext>
            </a:extLst>
          </p:cNvPr>
          <p:cNvSpPr txBox="1"/>
          <p:nvPr/>
        </p:nvSpPr>
        <p:spPr>
          <a:xfrm>
            <a:off x="4698999" y="5102601"/>
            <a:ext cx="80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5, 13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F601243D-42F1-415A-ABD2-AD2763CBBB34}"/>
              </a:ext>
            </a:extLst>
          </p:cNvPr>
          <p:cNvSpPr/>
          <p:nvPr/>
        </p:nvSpPr>
        <p:spPr bwMode="auto">
          <a:xfrm>
            <a:off x="6102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327DB-D289-4E19-8AB0-B3470F0B6BB9}"/>
              </a:ext>
            </a:extLst>
          </p:cNvPr>
          <p:cNvSpPr txBox="1"/>
          <p:nvPr/>
        </p:nvSpPr>
        <p:spPr>
          <a:xfrm>
            <a:off x="6178550" y="510260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2, 6,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10, 14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73A60E4F-6558-4135-B646-1C177E4D1E87}"/>
              </a:ext>
            </a:extLst>
          </p:cNvPr>
          <p:cNvSpPr/>
          <p:nvPr/>
        </p:nvSpPr>
        <p:spPr bwMode="auto">
          <a:xfrm>
            <a:off x="7626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7BFDA544-DB90-4A8F-9FFF-C76CA48445BA}"/>
              </a:ext>
            </a:extLst>
          </p:cNvPr>
          <p:cNvSpPr/>
          <p:nvPr/>
        </p:nvSpPr>
        <p:spPr bwMode="auto">
          <a:xfrm>
            <a:off x="5334000" y="3060219"/>
            <a:ext cx="1028700" cy="990600"/>
          </a:xfrm>
          <a:prstGeom prst="flowChartSummingJunc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4C1E7-B7A5-48D7-822A-420340D08AA2}"/>
              </a:ext>
            </a:extLst>
          </p:cNvPr>
          <p:cNvSpPr txBox="1"/>
          <p:nvPr/>
        </p:nvSpPr>
        <p:spPr>
          <a:xfrm>
            <a:off x="4876800" y="1902201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value (k)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1CAD070-1995-452E-B2A0-875A3854D799}"/>
              </a:ext>
            </a:extLst>
          </p:cNvPr>
          <p:cNvSpPr/>
          <p:nvPr/>
        </p:nvSpPr>
        <p:spPr bwMode="auto">
          <a:xfrm>
            <a:off x="5543550" y="4229100"/>
            <a:ext cx="609600" cy="51155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A5281-1013-402B-B62C-7DF0E7892066}"/>
              </a:ext>
            </a:extLst>
          </p:cNvPr>
          <p:cNvSpPr txBox="1"/>
          <p:nvPr/>
        </p:nvSpPr>
        <p:spPr>
          <a:xfrm>
            <a:off x="6661150" y="336770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h(k) = k mod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BD254-DD07-41FC-A494-4DAC8E554E02}"/>
              </a:ext>
            </a:extLst>
          </p:cNvPr>
          <p:cNvSpPr txBox="1"/>
          <p:nvPr/>
        </p:nvSpPr>
        <p:spPr>
          <a:xfrm>
            <a:off x="3065689" y="616940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A3756-F800-4E84-B93A-5A9FDCB45392}"/>
              </a:ext>
            </a:extLst>
          </p:cNvPr>
          <p:cNvSpPr txBox="1"/>
          <p:nvPr/>
        </p:nvSpPr>
        <p:spPr>
          <a:xfrm>
            <a:off x="4539531" y="616940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2C993-A8F8-47C7-8E79-206CA5F98D84}"/>
              </a:ext>
            </a:extLst>
          </p:cNvPr>
          <p:cNvSpPr txBox="1"/>
          <p:nvPr/>
        </p:nvSpPr>
        <p:spPr>
          <a:xfrm>
            <a:off x="6102350" y="6173714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9B90C-D9A1-49C9-8FB9-1201AFB6FF4F}"/>
              </a:ext>
            </a:extLst>
          </p:cNvPr>
          <p:cNvSpPr txBox="1"/>
          <p:nvPr/>
        </p:nvSpPr>
        <p:spPr>
          <a:xfrm>
            <a:off x="7626350" y="616940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3</a:t>
            </a:r>
          </a:p>
        </p:txBody>
      </p:sp>
      <p:sp>
        <p:nvSpPr>
          <p:cNvPr id="22" name="Down Arrow 15">
            <a:extLst>
              <a:ext uri="{FF2B5EF4-FFF2-40B4-BE49-F238E27FC236}">
                <a16:creationId xmlns:a16="http://schemas.microsoft.com/office/drawing/2014/main" id="{23216212-BF03-400E-9E68-B11912D88D6C}"/>
              </a:ext>
            </a:extLst>
          </p:cNvPr>
          <p:cNvSpPr/>
          <p:nvPr/>
        </p:nvSpPr>
        <p:spPr bwMode="auto">
          <a:xfrm>
            <a:off x="5543550" y="2370387"/>
            <a:ext cx="609600" cy="51155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BBFA-6D39-467E-80E2-FE759B2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External Hashed Files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BBA8-9F3C-4584-9A87-D16A1432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04DE-378B-4B25-BB27-D64DC75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11" descr="Pink tissue paper">
            <a:extLst>
              <a:ext uri="{FF2B5EF4-FFF2-40B4-BE49-F238E27FC236}">
                <a16:creationId xmlns:a16="http://schemas.microsoft.com/office/drawing/2014/main" id="{14816A15-B867-46EE-8B91-41137910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942" y="2106930"/>
            <a:ext cx="9082117" cy="412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43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1FC-89E2-4C9D-90CE-47CBC783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Hashed Tables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367-18E7-48A9-AA6C-DAC92700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11680"/>
            <a:ext cx="6057900" cy="4206240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ea typeface="PMingLiU" pitchFamily="18" charset="-120"/>
              </a:rPr>
              <a:t>We assume a block can hold two records and B = 4, i.e., the hash function h returns values from 0 to 3</a:t>
            </a:r>
          </a:p>
          <a:p>
            <a:r>
              <a:rPr lang="en-US" altLang="zh-HK" sz="2400" dirty="0">
                <a:ea typeface="PMingLiU" pitchFamily="18" charset="-120"/>
              </a:rPr>
              <a:t>Suppose we add to the hash table a record with key g and h(g) = 1. Then we add the new record to the bucket numbered 1</a:t>
            </a:r>
          </a:p>
          <a:p>
            <a:r>
              <a:rPr lang="en-US" altLang="zh-HK" sz="2400" dirty="0">
                <a:ea typeface="PMingLiU" pitchFamily="18" charset="-120"/>
              </a:rPr>
              <a:t>Collisions occur when a new record hashes to a bucket that is already full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A2E56-FC8F-4D03-AFA0-810296A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E2793AF-7D2B-4CDF-AC1B-F79974BDC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66503"/>
              </p:ext>
            </p:extLst>
          </p:nvPr>
        </p:nvGraphicFramePr>
        <p:xfrm>
          <a:off x="8044656" y="2414985"/>
          <a:ext cx="1772444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22">
                  <a:extLst>
                    <a:ext uri="{9D8B030D-6E8A-4147-A177-3AD203B41FA5}">
                      <a16:colId xmlns:a16="http://schemas.microsoft.com/office/drawing/2014/main" val="494831993"/>
                    </a:ext>
                  </a:extLst>
                </a:gridCol>
                <a:gridCol w="886222">
                  <a:extLst>
                    <a:ext uri="{9D8B030D-6E8A-4147-A177-3AD203B41FA5}">
                      <a16:colId xmlns:a16="http://schemas.microsoft.com/office/drawing/2014/main" val="32132667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971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140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448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9628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991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9679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800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05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9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8E6D-3B97-447D-BAFE-719EDE0C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Files: Collision Resolution (1/4)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0D11-C2BA-44A8-B4C1-7D74B994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Open addressing: proceeding from the occupied position specified by the hash address, the program checks the subsequent positions in order until an unused (empty) position is found. </a:t>
            </a:r>
          </a:p>
          <a:p>
            <a:pPr lvl="1"/>
            <a:r>
              <a:rPr lang="en-US" altLang="zh-CN" sz="2400" dirty="0"/>
              <a:t>Linear Probing</a:t>
            </a:r>
            <a:r>
              <a:rPr lang="en-US" altLang="zh-TW" sz="2400" dirty="0"/>
              <a:t>:</a:t>
            </a:r>
            <a:r>
              <a:rPr lang="en-US" altLang="zh-TW" sz="2400" i="1" u="sng" dirty="0"/>
              <a:t> </a:t>
            </a:r>
            <a:r>
              <a:rPr lang="en-US" altLang="zh-CN" sz="2400" dirty="0"/>
              <a:t>If collide, try Bucket_id+1, Bucket_id+2, …, </a:t>
            </a:r>
            <a:r>
              <a:rPr lang="en-US" altLang="zh-CN" sz="2400" dirty="0" err="1"/>
              <a:t>Bucket_id+n</a:t>
            </a:r>
            <a:endParaRPr lang="en-US" altLang="zh-CN" sz="2400" dirty="0"/>
          </a:p>
          <a:p>
            <a:pPr lvl="1">
              <a:spcBef>
                <a:spcPct val="50000"/>
              </a:spcBef>
            </a:pPr>
            <a:r>
              <a:rPr lang="en-US" altLang="zh-CN" sz="2400" dirty="0"/>
              <a:t>Quadratic Probing</a:t>
            </a:r>
            <a:r>
              <a:rPr lang="en-US" altLang="zh-TW" sz="2400" dirty="0"/>
              <a:t>: </a:t>
            </a:r>
            <a:r>
              <a:rPr lang="en-US" altLang="zh-CN" sz="2400" dirty="0"/>
              <a:t>If collide, try Bucket_id+1, Bucket_id+4,…, Bucket_id+n</a:t>
            </a:r>
            <a:r>
              <a:rPr lang="en-US" altLang="zh-CN" sz="2400" baseline="30000" dirty="0"/>
              <a:t>2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EC40-CF51-46D3-8A3C-8415136C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7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9C39-80E2-43F9-AF16-CFFA94F9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Files: Collision Resolution (2/4)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B118-7285-4BE6-873D-8150EACD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Assume h(x)=x%10 (take the last digit), and every slot is a bucket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AC17-3F83-4DAF-A7DB-9FB094B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B1AFD-418D-40E1-B9EB-18A8752B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FE0-243F-4525-B7C9-A6589478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541C8-1A5A-4B98-A872-2B59F31C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7CC4-F644-4337-A648-7D1D577E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C4AD8-B5D3-4C0A-9D2A-E2D77399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A63AE-4661-4DBD-8A12-AC7B373D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7D552-C27F-4CE0-AF37-EBEBF3CC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474D-E842-4365-9B4A-89A537B3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94CE1-F46D-405B-B5EE-FB0E55FB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AB432F-B8A6-4180-B6E7-94ED74D0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63C3DBC-941C-4C68-860A-DA17079C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172" y="2718329"/>
            <a:ext cx="1535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0" rIns="137160" bIns="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954,323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F628026-7729-4C88-95F6-E5B8BD3AF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3048000"/>
            <a:ext cx="506412" cy="4587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D89F9B0-6271-4091-9777-64C0BDE16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3048000"/>
            <a:ext cx="0" cy="4587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406F1-2E44-4A43-99C6-868EE120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1813F-F2DE-43DF-8EA3-B6C4E4BD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B6AD02-71D4-48C8-BFF9-025048D8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93FA0-7C1B-410B-AF2A-CA1A8618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2987AE-51C6-40D7-B3D7-F6AD11AE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4D094-3DD9-49CA-8FBA-656AD5D8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5BC812-3BD7-4389-B900-10A957B1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A1590-B3F8-4664-AF8A-13DF454F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CD27C5-570B-4E5B-8C3E-BF4A4C46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E19904-705A-445B-ADAD-9ED099DF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9D19DF0-746D-4401-A9BD-BFA7B1D6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431" y="4266143"/>
            <a:ext cx="138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0" rIns="137160" bIns="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954,323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F775C85C-B381-48C7-8E93-22B12D9CC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3288" y="4595813"/>
            <a:ext cx="506412" cy="458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EA78C9D8-5617-4281-A9C0-A1CD74D1B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4595813"/>
            <a:ext cx="3175" cy="458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F76B3F2-E8BC-44EA-9C62-89D5EDC92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4595813"/>
            <a:ext cx="1474788" cy="458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47D89ABC-9D89-478B-AD2E-4E7C74B1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3048000"/>
            <a:ext cx="530225" cy="4587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69">
            <a:extLst>
              <a:ext uri="{FF2B5EF4-FFF2-40B4-BE49-F238E27FC236}">
                <a16:creationId xmlns:a16="http://schemas.microsoft.com/office/drawing/2014/main" id="{B14B88D7-D38A-4280-A36D-ED619034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491759"/>
            <a:ext cx="244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Linear Probing</a:t>
            </a:r>
          </a:p>
        </p:txBody>
      </p:sp>
      <p:sp>
        <p:nvSpPr>
          <p:cNvPr id="34" name="Text Box 70">
            <a:extLst>
              <a:ext uri="{FF2B5EF4-FFF2-40B4-BE49-F238E27FC236}">
                <a16:creationId xmlns:a16="http://schemas.microsoft.com/office/drawing/2014/main" id="{22D71A69-D95D-44FE-B0F0-89E9008B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5026024"/>
            <a:ext cx="2446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28874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BBF-8EA2-404C-860F-A6157D30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Files: Collision Resolution (</a:t>
            </a:r>
            <a:r>
              <a:rPr lang="en-US" altLang="zh-TW" dirty="0"/>
              <a:t>3</a:t>
            </a:r>
            <a:r>
              <a:rPr lang="en-US" altLang="en-US" dirty="0"/>
              <a:t>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D841-B3CF-4C67-88A5-E46E4020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9" y="2011680"/>
            <a:ext cx="5356631" cy="4411174"/>
          </a:xfrm>
        </p:spPr>
        <p:txBody>
          <a:bodyPr>
            <a:normAutofit/>
          </a:bodyPr>
          <a:lstStyle/>
          <a:p>
            <a:pPr algn="just"/>
            <a:r>
              <a:rPr lang="en-US" altLang="zh-HK" sz="2000" dirty="0">
                <a:ea typeface="PMingLiU" pitchFamily="18" charset="-120"/>
              </a:rPr>
              <a:t>Chaining: 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For this method, various overflow locations are kept, usually by extending the array with a number of overflow positions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In addition, a pointer field is added to each bucket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A collision is resolved by placing the new record in an unused overflow bucket and setting the pointer of the occupied hash address bucket to the address of that overflow bucket</a:t>
            </a:r>
            <a:endParaRPr lang="en-US" altLang="zh-HK" sz="2000" dirty="0">
              <a:ea typeface="PMingLiU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1DBA-D206-41D2-AB0D-A4C618D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10" descr="Pink tissue paper">
            <a:extLst>
              <a:ext uri="{FF2B5EF4-FFF2-40B4-BE49-F238E27FC236}">
                <a16:creationId xmlns:a16="http://schemas.microsoft.com/office/drawing/2014/main" id="{6D7B96B6-D761-44E3-936A-1D042E9FF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"/>
          <a:stretch/>
        </p:blipFill>
        <p:spPr bwMode="auto">
          <a:xfrm>
            <a:off x="5989960" y="1919937"/>
            <a:ext cx="5460589" cy="460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5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1487-8D97-4BF5-8ABA-65D77046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Disk Storage Devices </a:t>
            </a:r>
            <a:r>
              <a:rPr lang="en-US" altLang="zh-TW" dirty="0"/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F6AD-94ED-4EDA-B376-A8177DB7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Preferred secondary storage device for high storage capacity and low cost</a:t>
            </a:r>
          </a:p>
          <a:p>
            <a:r>
              <a:rPr lang="en-US" altLang="zh-HK" sz="2000" dirty="0">
                <a:ea typeface="PMingLiU" pitchFamily="18" charset="-120"/>
              </a:rPr>
              <a:t>Data are stored as magnetized areas on magnetic disk surfaces</a:t>
            </a:r>
          </a:p>
          <a:p>
            <a:r>
              <a:rPr lang="en-US" altLang="zh-HK" sz="2000" dirty="0">
                <a:ea typeface="PMingLiU" pitchFamily="18" charset="-120"/>
              </a:rPr>
              <a:t>A disk</a:t>
            </a:r>
            <a:r>
              <a:rPr lang="en-US" altLang="zh-HK" sz="2000" i="1" dirty="0">
                <a:ea typeface="PMingLiU" pitchFamily="18" charset="-120"/>
              </a:rPr>
              <a:t> </a:t>
            </a:r>
            <a:r>
              <a:rPr lang="en-US" altLang="zh-HK" sz="2000" dirty="0">
                <a:ea typeface="PMingLiU" pitchFamily="18" charset="-120"/>
              </a:rPr>
              <a:t>pack contains several magnetic disks connected to a rotating spindle</a:t>
            </a:r>
          </a:p>
          <a:p>
            <a:r>
              <a:rPr lang="en-US" altLang="zh-HK" sz="2000" dirty="0">
                <a:ea typeface="PMingLiU" pitchFamily="18" charset="-120"/>
              </a:rPr>
              <a:t>Disks are divided into concentric circular tracks  on each disk surface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Track capacities vary typically from 4 to 50 Kbytes or more</a:t>
            </a:r>
          </a:p>
          <a:p>
            <a:r>
              <a:rPr lang="en-US" altLang="zh-HK" sz="2000" dirty="0">
                <a:ea typeface="PMingLiU" pitchFamily="18" charset="-120"/>
              </a:rPr>
              <a:t>A track is divided into fixed size sectors and then into blocks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Typical block sizes range from B=512 bytes to B=4096 bytes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Whole blocks are transferred between disk and main memory for processing</a:t>
            </a:r>
          </a:p>
          <a:p>
            <a:r>
              <a:rPr lang="en-US" altLang="zh-HK" sz="2000" dirty="0">
                <a:ea typeface="PMingLiU" pitchFamily="18" charset="-120"/>
              </a:rPr>
              <a:t>Disk </a:t>
            </a:r>
            <a:r>
              <a:rPr lang="en-US" altLang="zh-HK" sz="2000" dirty="0">
                <a:ea typeface="PMingLiU" pitchFamily="18" charset="-120"/>
                <a:sym typeface="Symbol" panose="05050102010706020507" pitchFamily="18" charset="2"/>
              </a:rPr>
              <a:t> </a:t>
            </a:r>
            <a:r>
              <a:rPr lang="en-US" altLang="zh-HK" sz="2000" dirty="0">
                <a:ea typeface="PMingLiU" pitchFamily="18" charset="-120"/>
              </a:rPr>
              <a:t>Track </a:t>
            </a:r>
            <a:r>
              <a:rPr lang="en-US" altLang="zh-HK" sz="2000" dirty="0">
                <a:ea typeface="PMingLiU" pitchFamily="18" charset="-120"/>
                <a:sym typeface="Symbol" panose="05050102010706020507" pitchFamily="18" charset="2"/>
              </a:rPr>
              <a:t></a:t>
            </a:r>
            <a:r>
              <a:rPr lang="en-US" altLang="zh-HK" sz="2000" dirty="0">
                <a:ea typeface="PMingLiU" pitchFamily="18" charset="-120"/>
              </a:rPr>
              <a:t> Sectors </a:t>
            </a:r>
            <a:r>
              <a:rPr lang="en-US" altLang="zh-HK" sz="2000" dirty="0">
                <a:ea typeface="PMingLiU" pitchFamily="18" charset="-120"/>
                <a:sym typeface="Symbol" panose="05050102010706020507" pitchFamily="18" charset="2"/>
              </a:rPr>
              <a:t></a:t>
            </a:r>
            <a:r>
              <a:rPr lang="en-US" altLang="zh-HK" sz="2000" dirty="0">
                <a:ea typeface="PMingLiU" pitchFamily="18" charset="-120"/>
              </a:rPr>
              <a:t> Blocks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4C127-CF6A-4F63-B5D0-DFA9FE2C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F8C9-8516-42DB-9233-703422B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altLang="en-US" dirty="0"/>
              <a:t>Hashed Files: Collision Resolution (</a:t>
            </a:r>
            <a:r>
              <a:rPr lang="en-US" altLang="zh-TW" dirty="0"/>
              <a:t>4</a:t>
            </a:r>
            <a:r>
              <a:rPr lang="en-US" altLang="en-US" dirty="0"/>
              <a:t>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D6C-46BF-47FC-B8EB-292FFE22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HK" sz="2400" dirty="0">
                <a:ea typeface="PMingLiU" pitchFamily="18" charset="-120"/>
              </a:rPr>
              <a:t>Multiple hashing: 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The program applies a second hash function if the first results in a collision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If another collision results, the program uses open addressing or applies a third hash function and then uses open addressing if necessary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07B80-BC46-45DE-B6E5-21E9A02B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B7A0-CF75-4BAF-9322-F2D24F89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Hashed Files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7AF4-9193-4A4C-A86A-060C1A5A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335031" cy="4411174"/>
          </a:xfrm>
        </p:spPr>
        <p:txBody>
          <a:bodyPr>
            <a:normAutofit fontScale="92500"/>
          </a:bodyPr>
          <a:lstStyle/>
          <a:p>
            <a:r>
              <a:rPr lang="en-US" altLang="zh-HK" sz="2400" dirty="0">
                <a:ea typeface="PMingLiU" pitchFamily="18" charset="-120"/>
              </a:rPr>
              <a:t>To reduce the number of overflow, a hash file is typically kept 70-80% full</a:t>
            </a:r>
          </a:p>
          <a:p>
            <a:r>
              <a:rPr lang="en-US" altLang="zh-HK" sz="2400" dirty="0">
                <a:ea typeface="PMingLiU" pitchFamily="18" charset="-120"/>
              </a:rPr>
              <a:t>The hash function h should distribute the records uniformly among the buckets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Otherwise, search time will be increased because many overflow records will exist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Searching overflow records are more expensive</a:t>
            </a:r>
          </a:p>
          <a:p>
            <a:r>
              <a:rPr lang="en-US" altLang="zh-HK" sz="2400" dirty="0">
                <a:ea typeface="PMingLiU" pitchFamily="18" charset="-120"/>
              </a:rPr>
              <a:t>Main disadvantages of static external hashing: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Fixed number of buckets M is a problem if the number of records in the file grows or shrinks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Ordered access on the hash key is quite inefficient (requires  sorting the records)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00D13-A646-4DDA-A0DE-B67605E5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80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739C-3157-406B-BE6B-89C83FE0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and Dynamic Hashing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5692-A111-41ED-810A-F13688E8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Dynamic and Extendible Hashing Techniques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Hashing techniques are extended to allow dynamic growth and shrinking of the number of file records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These techniques include the following:</a:t>
            </a:r>
            <a:r>
              <a:rPr lang="en-US" altLang="zh-HK" b="1" dirty="0">
                <a:ea typeface="PMingLiU" pitchFamily="18" charset="-120"/>
              </a:rPr>
              <a:t> </a:t>
            </a:r>
            <a:r>
              <a:rPr lang="en-US" altLang="zh-HK" dirty="0">
                <a:ea typeface="PMingLiU" pitchFamily="18" charset="-120"/>
              </a:rPr>
              <a:t>dynamic hashing and extendible hashing</a:t>
            </a:r>
          </a:p>
          <a:p>
            <a:r>
              <a:rPr lang="en-US" altLang="zh-HK" sz="2000" dirty="0">
                <a:ea typeface="PMingLiU" pitchFamily="18" charset="-120"/>
              </a:rPr>
              <a:t>Both dynamic and extendible hashing use the binary representation (e.g., 1100…)  of the hash value h(K) in order to access a directory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In dynamic hashing the directory is a binary tree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In extendible hashing the directory is an array of size 2</a:t>
            </a:r>
            <a:r>
              <a:rPr lang="en-US" altLang="zh-HK" baseline="30000" dirty="0">
                <a:ea typeface="PMingLiU" pitchFamily="18" charset="-120"/>
              </a:rPr>
              <a:t>d</a:t>
            </a:r>
            <a:r>
              <a:rPr lang="en-US" altLang="zh-HK" dirty="0">
                <a:ea typeface="PMingLiU" pitchFamily="18" charset="-120"/>
              </a:rPr>
              <a:t> where d is called the global depth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0C13-8BDF-480B-9B79-6AB0C03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5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45E-A773-49B7-A5FB-E9159217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and Dynamic Hashing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7DA2-B429-4940-B67B-8DA9259F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>
                <a:ea typeface="PMingLiU" pitchFamily="18" charset="-120"/>
              </a:rPr>
              <a:t>The directories can be stored on disk, and they expand or shrink dynamically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Directory entries point to the disk blocks that contain the stored records</a:t>
            </a:r>
          </a:p>
          <a:p>
            <a:r>
              <a:rPr lang="en-US" altLang="zh-HK" sz="2400" dirty="0">
                <a:ea typeface="PMingLiU" pitchFamily="18" charset="-120"/>
              </a:rPr>
              <a:t>An insertion in a disk block that is full causes the block to split into two blocks and the records are redistributed among the two blocks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The directory is updated appropriately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BAF25-BD0D-4A55-A2C7-71FDAFEF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8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08CA-0FE4-4DFC-BD50-5A526E44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Hashing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1936-0DFA-4520-9516-D715063B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PMingLiU" pitchFamily="18" charset="-120"/>
              </a:rPr>
              <a:t>A directory consisting of an array of 2</a:t>
            </a:r>
            <a:r>
              <a:rPr lang="en-US" altLang="zh-HK" baseline="30000" dirty="0">
                <a:ea typeface="PMingLiU" pitchFamily="18" charset="-120"/>
              </a:rPr>
              <a:t>d</a:t>
            </a:r>
            <a:r>
              <a:rPr lang="en-US" altLang="zh-HK" dirty="0">
                <a:ea typeface="PMingLiU" pitchFamily="18" charset="-120"/>
              </a:rPr>
              <a:t> bucket addresses is maintained </a:t>
            </a:r>
          </a:p>
          <a:p>
            <a:r>
              <a:rPr lang="en-US" altLang="zh-HK" dirty="0">
                <a:ea typeface="PMingLiU" pitchFamily="18" charset="-120"/>
              </a:rPr>
              <a:t>d is called the global depth of the directory</a:t>
            </a:r>
          </a:p>
          <a:p>
            <a:r>
              <a:rPr lang="en-US" altLang="zh-HK" dirty="0">
                <a:ea typeface="PMingLiU" pitchFamily="18" charset="-120"/>
              </a:rPr>
              <a:t>The integer value corresponding to the first (high-order) d bits of a hash value is used as an index to the array to determine a directory entry and the address in that entry determines the bucket storing the records</a:t>
            </a:r>
          </a:p>
          <a:p>
            <a:r>
              <a:rPr lang="en-US" altLang="zh-HK" dirty="0">
                <a:ea typeface="PMingLiU" pitchFamily="18" charset="-120"/>
              </a:rPr>
              <a:t>A location d’ (called, local depth stored with each bucket) specifies the number of bits on which the bucket contents are based</a:t>
            </a:r>
          </a:p>
          <a:p>
            <a:r>
              <a:rPr lang="en-US" altLang="zh-HK" dirty="0">
                <a:ea typeface="PMingLiU" pitchFamily="18" charset="-120"/>
              </a:rPr>
              <a:t>The value of d’ can be increased or decreased by one at a time to handle overflow or underflow respectively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8864-ECE1-47A1-AAFD-DD0BA6C4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6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A90A-96B5-432B-A707-009614C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4054881" cy="1508760"/>
          </a:xfrm>
        </p:spPr>
        <p:txBody>
          <a:bodyPr/>
          <a:lstStyle/>
          <a:p>
            <a:r>
              <a:rPr lang="en-US" altLang="zh-HK" dirty="0"/>
              <a:t>Extendible Hashing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A4A3-05E6-4945-B8A2-47A98D66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1CC4-7A6A-45D2-8BB6-5EBB9AC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8D3FAC-C62C-4498-B62C-B9CB17B59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6"/>
          <a:stretch/>
        </p:blipFill>
        <p:spPr bwMode="auto">
          <a:xfrm>
            <a:off x="4647794" y="284176"/>
            <a:ext cx="661035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4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CE47-0C4B-4356-9D87-8AF9C281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Hashing Example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004C-7C5F-4FF5-A0BD-5D4C984B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41117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Suppose d = 4, i.e., the hash function produces a sequence of four bits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At the moment, only one of these bits is used as illustrated by </a:t>
            </a:r>
            <a:r>
              <a:rPr lang="en-US" altLang="zh-HK" sz="2000" dirty="0" err="1">
                <a:ea typeface="PMingLiU" pitchFamily="18" charset="-120"/>
              </a:rPr>
              <a:t>i</a:t>
            </a:r>
            <a:r>
              <a:rPr lang="en-US" altLang="zh-HK" sz="2000" dirty="0">
                <a:ea typeface="PMingLiU" pitchFamily="18" charset="-120"/>
              </a:rPr>
              <a:t> = 1 (d’ = 1) in the box above the bucket array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The bucket array therefore has only two entries and points to two blocks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The first holds all the current records whose search keys hash to a bit sequence beginning with 0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The second holds all those whose search keys hash to a sequence beginning with 1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Suppose we insert a record whose key hash to the sequence 1010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Since the first bit is 1, it belongs in the second block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However, the second block is full. It needs to be split by setting d’ to 2</a:t>
            </a:r>
            <a:endParaRPr lang="en-US" altLang="zh-HK" sz="2400" dirty="0"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FED0-EF03-44C1-A5D2-1F9F4710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2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8DAB-4316-4FF1-98DE-2C74B22F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Hashing Example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67FF-38B5-409C-B39F-CE8CDBF7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68" y="2059068"/>
            <a:ext cx="10569981" cy="4206240"/>
          </a:xfrm>
        </p:spPr>
        <p:txBody>
          <a:bodyPr/>
          <a:lstStyle/>
          <a:p>
            <a:r>
              <a:rPr lang="en-US" altLang="zh-HK" sz="2400" dirty="0">
                <a:ea typeface="PMingLiU" pitchFamily="18" charset="-120"/>
              </a:rPr>
              <a:t>The two entries beginning with 0 each point to the block for records whose hashed keys begin with 0 and the block still has the integer 1 in its “nub” to indicate that only the first bit determines membership in the block</a:t>
            </a:r>
          </a:p>
          <a:p>
            <a:r>
              <a:rPr lang="en-US" altLang="zh-HK" sz="2400" dirty="0">
                <a:ea typeface="PMingLiU" pitchFamily="18" charset="-120"/>
              </a:rPr>
              <a:t>The blocks for records beginning with 1 needs to be split into 10 and 11</a:t>
            </a:r>
          </a:p>
          <a:p>
            <a:endParaRPr lang="en-US" altLang="zh-HK" dirty="0">
              <a:ea typeface="PMingLiU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640E-C7D1-4B9D-A948-3833FBB6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1E8FE-D549-42E8-AC70-6379081A3D49}"/>
              </a:ext>
            </a:extLst>
          </p:cNvPr>
          <p:cNvSpPr/>
          <p:nvPr/>
        </p:nvSpPr>
        <p:spPr bwMode="auto">
          <a:xfrm>
            <a:off x="2020888" y="5251450"/>
            <a:ext cx="735012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3C9DF41A-064F-44EF-9ABC-50452FC60419}"/>
              </a:ext>
            </a:extLst>
          </p:cNvPr>
          <p:cNvCxnSpPr>
            <a:cxnSpLocks noChangeShapeType="1"/>
            <a:stCxn id="5" idx="1"/>
            <a:endCxn id="5" idx="3"/>
          </p:cNvCxnSpPr>
          <p:nvPr/>
        </p:nvCxnSpPr>
        <p:spPr bwMode="auto">
          <a:xfrm>
            <a:off x="2020888" y="5556250"/>
            <a:ext cx="7350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2ED4D6FC-BBD4-4C63-B27A-EBB145B9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251450"/>
            <a:ext cx="407988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20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71DEE-1F38-42F3-8ADC-3F835AB34190}"/>
              </a:ext>
            </a:extLst>
          </p:cNvPr>
          <p:cNvSpPr/>
          <p:nvPr/>
        </p:nvSpPr>
        <p:spPr bwMode="auto">
          <a:xfrm>
            <a:off x="2020888" y="4718050"/>
            <a:ext cx="735012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5FED56C-1305-4233-9D43-CBD4BF92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4718050"/>
            <a:ext cx="735012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d’ = 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D4D47-5F03-4761-8DD5-87862AC414EC}"/>
              </a:ext>
            </a:extLst>
          </p:cNvPr>
          <p:cNvSpPr/>
          <p:nvPr/>
        </p:nvSpPr>
        <p:spPr bwMode="auto">
          <a:xfrm>
            <a:off x="2984500" y="43370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5399965-A77A-45C6-8931-6DB6E289397A}"/>
              </a:ext>
            </a:extLst>
          </p:cNvPr>
          <p:cNvCxnSpPr>
            <a:cxnSpLocks noChangeShapeType="1"/>
            <a:stCxn id="10" idx="1"/>
            <a:endCxn id="10" idx="3"/>
          </p:cNvCxnSpPr>
          <p:nvPr/>
        </p:nvCxnSpPr>
        <p:spPr bwMode="auto">
          <a:xfrm>
            <a:off x="2984500" y="4679950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25C6AC28-A6EC-4F9D-ACA7-0D787F9A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10" y="435324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0001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DD576-AC27-4079-A192-3B3BC9731112}"/>
              </a:ext>
            </a:extLst>
          </p:cNvPr>
          <p:cNvSpPr/>
          <p:nvPr/>
        </p:nvSpPr>
        <p:spPr bwMode="auto">
          <a:xfrm>
            <a:off x="2984500" y="58610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CEA260AE-0F31-45A1-A3EF-DAB60A7373C0}"/>
              </a:ext>
            </a:extLst>
          </p:cNvPr>
          <p:cNvCxnSpPr>
            <a:cxnSpLocks noChangeShapeType="1"/>
            <a:stCxn id="13" idx="1"/>
            <a:endCxn id="13" idx="3"/>
          </p:cNvCxnSpPr>
          <p:nvPr/>
        </p:nvCxnSpPr>
        <p:spPr bwMode="auto">
          <a:xfrm>
            <a:off x="2984500" y="6203950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5">
            <a:extLst>
              <a:ext uri="{FF2B5EF4-FFF2-40B4-BE49-F238E27FC236}">
                <a16:creationId xmlns:a16="http://schemas.microsoft.com/office/drawing/2014/main" id="{F7C6D1DA-BE95-4A2C-AF7B-A045C5E6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10" y="587724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1101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55EDDB-47B5-433C-BB00-63094D16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10" y="618204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1100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E28A1-8D61-42D9-8602-1F1B45C9AC2C}"/>
              </a:ext>
            </a:extLst>
          </p:cNvPr>
          <p:cNvSpPr/>
          <p:nvPr/>
        </p:nvSpPr>
        <p:spPr bwMode="auto">
          <a:xfrm>
            <a:off x="3795713" y="5556250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A1EDCBA-894E-4131-824B-1CE6A00DB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5522913"/>
            <a:ext cx="735012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B9C94-6861-454C-B66E-BA6EB6C5E5A5}"/>
              </a:ext>
            </a:extLst>
          </p:cNvPr>
          <p:cNvSpPr/>
          <p:nvPr/>
        </p:nvSpPr>
        <p:spPr bwMode="auto">
          <a:xfrm>
            <a:off x="3795713" y="4032250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28D2D855-1CAE-4EB3-8DC3-2419140E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4040188"/>
            <a:ext cx="735012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0B27D407-084D-42D4-9A48-2D4ADC2A9FAD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 flipV="1">
            <a:off x="2603500" y="4679950"/>
            <a:ext cx="381000" cy="723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C9246D14-C864-4D3C-8726-BDCDBCA5AD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3500" y="5708650"/>
            <a:ext cx="381000" cy="2508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03A50-409E-45D6-AAEC-8A296210D616}"/>
              </a:ext>
            </a:extLst>
          </p:cNvPr>
          <p:cNvSpPr/>
          <p:nvPr/>
        </p:nvSpPr>
        <p:spPr bwMode="auto">
          <a:xfrm>
            <a:off x="6669088" y="5403850"/>
            <a:ext cx="735012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24" name="Straight Connector 27">
            <a:extLst>
              <a:ext uri="{FF2B5EF4-FFF2-40B4-BE49-F238E27FC236}">
                <a16:creationId xmlns:a16="http://schemas.microsoft.com/office/drawing/2014/main" id="{0E827A6A-1A32-4024-BD96-1994DC9DAEFD}"/>
              </a:ext>
            </a:extLst>
          </p:cNvPr>
          <p:cNvCxnSpPr>
            <a:cxnSpLocks noChangeShapeType="1"/>
            <a:stCxn id="23" idx="1"/>
            <a:endCxn id="23" idx="3"/>
          </p:cNvCxnSpPr>
          <p:nvPr/>
        </p:nvCxnSpPr>
        <p:spPr bwMode="auto">
          <a:xfrm>
            <a:off x="6669088" y="5708650"/>
            <a:ext cx="7350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96A87B20-97D9-4056-A8EF-2CFCB9F9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520" y="5335270"/>
            <a:ext cx="484188" cy="1323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11</a:t>
            </a:r>
            <a:endParaRPr lang="zh-HK" altLang="en-US" sz="20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F8597-CCFD-404B-8500-40271D38E6FD}"/>
              </a:ext>
            </a:extLst>
          </p:cNvPr>
          <p:cNvSpPr/>
          <p:nvPr/>
        </p:nvSpPr>
        <p:spPr bwMode="auto">
          <a:xfrm>
            <a:off x="6669088" y="4870450"/>
            <a:ext cx="735012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D0B70FD5-7AB5-423F-A189-31642BBB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4870450"/>
            <a:ext cx="735012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d’ = 2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D7BA59-DDBE-471D-AAA7-347A84F7DDB3}"/>
              </a:ext>
            </a:extLst>
          </p:cNvPr>
          <p:cNvSpPr/>
          <p:nvPr/>
        </p:nvSpPr>
        <p:spPr bwMode="auto">
          <a:xfrm>
            <a:off x="8159750" y="41084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329E3DF0-85C5-460D-A82B-549F1289FEA5}"/>
              </a:ext>
            </a:extLst>
          </p:cNvPr>
          <p:cNvCxnSpPr>
            <a:cxnSpLocks noChangeShapeType="1"/>
            <a:stCxn id="28" idx="1"/>
            <a:endCxn id="28" idx="3"/>
          </p:cNvCxnSpPr>
          <p:nvPr/>
        </p:nvCxnSpPr>
        <p:spPr bwMode="auto">
          <a:xfrm>
            <a:off x="8159750" y="4451350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33">
            <a:extLst>
              <a:ext uri="{FF2B5EF4-FFF2-40B4-BE49-F238E27FC236}">
                <a16:creationId xmlns:a16="http://schemas.microsoft.com/office/drawing/2014/main" id="{553A8469-308B-48A0-9DFA-AA8EEA6A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780" y="411321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0001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7633AC-CA01-4B38-B036-03B291E44369}"/>
              </a:ext>
            </a:extLst>
          </p:cNvPr>
          <p:cNvSpPr/>
          <p:nvPr/>
        </p:nvSpPr>
        <p:spPr bwMode="auto">
          <a:xfrm>
            <a:off x="8159750" y="60134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32" name="Straight Connector 35">
            <a:extLst>
              <a:ext uri="{FF2B5EF4-FFF2-40B4-BE49-F238E27FC236}">
                <a16:creationId xmlns:a16="http://schemas.microsoft.com/office/drawing/2014/main" id="{991FE590-973A-4E4E-A81D-2096F9D2D319}"/>
              </a:ext>
            </a:extLst>
          </p:cNvPr>
          <p:cNvCxnSpPr>
            <a:cxnSpLocks noChangeShapeType="1"/>
            <a:stCxn id="31" idx="1"/>
          </p:cNvCxnSpPr>
          <p:nvPr/>
        </p:nvCxnSpPr>
        <p:spPr bwMode="auto">
          <a:xfrm flipV="1">
            <a:off x="8159750" y="6351588"/>
            <a:ext cx="1233488" cy="476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DB495D85-14CA-46F3-AD7F-19FB7367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144" y="6013451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1100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3829A-6BA7-4938-AB67-EEAA6038639D}"/>
              </a:ext>
            </a:extLst>
          </p:cNvPr>
          <p:cNvSpPr/>
          <p:nvPr/>
        </p:nvSpPr>
        <p:spPr bwMode="auto">
          <a:xfrm>
            <a:off x="9378950" y="6007418"/>
            <a:ext cx="407988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6" name="TextBox 39">
            <a:extLst>
              <a:ext uri="{FF2B5EF4-FFF2-40B4-BE49-F238E27FC236}">
                <a16:creationId xmlns:a16="http://schemas.microsoft.com/office/drawing/2014/main" id="{86A90D24-15C5-4EC2-8C2F-60265408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308" y="5992177"/>
            <a:ext cx="735013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2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26F80D-AFBA-4400-B54A-B78AF6A40749}"/>
              </a:ext>
            </a:extLst>
          </p:cNvPr>
          <p:cNvSpPr/>
          <p:nvPr/>
        </p:nvSpPr>
        <p:spPr bwMode="auto">
          <a:xfrm>
            <a:off x="9381808" y="4108450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C87826CA-974E-4B02-B076-AC8EFD8DA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308" y="4086543"/>
            <a:ext cx="733425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89347912-6FFB-46DD-9ADB-5CC3FF826B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68471" y="4320302"/>
            <a:ext cx="881119" cy="13042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03164-CC4E-464B-8B8E-1CFE836D9F10}"/>
              </a:ext>
            </a:extLst>
          </p:cNvPr>
          <p:cNvSpPr/>
          <p:nvPr/>
        </p:nvSpPr>
        <p:spPr bwMode="auto">
          <a:xfrm>
            <a:off x="6669088" y="6013450"/>
            <a:ext cx="735012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41" name="Straight Connector 45">
            <a:extLst>
              <a:ext uri="{FF2B5EF4-FFF2-40B4-BE49-F238E27FC236}">
                <a16:creationId xmlns:a16="http://schemas.microsoft.com/office/drawing/2014/main" id="{386A61BB-EADF-484F-937D-11D6BB3D3C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2580" y="6331902"/>
            <a:ext cx="7350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5EE16-FDC9-4A10-9415-CE898210D35B}"/>
              </a:ext>
            </a:extLst>
          </p:cNvPr>
          <p:cNvSpPr/>
          <p:nvPr/>
        </p:nvSpPr>
        <p:spPr bwMode="auto">
          <a:xfrm>
            <a:off x="8177949" y="4938713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43" name="Straight Connector 49">
            <a:extLst>
              <a:ext uri="{FF2B5EF4-FFF2-40B4-BE49-F238E27FC236}">
                <a16:creationId xmlns:a16="http://schemas.microsoft.com/office/drawing/2014/main" id="{4D1A7253-EAF0-4638-9C53-8C8C2B3A3C6F}"/>
              </a:ext>
            </a:extLst>
          </p:cNvPr>
          <p:cNvCxnSpPr>
            <a:cxnSpLocks noChangeShapeType="1"/>
            <a:stCxn id="42" idx="1"/>
            <a:endCxn id="42" idx="3"/>
          </p:cNvCxnSpPr>
          <p:nvPr/>
        </p:nvCxnSpPr>
        <p:spPr bwMode="auto">
          <a:xfrm>
            <a:off x="8177949" y="5281613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50">
            <a:extLst>
              <a:ext uri="{FF2B5EF4-FFF2-40B4-BE49-F238E27FC236}">
                <a16:creationId xmlns:a16="http://schemas.microsoft.com/office/drawing/2014/main" id="{1B1C1644-FA16-4C57-910A-4552C5A2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244" y="4932680"/>
            <a:ext cx="73501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1001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31A294-1D2E-4F87-9DFA-EB6E4928FA3A}"/>
              </a:ext>
            </a:extLst>
          </p:cNvPr>
          <p:cNvSpPr/>
          <p:nvPr/>
        </p:nvSpPr>
        <p:spPr bwMode="auto">
          <a:xfrm>
            <a:off x="9396629" y="4945453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46" name="TextBox 52">
            <a:extLst>
              <a:ext uri="{FF2B5EF4-FFF2-40B4-BE49-F238E27FC236}">
                <a16:creationId xmlns:a16="http://schemas.microsoft.com/office/drawing/2014/main" id="{AFE73B15-4A1A-4D78-9C56-2DB562384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308" y="4928553"/>
            <a:ext cx="733425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2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47" name="TextBox 54">
            <a:extLst>
              <a:ext uri="{FF2B5EF4-FFF2-40B4-BE49-F238E27FC236}">
                <a16:creationId xmlns:a16="http://schemas.microsoft.com/office/drawing/2014/main" id="{DB4D1378-18BB-4518-9520-A04A820F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263" y="5302787"/>
            <a:ext cx="2422977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1010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cxnSp>
        <p:nvCxnSpPr>
          <p:cNvPr id="48" name="Straight Arrow Connector 59">
            <a:extLst>
              <a:ext uri="{FF2B5EF4-FFF2-40B4-BE49-F238E27FC236}">
                <a16:creationId xmlns:a16="http://schemas.microsoft.com/office/drawing/2014/main" id="{7064DEC9-2483-47EB-A2D3-D4BA821F290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8627" y="4611449"/>
            <a:ext cx="906563" cy="122944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27647">
            <a:extLst>
              <a:ext uri="{FF2B5EF4-FFF2-40B4-BE49-F238E27FC236}">
                <a16:creationId xmlns:a16="http://schemas.microsoft.com/office/drawing/2014/main" id="{2259E75A-017C-4BD3-92AA-F54F85F35E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5712" y="5282566"/>
            <a:ext cx="922077" cy="91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27649">
            <a:extLst>
              <a:ext uri="{FF2B5EF4-FFF2-40B4-BE49-F238E27FC236}">
                <a16:creationId xmlns:a16="http://schemas.microsoft.com/office/drawing/2014/main" id="{FA510D55-F396-41EA-91E5-DA9EAA44C1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8627" y="6204429"/>
            <a:ext cx="929322" cy="28416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ight Arrow 27651">
            <a:extLst>
              <a:ext uri="{FF2B5EF4-FFF2-40B4-BE49-F238E27FC236}">
                <a16:creationId xmlns:a16="http://schemas.microsoft.com/office/drawing/2014/main" id="{E7CA7F46-6FE8-4DFE-BBE6-FFE27B24D263}"/>
              </a:ext>
            </a:extLst>
          </p:cNvPr>
          <p:cNvSpPr/>
          <p:nvPr/>
        </p:nvSpPr>
        <p:spPr bwMode="auto">
          <a:xfrm>
            <a:off x="4965700" y="5327650"/>
            <a:ext cx="762000" cy="27781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14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DD6-6CC1-474F-A75B-1F1EACC7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9" y="284176"/>
            <a:ext cx="4524781" cy="1508760"/>
          </a:xfrm>
        </p:spPr>
        <p:txBody>
          <a:bodyPr/>
          <a:lstStyle/>
          <a:p>
            <a:r>
              <a:rPr lang="en-US" altLang="zh-HK" dirty="0"/>
              <a:t>Dynamic Hashing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962B-B765-45A1-9153-08EC8D53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9" y="2011680"/>
            <a:ext cx="4524781" cy="462407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Dynamic and extendible hashing do not require an overflow area in general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Dynamic hashing maintains tree-structured directory with two types of nodes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Internal nodes that have two pointers: the left pointer corresponding to the 0 bit (in the hash address) and a right pointer corresponding to the 1 bit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Leaf nodes: these hold a pointer to the actual bucket with records</a:t>
            </a:r>
            <a:r>
              <a:rPr lang="en-US" altLang="zh-HK" sz="1600" dirty="0">
                <a:ea typeface="PMingLiU" pitchFamily="18" charset="-12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HK" sz="2000" dirty="0"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A4D1-F8C2-4D3B-9E44-DCA57CE2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D7BEB3-A49F-4013-BEA4-58E3DE4C1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/>
          <a:stretch/>
        </p:blipFill>
        <p:spPr bwMode="auto">
          <a:xfrm>
            <a:off x="4857750" y="362743"/>
            <a:ext cx="726440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9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285A-541B-4A3F-82A1-DD1EB553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Disk Storage Devices </a:t>
            </a:r>
            <a:r>
              <a:rPr lang="en-US" altLang="zh-TW" dirty="0"/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49E1-997E-46ED-B7CA-4C82DAE5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78BB-6672-4F4F-AE77-A3A99BE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0" descr="Pink tissue paper">
            <a:extLst>
              <a:ext uri="{FF2B5EF4-FFF2-40B4-BE49-F238E27FC236}">
                <a16:creationId xmlns:a16="http://schemas.microsoft.com/office/drawing/2014/main" id="{AC09093A-2E70-472B-B53C-92AA5F7F3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22111"/>
          <a:stretch/>
        </p:blipFill>
        <p:spPr bwMode="auto">
          <a:xfrm>
            <a:off x="6429962" y="1926110"/>
            <a:ext cx="5224458" cy="257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 descr="Pink tissue paper">
            <a:extLst>
              <a:ext uri="{FF2B5EF4-FFF2-40B4-BE49-F238E27FC236}">
                <a16:creationId xmlns:a16="http://schemas.microsoft.com/office/drawing/2014/main" id="{344915F2-C964-4BF1-8EE3-5A87EA6EB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t="13321"/>
          <a:stretch/>
        </p:blipFill>
        <p:spPr bwMode="auto">
          <a:xfrm>
            <a:off x="364521" y="1926110"/>
            <a:ext cx="5802386" cy="459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 descr="Pink tissue paper">
            <a:extLst>
              <a:ext uri="{FF2B5EF4-FFF2-40B4-BE49-F238E27FC236}">
                <a16:creationId xmlns:a16="http://schemas.microsoft.com/office/drawing/2014/main" id="{B3328CD0-D852-4AA7-84BA-E05C3666E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82" b="87359"/>
          <a:stretch/>
        </p:blipFill>
        <p:spPr bwMode="auto">
          <a:xfrm>
            <a:off x="5205130" y="6004925"/>
            <a:ext cx="3030323" cy="67035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 descr="Pink tissue paper">
            <a:extLst>
              <a:ext uri="{FF2B5EF4-FFF2-40B4-BE49-F238E27FC236}">
                <a16:creationId xmlns:a16="http://schemas.microsoft.com/office/drawing/2014/main" id="{BAD058A9-3CDA-4A66-9E8B-DDAB44A3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8" t="4675" b="40583"/>
          <a:stretch/>
        </p:blipFill>
        <p:spPr bwMode="auto">
          <a:xfrm>
            <a:off x="10387494" y="4151002"/>
            <a:ext cx="1448284" cy="14668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70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A5-655E-4B86-AEA0-496CEDB0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Disk Storage Devices </a:t>
            </a:r>
            <a:r>
              <a:rPr lang="en-US" altLang="zh-TW" dirty="0"/>
              <a:t>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855F-6152-4905-BC36-CED49B5B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>
                <a:ea typeface="PMingLiU" pitchFamily="18" charset="-120"/>
              </a:rPr>
              <a:t>A read-write head moves to the track that contains the block to be transferred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Disk rotation moves the block under the read-write head for reading or writing</a:t>
            </a:r>
          </a:p>
          <a:p>
            <a:r>
              <a:rPr lang="en-US" altLang="zh-HK" sz="2000" dirty="0">
                <a:ea typeface="PMingLiU" pitchFamily="18" charset="-120"/>
              </a:rPr>
              <a:t>To access a physical disk block: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</a:t>
            </a:r>
            <a:r>
              <a:rPr lang="en-US" altLang="zh-HK" dirty="0">
                <a:ea typeface="PMingLiU" pitchFamily="18" charset="-120"/>
              </a:rPr>
              <a:t>he identified track number (seek time, e.g., 3 to 8ms)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</a:t>
            </a:r>
            <a:r>
              <a:rPr lang="en-US" altLang="zh-HK" dirty="0">
                <a:ea typeface="PMingLiU" pitchFamily="18" charset="-120"/>
              </a:rPr>
              <a:t>he block number (within the cylinder) (rotational delay, e.g., 2ms)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G</a:t>
            </a:r>
            <a:r>
              <a:rPr lang="en-US" altLang="zh-HK" dirty="0">
                <a:ea typeface="PMingLiU" pitchFamily="18" charset="-120"/>
              </a:rPr>
              <a:t>et the block data (transfer delay)</a:t>
            </a:r>
          </a:p>
          <a:p>
            <a:r>
              <a:rPr lang="en-US" altLang="zh-HK" sz="2000" b="1" dirty="0">
                <a:ea typeface="PMingLiU" pitchFamily="18" charset="-120"/>
              </a:rPr>
              <a:t>Disk access delay = seek time + rotational delay + transfer delay</a:t>
            </a:r>
          </a:p>
          <a:p>
            <a:r>
              <a:rPr lang="en-US" altLang="zh-HK" sz="2000" dirty="0">
                <a:ea typeface="PMingLiU" pitchFamily="18" charset="-120"/>
              </a:rPr>
              <a:t>Reading or writing a disk block is time consuming because of the seek time and rotational delay (latency)</a:t>
            </a:r>
          </a:p>
          <a:p>
            <a:r>
              <a:rPr lang="en-US" altLang="zh-HK" sz="2000" dirty="0">
                <a:ea typeface="PMingLiU" pitchFamily="18" charset="-120"/>
              </a:rPr>
              <a:t>Double buffering can be used to speed up the transfer of contiguous disk blocks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8FE8-85BB-4C4D-BC1E-E65E451C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75C8-971C-485E-B3C4-6413E725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Double Buffering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8965-6299-488D-AD91-1A726CB6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863455" cy="4562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HK" sz="2400" dirty="0"/>
              <a:t>Problem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Have a file with a sequence of n blocks, B</a:t>
            </a:r>
            <a:r>
              <a:rPr lang="en-HK" sz="2400" baseline="-25000" dirty="0"/>
              <a:t>1</a:t>
            </a:r>
            <a:r>
              <a:rPr lang="en-HK" sz="2400" dirty="0"/>
              <a:t>, B</a:t>
            </a:r>
            <a:r>
              <a:rPr lang="en-HK" sz="2400" baseline="-25000" dirty="0"/>
              <a:t>2</a:t>
            </a:r>
            <a:r>
              <a:rPr lang="en-HK" sz="2400" dirty="0"/>
              <a:t>, …, B</a:t>
            </a:r>
            <a:r>
              <a:rPr lang="en-HK" sz="2400" baseline="-25000" dirty="0"/>
              <a:t>n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Have a program that processes B</a:t>
            </a:r>
            <a:r>
              <a:rPr lang="en-HK" sz="2400" baseline="-25000" dirty="0"/>
              <a:t>1</a:t>
            </a:r>
            <a:r>
              <a:rPr lang="en-HK" sz="2400" dirty="0"/>
              <a:t>, B</a:t>
            </a:r>
            <a:r>
              <a:rPr lang="en-HK" sz="2400" baseline="-25000" dirty="0"/>
              <a:t>2</a:t>
            </a:r>
            <a:r>
              <a:rPr lang="en-HK" sz="2400" dirty="0"/>
              <a:t>, …, B</a:t>
            </a:r>
            <a:r>
              <a:rPr lang="en-HK" sz="2400" baseline="-25000" dirty="0"/>
              <a:t>n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Let R be the time to read 1 block to buffer and P be the time to process 1 block </a:t>
            </a:r>
          </a:p>
          <a:p>
            <a:pPr>
              <a:lnSpc>
                <a:spcPct val="120000"/>
              </a:lnSpc>
            </a:pPr>
            <a:r>
              <a:rPr lang="en-HK" sz="2400" dirty="0"/>
              <a:t>Single buffer solution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Read B</a:t>
            </a:r>
            <a:r>
              <a:rPr lang="en-HK" sz="2400" baseline="-25000" dirty="0"/>
              <a:t>1</a:t>
            </a:r>
            <a:r>
              <a:rPr lang="en-HK" sz="2400" dirty="0"/>
              <a:t> to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Process Data in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Read B</a:t>
            </a:r>
            <a:r>
              <a:rPr lang="en-HK" sz="2400" baseline="-25000" dirty="0"/>
              <a:t>2</a:t>
            </a:r>
            <a:r>
              <a:rPr lang="en-HK" sz="2400" dirty="0"/>
              <a:t> to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Process data in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…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Total time = n(R+P)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233AE-3CB0-4033-9588-0B29844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A0272-BC52-40C9-9ECC-27E6A98CFB29}"/>
              </a:ext>
            </a:extLst>
          </p:cNvPr>
          <p:cNvSpPr/>
          <p:nvPr/>
        </p:nvSpPr>
        <p:spPr>
          <a:xfrm>
            <a:off x="5634680" y="455346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CA89C-2406-4FD6-BF61-398473B60256}"/>
              </a:ext>
            </a:extLst>
          </p:cNvPr>
          <p:cNvSpPr/>
          <p:nvPr/>
        </p:nvSpPr>
        <p:spPr>
          <a:xfrm>
            <a:off x="6258698" y="4553466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FD43F-6DB7-4828-A119-BCF0C9AAB1DC}"/>
              </a:ext>
            </a:extLst>
          </p:cNvPr>
          <p:cNvSpPr/>
          <p:nvPr/>
        </p:nvSpPr>
        <p:spPr>
          <a:xfrm>
            <a:off x="7133972" y="4551408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6A41-788B-4299-A461-0CA3B988879A}"/>
              </a:ext>
            </a:extLst>
          </p:cNvPr>
          <p:cNvSpPr/>
          <p:nvPr/>
        </p:nvSpPr>
        <p:spPr>
          <a:xfrm>
            <a:off x="7757990" y="4551408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EF437-8E69-4D76-8408-72F4C701E9FC}"/>
              </a:ext>
            </a:extLst>
          </p:cNvPr>
          <p:cNvSpPr/>
          <p:nvPr/>
        </p:nvSpPr>
        <p:spPr>
          <a:xfrm>
            <a:off x="9370539" y="4551408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3D4E2-D27A-4797-97C1-45B20044D17A}"/>
              </a:ext>
            </a:extLst>
          </p:cNvPr>
          <p:cNvSpPr/>
          <p:nvPr/>
        </p:nvSpPr>
        <p:spPr>
          <a:xfrm>
            <a:off x="9994557" y="4551408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454A9-EBBA-4F0E-8D2E-0041FD88903C}"/>
              </a:ext>
            </a:extLst>
          </p:cNvPr>
          <p:cNvSpPr txBox="1"/>
          <p:nvPr/>
        </p:nvSpPr>
        <p:spPr>
          <a:xfrm>
            <a:off x="8844143" y="4614564"/>
            <a:ext cx="38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4E27E-A85B-43B4-ACD9-7F4F408204ED}"/>
              </a:ext>
            </a:extLst>
          </p:cNvPr>
          <p:cNvCxnSpPr>
            <a:cxnSpLocks/>
          </p:cNvCxnSpPr>
          <p:nvPr/>
        </p:nvCxnSpPr>
        <p:spPr>
          <a:xfrm>
            <a:off x="5634680" y="5362833"/>
            <a:ext cx="5455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1B1D1-A1B5-48FE-BDF0-770E48BCB973}"/>
              </a:ext>
            </a:extLst>
          </p:cNvPr>
          <p:cNvSpPr/>
          <p:nvPr/>
        </p:nvSpPr>
        <p:spPr>
          <a:xfrm>
            <a:off x="7888682" y="5360775"/>
            <a:ext cx="75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441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2D3A-0331-46CA-A303-07DD3763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Double Buffering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0FF0-BC9D-43AF-A8EF-A71E3AA2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Double buffer solution</a:t>
            </a:r>
          </a:p>
          <a:p>
            <a:pPr lvl="1"/>
            <a:r>
              <a:rPr lang="en-HK" sz="2400" dirty="0"/>
              <a:t>Read B</a:t>
            </a:r>
            <a:r>
              <a:rPr lang="en-HK" sz="2400" baseline="-25000" dirty="0"/>
              <a:t>1</a:t>
            </a:r>
            <a:r>
              <a:rPr lang="en-HK" sz="2400" dirty="0"/>
              <a:t> to Buffer</a:t>
            </a:r>
          </a:p>
          <a:p>
            <a:pPr lvl="1"/>
            <a:r>
              <a:rPr lang="en-HK" sz="2400" dirty="0"/>
              <a:t>Process Data in Buffer and Read B</a:t>
            </a:r>
            <a:r>
              <a:rPr lang="en-HK" sz="2400" baseline="-25000" dirty="0"/>
              <a:t>2</a:t>
            </a:r>
            <a:r>
              <a:rPr lang="en-HK" sz="2400" dirty="0"/>
              <a:t> to Buffer</a:t>
            </a:r>
          </a:p>
          <a:p>
            <a:pPr lvl="1"/>
            <a:r>
              <a:rPr lang="en-HK" sz="2400" dirty="0"/>
              <a:t>Read B</a:t>
            </a:r>
            <a:r>
              <a:rPr lang="en-HK" sz="2400" baseline="-25000" dirty="0"/>
              <a:t>2</a:t>
            </a:r>
            <a:r>
              <a:rPr lang="en-HK" sz="2400" dirty="0"/>
              <a:t> to Buffer and Read B</a:t>
            </a:r>
            <a:r>
              <a:rPr lang="en-HK" sz="2400" baseline="-25000" dirty="0"/>
              <a:t>3</a:t>
            </a:r>
            <a:r>
              <a:rPr lang="en-HK" sz="2400" dirty="0"/>
              <a:t> to buffer</a:t>
            </a:r>
          </a:p>
          <a:p>
            <a:pPr lvl="1"/>
            <a:r>
              <a:rPr lang="en-HK" sz="2400" dirty="0"/>
              <a:t>…</a:t>
            </a:r>
          </a:p>
          <a:p>
            <a:pPr lvl="1"/>
            <a:r>
              <a:rPr lang="en-HK" sz="2400" dirty="0"/>
              <a:t>Assume that P </a:t>
            </a:r>
            <a:r>
              <a:rPr lang="en-HK" sz="2400" dirty="0">
                <a:sym typeface="Symbol" panose="05050102010706020507" pitchFamily="18" charset="2"/>
              </a:rPr>
              <a:t></a:t>
            </a:r>
            <a:r>
              <a:rPr lang="en-HK" sz="2400" dirty="0"/>
              <a:t> R</a:t>
            </a:r>
          </a:p>
          <a:p>
            <a:pPr lvl="1"/>
            <a:r>
              <a:rPr lang="en-HK" sz="2400" dirty="0"/>
              <a:t>Total time = </a:t>
            </a:r>
            <a:r>
              <a:rPr lang="en-HK" sz="2400" dirty="0" err="1"/>
              <a:t>R+nP</a:t>
            </a:r>
            <a:r>
              <a:rPr lang="en-HK" sz="2400" dirty="0"/>
              <a:t>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64B-8EA2-4B69-9267-93997C4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1CE31-8D59-4767-8447-1B1F935138D9}"/>
              </a:ext>
            </a:extLst>
          </p:cNvPr>
          <p:cNvSpPr/>
          <p:nvPr/>
        </p:nvSpPr>
        <p:spPr>
          <a:xfrm>
            <a:off x="6557101" y="5256012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FE4BD-F9B2-4250-9850-D5E2630A2212}"/>
              </a:ext>
            </a:extLst>
          </p:cNvPr>
          <p:cNvSpPr/>
          <p:nvPr/>
        </p:nvSpPr>
        <p:spPr>
          <a:xfrm>
            <a:off x="7181119" y="5256012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20DED-CBF9-415B-AAAC-1C5D5FC50ED3}"/>
              </a:ext>
            </a:extLst>
          </p:cNvPr>
          <p:cNvSpPr/>
          <p:nvPr/>
        </p:nvSpPr>
        <p:spPr>
          <a:xfrm>
            <a:off x="7181118" y="459324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876F3-D740-42BD-B740-4178F7771D91}"/>
              </a:ext>
            </a:extLst>
          </p:cNvPr>
          <p:cNvSpPr/>
          <p:nvPr/>
        </p:nvSpPr>
        <p:spPr>
          <a:xfrm>
            <a:off x="8064627" y="5256012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C089E-5F7D-4587-83D7-9E686E13092B}"/>
              </a:ext>
            </a:extLst>
          </p:cNvPr>
          <p:cNvSpPr/>
          <p:nvPr/>
        </p:nvSpPr>
        <p:spPr>
          <a:xfrm>
            <a:off x="9588623" y="459324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914A2-3403-4924-8432-93C6EED5FB77}"/>
              </a:ext>
            </a:extLst>
          </p:cNvPr>
          <p:cNvSpPr/>
          <p:nvPr/>
        </p:nvSpPr>
        <p:spPr>
          <a:xfrm>
            <a:off x="9582447" y="5256012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4657B-B6CE-469E-B270-F4C1F570E672}"/>
              </a:ext>
            </a:extLst>
          </p:cNvPr>
          <p:cNvSpPr txBox="1"/>
          <p:nvPr/>
        </p:nvSpPr>
        <p:spPr>
          <a:xfrm>
            <a:off x="9093120" y="5325726"/>
            <a:ext cx="38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5A8A2-7FEC-408E-987D-1A58E9A65785}"/>
              </a:ext>
            </a:extLst>
          </p:cNvPr>
          <p:cNvCxnSpPr>
            <a:cxnSpLocks/>
          </p:cNvCxnSpPr>
          <p:nvPr/>
        </p:nvCxnSpPr>
        <p:spPr>
          <a:xfrm>
            <a:off x="6557101" y="6073995"/>
            <a:ext cx="429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FA6A3-546B-4F49-B08D-E3ACE5E7F704}"/>
              </a:ext>
            </a:extLst>
          </p:cNvPr>
          <p:cNvSpPr/>
          <p:nvPr/>
        </p:nvSpPr>
        <p:spPr>
          <a:xfrm>
            <a:off x="8326759" y="6073995"/>
            <a:ext cx="75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C600C-7C2E-457A-8235-1E66911936F3}"/>
              </a:ext>
            </a:extLst>
          </p:cNvPr>
          <p:cNvSpPr/>
          <p:nvPr/>
        </p:nvSpPr>
        <p:spPr>
          <a:xfrm>
            <a:off x="8066471" y="459324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0708F-8BE9-4889-816F-8F952F615B93}"/>
              </a:ext>
            </a:extLst>
          </p:cNvPr>
          <p:cNvCxnSpPr/>
          <p:nvPr/>
        </p:nvCxnSpPr>
        <p:spPr>
          <a:xfrm>
            <a:off x="7181118" y="4219832"/>
            <a:ext cx="0" cy="1854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8B8D93-BF1E-43CD-8B0C-7515D13AED1E}"/>
              </a:ext>
            </a:extLst>
          </p:cNvPr>
          <p:cNvCxnSpPr/>
          <p:nvPr/>
        </p:nvCxnSpPr>
        <p:spPr>
          <a:xfrm>
            <a:off x="8062570" y="4205420"/>
            <a:ext cx="0" cy="1854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5EC863-EDFE-48F5-BD9A-190521E207E9}"/>
              </a:ext>
            </a:extLst>
          </p:cNvPr>
          <p:cNvCxnSpPr/>
          <p:nvPr/>
        </p:nvCxnSpPr>
        <p:spPr>
          <a:xfrm>
            <a:off x="9582449" y="4205421"/>
            <a:ext cx="0" cy="1854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1BC6-AD7C-4EA7-8D88-1497B6AE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Database System Environment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1D3C-CAEA-40DF-96A0-18CA31FB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222595" cy="420624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DBMS is a collection of programs that enables users to create and maintain a database</a:t>
            </a:r>
          </a:p>
          <a:p>
            <a:r>
              <a:rPr lang="en-US" altLang="en-US" sz="2400" dirty="0"/>
              <a:t>DBMS is a general-purpose software that facilitates the process of defining constructing and manipulating databases for various applications</a:t>
            </a:r>
          </a:p>
          <a:p>
            <a:r>
              <a:rPr lang="en-US" altLang="en-US" sz="2400" dirty="0"/>
              <a:t>Database System = DBMS Software + Database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9F23-FED0-436E-AB72-AE4E4B4F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4" descr="fig01_01">
            <a:extLst>
              <a:ext uri="{FF2B5EF4-FFF2-40B4-BE49-F238E27FC236}">
                <a16:creationId xmlns:a16="http://schemas.microsoft.com/office/drawing/2014/main" id="{1B4BB366-EDFA-4B2C-96DD-F2AE8F5B1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9"/>
          <a:stretch/>
        </p:blipFill>
        <p:spPr bwMode="auto">
          <a:xfrm>
            <a:off x="6742453" y="1909160"/>
            <a:ext cx="4244546" cy="48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0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7372-60B4-400F-8E57-E1FE996C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Database Records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1FFB-1638-4A17-8D59-EFF5BC2C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Database: data file (records) + meta-data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Fixed and variable length records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Records contain fields (attributes)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Fields may be fixed length or variable length (e.g., Varchar)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Variable length fields can be mixed into one record</a:t>
            </a:r>
          </a:p>
          <a:p>
            <a:pPr lvl="1"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Separator characters or length fields are needed so that the record can be “parsed”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F0C82-37AC-47BB-9D14-73315DF7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0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13046</TotalTime>
  <Words>2760</Words>
  <PresentationFormat>Widescreen</PresentationFormat>
  <Paragraphs>423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Helvetica</vt:lpstr>
      <vt:lpstr>Tahoma</vt:lpstr>
      <vt:lpstr>Wingdings</vt:lpstr>
      <vt:lpstr>Banded</vt:lpstr>
      <vt:lpstr>Lecture 7: Files and Hash Files</vt:lpstr>
      <vt:lpstr>Storage Medium for Databases</vt:lpstr>
      <vt:lpstr>Disk Storage Devices (1/3)</vt:lpstr>
      <vt:lpstr>Disk Storage Devices (2/3)</vt:lpstr>
      <vt:lpstr>Disk Storage Devices (3/3)</vt:lpstr>
      <vt:lpstr>Double Buffering (1/2)</vt:lpstr>
      <vt:lpstr>Double Buffering (2/2)</vt:lpstr>
      <vt:lpstr>Simplified Database System Environment</vt:lpstr>
      <vt:lpstr>Database Records (1/2)</vt:lpstr>
      <vt:lpstr>Database Records (2/2)</vt:lpstr>
      <vt:lpstr>Database Records: Blocking</vt:lpstr>
      <vt:lpstr>Files of Records (1/3)</vt:lpstr>
      <vt:lpstr>Files of Records (2/3)</vt:lpstr>
      <vt:lpstr>Files of Records (3/3)</vt:lpstr>
      <vt:lpstr>Typical Operations on Files (1/2)</vt:lpstr>
      <vt:lpstr>Typical Operations on Files (2/2)</vt:lpstr>
      <vt:lpstr>Unordered Files</vt:lpstr>
      <vt:lpstr>Ordered Files (1/2)</vt:lpstr>
      <vt:lpstr>Ordered Files (2/2)</vt:lpstr>
      <vt:lpstr>Binary Search</vt:lpstr>
      <vt:lpstr>Binary Tree Data Structures</vt:lpstr>
      <vt:lpstr>Average Access Times</vt:lpstr>
      <vt:lpstr>Hashed Files (1/2)</vt:lpstr>
      <vt:lpstr>Hashed Files (2/2)</vt:lpstr>
      <vt:lpstr>External Hashed Files</vt:lpstr>
      <vt:lpstr>Example Hashed Tables</vt:lpstr>
      <vt:lpstr>Hashed Files: Collision Resolution (1/4)</vt:lpstr>
      <vt:lpstr>Hashed Files: Collision Resolution (2/4)</vt:lpstr>
      <vt:lpstr>Hashed Files: Collision Resolution (3/4)</vt:lpstr>
      <vt:lpstr>Hashed Files: Collision Resolution (4/4)</vt:lpstr>
      <vt:lpstr>Hashed Files</vt:lpstr>
      <vt:lpstr>Extendible and Dynamic Hashing (1/2)</vt:lpstr>
      <vt:lpstr>Extendible and Dynamic Hashing (2/2)</vt:lpstr>
      <vt:lpstr>Extendible Hashing (1/2)</vt:lpstr>
      <vt:lpstr>Extendible Hashing (2/2)</vt:lpstr>
      <vt:lpstr>Extendible Hashing Example (1/2)</vt:lpstr>
      <vt:lpstr>Extendible Hashing Example (2/2)</vt:lpstr>
      <vt:lpstr>Dynamic Hashing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2019-03-19T15:30:00Z</dcterms:modified>
</cp:coreProperties>
</file>