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8" r:id="rId1"/>
  </p:sldMasterIdLst>
  <p:notesMasterIdLst>
    <p:notesMasterId r:id="rId49"/>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8" r:id="rId42"/>
    <p:sldId id="299" r:id="rId43"/>
    <p:sldId id="300" r:id="rId44"/>
    <p:sldId id="301" r:id="rId45"/>
    <p:sldId id="302" r:id="rId46"/>
    <p:sldId id="303" r:id="rId47"/>
    <p:sldId id="304"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Chow" initials="TC" lastIdx="0" clrIdx="0">
    <p:extLst>
      <p:ext uri="{19B8F6BF-5375-455C-9EA6-DF929625EA0E}">
        <p15:presenceInfo xmlns:p15="http://schemas.microsoft.com/office/powerpoint/2012/main" userId="1a6ee9ed0254b3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99BDD"/>
    <a:srgbClr val="E9E9EA"/>
    <a:srgbClr val="E7E7E8"/>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75" d="100"/>
          <a:sy n="75" d="100"/>
        </p:scale>
        <p:origin x="266" y="-2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32E39-34A5-458C-9849-B298AAA9942D}" type="datetimeFigureOut">
              <a:rPr lang="en-HK" smtClean="0"/>
              <a:t>8/4/2019</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47922-2639-4BCF-AAD1-20BDF7C45795}" type="slidenum">
              <a:rPr lang="en-HK" smtClean="0"/>
              <a:t>‹#›</a:t>
            </a:fld>
            <a:endParaRPr lang="en-HK"/>
          </a:p>
        </p:txBody>
      </p:sp>
    </p:spTree>
    <p:extLst>
      <p:ext uri="{BB962C8B-B14F-4D97-AF65-F5344CB8AC3E}">
        <p14:creationId xmlns:p14="http://schemas.microsoft.com/office/powerpoint/2010/main" val="322016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70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674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r>
              <a:rPr lang="en-US"/>
              <a:t>Ted Chow</a:t>
            </a:r>
            <a:endParaRPr lang="en-US" dirty="0"/>
          </a:p>
        </p:txBody>
      </p:sp>
      <p:sp>
        <p:nvSpPr>
          <p:cNvPr id="5" name="Footer Placeholder 4"/>
          <p:cNvSpPr>
            <a:spLocks noGrp="1"/>
          </p:cNvSpPr>
          <p:nvPr>
            <p:ph type="ftr" sz="quarter" idx="11"/>
          </p:nvPr>
        </p:nvSpPr>
        <p:spPr>
          <a:xfrm>
            <a:off x="3776135" y="6422854"/>
            <a:ext cx="4279669" cy="365125"/>
          </a:xfrm>
        </p:spPr>
        <p:txBody>
          <a:bodyPr/>
          <a:lstStyle/>
          <a:p>
            <a:r>
              <a:rPr lang="en-US"/>
              <a:t>Ted Chow</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33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2919" y="2011680"/>
            <a:ext cx="9784080" cy="4206240"/>
          </a:xfrm>
        </p:spPr>
        <p:txBody>
          <a:bodyPr/>
          <a:lstStyle>
            <a:lvl1pPr marL="358775" indent="-358775">
              <a:lnSpc>
                <a:spcPct val="100000"/>
              </a:lnSpc>
              <a:buFont typeface="Wingdings" panose="05000000000000000000" pitchFamily="2" charset="2"/>
              <a:buChar char="Ø"/>
              <a:defRPr>
                <a:latin typeface="Arial" panose="020B0604020202020204" pitchFamily="34" charset="0"/>
                <a:cs typeface="Arial" panose="020B0604020202020204" pitchFamily="34" charset="0"/>
              </a:defRPr>
            </a:lvl1pPr>
            <a:lvl2pPr marL="715963" indent="-357188">
              <a:lnSpc>
                <a:spcPct val="100000"/>
              </a:lnSpc>
              <a:buFont typeface="Arial" panose="020B0604020202020204" pitchFamily="34" charset="0"/>
              <a:buChar char="•"/>
              <a:defRPr>
                <a:latin typeface="Arial" panose="020B0604020202020204" pitchFamily="34" charset="0"/>
                <a:cs typeface="Arial" panose="020B0604020202020204" pitchFamily="34" charset="0"/>
              </a:defRPr>
            </a:lvl2pPr>
            <a:lvl3pPr marL="989013" indent="-273050">
              <a:lnSpc>
                <a:spcPct val="100000"/>
              </a:lnSpc>
              <a:buFont typeface="Wingdings" panose="05000000000000000000" pitchFamily="2" charset="2"/>
              <a:buChar char="§"/>
              <a:defRPr>
                <a:latin typeface="Arial" panose="020B0604020202020204" pitchFamily="34" charset="0"/>
                <a:cs typeface="Arial" panose="020B0604020202020204" pitchFamily="34" charset="0"/>
              </a:defRPr>
            </a:lvl3pPr>
            <a:lvl4pPr marL="989013" indent="-273050">
              <a:lnSpc>
                <a:spcPct val="100000"/>
              </a:lnSpc>
              <a:defRPr>
                <a:latin typeface="Arial" panose="020B0604020202020204" pitchFamily="34" charset="0"/>
                <a:cs typeface="Arial" panose="020B0604020202020204" pitchFamily="34" charset="0"/>
              </a:defRPr>
            </a:lvl4pPr>
            <a:lvl5pPr marL="989013" indent="-273050">
              <a:lnSpc>
                <a:spcPct val="100000"/>
              </a:lnSpc>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lgn="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91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cap="none" spc="150"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defRPr>
                <a:solidFill>
                  <a:schemeClr val="tx2"/>
                </a:solidFill>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02415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marL="358775" indent="-358775">
              <a:buFont typeface="Wingdings" panose="05000000000000000000" pitchFamily="2" charset="2"/>
              <a:buChar char="Ø"/>
              <a:defRPr sz="2200">
                <a:latin typeface="Arial" panose="020B0604020202020204" pitchFamily="34" charset="0"/>
                <a:cs typeface="Arial" panose="020B0604020202020204" pitchFamily="34" charset="0"/>
              </a:defRPr>
            </a:lvl1pPr>
            <a:lvl2pPr marL="623888" indent="-265113">
              <a:buFont typeface="Wingdings" panose="05000000000000000000" pitchFamily="2" charset="2"/>
              <a:buChar char="§"/>
              <a:defRPr sz="2000">
                <a:latin typeface="Arial" panose="020B0604020202020204" pitchFamily="34" charset="0"/>
                <a:cs typeface="Arial" panose="020B0604020202020204" pitchFamily="34" charset="0"/>
              </a:defRPr>
            </a:lvl2pPr>
            <a:lvl3pPr marL="809625" indent="-185738">
              <a:buFont typeface="Arial" panose="020B0604020202020204" pitchFamily="34" charset="0"/>
              <a:buChar cha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
        <p:nvSpPr>
          <p:cNvPr id="10" name="Content Placeholder 2">
            <a:extLst>
              <a:ext uri="{FF2B5EF4-FFF2-40B4-BE49-F238E27FC236}">
                <a16:creationId xmlns:a16="http://schemas.microsoft.com/office/drawing/2014/main" id="{7345630E-130D-445F-980C-158581B29B37}"/>
              </a:ext>
            </a:extLst>
          </p:cNvPr>
          <p:cNvSpPr>
            <a:spLocks noGrp="1"/>
          </p:cNvSpPr>
          <p:nvPr>
            <p:ph sz="half" idx="13"/>
          </p:nvPr>
        </p:nvSpPr>
        <p:spPr>
          <a:xfrm>
            <a:off x="6233043" y="1997870"/>
            <a:ext cx="4754880" cy="4206240"/>
          </a:xfrm>
        </p:spPr>
        <p:txBody>
          <a:bodyPr/>
          <a:lstStyle>
            <a:lvl1pPr marL="358775" indent="-358775">
              <a:buFont typeface="Wingdings" panose="05000000000000000000" pitchFamily="2" charset="2"/>
              <a:buChar char="Ø"/>
              <a:defRPr sz="2200">
                <a:latin typeface="Arial" panose="020B0604020202020204" pitchFamily="34" charset="0"/>
                <a:cs typeface="Arial" panose="020B0604020202020204" pitchFamily="34" charset="0"/>
              </a:defRPr>
            </a:lvl1pPr>
            <a:lvl2pPr marL="623888" indent="-265113">
              <a:buFont typeface="Wingdings" panose="05000000000000000000" pitchFamily="2" charset="2"/>
              <a:buChar char="§"/>
              <a:defRPr sz="2000">
                <a:latin typeface="Arial" panose="020B0604020202020204" pitchFamily="34" charset="0"/>
                <a:cs typeface="Arial" panose="020B0604020202020204" pitchFamily="34" charset="0"/>
              </a:defRPr>
            </a:lvl2pPr>
            <a:lvl3pPr marL="809625" indent="-185738">
              <a:buFont typeface="Arial" panose="020B0604020202020204" pitchFamily="34" charset="0"/>
              <a:buChar cha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040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21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4" name="Footer Placeholder 3"/>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54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Ted Chow</a:t>
            </a:r>
            <a:endParaRPr lang="en-US" dirty="0"/>
          </a:p>
        </p:txBody>
      </p:sp>
      <p:sp>
        <p:nvSpPr>
          <p:cNvPr id="3" name="Footer Placeholder 2"/>
          <p:cNvSpPr>
            <a:spLocks noGrp="1"/>
          </p:cNvSpPr>
          <p:nvPr>
            <p:ph type="ftr" sz="quarter" idx="11"/>
          </p:nvPr>
        </p:nvSpPr>
        <p:spPr/>
        <p:txBody>
          <a:bodyPr/>
          <a:lstStyle/>
          <a:p>
            <a:r>
              <a:rPr lang="en-US"/>
              <a:t>Ted Chow</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37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01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Ted Chow</a:t>
            </a:r>
            <a:endParaRPr lang="en-US" dirty="0"/>
          </a:p>
        </p:txBody>
      </p:sp>
      <p:sp>
        <p:nvSpPr>
          <p:cNvPr id="6" name="Footer Placeholder 5"/>
          <p:cNvSpPr>
            <a:spLocks noGrp="1"/>
          </p:cNvSpPr>
          <p:nvPr>
            <p:ph type="ftr" sz="quarter" idx="11"/>
          </p:nvPr>
        </p:nvSpPr>
        <p:spPr/>
        <p:txBody>
          <a:bodyPr/>
          <a:lstStyle/>
          <a:p>
            <a:r>
              <a:rPr lang="en-US"/>
              <a:t>Ted Chow</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3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r>
              <a:rPr lang="en-US"/>
              <a:t>Ted Chow</a:t>
            </a:r>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Ted Chow</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127683"/>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7DF7-17A0-465D-943B-4FB07F46EAB3}"/>
              </a:ext>
            </a:extLst>
          </p:cNvPr>
          <p:cNvSpPr>
            <a:spLocks noGrp="1"/>
          </p:cNvSpPr>
          <p:nvPr>
            <p:ph type="ctrTitle"/>
          </p:nvPr>
        </p:nvSpPr>
        <p:spPr/>
        <p:txBody>
          <a:bodyPr>
            <a:normAutofit/>
          </a:bodyPr>
          <a:lstStyle/>
          <a:p>
            <a:pPr>
              <a:lnSpc>
                <a:spcPct val="100000"/>
              </a:lnSpc>
            </a:pPr>
            <a:r>
              <a:rPr lang="en-HK" sz="4000" b="1" cap="none" dirty="0">
                <a:latin typeface="Arial" panose="020B0604020202020204" pitchFamily="34" charset="0"/>
                <a:cs typeface="Arial" panose="020B0604020202020204" pitchFamily="34" charset="0"/>
              </a:rPr>
              <a:t>Lecture 9</a:t>
            </a:r>
            <a:r>
              <a:rPr lang="en-US" altLang="zh-TW" sz="4000" b="1" cap="none" dirty="0">
                <a:latin typeface="Arial" panose="020B0604020202020204" pitchFamily="34" charset="0"/>
                <a:cs typeface="Arial" panose="020B0604020202020204" pitchFamily="34" charset="0"/>
              </a:rPr>
              <a:t>: </a:t>
            </a:r>
            <a:r>
              <a:rPr lang="en-US" altLang="zh-CN" sz="4000" b="1" cap="none" dirty="0">
                <a:latin typeface="Arial" panose="020B0604020202020204" pitchFamily="34" charset="0"/>
                <a:cs typeface="Arial" panose="020B0604020202020204" pitchFamily="34" charset="0"/>
              </a:rPr>
              <a:t>Transaction</a:t>
            </a:r>
            <a:endParaRPr lang="en-HK" sz="4000" b="1" cap="none"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73DEC910-6843-48D5-9A2C-38ECCDAE3002}"/>
              </a:ext>
            </a:extLst>
          </p:cNvPr>
          <p:cNvSpPr>
            <a:spLocks noGrp="1"/>
          </p:cNvSpPr>
          <p:nvPr>
            <p:ph type="subTitle" idx="1"/>
          </p:nvPr>
        </p:nvSpPr>
        <p:spPr/>
        <p:txBody>
          <a:bodyPr>
            <a:normAutofit/>
          </a:bodyPr>
          <a:lstStyle/>
          <a:p>
            <a:r>
              <a:rPr lang="en-HK" sz="3600" b="1" dirty="0">
                <a:latin typeface="Arial" panose="020B0604020202020204" pitchFamily="34" charset="0"/>
                <a:cs typeface="Arial" panose="020B0604020202020204" pitchFamily="34" charset="0"/>
              </a:rPr>
              <a:t>CS3402 Database Systems</a:t>
            </a:r>
          </a:p>
        </p:txBody>
      </p:sp>
    </p:spTree>
    <p:extLst>
      <p:ext uri="{BB962C8B-B14F-4D97-AF65-F5344CB8AC3E}">
        <p14:creationId xmlns:p14="http://schemas.microsoft.com/office/powerpoint/2010/main" val="2965518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E130-7CDF-4B89-853D-F8B90A520B42}"/>
              </a:ext>
            </a:extLst>
          </p:cNvPr>
          <p:cNvSpPr>
            <a:spLocks noGrp="1"/>
          </p:cNvSpPr>
          <p:nvPr>
            <p:ph type="title"/>
          </p:nvPr>
        </p:nvSpPr>
        <p:spPr/>
        <p:txBody>
          <a:bodyPr/>
          <a:lstStyle/>
          <a:p>
            <a:r>
              <a:rPr lang="en-US" altLang="en-US" dirty="0"/>
              <a:t>Transaction Processing Performance </a:t>
            </a:r>
            <a:r>
              <a:rPr lang="en-US" altLang="zh-TW" dirty="0"/>
              <a:t>(2/2)</a:t>
            </a:r>
            <a:endParaRPr lang="en-HK" dirty="0"/>
          </a:p>
        </p:txBody>
      </p:sp>
      <p:sp>
        <p:nvSpPr>
          <p:cNvPr id="3" name="Content Placeholder 2">
            <a:extLst>
              <a:ext uri="{FF2B5EF4-FFF2-40B4-BE49-F238E27FC236}">
                <a16:creationId xmlns:a16="http://schemas.microsoft.com/office/drawing/2014/main" id="{DDC706A5-896D-44B1-88ED-C56C70E6AD03}"/>
              </a:ext>
            </a:extLst>
          </p:cNvPr>
          <p:cNvSpPr>
            <a:spLocks noGrp="1"/>
          </p:cNvSpPr>
          <p:nvPr>
            <p:ph idx="1"/>
          </p:nvPr>
        </p:nvSpPr>
        <p:spPr/>
        <p:txBody>
          <a:bodyPr/>
          <a:lstStyle/>
          <a:p>
            <a:r>
              <a:rPr lang="en-US" altLang="en-US" sz="2000" dirty="0"/>
              <a:t>Multiuser systems</a:t>
            </a:r>
          </a:p>
          <a:p>
            <a:pPr lvl="1"/>
            <a:r>
              <a:rPr lang="en-US" altLang="en-US" dirty="0"/>
              <a:t>Many users (transactions) can access the database concurrently at the same time Concurrent execution</a:t>
            </a:r>
          </a:p>
          <a:p>
            <a:pPr lvl="1"/>
            <a:r>
              <a:rPr lang="en-US" altLang="en-US" dirty="0"/>
              <a:t>Interleaved processing</a:t>
            </a:r>
          </a:p>
          <a:p>
            <a:pPr lvl="2"/>
            <a:r>
              <a:rPr lang="en-US" altLang="en-US" sz="2000" dirty="0"/>
              <a:t>Concurrent execution of processes/transactions are interleaved in a single CPU system (E.g., use the CPU while waiting for disk block)</a:t>
            </a:r>
          </a:p>
          <a:p>
            <a:pPr lvl="1"/>
            <a:r>
              <a:rPr lang="en-US" altLang="en-US" dirty="0"/>
              <a:t>Parallel processing</a:t>
            </a:r>
          </a:p>
          <a:p>
            <a:pPr lvl="2"/>
            <a:r>
              <a:rPr lang="en-US" altLang="en-US" sz="2000" dirty="0"/>
              <a:t>Processes/transactions are concurrently executed in multiple CPUs system</a:t>
            </a:r>
          </a:p>
          <a:p>
            <a:r>
              <a:rPr lang="en-US" altLang="en-US" sz="2000" dirty="0"/>
              <a:t>Higher Concurrency (more than one transaction is executing)</a:t>
            </a:r>
          </a:p>
          <a:p>
            <a:pPr lvl="1"/>
            <a:r>
              <a:rPr lang="en-US" altLang="en-US" dirty="0"/>
              <a:t>Better performance, i.e., lower response time</a:t>
            </a:r>
          </a:p>
          <a:p>
            <a:pPr lvl="1"/>
            <a:r>
              <a:rPr lang="en-US" altLang="en-US" dirty="0"/>
              <a:t>Problem: difficult to maintain the ACID properties</a:t>
            </a:r>
          </a:p>
          <a:p>
            <a:endParaRPr lang="en-HK" dirty="0"/>
          </a:p>
        </p:txBody>
      </p:sp>
      <p:sp>
        <p:nvSpPr>
          <p:cNvPr id="4" name="Slide Number Placeholder 3">
            <a:extLst>
              <a:ext uri="{FF2B5EF4-FFF2-40B4-BE49-F238E27FC236}">
                <a16:creationId xmlns:a16="http://schemas.microsoft.com/office/drawing/2014/main" id="{868BE565-2AE5-4D26-AC6D-99CA64CFED85}"/>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334878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7DEE0-1145-4ECD-AA1F-8D3A8172AE79}"/>
              </a:ext>
            </a:extLst>
          </p:cNvPr>
          <p:cNvSpPr>
            <a:spLocks noGrp="1"/>
          </p:cNvSpPr>
          <p:nvPr>
            <p:ph type="title"/>
          </p:nvPr>
        </p:nvSpPr>
        <p:spPr/>
        <p:txBody>
          <a:bodyPr/>
          <a:lstStyle/>
          <a:p>
            <a:r>
              <a:rPr lang="en-US" altLang="en-US" dirty="0"/>
              <a:t>Interleaved vs Parallel</a:t>
            </a:r>
            <a:endParaRPr lang="en-HK" dirty="0"/>
          </a:p>
        </p:txBody>
      </p:sp>
      <p:sp>
        <p:nvSpPr>
          <p:cNvPr id="3" name="Content Placeholder 2">
            <a:extLst>
              <a:ext uri="{FF2B5EF4-FFF2-40B4-BE49-F238E27FC236}">
                <a16:creationId xmlns:a16="http://schemas.microsoft.com/office/drawing/2014/main" id="{773E8975-7BB6-4E96-AB0D-4DDA22EDD45C}"/>
              </a:ext>
            </a:extLst>
          </p:cNvPr>
          <p:cNvSpPr>
            <a:spLocks noGrp="1"/>
          </p:cNvSpPr>
          <p:nvPr>
            <p:ph idx="1"/>
          </p:nvPr>
        </p:nvSpPr>
        <p:spPr/>
        <p:txBody>
          <a:bodyPr/>
          <a:lstStyle/>
          <a:p>
            <a:r>
              <a:rPr lang="en-HK" dirty="0"/>
              <a:t>While waiting disk data, the CPU processes another transaction</a:t>
            </a:r>
          </a:p>
          <a:p>
            <a:endParaRPr lang="en-HK" dirty="0"/>
          </a:p>
        </p:txBody>
      </p:sp>
      <p:sp>
        <p:nvSpPr>
          <p:cNvPr id="4" name="Slide Number Placeholder 3">
            <a:extLst>
              <a:ext uri="{FF2B5EF4-FFF2-40B4-BE49-F238E27FC236}">
                <a16:creationId xmlns:a16="http://schemas.microsoft.com/office/drawing/2014/main" id="{452DF31F-F81F-495A-8155-E8EB05E0C29E}"/>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5" name="Picture 2" descr="fig17_01">
            <a:extLst>
              <a:ext uri="{FF2B5EF4-FFF2-40B4-BE49-F238E27FC236}">
                <a16:creationId xmlns:a16="http://schemas.microsoft.com/office/drawing/2014/main" id="{9C12C71A-9DD7-493B-A431-B79CD8B654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42975" y="2595391"/>
            <a:ext cx="10306050"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8622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2EE9-E82E-4E14-A7A7-B63D51F94546}"/>
              </a:ext>
            </a:extLst>
          </p:cNvPr>
          <p:cNvSpPr>
            <a:spLocks noGrp="1"/>
          </p:cNvSpPr>
          <p:nvPr>
            <p:ph type="title"/>
          </p:nvPr>
        </p:nvSpPr>
        <p:spPr/>
        <p:txBody>
          <a:bodyPr/>
          <a:lstStyle/>
          <a:p>
            <a:r>
              <a:rPr lang="en-US" altLang="en-US" dirty="0"/>
              <a:t>Transaction Schedule</a:t>
            </a:r>
            <a:endParaRPr lang="en-HK" dirty="0"/>
          </a:p>
        </p:txBody>
      </p:sp>
      <p:sp>
        <p:nvSpPr>
          <p:cNvPr id="3" name="Content Placeholder 2">
            <a:extLst>
              <a:ext uri="{FF2B5EF4-FFF2-40B4-BE49-F238E27FC236}">
                <a16:creationId xmlns:a16="http://schemas.microsoft.com/office/drawing/2014/main" id="{129AB21D-82E6-4751-872F-2647AEDEC4F9}"/>
              </a:ext>
            </a:extLst>
          </p:cNvPr>
          <p:cNvSpPr>
            <a:spLocks noGrp="1"/>
          </p:cNvSpPr>
          <p:nvPr>
            <p:ph idx="1"/>
          </p:nvPr>
        </p:nvSpPr>
        <p:spPr>
          <a:xfrm>
            <a:off x="596900" y="2011680"/>
            <a:ext cx="11008291" cy="4411174"/>
          </a:xfrm>
        </p:spPr>
        <p:txBody>
          <a:bodyPr>
            <a:normAutofit fontScale="92500" lnSpcReduction="10000"/>
          </a:bodyPr>
          <a:lstStyle/>
          <a:p>
            <a:pPr>
              <a:lnSpc>
                <a:spcPct val="120000"/>
              </a:lnSpc>
            </a:pPr>
            <a:r>
              <a:rPr lang="en-HK" dirty="0"/>
              <a:t>Transaction schedule</a:t>
            </a:r>
          </a:p>
          <a:p>
            <a:pPr lvl="1">
              <a:lnSpc>
                <a:spcPct val="120000"/>
              </a:lnSpc>
            </a:pPr>
            <a:r>
              <a:rPr lang="en-HK" dirty="0"/>
              <a:t>When transactions are executing concurrently in an interleaved fashion or serially, the order of execution of operations from the transactions forms a transaction schedule</a:t>
            </a:r>
          </a:p>
          <a:p>
            <a:pPr>
              <a:lnSpc>
                <a:spcPct val="120000"/>
              </a:lnSpc>
            </a:pPr>
            <a:r>
              <a:rPr lang="en-HK" dirty="0"/>
              <a:t>A schedule S of n transactions T</a:t>
            </a:r>
            <a:r>
              <a:rPr lang="en-HK" baseline="-25000" dirty="0"/>
              <a:t>1</a:t>
            </a:r>
            <a:r>
              <a:rPr lang="en-HK" dirty="0"/>
              <a:t>, T</a:t>
            </a:r>
            <a:r>
              <a:rPr lang="en-HK" baseline="-25000" dirty="0"/>
              <a:t>2</a:t>
            </a:r>
            <a:r>
              <a:rPr lang="en-HK" dirty="0"/>
              <a:t>, …, T</a:t>
            </a:r>
            <a:r>
              <a:rPr lang="en-HK" baseline="-25000" dirty="0"/>
              <a:t>n</a:t>
            </a:r>
            <a:r>
              <a:rPr lang="en-HK" dirty="0"/>
              <a:t> is an ordering of the operations of the transactions subject to the constraint:</a:t>
            </a:r>
          </a:p>
          <a:p>
            <a:pPr lvl="1">
              <a:lnSpc>
                <a:spcPct val="120000"/>
              </a:lnSpc>
            </a:pPr>
            <a:r>
              <a:rPr lang="en-HK" dirty="0"/>
              <a:t>For each transaction </a:t>
            </a:r>
            <a:r>
              <a:rPr lang="en-HK" dirty="0" err="1"/>
              <a:t>T</a:t>
            </a:r>
            <a:r>
              <a:rPr lang="en-HK" baseline="-25000" dirty="0" err="1"/>
              <a:t>i</a:t>
            </a:r>
            <a:r>
              <a:rPr lang="en-HK" dirty="0"/>
              <a:t> that participates in S, the operations of </a:t>
            </a:r>
            <a:r>
              <a:rPr lang="en-HK" dirty="0" err="1"/>
              <a:t>T</a:t>
            </a:r>
            <a:r>
              <a:rPr lang="en-HK" baseline="-25000" dirty="0" err="1"/>
              <a:t>i</a:t>
            </a:r>
            <a:r>
              <a:rPr lang="en-HK" dirty="0"/>
              <a:t> in S must appear in the same order as in </a:t>
            </a:r>
            <a:r>
              <a:rPr lang="en-HK" dirty="0" err="1"/>
              <a:t>T</a:t>
            </a:r>
            <a:r>
              <a:rPr lang="en-HK" baseline="-25000" dirty="0" err="1"/>
              <a:t>i</a:t>
            </a:r>
            <a:r>
              <a:rPr lang="en-HK" dirty="0"/>
              <a:t> (operations from other transactions </a:t>
            </a:r>
            <a:r>
              <a:rPr lang="en-HK" dirty="0" err="1"/>
              <a:t>T</a:t>
            </a:r>
            <a:r>
              <a:rPr lang="en-HK" baseline="-25000" dirty="0" err="1"/>
              <a:t>j</a:t>
            </a:r>
            <a:r>
              <a:rPr lang="en-HK" dirty="0"/>
              <a:t> can be interleaved with the operations of </a:t>
            </a:r>
            <a:r>
              <a:rPr lang="en-HK" dirty="0" err="1"/>
              <a:t>T</a:t>
            </a:r>
            <a:r>
              <a:rPr lang="en-HK" baseline="-25000" dirty="0" err="1"/>
              <a:t>i</a:t>
            </a:r>
            <a:r>
              <a:rPr lang="en-HK" dirty="0"/>
              <a:t> in S)</a:t>
            </a:r>
          </a:p>
          <a:p>
            <a:pPr>
              <a:lnSpc>
                <a:spcPct val="120000"/>
              </a:lnSpc>
            </a:pPr>
            <a:r>
              <a:rPr lang="en-HK" dirty="0"/>
              <a:t>A concurrent schedule: a new transaction starts BEFORE the completion of the current transaction</a:t>
            </a:r>
          </a:p>
          <a:p>
            <a:pPr>
              <a:lnSpc>
                <a:spcPct val="120000"/>
              </a:lnSpc>
            </a:pPr>
            <a:r>
              <a:rPr lang="en-HK" dirty="0"/>
              <a:t>A serial schedule: a new transaction only starts AFTER the current transaction is completed</a:t>
            </a:r>
          </a:p>
          <a:p>
            <a:pPr>
              <a:lnSpc>
                <a:spcPct val="120000"/>
              </a:lnSpc>
            </a:pPr>
            <a:endParaRPr lang="en-HK" dirty="0"/>
          </a:p>
        </p:txBody>
      </p:sp>
      <p:sp>
        <p:nvSpPr>
          <p:cNvPr id="4" name="Slide Number Placeholder 3">
            <a:extLst>
              <a:ext uri="{FF2B5EF4-FFF2-40B4-BE49-F238E27FC236}">
                <a16:creationId xmlns:a16="http://schemas.microsoft.com/office/drawing/2014/main" id="{1F4A4373-4028-4E8E-A85F-98B964A62FC5}"/>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510814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DD0E7-9A49-49F6-93CC-0B503364F655}"/>
              </a:ext>
            </a:extLst>
          </p:cNvPr>
          <p:cNvSpPr>
            <a:spLocks noGrp="1"/>
          </p:cNvSpPr>
          <p:nvPr>
            <p:ph type="title"/>
          </p:nvPr>
        </p:nvSpPr>
        <p:spPr/>
        <p:txBody>
          <a:bodyPr/>
          <a:lstStyle/>
          <a:p>
            <a:r>
              <a:rPr lang="en-HK" dirty="0"/>
              <a:t>Serial Schedule</a:t>
            </a:r>
          </a:p>
        </p:txBody>
      </p:sp>
      <p:sp>
        <p:nvSpPr>
          <p:cNvPr id="3" name="Content Placeholder 2">
            <a:extLst>
              <a:ext uri="{FF2B5EF4-FFF2-40B4-BE49-F238E27FC236}">
                <a16:creationId xmlns:a16="http://schemas.microsoft.com/office/drawing/2014/main" id="{45608668-A0FA-4FD9-BC05-D97CED49D123}"/>
              </a:ext>
            </a:extLst>
          </p:cNvPr>
          <p:cNvSpPr>
            <a:spLocks noGrp="1"/>
          </p:cNvSpPr>
          <p:nvPr>
            <p:ph idx="1"/>
          </p:nvPr>
        </p:nvSpPr>
        <p:spPr/>
        <p:txBody>
          <a:bodyPr/>
          <a:lstStyle/>
          <a:p>
            <a:r>
              <a:rPr lang="en-US" altLang="zh-TW" sz="2400" dirty="0">
                <a:latin typeface="Arial" charset="0"/>
                <a:ea typeface="PMingLiU" pitchFamily="18" charset="-120"/>
              </a:rPr>
              <a:t>In a serial schedule, the transactions are execution one after one</a:t>
            </a:r>
            <a:r>
              <a:rPr lang="en-US" altLang="zh-TW" dirty="0">
                <a:latin typeface="Arial" charset="0"/>
                <a:ea typeface="PMingLiU" pitchFamily="18" charset="-120"/>
              </a:rPr>
              <a:t> </a:t>
            </a:r>
          </a:p>
          <a:p>
            <a:endParaRPr lang="en-HK" dirty="0"/>
          </a:p>
        </p:txBody>
      </p:sp>
      <p:sp>
        <p:nvSpPr>
          <p:cNvPr id="4" name="Slide Number Placeholder 3">
            <a:extLst>
              <a:ext uri="{FF2B5EF4-FFF2-40B4-BE49-F238E27FC236}">
                <a16:creationId xmlns:a16="http://schemas.microsoft.com/office/drawing/2014/main" id="{D76FAAD7-BFA8-4DC4-8151-36709954203C}"/>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6" name="Rectangle 9">
            <a:extLst>
              <a:ext uri="{FF2B5EF4-FFF2-40B4-BE49-F238E27FC236}">
                <a16:creationId xmlns:a16="http://schemas.microsoft.com/office/drawing/2014/main" id="{8D636907-26E0-4A64-8C04-351E06D8458B}"/>
              </a:ext>
            </a:extLst>
          </p:cNvPr>
          <p:cNvSpPr>
            <a:spLocks noChangeArrowheads="1"/>
          </p:cNvSpPr>
          <p:nvPr/>
        </p:nvSpPr>
        <p:spPr bwMode="auto">
          <a:xfrm>
            <a:off x="2123568" y="2774936"/>
            <a:ext cx="3654728" cy="4381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7" name="Rectangle 10">
            <a:extLst>
              <a:ext uri="{FF2B5EF4-FFF2-40B4-BE49-F238E27FC236}">
                <a16:creationId xmlns:a16="http://schemas.microsoft.com/office/drawing/2014/main" id="{8CAEB716-9858-49C3-AF96-16A29D1A4EBC}"/>
              </a:ext>
            </a:extLst>
          </p:cNvPr>
          <p:cNvSpPr>
            <a:spLocks noChangeArrowheads="1"/>
          </p:cNvSpPr>
          <p:nvPr/>
        </p:nvSpPr>
        <p:spPr bwMode="auto">
          <a:xfrm>
            <a:off x="5828121" y="2774936"/>
            <a:ext cx="3824716" cy="4381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dirty="0">
              <a:solidFill>
                <a:schemeClr val="tx1"/>
              </a:solidFill>
              <a:latin typeface="Arial" panose="020B0604020202020204" pitchFamily="34" charset="0"/>
              <a:cs typeface="Arial" panose="020B0604020202020204" pitchFamily="34" charset="0"/>
            </a:endParaRPr>
          </a:p>
        </p:txBody>
      </p:sp>
      <p:sp>
        <p:nvSpPr>
          <p:cNvPr id="8" name="Rectangle 11">
            <a:extLst>
              <a:ext uri="{FF2B5EF4-FFF2-40B4-BE49-F238E27FC236}">
                <a16:creationId xmlns:a16="http://schemas.microsoft.com/office/drawing/2014/main" id="{04B6C0BD-FEC3-4C61-ACD0-67DBA641361A}"/>
              </a:ext>
            </a:extLst>
          </p:cNvPr>
          <p:cNvSpPr>
            <a:spLocks noChangeArrowheads="1"/>
          </p:cNvSpPr>
          <p:nvPr/>
        </p:nvSpPr>
        <p:spPr bwMode="auto">
          <a:xfrm>
            <a:off x="2123568" y="3276587"/>
            <a:ext cx="3670848" cy="67468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9" name="Rectangle 12">
            <a:extLst>
              <a:ext uri="{FF2B5EF4-FFF2-40B4-BE49-F238E27FC236}">
                <a16:creationId xmlns:a16="http://schemas.microsoft.com/office/drawing/2014/main" id="{BC3500EF-E27B-4209-96DC-98540B2F3E38}"/>
              </a:ext>
            </a:extLst>
          </p:cNvPr>
          <p:cNvSpPr>
            <a:spLocks noChangeArrowheads="1"/>
          </p:cNvSpPr>
          <p:nvPr/>
        </p:nvSpPr>
        <p:spPr bwMode="auto">
          <a:xfrm>
            <a:off x="5844240" y="3276587"/>
            <a:ext cx="3808597" cy="67468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10" name="Rectangle 13">
            <a:extLst>
              <a:ext uri="{FF2B5EF4-FFF2-40B4-BE49-F238E27FC236}">
                <a16:creationId xmlns:a16="http://schemas.microsoft.com/office/drawing/2014/main" id="{6313C932-8EA2-4A01-BD43-FF1B8D669823}"/>
              </a:ext>
            </a:extLst>
          </p:cNvPr>
          <p:cNvSpPr>
            <a:spLocks noChangeArrowheads="1"/>
          </p:cNvSpPr>
          <p:nvPr/>
        </p:nvSpPr>
        <p:spPr bwMode="auto">
          <a:xfrm>
            <a:off x="2341914" y="2840024"/>
            <a:ext cx="170427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dirty="0">
                <a:solidFill>
                  <a:srgbClr val="000000"/>
                </a:solidFill>
                <a:latin typeface="Arial" panose="020B0604020202020204" pitchFamily="34" charset="0"/>
                <a:ea typeface="PMingLiU" pitchFamily="18" charset="-120"/>
                <a:cs typeface="Arial" panose="020B0604020202020204" pitchFamily="34" charset="0"/>
              </a:rPr>
              <a:t>Transaction </a:t>
            </a: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V</a:t>
            </a:r>
            <a:r>
              <a:rPr lang="en-GB" altLang="zh-TW" sz="2000" dirty="0">
                <a:solidFill>
                  <a:srgbClr val="000000"/>
                </a:solidFill>
                <a:latin typeface="Arial" panose="020B0604020202020204" pitchFamily="34" charset="0"/>
                <a:ea typeface="PMingLiU" pitchFamily="18" charset="-120"/>
                <a:cs typeface="Arial" panose="020B0604020202020204" pitchFamily="34" charset="0"/>
              </a:rPr>
              <a:t>: </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13" name="Rectangle 16">
            <a:extLst>
              <a:ext uri="{FF2B5EF4-FFF2-40B4-BE49-F238E27FC236}">
                <a16:creationId xmlns:a16="http://schemas.microsoft.com/office/drawing/2014/main" id="{5A4A8D22-CAED-4A2C-A149-255AE5D5534B}"/>
              </a:ext>
            </a:extLst>
          </p:cNvPr>
          <p:cNvSpPr>
            <a:spLocks noChangeArrowheads="1"/>
          </p:cNvSpPr>
          <p:nvPr/>
        </p:nvSpPr>
        <p:spPr bwMode="auto">
          <a:xfrm>
            <a:off x="3890850" y="2798749"/>
            <a:ext cx="14067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zh-TW" altLang="en-GB" sz="2000">
                <a:solidFill>
                  <a:srgbClr val="000000"/>
                </a:solidFill>
                <a:latin typeface="Arial" panose="020B0604020202020204" pitchFamily="34" charset="0"/>
                <a:ea typeface="PMingLiU" pitchFamily="18" charset="-120"/>
                <a:cs typeface="Arial" panose="020B0604020202020204" pitchFamily="34" charset="0"/>
              </a:rPr>
              <a:t>  </a:t>
            </a:r>
            <a:endParaRPr lang="zh-TW" altLang="en-GB">
              <a:solidFill>
                <a:schemeClr val="tx1"/>
              </a:solidFill>
              <a:latin typeface="Arial" panose="020B0604020202020204" pitchFamily="34" charset="0"/>
              <a:ea typeface="PMingLiU" pitchFamily="18" charset="-120"/>
              <a:cs typeface="Arial" panose="020B0604020202020204" pitchFamily="34" charset="0"/>
            </a:endParaRPr>
          </a:p>
        </p:txBody>
      </p:sp>
      <p:sp>
        <p:nvSpPr>
          <p:cNvPr id="14" name="Rectangle 17">
            <a:extLst>
              <a:ext uri="{FF2B5EF4-FFF2-40B4-BE49-F238E27FC236}">
                <a16:creationId xmlns:a16="http://schemas.microsoft.com/office/drawing/2014/main" id="{40D20BAA-2533-402B-B35F-8AF9FB95887D}"/>
              </a:ext>
            </a:extLst>
          </p:cNvPr>
          <p:cNvSpPr>
            <a:spLocks noChangeArrowheads="1"/>
          </p:cNvSpPr>
          <p:nvPr/>
        </p:nvSpPr>
        <p:spPr bwMode="auto">
          <a:xfrm>
            <a:off x="2396134" y="3255949"/>
            <a:ext cx="189477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err="1">
                <a:solidFill>
                  <a:srgbClr val="000000"/>
                </a:solidFill>
                <a:latin typeface="Arial" panose="020B0604020202020204" pitchFamily="34" charset="0"/>
                <a:ea typeface="PMingLiU" pitchFamily="18" charset="-120"/>
                <a:cs typeface="Arial" panose="020B0604020202020204" pitchFamily="34" charset="0"/>
              </a:rPr>
              <a:t>a.withdraw</a:t>
            </a: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(100);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15" name="Rectangle 18">
            <a:extLst>
              <a:ext uri="{FF2B5EF4-FFF2-40B4-BE49-F238E27FC236}">
                <a16:creationId xmlns:a16="http://schemas.microsoft.com/office/drawing/2014/main" id="{B934BAE8-6B6D-465D-9620-1BAFB51869A4}"/>
              </a:ext>
            </a:extLst>
          </p:cNvPr>
          <p:cNvSpPr>
            <a:spLocks noChangeArrowheads="1"/>
          </p:cNvSpPr>
          <p:nvPr/>
        </p:nvSpPr>
        <p:spPr bwMode="auto">
          <a:xfrm>
            <a:off x="2396134" y="3603612"/>
            <a:ext cx="17088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err="1">
                <a:solidFill>
                  <a:srgbClr val="000000"/>
                </a:solidFill>
                <a:latin typeface="Arial" panose="020B0604020202020204" pitchFamily="34" charset="0"/>
                <a:ea typeface="PMingLiU" pitchFamily="18" charset="-120"/>
                <a:cs typeface="Arial" panose="020B0604020202020204" pitchFamily="34" charset="0"/>
              </a:rPr>
              <a:t>b.deposit</a:t>
            </a: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(100);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16" name="Rectangle 19">
            <a:extLst>
              <a:ext uri="{FF2B5EF4-FFF2-40B4-BE49-F238E27FC236}">
                <a16:creationId xmlns:a16="http://schemas.microsoft.com/office/drawing/2014/main" id="{25960F0F-3EE5-48D5-B97A-292B30B6355D}"/>
              </a:ext>
            </a:extLst>
          </p:cNvPr>
          <p:cNvSpPr>
            <a:spLocks noChangeArrowheads="1"/>
          </p:cNvSpPr>
          <p:nvPr/>
        </p:nvSpPr>
        <p:spPr bwMode="auto">
          <a:xfrm>
            <a:off x="6018624" y="2840024"/>
            <a:ext cx="177900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dirty="0">
                <a:solidFill>
                  <a:srgbClr val="000000"/>
                </a:solidFill>
                <a:latin typeface="Arial" panose="020B0604020202020204" pitchFamily="34" charset="0"/>
                <a:ea typeface="PMingLiU" pitchFamily="18" charset="-120"/>
                <a:cs typeface="Arial" panose="020B0604020202020204" pitchFamily="34" charset="0"/>
              </a:rPr>
              <a:t>Transaction </a:t>
            </a: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W</a:t>
            </a:r>
            <a:r>
              <a:rPr lang="en-GB" altLang="zh-TW" sz="2000" dirty="0">
                <a:solidFill>
                  <a:srgbClr val="000000"/>
                </a:solidFill>
                <a:latin typeface="Arial" panose="020B0604020202020204" pitchFamily="34" charset="0"/>
                <a:ea typeface="PMingLiU" pitchFamily="18" charset="-120"/>
                <a:cs typeface="Arial" panose="020B0604020202020204" pitchFamily="34" charset="0"/>
              </a:rPr>
              <a:t>: </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19" name="Rectangle 22">
            <a:extLst>
              <a:ext uri="{FF2B5EF4-FFF2-40B4-BE49-F238E27FC236}">
                <a16:creationId xmlns:a16="http://schemas.microsoft.com/office/drawing/2014/main" id="{AB527839-FD76-480F-8499-4B9EBD7C804D}"/>
              </a:ext>
            </a:extLst>
          </p:cNvPr>
          <p:cNvSpPr>
            <a:spLocks noChangeArrowheads="1"/>
          </p:cNvSpPr>
          <p:nvPr/>
        </p:nvSpPr>
        <p:spPr bwMode="auto">
          <a:xfrm>
            <a:off x="6034743" y="3452799"/>
            <a:ext cx="25973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err="1">
                <a:solidFill>
                  <a:srgbClr val="000000"/>
                </a:solidFill>
                <a:latin typeface="Arial" panose="020B0604020202020204" pitchFamily="34" charset="0"/>
                <a:ea typeface="PMingLiU" pitchFamily="18" charset="-120"/>
                <a:cs typeface="Arial" panose="020B0604020202020204" pitchFamily="34" charset="0"/>
              </a:rPr>
              <a:t>aBranch.branchTotal</a:t>
            </a: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0" name="Rectangle 23">
            <a:extLst>
              <a:ext uri="{FF2B5EF4-FFF2-40B4-BE49-F238E27FC236}">
                <a16:creationId xmlns:a16="http://schemas.microsoft.com/office/drawing/2014/main" id="{BC57C17B-0BCD-42E2-9CA0-AF56471F49D5}"/>
              </a:ext>
            </a:extLst>
          </p:cNvPr>
          <p:cNvSpPr>
            <a:spLocks noChangeArrowheads="1"/>
          </p:cNvSpPr>
          <p:nvPr/>
        </p:nvSpPr>
        <p:spPr bwMode="auto">
          <a:xfrm>
            <a:off x="2396134" y="4134631"/>
            <a:ext cx="189477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err="1">
                <a:solidFill>
                  <a:schemeClr val="tx1"/>
                </a:solidFill>
                <a:latin typeface="Arial" panose="020B0604020202020204" pitchFamily="34" charset="0"/>
                <a:ea typeface="PMingLiU" pitchFamily="18" charset="-120"/>
                <a:cs typeface="Arial" panose="020B0604020202020204" pitchFamily="34" charset="0"/>
              </a:rPr>
              <a:t>a.withdraw</a:t>
            </a: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(100);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1" name="Rectangle 24">
            <a:extLst>
              <a:ext uri="{FF2B5EF4-FFF2-40B4-BE49-F238E27FC236}">
                <a16:creationId xmlns:a16="http://schemas.microsoft.com/office/drawing/2014/main" id="{D578D4ED-DE77-4EAB-9023-D590947ACE65}"/>
              </a:ext>
            </a:extLst>
          </p:cNvPr>
          <p:cNvSpPr>
            <a:spLocks noChangeArrowheads="1"/>
          </p:cNvSpPr>
          <p:nvPr/>
        </p:nvSpPr>
        <p:spPr bwMode="auto">
          <a:xfrm>
            <a:off x="5004561" y="4134631"/>
            <a:ext cx="57004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a:solidFill>
                  <a:schemeClr val="tx1"/>
                </a:solidFill>
                <a:latin typeface="Arial" panose="020B0604020202020204" pitchFamily="34" charset="0"/>
                <a:ea typeface="PMingLiU" pitchFamily="18" charset="-120"/>
                <a:cs typeface="Arial" panose="020B0604020202020204" pitchFamily="34" charset="0"/>
              </a:rPr>
              <a:t>$100</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22" name="Rectangle 25">
            <a:extLst>
              <a:ext uri="{FF2B5EF4-FFF2-40B4-BE49-F238E27FC236}">
                <a16:creationId xmlns:a16="http://schemas.microsoft.com/office/drawing/2014/main" id="{5C3944CD-3C37-4156-93A6-A579B8AB7DC9}"/>
              </a:ext>
            </a:extLst>
          </p:cNvPr>
          <p:cNvSpPr>
            <a:spLocks noChangeArrowheads="1"/>
          </p:cNvSpPr>
          <p:nvPr/>
        </p:nvSpPr>
        <p:spPr bwMode="auto">
          <a:xfrm>
            <a:off x="2396134" y="4555318"/>
            <a:ext cx="17088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err="1">
                <a:solidFill>
                  <a:schemeClr val="tx1"/>
                </a:solidFill>
                <a:latin typeface="Arial" panose="020B0604020202020204" pitchFamily="34" charset="0"/>
                <a:ea typeface="PMingLiU" pitchFamily="18" charset="-120"/>
                <a:cs typeface="Arial" panose="020B0604020202020204" pitchFamily="34" charset="0"/>
              </a:rPr>
              <a:t>b.deposit</a:t>
            </a: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(100);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3" name="Rectangle 26">
            <a:extLst>
              <a:ext uri="{FF2B5EF4-FFF2-40B4-BE49-F238E27FC236}">
                <a16:creationId xmlns:a16="http://schemas.microsoft.com/office/drawing/2014/main" id="{7850F3D4-F8D5-416A-9FC4-097222954500}"/>
              </a:ext>
            </a:extLst>
          </p:cNvPr>
          <p:cNvSpPr>
            <a:spLocks noChangeArrowheads="1"/>
          </p:cNvSpPr>
          <p:nvPr/>
        </p:nvSpPr>
        <p:spPr bwMode="auto">
          <a:xfrm>
            <a:off x="5004561" y="4555219"/>
            <a:ext cx="57004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a:solidFill>
                  <a:schemeClr val="tx1"/>
                </a:solidFill>
                <a:latin typeface="Arial" panose="020B0604020202020204" pitchFamily="34" charset="0"/>
                <a:ea typeface="PMingLiU" pitchFamily="18" charset="-120"/>
                <a:cs typeface="Arial" panose="020B0604020202020204" pitchFamily="34" charset="0"/>
              </a:rPr>
              <a:t>$300</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24" name="Rectangle 27">
            <a:extLst>
              <a:ext uri="{FF2B5EF4-FFF2-40B4-BE49-F238E27FC236}">
                <a16:creationId xmlns:a16="http://schemas.microsoft.com/office/drawing/2014/main" id="{37291B00-B598-45F2-B2F0-E51CC6220C45}"/>
              </a:ext>
            </a:extLst>
          </p:cNvPr>
          <p:cNvSpPr>
            <a:spLocks noChangeArrowheads="1"/>
          </p:cNvSpPr>
          <p:nvPr/>
        </p:nvSpPr>
        <p:spPr bwMode="auto">
          <a:xfrm>
            <a:off x="6034743" y="4977593"/>
            <a:ext cx="25119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total = </a:t>
            </a:r>
            <a:r>
              <a:rPr lang="en-GB" altLang="zh-TW" sz="2000" i="1" dirty="0" err="1">
                <a:solidFill>
                  <a:schemeClr val="tx1"/>
                </a:solidFill>
                <a:latin typeface="Arial" panose="020B0604020202020204" pitchFamily="34" charset="0"/>
                <a:ea typeface="PMingLiU" pitchFamily="18" charset="-120"/>
                <a:cs typeface="Arial" panose="020B0604020202020204" pitchFamily="34" charset="0"/>
              </a:rPr>
              <a:t>a.getBalance</a:t>
            </a: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5" name="Rectangle 28">
            <a:extLst>
              <a:ext uri="{FF2B5EF4-FFF2-40B4-BE49-F238E27FC236}">
                <a16:creationId xmlns:a16="http://schemas.microsoft.com/office/drawing/2014/main" id="{F31A882A-C205-47CB-BE5C-1162D9AC4B49}"/>
              </a:ext>
            </a:extLst>
          </p:cNvPr>
          <p:cNvSpPr>
            <a:spLocks noChangeArrowheads="1"/>
          </p:cNvSpPr>
          <p:nvPr/>
        </p:nvSpPr>
        <p:spPr bwMode="auto">
          <a:xfrm>
            <a:off x="9194163" y="4977494"/>
            <a:ext cx="57004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a:solidFill>
                  <a:schemeClr val="tx1"/>
                </a:solidFill>
                <a:latin typeface="Arial" panose="020B0604020202020204" pitchFamily="34" charset="0"/>
                <a:ea typeface="PMingLiU" pitchFamily="18" charset="-120"/>
                <a:cs typeface="Arial" panose="020B0604020202020204" pitchFamily="34" charset="0"/>
              </a:rPr>
              <a:t>$100</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26" name="Rectangle 29">
            <a:extLst>
              <a:ext uri="{FF2B5EF4-FFF2-40B4-BE49-F238E27FC236}">
                <a16:creationId xmlns:a16="http://schemas.microsoft.com/office/drawing/2014/main" id="{8B956A9A-A222-4413-B058-168E608C7EC7}"/>
              </a:ext>
            </a:extLst>
          </p:cNvPr>
          <p:cNvSpPr>
            <a:spLocks noChangeArrowheads="1"/>
          </p:cNvSpPr>
          <p:nvPr/>
        </p:nvSpPr>
        <p:spPr bwMode="auto">
          <a:xfrm>
            <a:off x="6034743" y="5420847"/>
            <a:ext cx="31450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total = </a:t>
            </a:r>
            <a:r>
              <a:rPr lang="en-GB" altLang="zh-TW" sz="2000" i="1" dirty="0" err="1">
                <a:solidFill>
                  <a:schemeClr val="tx1"/>
                </a:solidFill>
                <a:latin typeface="Arial" panose="020B0604020202020204" pitchFamily="34" charset="0"/>
                <a:ea typeface="PMingLiU" pitchFamily="18" charset="-120"/>
                <a:cs typeface="Arial" panose="020B0604020202020204" pitchFamily="34" charset="0"/>
              </a:rPr>
              <a:t>total+b.getBalance</a:t>
            </a: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7" name="Rectangle 30">
            <a:extLst>
              <a:ext uri="{FF2B5EF4-FFF2-40B4-BE49-F238E27FC236}">
                <a16:creationId xmlns:a16="http://schemas.microsoft.com/office/drawing/2014/main" id="{72C6C2B0-5DA0-420D-9FCA-2763C10F6767}"/>
              </a:ext>
            </a:extLst>
          </p:cNvPr>
          <p:cNvSpPr>
            <a:spLocks noChangeArrowheads="1"/>
          </p:cNvSpPr>
          <p:nvPr/>
        </p:nvSpPr>
        <p:spPr bwMode="auto">
          <a:xfrm>
            <a:off x="9194163" y="5420748"/>
            <a:ext cx="57004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a:solidFill>
                  <a:schemeClr val="tx1"/>
                </a:solidFill>
                <a:latin typeface="Arial" panose="020B0604020202020204" pitchFamily="34" charset="0"/>
                <a:ea typeface="PMingLiU" pitchFamily="18" charset="-120"/>
                <a:cs typeface="Arial" panose="020B0604020202020204" pitchFamily="34" charset="0"/>
              </a:rPr>
              <a:t>$400</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28" name="Rectangle 31">
            <a:extLst>
              <a:ext uri="{FF2B5EF4-FFF2-40B4-BE49-F238E27FC236}">
                <a16:creationId xmlns:a16="http://schemas.microsoft.com/office/drawing/2014/main" id="{9EBE4A84-A503-4A53-8E47-23C48B5ABF0A}"/>
              </a:ext>
            </a:extLst>
          </p:cNvPr>
          <p:cNvSpPr>
            <a:spLocks noChangeArrowheads="1"/>
          </p:cNvSpPr>
          <p:nvPr/>
        </p:nvSpPr>
        <p:spPr bwMode="auto">
          <a:xfrm>
            <a:off x="6034743" y="5857862"/>
            <a:ext cx="31306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total = </a:t>
            </a:r>
            <a:r>
              <a:rPr lang="en-GB" altLang="zh-TW" sz="2000" i="1" dirty="0" err="1">
                <a:solidFill>
                  <a:schemeClr val="tx1"/>
                </a:solidFill>
                <a:latin typeface="Arial" panose="020B0604020202020204" pitchFamily="34" charset="0"/>
                <a:ea typeface="PMingLiU" pitchFamily="18" charset="-120"/>
                <a:cs typeface="Arial" panose="020B0604020202020204" pitchFamily="34" charset="0"/>
              </a:rPr>
              <a:t>total+c.getBalance</a:t>
            </a: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9" name="Rectangle 32">
            <a:extLst>
              <a:ext uri="{FF2B5EF4-FFF2-40B4-BE49-F238E27FC236}">
                <a16:creationId xmlns:a16="http://schemas.microsoft.com/office/drawing/2014/main" id="{31D47A52-DF83-4C36-AEDA-795D7BAFC34E}"/>
              </a:ext>
            </a:extLst>
          </p:cNvPr>
          <p:cNvSpPr>
            <a:spLocks noChangeArrowheads="1"/>
          </p:cNvSpPr>
          <p:nvPr/>
        </p:nvSpPr>
        <p:spPr bwMode="auto">
          <a:xfrm>
            <a:off x="6034743" y="6173774"/>
            <a:ext cx="21101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Tree>
    <p:extLst>
      <p:ext uri="{BB962C8B-B14F-4D97-AF65-F5344CB8AC3E}">
        <p14:creationId xmlns:p14="http://schemas.microsoft.com/office/powerpoint/2010/main" val="2624632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CC753-3596-4BB4-A611-38FB1F3087BF}"/>
              </a:ext>
            </a:extLst>
          </p:cNvPr>
          <p:cNvSpPr>
            <a:spLocks noGrp="1"/>
          </p:cNvSpPr>
          <p:nvPr>
            <p:ph type="title"/>
          </p:nvPr>
        </p:nvSpPr>
        <p:spPr/>
        <p:txBody>
          <a:bodyPr/>
          <a:lstStyle/>
          <a:p>
            <a:r>
              <a:rPr lang="en-HK" dirty="0"/>
              <a:t>A Concurrent Schedule</a:t>
            </a:r>
          </a:p>
        </p:txBody>
      </p:sp>
      <p:sp>
        <p:nvSpPr>
          <p:cNvPr id="3" name="Content Placeholder 2">
            <a:extLst>
              <a:ext uri="{FF2B5EF4-FFF2-40B4-BE49-F238E27FC236}">
                <a16:creationId xmlns:a16="http://schemas.microsoft.com/office/drawing/2014/main" id="{C1C17BB5-9FE6-433F-9381-021BADFFA859}"/>
              </a:ext>
            </a:extLst>
          </p:cNvPr>
          <p:cNvSpPr>
            <a:spLocks noGrp="1"/>
          </p:cNvSpPr>
          <p:nvPr>
            <p:ph idx="1"/>
          </p:nvPr>
        </p:nvSpPr>
        <p:spPr/>
        <p:txBody>
          <a:bodyPr/>
          <a:lstStyle/>
          <a:p>
            <a:endParaRPr lang="en-HK" dirty="0"/>
          </a:p>
        </p:txBody>
      </p:sp>
      <p:sp>
        <p:nvSpPr>
          <p:cNvPr id="4" name="Slide Number Placeholder 3">
            <a:extLst>
              <a:ext uri="{FF2B5EF4-FFF2-40B4-BE49-F238E27FC236}">
                <a16:creationId xmlns:a16="http://schemas.microsoft.com/office/drawing/2014/main" id="{D2695CFE-12D7-4B56-98BC-082B23D0A866}"/>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6" name="Rectangle 4">
            <a:extLst>
              <a:ext uri="{FF2B5EF4-FFF2-40B4-BE49-F238E27FC236}">
                <a16:creationId xmlns:a16="http://schemas.microsoft.com/office/drawing/2014/main" id="{E2317834-BD7C-4559-B369-D34E60474E7F}"/>
              </a:ext>
            </a:extLst>
          </p:cNvPr>
          <p:cNvSpPr>
            <a:spLocks noChangeArrowheads="1"/>
          </p:cNvSpPr>
          <p:nvPr/>
        </p:nvSpPr>
        <p:spPr bwMode="auto">
          <a:xfrm>
            <a:off x="2417943" y="2129870"/>
            <a:ext cx="3654611" cy="4381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D1757046-C611-434B-9718-729C779285BF}"/>
              </a:ext>
            </a:extLst>
          </p:cNvPr>
          <p:cNvSpPr>
            <a:spLocks noChangeArrowheads="1"/>
          </p:cNvSpPr>
          <p:nvPr/>
        </p:nvSpPr>
        <p:spPr bwMode="auto">
          <a:xfrm>
            <a:off x="6122376" y="2145745"/>
            <a:ext cx="3654611" cy="4381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8" name="Rectangle 6">
            <a:extLst>
              <a:ext uri="{FF2B5EF4-FFF2-40B4-BE49-F238E27FC236}">
                <a16:creationId xmlns:a16="http://schemas.microsoft.com/office/drawing/2014/main" id="{A95370B3-A99A-4289-81B2-CD905D9A3DBB}"/>
              </a:ext>
            </a:extLst>
          </p:cNvPr>
          <p:cNvSpPr>
            <a:spLocks noChangeArrowheads="1"/>
          </p:cNvSpPr>
          <p:nvPr/>
        </p:nvSpPr>
        <p:spPr bwMode="auto">
          <a:xfrm>
            <a:off x="2401824" y="2604533"/>
            <a:ext cx="3670730" cy="9461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9" name="Rectangle 7">
            <a:extLst>
              <a:ext uri="{FF2B5EF4-FFF2-40B4-BE49-F238E27FC236}">
                <a16:creationId xmlns:a16="http://schemas.microsoft.com/office/drawing/2014/main" id="{67D4DB55-A6DE-4C9F-A021-66359069D8F6}"/>
              </a:ext>
            </a:extLst>
          </p:cNvPr>
          <p:cNvSpPr>
            <a:spLocks noChangeArrowheads="1"/>
          </p:cNvSpPr>
          <p:nvPr/>
        </p:nvSpPr>
        <p:spPr bwMode="auto">
          <a:xfrm>
            <a:off x="6122376" y="2604533"/>
            <a:ext cx="3670730" cy="9461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10" name="Rectangle 8">
            <a:extLst>
              <a:ext uri="{FF2B5EF4-FFF2-40B4-BE49-F238E27FC236}">
                <a16:creationId xmlns:a16="http://schemas.microsoft.com/office/drawing/2014/main" id="{6489A2F2-380E-4359-A7CC-5CAEA7CDCA21}"/>
              </a:ext>
            </a:extLst>
          </p:cNvPr>
          <p:cNvSpPr>
            <a:spLocks noChangeArrowheads="1"/>
          </p:cNvSpPr>
          <p:nvPr/>
        </p:nvSpPr>
        <p:spPr bwMode="auto">
          <a:xfrm>
            <a:off x="2502934" y="2207658"/>
            <a:ext cx="161961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dirty="0">
                <a:solidFill>
                  <a:srgbClr val="000000"/>
                </a:solidFill>
                <a:latin typeface="Arial" panose="020B0604020202020204" pitchFamily="34" charset="0"/>
                <a:ea typeface="PMingLiU" pitchFamily="18" charset="-120"/>
                <a:cs typeface="Arial" panose="020B0604020202020204" pitchFamily="34" charset="0"/>
              </a:rPr>
              <a:t>Transaction </a:t>
            </a:r>
            <a:r>
              <a:rPr lang="en-US" altLang="zh-TW" sz="1900" i="1" dirty="0">
                <a:solidFill>
                  <a:srgbClr val="000000"/>
                </a:solidFill>
                <a:latin typeface="Arial" panose="020B0604020202020204" pitchFamily="34" charset="0"/>
                <a:ea typeface="PMingLiU" pitchFamily="18" charset="-120"/>
                <a:cs typeface="Arial" panose="020B0604020202020204" pitchFamily="34" charset="0"/>
              </a:rPr>
              <a:t>T</a:t>
            </a:r>
            <a:r>
              <a:rPr lang="en-US" altLang="zh-TW" sz="1900" dirty="0">
                <a:solidFill>
                  <a:srgbClr val="000000"/>
                </a:solidFill>
                <a:latin typeface="Arial" panose="020B0604020202020204" pitchFamily="34" charset="0"/>
                <a:ea typeface="PMingLiU" pitchFamily="18" charset="-120"/>
                <a:cs typeface="Arial" panose="020B0604020202020204" pitchFamily="34" charset="0"/>
              </a:rPr>
              <a:t>:</a:t>
            </a:r>
            <a:r>
              <a:rPr lang="en-GB" altLang="zh-TW" sz="1900" dirty="0">
                <a:solidFill>
                  <a:srgbClr val="000000"/>
                </a:solidFill>
                <a:latin typeface="Arial" panose="020B0604020202020204" pitchFamily="34" charset="0"/>
                <a:ea typeface="PMingLiU" pitchFamily="18" charset="-120"/>
                <a:cs typeface="Arial" panose="020B0604020202020204" pitchFamily="34" charset="0"/>
              </a:rPr>
              <a:t> </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14" name="Rectangle 12">
            <a:extLst>
              <a:ext uri="{FF2B5EF4-FFF2-40B4-BE49-F238E27FC236}">
                <a16:creationId xmlns:a16="http://schemas.microsoft.com/office/drawing/2014/main" id="{AF508B3C-7157-45B0-9DE1-B3E17291EDAC}"/>
              </a:ext>
            </a:extLst>
          </p:cNvPr>
          <p:cNvSpPr>
            <a:spLocks noChangeArrowheads="1"/>
          </p:cNvSpPr>
          <p:nvPr/>
        </p:nvSpPr>
        <p:spPr bwMode="auto">
          <a:xfrm>
            <a:off x="2485349" y="2577545"/>
            <a:ext cx="279243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i="1">
                <a:solidFill>
                  <a:srgbClr val="000000"/>
                </a:solidFill>
                <a:latin typeface="Arial" panose="020B0604020202020204" pitchFamily="34" charset="0"/>
                <a:ea typeface="PMingLiU" pitchFamily="18" charset="-120"/>
                <a:cs typeface="Arial" panose="020B0604020202020204" pitchFamily="34" charset="0"/>
              </a:rPr>
              <a:t>balance = b.getBalance();</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15" name="Rectangle 13">
            <a:extLst>
              <a:ext uri="{FF2B5EF4-FFF2-40B4-BE49-F238E27FC236}">
                <a16:creationId xmlns:a16="http://schemas.microsoft.com/office/drawing/2014/main" id="{DDDBA568-1186-4E3E-89B1-59340ED48C44}"/>
              </a:ext>
            </a:extLst>
          </p:cNvPr>
          <p:cNvSpPr>
            <a:spLocks noChangeArrowheads="1"/>
          </p:cNvSpPr>
          <p:nvPr/>
        </p:nvSpPr>
        <p:spPr bwMode="auto">
          <a:xfrm>
            <a:off x="2485349" y="2919513"/>
            <a:ext cx="293509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i="1">
                <a:solidFill>
                  <a:srgbClr val="000000"/>
                </a:solidFill>
                <a:latin typeface="Arial" panose="020B0604020202020204" pitchFamily="34" charset="0"/>
                <a:ea typeface="PMingLiU" pitchFamily="18" charset="-120"/>
                <a:cs typeface="Arial" panose="020B0604020202020204" pitchFamily="34" charset="0"/>
              </a:rPr>
              <a:t>b.setBalance(balance*1.1);</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16" name="Rectangle 14">
            <a:extLst>
              <a:ext uri="{FF2B5EF4-FFF2-40B4-BE49-F238E27FC236}">
                <a16:creationId xmlns:a16="http://schemas.microsoft.com/office/drawing/2014/main" id="{FEF6DF4E-E3E8-4AEB-A328-EDC5A44979B6}"/>
              </a:ext>
            </a:extLst>
          </p:cNvPr>
          <p:cNvSpPr>
            <a:spLocks noChangeArrowheads="1"/>
          </p:cNvSpPr>
          <p:nvPr/>
        </p:nvSpPr>
        <p:spPr bwMode="auto">
          <a:xfrm>
            <a:off x="2485349" y="3261480"/>
            <a:ext cx="259686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i="1" dirty="0" err="1">
                <a:solidFill>
                  <a:srgbClr val="000000"/>
                </a:solidFill>
                <a:latin typeface="Arial" panose="020B0604020202020204" pitchFamily="34" charset="0"/>
                <a:ea typeface="PMingLiU" pitchFamily="18" charset="-120"/>
                <a:cs typeface="Arial" panose="020B0604020202020204" pitchFamily="34" charset="0"/>
              </a:rPr>
              <a:t>a.withdraw</a:t>
            </a:r>
            <a:r>
              <a:rPr lang="en-GB" altLang="zh-TW" sz="1900" i="1" dirty="0">
                <a:solidFill>
                  <a:srgbClr val="000000"/>
                </a:solidFill>
                <a:latin typeface="Arial" panose="020B0604020202020204" pitchFamily="34" charset="0"/>
                <a:ea typeface="PMingLiU" pitchFamily="18" charset="-120"/>
                <a:cs typeface="Arial" panose="020B0604020202020204" pitchFamily="34" charset="0"/>
              </a:rPr>
              <a:t>(balance/10);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17" name="Rectangle 15">
            <a:extLst>
              <a:ext uri="{FF2B5EF4-FFF2-40B4-BE49-F238E27FC236}">
                <a16:creationId xmlns:a16="http://schemas.microsoft.com/office/drawing/2014/main" id="{39DF6EE7-2D76-480C-8E08-B3A931CC6204}"/>
              </a:ext>
            </a:extLst>
          </p:cNvPr>
          <p:cNvSpPr>
            <a:spLocks noChangeArrowheads="1"/>
          </p:cNvSpPr>
          <p:nvPr/>
        </p:nvSpPr>
        <p:spPr bwMode="auto">
          <a:xfrm>
            <a:off x="6312873" y="2207658"/>
            <a:ext cx="157953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dirty="0">
                <a:solidFill>
                  <a:srgbClr val="000000"/>
                </a:solidFill>
                <a:latin typeface="Arial" panose="020B0604020202020204" pitchFamily="34" charset="0"/>
                <a:ea typeface="PMingLiU" pitchFamily="18" charset="-120"/>
                <a:cs typeface="Arial" panose="020B0604020202020204" pitchFamily="34" charset="0"/>
              </a:rPr>
              <a:t>Transaction </a:t>
            </a:r>
            <a:r>
              <a:rPr lang="en-US" altLang="zh-TW" sz="1900" i="1" dirty="0">
                <a:solidFill>
                  <a:srgbClr val="000000"/>
                </a:solidFill>
                <a:latin typeface="Arial" panose="020B0604020202020204" pitchFamily="34" charset="0"/>
                <a:ea typeface="PMingLiU" pitchFamily="18" charset="-120"/>
                <a:cs typeface="Arial" panose="020B0604020202020204" pitchFamily="34" charset="0"/>
              </a:rPr>
              <a:t>U</a:t>
            </a:r>
            <a:r>
              <a:rPr lang="en-US" altLang="zh-TW" sz="1900" dirty="0">
                <a:solidFill>
                  <a:srgbClr val="000000"/>
                </a:solidFill>
                <a:latin typeface="Arial" panose="020B0604020202020204" pitchFamily="34" charset="0"/>
                <a:ea typeface="PMingLiU" pitchFamily="18" charset="-120"/>
                <a:cs typeface="Arial" panose="020B0604020202020204" pitchFamily="34" charset="0"/>
              </a:rPr>
              <a:t>:</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0" name="Rectangle 18">
            <a:extLst>
              <a:ext uri="{FF2B5EF4-FFF2-40B4-BE49-F238E27FC236}">
                <a16:creationId xmlns:a16="http://schemas.microsoft.com/office/drawing/2014/main" id="{F570E6E5-42A5-44DF-8433-EA1AA6F7F38E}"/>
              </a:ext>
            </a:extLst>
          </p:cNvPr>
          <p:cNvSpPr>
            <a:spLocks noChangeArrowheads="1"/>
          </p:cNvSpPr>
          <p:nvPr/>
        </p:nvSpPr>
        <p:spPr bwMode="auto">
          <a:xfrm>
            <a:off x="6312873" y="2648983"/>
            <a:ext cx="279243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i="1" dirty="0">
                <a:solidFill>
                  <a:srgbClr val="000000"/>
                </a:solidFill>
                <a:latin typeface="Arial" panose="020B0604020202020204" pitchFamily="34" charset="0"/>
                <a:ea typeface="PMingLiU" pitchFamily="18" charset="-120"/>
                <a:cs typeface="Arial" panose="020B0604020202020204" pitchFamily="34" charset="0"/>
              </a:rPr>
              <a:t>balance = </a:t>
            </a:r>
            <a:r>
              <a:rPr lang="en-GB" altLang="zh-TW" sz="1900" i="1" dirty="0" err="1">
                <a:solidFill>
                  <a:srgbClr val="000000"/>
                </a:solidFill>
                <a:latin typeface="Arial" panose="020B0604020202020204" pitchFamily="34" charset="0"/>
                <a:ea typeface="PMingLiU" pitchFamily="18" charset="-120"/>
                <a:cs typeface="Arial" panose="020B0604020202020204" pitchFamily="34" charset="0"/>
              </a:rPr>
              <a:t>b.getBalance</a:t>
            </a:r>
            <a:r>
              <a:rPr lang="en-GB" altLang="zh-TW" sz="1900" i="1" dirty="0">
                <a:solidFill>
                  <a:srgbClr val="000000"/>
                </a:solidFill>
                <a:latin typeface="Arial" panose="020B0604020202020204" pitchFamily="34" charset="0"/>
                <a:ea typeface="PMingLiU" pitchFamily="18" charset="-120"/>
                <a:cs typeface="Arial" panose="020B0604020202020204" pitchFamily="34" charset="0"/>
              </a:rPr>
              <a:t>();</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1" name="Rectangle 19">
            <a:extLst>
              <a:ext uri="{FF2B5EF4-FFF2-40B4-BE49-F238E27FC236}">
                <a16:creationId xmlns:a16="http://schemas.microsoft.com/office/drawing/2014/main" id="{B7C11BF6-15AC-469D-A6B6-DF7CC7419FAD}"/>
              </a:ext>
            </a:extLst>
          </p:cNvPr>
          <p:cNvSpPr>
            <a:spLocks noChangeArrowheads="1"/>
          </p:cNvSpPr>
          <p:nvPr/>
        </p:nvSpPr>
        <p:spPr bwMode="auto">
          <a:xfrm>
            <a:off x="6312873" y="2955231"/>
            <a:ext cx="293509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i="1" dirty="0" err="1">
                <a:solidFill>
                  <a:srgbClr val="000000"/>
                </a:solidFill>
                <a:latin typeface="Arial" panose="020B0604020202020204" pitchFamily="34" charset="0"/>
                <a:ea typeface="PMingLiU" pitchFamily="18" charset="-120"/>
                <a:cs typeface="Arial" panose="020B0604020202020204" pitchFamily="34" charset="0"/>
              </a:rPr>
              <a:t>b.setBalance</a:t>
            </a:r>
            <a:r>
              <a:rPr lang="en-GB" altLang="zh-TW" sz="1900" i="1" dirty="0">
                <a:solidFill>
                  <a:srgbClr val="000000"/>
                </a:solidFill>
                <a:latin typeface="Arial" panose="020B0604020202020204" pitchFamily="34" charset="0"/>
                <a:ea typeface="PMingLiU" pitchFamily="18" charset="-120"/>
                <a:cs typeface="Arial" panose="020B0604020202020204" pitchFamily="34" charset="0"/>
              </a:rPr>
              <a:t>(balance*1.1);</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2" name="Rectangle 20">
            <a:extLst>
              <a:ext uri="{FF2B5EF4-FFF2-40B4-BE49-F238E27FC236}">
                <a16:creationId xmlns:a16="http://schemas.microsoft.com/office/drawing/2014/main" id="{794652B2-1A96-4D81-B3B9-1040E69FC53F}"/>
              </a:ext>
            </a:extLst>
          </p:cNvPr>
          <p:cNvSpPr>
            <a:spLocks noChangeArrowheads="1"/>
          </p:cNvSpPr>
          <p:nvPr/>
        </p:nvSpPr>
        <p:spPr bwMode="auto">
          <a:xfrm>
            <a:off x="6312873" y="3261480"/>
            <a:ext cx="258243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i="1" dirty="0" err="1">
                <a:solidFill>
                  <a:srgbClr val="000000"/>
                </a:solidFill>
                <a:latin typeface="Arial" panose="020B0604020202020204" pitchFamily="34" charset="0"/>
                <a:ea typeface="PMingLiU" pitchFamily="18" charset="-120"/>
                <a:cs typeface="Arial" panose="020B0604020202020204" pitchFamily="34" charset="0"/>
              </a:rPr>
              <a:t>c.withdraw</a:t>
            </a:r>
            <a:r>
              <a:rPr lang="en-GB" altLang="zh-TW" sz="1900" i="1" dirty="0">
                <a:solidFill>
                  <a:srgbClr val="000000"/>
                </a:solidFill>
                <a:latin typeface="Arial" panose="020B0604020202020204" pitchFamily="34" charset="0"/>
                <a:ea typeface="PMingLiU" pitchFamily="18" charset="-120"/>
                <a:cs typeface="Arial" panose="020B0604020202020204" pitchFamily="34" charset="0"/>
              </a:rPr>
              <a:t>(balance/10);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3" name="Rectangle 21">
            <a:extLst>
              <a:ext uri="{FF2B5EF4-FFF2-40B4-BE49-F238E27FC236}">
                <a16:creationId xmlns:a16="http://schemas.microsoft.com/office/drawing/2014/main" id="{8244B4C9-1A5F-4A6D-AE4B-BFD69B14574A}"/>
              </a:ext>
            </a:extLst>
          </p:cNvPr>
          <p:cNvSpPr>
            <a:spLocks noChangeArrowheads="1"/>
          </p:cNvSpPr>
          <p:nvPr/>
        </p:nvSpPr>
        <p:spPr bwMode="auto">
          <a:xfrm>
            <a:off x="2485349" y="3744358"/>
            <a:ext cx="26994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800" i="1" dirty="0">
                <a:solidFill>
                  <a:schemeClr val="tx1"/>
                </a:solidFill>
                <a:latin typeface="Arial" panose="020B0604020202020204" pitchFamily="34" charset="0"/>
                <a:ea typeface="PMingLiU" pitchFamily="18" charset="-120"/>
                <a:cs typeface="Arial" panose="020B0604020202020204" pitchFamily="34" charset="0"/>
              </a:rPr>
              <a:t>balance =  </a:t>
            </a:r>
            <a:r>
              <a:rPr lang="en-GB" altLang="zh-TW" sz="1800" i="1" dirty="0" err="1">
                <a:solidFill>
                  <a:schemeClr val="tx1"/>
                </a:solidFill>
                <a:latin typeface="Arial" panose="020B0604020202020204" pitchFamily="34" charset="0"/>
                <a:ea typeface="PMingLiU" pitchFamily="18" charset="-120"/>
                <a:cs typeface="Arial" panose="020B0604020202020204" pitchFamily="34" charset="0"/>
              </a:rPr>
              <a:t>b.getBalance</a:t>
            </a:r>
            <a:r>
              <a:rPr lang="en-GB" altLang="zh-TW" sz="1800" i="1" dirty="0">
                <a:solidFill>
                  <a:schemeClr val="tx1"/>
                </a:solidFill>
                <a:latin typeface="Arial" panose="020B0604020202020204" pitchFamily="34" charset="0"/>
                <a:ea typeface="PMingLiU" pitchFamily="18" charset="-120"/>
                <a:cs typeface="Arial" panose="020B0604020202020204" pitchFamily="34" charset="0"/>
              </a:rPr>
              <a:t>();</a:t>
            </a:r>
            <a:endParaRPr lang="en-GB" altLang="zh-TW" sz="2000"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4" name="Rectangle 22">
            <a:extLst>
              <a:ext uri="{FF2B5EF4-FFF2-40B4-BE49-F238E27FC236}">
                <a16:creationId xmlns:a16="http://schemas.microsoft.com/office/drawing/2014/main" id="{C2C18DBB-DDAC-4675-941F-00BF99502ED9}"/>
              </a:ext>
            </a:extLst>
          </p:cNvPr>
          <p:cNvSpPr>
            <a:spLocks noChangeArrowheads="1"/>
          </p:cNvSpPr>
          <p:nvPr/>
        </p:nvSpPr>
        <p:spPr bwMode="auto">
          <a:xfrm>
            <a:off x="5256347" y="3761820"/>
            <a:ext cx="5129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800">
                <a:solidFill>
                  <a:schemeClr val="tx1"/>
                </a:solidFill>
                <a:latin typeface="Arial" panose="020B0604020202020204" pitchFamily="34" charset="0"/>
                <a:ea typeface="PMingLiU" pitchFamily="18" charset="-120"/>
                <a:cs typeface="Arial" panose="020B0604020202020204" pitchFamily="34" charset="0"/>
              </a:rPr>
              <a:t>$200</a:t>
            </a:r>
            <a:endParaRPr lang="en-GB" altLang="zh-TW" sz="2000">
              <a:solidFill>
                <a:schemeClr val="tx1"/>
              </a:solidFill>
              <a:latin typeface="Arial" panose="020B0604020202020204" pitchFamily="34" charset="0"/>
              <a:ea typeface="PMingLiU" pitchFamily="18" charset="-120"/>
              <a:cs typeface="Arial" panose="020B0604020202020204" pitchFamily="34" charset="0"/>
            </a:endParaRPr>
          </a:p>
        </p:txBody>
      </p:sp>
      <p:sp>
        <p:nvSpPr>
          <p:cNvPr id="25" name="Rectangle 23">
            <a:extLst>
              <a:ext uri="{FF2B5EF4-FFF2-40B4-BE49-F238E27FC236}">
                <a16:creationId xmlns:a16="http://schemas.microsoft.com/office/drawing/2014/main" id="{CB0B7CAD-2413-499F-87C4-21D55F938CCE}"/>
              </a:ext>
            </a:extLst>
          </p:cNvPr>
          <p:cNvSpPr>
            <a:spLocks noChangeArrowheads="1"/>
          </p:cNvSpPr>
          <p:nvPr/>
        </p:nvSpPr>
        <p:spPr bwMode="auto">
          <a:xfrm>
            <a:off x="6312873" y="4150758"/>
            <a:ext cx="26353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800" i="1">
                <a:solidFill>
                  <a:schemeClr val="tx1"/>
                </a:solidFill>
                <a:latin typeface="Arial" panose="020B0604020202020204" pitchFamily="34" charset="0"/>
                <a:ea typeface="PMingLiU" pitchFamily="18" charset="-120"/>
                <a:cs typeface="Arial" panose="020B0604020202020204" pitchFamily="34" charset="0"/>
              </a:rPr>
              <a:t>balance = b.getBalance();</a:t>
            </a:r>
            <a:endParaRPr lang="en-GB" altLang="zh-TW" sz="2000">
              <a:solidFill>
                <a:schemeClr val="tx1"/>
              </a:solidFill>
              <a:latin typeface="Arial" panose="020B0604020202020204" pitchFamily="34" charset="0"/>
              <a:ea typeface="PMingLiU" pitchFamily="18" charset="-120"/>
              <a:cs typeface="Arial" panose="020B0604020202020204" pitchFamily="34" charset="0"/>
            </a:endParaRPr>
          </a:p>
        </p:txBody>
      </p:sp>
      <p:sp>
        <p:nvSpPr>
          <p:cNvPr id="26" name="Rectangle 24">
            <a:extLst>
              <a:ext uri="{FF2B5EF4-FFF2-40B4-BE49-F238E27FC236}">
                <a16:creationId xmlns:a16="http://schemas.microsoft.com/office/drawing/2014/main" id="{2D189CC8-0498-4E2B-92C2-33C2E4522F59}"/>
              </a:ext>
            </a:extLst>
          </p:cNvPr>
          <p:cNvSpPr>
            <a:spLocks noChangeArrowheads="1"/>
          </p:cNvSpPr>
          <p:nvPr/>
        </p:nvSpPr>
        <p:spPr bwMode="auto">
          <a:xfrm>
            <a:off x="9083871" y="4155520"/>
            <a:ext cx="5129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800">
                <a:solidFill>
                  <a:schemeClr val="tx1"/>
                </a:solidFill>
                <a:latin typeface="Arial" panose="020B0604020202020204" pitchFamily="34" charset="0"/>
                <a:ea typeface="PMingLiU" pitchFamily="18" charset="-120"/>
                <a:cs typeface="Arial" panose="020B0604020202020204" pitchFamily="34" charset="0"/>
              </a:rPr>
              <a:t>$200</a:t>
            </a:r>
            <a:endParaRPr lang="en-GB" altLang="zh-TW" sz="2000">
              <a:solidFill>
                <a:schemeClr val="tx1"/>
              </a:solidFill>
              <a:latin typeface="Arial" panose="020B0604020202020204" pitchFamily="34" charset="0"/>
              <a:ea typeface="PMingLiU" pitchFamily="18" charset="-120"/>
              <a:cs typeface="Arial" panose="020B0604020202020204" pitchFamily="34" charset="0"/>
            </a:endParaRPr>
          </a:p>
        </p:txBody>
      </p:sp>
      <p:sp>
        <p:nvSpPr>
          <p:cNvPr id="27" name="Rectangle 25">
            <a:extLst>
              <a:ext uri="{FF2B5EF4-FFF2-40B4-BE49-F238E27FC236}">
                <a16:creationId xmlns:a16="http://schemas.microsoft.com/office/drawing/2014/main" id="{79E40A14-426F-47BE-B419-4EA49F3A8C47}"/>
              </a:ext>
            </a:extLst>
          </p:cNvPr>
          <p:cNvSpPr>
            <a:spLocks noChangeArrowheads="1"/>
          </p:cNvSpPr>
          <p:nvPr/>
        </p:nvSpPr>
        <p:spPr bwMode="auto">
          <a:xfrm>
            <a:off x="6312873" y="4555570"/>
            <a:ext cx="27699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800" i="1">
                <a:solidFill>
                  <a:schemeClr val="tx1"/>
                </a:solidFill>
                <a:latin typeface="Arial" panose="020B0604020202020204" pitchFamily="34" charset="0"/>
                <a:ea typeface="PMingLiU" pitchFamily="18" charset="-120"/>
                <a:cs typeface="Arial" panose="020B0604020202020204" pitchFamily="34" charset="0"/>
              </a:rPr>
              <a:t>b.setBalance(balance*1.1);</a:t>
            </a:r>
            <a:endParaRPr lang="en-GB" altLang="zh-TW" sz="2000">
              <a:solidFill>
                <a:schemeClr val="tx1"/>
              </a:solidFill>
              <a:latin typeface="Arial" panose="020B0604020202020204" pitchFamily="34" charset="0"/>
              <a:ea typeface="PMingLiU" pitchFamily="18" charset="-120"/>
              <a:cs typeface="Arial" panose="020B0604020202020204" pitchFamily="34" charset="0"/>
            </a:endParaRPr>
          </a:p>
        </p:txBody>
      </p:sp>
      <p:sp>
        <p:nvSpPr>
          <p:cNvPr id="28" name="Rectangle 26">
            <a:extLst>
              <a:ext uri="{FF2B5EF4-FFF2-40B4-BE49-F238E27FC236}">
                <a16:creationId xmlns:a16="http://schemas.microsoft.com/office/drawing/2014/main" id="{38B33289-27EE-4F7B-8D05-8A7614E6006E}"/>
              </a:ext>
            </a:extLst>
          </p:cNvPr>
          <p:cNvSpPr>
            <a:spLocks noChangeArrowheads="1"/>
          </p:cNvSpPr>
          <p:nvPr/>
        </p:nvSpPr>
        <p:spPr bwMode="auto">
          <a:xfrm>
            <a:off x="9083871" y="4573033"/>
            <a:ext cx="5129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800">
                <a:solidFill>
                  <a:schemeClr val="tx1"/>
                </a:solidFill>
                <a:latin typeface="Arial" panose="020B0604020202020204" pitchFamily="34" charset="0"/>
                <a:ea typeface="PMingLiU" pitchFamily="18" charset="-120"/>
                <a:cs typeface="Arial" panose="020B0604020202020204" pitchFamily="34" charset="0"/>
              </a:rPr>
              <a:t>$220</a:t>
            </a:r>
            <a:endParaRPr lang="en-GB" altLang="zh-TW" sz="2000">
              <a:solidFill>
                <a:schemeClr val="tx1"/>
              </a:solidFill>
              <a:latin typeface="Arial" panose="020B0604020202020204" pitchFamily="34" charset="0"/>
              <a:ea typeface="PMingLiU" pitchFamily="18" charset="-120"/>
              <a:cs typeface="Arial" panose="020B0604020202020204" pitchFamily="34" charset="0"/>
            </a:endParaRPr>
          </a:p>
        </p:txBody>
      </p:sp>
      <p:sp>
        <p:nvSpPr>
          <p:cNvPr id="29" name="Rectangle 27">
            <a:extLst>
              <a:ext uri="{FF2B5EF4-FFF2-40B4-BE49-F238E27FC236}">
                <a16:creationId xmlns:a16="http://schemas.microsoft.com/office/drawing/2014/main" id="{21941BAF-C07F-42CA-B06D-52098811CB5F}"/>
              </a:ext>
            </a:extLst>
          </p:cNvPr>
          <p:cNvSpPr>
            <a:spLocks noChangeArrowheads="1"/>
          </p:cNvSpPr>
          <p:nvPr/>
        </p:nvSpPr>
        <p:spPr bwMode="auto">
          <a:xfrm>
            <a:off x="2485349" y="4960383"/>
            <a:ext cx="27699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800" i="1">
                <a:solidFill>
                  <a:schemeClr val="tx1"/>
                </a:solidFill>
                <a:latin typeface="Arial" panose="020B0604020202020204" pitchFamily="34" charset="0"/>
                <a:ea typeface="PMingLiU" pitchFamily="18" charset="-120"/>
                <a:cs typeface="Arial" panose="020B0604020202020204" pitchFamily="34" charset="0"/>
              </a:rPr>
              <a:t>b.setBalance(balance*1.1);</a:t>
            </a:r>
            <a:endParaRPr lang="en-GB" altLang="zh-TW" sz="2000">
              <a:solidFill>
                <a:schemeClr val="tx1"/>
              </a:solidFill>
              <a:latin typeface="Arial" panose="020B0604020202020204" pitchFamily="34" charset="0"/>
              <a:ea typeface="PMingLiU" pitchFamily="18" charset="-120"/>
              <a:cs typeface="Arial" panose="020B0604020202020204" pitchFamily="34" charset="0"/>
            </a:endParaRPr>
          </a:p>
        </p:txBody>
      </p:sp>
      <p:sp>
        <p:nvSpPr>
          <p:cNvPr id="30" name="Rectangle 28">
            <a:extLst>
              <a:ext uri="{FF2B5EF4-FFF2-40B4-BE49-F238E27FC236}">
                <a16:creationId xmlns:a16="http://schemas.microsoft.com/office/drawing/2014/main" id="{CB3DBC04-8764-4F63-B5F5-9A1BEFB34977}"/>
              </a:ext>
            </a:extLst>
          </p:cNvPr>
          <p:cNvSpPr>
            <a:spLocks noChangeArrowheads="1"/>
          </p:cNvSpPr>
          <p:nvPr/>
        </p:nvSpPr>
        <p:spPr bwMode="auto">
          <a:xfrm>
            <a:off x="5256347" y="4977845"/>
            <a:ext cx="5129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800" dirty="0">
                <a:solidFill>
                  <a:schemeClr val="tx1"/>
                </a:solidFill>
                <a:latin typeface="Arial" panose="020B0604020202020204" pitchFamily="34" charset="0"/>
                <a:ea typeface="PMingLiU" pitchFamily="18" charset="-120"/>
                <a:cs typeface="Arial" panose="020B0604020202020204" pitchFamily="34" charset="0"/>
              </a:rPr>
              <a:t>$220</a:t>
            </a:r>
            <a:endParaRPr lang="en-GB" altLang="zh-TW" sz="2000"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31" name="Rectangle 29">
            <a:extLst>
              <a:ext uri="{FF2B5EF4-FFF2-40B4-BE49-F238E27FC236}">
                <a16:creationId xmlns:a16="http://schemas.microsoft.com/office/drawing/2014/main" id="{80B1B4AA-E5FC-4226-A363-8FD98996C5E5}"/>
              </a:ext>
            </a:extLst>
          </p:cNvPr>
          <p:cNvSpPr>
            <a:spLocks noChangeArrowheads="1"/>
          </p:cNvSpPr>
          <p:nvPr/>
        </p:nvSpPr>
        <p:spPr bwMode="auto">
          <a:xfrm>
            <a:off x="2485349" y="5365195"/>
            <a:ext cx="24493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800" i="1" dirty="0" err="1">
                <a:solidFill>
                  <a:schemeClr val="tx1"/>
                </a:solidFill>
                <a:latin typeface="Arial" panose="020B0604020202020204" pitchFamily="34" charset="0"/>
                <a:ea typeface="PMingLiU" pitchFamily="18" charset="-120"/>
                <a:cs typeface="Arial" panose="020B0604020202020204" pitchFamily="34" charset="0"/>
              </a:rPr>
              <a:t>a.withdraw</a:t>
            </a:r>
            <a:r>
              <a:rPr lang="en-GB" altLang="zh-TW" sz="1800" i="1" dirty="0">
                <a:solidFill>
                  <a:schemeClr val="tx1"/>
                </a:solidFill>
                <a:latin typeface="Arial" panose="020B0604020202020204" pitchFamily="34" charset="0"/>
                <a:ea typeface="PMingLiU" pitchFamily="18" charset="-120"/>
                <a:cs typeface="Arial" panose="020B0604020202020204" pitchFamily="34" charset="0"/>
              </a:rPr>
              <a:t>(balance/10);</a:t>
            </a:r>
            <a:endParaRPr lang="en-GB" altLang="zh-TW" sz="2000"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32" name="Rectangle 30">
            <a:extLst>
              <a:ext uri="{FF2B5EF4-FFF2-40B4-BE49-F238E27FC236}">
                <a16:creationId xmlns:a16="http://schemas.microsoft.com/office/drawing/2014/main" id="{0BF6DF9F-D6E1-4A29-9674-A0032C558178}"/>
              </a:ext>
            </a:extLst>
          </p:cNvPr>
          <p:cNvSpPr>
            <a:spLocks noChangeArrowheads="1"/>
          </p:cNvSpPr>
          <p:nvPr/>
        </p:nvSpPr>
        <p:spPr bwMode="auto">
          <a:xfrm>
            <a:off x="5256347" y="5382658"/>
            <a:ext cx="5129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zh-TW" altLang="en-GB" sz="1800">
                <a:solidFill>
                  <a:schemeClr val="tx1"/>
                </a:solidFill>
                <a:latin typeface="Arial" panose="020B0604020202020204" pitchFamily="34" charset="0"/>
                <a:ea typeface="PMingLiU" pitchFamily="18" charset="-120"/>
                <a:cs typeface="Arial" panose="020B0604020202020204" pitchFamily="34" charset="0"/>
              </a:rPr>
              <a:t>  </a:t>
            </a:r>
            <a:r>
              <a:rPr lang="en-GB" altLang="zh-TW" sz="1800">
                <a:solidFill>
                  <a:schemeClr val="tx1"/>
                </a:solidFill>
                <a:latin typeface="Arial" panose="020B0604020202020204" pitchFamily="34" charset="0"/>
                <a:ea typeface="PMingLiU" pitchFamily="18" charset="-120"/>
                <a:cs typeface="Arial" panose="020B0604020202020204" pitchFamily="34" charset="0"/>
              </a:rPr>
              <a:t>$80</a:t>
            </a:r>
            <a:endParaRPr lang="en-GB" altLang="zh-TW" sz="2000">
              <a:solidFill>
                <a:schemeClr val="tx1"/>
              </a:solidFill>
              <a:latin typeface="Arial" panose="020B0604020202020204" pitchFamily="34" charset="0"/>
              <a:ea typeface="PMingLiU" pitchFamily="18" charset="-120"/>
              <a:cs typeface="Arial" panose="020B0604020202020204" pitchFamily="34" charset="0"/>
            </a:endParaRPr>
          </a:p>
        </p:txBody>
      </p:sp>
      <p:sp>
        <p:nvSpPr>
          <p:cNvPr id="33" name="Rectangle 31">
            <a:extLst>
              <a:ext uri="{FF2B5EF4-FFF2-40B4-BE49-F238E27FC236}">
                <a16:creationId xmlns:a16="http://schemas.microsoft.com/office/drawing/2014/main" id="{551D790D-15D6-4FAD-ABDE-BD7BE20AF4BA}"/>
              </a:ext>
            </a:extLst>
          </p:cNvPr>
          <p:cNvSpPr>
            <a:spLocks noChangeArrowheads="1"/>
          </p:cNvSpPr>
          <p:nvPr/>
        </p:nvSpPr>
        <p:spPr bwMode="auto">
          <a:xfrm>
            <a:off x="6312873" y="5770008"/>
            <a:ext cx="24365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800" i="1" dirty="0" err="1">
                <a:solidFill>
                  <a:schemeClr val="tx1"/>
                </a:solidFill>
                <a:latin typeface="Arial" panose="020B0604020202020204" pitchFamily="34" charset="0"/>
                <a:ea typeface="PMingLiU" pitchFamily="18" charset="-120"/>
                <a:cs typeface="Arial" panose="020B0604020202020204" pitchFamily="34" charset="0"/>
              </a:rPr>
              <a:t>c.withdraw</a:t>
            </a:r>
            <a:r>
              <a:rPr lang="en-GB" altLang="zh-TW" sz="1800" i="1" dirty="0">
                <a:solidFill>
                  <a:schemeClr val="tx1"/>
                </a:solidFill>
                <a:latin typeface="Arial" panose="020B0604020202020204" pitchFamily="34" charset="0"/>
                <a:ea typeface="PMingLiU" pitchFamily="18" charset="-120"/>
                <a:cs typeface="Arial" panose="020B0604020202020204" pitchFamily="34" charset="0"/>
              </a:rPr>
              <a:t>(balance/10);</a:t>
            </a:r>
            <a:endParaRPr lang="en-GB" altLang="zh-TW" sz="2000"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34" name="Rectangle 32">
            <a:extLst>
              <a:ext uri="{FF2B5EF4-FFF2-40B4-BE49-F238E27FC236}">
                <a16:creationId xmlns:a16="http://schemas.microsoft.com/office/drawing/2014/main" id="{11128B66-D54E-4238-BE34-98C183AC5FC3}"/>
              </a:ext>
            </a:extLst>
          </p:cNvPr>
          <p:cNvSpPr>
            <a:spLocks noChangeArrowheads="1"/>
          </p:cNvSpPr>
          <p:nvPr/>
        </p:nvSpPr>
        <p:spPr bwMode="auto">
          <a:xfrm>
            <a:off x="9083871" y="5787470"/>
            <a:ext cx="5129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800">
                <a:solidFill>
                  <a:schemeClr val="tx1"/>
                </a:solidFill>
                <a:latin typeface="Arial" panose="020B0604020202020204" pitchFamily="34" charset="0"/>
                <a:ea typeface="PMingLiU" pitchFamily="18" charset="-120"/>
                <a:cs typeface="Arial" panose="020B0604020202020204" pitchFamily="34" charset="0"/>
              </a:rPr>
              <a:t>$280</a:t>
            </a:r>
            <a:endParaRPr lang="en-GB" altLang="zh-TW" sz="2000">
              <a:solidFill>
                <a:schemeClr val="tx1"/>
              </a:solidFill>
              <a:latin typeface="Arial" panose="020B0604020202020204" pitchFamily="34" charset="0"/>
              <a:ea typeface="PMingLiU" pitchFamily="18" charset="-120"/>
              <a:cs typeface="Arial" panose="020B0604020202020204" pitchFamily="34" charset="0"/>
            </a:endParaRPr>
          </a:p>
        </p:txBody>
      </p:sp>
      <p:sp>
        <p:nvSpPr>
          <p:cNvPr id="37" name="Line 37">
            <a:extLst>
              <a:ext uri="{FF2B5EF4-FFF2-40B4-BE49-F238E27FC236}">
                <a16:creationId xmlns:a16="http://schemas.microsoft.com/office/drawing/2014/main" id="{A3430883-C3E7-4592-ACF5-E3E68316E44F}"/>
              </a:ext>
            </a:extLst>
          </p:cNvPr>
          <p:cNvSpPr>
            <a:spLocks noChangeShapeType="1"/>
          </p:cNvSpPr>
          <p:nvPr/>
        </p:nvSpPr>
        <p:spPr bwMode="auto">
          <a:xfrm>
            <a:off x="10102056" y="2191783"/>
            <a:ext cx="0" cy="36004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8" name="Text Box 38">
            <a:extLst>
              <a:ext uri="{FF2B5EF4-FFF2-40B4-BE49-F238E27FC236}">
                <a16:creationId xmlns:a16="http://schemas.microsoft.com/office/drawing/2014/main" id="{DEF54C6A-A878-4F6B-9872-7C3EE9153AF8}"/>
              </a:ext>
            </a:extLst>
          </p:cNvPr>
          <p:cNvSpPr txBox="1">
            <a:spLocks noChangeArrowheads="1"/>
          </p:cNvSpPr>
          <p:nvPr/>
        </p:nvSpPr>
        <p:spPr bwMode="auto">
          <a:xfrm>
            <a:off x="10163968" y="2191783"/>
            <a:ext cx="549275"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50000"/>
              </a:spcBef>
              <a:buClrTx/>
              <a:buSzTx/>
              <a:buFontTx/>
              <a:buNone/>
            </a:pPr>
            <a:r>
              <a:rPr lang="en-US" altLang="zh-TW" dirty="0">
                <a:solidFill>
                  <a:schemeClr val="tx1"/>
                </a:solidFill>
                <a:latin typeface="Arial" charset="0"/>
                <a:ea typeface="PMingLiU" pitchFamily="18" charset="-120"/>
              </a:rPr>
              <a:t>Time</a:t>
            </a:r>
          </a:p>
        </p:txBody>
      </p:sp>
    </p:spTree>
    <p:extLst>
      <p:ext uri="{BB962C8B-B14F-4D97-AF65-F5344CB8AC3E}">
        <p14:creationId xmlns:p14="http://schemas.microsoft.com/office/powerpoint/2010/main" val="1936405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9973-BF53-4938-AB48-1E989570465D}"/>
              </a:ext>
            </a:extLst>
          </p:cNvPr>
          <p:cNvSpPr>
            <a:spLocks noGrp="1"/>
          </p:cNvSpPr>
          <p:nvPr>
            <p:ph type="title"/>
          </p:nvPr>
        </p:nvSpPr>
        <p:spPr/>
        <p:txBody>
          <a:bodyPr/>
          <a:lstStyle/>
          <a:p>
            <a:r>
              <a:rPr lang="en-HK" dirty="0"/>
              <a:t>Schedule Examples</a:t>
            </a:r>
          </a:p>
        </p:txBody>
      </p:sp>
      <p:sp>
        <p:nvSpPr>
          <p:cNvPr id="3" name="Content Placeholder 2">
            <a:extLst>
              <a:ext uri="{FF2B5EF4-FFF2-40B4-BE49-F238E27FC236}">
                <a16:creationId xmlns:a16="http://schemas.microsoft.com/office/drawing/2014/main" id="{2A051208-423A-4C78-BF15-21E7F8113FAD}"/>
              </a:ext>
            </a:extLst>
          </p:cNvPr>
          <p:cNvSpPr>
            <a:spLocks noGrp="1"/>
          </p:cNvSpPr>
          <p:nvPr>
            <p:ph idx="1"/>
          </p:nvPr>
        </p:nvSpPr>
        <p:spPr/>
        <p:txBody>
          <a:bodyPr>
            <a:normAutofit/>
          </a:bodyPr>
          <a:lstStyle/>
          <a:p>
            <a:r>
              <a:rPr lang="en-US" altLang="zh-CN" sz="2000" dirty="0"/>
              <a:t>T</a:t>
            </a:r>
            <a:r>
              <a:rPr lang="en-US" altLang="zh-CN" sz="2000" baseline="-25000" dirty="0"/>
              <a:t>1</a:t>
            </a:r>
            <a:r>
              <a:rPr lang="en-US" altLang="zh-CN" sz="2000" dirty="0"/>
              <a:t>: w</a:t>
            </a:r>
            <a:r>
              <a:rPr lang="en-US" altLang="zh-CN" sz="2000" baseline="-25000" dirty="0"/>
              <a:t>1</a:t>
            </a:r>
            <a:r>
              <a:rPr lang="en-US" altLang="zh-CN" sz="2000" dirty="0"/>
              <a:t>(x), r</a:t>
            </a:r>
            <a:r>
              <a:rPr lang="en-US" altLang="zh-CN" sz="2000" baseline="-25000" dirty="0"/>
              <a:t>1</a:t>
            </a:r>
            <a:r>
              <a:rPr lang="en-US" altLang="zh-CN" sz="2000" dirty="0"/>
              <a:t>(y), w</a:t>
            </a:r>
            <a:r>
              <a:rPr lang="en-US" altLang="zh-CN" sz="2000" baseline="-25000" dirty="0"/>
              <a:t>1</a:t>
            </a:r>
            <a:r>
              <a:rPr lang="en-US" altLang="zh-CN" sz="2000" dirty="0"/>
              <a:t>(y)</a:t>
            </a:r>
          </a:p>
          <a:p>
            <a:r>
              <a:rPr lang="en-US" altLang="zh-CN" sz="2000" dirty="0"/>
              <a:t>T</a:t>
            </a:r>
            <a:r>
              <a:rPr lang="en-US" altLang="zh-CN" sz="2000" baseline="-25000" dirty="0"/>
              <a:t>2</a:t>
            </a:r>
            <a:r>
              <a:rPr lang="en-US" altLang="zh-CN" sz="2000" dirty="0"/>
              <a:t>: r</a:t>
            </a:r>
            <a:r>
              <a:rPr lang="en-US" altLang="zh-CN" sz="2000" baseline="-25000" dirty="0"/>
              <a:t>2</a:t>
            </a:r>
            <a:r>
              <a:rPr lang="en-US" altLang="zh-CN" sz="2000" dirty="0"/>
              <a:t>(x), r</a:t>
            </a:r>
            <a:r>
              <a:rPr lang="en-US" altLang="zh-CN" sz="2000" baseline="-25000" dirty="0"/>
              <a:t>2</a:t>
            </a:r>
            <a:r>
              <a:rPr lang="en-US" altLang="zh-CN" sz="2000" dirty="0"/>
              <a:t>(y), w</a:t>
            </a:r>
            <a:r>
              <a:rPr lang="en-US" altLang="zh-CN" sz="2000" baseline="-25000" dirty="0"/>
              <a:t>2</a:t>
            </a:r>
            <a:r>
              <a:rPr lang="en-US" altLang="zh-CN" sz="2000" dirty="0"/>
              <a:t>(y)</a:t>
            </a:r>
          </a:p>
          <a:p>
            <a:r>
              <a:rPr lang="en-US" altLang="zh-CN" sz="2000" dirty="0"/>
              <a:t>A possible schedule for T</a:t>
            </a:r>
            <a:r>
              <a:rPr lang="en-US" altLang="zh-CN" sz="2000" baseline="-25000" dirty="0"/>
              <a:t>1</a:t>
            </a:r>
            <a:r>
              <a:rPr lang="en-US" altLang="zh-CN" sz="2000" dirty="0"/>
              <a:t> and T</a:t>
            </a:r>
            <a:r>
              <a:rPr lang="en-US" altLang="zh-CN" sz="2000" baseline="-25000" dirty="0"/>
              <a:t>2</a:t>
            </a:r>
            <a:r>
              <a:rPr lang="en-US" altLang="zh-CN" sz="2000" dirty="0"/>
              <a:t>:</a:t>
            </a:r>
          </a:p>
          <a:p>
            <a:pPr lvl="1"/>
            <a:r>
              <a:rPr lang="en-US" altLang="zh-CN" sz="1800" dirty="0"/>
              <a:t>w</a:t>
            </a:r>
            <a:r>
              <a:rPr lang="en-US" altLang="zh-CN" sz="1800" baseline="-25000" dirty="0"/>
              <a:t>1</a:t>
            </a:r>
            <a:r>
              <a:rPr lang="en-US" altLang="zh-CN" sz="1800" dirty="0"/>
              <a:t>(x), r</a:t>
            </a:r>
            <a:r>
              <a:rPr lang="en-US" altLang="zh-CN" sz="1800" baseline="-25000" dirty="0"/>
              <a:t>2</a:t>
            </a:r>
            <a:r>
              <a:rPr lang="en-US" altLang="zh-CN" sz="1800" dirty="0"/>
              <a:t>(x), r</a:t>
            </a:r>
            <a:r>
              <a:rPr lang="en-US" altLang="zh-CN" sz="1800" baseline="-25000" dirty="0"/>
              <a:t>1</a:t>
            </a:r>
            <a:r>
              <a:rPr lang="en-US" altLang="zh-CN" sz="1800" dirty="0"/>
              <a:t>(y), w</a:t>
            </a:r>
            <a:r>
              <a:rPr lang="en-US" altLang="zh-CN" sz="1800" baseline="-25000" dirty="0"/>
              <a:t>1</a:t>
            </a:r>
            <a:r>
              <a:rPr lang="en-US" altLang="zh-CN" sz="1800" dirty="0"/>
              <a:t>(y), r</a:t>
            </a:r>
            <a:r>
              <a:rPr lang="en-US" altLang="zh-CN" sz="1800" baseline="-25000" dirty="0"/>
              <a:t>2</a:t>
            </a:r>
            <a:r>
              <a:rPr lang="en-US" altLang="zh-CN" sz="1800" dirty="0"/>
              <a:t>(y), w</a:t>
            </a:r>
            <a:r>
              <a:rPr lang="en-US" altLang="zh-CN" sz="1800" baseline="-25000" dirty="0"/>
              <a:t>2</a:t>
            </a:r>
            <a:r>
              <a:rPr lang="en-US" altLang="zh-CN" sz="1800" dirty="0"/>
              <a:t>(y)</a:t>
            </a:r>
          </a:p>
          <a:p>
            <a:r>
              <a:rPr lang="en-US" altLang="zh-CN" sz="2000" dirty="0"/>
              <a:t>Is the following one a serial schedule?</a:t>
            </a:r>
          </a:p>
          <a:p>
            <a:pPr lvl="1"/>
            <a:r>
              <a:rPr lang="en-US" altLang="zh-CN" sz="1800" dirty="0"/>
              <a:t>r</a:t>
            </a:r>
            <a:r>
              <a:rPr lang="en-US" altLang="zh-CN" sz="1800" baseline="-25000" dirty="0"/>
              <a:t>1</a:t>
            </a:r>
            <a:r>
              <a:rPr lang="en-US" altLang="zh-CN" sz="1800" dirty="0"/>
              <a:t>(y), w</a:t>
            </a:r>
            <a:r>
              <a:rPr lang="en-US" altLang="zh-CN" sz="1800" baseline="-25000" dirty="0"/>
              <a:t>1</a:t>
            </a:r>
            <a:r>
              <a:rPr lang="en-US" altLang="zh-CN" sz="1800" dirty="0"/>
              <a:t>(y), r</a:t>
            </a:r>
            <a:r>
              <a:rPr lang="en-US" altLang="zh-CN" sz="1800" baseline="-25000" dirty="0"/>
              <a:t>2</a:t>
            </a:r>
            <a:r>
              <a:rPr lang="en-US" altLang="zh-CN" sz="1800" dirty="0"/>
              <a:t>(x), r</a:t>
            </a:r>
            <a:r>
              <a:rPr lang="en-US" altLang="zh-CN" sz="1800" baseline="-25000" dirty="0"/>
              <a:t>2</a:t>
            </a:r>
            <a:r>
              <a:rPr lang="en-US" altLang="zh-CN" sz="1800" dirty="0"/>
              <a:t>(y), w</a:t>
            </a:r>
            <a:r>
              <a:rPr lang="en-US" altLang="zh-CN" sz="1800" baseline="-25000" dirty="0"/>
              <a:t>2</a:t>
            </a:r>
            <a:r>
              <a:rPr lang="en-US" altLang="zh-CN" sz="1800" dirty="0"/>
              <a:t>(y), w</a:t>
            </a:r>
            <a:r>
              <a:rPr lang="en-US" altLang="zh-CN" sz="1800" baseline="-25000" dirty="0"/>
              <a:t>1</a:t>
            </a:r>
            <a:r>
              <a:rPr lang="en-US" altLang="zh-CN" sz="1800" dirty="0"/>
              <a:t>(x) (concurrent schedule)</a:t>
            </a:r>
          </a:p>
          <a:p>
            <a:r>
              <a:rPr lang="en-US" altLang="zh-CN" sz="2000" dirty="0"/>
              <a:t>How about this one?</a:t>
            </a:r>
          </a:p>
          <a:p>
            <a:pPr lvl="1"/>
            <a:r>
              <a:rPr lang="en-US" altLang="zh-CN" sz="1800" dirty="0"/>
              <a:t>r</a:t>
            </a:r>
            <a:r>
              <a:rPr lang="en-US" altLang="zh-CN" sz="1800" baseline="-25000" dirty="0"/>
              <a:t>1</a:t>
            </a:r>
            <a:r>
              <a:rPr lang="en-US" altLang="zh-CN" sz="1800" dirty="0"/>
              <a:t>(y), w</a:t>
            </a:r>
            <a:r>
              <a:rPr lang="en-US" altLang="zh-CN" sz="1800" baseline="-25000" dirty="0"/>
              <a:t>1</a:t>
            </a:r>
            <a:r>
              <a:rPr lang="en-US" altLang="zh-CN" sz="1800" dirty="0"/>
              <a:t>(y), w</a:t>
            </a:r>
            <a:r>
              <a:rPr lang="en-US" altLang="zh-CN" sz="1800" baseline="-25000" dirty="0"/>
              <a:t>1</a:t>
            </a:r>
            <a:r>
              <a:rPr lang="en-US" altLang="zh-CN" sz="1800" dirty="0"/>
              <a:t>(x), r</a:t>
            </a:r>
            <a:r>
              <a:rPr lang="en-US" altLang="zh-CN" sz="1800" baseline="-25000" dirty="0"/>
              <a:t>2</a:t>
            </a:r>
            <a:r>
              <a:rPr lang="en-US" altLang="zh-CN" sz="1800" dirty="0"/>
              <a:t>(x), r</a:t>
            </a:r>
            <a:r>
              <a:rPr lang="en-US" altLang="zh-CN" sz="1800" baseline="-25000" dirty="0"/>
              <a:t>2</a:t>
            </a:r>
            <a:r>
              <a:rPr lang="en-US" altLang="zh-CN" sz="1800" dirty="0"/>
              <a:t>(y), w</a:t>
            </a:r>
            <a:r>
              <a:rPr lang="en-US" altLang="zh-CN" sz="1800" baseline="-25000" dirty="0"/>
              <a:t>2</a:t>
            </a:r>
            <a:r>
              <a:rPr lang="en-US" altLang="zh-CN" sz="1800" dirty="0"/>
              <a:t>(y) (serial schedule)</a:t>
            </a:r>
          </a:p>
          <a:p>
            <a:pPr marL="457200" lvl="1" indent="0">
              <a:buFont typeface="Zapf Dingbats" charset="2"/>
              <a:buNone/>
            </a:pPr>
            <a:endParaRPr lang="en-US" altLang="zh-CN" sz="1600" dirty="0">
              <a:solidFill>
                <a:srgbClr val="C00000"/>
              </a:solidFill>
            </a:endParaRPr>
          </a:p>
          <a:p>
            <a:endParaRPr lang="en-HK" dirty="0"/>
          </a:p>
        </p:txBody>
      </p:sp>
      <p:sp>
        <p:nvSpPr>
          <p:cNvPr id="4" name="Slide Number Placeholder 3">
            <a:extLst>
              <a:ext uri="{FF2B5EF4-FFF2-40B4-BE49-F238E27FC236}">
                <a16:creationId xmlns:a16="http://schemas.microsoft.com/office/drawing/2014/main" id="{C11EEE4C-9491-4FAC-8234-8BC359720AB1}"/>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21952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DD55-8DDF-4398-8DA2-3028BB2B3E2D}"/>
              </a:ext>
            </a:extLst>
          </p:cNvPr>
          <p:cNvSpPr>
            <a:spLocks noGrp="1"/>
          </p:cNvSpPr>
          <p:nvPr>
            <p:ph type="title"/>
          </p:nvPr>
        </p:nvSpPr>
        <p:spPr/>
        <p:txBody>
          <a:bodyPr/>
          <a:lstStyle/>
          <a:p>
            <a:r>
              <a:rPr lang="en-US" altLang="en-US" dirty="0"/>
              <a:t>Example Consistency Problems</a:t>
            </a:r>
            <a:endParaRPr lang="en-HK" dirty="0"/>
          </a:p>
        </p:txBody>
      </p:sp>
      <p:sp>
        <p:nvSpPr>
          <p:cNvPr id="3" name="Content Placeholder 2">
            <a:extLst>
              <a:ext uri="{FF2B5EF4-FFF2-40B4-BE49-F238E27FC236}">
                <a16:creationId xmlns:a16="http://schemas.microsoft.com/office/drawing/2014/main" id="{1B8C5AC4-F3D6-4D9F-8554-6627CB9A5713}"/>
              </a:ext>
            </a:extLst>
          </p:cNvPr>
          <p:cNvSpPr>
            <a:spLocks noGrp="1"/>
          </p:cNvSpPr>
          <p:nvPr>
            <p:ph idx="1"/>
          </p:nvPr>
        </p:nvSpPr>
        <p:spPr/>
        <p:txBody>
          <a:bodyPr/>
          <a:lstStyle/>
          <a:p>
            <a:r>
              <a:rPr lang="en-HK" dirty="0"/>
              <a:t>Lost update problem (write/write conflicts)</a:t>
            </a:r>
          </a:p>
          <a:p>
            <a:pPr lvl="1"/>
            <a:r>
              <a:rPr lang="en-HK" dirty="0"/>
              <a:t>When two transactions that access the same database items have their operations interleaved in a way that makes the value of some database item incorrect (inconsistent) </a:t>
            </a:r>
          </a:p>
          <a:p>
            <a:r>
              <a:rPr lang="en-HK" dirty="0"/>
              <a:t>Inconsistent retrieval problem (read/write conflicts)</a:t>
            </a:r>
          </a:p>
          <a:p>
            <a:pPr lvl="1"/>
            <a:r>
              <a:rPr lang="en-HK" dirty="0"/>
              <a:t>If a transaction is calculating an aggregate summary function on a number of records while other transactions are updating some of these records, the aggregate function may calculate some values before they are updated and others after they are updated</a:t>
            </a:r>
          </a:p>
          <a:p>
            <a:endParaRPr lang="en-HK" dirty="0"/>
          </a:p>
        </p:txBody>
      </p:sp>
      <p:sp>
        <p:nvSpPr>
          <p:cNvPr id="4" name="Slide Number Placeholder 3">
            <a:extLst>
              <a:ext uri="{FF2B5EF4-FFF2-40B4-BE49-F238E27FC236}">
                <a16:creationId xmlns:a16="http://schemas.microsoft.com/office/drawing/2014/main" id="{20953568-ADE2-4092-BF9C-A9F2110EF93C}"/>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113211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811B-3944-43D5-BFDC-D15B942F802C}"/>
              </a:ext>
            </a:extLst>
          </p:cNvPr>
          <p:cNvSpPr>
            <a:spLocks noGrp="1"/>
          </p:cNvSpPr>
          <p:nvPr>
            <p:ph type="title"/>
          </p:nvPr>
        </p:nvSpPr>
        <p:spPr/>
        <p:txBody>
          <a:bodyPr/>
          <a:lstStyle/>
          <a:p>
            <a:r>
              <a:rPr lang="en-HK" dirty="0"/>
              <a:t>Lost Update Problem</a:t>
            </a:r>
          </a:p>
        </p:txBody>
      </p:sp>
      <p:sp>
        <p:nvSpPr>
          <p:cNvPr id="3" name="Content Placeholder 2">
            <a:extLst>
              <a:ext uri="{FF2B5EF4-FFF2-40B4-BE49-F238E27FC236}">
                <a16:creationId xmlns:a16="http://schemas.microsoft.com/office/drawing/2014/main" id="{A5BA1703-4BC3-40BB-94A1-1CFD97993C57}"/>
              </a:ext>
            </a:extLst>
          </p:cNvPr>
          <p:cNvSpPr>
            <a:spLocks noGrp="1"/>
          </p:cNvSpPr>
          <p:nvPr>
            <p:ph idx="1"/>
          </p:nvPr>
        </p:nvSpPr>
        <p:spPr>
          <a:xfrm>
            <a:off x="845820" y="1957250"/>
            <a:ext cx="10568933" cy="4206240"/>
          </a:xfrm>
        </p:spPr>
        <p:txBody>
          <a:bodyPr/>
          <a:lstStyle/>
          <a:p>
            <a:r>
              <a:rPr lang="en-HK" dirty="0"/>
              <a:t>A schedule shows the execution order of the operations of two concurrently executing transactions (</a:t>
            </a:r>
            <a:r>
              <a:rPr lang="en-US" altLang="zh-TW" dirty="0">
                <a:latin typeface="Arial" charset="0"/>
                <a:ea typeface="PMingLiU" pitchFamily="18" charset="-120"/>
              </a:rPr>
              <a:t>Initial account value: A=100; B=200; C=300)</a:t>
            </a:r>
          </a:p>
          <a:p>
            <a:endParaRPr lang="en-HK" dirty="0"/>
          </a:p>
        </p:txBody>
      </p:sp>
      <p:sp>
        <p:nvSpPr>
          <p:cNvPr id="4" name="Slide Number Placeholder 3">
            <a:extLst>
              <a:ext uri="{FF2B5EF4-FFF2-40B4-BE49-F238E27FC236}">
                <a16:creationId xmlns:a16="http://schemas.microsoft.com/office/drawing/2014/main" id="{906760BC-4559-4D34-9339-360E9D37201C}"/>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6" name="Rectangle 4">
            <a:extLst>
              <a:ext uri="{FF2B5EF4-FFF2-40B4-BE49-F238E27FC236}">
                <a16:creationId xmlns:a16="http://schemas.microsoft.com/office/drawing/2014/main" id="{A4B00FD5-B265-423D-99A9-9D214D1F09B7}"/>
              </a:ext>
            </a:extLst>
          </p:cNvPr>
          <p:cNvSpPr>
            <a:spLocks noChangeArrowheads="1"/>
          </p:cNvSpPr>
          <p:nvPr/>
        </p:nvSpPr>
        <p:spPr bwMode="auto">
          <a:xfrm>
            <a:off x="2258400" y="2837497"/>
            <a:ext cx="3654611" cy="4381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sz="2000">
              <a:solidFill>
                <a:schemeClr val="tx1"/>
              </a:solidFill>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97898973-B330-4423-BCF6-8A187383007D}"/>
              </a:ext>
            </a:extLst>
          </p:cNvPr>
          <p:cNvSpPr>
            <a:spLocks noChangeArrowheads="1"/>
          </p:cNvSpPr>
          <p:nvPr/>
        </p:nvSpPr>
        <p:spPr bwMode="auto">
          <a:xfrm>
            <a:off x="5962833" y="2837497"/>
            <a:ext cx="3654611" cy="4381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charset="0"/>
            </a:endParaRPr>
          </a:p>
        </p:txBody>
      </p:sp>
      <p:sp>
        <p:nvSpPr>
          <p:cNvPr id="8" name="Rectangle 6">
            <a:extLst>
              <a:ext uri="{FF2B5EF4-FFF2-40B4-BE49-F238E27FC236}">
                <a16:creationId xmlns:a16="http://schemas.microsoft.com/office/drawing/2014/main" id="{9980054A-6651-4E0F-B771-4299DB0EDDD5}"/>
              </a:ext>
            </a:extLst>
          </p:cNvPr>
          <p:cNvSpPr>
            <a:spLocks noChangeArrowheads="1"/>
          </p:cNvSpPr>
          <p:nvPr/>
        </p:nvSpPr>
        <p:spPr bwMode="auto">
          <a:xfrm>
            <a:off x="2258400" y="3304223"/>
            <a:ext cx="3654611" cy="9461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sz="2000">
              <a:solidFill>
                <a:schemeClr val="tx1"/>
              </a:solidFill>
              <a:latin typeface="Arial" panose="020B0604020202020204" pitchFamily="34" charset="0"/>
              <a:cs typeface="Arial" panose="020B0604020202020204" pitchFamily="34" charset="0"/>
            </a:endParaRPr>
          </a:p>
        </p:txBody>
      </p:sp>
      <p:sp>
        <p:nvSpPr>
          <p:cNvPr id="9" name="Rectangle 7">
            <a:extLst>
              <a:ext uri="{FF2B5EF4-FFF2-40B4-BE49-F238E27FC236}">
                <a16:creationId xmlns:a16="http://schemas.microsoft.com/office/drawing/2014/main" id="{3B31F764-36D6-409D-9007-F8505D8002DB}"/>
              </a:ext>
            </a:extLst>
          </p:cNvPr>
          <p:cNvSpPr>
            <a:spLocks noChangeArrowheads="1"/>
          </p:cNvSpPr>
          <p:nvPr/>
        </p:nvSpPr>
        <p:spPr bwMode="auto">
          <a:xfrm>
            <a:off x="5962833" y="3304223"/>
            <a:ext cx="3654611" cy="9461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charset="0"/>
            </a:endParaRPr>
          </a:p>
        </p:txBody>
      </p:sp>
      <p:sp>
        <p:nvSpPr>
          <p:cNvPr id="10" name="Rectangle 8">
            <a:extLst>
              <a:ext uri="{FF2B5EF4-FFF2-40B4-BE49-F238E27FC236}">
                <a16:creationId xmlns:a16="http://schemas.microsoft.com/office/drawing/2014/main" id="{E0582F5C-67AB-4C53-8B6E-3753458AC6B9}"/>
              </a:ext>
            </a:extLst>
          </p:cNvPr>
          <p:cNvSpPr>
            <a:spLocks noChangeArrowheads="1"/>
          </p:cNvSpPr>
          <p:nvPr/>
        </p:nvSpPr>
        <p:spPr bwMode="auto">
          <a:xfrm>
            <a:off x="2343391" y="2910522"/>
            <a:ext cx="16993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dirty="0">
                <a:solidFill>
                  <a:srgbClr val="000000"/>
                </a:solidFill>
                <a:latin typeface="Arial" panose="020B0604020202020204" pitchFamily="34" charset="0"/>
                <a:ea typeface="PMingLiU" pitchFamily="18" charset="-120"/>
                <a:cs typeface="Arial" panose="020B0604020202020204" pitchFamily="34" charset="0"/>
              </a:rPr>
              <a:t>Transaction  </a:t>
            </a: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T</a:t>
            </a:r>
            <a:r>
              <a:rPr lang="en-GB" altLang="zh-TW" sz="2000" dirty="0">
                <a:solidFill>
                  <a:srgbClr val="000000"/>
                </a:solidFill>
                <a:latin typeface="Arial" panose="020B0604020202020204" pitchFamily="34" charset="0"/>
                <a:ea typeface="PMingLiU" pitchFamily="18" charset="-120"/>
                <a:cs typeface="Arial" panose="020B0604020202020204" pitchFamily="34" charset="0"/>
              </a:rPr>
              <a:t>:</a:t>
            </a:r>
            <a:endParaRPr lang="en-GB" altLang="zh-TW" sz="2000"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13" name="Rectangle 11">
            <a:extLst>
              <a:ext uri="{FF2B5EF4-FFF2-40B4-BE49-F238E27FC236}">
                <a16:creationId xmlns:a16="http://schemas.microsoft.com/office/drawing/2014/main" id="{C6DF4F04-C170-4BE4-AA79-1BC6E22A5DCE}"/>
              </a:ext>
            </a:extLst>
          </p:cNvPr>
          <p:cNvSpPr>
            <a:spLocks noChangeArrowheads="1"/>
          </p:cNvSpPr>
          <p:nvPr/>
        </p:nvSpPr>
        <p:spPr bwMode="auto">
          <a:xfrm>
            <a:off x="3602136" y="2907348"/>
            <a:ext cx="141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zh-TW" altLang="en-GB" sz="2000">
                <a:solidFill>
                  <a:srgbClr val="000000"/>
                </a:solidFill>
                <a:latin typeface="Arial" panose="020B0604020202020204" pitchFamily="34" charset="0"/>
                <a:ea typeface="PMingLiU" pitchFamily="18" charset="-120"/>
                <a:cs typeface="Arial" panose="020B0604020202020204" pitchFamily="34" charset="0"/>
              </a:rPr>
              <a:t>  </a:t>
            </a:r>
            <a:endParaRPr lang="zh-TW" altLang="en-GB" sz="2000">
              <a:solidFill>
                <a:schemeClr val="tx1"/>
              </a:solidFill>
              <a:latin typeface="Arial" panose="020B0604020202020204" pitchFamily="34" charset="0"/>
              <a:ea typeface="PMingLiU" pitchFamily="18" charset="-120"/>
              <a:cs typeface="Arial" panose="020B0604020202020204" pitchFamily="34" charset="0"/>
            </a:endParaRPr>
          </a:p>
        </p:txBody>
      </p:sp>
      <p:sp>
        <p:nvSpPr>
          <p:cNvPr id="14" name="Rectangle 12">
            <a:extLst>
              <a:ext uri="{FF2B5EF4-FFF2-40B4-BE49-F238E27FC236}">
                <a16:creationId xmlns:a16="http://schemas.microsoft.com/office/drawing/2014/main" id="{6024F748-2A65-4C7E-B331-77D0657E1530}"/>
              </a:ext>
            </a:extLst>
          </p:cNvPr>
          <p:cNvSpPr>
            <a:spLocks noChangeArrowheads="1"/>
          </p:cNvSpPr>
          <p:nvPr/>
        </p:nvSpPr>
        <p:spPr bwMode="auto">
          <a:xfrm>
            <a:off x="2325807" y="3277235"/>
            <a:ext cx="21159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balance = Read(b)</a:t>
            </a:r>
            <a:endParaRPr lang="en-GB" altLang="zh-TW" sz="2000"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15" name="Rectangle 13">
            <a:extLst>
              <a:ext uri="{FF2B5EF4-FFF2-40B4-BE49-F238E27FC236}">
                <a16:creationId xmlns:a16="http://schemas.microsoft.com/office/drawing/2014/main" id="{1B932A23-200C-4D89-8B1F-008D2266BA48}"/>
              </a:ext>
            </a:extLst>
          </p:cNvPr>
          <p:cNvSpPr>
            <a:spLocks noChangeArrowheads="1"/>
          </p:cNvSpPr>
          <p:nvPr/>
        </p:nvSpPr>
        <p:spPr bwMode="auto">
          <a:xfrm>
            <a:off x="2325807" y="3610610"/>
            <a:ext cx="26754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Write(b) = balance + 20</a:t>
            </a:r>
            <a:endParaRPr lang="en-GB" altLang="zh-TW" sz="2000"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16" name="Rectangle 14">
            <a:extLst>
              <a:ext uri="{FF2B5EF4-FFF2-40B4-BE49-F238E27FC236}">
                <a16:creationId xmlns:a16="http://schemas.microsoft.com/office/drawing/2014/main" id="{2B638120-0563-4876-94DB-FC7E6C4AC597}"/>
              </a:ext>
            </a:extLst>
          </p:cNvPr>
          <p:cNvSpPr>
            <a:spLocks noChangeArrowheads="1"/>
          </p:cNvSpPr>
          <p:nvPr/>
        </p:nvSpPr>
        <p:spPr bwMode="auto">
          <a:xfrm>
            <a:off x="2325807" y="3943985"/>
            <a:ext cx="26112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Write(a) = balance - 20</a:t>
            </a:r>
            <a:endParaRPr lang="en-GB" altLang="zh-TW" sz="2000"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17" name="Rectangle 15">
            <a:extLst>
              <a:ext uri="{FF2B5EF4-FFF2-40B4-BE49-F238E27FC236}">
                <a16:creationId xmlns:a16="http://schemas.microsoft.com/office/drawing/2014/main" id="{2A510DE4-51BC-40EB-A8D3-23FB7E85B4A2}"/>
              </a:ext>
            </a:extLst>
          </p:cNvPr>
          <p:cNvSpPr>
            <a:spLocks noChangeArrowheads="1"/>
          </p:cNvSpPr>
          <p:nvPr/>
        </p:nvSpPr>
        <p:spPr bwMode="auto">
          <a:xfrm>
            <a:off x="6153330" y="2910522"/>
            <a:ext cx="16576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dirty="0">
                <a:solidFill>
                  <a:srgbClr val="000000"/>
                </a:solidFill>
                <a:latin typeface="Arial" panose="020B0604020202020204" pitchFamily="34" charset="0"/>
                <a:ea typeface="PMingLiU" pitchFamily="18" charset="-120"/>
                <a:cs typeface="Arial" panose="020B0604020202020204" pitchFamily="34" charset="0"/>
              </a:rPr>
              <a:t>Transaction </a:t>
            </a: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U</a:t>
            </a:r>
            <a:r>
              <a:rPr lang="en-GB" altLang="zh-TW" sz="2000" dirty="0">
                <a:solidFill>
                  <a:srgbClr val="000000"/>
                </a:solidFill>
                <a:latin typeface="Arial" panose="020B0604020202020204" pitchFamily="34" charset="0"/>
                <a:ea typeface="PMingLiU" pitchFamily="18" charset="-120"/>
                <a:cs typeface="Arial" panose="020B0604020202020204" pitchFamily="34" charset="0"/>
              </a:rPr>
              <a:t>:</a:t>
            </a:r>
            <a:endParaRPr lang="en-GB" altLang="zh-TW" sz="2000"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0" name="Rectangle 18">
            <a:extLst>
              <a:ext uri="{FF2B5EF4-FFF2-40B4-BE49-F238E27FC236}">
                <a16:creationId xmlns:a16="http://schemas.microsoft.com/office/drawing/2014/main" id="{9C9201FA-B6FA-411E-9D44-2240503A7E8A}"/>
              </a:ext>
            </a:extLst>
          </p:cNvPr>
          <p:cNvSpPr>
            <a:spLocks noChangeArrowheads="1"/>
          </p:cNvSpPr>
          <p:nvPr/>
        </p:nvSpPr>
        <p:spPr bwMode="auto">
          <a:xfrm>
            <a:off x="6153330" y="3267710"/>
            <a:ext cx="21159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balance = Read(b)</a:t>
            </a:r>
            <a:endParaRPr lang="en-GB" altLang="zh-TW" sz="2000"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1" name="Rectangle 19">
            <a:extLst>
              <a:ext uri="{FF2B5EF4-FFF2-40B4-BE49-F238E27FC236}">
                <a16:creationId xmlns:a16="http://schemas.microsoft.com/office/drawing/2014/main" id="{916C8E5F-2937-4CC3-8E6B-D211678849C2}"/>
              </a:ext>
            </a:extLst>
          </p:cNvPr>
          <p:cNvSpPr>
            <a:spLocks noChangeArrowheads="1"/>
          </p:cNvSpPr>
          <p:nvPr/>
        </p:nvSpPr>
        <p:spPr bwMode="auto">
          <a:xfrm>
            <a:off x="6153330" y="3601085"/>
            <a:ext cx="26754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Write(b) = balance + 30</a:t>
            </a:r>
            <a:endParaRPr lang="en-GB" altLang="zh-TW" sz="2000"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2" name="Rectangle 20">
            <a:extLst>
              <a:ext uri="{FF2B5EF4-FFF2-40B4-BE49-F238E27FC236}">
                <a16:creationId xmlns:a16="http://schemas.microsoft.com/office/drawing/2014/main" id="{684D9236-E34E-4F78-97B6-5525E1E31959}"/>
              </a:ext>
            </a:extLst>
          </p:cNvPr>
          <p:cNvSpPr>
            <a:spLocks noChangeArrowheads="1"/>
          </p:cNvSpPr>
          <p:nvPr/>
        </p:nvSpPr>
        <p:spPr bwMode="auto">
          <a:xfrm>
            <a:off x="6153330" y="3934460"/>
            <a:ext cx="25968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Write(c) = balance - 30</a:t>
            </a:r>
            <a:endParaRPr lang="en-GB" altLang="zh-TW" sz="2000"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3" name="Rectangle 21">
            <a:extLst>
              <a:ext uri="{FF2B5EF4-FFF2-40B4-BE49-F238E27FC236}">
                <a16:creationId xmlns:a16="http://schemas.microsoft.com/office/drawing/2014/main" id="{8DE784A0-A45E-4010-BC05-1E018D5BDEF4}"/>
              </a:ext>
            </a:extLst>
          </p:cNvPr>
          <p:cNvSpPr>
            <a:spLocks noChangeArrowheads="1"/>
          </p:cNvSpPr>
          <p:nvPr/>
        </p:nvSpPr>
        <p:spPr bwMode="auto">
          <a:xfrm>
            <a:off x="2325807" y="4444048"/>
            <a:ext cx="208711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i="1" dirty="0">
                <a:solidFill>
                  <a:schemeClr val="tx1"/>
                </a:solidFill>
                <a:latin typeface="Arial" panose="020B0604020202020204" pitchFamily="34" charset="0"/>
                <a:ea typeface="PMingLiU" pitchFamily="18" charset="-120"/>
                <a:cs typeface="Arial" panose="020B0604020202020204" pitchFamily="34" charset="0"/>
              </a:rPr>
              <a:t>balance =  Read(b)</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4" name="Rectangle 22">
            <a:extLst>
              <a:ext uri="{FF2B5EF4-FFF2-40B4-BE49-F238E27FC236}">
                <a16:creationId xmlns:a16="http://schemas.microsoft.com/office/drawing/2014/main" id="{BCC5C586-992E-4339-A078-04723ED76B81}"/>
              </a:ext>
            </a:extLst>
          </p:cNvPr>
          <p:cNvSpPr>
            <a:spLocks noChangeArrowheads="1"/>
          </p:cNvSpPr>
          <p:nvPr/>
        </p:nvSpPr>
        <p:spPr bwMode="auto">
          <a:xfrm>
            <a:off x="5096805" y="4461510"/>
            <a:ext cx="54502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a:solidFill>
                  <a:schemeClr val="tx1"/>
                </a:solidFill>
                <a:latin typeface="Arial" panose="020B0604020202020204" pitchFamily="34" charset="0"/>
                <a:ea typeface="PMingLiU" pitchFamily="18" charset="-120"/>
                <a:cs typeface="Arial" panose="020B0604020202020204" pitchFamily="34" charset="0"/>
              </a:rPr>
              <a:t>$200</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25" name="Rectangle 23">
            <a:extLst>
              <a:ext uri="{FF2B5EF4-FFF2-40B4-BE49-F238E27FC236}">
                <a16:creationId xmlns:a16="http://schemas.microsoft.com/office/drawing/2014/main" id="{EE547FFC-0F0B-46C6-8BBE-DBBEE9DEB559}"/>
              </a:ext>
            </a:extLst>
          </p:cNvPr>
          <p:cNvSpPr>
            <a:spLocks noChangeArrowheads="1"/>
          </p:cNvSpPr>
          <p:nvPr/>
        </p:nvSpPr>
        <p:spPr bwMode="auto">
          <a:xfrm>
            <a:off x="6153330" y="4850448"/>
            <a:ext cx="201978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i="1" dirty="0">
                <a:solidFill>
                  <a:schemeClr val="tx1"/>
                </a:solidFill>
                <a:latin typeface="Arial" panose="020B0604020202020204" pitchFamily="34" charset="0"/>
                <a:ea typeface="PMingLiU" pitchFamily="18" charset="-120"/>
                <a:cs typeface="Arial" panose="020B0604020202020204" pitchFamily="34" charset="0"/>
              </a:rPr>
              <a:t>balance = Read(b)</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6" name="Rectangle 24">
            <a:extLst>
              <a:ext uri="{FF2B5EF4-FFF2-40B4-BE49-F238E27FC236}">
                <a16:creationId xmlns:a16="http://schemas.microsoft.com/office/drawing/2014/main" id="{1937526F-9A0E-473E-AC0C-533723AD1958}"/>
              </a:ext>
            </a:extLst>
          </p:cNvPr>
          <p:cNvSpPr>
            <a:spLocks noChangeArrowheads="1"/>
          </p:cNvSpPr>
          <p:nvPr/>
        </p:nvSpPr>
        <p:spPr bwMode="auto">
          <a:xfrm>
            <a:off x="8924328" y="4855210"/>
            <a:ext cx="54502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a:solidFill>
                  <a:schemeClr val="tx1"/>
                </a:solidFill>
                <a:latin typeface="Arial" panose="020B0604020202020204" pitchFamily="34" charset="0"/>
                <a:ea typeface="PMingLiU" pitchFamily="18" charset="-120"/>
                <a:cs typeface="Arial" panose="020B0604020202020204" pitchFamily="34" charset="0"/>
              </a:rPr>
              <a:t>$200</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27" name="Rectangle 25">
            <a:extLst>
              <a:ext uri="{FF2B5EF4-FFF2-40B4-BE49-F238E27FC236}">
                <a16:creationId xmlns:a16="http://schemas.microsoft.com/office/drawing/2014/main" id="{66374266-9B5F-4ABC-AF83-0718D6B5BAB3}"/>
              </a:ext>
            </a:extLst>
          </p:cNvPr>
          <p:cNvSpPr>
            <a:spLocks noChangeArrowheads="1"/>
          </p:cNvSpPr>
          <p:nvPr/>
        </p:nvSpPr>
        <p:spPr bwMode="auto">
          <a:xfrm>
            <a:off x="6153330" y="5255260"/>
            <a:ext cx="248625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i="1" dirty="0">
                <a:solidFill>
                  <a:schemeClr val="tx1"/>
                </a:solidFill>
                <a:latin typeface="Arial" panose="020B0604020202020204" pitchFamily="34" charset="0"/>
                <a:ea typeface="PMingLiU" pitchFamily="18" charset="-120"/>
                <a:cs typeface="Arial" panose="020B0604020202020204" pitchFamily="34" charset="0"/>
              </a:rPr>
              <a:t>Write(b)= balance + 30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8" name="Rectangle 26">
            <a:extLst>
              <a:ext uri="{FF2B5EF4-FFF2-40B4-BE49-F238E27FC236}">
                <a16:creationId xmlns:a16="http://schemas.microsoft.com/office/drawing/2014/main" id="{C514FB6E-2932-492D-8937-29C860C64CFC}"/>
              </a:ext>
            </a:extLst>
          </p:cNvPr>
          <p:cNvSpPr>
            <a:spLocks noChangeArrowheads="1"/>
          </p:cNvSpPr>
          <p:nvPr/>
        </p:nvSpPr>
        <p:spPr bwMode="auto">
          <a:xfrm>
            <a:off x="8924328" y="5272723"/>
            <a:ext cx="54502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dirty="0">
                <a:solidFill>
                  <a:schemeClr val="tx1"/>
                </a:solidFill>
                <a:latin typeface="Arial" panose="020B0604020202020204" pitchFamily="34" charset="0"/>
                <a:ea typeface="PMingLiU" pitchFamily="18" charset="-120"/>
                <a:cs typeface="Arial" panose="020B0604020202020204" pitchFamily="34" charset="0"/>
              </a:rPr>
              <a:t>$230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9" name="Rectangle 27">
            <a:extLst>
              <a:ext uri="{FF2B5EF4-FFF2-40B4-BE49-F238E27FC236}">
                <a16:creationId xmlns:a16="http://schemas.microsoft.com/office/drawing/2014/main" id="{B3EBE5BA-AEB6-40BB-BE7A-34435864054B}"/>
              </a:ext>
            </a:extLst>
          </p:cNvPr>
          <p:cNvSpPr>
            <a:spLocks noChangeArrowheads="1"/>
          </p:cNvSpPr>
          <p:nvPr/>
        </p:nvSpPr>
        <p:spPr bwMode="auto">
          <a:xfrm>
            <a:off x="2325807" y="5660073"/>
            <a:ext cx="255358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i="1" dirty="0">
                <a:solidFill>
                  <a:schemeClr val="tx1"/>
                </a:solidFill>
                <a:latin typeface="Arial" panose="020B0604020202020204" pitchFamily="34" charset="0"/>
                <a:ea typeface="PMingLiU" pitchFamily="18" charset="-120"/>
                <a:cs typeface="Arial" panose="020B0604020202020204" pitchFamily="34" charset="0"/>
              </a:rPr>
              <a:t>Write(b) = balance + 20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30" name="Rectangle 28">
            <a:extLst>
              <a:ext uri="{FF2B5EF4-FFF2-40B4-BE49-F238E27FC236}">
                <a16:creationId xmlns:a16="http://schemas.microsoft.com/office/drawing/2014/main" id="{2F9C8116-71CA-4026-8E06-001D0AE67352}"/>
              </a:ext>
            </a:extLst>
          </p:cNvPr>
          <p:cNvSpPr>
            <a:spLocks noChangeArrowheads="1"/>
          </p:cNvSpPr>
          <p:nvPr/>
        </p:nvSpPr>
        <p:spPr bwMode="auto">
          <a:xfrm>
            <a:off x="5096805" y="5677535"/>
            <a:ext cx="54502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a:solidFill>
                  <a:schemeClr val="tx1"/>
                </a:solidFill>
                <a:latin typeface="Arial" panose="020B0604020202020204" pitchFamily="34" charset="0"/>
                <a:ea typeface="PMingLiU" pitchFamily="18" charset="-120"/>
                <a:cs typeface="Arial" panose="020B0604020202020204" pitchFamily="34" charset="0"/>
              </a:rPr>
              <a:t>$220</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31" name="Rectangle 29">
            <a:extLst>
              <a:ext uri="{FF2B5EF4-FFF2-40B4-BE49-F238E27FC236}">
                <a16:creationId xmlns:a16="http://schemas.microsoft.com/office/drawing/2014/main" id="{9B0AB6A0-A872-4963-B9DE-57451F2EF7F1}"/>
              </a:ext>
            </a:extLst>
          </p:cNvPr>
          <p:cNvSpPr>
            <a:spLocks noChangeArrowheads="1"/>
          </p:cNvSpPr>
          <p:nvPr/>
        </p:nvSpPr>
        <p:spPr bwMode="auto">
          <a:xfrm>
            <a:off x="2325807" y="6064885"/>
            <a:ext cx="249267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i="1" dirty="0">
                <a:solidFill>
                  <a:schemeClr val="tx1"/>
                </a:solidFill>
                <a:latin typeface="Arial" panose="020B0604020202020204" pitchFamily="34" charset="0"/>
                <a:ea typeface="PMingLiU" pitchFamily="18" charset="-120"/>
                <a:cs typeface="Arial" panose="020B0604020202020204" pitchFamily="34" charset="0"/>
              </a:rPr>
              <a:t>Write(a) = balance - 20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32" name="Rectangle 30">
            <a:extLst>
              <a:ext uri="{FF2B5EF4-FFF2-40B4-BE49-F238E27FC236}">
                <a16:creationId xmlns:a16="http://schemas.microsoft.com/office/drawing/2014/main" id="{9D947724-EA7E-4EA7-ABB8-92615653AC29}"/>
              </a:ext>
            </a:extLst>
          </p:cNvPr>
          <p:cNvSpPr>
            <a:spLocks noChangeArrowheads="1"/>
          </p:cNvSpPr>
          <p:nvPr/>
        </p:nvSpPr>
        <p:spPr bwMode="auto">
          <a:xfrm>
            <a:off x="5096805" y="6082348"/>
            <a:ext cx="54341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zh-TW" altLang="en-GB" sz="1900">
                <a:solidFill>
                  <a:schemeClr val="tx1"/>
                </a:solidFill>
                <a:latin typeface="Arial" panose="020B0604020202020204" pitchFamily="34" charset="0"/>
                <a:ea typeface="PMingLiU" pitchFamily="18" charset="-120"/>
                <a:cs typeface="Arial" panose="020B0604020202020204" pitchFamily="34" charset="0"/>
              </a:rPr>
              <a:t>  </a:t>
            </a:r>
            <a:r>
              <a:rPr lang="en-GB" altLang="zh-TW" sz="1900">
                <a:solidFill>
                  <a:schemeClr val="tx1"/>
                </a:solidFill>
                <a:latin typeface="Arial" panose="020B0604020202020204" pitchFamily="34" charset="0"/>
                <a:ea typeface="PMingLiU" pitchFamily="18" charset="-120"/>
                <a:cs typeface="Arial" panose="020B0604020202020204" pitchFamily="34" charset="0"/>
              </a:rPr>
              <a:t>$80</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33" name="Rectangle 31">
            <a:extLst>
              <a:ext uri="{FF2B5EF4-FFF2-40B4-BE49-F238E27FC236}">
                <a16:creationId xmlns:a16="http://schemas.microsoft.com/office/drawing/2014/main" id="{F54BA733-EC1D-42FE-AB92-AD8B7C456467}"/>
              </a:ext>
            </a:extLst>
          </p:cNvPr>
          <p:cNvSpPr>
            <a:spLocks noChangeArrowheads="1"/>
          </p:cNvSpPr>
          <p:nvPr/>
        </p:nvSpPr>
        <p:spPr bwMode="auto">
          <a:xfrm>
            <a:off x="6153330" y="6426154"/>
            <a:ext cx="247824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i="1" dirty="0">
                <a:solidFill>
                  <a:schemeClr val="tx1"/>
                </a:solidFill>
                <a:latin typeface="Arial" panose="020B0604020202020204" pitchFamily="34" charset="0"/>
                <a:ea typeface="PMingLiU" pitchFamily="18" charset="-120"/>
                <a:cs typeface="Arial" panose="020B0604020202020204" pitchFamily="34" charset="0"/>
              </a:rPr>
              <a:t>Write(c) = balance - 30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34" name="Rectangle 32">
            <a:extLst>
              <a:ext uri="{FF2B5EF4-FFF2-40B4-BE49-F238E27FC236}">
                <a16:creationId xmlns:a16="http://schemas.microsoft.com/office/drawing/2014/main" id="{9E1147D8-D37C-4B6F-B180-E3EA4E50CF18}"/>
              </a:ext>
            </a:extLst>
          </p:cNvPr>
          <p:cNvSpPr>
            <a:spLocks noChangeArrowheads="1"/>
          </p:cNvSpPr>
          <p:nvPr/>
        </p:nvSpPr>
        <p:spPr bwMode="auto">
          <a:xfrm>
            <a:off x="8924328" y="6443616"/>
            <a:ext cx="54502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1900" dirty="0">
                <a:solidFill>
                  <a:schemeClr val="tx1"/>
                </a:solidFill>
                <a:latin typeface="Arial" panose="020B0604020202020204" pitchFamily="34" charset="0"/>
                <a:ea typeface="PMingLiU" pitchFamily="18" charset="-120"/>
                <a:cs typeface="Arial" panose="020B0604020202020204" pitchFamily="34" charset="0"/>
              </a:rPr>
              <a:t>$270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37" name="Line 37">
            <a:extLst>
              <a:ext uri="{FF2B5EF4-FFF2-40B4-BE49-F238E27FC236}">
                <a16:creationId xmlns:a16="http://schemas.microsoft.com/office/drawing/2014/main" id="{6467D894-5447-4557-A620-531D2A2EB9C4}"/>
              </a:ext>
            </a:extLst>
          </p:cNvPr>
          <p:cNvSpPr>
            <a:spLocks noChangeShapeType="1"/>
          </p:cNvSpPr>
          <p:nvPr/>
        </p:nvSpPr>
        <p:spPr bwMode="auto">
          <a:xfrm>
            <a:off x="9942513" y="2891473"/>
            <a:ext cx="0" cy="36004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Text Box 38">
            <a:extLst>
              <a:ext uri="{FF2B5EF4-FFF2-40B4-BE49-F238E27FC236}">
                <a16:creationId xmlns:a16="http://schemas.microsoft.com/office/drawing/2014/main" id="{6D4D3E64-C1DC-40DE-857E-970974843B53}"/>
              </a:ext>
            </a:extLst>
          </p:cNvPr>
          <p:cNvSpPr txBox="1">
            <a:spLocks noChangeArrowheads="1"/>
          </p:cNvSpPr>
          <p:nvPr/>
        </p:nvSpPr>
        <p:spPr bwMode="auto">
          <a:xfrm>
            <a:off x="10020382" y="2891473"/>
            <a:ext cx="549275"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50000"/>
              </a:spcBef>
              <a:buClrTx/>
              <a:buSzTx/>
              <a:buFontTx/>
              <a:buNone/>
            </a:pPr>
            <a:r>
              <a:rPr lang="en-US" altLang="zh-TW">
                <a:solidFill>
                  <a:schemeClr val="tx1"/>
                </a:solidFill>
                <a:latin typeface="Arial" charset="0"/>
                <a:ea typeface="PMingLiU" pitchFamily="18" charset="-120"/>
              </a:rPr>
              <a:t>Time</a:t>
            </a:r>
          </a:p>
        </p:txBody>
      </p:sp>
    </p:spTree>
    <p:extLst>
      <p:ext uri="{BB962C8B-B14F-4D97-AF65-F5344CB8AC3E}">
        <p14:creationId xmlns:p14="http://schemas.microsoft.com/office/powerpoint/2010/main" val="3641731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C1D1-58BF-4A67-9AF1-371F2CA99CFB}"/>
              </a:ext>
            </a:extLst>
          </p:cNvPr>
          <p:cNvSpPr>
            <a:spLocks noGrp="1"/>
          </p:cNvSpPr>
          <p:nvPr>
            <p:ph type="title"/>
          </p:nvPr>
        </p:nvSpPr>
        <p:spPr/>
        <p:txBody>
          <a:bodyPr/>
          <a:lstStyle/>
          <a:p>
            <a:r>
              <a:rPr lang="en-HK" dirty="0"/>
              <a:t>Schedules Classified on Serializability</a:t>
            </a:r>
          </a:p>
        </p:txBody>
      </p:sp>
      <p:sp>
        <p:nvSpPr>
          <p:cNvPr id="3" name="Content Placeholder 2">
            <a:extLst>
              <a:ext uri="{FF2B5EF4-FFF2-40B4-BE49-F238E27FC236}">
                <a16:creationId xmlns:a16="http://schemas.microsoft.com/office/drawing/2014/main" id="{2717E53D-3073-405A-BA13-CE2F818A8653}"/>
              </a:ext>
            </a:extLst>
          </p:cNvPr>
          <p:cNvSpPr>
            <a:spLocks noGrp="1"/>
          </p:cNvSpPr>
          <p:nvPr>
            <p:ph idx="1"/>
          </p:nvPr>
        </p:nvSpPr>
        <p:spPr/>
        <p:txBody>
          <a:bodyPr/>
          <a:lstStyle/>
          <a:p>
            <a:r>
              <a:rPr lang="en-US" altLang="en-US" sz="2000" dirty="0"/>
              <a:t>Serial schedule</a:t>
            </a:r>
          </a:p>
          <a:p>
            <a:pPr lvl="1"/>
            <a:r>
              <a:rPr lang="en-US" altLang="en-US" dirty="0"/>
              <a:t>A schedule S is serial if, for every transaction T participating in the schedule, all the operations of T are executed consecutively in the schedule</a:t>
            </a:r>
          </a:p>
          <a:p>
            <a:pPr lvl="1"/>
            <a:r>
              <a:rPr lang="en-US" altLang="en-US" dirty="0"/>
              <a:t>Serial schedules can maintain the database consistency</a:t>
            </a:r>
          </a:p>
          <a:p>
            <a:pPr lvl="2"/>
            <a:r>
              <a:rPr lang="en-US" altLang="en-US" sz="2000" dirty="0"/>
              <a:t>But, poor performance</a:t>
            </a:r>
          </a:p>
          <a:p>
            <a:r>
              <a:rPr lang="en-US" altLang="en-US" sz="2000" dirty="0"/>
              <a:t>Serializable schedule</a:t>
            </a:r>
          </a:p>
          <a:p>
            <a:pPr lvl="1"/>
            <a:r>
              <a:rPr lang="en-US" altLang="en-US" dirty="0"/>
              <a:t>A concurrent schedule S which is equivalent to a serial schedule</a:t>
            </a:r>
          </a:p>
          <a:p>
            <a:pPr lvl="1"/>
            <a:r>
              <a:rPr lang="en-US" altLang="en-US" dirty="0"/>
              <a:t>Can guarantee the database consistency and can have better performance</a:t>
            </a:r>
          </a:p>
          <a:p>
            <a:endParaRPr lang="en-HK" dirty="0"/>
          </a:p>
        </p:txBody>
      </p:sp>
      <p:sp>
        <p:nvSpPr>
          <p:cNvPr id="4" name="Slide Number Placeholder 3">
            <a:extLst>
              <a:ext uri="{FF2B5EF4-FFF2-40B4-BE49-F238E27FC236}">
                <a16:creationId xmlns:a16="http://schemas.microsoft.com/office/drawing/2014/main" id="{AA41A47D-EC9A-4D7A-B1B1-4D91BCE66BF2}"/>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068028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B22B-CE3E-42F3-90A5-F207BAF72D13}"/>
              </a:ext>
            </a:extLst>
          </p:cNvPr>
          <p:cNvSpPr>
            <a:spLocks noGrp="1"/>
          </p:cNvSpPr>
          <p:nvPr>
            <p:ph type="title"/>
          </p:nvPr>
        </p:nvSpPr>
        <p:spPr/>
        <p:txBody>
          <a:bodyPr/>
          <a:lstStyle/>
          <a:p>
            <a:r>
              <a:rPr lang="en-HK" dirty="0"/>
              <a:t>Serial Equivalence</a:t>
            </a:r>
          </a:p>
        </p:txBody>
      </p:sp>
      <p:sp>
        <p:nvSpPr>
          <p:cNvPr id="3" name="Content Placeholder 2">
            <a:extLst>
              <a:ext uri="{FF2B5EF4-FFF2-40B4-BE49-F238E27FC236}">
                <a16:creationId xmlns:a16="http://schemas.microsoft.com/office/drawing/2014/main" id="{B88DD8B3-4DAE-407B-8A9B-0593ECB0A83E}"/>
              </a:ext>
            </a:extLst>
          </p:cNvPr>
          <p:cNvSpPr>
            <a:spLocks noGrp="1"/>
          </p:cNvSpPr>
          <p:nvPr>
            <p:ph idx="1"/>
          </p:nvPr>
        </p:nvSpPr>
        <p:spPr/>
        <p:txBody>
          <a:bodyPr/>
          <a:lstStyle/>
          <a:p>
            <a:r>
              <a:rPr lang="en-HK" dirty="0"/>
              <a:t>A serially equivalent schedule means that the results from the schedule is equivalent to a serial schedule, i.e., execute one after one </a:t>
            </a:r>
          </a:p>
          <a:p>
            <a:endParaRPr lang="en-HK" dirty="0"/>
          </a:p>
        </p:txBody>
      </p:sp>
      <p:sp>
        <p:nvSpPr>
          <p:cNvPr id="4" name="Slide Number Placeholder 3">
            <a:extLst>
              <a:ext uri="{FF2B5EF4-FFF2-40B4-BE49-F238E27FC236}">
                <a16:creationId xmlns:a16="http://schemas.microsoft.com/office/drawing/2014/main" id="{88287AA3-58B0-4ED3-8D4C-E641AFC433B1}"/>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5" name="Rectangle 3">
            <a:extLst>
              <a:ext uri="{FF2B5EF4-FFF2-40B4-BE49-F238E27FC236}">
                <a16:creationId xmlns:a16="http://schemas.microsoft.com/office/drawing/2014/main" id="{36089E21-94A5-461A-B239-111B3CB190AB}"/>
              </a:ext>
            </a:extLst>
          </p:cNvPr>
          <p:cNvSpPr>
            <a:spLocks noChangeArrowheads="1"/>
          </p:cNvSpPr>
          <p:nvPr/>
        </p:nvSpPr>
        <p:spPr bwMode="auto">
          <a:xfrm>
            <a:off x="5163914" y="3919537"/>
            <a:ext cx="2381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6" name="Rectangle 4">
            <a:extLst>
              <a:ext uri="{FF2B5EF4-FFF2-40B4-BE49-F238E27FC236}">
                <a16:creationId xmlns:a16="http://schemas.microsoft.com/office/drawing/2014/main" id="{51E8404A-4E6E-4F92-B4F5-D94CF489A252}"/>
              </a:ext>
            </a:extLst>
          </p:cNvPr>
          <p:cNvSpPr>
            <a:spLocks noChangeArrowheads="1"/>
          </p:cNvSpPr>
          <p:nvPr/>
        </p:nvSpPr>
        <p:spPr bwMode="auto">
          <a:xfrm>
            <a:off x="8938078" y="3919537"/>
            <a:ext cx="222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9" name="Rectangle 7">
            <a:extLst>
              <a:ext uri="{FF2B5EF4-FFF2-40B4-BE49-F238E27FC236}">
                <a16:creationId xmlns:a16="http://schemas.microsoft.com/office/drawing/2014/main" id="{B9798FC0-D79C-4C59-AD07-DDD8BF646B72}"/>
              </a:ext>
            </a:extLst>
          </p:cNvPr>
          <p:cNvSpPr>
            <a:spLocks noChangeArrowheads="1"/>
          </p:cNvSpPr>
          <p:nvPr/>
        </p:nvSpPr>
        <p:spPr bwMode="auto">
          <a:xfrm>
            <a:off x="8948964" y="6209387"/>
            <a:ext cx="22225"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11" name="Rectangle 9">
            <a:extLst>
              <a:ext uri="{FF2B5EF4-FFF2-40B4-BE49-F238E27FC236}">
                <a16:creationId xmlns:a16="http://schemas.microsoft.com/office/drawing/2014/main" id="{D8EEDC3D-819F-40D6-9F59-3B61085474DA}"/>
              </a:ext>
            </a:extLst>
          </p:cNvPr>
          <p:cNvSpPr>
            <a:spLocks noChangeArrowheads="1"/>
          </p:cNvSpPr>
          <p:nvPr/>
        </p:nvSpPr>
        <p:spPr bwMode="auto">
          <a:xfrm>
            <a:off x="2454712" y="2787650"/>
            <a:ext cx="3654669" cy="4381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12" name="Rectangle 10">
            <a:extLst>
              <a:ext uri="{FF2B5EF4-FFF2-40B4-BE49-F238E27FC236}">
                <a16:creationId xmlns:a16="http://schemas.microsoft.com/office/drawing/2014/main" id="{5240292F-F112-4C9D-AE7C-6F6B3548688C}"/>
              </a:ext>
            </a:extLst>
          </p:cNvPr>
          <p:cNvSpPr>
            <a:spLocks noChangeArrowheads="1"/>
          </p:cNvSpPr>
          <p:nvPr/>
        </p:nvSpPr>
        <p:spPr bwMode="auto">
          <a:xfrm>
            <a:off x="6159204" y="2803525"/>
            <a:ext cx="3654669" cy="438150"/>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13" name="Rectangle 11">
            <a:extLst>
              <a:ext uri="{FF2B5EF4-FFF2-40B4-BE49-F238E27FC236}">
                <a16:creationId xmlns:a16="http://schemas.microsoft.com/office/drawing/2014/main" id="{542F5316-9CBA-45F2-B358-56E93AC310E9}"/>
              </a:ext>
            </a:extLst>
          </p:cNvPr>
          <p:cNvSpPr>
            <a:spLocks noChangeArrowheads="1"/>
          </p:cNvSpPr>
          <p:nvPr/>
        </p:nvSpPr>
        <p:spPr bwMode="auto">
          <a:xfrm>
            <a:off x="2438593" y="3282950"/>
            <a:ext cx="3670788" cy="103028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14" name="Rectangle 12">
            <a:extLst>
              <a:ext uri="{FF2B5EF4-FFF2-40B4-BE49-F238E27FC236}">
                <a16:creationId xmlns:a16="http://schemas.microsoft.com/office/drawing/2014/main" id="{DED97D28-33C3-499B-88F6-3D741E1BCA99}"/>
              </a:ext>
            </a:extLst>
          </p:cNvPr>
          <p:cNvSpPr>
            <a:spLocks noChangeArrowheads="1"/>
          </p:cNvSpPr>
          <p:nvPr/>
        </p:nvSpPr>
        <p:spPr bwMode="auto">
          <a:xfrm>
            <a:off x="6159204" y="3282950"/>
            <a:ext cx="3670788" cy="1030288"/>
          </a:xfrm>
          <a:prstGeom prst="rect">
            <a:avLst/>
          </a:prstGeom>
          <a:solidFill>
            <a:srgbClr val="D9AA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
        <p:nvSpPr>
          <p:cNvPr id="15" name="Rectangle 13">
            <a:extLst>
              <a:ext uri="{FF2B5EF4-FFF2-40B4-BE49-F238E27FC236}">
                <a16:creationId xmlns:a16="http://schemas.microsoft.com/office/drawing/2014/main" id="{63726604-185B-4344-9DE5-717B6BDE0298}"/>
              </a:ext>
            </a:extLst>
          </p:cNvPr>
          <p:cNvSpPr>
            <a:spLocks noChangeArrowheads="1"/>
          </p:cNvSpPr>
          <p:nvPr/>
        </p:nvSpPr>
        <p:spPr bwMode="auto">
          <a:xfrm>
            <a:off x="2556873" y="2813050"/>
            <a:ext cx="16287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dirty="0">
                <a:solidFill>
                  <a:srgbClr val="000000"/>
                </a:solidFill>
                <a:latin typeface="Arial" panose="020B0604020202020204" pitchFamily="34" charset="0"/>
                <a:ea typeface="PMingLiU" pitchFamily="18" charset="-120"/>
                <a:cs typeface="Arial" panose="020B0604020202020204" pitchFamily="34" charset="0"/>
              </a:rPr>
              <a:t>Transaction </a:t>
            </a:r>
            <a:r>
              <a:rPr lang="en-US" altLang="zh-TW" sz="2000" i="1" dirty="0">
                <a:solidFill>
                  <a:srgbClr val="000000"/>
                </a:solidFill>
                <a:latin typeface="Arial" panose="020B0604020202020204" pitchFamily="34" charset="0"/>
                <a:ea typeface="PMingLiU" pitchFamily="18" charset="-120"/>
                <a:cs typeface="Arial" panose="020B0604020202020204" pitchFamily="34" charset="0"/>
              </a:rPr>
              <a:t>T</a:t>
            </a:r>
            <a:r>
              <a:rPr lang="en-US" altLang="zh-TW" sz="2000" dirty="0">
                <a:solidFill>
                  <a:srgbClr val="000000"/>
                </a:solidFill>
                <a:latin typeface="Arial" panose="020B0604020202020204" pitchFamily="34" charset="0"/>
                <a:ea typeface="PMingLiU" pitchFamily="18" charset="-120"/>
                <a:cs typeface="Arial" panose="020B0604020202020204" pitchFamily="34" charset="0"/>
              </a:rPr>
              <a:t>:</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18" name="Rectangle 16">
            <a:extLst>
              <a:ext uri="{FF2B5EF4-FFF2-40B4-BE49-F238E27FC236}">
                <a16:creationId xmlns:a16="http://schemas.microsoft.com/office/drawing/2014/main" id="{E85FDDE4-8832-4CCA-8D5D-B7877AB16502}"/>
              </a:ext>
            </a:extLst>
          </p:cNvPr>
          <p:cNvSpPr>
            <a:spLocks noChangeArrowheads="1"/>
          </p:cNvSpPr>
          <p:nvPr/>
        </p:nvSpPr>
        <p:spPr bwMode="auto">
          <a:xfrm>
            <a:off x="4044239" y="2813050"/>
            <a:ext cx="14067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zh-TW" altLang="en-GB" sz="2000">
                <a:solidFill>
                  <a:srgbClr val="000000"/>
                </a:solidFill>
                <a:latin typeface="Arial" panose="020B0604020202020204" pitchFamily="34" charset="0"/>
                <a:ea typeface="PMingLiU" pitchFamily="18" charset="-120"/>
                <a:cs typeface="Arial" panose="020B0604020202020204" pitchFamily="34" charset="0"/>
              </a:rPr>
              <a:t>  </a:t>
            </a:r>
            <a:endParaRPr lang="zh-TW" altLang="en-GB">
              <a:solidFill>
                <a:schemeClr val="tx1"/>
              </a:solidFill>
              <a:latin typeface="Arial" panose="020B0604020202020204" pitchFamily="34" charset="0"/>
              <a:ea typeface="PMingLiU" pitchFamily="18" charset="-120"/>
              <a:cs typeface="Arial" panose="020B0604020202020204" pitchFamily="34" charset="0"/>
            </a:endParaRPr>
          </a:p>
        </p:txBody>
      </p:sp>
      <p:sp>
        <p:nvSpPr>
          <p:cNvPr id="19" name="Rectangle 17">
            <a:extLst>
              <a:ext uri="{FF2B5EF4-FFF2-40B4-BE49-F238E27FC236}">
                <a16:creationId xmlns:a16="http://schemas.microsoft.com/office/drawing/2014/main" id="{0AD2B08E-7611-4266-98D7-BE60883F2C3F}"/>
              </a:ext>
            </a:extLst>
          </p:cNvPr>
          <p:cNvSpPr>
            <a:spLocks noChangeArrowheads="1"/>
          </p:cNvSpPr>
          <p:nvPr/>
        </p:nvSpPr>
        <p:spPr bwMode="auto">
          <a:xfrm>
            <a:off x="2543685" y="3279775"/>
            <a:ext cx="211601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balance = Read(b)</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0" name="Rectangle 18">
            <a:extLst>
              <a:ext uri="{FF2B5EF4-FFF2-40B4-BE49-F238E27FC236}">
                <a16:creationId xmlns:a16="http://schemas.microsoft.com/office/drawing/2014/main" id="{D8DE68F2-EC7A-49C1-A0E0-8CD951388DE7}"/>
              </a:ext>
            </a:extLst>
          </p:cNvPr>
          <p:cNvSpPr>
            <a:spLocks noChangeArrowheads="1"/>
          </p:cNvSpPr>
          <p:nvPr/>
        </p:nvSpPr>
        <p:spPr bwMode="auto">
          <a:xfrm>
            <a:off x="2543685" y="3621087"/>
            <a:ext cx="267579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Write(b) = balance + 20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1" name="Rectangle 19">
            <a:extLst>
              <a:ext uri="{FF2B5EF4-FFF2-40B4-BE49-F238E27FC236}">
                <a16:creationId xmlns:a16="http://schemas.microsoft.com/office/drawing/2014/main" id="{0BAB26D5-F3E8-4B0B-8BA8-54E58EB6F3D5}"/>
              </a:ext>
            </a:extLst>
          </p:cNvPr>
          <p:cNvSpPr>
            <a:spLocks noChangeArrowheads="1"/>
          </p:cNvSpPr>
          <p:nvPr/>
        </p:nvSpPr>
        <p:spPr bwMode="auto">
          <a:xfrm>
            <a:off x="2543685" y="3962400"/>
            <a:ext cx="261131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Write(a) = balance - 20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2" name="Rectangle 20">
            <a:extLst>
              <a:ext uri="{FF2B5EF4-FFF2-40B4-BE49-F238E27FC236}">
                <a16:creationId xmlns:a16="http://schemas.microsoft.com/office/drawing/2014/main" id="{8EBB9328-73FE-4D3D-B2A1-B8BA05649296}"/>
              </a:ext>
            </a:extLst>
          </p:cNvPr>
          <p:cNvSpPr>
            <a:spLocks noChangeArrowheads="1"/>
          </p:cNvSpPr>
          <p:nvPr/>
        </p:nvSpPr>
        <p:spPr bwMode="auto">
          <a:xfrm>
            <a:off x="6316628" y="2813050"/>
            <a:ext cx="16576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dirty="0">
                <a:solidFill>
                  <a:srgbClr val="000000"/>
                </a:solidFill>
                <a:latin typeface="Arial" panose="020B0604020202020204" pitchFamily="34" charset="0"/>
                <a:ea typeface="PMingLiU" pitchFamily="18" charset="-120"/>
                <a:cs typeface="Arial" panose="020B0604020202020204" pitchFamily="34" charset="0"/>
              </a:rPr>
              <a:t>Transaction </a:t>
            </a:r>
            <a:r>
              <a:rPr lang="en-US" altLang="zh-TW" sz="2000" i="1" dirty="0">
                <a:solidFill>
                  <a:srgbClr val="000000"/>
                </a:solidFill>
                <a:latin typeface="Arial" panose="020B0604020202020204" pitchFamily="34" charset="0"/>
                <a:ea typeface="PMingLiU" pitchFamily="18" charset="-120"/>
                <a:cs typeface="Arial" panose="020B0604020202020204" pitchFamily="34" charset="0"/>
              </a:rPr>
              <a:t>U</a:t>
            </a:r>
            <a:r>
              <a:rPr lang="en-US" altLang="zh-TW" sz="2000" dirty="0">
                <a:solidFill>
                  <a:srgbClr val="000000"/>
                </a:solidFill>
                <a:latin typeface="Arial" panose="020B0604020202020204" pitchFamily="34" charset="0"/>
                <a:ea typeface="PMingLiU" pitchFamily="18" charset="-120"/>
                <a:cs typeface="Arial" panose="020B0604020202020204" pitchFamily="34" charset="0"/>
              </a:rPr>
              <a:t>:</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5" name="Rectangle 23">
            <a:extLst>
              <a:ext uri="{FF2B5EF4-FFF2-40B4-BE49-F238E27FC236}">
                <a16:creationId xmlns:a16="http://schemas.microsoft.com/office/drawing/2014/main" id="{848BC5EE-72C1-4277-8350-96C76FB8971C}"/>
              </a:ext>
            </a:extLst>
          </p:cNvPr>
          <p:cNvSpPr>
            <a:spLocks noChangeArrowheads="1"/>
          </p:cNvSpPr>
          <p:nvPr/>
        </p:nvSpPr>
        <p:spPr bwMode="auto">
          <a:xfrm>
            <a:off x="7825974" y="2813050"/>
            <a:ext cx="14067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zh-TW" altLang="en-GB" sz="2000">
                <a:solidFill>
                  <a:srgbClr val="000000"/>
                </a:solidFill>
                <a:latin typeface="Arial" panose="020B0604020202020204" pitchFamily="34" charset="0"/>
                <a:ea typeface="PMingLiU" pitchFamily="18" charset="-120"/>
                <a:cs typeface="Arial" panose="020B0604020202020204" pitchFamily="34" charset="0"/>
              </a:rPr>
              <a:t>  </a:t>
            </a:r>
            <a:endParaRPr lang="zh-TW" altLang="en-GB">
              <a:solidFill>
                <a:schemeClr val="tx1"/>
              </a:solidFill>
              <a:latin typeface="Arial" panose="020B0604020202020204" pitchFamily="34" charset="0"/>
              <a:ea typeface="PMingLiU" pitchFamily="18" charset="-120"/>
              <a:cs typeface="Arial" panose="020B0604020202020204" pitchFamily="34" charset="0"/>
            </a:endParaRPr>
          </a:p>
        </p:txBody>
      </p:sp>
      <p:sp>
        <p:nvSpPr>
          <p:cNvPr id="26" name="Rectangle 24">
            <a:extLst>
              <a:ext uri="{FF2B5EF4-FFF2-40B4-BE49-F238E27FC236}">
                <a16:creationId xmlns:a16="http://schemas.microsoft.com/office/drawing/2014/main" id="{EFC96FC4-04C7-4280-95C7-8E410F827099}"/>
              </a:ext>
            </a:extLst>
          </p:cNvPr>
          <p:cNvSpPr>
            <a:spLocks noChangeArrowheads="1"/>
          </p:cNvSpPr>
          <p:nvPr/>
        </p:nvSpPr>
        <p:spPr bwMode="auto">
          <a:xfrm>
            <a:off x="6316628" y="3279775"/>
            <a:ext cx="211601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balance = Read(b)</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7" name="Rectangle 25">
            <a:extLst>
              <a:ext uri="{FF2B5EF4-FFF2-40B4-BE49-F238E27FC236}">
                <a16:creationId xmlns:a16="http://schemas.microsoft.com/office/drawing/2014/main" id="{213C4BB8-3922-4E3D-93D4-457A8C76A031}"/>
              </a:ext>
            </a:extLst>
          </p:cNvPr>
          <p:cNvSpPr>
            <a:spLocks noChangeArrowheads="1"/>
          </p:cNvSpPr>
          <p:nvPr/>
        </p:nvSpPr>
        <p:spPr bwMode="auto">
          <a:xfrm>
            <a:off x="6316628" y="3621087"/>
            <a:ext cx="274613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Write(b) = balance  + 30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8" name="Rectangle 26">
            <a:extLst>
              <a:ext uri="{FF2B5EF4-FFF2-40B4-BE49-F238E27FC236}">
                <a16:creationId xmlns:a16="http://schemas.microsoft.com/office/drawing/2014/main" id="{0E11C713-F31A-4F84-A434-FE33409AA9C1}"/>
              </a:ext>
            </a:extLst>
          </p:cNvPr>
          <p:cNvSpPr>
            <a:spLocks noChangeArrowheads="1"/>
          </p:cNvSpPr>
          <p:nvPr/>
        </p:nvSpPr>
        <p:spPr bwMode="auto">
          <a:xfrm>
            <a:off x="6316628" y="3962400"/>
            <a:ext cx="25968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Write(c</a:t>
            </a:r>
            <a:r>
              <a:rPr lang="en-GB" altLang="zh-TW" sz="2000" i="1">
                <a:solidFill>
                  <a:srgbClr val="000000"/>
                </a:solidFill>
                <a:latin typeface="Arial" panose="020B0604020202020204" pitchFamily="34" charset="0"/>
                <a:ea typeface="PMingLiU" pitchFamily="18" charset="-120"/>
                <a:cs typeface="Arial" panose="020B0604020202020204" pitchFamily="34" charset="0"/>
              </a:rPr>
              <a:t>) = balance </a:t>
            </a:r>
            <a:r>
              <a:rPr lang="en-GB" altLang="zh-TW" sz="2000" i="1" dirty="0">
                <a:solidFill>
                  <a:srgbClr val="000000"/>
                </a:solidFill>
                <a:latin typeface="Arial" panose="020B0604020202020204" pitchFamily="34" charset="0"/>
                <a:ea typeface="PMingLiU" pitchFamily="18" charset="-120"/>
                <a:cs typeface="Arial" panose="020B0604020202020204" pitchFamily="34" charset="0"/>
              </a:rPr>
              <a:t>- 30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29" name="Rectangle 27">
            <a:extLst>
              <a:ext uri="{FF2B5EF4-FFF2-40B4-BE49-F238E27FC236}">
                <a16:creationId xmlns:a16="http://schemas.microsoft.com/office/drawing/2014/main" id="{D826D969-4137-479A-B31E-4E061C043CE3}"/>
              </a:ext>
            </a:extLst>
          </p:cNvPr>
          <p:cNvSpPr>
            <a:spLocks noChangeArrowheads="1"/>
          </p:cNvSpPr>
          <p:nvPr/>
        </p:nvSpPr>
        <p:spPr bwMode="auto">
          <a:xfrm>
            <a:off x="2494698" y="4380589"/>
            <a:ext cx="218635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balance =  Read(b)</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30" name="Rectangle 28">
            <a:extLst>
              <a:ext uri="{FF2B5EF4-FFF2-40B4-BE49-F238E27FC236}">
                <a16:creationId xmlns:a16="http://schemas.microsoft.com/office/drawing/2014/main" id="{AA53F479-CA8C-4C16-A7DF-A8AE15855DBA}"/>
              </a:ext>
            </a:extLst>
          </p:cNvPr>
          <p:cNvSpPr>
            <a:spLocks noChangeArrowheads="1"/>
          </p:cNvSpPr>
          <p:nvPr/>
        </p:nvSpPr>
        <p:spPr bwMode="auto">
          <a:xfrm>
            <a:off x="5333148" y="4380589"/>
            <a:ext cx="57003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a:solidFill>
                  <a:schemeClr val="tx1"/>
                </a:solidFill>
                <a:latin typeface="Arial" panose="020B0604020202020204" pitchFamily="34" charset="0"/>
                <a:ea typeface="PMingLiU" pitchFamily="18" charset="-120"/>
                <a:cs typeface="Arial" panose="020B0604020202020204" pitchFamily="34" charset="0"/>
              </a:rPr>
              <a:t>$200</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33" name="Rectangle 31">
            <a:extLst>
              <a:ext uri="{FF2B5EF4-FFF2-40B4-BE49-F238E27FC236}">
                <a16:creationId xmlns:a16="http://schemas.microsoft.com/office/drawing/2014/main" id="{501CEE30-2296-4A20-952F-4A625DE1998F}"/>
              </a:ext>
            </a:extLst>
          </p:cNvPr>
          <p:cNvSpPr>
            <a:spLocks noChangeArrowheads="1"/>
          </p:cNvSpPr>
          <p:nvPr/>
        </p:nvSpPr>
        <p:spPr bwMode="auto">
          <a:xfrm>
            <a:off x="2494698" y="4794926"/>
            <a:ext cx="267579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Write(b) = balance + 20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34" name="Rectangle 32">
            <a:extLst>
              <a:ext uri="{FF2B5EF4-FFF2-40B4-BE49-F238E27FC236}">
                <a16:creationId xmlns:a16="http://schemas.microsoft.com/office/drawing/2014/main" id="{867E8F28-F665-445E-B4E5-45EAF81427B9}"/>
              </a:ext>
            </a:extLst>
          </p:cNvPr>
          <p:cNvSpPr>
            <a:spLocks noChangeArrowheads="1"/>
          </p:cNvSpPr>
          <p:nvPr/>
        </p:nvSpPr>
        <p:spPr bwMode="auto">
          <a:xfrm>
            <a:off x="5333148" y="4794926"/>
            <a:ext cx="57003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a:solidFill>
                  <a:schemeClr val="tx1"/>
                </a:solidFill>
                <a:latin typeface="Arial" panose="020B0604020202020204" pitchFamily="34" charset="0"/>
                <a:ea typeface="PMingLiU" pitchFamily="18" charset="-120"/>
                <a:cs typeface="Arial" panose="020B0604020202020204" pitchFamily="34" charset="0"/>
              </a:rPr>
              <a:t>$220</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37" name="Rectangle 35">
            <a:extLst>
              <a:ext uri="{FF2B5EF4-FFF2-40B4-BE49-F238E27FC236}">
                <a16:creationId xmlns:a16="http://schemas.microsoft.com/office/drawing/2014/main" id="{453C3B2C-E7EC-473B-A563-F525BD7E15FA}"/>
              </a:ext>
            </a:extLst>
          </p:cNvPr>
          <p:cNvSpPr>
            <a:spLocks noChangeArrowheads="1"/>
          </p:cNvSpPr>
          <p:nvPr/>
        </p:nvSpPr>
        <p:spPr bwMode="auto">
          <a:xfrm>
            <a:off x="6327514" y="5093603"/>
            <a:ext cx="211601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balance = Read(b)</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38" name="Rectangle 36">
            <a:extLst>
              <a:ext uri="{FF2B5EF4-FFF2-40B4-BE49-F238E27FC236}">
                <a16:creationId xmlns:a16="http://schemas.microsoft.com/office/drawing/2014/main" id="{40459EF8-03D0-4436-A26A-0894ACB79FA8}"/>
              </a:ext>
            </a:extLst>
          </p:cNvPr>
          <p:cNvSpPr>
            <a:spLocks noChangeArrowheads="1"/>
          </p:cNvSpPr>
          <p:nvPr/>
        </p:nvSpPr>
        <p:spPr bwMode="auto">
          <a:xfrm>
            <a:off x="9164498" y="5093603"/>
            <a:ext cx="57003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dirty="0">
                <a:solidFill>
                  <a:schemeClr val="tx1"/>
                </a:solidFill>
                <a:latin typeface="Arial" panose="020B0604020202020204" pitchFamily="34" charset="0"/>
                <a:ea typeface="PMingLiU" pitchFamily="18" charset="-120"/>
                <a:cs typeface="Arial" panose="020B0604020202020204" pitchFamily="34" charset="0"/>
              </a:rPr>
              <a:t>$220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41" name="Rectangle 39">
            <a:extLst>
              <a:ext uri="{FF2B5EF4-FFF2-40B4-BE49-F238E27FC236}">
                <a16:creationId xmlns:a16="http://schemas.microsoft.com/office/drawing/2014/main" id="{3FC142D6-C59B-40AD-B664-D029C4F1C5F8}"/>
              </a:ext>
            </a:extLst>
          </p:cNvPr>
          <p:cNvSpPr>
            <a:spLocks noChangeArrowheads="1"/>
          </p:cNvSpPr>
          <p:nvPr/>
        </p:nvSpPr>
        <p:spPr bwMode="auto">
          <a:xfrm>
            <a:off x="6327514" y="5509528"/>
            <a:ext cx="267579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Write(b) = balance + 30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42" name="Rectangle 40">
            <a:extLst>
              <a:ext uri="{FF2B5EF4-FFF2-40B4-BE49-F238E27FC236}">
                <a16:creationId xmlns:a16="http://schemas.microsoft.com/office/drawing/2014/main" id="{E5A4E238-ACE3-4BAA-B858-CDED437A98B6}"/>
              </a:ext>
            </a:extLst>
          </p:cNvPr>
          <p:cNvSpPr>
            <a:spLocks noChangeArrowheads="1"/>
          </p:cNvSpPr>
          <p:nvPr/>
        </p:nvSpPr>
        <p:spPr bwMode="auto">
          <a:xfrm>
            <a:off x="9164498" y="5509528"/>
            <a:ext cx="57003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dirty="0">
                <a:solidFill>
                  <a:schemeClr val="tx1"/>
                </a:solidFill>
                <a:latin typeface="Arial" panose="020B0604020202020204" pitchFamily="34" charset="0"/>
                <a:ea typeface="PMingLiU" pitchFamily="18" charset="-120"/>
                <a:cs typeface="Arial" panose="020B0604020202020204" pitchFamily="34" charset="0"/>
              </a:rPr>
              <a:t>$250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45" name="Rectangle 43">
            <a:extLst>
              <a:ext uri="{FF2B5EF4-FFF2-40B4-BE49-F238E27FC236}">
                <a16:creationId xmlns:a16="http://schemas.microsoft.com/office/drawing/2014/main" id="{6ED0F4B5-0574-4CE7-A072-C92EA2302904}"/>
              </a:ext>
            </a:extLst>
          </p:cNvPr>
          <p:cNvSpPr>
            <a:spLocks noChangeArrowheads="1"/>
          </p:cNvSpPr>
          <p:nvPr/>
        </p:nvSpPr>
        <p:spPr bwMode="auto">
          <a:xfrm>
            <a:off x="2494698" y="5880776"/>
            <a:ext cx="261131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Write(a) = balance - 20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46" name="Rectangle 44">
            <a:extLst>
              <a:ext uri="{FF2B5EF4-FFF2-40B4-BE49-F238E27FC236}">
                <a16:creationId xmlns:a16="http://schemas.microsoft.com/office/drawing/2014/main" id="{5E053C39-AABC-4EB3-AF9C-BAB436ED0FE4}"/>
              </a:ext>
            </a:extLst>
          </p:cNvPr>
          <p:cNvSpPr>
            <a:spLocks noChangeArrowheads="1"/>
          </p:cNvSpPr>
          <p:nvPr/>
        </p:nvSpPr>
        <p:spPr bwMode="auto">
          <a:xfrm>
            <a:off x="5333148" y="5880776"/>
            <a:ext cx="56856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zh-TW" altLang="en-GB" sz="2000">
                <a:solidFill>
                  <a:schemeClr val="tx1"/>
                </a:solidFill>
                <a:latin typeface="Arial" panose="020B0604020202020204" pitchFamily="34" charset="0"/>
                <a:ea typeface="PMingLiU" pitchFamily="18" charset="-120"/>
                <a:cs typeface="Arial" panose="020B0604020202020204" pitchFamily="34" charset="0"/>
              </a:rPr>
              <a:t>  </a:t>
            </a:r>
            <a:r>
              <a:rPr lang="en-GB" altLang="zh-TW" sz="2000">
                <a:solidFill>
                  <a:schemeClr val="tx1"/>
                </a:solidFill>
                <a:latin typeface="Arial" panose="020B0604020202020204" pitchFamily="34" charset="0"/>
                <a:ea typeface="PMingLiU" pitchFamily="18" charset="-120"/>
                <a:cs typeface="Arial" panose="020B0604020202020204" pitchFamily="34" charset="0"/>
              </a:rPr>
              <a:t>$80</a:t>
            </a:r>
            <a:endParaRPr lang="en-GB" altLang="zh-TW">
              <a:solidFill>
                <a:schemeClr val="tx1"/>
              </a:solidFill>
              <a:latin typeface="Arial" panose="020B0604020202020204" pitchFamily="34" charset="0"/>
              <a:ea typeface="PMingLiU" pitchFamily="18" charset="-120"/>
              <a:cs typeface="Arial" panose="020B0604020202020204" pitchFamily="34" charset="0"/>
            </a:endParaRPr>
          </a:p>
        </p:txBody>
      </p:sp>
      <p:sp>
        <p:nvSpPr>
          <p:cNvPr id="48" name="Rectangle 46">
            <a:extLst>
              <a:ext uri="{FF2B5EF4-FFF2-40B4-BE49-F238E27FC236}">
                <a16:creationId xmlns:a16="http://schemas.microsoft.com/office/drawing/2014/main" id="{548CBDAB-6DC3-4C16-BEFB-29CC388D6BD4}"/>
              </a:ext>
            </a:extLst>
          </p:cNvPr>
          <p:cNvSpPr>
            <a:spLocks noChangeArrowheads="1"/>
          </p:cNvSpPr>
          <p:nvPr/>
        </p:nvSpPr>
        <p:spPr bwMode="auto">
          <a:xfrm>
            <a:off x="9231906" y="5955615"/>
            <a:ext cx="70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zh-TW" altLang="en-GB" sz="2000" i="1">
                <a:solidFill>
                  <a:schemeClr val="tx1"/>
                </a:solidFill>
                <a:latin typeface="Arial" panose="020B0604020202020204" pitchFamily="34" charset="0"/>
                <a:ea typeface="PMingLiU" pitchFamily="18" charset="-120"/>
                <a:cs typeface="Arial" panose="020B0604020202020204" pitchFamily="34" charset="0"/>
              </a:rPr>
              <a:t> </a:t>
            </a:r>
            <a:endParaRPr lang="zh-TW" altLang="en-GB">
              <a:solidFill>
                <a:schemeClr val="tx1"/>
              </a:solidFill>
              <a:latin typeface="Arial" panose="020B0604020202020204" pitchFamily="34" charset="0"/>
              <a:ea typeface="PMingLiU" pitchFamily="18" charset="-120"/>
              <a:cs typeface="Arial" panose="020B0604020202020204" pitchFamily="34" charset="0"/>
            </a:endParaRPr>
          </a:p>
        </p:txBody>
      </p:sp>
      <p:sp>
        <p:nvSpPr>
          <p:cNvPr id="51" name="Rectangle 49">
            <a:extLst>
              <a:ext uri="{FF2B5EF4-FFF2-40B4-BE49-F238E27FC236}">
                <a16:creationId xmlns:a16="http://schemas.microsoft.com/office/drawing/2014/main" id="{32B80B6A-A19B-4CF8-8A2B-CE0E74843C05}"/>
              </a:ext>
            </a:extLst>
          </p:cNvPr>
          <p:cNvSpPr>
            <a:spLocks noChangeArrowheads="1"/>
          </p:cNvSpPr>
          <p:nvPr/>
        </p:nvSpPr>
        <p:spPr bwMode="auto">
          <a:xfrm>
            <a:off x="6327514" y="6218912"/>
            <a:ext cx="2596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i="1" dirty="0">
                <a:solidFill>
                  <a:schemeClr val="tx1"/>
                </a:solidFill>
                <a:latin typeface="Arial" panose="020B0604020202020204" pitchFamily="34" charset="0"/>
                <a:ea typeface="PMingLiU" pitchFamily="18" charset="-120"/>
                <a:cs typeface="Arial" panose="020B0604020202020204" pitchFamily="34" charset="0"/>
              </a:rPr>
              <a:t>Write(c) = balance - 30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
        <p:nvSpPr>
          <p:cNvPr id="52" name="Rectangle 50">
            <a:extLst>
              <a:ext uri="{FF2B5EF4-FFF2-40B4-BE49-F238E27FC236}">
                <a16:creationId xmlns:a16="http://schemas.microsoft.com/office/drawing/2014/main" id="{A89E0B14-DABE-434D-8A8B-3B598E1D153F}"/>
              </a:ext>
            </a:extLst>
          </p:cNvPr>
          <p:cNvSpPr>
            <a:spLocks noChangeArrowheads="1"/>
          </p:cNvSpPr>
          <p:nvPr/>
        </p:nvSpPr>
        <p:spPr bwMode="auto">
          <a:xfrm>
            <a:off x="9164498" y="6218912"/>
            <a:ext cx="57003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r>
              <a:rPr lang="en-GB" altLang="zh-TW" sz="2000" dirty="0">
                <a:solidFill>
                  <a:schemeClr val="tx1"/>
                </a:solidFill>
                <a:latin typeface="Arial" panose="020B0604020202020204" pitchFamily="34" charset="0"/>
                <a:ea typeface="PMingLiU" pitchFamily="18" charset="-120"/>
                <a:cs typeface="Arial" panose="020B0604020202020204" pitchFamily="34" charset="0"/>
              </a:rPr>
              <a:t>$270</a:t>
            </a:r>
            <a:endParaRPr lang="en-GB" altLang="zh-TW" dirty="0">
              <a:solidFill>
                <a:schemeClr val="tx1"/>
              </a:solidFill>
              <a:latin typeface="Arial" panose="020B0604020202020204" pitchFamily="34" charset="0"/>
              <a:ea typeface="PMingLiU" pitchFamily="18" charset="-120"/>
              <a:cs typeface="Arial" panose="020B0604020202020204" pitchFamily="34" charset="0"/>
            </a:endParaRPr>
          </a:p>
        </p:txBody>
      </p:sp>
    </p:spTree>
    <p:extLst>
      <p:ext uri="{BB962C8B-B14F-4D97-AF65-F5344CB8AC3E}">
        <p14:creationId xmlns:p14="http://schemas.microsoft.com/office/powerpoint/2010/main" val="1946054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A6A5A-6909-4CFB-8216-17FAFDA4080A}"/>
              </a:ext>
            </a:extLst>
          </p:cNvPr>
          <p:cNvSpPr>
            <a:spLocks noGrp="1"/>
          </p:cNvSpPr>
          <p:nvPr>
            <p:ph type="title"/>
          </p:nvPr>
        </p:nvSpPr>
        <p:spPr/>
        <p:txBody>
          <a:bodyPr/>
          <a:lstStyle/>
          <a:p>
            <a:r>
              <a:rPr lang="en-US" altLang="zh-CN" dirty="0"/>
              <a:t>ACID Properties</a:t>
            </a:r>
            <a:endParaRPr lang="en-HK" dirty="0"/>
          </a:p>
        </p:txBody>
      </p:sp>
      <p:sp>
        <p:nvSpPr>
          <p:cNvPr id="3" name="Content Placeholder 2">
            <a:extLst>
              <a:ext uri="{FF2B5EF4-FFF2-40B4-BE49-F238E27FC236}">
                <a16:creationId xmlns:a16="http://schemas.microsoft.com/office/drawing/2014/main" id="{8BB27383-5393-4D7C-BB8F-E6A3EDFB656C}"/>
              </a:ext>
            </a:extLst>
          </p:cNvPr>
          <p:cNvSpPr>
            <a:spLocks noGrp="1"/>
          </p:cNvSpPr>
          <p:nvPr>
            <p:ph idx="1"/>
          </p:nvPr>
        </p:nvSpPr>
        <p:spPr/>
        <p:txBody>
          <a:bodyPr>
            <a:normAutofit/>
          </a:bodyPr>
          <a:lstStyle/>
          <a:p>
            <a:r>
              <a:rPr lang="en-US" altLang="en-US" sz="2400" dirty="0"/>
              <a:t>Atomicity: A transaction is an atomic unit of processing. It is either performed completely or not performed at all (all or nothing)</a:t>
            </a:r>
          </a:p>
          <a:p>
            <a:r>
              <a:rPr lang="en-US" altLang="en-US" sz="2400" dirty="0"/>
              <a:t>Consistency: A correct execution of a transaction must take the database from one consistent state to another (correctness)</a:t>
            </a:r>
          </a:p>
          <a:p>
            <a:r>
              <a:rPr lang="en-US" altLang="en-US" sz="2400" dirty="0"/>
              <a:t>Isolation: A transaction should not make its updates visible to other transactions until it is committed (no partial results)</a:t>
            </a:r>
          </a:p>
          <a:p>
            <a:r>
              <a:rPr lang="en-US" altLang="en-US" sz="2400" dirty="0"/>
              <a:t>Durability: Once a transaction changes the database state and the changes are committed, these changes must never be lost because of subsequent failure (committed and permanent results)</a:t>
            </a:r>
          </a:p>
        </p:txBody>
      </p:sp>
      <p:sp>
        <p:nvSpPr>
          <p:cNvPr id="4" name="Slide Number Placeholder 3">
            <a:extLst>
              <a:ext uri="{FF2B5EF4-FFF2-40B4-BE49-F238E27FC236}">
                <a16:creationId xmlns:a16="http://schemas.microsoft.com/office/drawing/2014/main" id="{6CCF80DC-A233-4654-AA21-04F80A03DCAE}"/>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85304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F3C5D-9750-4483-B85C-EE46B8FDD96D}"/>
              </a:ext>
            </a:extLst>
          </p:cNvPr>
          <p:cNvSpPr>
            <a:spLocks noGrp="1"/>
          </p:cNvSpPr>
          <p:nvPr>
            <p:ph type="title"/>
          </p:nvPr>
        </p:nvSpPr>
        <p:spPr/>
        <p:txBody>
          <a:bodyPr/>
          <a:lstStyle/>
          <a:p>
            <a:r>
              <a:rPr lang="en-HK" dirty="0"/>
              <a:t>Read and Write Operation Conflict Rules</a:t>
            </a:r>
          </a:p>
        </p:txBody>
      </p:sp>
      <p:graphicFrame>
        <p:nvGraphicFramePr>
          <p:cNvPr id="5" name="Content Placeholder 4">
            <a:extLst>
              <a:ext uri="{FF2B5EF4-FFF2-40B4-BE49-F238E27FC236}">
                <a16:creationId xmlns:a16="http://schemas.microsoft.com/office/drawing/2014/main" id="{D54DD591-3861-4E6F-95D5-11BC37DD44F9}"/>
              </a:ext>
            </a:extLst>
          </p:cNvPr>
          <p:cNvGraphicFramePr>
            <a:graphicFrameLocks noGrp="1"/>
          </p:cNvGraphicFramePr>
          <p:nvPr>
            <p:ph idx="1"/>
            <p:extLst>
              <p:ext uri="{D42A27DB-BD31-4B8C-83A1-F6EECF244321}">
                <p14:modId xmlns:p14="http://schemas.microsoft.com/office/powerpoint/2010/main" val="895253486"/>
              </p:ext>
            </p:extLst>
          </p:nvPr>
        </p:nvGraphicFramePr>
        <p:xfrm>
          <a:off x="1203325" y="2011363"/>
          <a:ext cx="9783762" cy="4023360"/>
        </p:xfrm>
        <a:graphic>
          <a:graphicData uri="http://schemas.openxmlformats.org/drawingml/2006/table">
            <a:tbl>
              <a:tblPr firstRow="1" bandRow="1">
                <a:tableStyleId>{00A15C55-8517-42AA-B614-E9B94910E393}</a:tableStyleId>
              </a:tblPr>
              <a:tblGrid>
                <a:gridCol w="1630627">
                  <a:extLst>
                    <a:ext uri="{9D8B030D-6E8A-4147-A177-3AD203B41FA5}">
                      <a16:colId xmlns:a16="http://schemas.microsoft.com/office/drawing/2014/main" val="2133256082"/>
                    </a:ext>
                  </a:extLst>
                </a:gridCol>
                <a:gridCol w="1630627">
                  <a:extLst>
                    <a:ext uri="{9D8B030D-6E8A-4147-A177-3AD203B41FA5}">
                      <a16:colId xmlns:a16="http://schemas.microsoft.com/office/drawing/2014/main" val="2284278742"/>
                    </a:ext>
                  </a:extLst>
                </a:gridCol>
                <a:gridCol w="1479021">
                  <a:extLst>
                    <a:ext uri="{9D8B030D-6E8A-4147-A177-3AD203B41FA5}">
                      <a16:colId xmlns:a16="http://schemas.microsoft.com/office/drawing/2014/main" val="1694724570"/>
                    </a:ext>
                  </a:extLst>
                </a:gridCol>
                <a:gridCol w="5043487">
                  <a:extLst>
                    <a:ext uri="{9D8B030D-6E8A-4147-A177-3AD203B41FA5}">
                      <a16:colId xmlns:a16="http://schemas.microsoft.com/office/drawing/2014/main" val="2389381"/>
                    </a:ext>
                  </a:extLst>
                </a:gridCol>
              </a:tblGrid>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TW" sz="2000" i="0" dirty="0">
                          <a:solidFill>
                            <a:schemeClr val="tx1"/>
                          </a:solidFill>
                          <a:latin typeface="Arial" panose="020B0604020202020204" pitchFamily="34" charset="0"/>
                          <a:ea typeface="PMingLiU" pitchFamily="18" charset="-120"/>
                          <a:cs typeface="Arial" panose="020B0604020202020204" pitchFamily="34" charset="0"/>
                        </a:rPr>
                        <a:t>Operations of Different</a:t>
                      </a:r>
                      <a:r>
                        <a:rPr lang="en-HK" altLang="zh-TW" sz="2000" i="0" dirty="0">
                          <a:solidFill>
                            <a:schemeClr val="tx1"/>
                          </a:solidFill>
                          <a:latin typeface="Arial" panose="020B0604020202020204" pitchFamily="34" charset="0"/>
                          <a:ea typeface="PMingLiU" pitchFamily="18" charset="-120"/>
                          <a:cs typeface="Arial" panose="020B0604020202020204" pitchFamily="34" charset="0"/>
                        </a:rPr>
                        <a:t> T</a:t>
                      </a:r>
                      <a:r>
                        <a:rPr lang="en-GB" altLang="zh-TW" sz="2000" i="0" dirty="0" err="1">
                          <a:solidFill>
                            <a:schemeClr val="tx1"/>
                          </a:solidFill>
                          <a:latin typeface="Arial" panose="020B0604020202020204" pitchFamily="34" charset="0"/>
                          <a:ea typeface="PMingLiU" pitchFamily="18" charset="-120"/>
                          <a:cs typeface="Arial" panose="020B0604020202020204" pitchFamily="34" charset="0"/>
                        </a:rPr>
                        <a:t>ransactions</a:t>
                      </a:r>
                      <a:endParaRPr lang="en-GB" altLang="zh-TW" sz="2000" i="0" dirty="0">
                        <a:solidFill>
                          <a:schemeClr val="tx1"/>
                        </a:solidFill>
                        <a:latin typeface="Arial" panose="020B0604020202020204" pitchFamily="34" charset="0"/>
                        <a:ea typeface="PMingLiU" pitchFamily="18" charset="-120"/>
                        <a:cs typeface="Arial" panose="020B0604020202020204" pitchFamily="34" charset="0"/>
                      </a:endParaRPr>
                    </a:p>
                  </a:txBody>
                  <a:tcPr/>
                </a:tc>
                <a:tc hMerge="1">
                  <a:txBody>
                    <a:bodyPr/>
                    <a:lstStyle/>
                    <a:p>
                      <a:endParaRPr lang="en-HK" dirty="0"/>
                    </a:p>
                  </a:txBody>
                  <a:tcPr/>
                </a:tc>
                <a:tc>
                  <a:txBody>
                    <a:bodyPr/>
                    <a:lstStyle/>
                    <a:p>
                      <a:r>
                        <a:rPr lang="en-GB" altLang="zh-TW" sz="2000" i="0" dirty="0">
                          <a:solidFill>
                            <a:schemeClr val="tx1"/>
                          </a:solidFill>
                          <a:latin typeface="Arial" panose="020B0604020202020204" pitchFamily="34" charset="0"/>
                          <a:ea typeface="PMingLiU" pitchFamily="18" charset="-120"/>
                          <a:cs typeface="Arial" panose="020B0604020202020204" pitchFamily="34" charset="0"/>
                        </a:rPr>
                        <a:t>Conflict</a:t>
                      </a:r>
                      <a:endParaRPr lang="en-HK" sz="2000" i="0" dirty="0">
                        <a:solidFill>
                          <a:schemeClr val="tx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TW" sz="2000" i="0" dirty="0">
                          <a:solidFill>
                            <a:schemeClr val="tx1"/>
                          </a:solidFill>
                          <a:latin typeface="Arial" panose="020B0604020202020204" pitchFamily="34" charset="0"/>
                          <a:ea typeface="PMingLiU" pitchFamily="18" charset="-120"/>
                          <a:cs typeface="Arial" panose="020B0604020202020204" pitchFamily="34" charset="0"/>
                        </a:rPr>
                        <a:t>Reason</a:t>
                      </a:r>
                    </a:p>
                    <a:p>
                      <a:endParaRPr lang="en-HK" sz="2000" i="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01796669"/>
                  </a:ext>
                </a:extLst>
              </a:tr>
              <a:tr h="370840">
                <a:tc>
                  <a:txBody>
                    <a:bodyPr/>
                    <a:lstStyle/>
                    <a:p>
                      <a:r>
                        <a:rPr lang="en-US" altLang="zh-TW" sz="2000" i="0" kern="1200" dirty="0">
                          <a:solidFill>
                            <a:srgbClr val="000000"/>
                          </a:solidFill>
                          <a:latin typeface="Arial" panose="020B0604020202020204" pitchFamily="34" charset="0"/>
                          <a:ea typeface="PMingLiU" pitchFamily="18" charset="-120"/>
                          <a:cs typeface="Arial" panose="020B0604020202020204" pitchFamily="34" charset="0"/>
                        </a:rPr>
                        <a:t>R</a:t>
                      </a:r>
                      <a:r>
                        <a:rPr lang="en-GB" altLang="zh-TW" sz="2000" i="0" kern="1200" dirty="0" err="1">
                          <a:solidFill>
                            <a:srgbClr val="000000"/>
                          </a:solidFill>
                          <a:latin typeface="Arial" panose="020B0604020202020204" pitchFamily="34" charset="0"/>
                          <a:ea typeface="PMingLiU" pitchFamily="18" charset="-120"/>
                          <a:cs typeface="Arial" panose="020B0604020202020204" pitchFamily="34" charset="0"/>
                        </a:rPr>
                        <a:t>ead</a:t>
                      </a:r>
                      <a:endParaRPr lang="en-HK" sz="2000" i="0" kern="1200" dirty="0">
                        <a:solidFill>
                          <a:srgbClr val="000000"/>
                        </a:solidFill>
                        <a:latin typeface="Arial" panose="020B0604020202020204" pitchFamily="34" charset="0"/>
                        <a:ea typeface="PMingLiU" pitchFamily="18" charset="-120"/>
                        <a:cs typeface="Arial" panose="020B0604020202020204" pitchFamily="34" charset="0"/>
                      </a:endParaRPr>
                    </a:p>
                  </a:txBody>
                  <a:tcPr/>
                </a:tc>
                <a:tc>
                  <a:txBody>
                    <a:bodyPr/>
                    <a:lstStyle/>
                    <a:p>
                      <a:r>
                        <a:rPr lang="en-GB" altLang="zh-TW" sz="2000" i="0" kern="1200" dirty="0">
                          <a:solidFill>
                            <a:srgbClr val="000000"/>
                          </a:solidFill>
                          <a:latin typeface="Arial" panose="020B0604020202020204" pitchFamily="34" charset="0"/>
                          <a:ea typeface="PMingLiU" pitchFamily="18" charset="-120"/>
                          <a:cs typeface="Arial" panose="020B0604020202020204" pitchFamily="34" charset="0"/>
                        </a:rPr>
                        <a:t>Read</a:t>
                      </a:r>
                      <a:endParaRPr lang="en-HK" sz="2000" i="0" kern="1200" dirty="0">
                        <a:solidFill>
                          <a:srgbClr val="000000"/>
                        </a:solidFill>
                        <a:latin typeface="Arial" panose="020B0604020202020204" pitchFamily="34" charset="0"/>
                        <a:ea typeface="PMingLiU" pitchFamily="18" charset="-120"/>
                        <a:cs typeface="Arial" panose="020B0604020202020204" pitchFamily="34" charset="0"/>
                      </a:endParaRPr>
                    </a:p>
                  </a:txBody>
                  <a:tcPr/>
                </a:tc>
                <a:tc>
                  <a:txBody>
                    <a:bodyPr/>
                    <a:lstStyle/>
                    <a:p>
                      <a:r>
                        <a:rPr lang="en-HK" sz="2000" i="0" kern="1200" dirty="0">
                          <a:solidFill>
                            <a:srgbClr val="000000"/>
                          </a:solidFill>
                          <a:latin typeface="Arial" panose="020B0604020202020204" pitchFamily="34" charset="0"/>
                          <a:ea typeface="PMingLiU" pitchFamily="18" charset="-120"/>
                          <a:cs typeface="Arial" panose="020B0604020202020204" pitchFamily="34" charset="0"/>
                        </a:rPr>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TW" sz="2000" i="0" kern="1200" dirty="0">
                          <a:solidFill>
                            <a:srgbClr val="000000"/>
                          </a:solidFill>
                          <a:latin typeface="Arial" panose="020B0604020202020204" pitchFamily="34" charset="0"/>
                          <a:ea typeface="PMingLiU" pitchFamily="18" charset="-120"/>
                          <a:cs typeface="Arial" panose="020B0604020202020204" pitchFamily="34" charset="0"/>
                        </a:rPr>
                        <a:t>Because the effect of a pair of </a:t>
                      </a:r>
                      <a:r>
                        <a:rPr lang="en-HK" sz="2000" i="0" kern="1200" dirty="0">
                          <a:solidFill>
                            <a:srgbClr val="000000"/>
                          </a:solidFill>
                          <a:latin typeface="Arial" panose="020B0604020202020204" pitchFamily="34" charset="0"/>
                          <a:ea typeface="PMingLiU" pitchFamily="18" charset="-120"/>
                          <a:cs typeface="Arial" panose="020B0604020202020204" pitchFamily="34" charset="0"/>
                        </a:rPr>
                        <a:t>read </a:t>
                      </a:r>
                      <a:r>
                        <a:rPr lang="en-GB" altLang="zh-TW" sz="2000" i="0" kern="1200" dirty="0">
                          <a:solidFill>
                            <a:srgbClr val="000000"/>
                          </a:solidFill>
                          <a:latin typeface="Arial" panose="020B0604020202020204" pitchFamily="34" charset="0"/>
                          <a:ea typeface="PMingLiU" pitchFamily="18" charset="-120"/>
                          <a:cs typeface="Arial" panose="020B0604020202020204" pitchFamily="34" charset="0"/>
                        </a:rPr>
                        <a:t>operations does not depend on the order in which they are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TW" sz="2000" i="0" kern="1200" dirty="0">
                          <a:solidFill>
                            <a:srgbClr val="000000"/>
                          </a:solidFill>
                          <a:latin typeface="Arial" panose="020B0604020202020204" pitchFamily="34" charset="0"/>
                          <a:ea typeface="PMingLiU" pitchFamily="18" charset="-120"/>
                          <a:cs typeface="Arial" panose="020B0604020202020204" pitchFamily="34" charset="0"/>
                        </a:rPr>
                        <a:t>executed</a:t>
                      </a:r>
                    </a:p>
                  </a:txBody>
                  <a:tcPr/>
                </a:tc>
                <a:extLst>
                  <a:ext uri="{0D108BD9-81ED-4DB2-BD59-A6C34878D82A}">
                    <a16:rowId xmlns:a16="http://schemas.microsoft.com/office/drawing/2014/main" val="1674811571"/>
                  </a:ext>
                </a:extLst>
              </a:tr>
              <a:tr h="370840">
                <a:tc>
                  <a:txBody>
                    <a:bodyPr/>
                    <a:lstStyle/>
                    <a:p>
                      <a:r>
                        <a:rPr lang="en-US" altLang="zh-TW" sz="2000" i="0" kern="1200" dirty="0">
                          <a:solidFill>
                            <a:srgbClr val="000000"/>
                          </a:solidFill>
                          <a:latin typeface="Arial" panose="020B0604020202020204" pitchFamily="34" charset="0"/>
                          <a:ea typeface="PMingLiU" pitchFamily="18" charset="-120"/>
                          <a:cs typeface="Arial" panose="020B0604020202020204" pitchFamily="34" charset="0"/>
                        </a:rPr>
                        <a:t>R</a:t>
                      </a:r>
                      <a:r>
                        <a:rPr lang="en-HK" sz="2000" i="0" kern="1200" dirty="0" err="1">
                          <a:solidFill>
                            <a:srgbClr val="000000"/>
                          </a:solidFill>
                          <a:latin typeface="Arial" panose="020B0604020202020204" pitchFamily="34" charset="0"/>
                          <a:ea typeface="PMingLiU" pitchFamily="18" charset="-120"/>
                          <a:cs typeface="Arial" panose="020B0604020202020204" pitchFamily="34" charset="0"/>
                        </a:rPr>
                        <a:t>ead</a:t>
                      </a:r>
                      <a:endParaRPr lang="en-HK" sz="2000" i="0" kern="1200" dirty="0">
                        <a:solidFill>
                          <a:srgbClr val="000000"/>
                        </a:solidFill>
                        <a:latin typeface="Arial" panose="020B0604020202020204" pitchFamily="34" charset="0"/>
                        <a:ea typeface="PMingLiU" pitchFamily="18" charset="-120"/>
                        <a:cs typeface="Arial" panose="020B0604020202020204" pitchFamily="34" charset="0"/>
                      </a:endParaRPr>
                    </a:p>
                  </a:txBody>
                  <a:tcPr/>
                </a:tc>
                <a:tc>
                  <a:txBody>
                    <a:bodyPr/>
                    <a:lstStyle/>
                    <a:p>
                      <a:r>
                        <a:rPr lang="en-HK" sz="2000" i="0" kern="1200" dirty="0">
                          <a:solidFill>
                            <a:srgbClr val="000000"/>
                          </a:solidFill>
                          <a:latin typeface="Arial" panose="020B0604020202020204" pitchFamily="34" charset="0"/>
                          <a:ea typeface="PMingLiU" pitchFamily="18" charset="-120"/>
                          <a:cs typeface="Arial" panose="020B0604020202020204" pitchFamily="34" charset="0"/>
                        </a:rPr>
                        <a:t>Write</a:t>
                      </a:r>
                    </a:p>
                  </a:txBody>
                  <a:tcPr/>
                </a:tc>
                <a:tc>
                  <a:txBody>
                    <a:bodyPr/>
                    <a:lstStyle/>
                    <a:p>
                      <a:r>
                        <a:rPr lang="en-HK" sz="2000" i="0" kern="1200" dirty="0">
                          <a:solidFill>
                            <a:srgbClr val="000000"/>
                          </a:solidFill>
                          <a:latin typeface="Arial" panose="020B0604020202020204" pitchFamily="34" charset="0"/>
                          <a:ea typeface="PMingLiU" pitchFamily="18" charset="-120"/>
                          <a:cs typeface="Arial" panose="020B0604020202020204" pitchFamily="34" charset="0"/>
                        </a:rPr>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TW" sz="2000" i="0" kern="1200" dirty="0">
                          <a:solidFill>
                            <a:srgbClr val="000000"/>
                          </a:solidFill>
                          <a:latin typeface="Arial" panose="020B0604020202020204" pitchFamily="34" charset="0"/>
                          <a:ea typeface="PMingLiU" pitchFamily="18" charset="-120"/>
                          <a:cs typeface="Arial" panose="020B0604020202020204" pitchFamily="34" charset="0"/>
                        </a:rPr>
                        <a:t>Because the effect of a </a:t>
                      </a:r>
                      <a:r>
                        <a:rPr lang="en-HK" altLang="zh-TW" sz="2000" i="0" kern="1200" dirty="0">
                          <a:solidFill>
                            <a:srgbClr val="000000"/>
                          </a:solidFill>
                          <a:latin typeface="Arial" panose="020B0604020202020204" pitchFamily="34" charset="0"/>
                          <a:ea typeface="PMingLiU" pitchFamily="18" charset="-120"/>
                          <a:cs typeface="Arial" panose="020B0604020202020204" pitchFamily="34" charset="0"/>
                        </a:rPr>
                        <a:t>read and a write operation </a:t>
                      </a:r>
                      <a:r>
                        <a:rPr lang="en-GB" altLang="zh-TW" sz="2000" i="0" kern="1200" dirty="0">
                          <a:solidFill>
                            <a:srgbClr val="000000"/>
                          </a:solidFill>
                          <a:latin typeface="Arial" panose="020B0604020202020204" pitchFamily="34" charset="0"/>
                          <a:ea typeface="PMingLiU" pitchFamily="18" charset="-120"/>
                          <a:cs typeface="Arial" panose="020B0604020202020204" pitchFamily="34" charset="0"/>
                        </a:rPr>
                        <a:t>depends on the order of their execution</a:t>
                      </a:r>
                    </a:p>
                  </a:txBody>
                  <a:tcPr/>
                </a:tc>
                <a:extLst>
                  <a:ext uri="{0D108BD9-81ED-4DB2-BD59-A6C34878D82A}">
                    <a16:rowId xmlns:a16="http://schemas.microsoft.com/office/drawing/2014/main" val="2054079669"/>
                  </a:ext>
                </a:extLst>
              </a:tr>
              <a:tr h="370840">
                <a:tc>
                  <a:txBody>
                    <a:bodyPr/>
                    <a:lstStyle/>
                    <a:p>
                      <a:r>
                        <a:rPr lang="en-US" altLang="zh-TW" sz="2000" i="0" kern="1200" dirty="0">
                          <a:solidFill>
                            <a:srgbClr val="000000"/>
                          </a:solidFill>
                          <a:latin typeface="Arial" panose="020B0604020202020204" pitchFamily="34" charset="0"/>
                          <a:ea typeface="PMingLiU" pitchFamily="18" charset="-120"/>
                          <a:cs typeface="Arial" panose="020B0604020202020204" pitchFamily="34" charset="0"/>
                        </a:rPr>
                        <a:t>W</a:t>
                      </a:r>
                      <a:r>
                        <a:rPr lang="en-HK" sz="2000" i="0" kern="1200" dirty="0">
                          <a:solidFill>
                            <a:srgbClr val="000000"/>
                          </a:solidFill>
                          <a:latin typeface="Arial" panose="020B0604020202020204" pitchFamily="34" charset="0"/>
                          <a:ea typeface="PMingLiU" pitchFamily="18" charset="-120"/>
                          <a:cs typeface="Arial" panose="020B0604020202020204" pitchFamily="34" charset="0"/>
                        </a:rPr>
                        <a:t>rite</a:t>
                      </a:r>
                    </a:p>
                  </a:txBody>
                  <a:tcPr/>
                </a:tc>
                <a:tc>
                  <a:txBody>
                    <a:bodyPr/>
                    <a:lstStyle/>
                    <a:p>
                      <a:r>
                        <a:rPr lang="en-HK" sz="2000" i="0" kern="1200" dirty="0">
                          <a:solidFill>
                            <a:srgbClr val="000000"/>
                          </a:solidFill>
                          <a:latin typeface="Arial" panose="020B0604020202020204" pitchFamily="34" charset="0"/>
                          <a:ea typeface="PMingLiU" pitchFamily="18" charset="-120"/>
                          <a:cs typeface="Arial" panose="020B0604020202020204" pitchFamily="34" charset="0"/>
                        </a:rPr>
                        <a:t>Write</a:t>
                      </a:r>
                    </a:p>
                  </a:txBody>
                  <a:tcPr/>
                </a:tc>
                <a:tc>
                  <a:txBody>
                    <a:bodyPr/>
                    <a:lstStyle/>
                    <a:p>
                      <a:r>
                        <a:rPr lang="en-HK" sz="2000" i="0" kern="1200" dirty="0">
                          <a:solidFill>
                            <a:srgbClr val="000000"/>
                          </a:solidFill>
                          <a:latin typeface="Arial" panose="020B0604020202020204" pitchFamily="34" charset="0"/>
                          <a:ea typeface="PMingLiU" pitchFamily="18" charset="-120"/>
                          <a:cs typeface="Arial" panose="020B0604020202020204" pitchFamily="34" charset="0"/>
                        </a:rPr>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TW" sz="2000" i="0" kern="1200" dirty="0">
                          <a:solidFill>
                            <a:srgbClr val="000000"/>
                          </a:solidFill>
                          <a:latin typeface="Arial" panose="020B0604020202020204" pitchFamily="34" charset="0"/>
                          <a:ea typeface="PMingLiU" pitchFamily="18" charset="-120"/>
                          <a:cs typeface="Arial" panose="020B0604020202020204" pitchFamily="34" charset="0"/>
                        </a:rPr>
                        <a:t>Because the effect of a pair of </a:t>
                      </a:r>
                      <a:r>
                        <a:rPr lang="en-HK" altLang="zh-TW" sz="2000" i="0" kern="1200" dirty="0">
                          <a:solidFill>
                            <a:srgbClr val="000000"/>
                          </a:solidFill>
                          <a:latin typeface="Arial" panose="020B0604020202020204" pitchFamily="34" charset="0"/>
                          <a:ea typeface="PMingLiU" pitchFamily="18" charset="-120"/>
                          <a:cs typeface="Arial" panose="020B0604020202020204" pitchFamily="34" charset="0"/>
                        </a:rPr>
                        <a:t>write operations </a:t>
                      </a:r>
                      <a:r>
                        <a:rPr lang="en-GB" altLang="zh-TW" sz="2000" i="0" kern="1200" dirty="0">
                          <a:solidFill>
                            <a:srgbClr val="000000"/>
                          </a:solidFill>
                          <a:latin typeface="Arial" panose="020B0604020202020204" pitchFamily="34" charset="0"/>
                          <a:ea typeface="PMingLiU" pitchFamily="18" charset="-120"/>
                          <a:cs typeface="Arial" panose="020B0604020202020204" pitchFamily="34" charset="0"/>
                        </a:rPr>
                        <a:t>depends on the order of their execution</a:t>
                      </a:r>
                    </a:p>
                  </a:txBody>
                  <a:tcPr/>
                </a:tc>
                <a:extLst>
                  <a:ext uri="{0D108BD9-81ED-4DB2-BD59-A6C34878D82A}">
                    <a16:rowId xmlns:a16="http://schemas.microsoft.com/office/drawing/2014/main" val="2548624689"/>
                  </a:ext>
                </a:extLst>
              </a:tr>
            </a:tbl>
          </a:graphicData>
        </a:graphic>
      </p:graphicFrame>
      <p:sp>
        <p:nvSpPr>
          <p:cNvPr id="4" name="Slide Number Placeholder 3">
            <a:extLst>
              <a:ext uri="{FF2B5EF4-FFF2-40B4-BE49-F238E27FC236}">
                <a16:creationId xmlns:a16="http://schemas.microsoft.com/office/drawing/2014/main" id="{A07F7A55-EFE8-4414-8EC4-8F97457BD2C9}"/>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410658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DE2C-B668-49BD-AD64-056D57F4AD32}"/>
              </a:ext>
            </a:extLst>
          </p:cNvPr>
          <p:cNvSpPr>
            <a:spLocks noGrp="1"/>
          </p:cNvSpPr>
          <p:nvPr>
            <p:ph type="title"/>
          </p:nvPr>
        </p:nvSpPr>
        <p:spPr/>
        <p:txBody>
          <a:bodyPr/>
          <a:lstStyle/>
          <a:p>
            <a:r>
              <a:rPr lang="en-US" altLang="en-US" dirty="0"/>
              <a:t>Schedules Classified on Serializability</a:t>
            </a:r>
            <a:endParaRPr lang="en-HK" dirty="0"/>
          </a:p>
        </p:txBody>
      </p:sp>
      <p:sp>
        <p:nvSpPr>
          <p:cNvPr id="3" name="Content Placeholder 2">
            <a:extLst>
              <a:ext uri="{FF2B5EF4-FFF2-40B4-BE49-F238E27FC236}">
                <a16:creationId xmlns:a16="http://schemas.microsoft.com/office/drawing/2014/main" id="{B4C56469-3D8D-4AC2-811A-F5E32D5CAFC4}"/>
              </a:ext>
            </a:extLst>
          </p:cNvPr>
          <p:cNvSpPr>
            <a:spLocks noGrp="1"/>
          </p:cNvSpPr>
          <p:nvPr>
            <p:ph idx="1"/>
          </p:nvPr>
        </p:nvSpPr>
        <p:spPr/>
        <p:txBody>
          <a:bodyPr/>
          <a:lstStyle/>
          <a:p>
            <a:pPr>
              <a:defRPr/>
            </a:pPr>
            <a:r>
              <a:rPr lang="en-US" altLang="en-US" sz="2000" dirty="0"/>
              <a:t>Conflict equivalent schedule</a:t>
            </a:r>
          </a:p>
          <a:p>
            <a:pPr lvl="1">
              <a:defRPr/>
            </a:pPr>
            <a:r>
              <a:rPr lang="en-US" altLang="en-US" dirty="0"/>
              <a:t>Two schedules are said to be conflict equivalent if the order of any two conflicting operations (RW,WW) is the same in both schedule. Example:</a:t>
            </a:r>
            <a:endParaRPr lang="en-US" altLang="en-US" sz="2000" dirty="0"/>
          </a:p>
          <a:p>
            <a:pPr>
              <a:defRPr/>
            </a:pPr>
            <a:endParaRPr lang="en-US" altLang="en-US" sz="2000" dirty="0"/>
          </a:p>
          <a:p>
            <a:pPr>
              <a:defRPr/>
            </a:pPr>
            <a:endParaRPr lang="en-US" altLang="en-US" sz="2000" dirty="0"/>
          </a:p>
          <a:p>
            <a:pPr>
              <a:defRPr/>
            </a:pPr>
            <a:endParaRPr lang="en-US" altLang="en-US" sz="2000" dirty="0"/>
          </a:p>
          <a:p>
            <a:pPr>
              <a:defRPr/>
            </a:pPr>
            <a:endParaRPr lang="en-US" altLang="en-US" sz="2000" dirty="0"/>
          </a:p>
          <a:p>
            <a:pPr>
              <a:defRPr/>
            </a:pPr>
            <a:r>
              <a:rPr lang="en-US" altLang="en-US" sz="2000" dirty="0"/>
              <a:t>Conflict serializable schedule</a:t>
            </a:r>
          </a:p>
          <a:p>
            <a:pPr lvl="1">
              <a:defRPr/>
            </a:pPr>
            <a:r>
              <a:rPr lang="en-US" altLang="en-US" dirty="0"/>
              <a:t>A schedule S is said to be conflict serializable if it is conflict equivalent to some serial schedule S’</a:t>
            </a:r>
          </a:p>
          <a:p>
            <a:endParaRPr lang="en-HK" dirty="0"/>
          </a:p>
        </p:txBody>
      </p:sp>
      <p:sp>
        <p:nvSpPr>
          <p:cNvPr id="4" name="Slide Number Placeholder 3">
            <a:extLst>
              <a:ext uri="{FF2B5EF4-FFF2-40B4-BE49-F238E27FC236}">
                <a16:creationId xmlns:a16="http://schemas.microsoft.com/office/drawing/2014/main" id="{64FF90A5-8D8B-4CB7-A2A8-C0ABD0F312A2}"/>
              </a:ext>
            </a:extLst>
          </p:cNvPr>
          <p:cNvSpPr>
            <a:spLocks noGrp="1"/>
          </p:cNvSpPr>
          <p:nvPr>
            <p:ph type="sldNum" sz="quarter" idx="12"/>
          </p:nvPr>
        </p:nvSpPr>
        <p:spPr/>
        <p:txBody>
          <a:bodyPr/>
          <a:lstStyle/>
          <a:p>
            <a:fld id="{D57F1E4F-1CFF-5643-939E-217C01CDF565}" type="slidenum">
              <a:rPr lang="en-US" smtClean="0"/>
              <a:pPr/>
              <a:t>21</a:t>
            </a:fld>
            <a:endParaRPr lang="en-US" dirty="0"/>
          </a:p>
        </p:txBody>
      </p:sp>
      <p:graphicFrame>
        <p:nvGraphicFramePr>
          <p:cNvPr id="5" name="Group 26">
            <a:extLst>
              <a:ext uri="{FF2B5EF4-FFF2-40B4-BE49-F238E27FC236}">
                <a16:creationId xmlns:a16="http://schemas.microsoft.com/office/drawing/2014/main" id="{429956D6-7B75-4A91-A579-F3BB5F3AD442}"/>
              </a:ext>
            </a:extLst>
          </p:cNvPr>
          <p:cNvGraphicFramePr>
            <a:graphicFrameLocks noGrp="1"/>
          </p:cNvGraphicFramePr>
          <p:nvPr>
            <p:extLst>
              <p:ext uri="{D42A27DB-BD31-4B8C-83A1-F6EECF244321}">
                <p14:modId xmlns:p14="http://schemas.microsoft.com/office/powerpoint/2010/main" val="4217245830"/>
              </p:ext>
            </p:extLst>
          </p:nvPr>
        </p:nvGraphicFramePr>
        <p:xfrm>
          <a:off x="1964872" y="3338684"/>
          <a:ext cx="4000500" cy="1719072"/>
        </p:xfrm>
        <a:graphic>
          <a:graphicData uri="http://schemas.openxmlformats.org/drawingml/2006/table">
            <a:tbl>
              <a:tblPr/>
              <a:tblGrid>
                <a:gridCol w="2000250">
                  <a:extLst>
                    <a:ext uri="{9D8B030D-6E8A-4147-A177-3AD203B41FA5}">
                      <a16:colId xmlns:a16="http://schemas.microsoft.com/office/drawing/2014/main" val="20000"/>
                    </a:ext>
                  </a:extLst>
                </a:gridCol>
                <a:gridCol w="2000250">
                  <a:extLst>
                    <a:ext uri="{9D8B030D-6E8A-4147-A177-3AD203B41FA5}">
                      <a16:colId xmlns:a16="http://schemas.microsoft.com/office/drawing/2014/main" val="20001"/>
                    </a:ext>
                  </a:extLst>
                </a:gridCol>
              </a:tblGrid>
              <a:tr h="292158">
                <a:tc>
                  <a:txBody>
                    <a:bodyPr/>
                    <a:lstStyle>
                      <a:lvl1pPr>
                        <a:spcBef>
                          <a:spcPct val="20000"/>
                        </a:spcBef>
                        <a:buClr>
                          <a:srgbClr val="FF0033"/>
                        </a:buClr>
                        <a:buSzPct val="75000"/>
                        <a:buFont typeface="Zapf Dingbats" charset="2"/>
                        <a:defRPr sz="2000">
                          <a:solidFill>
                            <a:schemeClr val="accent2"/>
                          </a:solidFill>
                          <a:latin typeface="Helvetica" pitchFamily="34" charset="0"/>
                        </a:defRPr>
                      </a:lvl1pPr>
                      <a:lvl2pPr marL="742950" indent="-285750">
                        <a:spcBef>
                          <a:spcPct val="20000"/>
                        </a:spcBef>
                        <a:buClr>
                          <a:schemeClr val="accent2"/>
                        </a:buClr>
                        <a:buSzPct val="100000"/>
                        <a:buFont typeface="Zapf Dingbats" charset="2"/>
                        <a:defRPr>
                          <a:solidFill>
                            <a:schemeClr val="accent2"/>
                          </a:solidFill>
                          <a:latin typeface="Helvetica" pitchFamily="34" charset="0"/>
                        </a:defRPr>
                      </a:lvl2pPr>
                      <a:lvl3pPr marL="1143000" indent="-228600">
                        <a:spcBef>
                          <a:spcPct val="20000"/>
                        </a:spcBef>
                        <a:buClr>
                          <a:schemeClr val="accent2"/>
                        </a:buClr>
                        <a:buSzPct val="100000"/>
                        <a:buFont typeface="Zapf Dingbats" charset="2"/>
                        <a:defRPr sz="1600">
                          <a:solidFill>
                            <a:schemeClr val="accent2"/>
                          </a:solidFill>
                          <a:latin typeface="Helvetica" pitchFamily="34" charset="0"/>
                        </a:defRPr>
                      </a:lvl3pPr>
                      <a:lvl4pPr marL="1600200" indent="-228600">
                        <a:spcBef>
                          <a:spcPct val="20000"/>
                        </a:spcBef>
                        <a:buClr>
                          <a:schemeClr val="accent2"/>
                        </a:buClr>
                        <a:buSzPct val="100000"/>
                        <a:buFont typeface="Zapf Dingbats" charset="2"/>
                        <a:defRPr sz="1600">
                          <a:solidFill>
                            <a:schemeClr val="accent2"/>
                          </a:solidFill>
                          <a:latin typeface="Helvetica" pitchFamily="34" charset="0"/>
                        </a:defRPr>
                      </a:lvl4pPr>
                      <a:lvl5pPr marL="2057400" indent="-228600">
                        <a:spcBef>
                          <a:spcPct val="20000"/>
                        </a:spcBef>
                        <a:buClr>
                          <a:schemeClr val="accent2"/>
                        </a:buClr>
                        <a:buSzPct val="100000"/>
                        <a:buFont typeface="Zapf Dingbats" charset="2"/>
                        <a:defRPr sz="16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9pPr>
                    </a:lstStyle>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SimSun" pitchFamily="2" charset="-122"/>
                          <a:cs typeface="Arial" panose="020B0604020202020204" pitchFamily="34"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0033"/>
                        </a:buClr>
                        <a:buSzPct val="75000"/>
                        <a:buFont typeface="Zapf Dingbats" charset="2"/>
                        <a:defRPr sz="2000">
                          <a:solidFill>
                            <a:schemeClr val="accent2"/>
                          </a:solidFill>
                          <a:latin typeface="Helvetica" pitchFamily="34" charset="0"/>
                        </a:defRPr>
                      </a:lvl1pPr>
                      <a:lvl2pPr marL="742950" indent="-285750">
                        <a:spcBef>
                          <a:spcPct val="20000"/>
                        </a:spcBef>
                        <a:buClr>
                          <a:schemeClr val="accent2"/>
                        </a:buClr>
                        <a:buSzPct val="100000"/>
                        <a:buFont typeface="Zapf Dingbats" charset="2"/>
                        <a:defRPr>
                          <a:solidFill>
                            <a:schemeClr val="accent2"/>
                          </a:solidFill>
                          <a:latin typeface="Helvetica" pitchFamily="34" charset="0"/>
                        </a:defRPr>
                      </a:lvl2pPr>
                      <a:lvl3pPr marL="1143000" indent="-228600">
                        <a:spcBef>
                          <a:spcPct val="20000"/>
                        </a:spcBef>
                        <a:buClr>
                          <a:schemeClr val="accent2"/>
                        </a:buClr>
                        <a:buSzPct val="100000"/>
                        <a:buFont typeface="Zapf Dingbats" charset="2"/>
                        <a:defRPr sz="1600">
                          <a:solidFill>
                            <a:schemeClr val="accent2"/>
                          </a:solidFill>
                          <a:latin typeface="Helvetica" pitchFamily="34" charset="0"/>
                        </a:defRPr>
                      </a:lvl3pPr>
                      <a:lvl4pPr marL="1600200" indent="-228600">
                        <a:spcBef>
                          <a:spcPct val="20000"/>
                        </a:spcBef>
                        <a:buClr>
                          <a:schemeClr val="accent2"/>
                        </a:buClr>
                        <a:buSzPct val="100000"/>
                        <a:buFont typeface="Zapf Dingbats" charset="2"/>
                        <a:defRPr sz="1600">
                          <a:solidFill>
                            <a:schemeClr val="accent2"/>
                          </a:solidFill>
                          <a:latin typeface="Helvetica" pitchFamily="34" charset="0"/>
                        </a:defRPr>
                      </a:lvl4pPr>
                      <a:lvl5pPr marL="2057400" indent="-228600">
                        <a:spcBef>
                          <a:spcPct val="20000"/>
                        </a:spcBef>
                        <a:buClr>
                          <a:schemeClr val="accent2"/>
                        </a:buClr>
                        <a:buSzPct val="100000"/>
                        <a:buFont typeface="Zapf Dingbats" charset="2"/>
                        <a:defRPr sz="16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9pPr>
                    </a:lstStyle>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SimSun" pitchFamily="2" charset="-122"/>
                          <a:cs typeface="Arial" panose="020B0604020202020204" pitchFamily="34" charset="0"/>
                        </a:rPr>
                        <a:t>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01213">
                <a:tc>
                  <a:txBody>
                    <a:bodyPr/>
                    <a:lstStyle>
                      <a:lvl1pPr>
                        <a:spcBef>
                          <a:spcPct val="20000"/>
                        </a:spcBef>
                        <a:buClr>
                          <a:srgbClr val="FF0033"/>
                        </a:buClr>
                        <a:buSzPct val="75000"/>
                        <a:buFont typeface="Zapf Dingbats" charset="2"/>
                        <a:defRPr sz="2000">
                          <a:solidFill>
                            <a:schemeClr val="accent2"/>
                          </a:solidFill>
                          <a:latin typeface="Helvetica" pitchFamily="34" charset="0"/>
                        </a:defRPr>
                      </a:lvl1pPr>
                      <a:lvl2pPr marL="742950" indent="-285750">
                        <a:spcBef>
                          <a:spcPct val="20000"/>
                        </a:spcBef>
                        <a:buClr>
                          <a:schemeClr val="accent2"/>
                        </a:buClr>
                        <a:buSzPct val="100000"/>
                        <a:buFont typeface="Zapf Dingbats" charset="2"/>
                        <a:defRPr>
                          <a:solidFill>
                            <a:schemeClr val="accent2"/>
                          </a:solidFill>
                          <a:latin typeface="Helvetica" pitchFamily="34" charset="0"/>
                        </a:defRPr>
                      </a:lvl2pPr>
                      <a:lvl3pPr marL="1143000" indent="-228600">
                        <a:spcBef>
                          <a:spcPct val="20000"/>
                        </a:spcBef>
                        <a:buClr>
                          <a:schemeClr val="accent2"/>
                        </a:buClr>
                        <a:buSzPct val="100000"/>
                        <a:buFont typeface="Zapf Dingbats" charset="2"/>
                        <a:defRPr sz="1600">
                          <a:solidFill>
                            <a:schemeClr val="accent2"/>
                          </a:solidFill>
                          <a:latin typeface="Helvetica" pitchFamily="34" charset="0"/>
                        </a:defRPr>
                      </a:lvl3pPr>
                      <a:lvl4pPr marL="1600200" indent="-228600">
                        <a:spcBef>
                          <a:spcPct val="20000"/>
                        </a:spcBef>
                        <a:buClr>
                          <a:schemeClr val="accent2"/>
                        </a:buClr>
                        <a:buSzPct val="100000"/>
                        <a:buFont typeface="Zapf Dingbats" charset="2"/>
                        <a:defRPr sz="1600">
                          <a:solidFill>
                            <a:schemeClr val="accent2"/>
                          </a:solidFill>
                          <a:latin typeface="Helvetica" pitchFamily="34" charset="0"/>
                        </a:defRPr>
                      </a:lvl4pPr>
                      <a:lvl5pPr marL="2057400" indent="-228600">
                        <a:spcBef>
                          <a:spcPct val="20000"/>
                        </a:spcBef>
                        <a:buClr>
                          <a:schemeClr val="accent2"/>
                        </a:buClr>
                        <a:buSzPct val="100000"/>
                        <a:buFont typeface="Zapf Dingbats" charset="2"/>
                        <a:defRPr sz="16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9pPr>
                    </a:lstStyle>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SimSun" pitchFamily="2" charset="-122"/>
                          <a:cs typeface="Arial" panose="020B0604020202020204" pitchFamily="34" charset="0"/>
                        </a:rPr>
                        <a:t>Read(A)</a:t>
                      </a:r>
                    </a:p>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SimSun" pitchFamily="2" charset="-122"/>
                          <a:cs typeface="Arial" panose="020B0604020202020204" pitchFamily="34" charset="0"/>
                        </a:rPr>
                        <a:t>Write(A)</a:t>
                      </a:r>
                    </a:p>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endParaRPr kumimoji="0" lang="en-US" altLang="zh-CN" sz="1800" b="0" i="0" u="none" strike="noStrike" cap="none" normalizeH="0" baseline="0">
                        <a:ln>
                          <a:noFill/>
                        </a:ln>
                        <a:solidFill>
                          <a:schemeClr val="tx1"/>
                        </a:solidFill>
                        <a:effectLst/>
                        <a:latin typeface="Arial" panose="020B0604020202020204" pitchFamily="34" charset="0"/>
                        <a:ea typeface="SimSun" pitchFamily="2" charset="-122"/>
                        <a:cs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SimSun" pitchFamily="2" charset="-122"/>
                          <a:cs typeface="Arial" panose="020B0604020202020204" pitchFamily="34" charset="0"/>
                        </a:rPr>
                        <a:t>Read(B)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0033"/>
                        </a:buClr>
                        <a:buSzPct val="75000"/>
                        <a:buFont typeface="Zapf Dingbats" charset="2"/>
                        <a:defRPr sz="2000">
                          <a:solidFill>
                            <a:schemeClr val="accent2"/>
                          </a:solidFill>
                          <a:latin typeface="Helvetica" pitchFamily="34" charset="0"/>
                        </a:defRPr>
                      </a:lvl1pPr>
                      <a:lvl2pPr marL="742950" indent="-285750">
                        <a:spcBef>
                          <a:spcPct val="20000"/>
                        </a:spcBef>
                        <a:buClr>
                          <a:schemeClr val="accent2"/>
                        </a:buClr>
                        <a:buSzPct val="100000"/>
                        <a:buFont typeface="Zapf Dingbats" charset="2"/>
                        <a:defRPr>
                          <a:solidFill>
                            <a:schemeClr val="accent2"/>
                          </a:solidFill>
                          <a:latin typeface="Helvetica" pitchFamily="34" charset="0"/>
                        </a:defRPr>
                      </a:lvl2pPr>
                      <a:lvl3pPr marL="1143000" indent="-228600">
                        <a:spcBef>
                          <a:spcPct val="20000"/>
                        </a:spcBef>
                        <a:buClr>
                          <a:schemeClr val="accent2"/>
                        </a:buClr>
                        <a:buSzPct val="100000"/>
                        <a:buFont typeface="Zapf Dingbats" charset="2"/>
                        <a:defRPr sz="1600">
                          <a:solidFill>
                            <a:schemeClr val="accent2"/>
                          </a:solidFill>
                          <a:latin typeface="Helvetica" pitchFamily="34" charset="0"/>
                        </a:defRPr>
                      </a:lvl3pPr>
                      <a:lvl4pPr marL="1600200" indent="-228600">
                        <a:spcBef>
                          <a:spcPct val="20000"/>
                        </a:spcBef>
                        <a:buClr>
                          <a:schemeClr val="accent2"/>
                        </a:buClr>
                        <a:buSzPct val="100000"/>
                        <a:buFont typeface="Zapf Dingbats" charset="2"/>
                        <a:defRPr sz="1600">
                          <a:solidFill>
                            <a:schemeClr val="accent2"/>
                          </a:solidFill>
                          <a:latin typeface="Helvetica" pitchFamily="34" charset="0"/>
                        </a:defRPr>
                      </a:lvl4pPr>
                      <a:lvl5pPr marL="2057400" indent="-228600">
                        <a:spcBef>
                          <a:spcPct val="20000"/>
                        </a:spcBef>
                        <a:buClr>
                          <a:schemeClr val="accent2"/>
                        </a:buClr>
                        <a:buSzPct val="100000"/>
                        <a:buFont typeface="Zapf Dingbats" charset="2"/>
                        <a:defRPr sz="16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9pPr>
                    </a:lstStyle>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SimSun" pitchFamily="2" charset="-122"/>
                        <a:cs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SimSun" pitchFamily="2" charset="-122"/>
                        <a:cs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SimSun" pitchFamily="2" charset="-122"/>
                          <a:cs typeface="Arial" panose="020B0604020202020204" pitchFamily="34" charset="0"/>
                        </a:rPr>
                        <a:t>Read(A)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 name="Group 28">
            <a:extLst>
              <a:ext uri="{FF2B5EF4-FFF2-40B4-BE49-F238E27FC236}">
                <a16:creationId xmlns:a16="http://schemas.microsoft.com/office/drawing/2014/main" id="{5A927508-9ED6-4196-A3A6-C5353C9832CD}"/>
              </a:ext>
            </a:extLst>
          </p:cNvPr>
          <p:cNvGraphicFramePr>
            <a:graphicFrameLocks noGrp="1"/>
          </p:cNvGraphicFramePr>
          <p:nvPr>
            <p:extLst>
              <p:ext uri="{D42A27DB-BD31-4B8C-83A1-F6EECF244321}">
                <p14:modId xmlns:p14="http://schemas.microsoft.com/office/powerpoint/2010/main" val="896116525"/>
              </p:ext>
            </p:extLst>
          </p:nvPr>
        </p:nvGraphicFramePr>
        <p:xfrm>
          <a:off x="6117772" y="3338684"/>
          <a:ext cx="4000500" cy="1719072"/>
        </p:xfrm>
        <a:graphic>
          <a:graphicData uri="http://schemas.openxmlformats.org/drawingml/2006/table">
            <a:tbl>
              <a:tblPr/>
              <a:tblGrid>
                <a:gridCol w="2000250">
                  <a:extLst>
                    <a:ext uri="{9D8B030D-6E8A-4147-A177-3AD203B41FA5}">
                      <a16:colId xmlns:a16="http://schemas.microsoft.com/office/drawing/2014/main" val="20000"/>
                    </a:ext>
                  </a:extLst>
                </a:gridCol>
                <a:gridCol w="2000250">
                  <a:extLst>
                    <a:ext uri="{9D8B030D-6E8A-4147-A177-3AD203B41FA5}">
                      <a16:colId xmlns:a16="http://schemas.microsoft.com/office/drawing/2014/main" val="20001"/>
                    </a:ext>
                  </a:extLst>
                </a:gridCol>
              </a:tblGrid>
              <a:tr h="292158">
                <a:tc>
                  <a:txBody>
                    <a:bodyPr/>
                    <a:lstStyle>
                      <a:lvl1pPr>
                        <a:spcBef>
                          <a:spcPct val="20000"/>
                        </a:spcBef>
                        <a:buClr>
                          <a:srgbClr val="FF0033"/>
                        </a:buClr>
                        <a:buSzPct val="75000"/>
                        <a:buFont typeface="Zapf Dingbats" charset="2"/>
                        <a:defRPr sz="2000">
                          <a:solidFill>
                            <a:schemeClr val="accent2"/>
                          </a:solidFill>
                          <a:latin typeface="Helvetica" pitchFamily="34" charset="0"/>
                        </a:defRPr>
                      </a:lvl1pPr>
                      <a:lvl2pPr marL="742950" indent="-285750">
                        <a:spcBef>
                          <a:spcPct val="20000"/>
                        </a:spcBef>
                        <a:buClr>
                          <a:schemeClr val="accent2"/>
                        </a:buClr>
                        <a:buSzPct val="100000"/>
                        <a:buFont typeface="Zapf Dingbats" charset="2"/>
                        <a:defRPr>
                          <a:solidFill>
                            <a:schemeClr val="accent2"/>
                          </a:solidFill>
                          <a:latin typeface="Helvetica" pitchFamily="34" charset="0"/>
                        </a:defRPr>
                      </a:lvl2pPr>
                      <a:lvl3pPr marL="1143000" indent="-228600">
                        <a:spcBef>
                          <a:spcPct val="20000"/>
                        </a:spcBef>
                        <a:buClr>
                          <a:schemeClr val="accent2"/>
                        </a:buClr>
                        <a:buSzPct val="100000"/>
                        <a:buFont typeface="Zapf Dingbats" charset="2"/>
                        <a:defRPr sz="1600">
                          <a:solidFill>
                            <a:schemeClr val="accent2"/>
                          </a:solidFill>
                          <a:latin typeface="Helvetica" pitchFamily="34" charset="0"/>
                        </a:defRPr>
                      </a:lvl3pPr>
                      <a:lvl4pPr marL="1600200" indent="-228600">
                        <a:spcBef>
                          <a:spcPct val="20000"/>
                        </a:spcBef>
                        <a:buClr>
                          <a:schemeClr val="accent2"/>
                        </a:buClr>
                        <a:buSzPct val="100000"/>
                        <a:buFont typeface="Zapf Dingbats" charset="2"/>
                        <a:defRPr sz="1600">
                          <a:solidFill>
                            <a:schemeClr val="accent2"/>
                          </a:solidFill>
                          <a:latin typeface="Helvetica" pitchFamily="34" charset="0"/>
                        </a:defRPr>
                      </a:lvl4pPr>
                      <a:lvl5pPr marL="2057400" indent="-228600">
                        <a:spcBef>
                          <a:spcPct val="20000"/>
                        </a:spcBef>
                        <a:buClr>
                          <a:schemeClr val="accent2"/>
                        </a:buClr>
                        <a:buSzPct val="100000"/>
                        <a:buFont typeface="Zapf Dingbats" charset="2"/>
                        <a:defRPr sz="16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9pPr>
                    </a:lstStyle>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SimSun" pitchFamily="2" charset="-122"/>
                          <a:cs typeface="Arial" panose="020B0604020202020204" pitchFamily="34"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0033"/>
                        </a:buClr>
                        <a:buSzPct val="75000"/>
                        <a:buFont typeface="Zapf Dingbats" charset="2"/>
                        <a:defRPr sz="2000">
                          <a:solidFill>
                            <a:schemeClr val="accent2"/>
                          </a:solidFill>
                          <a:latin typeface="Helvetica" pitchFamily="34" charset="0"/>
                        </a:defRPr>
                      </a:lvl1pPr>
                      <a:lvl2pPr marL="742950" indent="-285750">
                        <a:spcBef>
                          <a:spcPct val="20000"/>
                        </a:spcBef>
                        <a:buClr>
                          <a:schemeClr val="accent2"/>
                        </a:buClr>
                        <a:buSzPct val="100000"/>
                        <a:buFont typeface="Zapf Dingbats" charset="2"/>
                        <a:defRPr>
                          <a:solidFill>
                            <a:schemeClr val="accent2"/>
                          </a:solidFill>
                          <a:latin typeface="Helvetica" pitchFamily="34" charset="0"/>
                        </a:defRPr>
                      </a:lvl2pPr>
                      <a:lvl3pPr marL="1143000" indent="-228600">
                        <a:spcBef>
                          <a:spcPct val="20000"/>
                        </a:spcBef>
                        <a:buClr>
                          <a:schemeClr val="accent2"/>
                        </a:buClr>
                        <a:buSzPct val="100000"/>
                        <a:buFont typeface="Zapf Dingbats" charset="2"/>
                        <a:defRPr sz="1600">
                          <a:solidFill>
                            <a:schemeClr val="accent2"/>
                          </a:solidFill>
                          <a:latin typeface="Helvetica" pitchFamily="34" charset="0"/>
                        </a:defRPr>
                      </a:lvl3pPr>
                      <a:lvl4pPr marL="1600200" indent="-228600">
                        <a:spcBef>
                          <a:spcPct val="20000"/>
                        </a:spcBef>
                        <a:buClr>
                          <a:schemeClr val="accent2"/>
                        </a:buClr>
                        <a:buSzPct val="100000"/>
                        <a:buFont typeface="Zapf Dingbats" charset="2"/>
                        <a:defRPr sz="1600">
                          <a:solidFill>
                            <a:schemeClr val="accent2"/>
                          </a:solidFill>
                          <a:latin typeface="Helvetica" pitchFamily="34" charset="0"/>
                        </a:defRPr>
                      </a:lvl4pPr>
                      <a:lvl5pPr marL="2057400" indent="-228600">
                        <a:spcBef>
                          <a:spcPct val="20000"/>
                        </a:spcBef>
                        <a:buClr>
                          <a:schemeClr val="accent2"/>
                        </a:buClr>
                        <a:buSzPct val="100000"/>
                        <a:buFont typeface="Zapf Dingbats" charset="2"/>
                        <a:defRPr sz="16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9pPr>
                    </a:lstStyle>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SimSun" pitchFamily="2" charset="-122"/>
                          <a:cs typeface="Arial" panose="020B0604020202020204" pitchFamily="34" charset="0"/>
                        </a:rPr>
                        <a:t>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01213">
                <a:tc>
                  <a:txBody>
                    <a:bodyPr/>
                    <a:lstStyle>
                      <a:lvl1pPr>
                        <a:spcBef>
                          <a:spcPct val="20000"/>
                        </a:spcBef>
                        <a:buClr>
                          <a:srgbClr val="FF0033"/>
                        </a:buClr>
                        <a:buSzPct val="75000"/>
                        <a:buFont typeface="Zapf Dingbats" charset="2"/>
                        <a:defRPr sz="2000">
                          <a:solidFill>
                            <a:schemeClr val="accent2"/>
                          </a:solidFill>
                          <a:latin typeface="Helvetica" pitchFamily="34" charset="0"/>
                        </a:defRPr>
                      </a:lvl1pPr>
                      <a:lvl2pPr marL="742950" indent="-285750">
                        <a:spcBef>
                          <a:spcPct val="20000"/>
                        </a:spcBef>
                        <a:buClr>
                          <a:schemeClr val="accent2"/>
                        </a:buClr>
                        <a:buSzPct val="100000"/>
                        <a:buFont typeface="Zapf Dingbats" charset="2"/>
                        <a:defRPr>
                          <a:solidFill>
                            <a:schemeClr val="accent2"/>
                          </a:solidFill>
                          <a:latin typeface="Helvetica" pitchFamily="34" charset="0"/>
                        </a:defRPr>
                      </a:lvl2pPr>
                      <a:lvl3pPr marL="1143000" indent="-228600">
                        <a:spcBef>
                          <a:spcPct val="20000"/>
                        </a:spcBef>
                        <a:buClr>
                          <a:schemeClr val="accent2"/>
                        </a:buClr>
                        <a:buSzPct val="100000"/>
                        <a:buFont typeface="Zapf Dingbats" charset="2"/>
                        <a:defRPr sz="1600">
                          <a:solidFill>
                            <a:schemeClr val="accent2"/>
                          </a:solidFill>
                          <a:latin typeface="Helvetica" pitchFamily="34" charset="0"/>
                        </a:defRPr>
                      </a:lvl3pPr>
                      <a:lvl4pPr marL="1600200" indent="-228600">
                        <a:spcBef>
                          <a:spcPct val="20000"/>
                        </a:spcBef>
                        <a:buClr>
                          <a:schemeClr val="accent2"/>
                        </a:buClr>
                        <a:buSzPct val="100000"/>
                        <a:buFont typeface="Zapf Dingbats" charset="2"/>
                        <a:defRPr sz="1600">
                          <a:solidFill>
                            <a:schemeClr val="accent2"/>
                          </a:solidFill>
                          <a:latin typeface="Helvetica" pitchFamily="34" charset="0"/>
                        </a:defRPr>
                      </a:lvl4pPr>
                      <a:lvl5pPr marL="2057400" indent="-228600">
                        <a:spcBef>
                          <a:spcPct val="20000"/>
                        </a:spcBef>
                        <a:buClr>
                          <a:schemeClr val="accent2"/>
                        </a:buClr>
                        <a:buSzPct val="100000"/>
                        <a:buFont typeface="Zapf Dingbats" charset="2"/>
                        <a:defRPr sz="16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9pPr>
                    </a:lstStyle>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SimSun" pitchFamily="2" charset="-122"/>
                          <a:cs typeface="Arial" panose="020B0604020202020204" pitchFamily="34" charset="0"/>
                        </a:rPr>
                        <a:t>Read(A)</a:t>
                      </a:r>
                    </a:p>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SimSun" pitchFamily="2" charset="-122"/>
                          <a:cs typeface="Arial" panose="020B0604020202020204" pitchFamily="34" charset="0"/>
                        </a:rPr>
                        <a:t>Write(A)</a:t>
                      </a:r>
                    </a:p>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SimSun" pitchFamily="2" charset="-122"/>
                          <a:cs typeface="Arial" panose="020B0604020202020204" pitchFamily="34" charset="0"/>
                        </a:rPr>
                        <a:t>Read(B)</a:t>
                      </a:r>
                    </a:p>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endParaRPr kumimoji="0" lang="en-US" altLang="zh-CN" sz="1800" b="0" i="0" u="none" strike="noStrike" cap="none" normalizeH="0" baseline="0">
                        <a:ln>
                          <a:noFill/>
                        </a:ln>
                        <a:solidFill>
                          <a:schemeClr val="tx1"/>
                        </a:solidFill>
                        <a:effectLst/>
                        <a:latin typeface="Arial" panose="020B0604020202020204" pitchFamily="34" charset="0"/>
                        <a:ea typeface="SimSun"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0033"/>
                        </a:buClr>
                        <a:buSzPct val="75000"/>
                        <a:buFont typeface="Zapf Dingbats" charset="2"/>
                        <a:defRPr sz="2000">
                          <a:solidFill>
                            <a:schemeClr val="accent2"/>
                          </a:solidFill>
                          <a:latin typeface="Helvetica" pitchFamily="34" charset="0"/>
                        </a:defRPr>
                      </a:lvl1pPr>
                      <a:lvl2pPr marL="742950" indent="-285750">
                        <a:spcBef>
                          <a:spcPct val="20000"/>
                        </a:spcBef>
                        <a:buClr>
                          <a:schemeClr val="accent2"/>
                        </a:buClr>
                        <a:buSzPct val="100000"/>
                        <a:buFont typeface="Zapf Dingbats" charset="2"/>
                        <a:defRPr>
                          <a:solidFill>
                            <a:schemeClr val="accent2"/>
                          </a:solidFill>
                          <a:latin typeface="Helvetica" pitchFamily="34" charset="0"/>
                        </a:defRPr>
                      </a:lvl2pPr>
                      <a:lvl3pPr marL="1143000" indent="-228600">
                        <a:spcBef>
                          <a:spcPct val="20000"/>
                        </a:spcBef>
                        <a:buClr>
                          <a:schemeClr val="accent2"/>
                        </a:buClr>
                        <a:buSzPct val="100000"/>
                        <a:buFont typeface="Zapf Dingbats" charset="2"/>
                        <a:defRPr sz="1600">
                          <a:solidFill>
                            <a:schemeClr val="accent2"/>
                          </a:solidFill>
                          <a:latin typeface="Helvetica" pitchFamily="34" charset="0"/>
                        </a:defRPr>
                      </a:lvl3pPr>
                      <a:lvl4pPr marL="1600200" indent="-228600">
                        <a:spcBef>
                          <a:spcPct val="20000"/>
                        </a:spcBef>
                        <a:buClr>
                          <a:schemeClr val="accent2"/>
                        </a:buClr>
                        <a:buSzPct val="100000"/>
                        <a:buFont typeface="Zapf Dingbats" charset="2"/>
                        <a:defRPr sz="1600">
                          <a:solidFill>
                            <a:schemeClr val="accent2"/>
                          </a:solidFill>
                          <a:latin typeface="Helvetica" pitchFamily="34" charset="0"/>
                        </a:defRPr>
                      </a:lvl4pPr>
                      <a:lvl5pPr marL="2057400" indent="-228600">
                        <a:spcBef>
                          <a:spcPct val="20000"/>
                        </a:spcBef>
                        <a:buClr>
                          <a:schemeClr val="accent2"/>
                        </a:buClr>
                        <a:buSzPct val="100000"/>
                        <a:buFont typeface="Zapf Dingbats" charset="2"/>
                        <a:defRPr sz="16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defRPr sz="1600">
                          <a:solidFill>
                            <a:schemeClr val="accent2"/>
                          </a:solidFill>
                          <a:latin typeface="Helvetica" pitchFamily="34" charset="0"/>
                        </a:defRPr>
                      </a:lvl9pPr>
                    </a:lstStyle>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SimSun" pitchFamily="2" charset="-122"/>
                        <a:cs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SimSun" pitchFamily="2" charset="-122"/>
                        <a:cs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endParaRPr kumimoji="0" lang="en-US" altLang="zh-CN" sz="1800" b="0" i="0" u="none" strike="noStrike" cap="none" normalizeH="0" baseline="0" dirty="0">
                        <a:ln>
                          <a:noFill/>
                        </a:ln>
                        <a:solidFill>
                          <a:schemeClr val="tx1"/>
                        </a:solidFill>
                        <a:effectLst/>
                        <a:latin typeface="Arial" panose="020B0604020202020204" pitchFamily="34" charset="0"/>
                        <a:ea typeface="SimSun" pitchFamily="2" charset="-122"/>
                        <a:cs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
                          <a:srgbClr val="FF0033"/>
                        </a:buClr>
                        <a:buSzPct val="75000"/>
                        <a:buFont typeface="Zapf Dingbats" charset="2"/>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SimSun" pitchFamily="2" charset="-122"/>
                          <a:cs typeface="Arial" panose="020B0604020202020204" pitchFamily="34" charset="0"/>
                        </a:rPr>
                        <a:t>Read(A)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Text Box 30">
            <a:extLst>
              <a:ext uri="{FF2B5EF4-FFF2-40B4-BE49-F238E27FC236}">
                <a16:creationId xmlns:a16="http://schemas.microsoft.com/office/drawing/2014/main" id="{45D76DAF-A53D-4C8D-91B5-5AADDB72FBF8}"/>
              </a:ext>
            </a:extLst>
          </p:cNvPr>
          <p:cNvSpPr txBox="1">
            <a:spLocks noChangeArrowheads="1"/>
          </p:cNvSpPr>
          <p:nvPr/>
        </p:nvSpPr>
        <p:spPr bwMode="auto">
          <a:xfrm>
            <a:off x="3728589" y="2971120"/>
            <a:ext cx="5181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dirty="0">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S1                                                            S2</a:t>
            </a:r>
          </a:p>
        </p:txBody>
      </p:sp>
    </p:spTree>
    <p:extLst>
      <p:ext uri="{BB962C8B-B14F-4D97-AF65-F5344CB8AC3E}">
        <p14:creationId xmlns:p14="http://schemas.microsoft.com/office/powerpoint/2010/main" val="2538858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EC77E-955A-44AE-A219-EE9EF8A36EBF}"/>
              </a:ext>
            </a:extLst>
          </p:cNvPr>
          <p:cNvSpPr>
            <a:spLocks noGrp="1"/>
          </p:cNvSpPr>
          <p:nvPr>
            <p:ph type="title"/>
          </p:nvPr>
        </p:nvSpPr>
        <p:spPr/>
        <p:txBody>
          <a:bodyPr/>
          <a:lstStyle/>
          <a:p>
            <a:r>
              <a:rPr lang="en-HK" dirty="0"/>
              <a:t>Examples of </a:t>
            </a:r>
            <a:r>
              <a:rPr lang="en-US" altLang="zh-TW" dirty="0"/>
              <a:t>S</a:t>
            </a:r>
            <a:r>
              <a:rPr lang="en-HK" dirty="0" err="1"/>
              <a:t>erial</a:t>
            </a:r>
            <a:r>
              <a:rPr lang="en-HK" dirty="0"/>
              <a:t> </a:t>
            </a:r>
            <a:r>
              <a:rPr lang="en-US" altLang="zh-TW" dirty="0"/>
              <a:t>S</a:t>
            </a:r>
            <a:r>
              <a:rPr lang="en-HK" dirty="0" err="1"/>
              <a:t>chedules</a:t>
            </a:r>
            <a:endParaRPr lang="en-HK" dirty="0"/>
          </a:p>
        </p:txBody>
      </p:sp>
      <p:sp>
        <p:nvSpPr>
          <p:cNvPr id="3" name="Content Placeholder 2">
            <a:extLst>
              <a:ext uri="{FF2B5EF4-FFF2-40B4-BE49-F238E27FC236}">
                <a16:creationId xmlns:a16="http://schemas.microsoft.com/office/drawing/2014/main" id="{CBB09041-0211-4586-97DB-357662DC8718}"/>
              </a:ext>
            </a:extLst>
          </p:cNvPr>
          <p:cNvSpPr>
            <a:spLocks noGrp="1"/>
          </p:cNvSpPr>
          <p:nvPr>
            <p:ph idx="1"/>
          </p:nvPr>
        </p:nvSpPr>
        <p:spPr/>
        <p:txBody>
          <a:bodyPr/>
          <a:lstStyle/>
          <a:p>
            <a:r>
              <a:rPr lang="en-US" dirty="0"/>
              <a:t>Examples of serial schedules involving transactions T</a:t>
            </a:r>
            <a:r>
              <a:rPr lang="en-US" baseline="-25000" dirty="0"/>
              <a:t>1</a:t>
            </a:r>
            <a:r>
              <a:rPr lang="en-US" dirty="0"/>
              <a:t> and T</a:t>
            </a:r>
            <a:r>
              <a:rPr lang="en-US" baseline="-25000" dirty="0"/>
              <a:t>2</a:t>
            </a:r>
            <a:endParaRPr lang="en-US" dirty="0"/>
          </a:p>
          <a:p>
            <a:pPr lvl="1"/>
            <a:r>
              <a:rPr lang="en-US" dirty="0"/>
              <a:t>(a) Serial schedule A: T</a:t>
            </a:r>
            <a:r>
              <a:rPr lang="en-US" baseline="-25000" dirty="0"/>
              <a:t>1</a:t>
            </a:r>
            <a:r>
              <a:rPr lang="en-US" dirty="0"/>
              <a:t> followed by T</a:t>
            </a:r>
            <a:r>
              <a:rPr lang="en-US" baseline="-25000" dirty="0"/>
              <a:t>2</a:t>
            </a:r>
          </a:p>
          <a:p>
            <a:pPr lvl="1"/>
            <a:r>
              <a:rPr lang="en-US" dirty="0"/>
              <a:t>(b) Serial schedule B: T</a:t>
            </a:r>
            <a:r>
              <a:rPr lang="en-US" baseline="-25000" dirty="0"/>
              <a:t>2</a:t>
            </a:r>
            <a:r>
              <a:rPr lang="en-US" dirty="0"/>
              <a:t> followed by T</a:t>
            </a:r>
            <a:r>
              <a:rPr lang="en-US" baseline="-25000" dirty="0"/>
              <a:t>1</a:t>
            </a:r>
            <a:endParaRPr lang="en-HK" baseline="-25000" dirty="0"/>
          </a:p>
        </p:txBody>
      </p:sp>
      <p:sp>
        <p:nvSpPr>
          <p:cNvPr id="4" name="Slide Number Placeholder 3">
            <a:extLst>
              <a:ext uri="{FF2B5EF4-FFF2-40B4-BE49-F238E27FC236}">
                <a16:creationId xmlns:a16="http://schemas.microsoft.com/office/drawing/2014/main" id="{2712BE4C-ABD6-42E4-AD43-5ECF56524C38}"/>
              </a:ext>
            </a:extLst>
          </p:cNvPr>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5" name="Picture 2" descr="fig17_05">
            <a:extLst>
              <a:ext uri="{FF2B5EF4-FFF2-40B4-BE49-F238E27FC236}">
                <a16:creationId xmlns:a16="http://schemas.microsoft.com/office/drawing/2014/main" id="{97EBB06B-DAC7-4546-A046-898A82A2DB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2259"/>
          <a:stretch/>
        </p:blipFill>
        <p:spPr bwMode="auto">
          <a:xfrm>
            <a:off x="1365450" y="3253361"/>
            <a:ext cx="9461101" cy="3352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9590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EC77E-955A-44AE-A219-EE9EF8A36EBF}"/>
              </a:ext>
            </a:extLst>
          </p:cNvPr>
          <p:cNvSpPr>
            <a:spLocks noGrp="1"/>
          </p:cNvSpPr>
          <p:nvPr>
            <p:ph type="title"/>
          </p:nvPr>
        </p:nvSpPr>
        <p:spPr/>
        <p:txBody>
          <a:bodyPr/>
          <a:lstStyle/>
          <a:p>
            <a:r>
              <a:rPr lang="en-HK" dirty="0"/>
              <a:t>Examples of </a:t>
            </a:r>
            <a:r>
              <a:rPr lang="en-US" altLang="zh-TW" dirty="0"/>
              <a:t>N</a:t>
            </a:r>
            <a:r>
              <a:rPr lang="en-HK" dirty="0" err="1"/>
              <a:t>onserial</a:t>
            </a:r>
            <a:r>
              <a:rPr lang="en-HK" dirty="0"/>
              <a:t> </a:t>
            </a:r>
            <a:r>
              <a:rPr lang="en-US" altLang="zh-TW" dirty="0"/>
              <a:t>S</a:t>
            </a:r>
            <a:r>
              <a:rPr lang="en-HK" dirty="0" err="1"/>
              <a:t>chedules</a:t>
            </a:r>
            <a:endParaRPr lang="en-HK" dirty="0"/>
          </a:p>
        </p:txBody>
      </p:sp>
      <p:sp>
        <p:nvSpPr>
          <p:cNvPr id="3" name="Content Placeholder 2">
            <a:extLst>
              <a:ext uri="{FF2B5EF4-FFF2-40B4-BE49-F238E27FC236}">
                <a16:creationId xmlns:a16="http://schemas.microsoft.com/office/drawing/2014/main" id="{CBB09041-0211-4586-97DB-357662DC8718}"/>
              </a:ext>
            </a:extLst>
          </p:cNvPr>
          <p:cNvSpPr>
            <a:spLocks noGrp="1"/>
          </p:cNvSpPr>
          <p:nvPr>
            <p:ph idx="1"/>
          </p:nvPr>
        </p:nvSpPr>
        <p:spPr/>
        <p:txBody>
          <a:bodyPr/>
          <a:lstStyle/>
          <a:p>
            <a:r>
              <a:rPr lang="en-HK" dirty="0"/>
              <a:t>Examples of </a:t>
            </a:r>
            <a:r>
              <a:rPr lang="en-HK" dirty="0" err="1"/>
              <a:t>nonserial</a:t>
            </a:r>
            <a:r>
              <a:rPr lang="en-HK" dirty="0"/>
              <a:t> schedules involving transactions T</a:t>
            </a:r>
            <a:r>
              <a:rPr lang="en-HK" baseline="-25000" dirty="0"/>
              <a:t>1</a:t>
            </a:r>
            <a:r>
              <a:rPr lang="en-HK" dirty="0"/>
              <a:t> and T</a:t>
            </a:r>
            <a:r>
              <a:rPr lang="en-HK" baseline="-25000" dirty="0"/>
              <a:t>2</a:t>
            </a:r>
          </a:p>
          <a:p>
            <a:pPr lvl="1"/>
            <a:r>
              <a:rPr lang="en-HK" dirty="0"/>
              <a:t>Two </a:t>
            </a:r>
            <a:r>
              <a:rPr lang="en-HK" dirty="0" err="1"/>
              <a:t>nonserial</a:t>
            </a:r>
            <a:r>
              <a:rPr lang="en-HK" dirty="0"/>
              <a:t> schedules C and D with interleaving of operations</a:t>
            </a:r>
          </a:p>
        </p:txBody>
      </p:sp>
      <p:sp>
        <p:nvSpPr>
          <p:cNvPr id="4" name="Slide Number Placeholder 3">
            <a:extLst>
              <a:ext uri="{FF2B5EF4-FFF2-40B4-BE49-F238E27FC236}">
                <a16:creationId xmlns:a16="http://schemas.microsoft.com/office/drawing/2014/main" id="{2712BE4C-ABD6-42E4-AD43-5ECF56524C38}"/>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6" name="Picture 2" descr="fig17_05">
            <a:extLst>
              <a:ext uri="{FF2B5EF4-FFF2-40B4-BE49-F238E27FC236}">
                <a16:creationId xmlns:a16="http://schemas.microsoft.com/office/drawing/2014/main" id="{86AC8756-B650-4808-B30B-3B783E5FA4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096" b="13440"/>
          <a:stretch/>
        </p:blipFill>
        <p:spPr bwMode="auto">
          <a:xfrm>
            <a:off x="1227898" y="2966854"/>
            <a:ext cx="9736205" cy="3606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5714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B86AB-FDD9-4F0F-98E9-B478B1DF5E87}"/>
              </a:ext>
            </a:extLst>
          </p:cNvPr>
          <p:cNvSpPr>
            <a:spLocks noGrp="1"/>
          </p:cNvSpPr>
          <p:nvPr>
            <p:ph type="title"/>
          </p:nvPr>
        </p:nvSpPr>
        <p:spPr/>
        <p:txBody>
          <a:bodyPr/>
          <a:lstStyle/>
          <a:p>
            <a:r>
              <a:rPr lang="en-HK" dirty="0"/>
              <a:t>Serialization Graphs</a:t>
            </a:r>
          </a:p>
        </p:txBody>
      </p:sp>
      <p:sp>
        <p:nvSpPr>
          <p:cNvPr id="3" name="Content Placeholder 2">
            <a:extLst>
              <a:ext uri="{FF2B5EF4-FFF2-40B4-BE49-F238E27FC236}">
                <a16:creationId xmlns:a16="http://schemas.microsoft.com/office/drawing/2014/main" id="{450819F8-B7CA-49A4-9B58-E9F91DF015D9}"/>
              </a:ext>
            </a:extLst>
          </p:cNvPr>
          <p:cNvSpPr>
            <a:spLocks noGrp="1"/>
          </p:cNvSpPr>
          <p:nvPr>
            <p:ph idx="1"/>
          </p:nvPr>
        </p:nvSpPr>
        <p:spPr/>
        <p:txBody>
          <a:bodyPr>
            <a:normAutofit fontScale="92500" lnSpcReduction="10000"/>
          </a:bodyPr>
          <a:lstStyle/>
          <a:p>
            <a:r>
              <a:rPr lang="en-HK" dirty="0"/>
              <a:t>The determination of a conflict serializable schedule can be done by the use of serialization graph (SG) or called precedence graph</a:t>
            </a:r>
          </a:p>
          <a:p>
            <a:r>
              <a:rPr lang="en-HK" dirty="0"/>
              <a:t>A serialization graph tells the effective execution order of a set of transactions</a:t>
            </a:r>
          </a:p>
          <a:p>
            <a:r>
              <a:rPr lang="en-HK" dirty="0"/>
              <a:t>The set of edges consists of all edges </a:t>
            </a:r>
            <a:r>
              <a:rPr lang="en-HK" dirty="0" err="1"/>
              <a:t>T</a:t>
            </a:r>
            <a:r>
              <a:rPr lang="en-HK" baseline="-25000" dirty="0" err="1"/>
              <a:t>i</a:t>
            </a:r>
            <a:r>
              <a:rPr lang="en-HK" baseline="-25000" dirty="0"/>
              <a:t> </a:t>
            </a:r>
            <a:r>
              <a:rPr lang="en-HK" dirty="0">
                <a:sym typeface="Symbol" panose="05050102010706020507" pitchFamily="18" charset="2"/>
              </a:rPr>
              <a:t> </a:t>
            </a:r>
            <a:r>
              <a:rPr lang="en-HK" dirty="0" err="1"/>
              <a:t>T</a:t>
            </a:r>
            <a:r>
              <a:rPr lang="en-HK" baseline="-25000" dirty="0" err="1"/>
              <a:t>j</a:t>
            </a:r>
            <a:r>
              <a:rPr lang="en-HK" dirty="0"/>
              <a:t> for which one of the following three conditions holds:</a:t>
            </a:r>
          </a:p>
          <a:p>
            <a:pPr lvl="1"/>
            <a:r>
              <a:rPr lang="en-HK" dirty="0"/>
              <a:t>W/R conflict: </a:t>
            </a:r>
            <a:r>
              <a:rPr lang="en-HK" dirty="0" err="1"/>
              <a:t>T</a:t>
            </a:r>
            <a:r>
              <a:rPr lang="en-HK" baseline="-25000" dirty="0" err="1"/>
              <a:t>i</a:t>
            </a:r>
            <a:r>
              <a:rPr lang="en-HK" dirty="0"/>
              <a:t> executes write(x) before </a:t>
            </a:r>
            <a:r>
              <a:rPr lang="en-HK" dirty="0" err="1"/>
              <a:t>T</a:t>
            </a:r>
            <a:r>
              <a:rPr lang="en-HK" baseline="-25000" dirty="0" err="1"/>
              <a:t>j</a:t>
            </a:r>
            <a:r>
              <a:rPr lang="en-HK" dirty="0"/>
              <a:t> executes read(x)</a:t>
            </a:r>
          </a:p>
          <a:p>
            <a:pPr lvl="1"/>
            <a:r>
              <a:rPr lang="en-HK" dirty="0"/>
              <a:t>R/W conflict: </a:t>
            </a:r>
            <a:r>
              <a:rPr lang="en-HK" dirty="0" err="1"/>
              <a:t>T</a:t>
            </a:r>
            <a:r>
              <a:rPr lang="en-HK" baseline="-25000" dirty="0" err="1"/>
              <a:t>i</a:t>
            </a:r>
            <a:r>
              <a:rPr lang="en-HK" dirty="0"/>
              <a:t> executes read(x) before </a:t>
            </a:r>
            <a:r>
              <a:rPr lang="en-HK" dirty="0" err="1"/>
              <a:t>T</a:t>
            </a:r>
            <a:r>
              <a:rPr lang="en-HK" baseline="-25000" dirty="0" err="1"/>
              <a:t>j</a:t>
            </a:r>
            <a:r>
              <a:rPr lang="en-HK" dirty="0"/>
              <a:t> executes write(x)</a:t>
            </a:r>
          </a:p>
          <a:p>
            <a:pPr lvl="1"/>
            <a:r>
              <a:rPr lang="en-HK" dirty="0"/>
              <a:t>W/W conflict: </a:t>
            </a:r>
            <a:r>
              <a:rPr lang="en-HK" dirty="0" err="1"/>
              <a:t>T</a:t>
            </a:r>
            <a:r>
              <a:rPr lang="en-HK" baseline="-25000" dirty="0" err="1"/>
              <a:t>i</a:t>
            </a:r>
            <a:r>
              <a:rPr lang="en-HK" dirty="0"/>
              <a:t> executes write(x) before </a:t>
            </a:r>
            <a:r>
              <a:rPr lang="en-HK" dirty="0" err="1"/>
              <a:t>T</a:t>
            </a:r>
            <a:r>
              <a:rPr lang="en-HK" baseline="-25000" dirty="0" err="1"/>
              <a:t>j</a:t>
            </a:r>
            <a:r>
              <a:rPr lang="en-HK" dirty="0"/>
              <a:t> executes write(x)</a:t>
            </a:r>
          </a:p>
          <a:p>
            <a:r>
              <a:rPr lang="en-HK" dirty="0"/>
              <a:t>Each edge </a:t>
            </a:r>
            <a:r>
              <a:rPr lang="en-HK" dirty="0" err="1"/>
              <a:t>T</a:t>
            </a:r>
            <a:r>
              <a:rPr lang="en-HK" baseline="-25000" dirty="0" err="1"/>
              <a:t>i</a:t>
            </a:r>
            <a:r>
              <a:rPr lang="en-HK" dirty="0"/>
              <a:t> </a:t>
            </a:r>
            <a:r>
              <a:rPr lang="en-HK" dirty="0">
                <a:sym typeface="Symbol" panose="05050102010706020507" pitchFamily="18" charset="2"/>
              </a:rPr>
              <a:t></a:t>
            </a:r>
            <a:r>
              <a:rPr lang="en-HK" dirty="0"/>
              <a:t> </a:t>
            </a:r>
            <a:r>
              <a:rPr lang="en-HK" dirty="0" err="1"/>
              <a:t>T</a:t>
            </a:r>
            <a:r>
              <a:rPr lang="en-HK" baseline="-25000" dirty="0" err="1"/>
              <a:t>j</a:t>
            </a:r>
            <a:r>
              <a:rPr lang="en-HK" dirty="0"/>
              <a:t> in a SG means that at least one of </a:t>
            </a:r>
            <a:r>
              <a:rPr lang="en-HK" dirty="0" err="1"/>
              <a:t>T</a:t>
            </a:r>
            <a:r>
              <a:rPr lang="en-HK" baseline="-25000" dirty="0" err="1"/>
              <a:t>i</a:t>
            </a:r>
            <a:r>
              <a:rPr lang="en-HK" dirty="0" err="1"/>
              <a:t>’s</a:t>
            </a:r>
            <a:r>
              <a:rPr lang="en-HK" dirty="0"/>
              <a:t> operations precede and conflict with one of </a:t>
            </a:r>
            <a:r>
              <a:rPr lang="en-HK" dirty="0" err="1"/>
              <a:t>T</a:t>
            </a:r>
            <a:r>
              <a:rPr lang="en-HK" baseline="-25000" dirty="0" err="1"/>
              <a:t>j</a:t>
            </a:r>
            <a:r>
              <a:rPr lang="en-HK" dirty="0" err="1"/>
              <a:t>’s</a:t>
            </a:r>
            <a:r>
              <a:rPr lang="en-HK" dirty="0"/>
              <a:t> operations</a:t>
            </a:r>
          </a:p>
          <a:p>
            <a:r>
              <a:rPr lang="en-HK" dirty="0"/>
              <a:t>Serializability theorem: A schedule is serializable if and only if the SG is acyclic</a:t>
            </a:r>
          </a:p>
          <a:p>
            <a:endParaRPr lang="en-HK" dirty="0"/>
          </a:p>
          <a:p>
            <a:endParaRPr lang="en-HK" dirty="0"/>
          </a:p>
        </p:txBody>
      </p:sp>
      <p:sp>
        <p:nvSpPr>
          <p:cNvPr id="4" name="Slide Number Placeholder 3">
            <a:extLst>
              <a:ext uri="{FF2B5EF4-FFF2-40B4-BE49-F238E27FC236}">
                <a16:creationId xmlns:a16="http://schemas.microsoft.com/office/drawing/2014/main" id="{CBD7D196-7E74-4E92-BE42-4BB574BA2E7C}"/>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543812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7E90-61B4-4908-A8BE-CAA9304AAECD}"/>
              </a:ext>
            </a:extLst>
          </p:cNvPr>
          <p:cNvSpPr>
            <a:spLocks noGrp="1"/>
          </p:cNvSpPr>
          <p:nvPr>
            <p:ph type="title"/>
          </p:nvPr>
        </p:nvSpPr>
        <p:spPr/>
        <p:txBody>
          <a:bodyPr/>
          <a:lstStyle/>
          <a:p>
            <a:r>
              <a:rPr lang="en-HK" dirty="0"/>
              <a:t>Serialization/Precedence Graph</a:t>
            </a:r>
          </a:p>
        </p:txBody>
      </p:sp>
      <p:graphicFrame>
        <p:nvGraphicFramePr>
          <p:cNvPr id="24" name="Content Placeholder 23">
            <a:extLst>
              <a:ext uri="{FF2B5EF4-FFF2-40B4-BE49-F238E27FC236}">
                <a16:creationId xmlns:a16="http://schemas.microsoft.com/office/drawing/2014/main" id="{35D4B637-808B-46E1-9BAF-FD8235B6703E}"/>
              </a:ext>
            </a:extLst>
          </p:cNvPr>
          <p:cNvGraphicFramePr>
            <a:graphicFrameLocks noGrp="1"/>
          </p:cNvGraphicFramePr>
          <p:nvPr>
            <p:ph idx="1"/>
            <p:extLst>
              <p:ext uri="{D42A27DB-BD31-4B8C-83A1-F6EECF244321}">
                <p14:modId xmlns:p14="http://schemas.microsoft.com/office/powerpoint/2010/main" val="2006457268"/>
              </p:ext>
            </p:extLst>
          </p:nvPr>
        </p:nvGraphicFramePr>
        <p:xfrm>
          <a:off x="2046971" y="2082122"/>
          <a:ext cx="8561162" cy="2595880"/>
        </p:xfrm>
        <a:graphic>
          <a:graphicData uri="http://schemas.openxmlformats.org/drawingml/2006/table">
            <a:tbl>
              <a:tblPr firstRow="1" bandRow="1">
                <a:tableStyleId>{93296810-A885-4BE3-A3E7-6D5BEEA58F35}</a:tableStyleId>
              </a:tblPr>
              <a:tblGrid>
                <a:gridCol w="4280581">
                  <a:extLst>
                    <a:ext uri="{9D8B030D-6E8A-4147-A177-3AD203B41FA5}">
                      <a16:colId xmlns:a16="http://schemas.microsoft.com/office/drawing/2014/main" val="839078659"/>
                    </a:ext>
                  </a:extLst>
                </a:gridCol>
                <a:gridCol w="4280581">
                  <a:extLst>
                    <a:ext uri="{9D8B030D-6E8A-4147-A177-3AD203B41FA5}">
                      <a16:colId xmlns:a16="http://schemas.microsoft.com/office/drawing/2014/main" val="3790767172"/>
                    </a:ext>
                  </a:extLst>
                </a:gridCol>
              </a:tblGrid>
              <a:tr h="370840">
                <a:tc>
                  <a:txBody>
                    <a:bodyPr/>
                    <a:lstStyle/>
                    <a:p>
                      <a:r>
                        <a:rPr lang="en-HK" dirty="0"/>
                        <a:t>Transaction </a:t>
                      </a:r>
                      <a:r>
                        <a:rPr lang="en-HK" i="1" dirty="0"/>
                        <a:t>T</a:t>
                      </a:r>
                      <a:r>
                        <a:rPr lang="en-HK" dirty="0"/>
                        <a:t>:</a:t>
                      </a:r>
                    </a:p>
                  </a:txBody>
                  <a:tcPr/>
                </a:tc>
                <a:tc>
                  <a:txBody>
                    <a:bodyPr/>
                    <a:lstStyle/>
                    <a:p>
                      <a:r>
                        <a:rPr lang="en-HK" dirty="0"/>
                        <a:t>Transaction </a:t>
                      </a:r>
                      <a:r>
                        <a:rPr lang="en-HK" i="1" dirty="0"/>
                        <a:t>U</a:t>
                      </a:r>
                      <a:r>
                        <a:rPr lang="en-HK" dirty="0"/>
                        <a:t>:</a:t>
                      </a:r>
                    </a:p>
                  </a:txBody>
                  <a:tcPr/>
                </a:tc>
                <a:extLst>
                  <a:ext uri="{0D108BD9-81ED-4DB2-BD59-A6C34878D82A}">
                    <a16:rowId xmlns:a16="http://schemas.microsoft.com/office/drawing/2014/main" val="2871093079"/>
                  </a:ext>
                </a:extLst>
              </a:tr>
              <a:tr h="370840">
                <a:tc>
                  <a:txBody>
                    <a:bodyPr/>
                    <a:lstStyle/>
                    <a:p>
                      <a:r>
                        <a:rPr lang="en-HK" dirty="0">
                          <a:latin typeface="Arial" panose="020B0604020202020204" pitchFamily="34" charset="0"/>
                          <a:cs typeface="Arial" panose="020B0604020202020204" pitchFamily="34" charset="0"/>
                        </a:rPr>
                        <a:t>x = read(</a:t>
                      </a:r>
                      <a:r>
                        <a:rPr lang="en-HK" dirty="0" err="1">
                          <a:latin typeface="Arial" panose="020B0604020202020204" pitchFamily="34" charset="0"/>
                          <a:cs typeface="Arial" panose="020B0604020202020204" pitchFamily="34" charset="0"/>
                        </a:rPr>
                        <a:t>i</a:t>
                      </a:r>
                      <a:r>
                        <a:rPr lang="en-HK" dirty="0">
                          <a:latin typeface="Arial" panose="020B0604020202020204" pitchFamily="34" charset="0"/>
                          <a:cs typeface="Arial" panose="020B0604020202020204" pitchFamily="34" charset="0"/>
                        </a:rPr>
                        <a:t>)</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38721145"/>
                  </a:ext>
                </a:extLst>
              </a:tr>
              <a:tr h="370840">
                <a:tc>
                  <a:txBody>
                    <a:bodyPr/>
                    <a:lstStyle/>
                    <a:p>
                      <a:r>
                        <a:rPr lang="en-HK" dirty="0">
                          <a:latin typeface="Arial" panose="020B0604020202020204" pitchFamily="34" charset="0"/>
                          <a:cs typeface="Arial" panose="020B0604020202020204" pitchFamily="34" charset="0"/>
                        </a:rPr>
                        <a:t>write(</a:t>
                      </a:r>
                      <a:r>
                        <a:rPr lang="en-HK" dirty="0" err="1">
                          <a:latin typeface="Arial" panose="020B0604020202020204" pitchFamily="34" charset="0"/>
                          <a:cs typeface="Arial" panose="020B0604020202020204" pitchFamily="34" charset="0"/>
                        </a:rPr>
                        <a:t>i</a:t>
                      </a:r>
                      <a:r>
                        <a:rPr lang="en-HK" dirty="0">
                          <a:latin typeface="Arial" panose="020B0604020202020204" pitchFamily="34" charset="0"/>
                          <a:cs typeface="Arial" panose="020B0604020202020204" pitchFamily="34" charset="0"/>
                        </a:rPr>
                        <a:t>, 10)</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9425468"/>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y = read(j)</a:t>
                      </a:r>
                    </a:p>
                  </a:txBody>
                  <a:tcPr/>
                </a:tc>
                <a:extLst>
                  <a:ext uri="{0D108BD9-81ED-4DB2-BD59-A6C34878D82A}">
                    <a16:rowId xmlns:a16="http://schemas.microsoft.com/office/drawing/2014/main" val="3108030483"/>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write(j, 30)</a:t>
                      </a:r>
                    </a:p>
                  </a:txBody>
                  <a:tcPr/>
                </a:tc>
                <a:extLst>
                  <a:ext uri="{0D108BD9-81ED-4DB2-BD59-A6C34878D82A}">
                    <a16:rowId xmlns:a16="http://schemas.microsoft.com/office/drawing/2014/main" val="1834855075"/>
                  </a:ext>
                </a:extLst>
              </a:tr>
              <a:tr h="370840">
                <a:tc>
                  <a:txBody>
                    <a:bodyPr/>
                    <a:lstStyle/>
                    <a:p>
                      <a:r>
                        <a:rPr lang="en-HK" dirty="0">
                          <a:latin typeface="Arial" panose="020B0604020202020204" pitchFamily="34" charset="0"/>
                          <a:cs typeface="Arial" panose="020B0604020202020204" pitchFamily="34" charset="0"/>
                        </a:rPr>
                        <a:t>write(j, 20)</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46040741"/>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z = read(</a:t>
                      </a:r>
                      <a:r>
                        <a:rPr lang="en-HK" dirty="0" err="1">
                          <a:latin typeface="Arial" panose="020B0604020202020204" pitchFamily="34" charset="0"/>
                          <a:cs typeface="Arial" panose="020B0604020202020204" pitchFamily="34" charset="0"/>
                        </a:rPr>
                        <a:t>i</a:t>
                      </a:r>
                      <a:r>
                        <a:rPr lang="en-HK"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241077289"/>
                  </a:ext>
                </a:extLst>
              </a:tr>
            </a:tbl>
          </a:graphicData>
        </a:graphic>
      </p:graphicFrame>
      <p:sp>
        <p:nvSpPr>
          <p:cNvPr id="4" name="Slide Number Placeholder 3">
            <a:extLst>
              <a:ext uri="{FF2B5EF4-FFF2-40B4-BE49-F238E27FC236}">
                <a16:creationId xmlns:a16="http://schemas.microsoft.com/office/drawing/2014/main" id="{4810D0F4-9E7E-4AB8-97AB-8578FC641635}"/>
              </a:ext>
            </a:extLst>
          </p:cNvPr>
          <p:cNvSpPr>
            <a:spLocks noGrp="1"/>
          </p:cNvSpPr>
          <p:nvPr>
            <p:ph type="sldNum" sz="quarter" idx="12"/>
          </p:nvPr>
        </p:nvSpPr>
        <p:spPr/>
        <p:txBody>
          <a:bodyPr/>
          <a:lstStyle/>
          <a:p>
            <a:fld id="{D57F1E4F-1CFF-5643-939E-217C01CDF565}" type="slidenum">
              <a:rPr lang="en-US" smtClean="0"/>
              <a:pPr/>
              <a:t>25</a:t>
            </a:fld>
            <a:endParaRPr lang="en-US" dirty="0"/>
          </a:p>
        </p:txBody>
      </p:sp>
      <p:cxnSp>
        <p:nvCxnSpPr>
          <p:cNvPr id="26" name="Straight Arrow Connector 25">
            <a:extLst>
              <a:ext uri="{FF2B5EF4-FFF2-40B4-BE49-F238E27FC236}">
                <a16:creationId xmlns:a16="http://schemas.microsoft.com/office/drawing/2014/main" id="{4378B528-EEAF-4A53-B950-6CCAE9293F01}"/>
              </a:ext>
            </a:extLst>
          </p:cNvPr>
          <p:cNvCxnSpPr/>
          <p:nvPr/>
        </p:nvCxnSpPr>
        <p:spPr>
          <a:xfrm>
            <a:off x="3388409" y="3009901"/>
            <a:ext cx="2939143" cy="15022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2381DB2-50B5-47F0-9FED-6F7103F8732D}"/>
              </a:ext>
            </a:extLst>
          </p:cNvPr>
          <p:cNvCxnSpPr>
            <a:cxnSpLocks/>
          </p:cNvCxnSpPr>
          <p:nvPr/>
        </p:nvCxnSpPr>
        <p:spPr>
          <a:xfrm flipH="1">
            <a:off x="3347360" y="3423559"/>
            <a:ext cx="2980192" cy="7239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44" name="Group 43">
            <a:extLst>
              <a:ext uri="{FF2B5EF4-FFF2-40B4-BE49-F238E27FC236}">
                <a16:creationId xmlns:a16="http://schemas.microsoft.com/office/drawing/2014/main" id="{16D3BB2B-AD8B-4307-AE68-9F56F161E867}"/>
              </a:ext>
            </a:extLst>
          </p:cNvPr>
          <p:cNvGrpSpPr/>
          <p:nvPr/>
        </p:nvGrpSpPr>
        <p:grpSpPr>
          <a:xfrm>
            <a:off x="3871119" y="4988243"/>
            <a:ext cx="4449763" cy="925285"/>
            <a:chOff x="1959428" y="4988243"/>
            <a:chExt cx="4449763" cy="925285"/>
          </a:xfrm>
        </p:grpSpPr>
        <p:sp>
          <p:nvSpPr>
            <p:cNvPr id="31" name="Oval 30">
              <a:extLst>
                <a:ext uri="{FF2B5EF4-FFF2-40B4-BE49-F238E27FC236}">
                  <a16:creationId xmlns:a16="http://schemas.microsoft.com/office/drawing/2014/main" id="{C427D79A-69ED-42EF-9B0B-D3DF80163268}"/>
                </a:ext>
              </a:extLst>
            </p:cNvPr>
            <p:cNvSpPr/>
            <p:nvPr/>
          </p:nvSpPr>
          <p:spPr>
            <a:xfrm>
              <a:off x="1959428" y="4988243"/>
              <a:ext cx="925285" cy="92528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000" dirty="0">
                  <a:latin typeface="Arial" panose="020B0604020202020204" pitchFamily="34" charset="0"/>
                  <a:cs typeface="Arial" panose="020B0604020202020204" pitchFamily="34" charset="0"/>
                </a:rPr>
                <a:t>T</a:t>
              </a:r>
              <a:endParaRPr lang="en-HK" sz="2000" dirty="0">
                <a:latin typeface="Arial" panose="020B0604020202020204" pitchFamily="34" charset="0"/>
                <a:cs typeface="Arial" panose="020B0604020202020204" pitchFamily="34" charset="0"/>
              </a:endParaRPr>
            </a:p>
          </p:txBody>
        </p:sp>
        <p:sp>
          <p:nvSpPr>
            <p:cNvPr id="32" name="Oval 31">
              <a:extLst>
                <a:ext uri="{FF2B5EF4-FFF2-40B4-BE49-F238E27FC236}">
                  <a16:creationId xmlns:a16="http://schemas.microsoft.com/office/drawing/2014/main" id="{5974F5E6-8E7C-4291-8DA4-2AEBA003D9E4}"/>
                </a:ext>
              </a:extLst>
            </p:cNvPr>
            <p:cNvSpPr/>
            <p:nvPr/>
          </p:nvSpPr>
          <p:spPr>
            <a:xfrm>
              <a:off x="5483906" y="4988243"/>
              <a:ext cx="925285" cy="92528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000" dirty="0">
                  <a:latin typeface="Arial" panose="020B0604020202020204" pitchFamily="34" charset="0"/>
                  <a:cs typeface="Arial" panose="020B0604020202020204" pitchFamily="34" charset="0"/>
                </a:rPr>
                <a:t>U</a:t>
              </a:r>
              <a:endParaRPr lang="en-HK" sz="2000" dirty="0">
                <a:latin typeface="Arial" panose="020B0604020202020204" pitchFamily="34" charset="0"/>
                <a:cs typeface="Arial" panose="020B0604020202020204" pitchFamily="34" charset="0"/>
              </a:endParaRPr>
            </a:p>
          </p:txBody>
        </p:sp>
        <p:cxnSp>
          <p:nvCxnSpPr>
            <p:cNvPr id="36" name="Straight Arrow Connector 35">
              <a:extLst>
                <a:ext uri="{FF2B5EF4-FFF2-40B4-BE49-F238E27FC236}">
                  <a16:creationId xmlns:a16="http://schemas.microsoft.com/office/drawing/2014/main" id="{3A2224A3-ECAF-46BD-81E2-EDC291436685}"/>
                </a:ext>
              </a:extLst>
            </p:cNvPr>
            <p:cNvCxnSpPr>
              <a:cxnSpLocks/>
              <a:stCxn id="31" idx="7"/>
              <a:endCxn id="32" idx="1"/>
            </p:cNvCxnSpPr>
            <p:nvPr/>
          </p:nvCxnSpPr>
          <p:spPr>
            <a:xfrm>
              <a:off x="2749208" y="5123748"/>
              <a:ext cx="287020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58A78CC-749F-4530-ADA2-368801F83B97}"/>
                </a:ext>
              </a:extLst>
            </p:cNvPr>
            <p:cNvCxnSpPr>
              <a:cxnSpLocks/>
              <a:stCxn id="32" idx="3"/>
              <a:endCxn id="31" idx="5"/>
            </p:cNvCxnSpPr>
            <p:nvPr/>
          </p:nvCxnSpPr>
          <p:spPr>
            <a:xfrm flipH="1">
              <a:off x="2749208" y="5778023"/>
              <a:ext cx="287020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180486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BC8C0-0956-47A7-A4E0-845008181CAA}"/>
              </a:ext>
            </a:extLst>
          </p:cNvPr>
          <p:cNvSpPr>
            <a:spLocks noGrp="1"/>
          </p:cNvSpPr>
          <p:nvPr>
            <p:ph type="title"/>
          </p:nvPr>
        </p:nvSpPr>
        <p:spPr>
          <a:xfrm>
            <a:off x="1202919" y="284176"/>
            <a:ext cx="10477452" cy="1508760"/>
          </a:xfrm>
        </p:spPr>
        <p:txBody>
          <a:bodyPr/>
          <a:lstStyle/>
          <a:p>
            <a:r>
              <a:rPr lang="en-HK" dirty="0"/>
              <a:t>Serialization/Precedence Graph: Examples</a:t>
            </a:r>
          </a:p>
        </p:txBody>
      </p:sp>
      <p:sp>
        <p:nvSpPr>
          <p:cNvPr id="3" name="Content Placeholder 2">
            <a:extLst>
              <a:ext uri="{FF2B5EF4-FFF2-40B4-BE49-F238E27FC236}">
                <a16:creationId xmlns:a16="http://schemas.microsoft.com/office/drawing/2014/main" id="{917F38A5-92B8-4F93-8335-44F2FA10D192}"/>
              </a:ext>
            </a:extLst>
          </p:cNvPr>
          <p:cNvSpPr>
            <a:spLocks noGrp="1"/>
          </p:cNvSpPr>
          <p:nvPr>
            <p:ph idx="1"/>
          </p:nvPr>
        </p:nvSpPr>
        <p:spPr/>
        <p:txBody>
          <a:bodyPr/>
          <a:lstStyle/>
          <a:p>
            <a:r>
              <a:rPr lang="en-US" altLang="en-US" sz="1800" dirty="0"/>
              <a:t>Constructing the precedence graphs for schedules A and D </a:t>
            </a:r>
            <a:r>
              <a:rPr lang="en-HK" altLang="en-US" sz="1800" dirty="0"/>
              <a:t>on Slides #22 and #23 </a:t>
            </a:r>
            <a:r>
              <a:rPr lang="en-US" altLang="en-US" sz="1800" dirty="0"/>
              <a:t>to test for conflict serializability</a:t>
            </a:r>
          </a:p>
          <a:p>
            <a:pPr lvl="1"/>
            <a:r>
              <a:rPr lang="en-US" altLang="en-US" sz="1800" dirty="0"/>
              <a:t>(a) Precedence graph for serial schedule A.</a:t>
            </a:r>
          </a:p>
          <a:p>
            <a:pPr lvl="1"/>
            <a:r>
              <a:rPr lang="en-US" altLang="en-US" sz="1800" dirty="0"/>
              <a:t>(b) Precedence graph for serial schedule B.</a:t>
            </a:r>
          </a:p>
          <a:p>
            <a:pPr lvl="1"/>
            <a:r>
              <a:rPr lang="en-US" altLang="en-US" sz="1800" dirty="0"/>
              <a:t>(c) Precedence graph for schedule C (not conflict serializable). </a:t>
            </a:r>
          </a:p>
          <a:p>
            <a:pPr lvl="1"/>
            <a:r>
              <a:rPr lang="en-US" altLang="en-US" sz="1800" dirty="0"/>
              <a:t>(d) Precedence graph for schedule D (conflict serializable, equivalent to schedule A).</a:t>
            </a:r>
          </a:p>
          <a:p>
            <a:endParaRPr lang="en-HK" dirty="0"/>
          </a:p>
        </p:txBody>
      </p:sp>
      <p:sp>
        <p:nvSpPr>
          <p:cNvPr id="4" name="Slide Number Placeholder 3">
            <a:extLst>
              <a:ext uri="{FF2B5EF4-FFF2-40B4-BE49-F238E27FC236}">
                <a16:creationId xmlns:a16="http://schemas.microsoft.com/office/drawing/2014/main" id="{5E0420D1-2C4A-47AB-A5C0-6190B662131C}"/>
              </a:ext>
            </a:extLst>
          </p:cNvPr>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5" name="Picture 4">
            <a:extLst>
              <a:ext uri="{FF2B5EF4-FFF2-40B4-BE49-F238E27FC236}">
                <a16:creationId xmlns:a16="http://schemas.microsoft.com/office/drawing/2014/main" id="{8C16D5E1-08A2-46D4-99AE-2964E15D7B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0990" b="70450"/>
          <a:stretch/>
        </p:blipFill>
        <p:spPr bwMode="auto">
          <a:xfrm>
            <a:off x="517119" y="4038812"/>
            <a:ext cx="3477938" cy="124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8FA5569B-6C76-4B28-8F5E-89F90D0A85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469" r="59474"/>
          <a:stretch/>
        </p:blipFill>
        <p:spPr bwMode="auto">
          <a:xfrm>
            <a:off x="7806077" y="4049396"/>
            <a:ext cx="3613038" cy="2037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788EC7A0-DC14-4344-900C-EB3F820AEE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195" b="63775"/>
          <a:stretch/>
        </p:blipFill>
        <p:spPr bwMode="auto">
          <a:xfrm>
            <a:off x="4126172" y="4038810"/>
            <a:ext cx="3548790" cy="152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76483C9C-4FA1-475F-B5F1-8AF6A45CE9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989" t="51469" r="1" b="15153"/>
          <a:stretch/>
        </p:blipFill>
        <p:spPr bwMode="auto">
          <a:xfrm>
            <a:off x="517119" y="5386425"/>
            <a:ext cx="3477938" cy="1401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6871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3B98A-7FAB-4976-BC3D-10BAF9678D67}"/>
              </a:ext>
            </a:extLst>
          </p:cNvPr>
          <p:cNvSpPr>
            <a:spLocks noGrp="1"/>
          </p:cNvSpPr>
          <p:nvPr>
            <p:ph type="title"/>
          </p:nvPr>
        </p:nvSpPr>
        <p:spPr/>
        <p:txBody>
          <a:bodyPr/>
          <a:lstStyle/>
          <a:p>
            <a:r>
              <a:rPr lang="en-HK" dirty="0"/>
              <a:t>Schedules Classified on Recoverability</a:t>
            </a:r>
          </a:p>
        </p:txBody>
      </p:sp>
      <p:sp>
        <p:nvSpPr>
          <p:cNvPr id="3" name="Content Placeholder 2">
            <a:extLst>
              <a:ext uri="{FF2B5EF4-FFF2-40B4-BE49-F238E27FC236}">
                <a16:creationId xmlns:a16="http://schemas.microsoft.com/office/drawing/2014/main" id="{25342F13-86AB-41A0-9E5B-64D81EDFDFA4}"/>
              </a:ext>
            </a:extLst>
          </p:cNvPr>
          <p:cNvSpPr>
            <a:spLocks noGrp="1"/>
          </p:cNvSpPr>
          <p:nvPr>
            <p:ph idx="1"/>
          </p:nvPr>
        </p:nvSpPr>
        <p:spPr/>
        <p:txBody>
          <a:bodyPr>
            <a:normAutofit fontScale="92500"/>
          </a:bodyPr>
          <a:lstStyle/>
          <a:p>
            <a:r>
              <a:rPr lang="en-HK" dirty="0"/>
              <a:t>Recoverable schedule:</a:t>
            </a:r>
          </a:p>
          <a:p>
            <a:pPr lvl="1"/>
            <a:r>
              <a:rPr lang="en-HK" dirty="0"/>
              <a:t>If a transaction is aborted, all its effects have to be undone</a:t>
            </a:r>
          </a:p>
          <a:p>
            <a:pPr lvl="1"/>
            <a:r>
              <a:rPr lang="en-HK" dirty="0"/>
              <a:t>Rollback of a transaction: undo those processed operations of an aborted transaction</a:t>
            </a:r>
          </a:p>
          <a:p>
            <a:pPr lvl="1"/>
            <a:r>
              <a:rPr lang="en-HK" dirty="0"/>
              <a:t>Why needs to be rollback </a:t>
            </a:r>
            <a:r>
              <a:rPr lang="en-HK" dirty="0">
                <a:sym typeface="Symbol" panose="05050102010706020507" pitchFamily="18" charset="2"/>
              </a:rPr>
              <a:t></a:t>
            </a:r>
            <a:r>
              <a:rPr lang="en-HK" dirty="0"/>
              <a:t> maintaining consistency and all or nothing property</a:t>
            </a:r>
          </a:p>
          <a:p>
            <a:r>
              <a:rPr lang="en-HK" dirty="0"/>
              <a:t>A schedule S is recoverable if </a:t>
            </a:r>
          </a:p>
          <a:p>
            <a:pPr lvl="1"/>
            <a:r>
              <a:rPr lang="en-HK" dirty="0"/>
              <a:t>For all </a:t>
            </a:r>
            <a:r>
              <a:rPr lang="en-HK" dirty="0" err="1"/>
              <a:t>T</a:t>
            </a:r>
            <a:r>
              <a:rPr lang="en-HK" baseline="-25000" dirty="0" err="1"/>
              <a:t>i</a:t>
            </a:r>
            <a:r>
              <a:rPr lang="en-HK" dirty="0"/>
              <a:t> and </a:t>
            </a:r>
            <a:r>
              <a:rPr lang="en-HK" dirty="0" err="1"/>
              <a:t>T</a:t>
            </a:r>
            <a:r>
              <a:rPr lang="en-HK" baseline="-25000" dirty="0" err="1"/>
              <a:t>j</a:t>
            </a:r>
            <a:r>
              <a:rPr lang="en-HK" dirty="0"/>
              <a:t> where </a:t>
            </a:r>
            <a:r>
              <a:rPr lang="en-HK" dirty="0" err="1"/>
              <a:t>T</a:t>
            </a:r>
            <a:r>
              <a:rPr lang="en-HK" baseline="-25000" dirty="0" err="1"/>
              <a:t>i</a:t>
            </a:r>
            <a:r>
              <a:rPr lang="en-HK" dirty="0"/>
              <a:t> read an item written by </a:t>
            </a:r>
            <a:r>
              <a:rPr lang="en-HK" dirty="0" err="1"/>
              <a:t>T</a:t>
            </a:r>
            <a:r>
              <a:rPr lang="en-HK" baseline="-25000" dirty="0" err="1"/>
              <a:t>j</a:t>
            </a:r>
            <a:r>
              <a:rPr lang="en-HK" dirty="0"/>
              <a:t>, </a:t>
            </a:r>
            <a:r>
              <a:rPr lang="en-HK" dirty="0" err="1"/>
              <a:t>T</a:t>
            </a:r>
            <a:r>
              <a:rPr lang="en-HK" baseline="-25000" dirty="0" err="1"/>
              <a:t>j</a:t>
            </a:r>
            <a:r>
              <a:rPr lang="en-HK" dirty="0"/>
              <a:t> commits before </a:t>
            </a:r>
            <a:r>
              <a:rPr lang="en-HK" dirty="0" err="1"/>
              <a:t>T</a:t>
            </a:r>
            <a:r>
              <a:rPr lang="en-HK" baseline="-25000" dirty="0" err="1"/>
              <a:t>i</a:t>
            </a:r>
            <a:endParaRPr lang="en-HK" baseline="-25000" dirty="0"/>
          </a:p>
          <a:p>
            <a:r>
              <a:rPr lang="en-HK" dirty="0"/>
              <a:t>Cascaded rollback</a:t>
            </a:r>
          </a:p>
          <a:p>
            <a:pPr lvl="1"/>
            <a:r>
              <a:rPr lang="en-HK" dirty="0"/>
              <a:t>A single rollback leads to a series of rollback</a:t>
            </a:r>
          </a:p>
          <a:p>
            <a:pPr lvl="1"/>
            <a:r>
              <a:rPr lang="en-HK" dirty="0"/>
              <a:t>All uncommitted transactions that read data items from a failed (aborted) transaction must be rolled back</a:t>
            </a:r>
          </a:p>
          <a:p>
            <a:endParaRPr lang="en-HK" dirty="0"/>
          </a:p>
        </p:txBody>
      </p:sp>
      <p:sp>
        <p:nvSpPr>
          <p:cNvPr id="4" name="Slide Number Placeholder 3">
            <a:extLst>
              <a:ext uri="{FF2B5EF4-FFF2-40B4-BE49-F238E27FC236}">
                <a16:creationId xmlns:a16="http://schemas.microsoft.com/office/drawing/2014/main" id="{FDB00927-A79C-4E32-B08A-F5F04378F223}"/>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229304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9D8B2-0060-4CA2-B175-3BD59C523D51}"/>
              </a:ext>
            </a:extLst>
          </p:cNvPr>
          <p:cNvSpPr>
            <a:spLocks noGrp="1"/>
          </p:cNvSpPr>
          <p:nvPr>
            <p:ph type="title"/>
          </p:nvPr>
        </p:nvSpPr>
        <p:spPr/>
        <p:txBody>
          <a:bodyPr/>
          <a:lstStyle/>
          <a:p>
            <a:r>
              <a:rPr lang="en-HK" dirty="0"/>
              <a:t>How to Ensure Recoverability?</a:t>
            </a:r>
          </a:p>
        </p:txBody>
      </p:sp>
      <p:sp>
        <p:nvSpPr>
          <p:cNvPr id="3" name="Content Placeholder 2">
            <a:extLst>
              <a:ext uri="{FF2B5EF4-FFF2-40B4-BE49-F238E27FC236}">
                <a16:creationId xmlns:a16="http://schemas.microsoft.com/office/drawing/2014/main" id="{4997537C-492C-45F7-A41F-AC78AF3C5730}"/>
              </a:ext>
            </a:extLst>
          </p:cNvPr>
          <p:cNvSpPr>
            <a:spLocks noGrp="1"/>
          </p:cNvSpPr>
          <p:nvPr>
            <p:ph idx="1"/>
          </p:nvPr>
        </p:nvSpPr>
        <p:spPr/>
        <p:txBody>
          <a:bodyPr/>
          <a:lstStyle/>
          <a:p>
            <a:r>
              <a:rPr lang="en-HK" dirty="0"/>
              <a:t>To ensure recoverability (undo to previous database state):</a:t>
            </a:r>
          </a:p>
          <a:p>
            <a:r>
              <a:rPr lang="en-HK" dirty="0"/>
              <a:t>No dirty read: reading uncommitted data items</a:t>
            </a:r>
          </a:p>
          <a:p>
            <a:r>
              <a:rPr lang="en-HK" dirty="0"/>
              <a:t>No premature write: no update on a data item if another transaction has updated it and the transaction has not committed</a:t>
            </a:r>
          </a:p>
          <a:p>
            <a:r>
              <a:rPr lang="en-HK" dirty="0"/>
              <a:t>Strict execution: delay the reading and updating of a data item until the previous transaction that has updated the same data item has committed/aborted</a:t>
            </a:r>
          </a:p>
          <a:p>
            <a:endParaRPr lang="en-HK" dirty="0"/>
          </a:p>
        </p:txBody>
      </p:sp>
      <p:sp>
        <p:nvSpPr>
          <p:cNvPr id="4" name="Slide Number Placeholder 3">
            <a:extLst>
              <a:ext uri="{FF2B5EF4-FFF2-40B4-BE49-F238E27FC236}">
                <a16:creationId xmlns:a16="http://schemas.microsoft.com/office/drawing/2014/main" id="{98964C5F-9A93-43F2-9B6C-C8FC1B268388}"/>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499380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0D7D-8F60-46B9-BBF7-207FA7AEF58D}"/>
              </a:ext>
            </a:extLst>
          </p:cNvPr>
          <p:cNvSpPr>
            <a:spLocks noGrp="1"/>
          </p:cNvSpPr>
          <p:nvPr>
            <p:ph type="title"/>
          </p:nvPr>
        </p:nvSpPr>
        <p:spPr/>
        <p:txBody>
          <a:bodyPr/>
          <a:lstStyle/>
          <a:p>
            <a:r>
              <a:rPr lang="en-HK" dirty="0"/>
              <a:t>Non-recoverable vs. Recoverable</a:t>
            </a:r>
          </a:p>
        </p:txBody>
      </p:sp>
      <p:sp>
        <p:nvSpPr>
          <p:cNvPr id="3" name="Content Placeholder 2">
            <a:extLst>
              <a:ext uri="{FF2B5EF4-FFF2-40B4-BE49-F238E27FC236}">
                <a16:creationId xmlns:a16="http://schemas.microsoft.com/office/drawing/2014/main" id="{D189D0C6-E57F-4598-943F-E97F88A2D1E2}"/>
              </a:ext>
            </a:extLst>
          </p:cNvPr>
          <p:cNvSpPr>
            <a:spLocks noGrp="1"/>
          </p:cNvSpPr>
          <p:nvPr>
            <p:ph idx="1"/>
          </p:nvPr>
        </p:nvSpPr>
        <p:spPr>
          <a:xfrm>
            <a:off x="1202919" y="4838700"/>
            <a:ext cx="5301295" cy="1379220"/>
          </a:xfrm>
        </p:spPr>
        <p:txBody>
          <a:bodyPr/>
          <a:lstStyle/>
          <a:p>
            <a:r>
              <a:rPr lang="en-HK" dirty="0"/>
              <a:t>Non-recoverable</a:t>
            </a:r>
          </a:p>
          <a:p>
            <a:pPr lvl="1"/>
            <a:r>
              <a:rPr lang="en-HK" dirty="0"/>
              <a:t>If T</a:t>
            </a:r>
            <a:r>
              <a:rPr lang="en-HK" baseline="-25000" dirty="0"/>
              <a:t>2</a:t>
            </a:r>
            <a:r>
              <a:rPr lang="en-HK" dirty="0"/>
              <a:t> commits and then T</a:t>
            </a:r>
            <a:r>
              <a:rPr lang="en-HK" baseline="-25000" dirty="0"/>
              <a:t>1</a:t>
            </a:r>
            <a:r>
              <a:rPr lang="en-HK" dirty="0"/>
              <a:t> aborts</a:t>
            </a:r>
          </a:p>
        </p:txBody>
      </p:sp>
      <p:sp>
        <p:nvSpPr>
          <p:cNvPr id="4" name="Slide Number Placeholder 3">
            <a:extLst>
              <a:ext uri="{FF2B5EF4-FFF2-40B4-BE49-F238E27FC236}">
                <a16:creationId xmlns:a16="http://schemas.microsoft.com/office/drawing/2014/main" id="{52A516D4-70AD-4C63-AFD9-27E549D8FF41}"/>
              </a:ext>
            </a:extLst>
          </p:cNvPr>
          <p:cNvSpPr>
            <a:spLocks noGrp="1"/>
          </p:cNvSpPr>
          <p:nvPr>
            <p:ph type="sldNum" sz="quarter" idx="12"/>
          </p:nvPr>
        </p:nvSpPr>
        <p:spPr/>
        <p:txBody>
          <a:bodyPr/>
          <a:lstStyle/>
          <a:p>
            <a:fld id="{D57F1E4F-1CFF-5643-939E-217C01CDF565}" type="slidenum">
              <a:rPr lang="en-US" smtClean="0"/>
              <a:pPr/>
              <a:t>29</a:t>
            </a:fld>
            <a:endParaRPr lang="en-US" dirty="0"/>
          </a:p>
        </p:txBody>
      </p:sp>
      <p:graphicFrame>
        <p:nvGraphicFramePr>
          <p:cNvPr id="5" name="Content Placeholder 23">
            <a:extLst>
              <a:ext uri="{FF2B5EF4-FFF2-40B4-BE49-F238E27FC236}">
                <a16:creationId xmlns:a16="http://schemas.microsoft.com/office/drawing/2014/main" id="{30AB2B00-E8E7-4EB7-A57A-E6D7000FA007}"/>
              </a:ext>
            </a:extLst>
          </p:cNvPr>
          <p:cNvGraphicFramePr>
            <a:graphicFrameLocks/>
          </p:cNvGraphicFramePr>
          <p:nvPr>
            <p:extLst>
              <p:ext uri="{D42A27DB-BD31-4B8C-83A1-F6EECF244321}">
                <p14:modId xmlns:p14="http://schemas.microsoft.com/office/powerpoint/2010/main" val="1185433317"/>
              </p:ext>
            </p:extLst>
          </p:nvPr>
        </p:nvGraphicFramePr>
        <p:xfrm>
          <a:off x="1372057" y="2071237"/>
          <a:ext cx="3406772" cy="2595880"/>
        </p:xfrm>
        <a:graphic>
          <a:graphicData uri="http://schemas.openxmlformats.org/drawingml/2006/table">
            <a:tbl>
              <a:tblPr firstRow="1" bandRow="1">
                <a:tableStyleId>{93296810-A885-4BE3-A3E7-6D5BEEA58F35}</a:tableStyleId>
              </a:tblPr>
              <a:tblGrid>
                <a:gridCol w="1703386">
                  <a:extLst>
                    <a:ext uri="{9D8B030D-6E8A-4147-A177-3AD203B41FA5}">
                      <a16:colId xmlns:a16="http://schemas.microsoft.com/office/drawing/2014/main" val="839078659"/>
                    </a:ext>
                  </a:extLst>
                </a:gridCol>
                <a:gridCol w="1703386">
                  <a:extLst>
                    <a:ext uri="{9D8B030D-6E8A-4147-A177-3AD203B41FA5}">
                      <a16:colId xmlns:a16="http://schemas.microsoft.com/office/drawing/2014/main" val="3790767172"/>
                    </a:ext>
                  </a:extLst>
                </a:gridCol>
              </a:tblGrid>
              <a:tr h="370840">
                <a:tc>
                  <a:txBody>
                    <a:bodyPr/>
                    <a:lstStyle/>
                    <a:p>
                      <a:r>
                        <a:rPr lang="en-HK" dirty="0">
                          <a:latin typeface="Arial" panose="020B0604020202020204" pitchFamily="34" charset="0"/>
                          <a:cs typeface="Arial" panose="020B0604020202020204" pitchFamily="34" charset="0"/>
                        </a:rPr>
                        <a:t>T</a:t>
                      </a:r>
                      <a:r>
                        <a:rPr lang="en-HK" baseline="-25000" dirty="0">
                          <a:latin typeface="Arial" panose="020B0604020202020204" pitchFamily="34" charset="0"/>
                          <a:cs typeface="Arial" panose="020B0604020202020204" pitchFamily="34" charset="0"/>
                        </a:rPr>
                        <a:t>1</a:t>
                      </a:r>
                    </a:p>
                  </a:txBody>
                  <a:tcPr/>
                </a:tc>
                <a:tc>
                  <a:txBody>
                    <a:bodyPr/>
                    <a:lstStyle/>
                    <a:p>
                      <a:r>
                        <a:rPr lang="en-HK" dirty="0">
                          <a:latin typeface="Arial" panose="020B0604020202020204" pitchFamily="34" charset="0"/>
                          <a:cs typeface="Arial" panose="020B0604020202020204" pitchFamily="34" charset="0"/>
                        </a:rPr>
                        <a:t>T</a:t>
                      </a:r>
                      <a:r>
                        <a:rPr lang="en-HK" baseline="-25000" dirty="0">
                          <a:latin typeface="Arial" panose="020B0604020202020204" pitchFamily="34" charset="0"/>
                          <a:cs typeface="Arial" panose="020B0604020202020204" pitchFamily="34" charset="0"/>
                        </a:rPr>
                        <a:t>2</a:t>
                      </a:r>
                    </a:p>
                  </a:txBody>
                  <a:tcPr/>
                </a:tc>
                <a:extLst>
                  <a:ext uri="{0D108BD9-81ED-4DB2-BD59-A6C34878D82A}">
                    <a16:rowId xmlns:a16="http://schemas.microsoft.com/office/drawing/2014/main" val="2871093079"/>
                  </a:ext>
                </a:extLst>
              </a:tr>
              <a:tr h="370840">
                <a:tc>
                  <a:txBody>
                    <a:bodyPr/>
                    <a:lstStyle/>
                    <a:p>
                      <a:r>
                        <a:rPr lang="en-HK" dirty="0">
                          <a:latin typeface="Arial" panose="020B0604020202020204" pitchFamily="34" charset="0"/>
                          <a:cs typeface="Arial" panose="020B0604020202020204" pitchFamily="34" charset="0"/>
                        </a:rPr>
                        <a:t>read(A)</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38721145"/>
                  </a:ext>
                </a:extLst>
              </a:tr>
              <a:tr h="370840">
                <a:tc>
                  <a:txBody>
                    <a:bodyPr/>
                    <a:lstStyle/>
                    <a:p>
                      <a:r>
                        <a:rPr lang="en-HK" dirty="0">
                          <a:latin typeface="Arial" panose="020B0604020202020204" pitchFamily="34" charset="0"/>
                          <a:cs typeface="Arial" panose="020B0604020202020204" pitchFamily="34" charset="0"/>
                        </a:rPr>
                        <a:t>write(A)</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9425468"/>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read(A)</a:t>
                      </a:r>
                    </a:p>
                  </a:txBody>
                  <a:tcPr/>
                </a:tc>
                <a:extLst>
                  <a:ext uri="{0D108BD9-81ED-4DB2-BD59-A6C34878D82A}">
                    <a16:rowId xmlns:a16="http://schemas.microsoft.com/office/drawing/2014/main" val="3108030483"/>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commit/abort</a:t>
                      </a:r>
                    </a:p>
                  </a:txBody>
                  <a:tcPr/>
                </a:tc>
                <a:extLst>
                  <a:ext uri="{0D108BD9-81ED-4DB2-BD59-A6C34878D82A}">
                    <a16:rowId xmlns:a16="http://schemas.microsoft.com/office/drawing/2014/main" val="1834855075"/>
                  </a:ext>
                </a:extLst>
              </a:tr>
              <a:tr h="370840">
                <a:tc>
                  <a:txBody>
                    <a:bodyPr/>
                    <a:lstStyle/>
                    <a:p>
                      <a:r>
                        <a:rPr lang="en-HK" dirty="0">
                          <a:latin typeface="Arial" panose="020B0604020202020204" pitchFamily="34" charset="0"/>
                          <a:cs typeface="Arial" panose="020B0604020202020204" pitchFamily="34" charset="0"/>
                        </a:rPr>
                        <a:t>read(b)</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46040741"/>
                  </a:ext>
                </a:extLst>
              </a:tr>
              <a:tr h="370840">
                <a:tc>
                  <a:txBody>
                    <a:bodyPr/>
                    <a:lstStyle/>
                    <a:p>
                      <a:r>
                        <a:rPr lang="en-HK" dirty="0">
                          <a:latin typeface="Arial" panose="020B0604020202020204" pitchFamily="34" charset="0"/>
                          <a:cs typeface="Arial" panose="020B0604020202020204" pitchFamily="34" charset="0"/>
                        </a:rPr>
                        <a:t>commit/abort</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41077289"/>
                  </a:ext>
                </a:extLst>
              </a:tr>
            </a:tbl>
          </a:graphicData>
        </a:graphic>
      </p:graphicFrame>
      <p:graphicFrame>
        <p:nvGraphicFramePr>
          <p:cNvPr id="6" name="Content Placeholder 23">
            <a:extLst>
              <a:ext uri="{FF2B5EF4-FFF2-40B4-BE49-F238E27FC236}">
                <a16:creationId xmlns:a16="http://schemas.microsoft.com/office/drawing/2014/main" id="{06A76140-ACF0-4578-8EC2-3650E7151EC0}"/>
              </a:ext>
            </a:extLst>
          </p:cNvPr>
          <p:cNvGraphicFramePr>
            <a:graphicFrameLocks/>
          </p:cNvGraphicFramePr>
          <p:nvPr>
            <p:extLst>
              <p:ext uri="{D42A27DB-BD31-4B8C-83A1-F6EECF244321}">
                <p14:modId xmlns:p14="http://schemas.microsoft.com/office/powerpoint/2010/main" val="305271830"/>
              </p:ext>
            </p:extLst>
          </p:nvPr>
        </p:nvGraphicFramePr>
        <p:xfrm>
          <a:off x="7252155" y="2071237"/>
          <a:ext cx="3406772" cy="2595880"/>
        </p:xfrm>
        <a:graphic>
          <a:graphicData uri="http://schemas.openxmlformats.org/drawingml/2006/table">
            <a:tbl>
              <a:tblPr firstRow="1" bandRow="1">
                <a:tableStyleId>{93296810-A885-4BE3-A3E7-6D5BEEA58F35}</a:tableStyleId>
              </a:tblPr>
              <a:tblGrid>
                <a:gridCol w="1703386">
                  <a:extLst>
                    <a:ext uri="{9D8B030D-6E8A-4147-A177-3AD203B41FA5}">
                      <a16:colId xmlns:a16="http://schemas.microsoft.com/office/drawing/2014/main" val="839078659"/>
                    </a:ext>
                  </a:extLst>
                </a:gridCol>
                <a:gridCol w="1703386">
                  <a:extLst>
                    <a:ext uri="{9D8B030D-6E8A-4147-A177-3AD203B41FA5}">
                      <a16:colId xmlns:a16="http://schemas.microsoft.com/office/drawing/2014/main" val="3790767172"/>
                    </a:ext>
                  </a:extLst>
                </a:gridCol>
              </a:tblGrid>
              <a:tr h="370840">
                <a:tc>
                  <a:txBody>
                    <a:bodyPr/>
                    <a:lstStyle/>
                    <a:p>
                      <a:r>
                        <a:rPr lang="en-HK" dirty="0">
                          <a:latin typeface="Arial" panose="020B0604020202020204" pitchFamily="34" charset="0"/>
                          <a:cs typeface="Arial" panose="020B0604020202020204" pitchFamily="34" charset="0"/>
                        </a:rPr>
                        <a:t>T1</a:t>
                      </a:r>
                    </a:p>
                  </a:txBody>
                  <a:tcPr/>
                </a:tc>
                <a:tc>
                  <a:txBody>
                    <a:bodyPr/>
                    <a:lstStyle/>
                    <a:p>
                      <a:r>
                        <a:rPr lang="en-HK" dirty="0">
                          <a:latin typeface="Arial" panose="020B0604020202020204" pitchFamily="34" charset="0"/>
                          <a:cs typeface="Arial" panose="020B0604020202020204" pitchFamily="34" charset="0"/>
                        </a:rPr>
                        <a:t>T2</a:t>
                      </a:r>
                    </a:p>
                  </a:txBody>
                  <a:tcPr/>
                </a:tc>
                <a:extLst>
                  <a:ext uri="{0D108BD9-81ED-4DB2-BD59-A6C34878D82A}">
                    <a16:rowId xmlns:a16="http://schemas.microsoft.com/office/drawing/2014/main" val="2871093079"/>
                  </a:ext>
                </a:extLst>
              </a:tr>
              <a:tr h="370840">
                <a:tc>
                  <a:txBody>
                    <a:bodyPr/>
                    <a:lstStyle/>
                    <a:p>
                      <a:r>
                        <a:rPr lang="en-HK" dirty="0">
                          <a:latin typeface="Arial" panose="020B0604020202020204" pitchFamily="34" charset="0"/>
                          <a:cs typeface="Arial" panose="020B0604020202020204" pitchFamily="34" charset="0"/>
                        </a:rPr>
                        <a:t>read(A)</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38721145"/>
                  </a:ext>
                </a:extLst>
              </a:tr>
              <a:tr h="370840">
                <a:tc>
                  <a:txBody>
                    <a:bodyPr/>
                    <a:lstStyle/>
                    <a:p>
                      <a:r>
                        <a:rPr lang="en-HK" dirty="0">
                          <a:latin typeface="Arial" panose="020B0604020202020204" pitchFamily="34" charset="0"/>
                          <a:cs typeface="Arial" panose="020B0604020202020204" pitchFamily="34" charset="0"/>
                        </a:rPr>
                        <a:t>write(A)</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9425468"/>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read(A)</a:t>
                      </a:r>
                    </a:p>
                  </a:txBody>
                  <a:tcPr/>
                </a:tc>
                <a:extLst>
                  <a:ext uri="{0D108BD9-81ED-4DB2-BD59-A6C34878D82A}">
                    <a16:rowId xmlns:a16="http://schemas.microsoft.com/office/drawing/2014/main" val="3108030483"/>
                  </a:ext>
                </a:extLst>
              </a:tr>
              <a:tr h="370840">
                <a:tc>
                  <a:txBody>
                    <a:bodyPr/>
                    <a:lstStyle/>
                    <a:p>
                      <a:r>
                        <a:rPr lang="en-HK" dirty="0">
                          <a:latin typeface="Arial" panose="020B0604020202020204" pitchFamily="34" charset="0"/>
                          <a:cs typeface="Arial" panose="020B0604020202020204" pitchFamily="34" charset="0"/>
                        </a:rPr>
                        <a:t>read(b)</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34855075"/>
                  </a:ext>
                </a:extLst>
              </a:tr>
              <a:tr h="370840">
                <a:tc>
                  <a:txBody>
                    <a:bodyPr/>
                    <a:lstStyle/>
                    <a:p>
                      <a:r>
                        <a:rPr lang="en-HK" dirty="0">
                          <a:latin typeface="Arial" panose="020B0604020202020204" pitchFamily="34" charset="0"/>
                          <a:cs typeface="Arial" panose="020B0604020202020204" pitchFamily="34" charset="0"/>
                        </a:rPr>
                        <a:t>commit/abort</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46040741"/>
                  </a:ext>
                </a:extLst>
              </a:tr>
              <a:tr h="370840">
                <a:tc>
                  <a:txBody>
                    <a:bodyPr/>
                    <a:lstStyle/>
                    <a:p>
                      <a:endParaRPr lang="en-H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latin typeface="Arial" panose="020B0604020202020204" pitchFamily="34" charset="0"/>
                          <a:cs typeface="Arial" panose="020B0604020202020204" pitchFamily="34" charset="0"/>
                        </a:rPr>
                        <a:t>commit/abort</a:t>
                      </a:r>
                    </a:p>
                  </a:txBody>
                  <a:tcPr/>
                </a:tc>
                <a:extLst>
                  <a:ext uri="{0D108BD9-81ED-4DB2-BD59-A6C34878D82A}">
                    <a16:rowId xmlns:a16="http://schemas.microsoft.com/office/drawing/2014/main" val="3241077289"/>
                  </a:ext>
                </a:extLst>
              </a:tr>
            </a:tbl>
          </a:graphicData>
        </a:graphic>
      </p:graphicFrame>
      <p:sp>
        <p:nvSpPr>
          <p:cNvPr id="7" name="Content Placeholder 2">
            <a:extLst>
              <a:ext uri="{FF2B5EF4-FFF2-40B4-BE49-F238E27FC236}">
                <a16:creationId xmlns:a16="http://schemas.microsoft.com/office/drawing/2014/main" id="{6FF17F03-08F6-497E-AD2D-DDC560154274}"/>
              </a:ext>
            </a:extLst>
          </p:cNvPr>
          <p:cNvSpPr txBox="1">
            <a:spLocks/>
          </p:cNvSpPr>
          <p:nvPr/>
        </p:nvSpPr>
        <p:spPr>
          <a:xfrm>
            <a:off x="7103013" y="4838697"/>
            <a:ext cx="5301295" cy="1379220"/>
          </a:xfrm>
          <a:prstGeom prst="rect">
            <a:avLst/>
          </a:prstGeom>
        </p:spPr>
        <p:txBody>
          <a:bodyPr vert="horz" lIns="91440" tIns="45720" rIns="91440" bIns="45720" rtlCol="0">
            <a:normAutofit/>
          </a:bodyPr>
          <a:lstStyle>
            <a:lvl1pPr marL="358775" indent="-358775" algn="l" defTabSz="914400" rtl="0" eaLnBrk="1" latinLnBrk="0" hangingPunct="1">
              <a:lnSpc>
                <a:spcPct val="100000"/>
              </a:lnSpc>
              <a:spcBef>
                <a:spcPts val="1200"/>
              </a:spcBef>
              <a:spcAft>
                <a:spcPts val="200"/>
              </a:spcAft>
              <a:buClr>
                <a:schemeClr val="tx1"/>
              </a:buClr>
              <a:buFont typeface="Wingdings" panose="05000000000000000000" pitchFamily="2" charset="2"/>
              <a:buChar char="Ø"/>
              <a:defRPr sz="2200" kern="1200">
                <a:solidFill>
                  <a:schemeClr val="tx1"/>
                </a:solidFill>
                <a:latin typeface="Arial" panose="020B0604020202020204" pitchFamily="34" charset="0"/>
                <a:ea typeface="+mn-ea"/>
                <a:cs typeface="Arial" panose="020B0604020202020204" pitchFamily="34" charset="0"/>
              </a:defRPr>
            </a:lvl1pPr>
            <a:lvl2pPr marL="715963" indent="-357188"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989013" indent="-273050" algn="l" defTabSz="914400" rtl="0" eaLnBrk="1" latinLnBrk="0" hangingPunct="1">
              <a:lnSpc>
                <a:spcPct val="100000"/>
              </a:lnSpc>
              <a:spcBef>
                <a:spcPts val="200"/>
              </a:spcBef>
              <a:spcAft>
                <a:spcPts val="400"/>
              </a:spcAft>
              <a:buClr>
                <a:schemeClr val="tx1"/>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989013" indent="-273050" algn="l" defTabSz="914400" rtl="0" eaLnBrk="1" latinLnBrk="0" hangingPunct="1">
              <a:lnSpc>
                <a:spcPct val="100000"/>
              </a:lnSpc>
              <a:spcBef>
                <a:spcPts val="200"/>
              </a:spcBef>
              <a:spcAft>
                <a:spcPts val="400"/>
              </a:spcAft>
              <a:buClr>
                <a:schemeClr val="tx1"/>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989013" indent="-273050" algn="l" defTabSz="914400" rtl="0" eaLnBrk="1" latinLnBrk="0" hangingPunct="1">
              <a:lnSpc>
                <a:spcPct val="100000"/>
              </a:lnSpc>
              <a:spcBef>
                <a:spcPts val="200"/>
              </a:spcBef>
              <a:spcAft>
                <a:spcPts val="400"/>
              </a:spcAft>
              <a:buClr>
                <a:schemeClr val="tx1"/>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en-HK" dirty="0"/>
              <a:t>Recoverable</a:t>
            </a:r>
          </a:p>
        </p:txBody>
      </p:sp>
    </p:spTree>
    <p:extLst>
      <p:ext uri="{BB962C8B-B14F-4D97-AF65-F5344CB8AC3E}">
        <p14:creationId xmlns:p14="http://schemas.microsoft.com/office/powerpoint/2010/main" val="4131050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1C03-BB2A-4239-B5FA-30571287C30D}"/>
              </a:ext>
            </a:extLst>
          </p:cNvPr>
          <p:cNvSpPr>
            <a:spLocks noGrp="1"/>
          </p:cNvSpPr>
          <p:nvPr>
            <p:ph type="title"/>
          </p:nvPr>
        </p:nvSpPr>
        <p:spPr/>
        <p:txBody>
          <a:bodyPr/>
          <a:lstStyle/>
          <a:p>
            <a:r>
              <a:rPr lang="en-US" altLang="zh-CN" dirty="0">
                <a:ea typeface="SimSun" pitchFamily="2" charset="-122"/>
              </a:rPr>
              <a:t>What is a Transaction? (1/2)</a:t>
            </a:r>
            <a:endParaRPr lang="en-HK" dirty="0"/>
          </a:p>
        </p:txBody>
      </p:sp>
      <p:sp>
        <p:nvSpPr>
          <p:cNvPr id="3" name="Content Placeholder 2">
            <a:extLst>
              <a:ext uri="{FF2B5EF4-FFF2-40B4-BE49-F238E27FC236}">
                <a16:creationId xmlns:a16="http://schemas.microsoft.com/office/drawing/2014/main" id="{14EE52B3-FB0F-4C0B-BF0B-40450CADFAFD}"/>
              </a:ext>
            </a:extLst>
          </p:cNvPr>
          <p:cNvSpPr>
            <a:spLocks noGrp="1"/>
          </p:cNvSpPr>
          <p:nvPr>
            <p:ph idx="1"/>
          </p:nvPr>
        </p:nvSpPr>
        <p:spPr>
          <a:xfrm>
            <a:off x="673443" y="2011679"/>
            <a:ext cx="10873946" cy="4506509"/>
          </a:xfrm>
        </p:spPr>
        <p:txBody>
          <a:bodyPr>
            <a:normAutofit/>
          </a:bodyPr>
          <a:lstStyle/>
          <a:p>
            <a:pPr>
              <a:defRPr/>
            </a:pPr>
            <a:r>
              <a:rPr lang="en-US" altLang="zh-TW" sz="2000" dirty="0"/>
              <a:t>The execution of a program/application on behalf of the user to perform a specific user function by accessing data items maintained in a database management system</a:t>
            </a:r>
          </a:p>
          <a:p>
            <a:pPr lvl="1">
              <a:defRPr/>
            </a:pPr>
            <a:r>
              <a:rPr lang="en-US" altLang="zh-TW" dirty="0"/>
              <a:t>E.g., use of ATM and buy online tickets</a:t>
            </a:r>
          </a:p>
          <a:p>
            <a:pPr>
              <a:defRPr/>
            </a:pPr>
            <a:r>
              <a:rPr lang="en-US" altLang="zh-TW" sz="2000" dirty="0"/>
              <a:t>Transactions – are processes and created by a DBMS and work within its environment</a:t>
            </a:r>
            <a:endParaRPr lang="en-US" altLang="en-US" sz="2000" dirty="0"/>
          </a:p>
          <a:p>
            <a:pPr>
              <a:defRPr/>
            </a:pPr>
            <a:r>
              <a:rPr lang="en-US" altLang="en-US" sz="2000" dirty="0"/>
              <a:t>A logical unit of database processing (a particular functional request from the user) that includes one or more database access operations (read, write, insert, delete)</a:t>
            </a:r>
            <a:endParaRPr lang="en-US" altLang="zh-TW" sz="2000" dirty="0"/>
          </a:p>
          <a:p>
            <a:pPr>
              <a:defRPr/>
            </a:pPr>
            <a:r>
              <a:rPr lang="en-US" altLang="zh-TW" sz="2000" dirty="0"/>
              <a:t>Structurally, each transaction is a process and consists of atomic steps. Each atomic step is called an operation</a:t>
            </a:r>
          </a:p>
          <a:p>
            <a:pPr>
              <a:defRPr/>
            </a:pPr>
            <a:r>
              <a:rPr lang="en-US" altLang="zh-TW" sz="2000" dirty="0"/>
              <a:t>A transaction = database operations + transaction operations</a:t>
            </a:r>
          </a:p>
          <a:p>
            <a:pPr>
              <a:defRPr/>
            </a:pPr>
            <a:endParaRPr lang="en-US" altLang="zh-TW" dirty="0"/>
          </a:p>
          <a:p>
            <a:pPr>
              <a:buFont typeface="Zapf Dingbats" charset="2"/>
              <a:buNone/>
              <a:defRPr/>
            </a:pPr>
            <a:endParaRPr lang="en-US" altLang="en-US" sz="2000" dirty="0"/>
          </a:p>
          <a:p>
            <a:endParaRPr lang="en-HK" dirty="0"/>
          </a:p>
        </p:txBody>
      </p:sp>
      <p:sp>
        <p:nvSpPr>
          <p:cNvPr id="4" name="Slide Number Placeholder 3">
            <a:extLst>
              <a:ext uri="{FF2B5EF4-FFF2-40B4-BE49-F238E27FC236}">
                <a16:creationId xmlns:a16="http://schemas.microsoft.com/office/drawing/2014/main" id="{22F9B4E7-82FA-475E-8D0A-6FFB88809F1D}"/>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688787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2793-1CA4-4131-BD1E-F022891A3047}"/>
              </a:ext>
            </a:extLst>
          </p:cNvPr>
          <p:cNvSpPr>
            <a:spLocks noGrp="1"/>
          </p:cNvSpPr>
          <p:nvPr>
            <p:ph type="title"/>
          </p:nvPr>
        </p:nvSpPr>
        <p:spPr/>
        <p:txBody>
          <a:bodyPr/>
          <a:lstStyle/>
          <a:p>
            <a:r>
              <a:rPr lang="en-HK" dirty="0"/>
              <a:t>Cascade Rollback</a:t>
            </a:r>
          </a:p>
        </p:txBody>
      </p:sp>
      <p:sp>
        <p:nvSpPr>
          <p:cNvPr id="3" name="Content Placeholder 2">
            <a:extLst>
              <a:ext uri="{FF2B5EF4-FFF2-40B4-BE49-F238E27FC236}">
                <a16:creationId xmlns:a16="http://schemas.microsoft.com/office/drawing/2014/main" id="{9E8EB193-487B-4780-A745-CB1EB08DEF84}"/>
              </a:ext>
            </a:extLst>
          </p:cNvPr>
          <p:cNvSpPr>
            <a:spLocks noGrp="1"/>
          </p:cNvSpPr>
          <p:nvPr>
            <p:ph idx="1"/>
          </p:nvPr>
        </p:nvSpPr>
        <p:spPr>
          <a:xfrm>
            <a:off x="1202919" y="5852793"/>
            <a:ext cx="9784080" cy="869135"/>
          </a:xfrm>
        </p:spPr>
        <p:txBody>
          <a:bodyPr>
            <a:normAutofit/>
          </a:bodyPr>
          <a:lstStyle/>
          <a:p>
            <a:r>
              <a:rPr lang="en-HK" dirty="0"/>
              <a:t>Recoverable but when T</a:t>
            </a:r>
            <a:r>
              <a:rPr lang="en-HK" baseline="-25000" dirty="0"/>
              <a:t>1</a:t>
            </a:r>
            <a:r>
              <a:rPr lang="en-HK" dirty="0"/>
              <a:t> fails, T</a:t>
            </a:r>
            <a:r>
              <a:rPr lang="en-HK" baseline="-25000" dirty="0"/>
              <a:t>2</a:t>
            </a:r>
            <a:r>
              <a:rPr lang="en-HK" dirty="0"/>
              <a:t> and T</a:t>
            </a:r>
            <a:r>
              <a:rPr lang="en-HK" baseline="-25000" dirty="0"/>
              <a:t>3</a:t>
            </a:r>
            <a:r>
              <a:rPr lang="en-HK" dirty="0"/>
              <a:t> should rollback</a:t>
            </a:r>
          </a:p>
        </p:txBody>
      </p:sp>
      <p:sp>
        <p:nvSpPr>
          <p:cNvPr id="4" name="Slide Number Placeholder 3">
            <a:extLst>
              <a:ext uri="{FF2B5EF4-FFF2-40B4-BE49-F238E27FC236}">
                <a16:creationId xmlns:a16="http://schemas.microsoft.com/office/drawing/2014/main" id="{7ED1A90D-5C7F-46EC-A8DD-6F89BC767173}"/>
              </a:ext>
            </a:extLst>
          </p:cNvPr>
          <p:cNvSpPr>
            <a:spLocks noGrp="1"/>
          </p:cNvSpPr>
          <p:nvPr>
            <p:ph type="sldNum" sz="quarter" idx="12"/>
          </p:nvPr>
        </p:nvSpPr>
        <p:spPr/>
        <p:txBody>
          <a:bodyPr/>
          <a:lstStyle/>
          <a:p>
            <a:fld id="{D57F1E4F-1CFF-5643-939E-217C01CDF565}" type="slidenum">
              <a:rPr lang="en-US" smtClean="0"/>
              <a:pPr/>
              <a:t>30</a:t>
            </a:fld>
            <a:endParaRPr lang="en-US" dirty="0"/>
          </a:p>
        </p:txBody>
      </p:sp>
      <p:graphicFrame>
        <p:nvGraphicFramePr>
          <p:cNvPr id="8" name="Content Placeholder 23">
            <a:extLst>
              <a:ext uri="{FF2B5EF4-FFF2-40B4-BE49-F238E27FC236}">
                <a16:creationId xmlns:a16="http://schemas.microsoft.com/office/drawing/2014/main" id="{9C91269B-9D1D-4EFF-808A-DA9DC36BB2A1}"/>
              </a:ext>
            </a:extLst>
          </p:cNvPr>
          <p:cNvGraphicFramePr>
            <a:graphicFrameLocks/>
          </p:cNvGraphicFramePr>
          <p:nvPr>
            <p:extLst>
              <p:ext uri="{D42A27DB-BD31-4B8C-83A1-F6EECF244321}">
                <p14:modId xmlns:p14="http://schemas.microsoft.com/office/powerpoint/2010/main" val="1447486797"/>
              </p:ext>
            </p:extLst>
          </p:nvPr>
        </p:nvGraphicFramePr>
        <p:xfrm>
          <a:off x="1372057" y="2071237"/>
          <a:ext cx="8000544" cy="3708400"/>
        </p:xfrm>
        <a:graphic>
          <a:graphicData uri="http://schemas.openxmlformats.org/drawingml/2006/table">
            <a:tbl>
              <a:tblPr firstRow="1" bandRow="1">
                <a:tableStyleId>{93296810-A885-4BE3-A3E7-6D5BEEA58F35}</a:tableStyleId>
              </a:tblPr>
              <a:tblGrid>
                <a:gridCol w="2666848">
                  <a:extLst>
                    <a:ext uri="{9D8B030D-6E8A-4147-A177-3AD203B41FA5}">
                      <a16:colId xmlns:a16="http://schemas.microsoft.com/office/drawing/2014/main" val="839078659"/>
                    </a:ext>
                  </a:extLst>
                </a:gridCol>
                <a:gridCol w="2666848">
                  <a:extLst>
                    <a:ext uri="{9D8B030D-6E8A-4147-A177-3AD203B41FA5}">
                      <a16:colId xmlns:a16="http://schemas.microsoft.com/office/drawing/2014/main" val="3790767172"/>
                    </a:ext>
                  </a:extLst>
                </a:gridCol>
                <a:gridCol w="2666848">
                  <a:extLst>
                    <a:ext uri="{9D8B030D-6E8A-4147-A177-3AD203B41FA5}">
                      <a16:colId xmlns:a16="http://schemas.microsoft.com/office/drawing/2014/main" val="3490563079"/>
                    </a:ext>
                  </a:extLst>
                </a:gridCol>
              </a:tblGrid>
              <a:tr h="370840">
                <a:tc>
                  <a:txBody>
                    <a:bodyPr/>
                    <a:lstStyle/>
                    <a:p>
                      <a:r>
                        <a:rPr lang="en-HK" dirty="0">
                          <a:latin typeface="Arial" panose="020B0604020202020204" pitchFamily="34" charset="0"/>
                          <a:cs typeface="Arial" panose="020B0604020202020204" pitchFamily="34" charset="0"/>
                        </a:rPr>
                        <a:t>T</a:t>
                      </a:r>
                      <a:r>
                        <a:rPr lang="en-HK" baseline="-25000" dirty="0">
                          <a:latin typeface="Arial" panose="020B0604020202020204" pitchFamily="34" charset="0"/>
                          <a:cs typeface="Arial" panose="020B0604020202020204" pitchFamily="34" charset="0"/>
                        </a:rPr>
                        <a:t>1</a:t>
                      </a:r>
                    </a:p>
                  </a:txBody>
                  <a:tcPr/>
                </a:tc>
                <a:tc>
                  <a:txBody>
                    <a:bodyPr/>
                    <a:lstStyle/>
                    <a:p>
                      <a:r>
                        <a:rPr lang="en-HK" dirty="0">
                          <a:latin typeface="Arial" panose="020B0604020202020204" pitchFamily="34" charset="0"/>
                          <a:cs typeface="Arial" panose="020B0604020202020204" pitchFamily="34" charset="0"/>
                        </a:rPr>
                        <a:t>T</a:t>
                      </a:r>
                      <a:r>
                        <a:rPr lang="en-HK" baseline="-25000" dirty="0">
                          <a:latin typeface="Arial" panose="020B0604020202020204" pitchFamily="34" charset="0"/>
                          <a:cs typeface="Arial" panose="020B0604020202020204" pitchFamily="34" charset="0"/>
                        </a:rPr>
                        <a:t>2</a:t>
                      </a:r>
                    </a:p>
                  </a:txBody>
                  <a:tcPr/>
                </a:tc>
                <a:tc>
                  <a:txBody>
                    <a:bodyPr/>
                    <a:lstStyle/>
                    <a:p>
                      <a:pPr marL="0" algn="l" defTabSz="914400" rtl="0" eaLnBrk="1" latinLnBrk="0" hangingPunct="1"/>
                      <a:r>
                        <a:rPr lang="en-US" altLang="zh-TW" sz="1800" b="1" kern="1200" dirty="0">
                          <a:solidFill>
                            <a:schemeClr val="lt1"/>
                          </a:solidFill>
                          <a:latin typeface="Arial" panose="020B0604020202020204" pitchFamily="34" charset="0"/>
                          <a:ea typeface="+mn-ea"/>
                          <a:cs typeface="Arial" panose="020B0604020202020204" pitchFamily="34" charset="0"/>
                        </a:rPr>
                        <a:t>T</a:t>
                      </a:r>
                      <a:r>
                        <a:rPr lang="en-US" altLang="zh-TW" sz="1800" b="1" kern="1200" baseline="-25000" dirty="0">
                          <a:solidFill>
                            <a:schemeClr val="lt1"/>
                          </a:solidFill>
                          <a:latin typeface="Arial" panose="020B0604020202020204" pitchFamily="34" charset="0"/>
                          <a:ea typeface="+mn-ea"/>
                          <a:cs typeface="Arial" panose="020B0604020202020204" pitchFamily="34" charset="0"/>
                        </a:rPr>
                        <a:t>3</a:t>
                      </a:r>
                      <a:endParaRPr lang="en-HK" sz="1800" b="1" kern="1200" baseline="-25000" dirty="0">
                        <a:solidFill>
                          <a:schemeClr val="lt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871093079"/>
                  </a:ext>
                </a:extLst>
              </a:tr>
              <a:tr h="370840">
                <a:tc>
                  <a:txBody>
                    <a:bodyPr/>
                    <a:lstStyle/>
                    <a:p>
                      <a:r>
                        <a:rPr lang="en-HK" dirty="0">
                          <a:latin typeface="Arial" panose="020B0604020202020204" pitchFamily="34" charset="0"/>
                          <a:cs typeface="Arial" panose="020B0604020202020204" pitchFamily="34" charset="0"/>
                        </a:rPr>
                        <a:t>read(A)</a:t>
                      </a:r>
                    </a:p>
                  </a:txBody>
                  <a:tcPr/>
                </a:tc>
                <a:tc>
                  <a:txBody>
                    <a:bodyPr/>
                    <a:lstStyle/>
                    <a:p>
                      <a:endParaRPr lang="en-HK" dirty="0">
                        <a:latin typeface="Arial" panose="020B0604020202020204" pitchFamily="34" charset="0"/>
                        <a:cs typeface="Arial" panose="020B0604020202020204" pitchFamily="34" charset="0"/>
                      </a:endParaRP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38721145"/>
                  </a:ext>
                </a:extLst>
              </a:tr>
              <a:tr h="370840">
                <a:tc>
                  <a:txBody>
                    <a:bodyPr/>
                    <a:lstStyle/>
                    <a:p>
                      <a:r>
                        <a:rPr lang="en-HK" dirty="0">
                          <a:latin typeface="Arial" panose="020B0604020202020204" pitchFamily="34" charset="0"/>
                          <a:cs typeface="Arial" panose="020B0604020202020204" pitchFamily="34" charset="0"/>
                        </a:rPr>
                        <a:t>read(B)</a:t>
                      </a:r>
                    </a:p>
                  </a:txBody>
                  <a:tcPr/>
                </a:tc>
                <a:tc>
                  <a:txBody>
                    <a:bodyPr/>
                    <a:lstStyle/>
                    <a:p>
                      <a:endParaRPr lang="en-HK" dirty="0">
                        <a:latin typeface="Arial" panose="020B0604020202020204" pitchFamily="34" charset="0"/>
                        <a:cs typeface="Arial" panose="020B0604020202020204" pitchFamily="34" charset="0"/>
                      </a:endParaRP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9425468"/>
                  </a:ext>
                </a:extLst>
              </a:tr>
              <a:tr h="370840">
                <a:tc>
                  <a:txBody>
                    <a:bodyPr/>
                    <a:lstStyle/>
                    <a:p>
                      <a:r>
                        <a:rPr lang="en-HK" dirty="0">
                          <a:latin typeface="Arial" panose="020B0604020202020204" pitchFamily="34" charset="0"/>
                          <a:cs typeface="Arial" panose="020B0604020202020204" pitchFamily="34" charset="0"/>
                        </a:rPr>
                        <a:t>write</a:t>
                      </a:r>
                      <a:r>
                        <a:rPr lang="en-US" altLang="zh-TW" dirty="0">
                          <a:latin typeface="Arial" panose="020B0604020202020204" pitchFamily="34" charset="0"/>
                          <a:cs typeface="Arial" panose="020B0604020202020204" pitchFamily="34" charset="0"/>
                        </a:rPr>
                        <a:t>(A)</a:t>
                      </a:r>
                      <a:endParaRPr lang="en-HK" dirty="0">
                        <a:latin typeface="Arial" panose="020B0604020202020204" pitchFamily="34" charset="0"/>
                        <a:cs typeface="Arial" panose="020B0604020202020204" pitchFamily="34" charset="0"/>
                      </a:endParaRPr>
                    </a:p>
                  </a:txBody>
                  <a:tcPr/>
                </a:tc>
                <a:tc>
                  <a:txBody>
                    <a:bodyPr/>
                    <a:lstStyle/>
                    <a:p>
                      <a:endParaRPr lang="en-HK" dirty="0">
                        <a:latin typeface="Arial" panose="020B0604020202020204" pitchFamily="34" charset="0"/>
                        <a:cs typeface="Arial" panose="020B0604020202020204" pitchFamily="34" charset="0"/>
                      </a:endParaRP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08030483"/>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read(A)</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34855075"/>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write(A)</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46040741"/>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read(A)</a:t>
                      </a:r>
                    </a:p>
                  </a:txBody>
                  <a:tcPr/>
                </a:tc>
                <a:extLst>
                  <a:ext uri="{0D108BD9-81ED-4DB2-BD59-A6C34878D82A}">
                    <a16:rowId xmlns:a16="http://schemas.microsoft.com/office/drawing/2014/main" val="3241077289"/>
                  </a:ext>
                </a:extLst>
              </a:tr>
              <a:tr h="370840">
                <a:tc>
                  <a:txBody>
                    <a:bodyPr/>
                    <a:lstStyle/>
                    <a:p>
                      <a:r>
                        <a:rPr lang="en-HK" dirty="0">
                          <a:latin typeface="Arial" panose="020B0604020202020204" pitchFamily="34" charset="0"/>
                          <a:cs typeface="Arial" panose="020B0604020202020204" pitchFamily="34" charset="0"/>
                        </a:rPr>
                        <a:t>commit/abort</a:t>
                      </a:r>
                    </a:p>
                  </a:txBody>
                  <a:tcPr/>
                </a:tc>
                <a:tc>
                  <a:txBody>
                    <a:bodyPr/>
                    <a:lstStyle/>
                    <a:p>
                      <a:endParaRPr lang="en-HK" dirty="0">
                        <a:latin typeface="Arial" panose="020B0604020202020204" pitchFamily="34" charset="0"/>
                        <a:cs typeface="Arial" panose="020B0604020202020204" pitchFamily="34" charset="0"/>
                      </a:endParaRP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59055290"/>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latin typeface="Arial" panose="020B0604020202020204" pitchFamily="34" charset="0"/>
                          <a:cs typeface="Arial" panose="020B0604020202020204" pitchFamily="34" charset="0"/>
                        </a:rPr>
                        <a:t>commit/abort</a:t>
                      </a: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525777"/>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HK"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latin typeface="Arial" panose="020B0604020202020204" pitchFamily="34" charset="0"/>
                          <a:cs typeface="Arial" panose="020B0604020202020204" pitchFamily="34" charset="0"/>
                        </a:rPr>
                        <a:t>commit/abort</a:t>
                      </a:r>
                    </a:p>
                  </a:txBody>
                  <a:tcPr/>
                </a:tc>
                <a:extLst>
                  <a:ext uri="{0D108BD9-81ED-4DB2-BD59-A6C34878D82A}">
                    <a16:rowId xmlns:a16="http://schemas.microsoft.com/office/drawing/2014/main" val="1283524428"/>
                  </a:ext>
                </a:extLst>
              </a:tr>
            </a:tbl>
          </a:graphicData>
        </a:graphic>
      </p:graphicFrame>
    </p:spTree>
    <p:extLst>
      <p:ext uri="{BB962C8B-B14F-4D97-AF65-F5344CB8AC3E}">
        <p14:creationId xmlns:p14="http://schemas.microsoft.com/office/powerpoint/2010/main" val="995129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1E06-47D0-4778-8AF8-238DB1017A3C}"/>
              </a:ext>
            </a:extLst>
          </p:cNvPr>
          <p:cNvSpPr>
            <a:spLocks noGrp="1"/>
          </p:cNvSpPr>
          <p:nvPr>
            <p:ph type="title"/>
          </p:nvPr>
        </p:nvSpPr>
        <p:spPr/>
        <p:txBody>
          <a:bodyPr/>
          <a:lstStyle/>
          <a:p>
            <a:r>
              <a:rPr lang="en-HK" dirty="0"/>
              <a:t>Dirty Read</a:t>
            </a:r>
          </a:p>
        </p:txBody>
      </p:sp>
      <p:sp>
        <p:nvSpPr>
          <p:cNvPr id="3" name="Content Placeholder 2">
            <a:extLst>
              <a:ext uri="{FF2B5EF4-FFF2-40B4-BE49-F238E27FC236}">
                <a16:creationId xmlns:a16="http://schemas.microsoft.com/office/drawing/2014/main" id="{074DAC86-E20F-44D1-99D5-6FB8784DDDCB}"/>
              </a:ext>
            </a:extLst>
          </p:cNvPr>
          <p:cNvSpPr>
            <a:spLocks noGrp="1"/>
          </p:cNvSpPr>
          <p:nvPr>
            <p:ph idx="1"/>
          </p:nvPr>
        </p:nvSpPr>
        <p:spPr/>
        <p:txBody>
          <a:bodyPr/>
          <a:lstStyle/>
          <a:p>
            <a:endParaRPr lang="en-HK"/>
          </a:p>
        </p:txBody>
      </p:sp>
      <p:sp>
        <p:nvSpPr>
          <p:cNvPr id="4" name="Slide Number Placeholder 3">
            <a:extLst>
              <a:ext uri="{FF2B5EF4-FFF2-40B4-BE49-F238E27FC236}">
                <a16:creationId xmlns:a16="http://schemas.microsoft.com/office/drawing/2014/main" id="{79338A79-F5EF-4660-AA8B-E407300CAF32}"/>
              </a:ext>
            </a:extLst>
          </p:cNvPr>
          <p:cNvSpPr>
            <a:spLocks noGrp="1"/>
          </p:cNvSpPr>
          <p:nvPr>
            <p:ph type="sldNum" sz="quarter" idx="12"/>
          </p:nvPr>
        </p:nvSpPr>
        <p:spPr/>
        <p:txBody>
          <a:bodyPr/>
          <a:lstStyle/>
          <a:p>
            <a:fld id="{D57F1E4F-1CFF-5643-939E-217C01CDF565}" type="slidenum">
              <a:rPr lang="en-US" smtClean="0"/>
              <a:pPr/>
              <a:t>31</a:t>
            </a:fld>
            <a:endParaRPr lang="en-US" dirty="0"/>
          </a:p>
        </p:txBody>
      </p:sp>
      <p:graphicFrame>
        <p:nvGraphicFramePr>
          <p:cNvPr id="5" name="Content Placeholder 23">
            <a:extLst>
              <a:ext uri="{FF2B5EF4-FFF2-40B4-BE49-F238E27FC236}">
                <a16:creationId xmlns:a16="http://schemas.microsoft.com/office/drawing/2014/main" id="{6E2B318B-4EAF-48A2-BE1D-67B152706BB2}"/>
              </a:ext>
            </a:extLst>
          </p:cNvPr>
          <p:cNvGraphicFramePr>
            <a:graphicFrameLocks/>
          </p:cNvGraphicFramePr>
          <p:nvPr>
            <p:extLst>
              <p:ext uri="{D42A27DB-BD31-4B8C-83A1-F6EECF244321}">
                <p14:modId xmlns:p14="http://schemas.microsoft.com/office/powerpoint/2010/main" val="2393639263"/>
              </p:ext>
            </p:extLst>
          </p:nvPr>
        </p:nvGraphicFramePr>
        <p:xfrm>
          <a:off x="2046971" y="2082122"/>
          <a:ext cx="8561164" cy="2595880"/>
        </p:xfrm>
        <a:graphic>
          <a:graphicData uri="http://schemas.openxmlformats.org/drawingml/2006/table">
            <a:tbl>
              <a:tblPr firstRow="1" bandRow="1">
                <a:tableStyleId>{93296810-A885-4BE3-A3E7-6D5BEEA58F35}</a:tableStyleId>
              </a:tblPr>
              <a:tblGrid>
                <a:gridCol w="3221715">
                  <a:extLst>
                    <a:ext uri="{9D8B030D-6E8A-4147-A177-3AD203B41FA5}">
                      <a16:colId xmlns:a16="http://schemas.microsoft.com/office/drawing/2014/main" val="839078659"/>
                    </a:ext>
                  </a:extLst>
                </a:gridCol>
                <a:gridCol w="1058867">
                  <a:extLst>
                    <a:ext uri="{9D8B030D-6E8A-4147-A177-3AD203B41FA5}">
                      <a16:colId xmlns:a16="http://schemas.microsoft.com/office/drawing/2014/main" val="3887416298"/>
                    </a:ext>
                  </a:extLst>
                </a:gridCol>
                <a:gridCol w="3300861">
                  <a:extLst>
                    <a:ext uri="{9D8B030D-6E8A-4147-A177-3AD203B41FA5}">
                      <a16:colId xmlns:a16="http://schemas.microsoft.com/office/drawing/2014/main" val="3790767172"/>
                    </a:ext>
                  </a:extLst>
                </a:gridCol>
                <a:gridCol w="979721">
                  <a:extLst>
                    <a:ext uri="{9D8B030D-6E8A-4147-A177-3AD203B41FA5}">
                      <a16:colId xmlns:a16="http://schemas.microsoft.com/office/drawing/2014/main" val="1174720397"/>
                    </a:ext>
                  </a:extLst>
                </a:gridCol>
              </a:tblGrid>
              <a:tr h="370840">
                <a:tc gridSpan="2">
                  <a:txBody>
                    <a:bodyPr/>
                    <a:lstStyle/>
                    <a:p>
                      <a:r>
                        <a:rPr lang="en-HK" dirty="0"/>
                        <a:t>Transaction </a:t>
                      </a:r>
                      <a:r>
                        <a:rPr lang="en-HK" i="1" dirty="0"/>
                        <a:t>T</a:t>
                      </a:r>
                      <a:r>
                        <a:rPr lang="en-HK" dirty="0"/>
                        <a:t>:</a:t>
                      </a:r>
                    </a:p>
                  </a:txBody>
                  <a:tcPr/>
                </a:tc>
                <a:tc hMerge="1">
                  <a:txBody>
                    <a:bodyPr/>
                    <a:lstStyle/>
                    <a:p>
                      <a:endParaRPr lang="en-HK" dirty="0"/>
                    </a:p>
                  </a:txBody>
                  <a:tcPr/>
                </a:tc>
                <a:tc gridSpan="2">
                  <a:txBody>
                    <a:bodyPr/>
                    <a:lstStyle/>
                    <a:p>
                      <a:r>
                        <a:rPr lang="en-HK" dirty="0"/>
                        <a:t>Transaction </a:t>
                      </a:r>
                      <a:r>
                        <a:rPr lang="en-HK" i="1" dirty="0"/>
                        <a:t>U</a:t>
                      </a:r>
                      <a:r>
                        <a:rPr lang="en-HK" dirty="0"/>
                        <a:t>:</a:t>
                      </a:r>
                    </a:p>
                  </a:txBody>
                  <a:tcPr/>
                </a:tc>
                <a:tc hMerge="1">
                  <a:txBody>
                    <a:bodyPr/>
                    <a:lstStyle/>
                    <a:p>
                      <a:endParaRPr lang="en-HK" dirty="0"/>
                    </a:p>
                  </a:txBody>
                  <a:tcPr/>
                </a:tc>
                <a:extLst>
                  <a:ext uri="{0D108BD9-81ED-4DB2-BD59-A6C34878D82A}">
                    <a16:rowId xmlns:a16="http://schemas.microsoft.com/office/drawing/2014/main" val="2871093079"/>
                  </a:ext>
                </a:extLst>
              </a:tr>
              <a:tr h="370840">
                <a:tc>
                  <a:txBody>
                    <a:bodyPr/>
                    <a:lstStyle/>
                    <a:p>
                      <a:r>
                        <a:rPr lang="en-HK" dirty="0">
                          <a:latin typeface="Arial" panose="020B0604020202020204" pitchFamily="34" charset="0"/>
                          <a:cs typeface="Arial" panose="020B0604020202020204" pitchFamily="34" charset="0"/>
                        </a:rPr>
                        <a:t>balance = read (a) </a:t>
                      </a:r>
                    </a:p>
                  </a:txBody>
                  <a:tcPr/>
                </a:tc>
                <a:tc>
                  <a:txBody>
                    <a:bodyPr/>
                    <a:lstStyle/>
                    <a:p>
                      <a:pPr algn="r"/>
                      <a:r>
                        <a:rPr lang="en-HK" dirty="0">
                          <a:latin typeface="Arial" panose="020B0604020202020204" pitchFamily="34" charset="0"/>
                          <a:cs typeface="Arial" panose="020B0604020202020204" pitchFamily="34" charset="0"/>
                        </a:rPr>
                        <a:t>$100</a:t>
                      </a:r>
                    </a:p>
                  </a:txBody>
                  <a:tcPr/>
                </a:tc>
                <a:tc>
                  <a:txBody>
                    <a:bodyPr/>
                    <a:lstStyle/>
                    <a:p>
                      <a:endParaRPr lang="en-HK" dirty="0">
                        <a:latin typeface="Arial" panose="020B0604020202020204" pitchFamily="34" charset="0"/>
                        <a:cs typeface="Arial" panose="020B0604020202020204" pitchFamily="34" charset="0"/>
                      </a:endParaRP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38721145"/>
                  </a:ext>
                </a:extLst>
              </a:tr>
              <a:tr h="370840">
                <a:tc>
                  <a:txBody>
                    <a:bodyPr/>
                    <a:lstStyle/>
                    <a:p>
                      <a:r>
                        <a:rPr lang="en-HK" dirty="0">
                          <a:latin typeface="Arial" panose="020B0604020202020204" pitchFamily="34" charset="0"/>
                          <a:cs typeface="Arial" panose="020B0604020202020204" pitchFamily="34" charset="0"/>
                        </a:rPr>
                        <a:t>write(a) = balance + 10</a:t>
                      </a:r>
                    </a:p>
                  </a:txBody>
                  <a:tcPr/>
                </a:tc>
                <a:tc>
                  <a:txBody>
                    <a:bodyPr/>
                    <a:lstStyle/>
                    <a:p>
                      <a:pPr algn="r"/>
                      <a:r>
                        <a:rPr lang="en-HK" dirty="0">
                          <a:latin typeface="Arial" panose="020B0604020202020204" pitchFamily="34" charset="0"/>
                          <a:cs typeface="Arial" panose="020B0604020202020204" pitchFamily="34" charset="0"/>
                        </a:rPr>
                        <a:t>$110</a:t>
                      </a:r>
                    </a:p>
                  </a:txBody>
                  <a:tcPr/>
                </a:tc>
                <a:tc>
                  <a:txBody>
                    <a:bodyPr/>
                    <a:lstStyle/>
                    <a:p>
                      <a:endParaRPr lang="en-HK" dirty="0">
                        <a:latin typeface="Arial" panose="020B0604020202020204" pitchFamily="34" charset="0"/>
                        <a:cs typeface="Arial" panose="020B0604020202020204" pitchFamily="34" charset="0"/>
                      </a:endParaRPr>
                    </a:p>
                  </a:txBody>
                  <a:tcPr/>
                </a:tc>
                <a:tc>
                  <a:txBody>
                    <a:bodyPr/>
                    <a:lstStyle/>
                    <a:p>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9425468"/>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pPr algn="r"/>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balance = read(a)</a:t>
                      </a:r>
                    </a:p>
                  </a:txBody>
                  <a:tcPr/>
                </a:tc>
                <a:tc>
                  <a:txBody>
                    <a:bodyPr/>
                    <a:lstStyle/>
                    <a:p>
                      <a:pPr algn="r"/>
                      <a:r>
                        <a:rPr lang="en-HK" dirty="0">
                          <a:latin typeface="Arial" panose="020B0604020202020204" pitchFamily="34" charset="0"/>
                          <a:cs typeface="Arial" panose="020B0604020202020204" pitchFamily="34" charset="0"/>
                        </a:rPr>
                        <a:t>$110</a:t>
                      </a:r>
                    </a:p>
                  </a:txBody>
                  <a:tcPr/>
                </a:tc>
                <a:extLst>
                  <a:ext uri="{0D108BD9-81ED-4DB2-BD59-A6C34878D82A}">
                    <a16:rowId xmlns:a16="http://schemas.microsoft.com/office/drawing/2014/main" val="3108030483"/>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pPr algn="r"/>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write(a) = balance + 20</a:t>
                      </a:r>
                    </a:p>
                  </a:txBody>
                  <a:tcPr/>
                </a:tc>
                <a:tc>
                  <a:txBody>
                    <a:bodyPr/>
                    <a:lstStyle/>
                    <a:p>
                      <a:pPr algn="r"/>
                      <a:r>
                        <a:rPr lang="en-HK" dirty="0">
                          <a:latin typeface="Arial" panose="020B0604020202020204" pitchFamily="34" charset="0"/>
                          <a:cs typeface="Arial" panose="020B0604020202020204" pitchFamily="34" charset="0"/>
                        </a:rPr>
                        <a:t>$130</a:t>
                      </a:r>
                    </a:p>
                  </a:txBody>
                  <a:tcPr/>
                </a:tc>
                <a:extLst>
                  <a:ext uri="{0D108BD9-81ED-4DB2-BD59-A6C34878D82A}">
                    <a16:rowId xmlns:a16="http://schemas.microsoft.com/office/drawing/2014/main" val="1834855075"/>
                  </a:ext>
                </a:extLst>
              </a:tr>
              <a:tr h="370840">
                <a:tc>
                  <a:txBody>
                    <a:bodyPr/>
                    <a:lstStyle/>
                    <a:p>
                      <a:endParaRPr lang="en-HK" dirty="0">
                        <a:latin typeface="Arial" panose="020B0604020202020204" pitchFamily="34" charset="0"/>
                        <a:cs typeface="Arial" panose="020B0604020202020204" pitchFamily="34" charset="0"/>
                      </a:endParaRPr>
                    </a:p>
                  </a:txBody>
                  <a:tcPr/>
                </a:tc>
                <a:tc>
                  <a:txBody>
                    <a:bodyPr/>
                    <a:lstStyle/>
                    <a:p>
                      <a:pPr algn="r"/>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commit</a:t>
                      </a:r>
                    </a:p>
                  </a:txBody>
                  <a:tcPr/>
                </a:tc>
                <a:tc>
                  <a:txBody>
                    <a:bodyPr/>
                    <a:lstStyle/>
                    <a:p>
                      <a:pPr algn="r"/>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46040741"/>
                  </a:ext>
                </a:extLst>
              </a:tr>
              <a:tr h="370840">
                <a:tc>
                  <a:txBody>
                    <a:bodyPr/>
                    <a:lstStyle/>
                    <a:p>
                      <a:r>
                        <a:rPr lang="en-HK" dirty="0">
                          <a:latin typeface="Arial" panose="020B0604020202020204" pitchFamily="34" charset="0"/>
                          <a:cs typeface="Arial" panose="020B0604020202020204" pitchFamily="34" charset="0"/>
                        </a:rPr>
                        <a:t>abort</a:t>
                      </a:r>
                    </a:p>
                  </a:txBody>
                  <a:tcPr/>
                </a:tc>
                <a:tc>
                  <a:txBody>
                    <a:bodyPr/>
                    <a:lstStyle/>
                    <a:p>
                      <a:pPr algn="r"/>
                      <a:endParaRPr lang="en-HK" dirty="0">
                        <a:latin typeface="Arial" panose="020B0604020202020204" pitchFamily="34" charset="0"/>
                        <a:cs typeface="Arial" panose="020B0604020202020204" pitchFamily="34" charset="0"/>
                      </a:endParaRPr>
                    </a:p>
                  </a:txBody>
                  <a:tcPr/>
                </a:tc>
                <a:tc>
                  <a:txBody>
                    <a:bodyPr/>
                    <a:lstStyle/>
                    <a:p>
                      <a:endParaRPr lang="en-HK" dirty="0">
                        <a:latin typeface="Arial" panose="020B0604020202020204" pitchFamily="34" charset="0"/>
                        <a:cs typeface="Arial" panose="020B0604020202020204" pitchFamily="34" charset="0"/>
                      </a:endParaRPr>
                    </a:p>
                  </a:txBody>
                  <a:tcPr/>
                </a:tc>
                <a:tc>
                  <a:txBody>
                    <a:bodyPr/>
                    <a:lstStyle/>
                    <a:p>
                      <a:pPr algn="r"/>
                      <a:endParaRPr lang="en-HK"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41077289"/>
                  </a:ext>
                </a:extLst>
              </a:tr>
            </a:tbl>
          </a:graphicData>
        </a:graphic>
      </p:graphicFrame>
      <p:cxnSp>
        <p:nvCxnSpPr>
          <p:cNvPr id="6" name="Straight Arrow Connector 5">
            <a:extLst>
              <a:ext uri="{FF2B5EF4-FFF2-40B4-BE49-F238E27FC236}">
                <a16:creationId xmlns:a16="http://schemas.microsoft.com/office/drawing/2014/main" id="{EE27A84D-F486-4335-92F2-181E2946C4A4}"/>
              </a:ext>
            </a:extLst>
          </p:cNvPr>
          <p:cNvCxnSpPr>
            <a:cxnSpLocks/>
          </p:cNvCxnSpPr>
          <p:nvPr/>
        </p:nvCxnSpPr>
        <p:spPr>
          <a:xfrm flipH="1">
            <a:off x="8405585" y="2541814"/>
            <a:ext cx="2403929" cy="8576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8AEB1C4C-7638-42CC-816E-0B2AFA766D0C}"/>
              </a:ext>
            </a:extLst>
          </p:cNvPr>
          <p:cNvSpPr/>
          <p:nvPr/>
        </p:nvSpPr>
        <p:spPr>
          <a:xfrm>
            <a:off x="10658927" y="2172482"/>
            <a:ext cx="1184940" cy="369332"/>
          </a:xfrm>
          <a:prstGeom prst="rect">
            <a:avLst/>
          </a:prstGeom>
        </p:spPr>
        <p:txBody>
          <a:bodyPr wrap="none">
            <a:spAutoFit/>
          </a:bodyPr>
          <a:lstStyle/>
          <a:p>
            <a:r>
              <a:rPr lang="en-HK" dirty="0">
                <a:latin typeface="Arial" panose="020B0604020202020204" pitchFamily="34" charset="0"/>
                <a:cs typeface="Arial" panose="020B0604020202020204" pitchFamily="34" charset="0"/>
              </a:rPr>
              <a:t>Dirty read</a:t>
            </a:r>
            <a:endParaRPr lang="en-HK" dirty="0"/>
          </a:p>
        </p:txBody>
      </p:sp>
    </p:spTree>
    <p:extLst>
      <p:ext uri="{BB962C8B-B14F-4D97-AF65-F5344CB8AC3E}">
        <p14:creationId xmlns:p14="http://schemas.microsoft.com/office/powerpoint/2010/main" val="276838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DDBB-E809-4434-AD46-E036F57D2323}"/>
              </a:ext>
            </a:extLst>
          </p:cNvPr>
          <p:cNvSpPr>
            <a:spLocks noGrp="1"/>
          </p:cNvSpPr>
          <p:nvPr>
            <p:ph type="title"/>
          </p:nvPr>
        </p:nvSpPr>
        <p:spPr/>
        <p:txBody>
          <a:bodyPr/>
          <a:lstStyle/>
          <a:p>
            <a:r>
              <a:rPr lang="en-US" altLang="en-US" dirty="0"/>
              <a:t>A Transaction may Fail </a:t>
            </a:r>
            <a:r>
              <a:rPr lang="en-US" altLang="zh-TW" dirty="0"/>
              <a:t>(1/2)</a:t>
            </a:r>
            <a:endParaRPr lang="en-HK" dirty="0"/>
          </a:p>
        </p:txBody>
      </p:sp>
      <p:sp>
        <p:nvSpPr>
          <p:cNvPr id="3" name="Content Placeholder 2">
            <a:extLst>
              <a:ext uri="{FF2B5EF4-FFF2-40B4-BE49-F238E27FC236}">
                <a16:creationId xmlns:a16="http://schemas.microsoft.com/office/drawing/2014/main" id="{73762F0A-3088-450B-A9D8-2311B4C285B0}"/>
              </a:ext>
            </a:extLst>
          </p:cNvPr>
          <p:cNvSpPr>
            <a:spLocks noGrp="1"/>
          </p:cNvSpPr>
          <p:nvPr>
            <p:ph idx="1"/>
          </p:nvPr>
        </p:nvSpPr>
        <p:spPr>
          <a:xfrm>
            <a:off x="1202919" y="2011679"/>
            <a:ext cx="9784080" cy="4650377"/>
          </a:xfrm>
        </p:spPr>
        <p:txBody>
          <a:bodyPr>
            <a:normAutofit/>
          </a:bodyPr>
          <a:lstStyle/>
          <a:p>
            <a:r>
              <a:rPr lang="en-US" altLang="en-US" sz="2000" dirty="0"/>
              <a:t>Why recovery is needed? (What causes a Transaction to abort)</a:t>
            </a:r>
            <a:endParaRPr lang="en-US" altLang="en-US" dirty="0"/>
          </a:p>
          <a:p>
            <a:pPr marL="952500" lvl="1" indent="-495300">
              <a:buSzTx/>
              <a:buFont typeface="Zapf Dingbats" charset="2"/>
              <a:buNone/>
            </a:pPr>
            <a:r>
              <a:rPr lang="en-US" altLang="en-US" dirty="0"/>
              <a:t>1. A computer failure (system crash)</a:t>
            </a:r>
          </a:p>
          <a:p>
            <a:pPr lvl="2">
              <a:buSzTx/>
            </a:pPr>
            <a:r>
              <a:rPr lang="en-US" altLang="en-US" dirty="0"/>
              <a:t>A hardware or software error occurs in the computer system during transaction execution </a:t>
            </a:r>
          </a:p>
          <a:p>
            <a:pPr lvl="2">
              <a:buSzTx/>
            </a:pPr>
            <a:r>
              <a:rPr lang="en-US" altLang="en-US" dirty="0"/>
              <a:t>If the hardware crashes, the contents of the computer’s internal memory may be lost.</a:t>
            </a:r>
          </a:p>
          <a:p>
            <a:pPr marL="952500" lvl="1" indent="-495300">
              <a:buSzTx/>
              <a:buFont typeface="Zapf Dingbats" charset="2"/>
              <a:buNone/>
            </a:pPr>
            <a:r>
              <a:rPr lang="en-US" altLang="en-US" dirty="0"/>
              <a:t>2. A transaction error</a:t>
            </a:r>
          </a:p>
          <a:p>
            <a:pPr lvl="2">
              <a:buSzTx/>
            </a:pPr>
            <a:r>
              <a:rPr lang="en-US" altLang="en-US" dirty="0"/>
              <a:t>Some operation in the transaction may cause it to fail, such as integer overflow or division by zero</a:t>
            </a:r>
          </a:p>
          <a:p>
            <a:pPr lvl="2">
              <a:buSzTx/>
            </a:pPr>
            <a:r>
              <a:rPr lang="en-US" altLang="en-US" dirty="0"/>
              <a:t>Transaction failure may also occur because of erroneous parameter values or because of a logical programming error. In addition, the user may interrupt the transaction during its execution.</a:t>
            </a:r>
          </a:p>
          <a:p>
            <a:endParaRPr lang="en-HK" dirty="0"/>
          </a:p>
        </p:txBody>
      </p:sp>
      <p:sp>
        <p:nvSpPr>
          <p:cNvPr id="4" name="Slide Number Placeholder 3">
            <a:extLst>
              <a:ext uri="{FF2B5EF4-FFF2-40B4-BE49-F238E27FC236}">
                <a16:creationId xmlns:a16="http://schemas.microsoft.com/office/drawing/2014/main" id="{5BC4AD0B-9149-4E8C-B700-FA6C17220815}"/>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887950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62A8-8964-40C6-AB2B-62422661D997}"/>
              </a:ext>
            </a:extLst>
          </p:cNvPr>
          <p:cNvSpPr>
            <a:spLocks noGrp="1"/>
          </p:cNvSpPr>
          <p:nvPr>
            <p:ph type="title"/>
          </p:nvPr>
        </p:nvSpPr>
        <p:spPr/>
        <p:txBody>
          <a:bodyPr/>
          <a:lstStyle/>
          <a:p>
            <a:r>
              <a:rPr lang="en-US" altLang="en-US" dirty="0"/>
              <a:t>A Transaction may Fail </a:t>
            </a:r>
            <a:r>
              <a:rPr lang="en-US" altLang="zh-TW" dirty="0"/>
              <a:t>(2/2)</a:t>
            </a:r>
            <a:endParaRPr lang="en-HK" dirty="0"/>
          </a:p>
        </p:txBody>
      </p:sp>
      <p:sp>
        <p:nvSpPr>
          <p:cNvPr id="3" name="Content Placeholder 2">
            <a:extLst>
              <a:ext uri="{FF2B5EF4-FFF2-40B4-BE49-F238E27FC236}">
                <a16:creationId xmlns:a16="http://schemas.microsoft.com/office/drawing/2014/main" id="{17AB0A76-FBE7-40E8-8146-CC5B41B3F1A1}"/>
              </a:ext>
            </a:extLst>
          </p:cNvPr>
          <p:cNvSpPr>
            <a:spLocks noGrp="1"/>
          </p:cNvSpPr>
          <p:nvPr>
            <p:ph idx="1"/>
          </p:nvPr>
        </p:nvSpPr>
        <p:spPr>
          <a:xfrm>
            <a:off x="413656" y="2011679"/>
            <a:ext cx="11321143" cy="4776299"/>
          </a:xfrm>
        </p:spPr>
        <p:txBody>
          <a:bodyPr>
            <a:normAutofit fontScale="92500" lnSpcReduction="20000"/>
          </a:bodyPr>
          <a:lstStyle/>
          <a:p>
            <a:pPr marL="952500" lvl="1" indent="-495300">
              <a:lnSpc>
                <a:spcPct val="120000"/>
              </a:lnSpc>
              <a:buSzTx/>
              <a:buFont typeface="Zapf Dingbats" charset="2"/>
              <a:buNone/>
              <a:defRPr/>
            </a:pPr>
            <a:r>
              <a:rPr lang="en-US" altLang="en-US" dirty="0"/>
              <a:t>3. Local errors or exception conditions detected by the transaction</a:t>
            </a:r>
          </a:p>
          <a:p>
            <a:pPr lvl="2">
              <a:lnSpc>
                <a:spcPct val="120000"/>
              </a:lnSpc>
              <a:buSzTx/>
              <a:defRPr/>
            </a:pPr>
            <a:r>
              <a:rPr lang="en-US" altLang="en-US" sz="2000" dirty="0"/>
              <a:t>Certain conditions necessitate cancellation of the transaction. For example, data for the transaction may not be found</a:t>
            </a:r>
          </a:p>
          <a:p>
            <a:pPr marL="952500" lvl="1" indent="-495300">
              <a:lnSpc>
                <a:spcPct val="120000"/>
              </a:lnSpc>
              <a:buSzTx/>
              <a:buFont typeface="Zapf Dingbats" charset="2"/>
              <a:buNone/>
              <a:defRPr/>
            </a:pPr>
            <a:r>
              <a:rPr lang="en-US" altLang="en-US" dirty="0"/>
              <a:t>4. Concurrency control enforcement</a:t>
            </a:r>
          </a:p>
          <a:p>
            <a:pPr lvl="2">
              <a:lnSpc>
                <a:spcPct val="120000"/>
              </a:lnSpc>
              <a:buSzTx/>
              <a:defRPr/>
            </a:pPr>
            <a:r>
              <a:rPr lang="en-US" altLang="en-US" sz="2000" dirty="0"/>
              <a:t>The concurrency control method may decide to abort the transaction, to be restarted later, because it violates serializability or because several transactions are in a state of deadlock</a:t>
            </a:r>
          </a:p>
          <a:p>
            <a:pPr marL="952500" lvl="1" indent="-495300">
              <a:lnSpc>
                <a:spcPct val="120000"/>
              </a:lnSpc>
              <a:buSzTx/>
              <a:buFont typeface="Zapf Dingbats" charset="2"/>
              <a:buNone/>
              <a:defRPr/>
            </a:pPr>
            <a:r>
              <a:rPr lang="en-US" altLang="en-US" dirty="0"/>
              <a:t>5. Disk failure</a:t>
            </a:r>
          </a:p>
          <a:p>
            <a:pPr lvl="2">
              <a:lnSpc>
                <a:spcPct val="120000"/>
              </a:lnSpc>
              <a:buSzTx/>
              <a:defRPr/>
            </a:pPr>
            <a:r>
              <a:rPr lang="en-US" altLang="en-US" sz="2000" dirty="0"/>
              <a:t>Some disk blocks may lose their data because of a read or write malfunction or because of a disk read/write head crash. This may happen during a read or a write operation of the transaction.</a:t>
            </a:r>
          </a:p>
          <a:p>
            <a:pPr marL="952500" lvl="1" indent="-495300">
              <a:lnSpc>
                <a:spcPct val="120000"/>
              </a:lnSpc>
              <a:buSzTx/>
              <a:buFont typeface="Zapf Dingbats" charset="2"/>
              <a:buNone/>
              <a:defRPr/>
            </a:pPr>
            <a:r>
              <a:rPr lang="en-US" altLang="en-US" dirty="0"/>
              <a:t>6. Physical problems and catastrophes</a:t>
            </a:r>
          </a:p>
          <a:p>
            <a:pPr lvl="2">
              <a:lnSpc>
                <a:spcPct val="120000"/>
              </a:lnSpc>
              <a:buSzTx/>
              <a:defRPr/>
            </a:pPr>
            <a:r>
              <a:rPr lang="en-US" altLang="en-US" sz="2000" dirty="0"/>
              <a:t>This refers to an endless list of problems that includes power or air-conditioning failure, fire, theft, overwriting disks</a:t>
            </a:r>
          </a:p>
          <a:p>
            <a:pPr>
              <a:lnSpc>
                <a:spcPct val="120000"/>
              </a:lnSpc>
            </a:pPr>
            <a:endParaRPr lang="en-HK" dirty="0"/>
          </a:p>
        </p:txBody>
      </p:sp>
      <p:sp>
        <p:nvSpPr>
          <p:cNvPr id="4" name="Slide Number Placeholder 3">
            <a:extLst>
              <a:ext uri="{FF2B5EF4-FFF2-40B4-BE49-F238E27FC236}">
                <a16:creationId xmlns:a16="http://schemas.microsoft.com/office/drawing/2014/main" id="{9B66F408-43ED-4208-A71C-C4F7F5AEF5D6}"/>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382430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02E9-BF21-44E2-8771-1C9D0DA3D07C}"/>
              </a:ext>
            </a:extLst>
          </p:cNvPr>
          <p:cNvSpPr>
            <a:spLocks noGrp="1"/>
          </p:cNvSpPr>
          <p:nvPr>
            <p:ph type="title"/>
          </p:nvPr>
        </p:nvSpPr>
        <p:spPr/>
        <p:txBody>
          <a:bodyPr/>
          <a:lstStyle/>
          <a:p>
            <a:r>
              <a:rPr lang="en-US" altLang="en-US" dirty="0"/>
              <a:t>Transaction State</a:t>
            </a:r>
            <a:endParaRPr lang="en-HK" dirty="0"/>
          </a:p>
        </p:txBody>
      </p:sp>
      <p:sp>
        <p:nvSpPr>
          <p:cNvPr id="3" name="Content Placeholder 2">
            <a:extLst>
              <a:ext uri="{FF2B5EF4-FFF2-40B4-BE49-F238E27FC236}">
                <a16:creationId xmlns:a16="http://schemas.microsoft.com/office/drawing/2014/main" id="{801481E5-6C7D-4DD8-85A9-AEE71518DC7E}"/>
              </a:ext>
            </a:extLst>
          </p:cNvPr>
          <p:cNvSpPr>
            <a:spLocks noGrp="1"/>
          </p:cNvSpPr>
          <p:nvPr>
            <p:ph idx="1"/>
          </p:nvPr>
        </p:nvSpPr>
        <p:spPr/>
        <p:txBody>
          <a:bodyPr>
            <a:normAutofit/>
          </a:bodyPr>
          <a:lstStyle/>
          <a:p>
            <a:r>
              <a:rPr lang="en-US" altLang="en-US" sz="2000" dirty="0"/>
              <a:t>A transaction is an atomic unit of work that is either completed in its entirety or not done at all (atomicity)</a:t>
            </a:r>
          </a:p>
          <a:p>
            <a:pPr lvl="1"/>
            <a:r>
              <a:rPr lang="en-US" altLang="en-US" dirty="0"/>
              <a:t>For recovery purposes, the system needs to keep track of when a transaction starts, terminates, and commits or aborts</a:t>
            </a:r>
          </a:p>
          <a:p>
            <a:r>
              <a:rPr lang="en-US" altLang="en-US" sz="2000" dirty="0"/>
              <a:t>Transaction states</a:t>
            </a:r>
          </a:p>
          <a:p>
            <a:pPr lvl="1"/>
            <a:r>
              <a:rPr lang="en-US" altLang="en-US" dirty="0"/>
              <a:t>Active state</a:t>
            </a:r>
          </a:p>
          <a:p>
            <a:pPr lvl="1"/>
            <a:r>
              <a:rPr lang="en-US" altLang="en-US" dirty="0"/>
              <a:t>Partially committed state</a:t>
            </a:r>
          </a:p>
          <a:p>
            <a:pPr lvl="1"/>
            <a:r>
              <a:rPr lang="en-US" altLang="en-US" dirty="0"/>
              <a:t>Committed state</a:t>
            </a:r>
          </a:p>
          <a:p>
            <a:pPr lvl="1"/>
            <a:r>
              <a:rPr lang="en-US" altLang="en-US" dirty="0"/>
              <a:t>Failed state</a:t>
            </a:r>
          </a:p>
          <a:p>
            <a:pPr lvl="1"/>
            <a:r>
              <a:rPr lang="en-US" altLang="en-US" dirty="0"/>
              <a:t>Terminated State </a:t>
            </a:r>
          </a:p>
          <a:p>
            <a:endParaRPr lang="en-HK" dirty="0"/>
          </a:p>
        </p:txBody>
      </p:sp>
      <p:sp>
        <p:nvSpPr>
          <p:cNvPr id="4" name="Slide Number Placeholder 3">
            <a:extLst>
              <a:ext uri="{FF2B5EF4-FFF2-40B4-BE49-F238E27FC236}">
                <a16:creationId xmlns:a16="http://schemas.microsoft.com/office/drawing/2014/main" id="{82853888-DC3F-4C1D-A403-62158BC9ADB8}"/>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327689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476B-4AFD-4908-9276-9902A691D307}"/>
              </a:ext>
            </a:extLst>
          </p:cNvPr>
          <p:cNvSpPr>
            <a:spLocks noGrp="1"/>
          </p:cNvSpPr>
          <p:nvPr>
            <p:ph type="title"/>
          </p:nvPr>
        </p:nvSpPr>
        <p:spPr/>
        <p:txBody>
          <a:bodyPr/>
          <a:lstStyle/>
          <a:p>
            <a:r>
              <a:rPr lang="en-US" altLang="en-US" dirty="0"/>
              <a:t>State Transition Diagram</a:t>
            </a:r>
            <a:endParaRPr lang="en-HK" dirty="0"/>
          </a:p>
        </p:txBody>
      </p:sp>
      <p:sp>
        <p:nvSpPr>
          <p:cNvPr id="3" name="Content Placeholder 2">
            <a:extLst>
              <a:ext uri="{FF2B5EF4-FFF2-40B4-BE49-F238E27FC236}">
                <a16:creationId xmlns:a16="http://schemas.microsoft.com/office/drawing/2014/main" id="{B9C46BB6-6C6B-44C8-950D-676177CF5EA4}"/>
              </a:ext>
            </a:extLst>
          </p:cNvPr>
          <p:cNvSpPr>
            <a:spLocks noGrp="1"/>
          </p:cNvSpPr>
          <p:nvPr>
            <p:ph idx="1"/>
          </p:nvPr>
        </p:nvSpPr>
        <p:spPr/>
        <p:txBody>
          <a:bodyPr/>
          <a:lstStyle/>
          <a:p>
            <a:endParaRPr lang="en-HK"/>
          </a:p>
        </p:txBody>
      </p:sp>
      <p:sp>
        <p:nvSpPr>
          <p:cNvPr id="4" name="Slide Number Placeholder 3">
            <a:extLst>
              <a:ext uri="{FF2B5EF4-FFF2-40B4-BE49-F238E27FC236}">
                <a16:creationId xmlns:a16="http://schemas.microsoft.com/office/drawing/2014/main" id="{DAD47894-512F-4065-8FC6-C73AE00309CF}"/>
              </a:ext>
            </a:extLst>
          </p:cNvPr>
          <p:cNvSpPr>
            <a:spLocks noGrp="1"/>
          </p:cNvSpPr>
          <p:nvPr>
            <p:ph type="sldNum" sz="quarter" idx="12"/>
          </p:nvPr>
        </p:nvSpPr>
        <p:spPr/>
        <p:txBody>
          <a:bodyPr/>
          <a:lstStyle/>
          <a:p>
            <a:fld id="{D57F1E4F-1CFF-5643-939E-217C01CDF565}" type="slidenum">
              <a:rPr lang="en-US" smtClean="0"/>
              <a:pPr/>
              <a:t>35</a:t>
            </a:fld>
            <a:endParaRPr lang="en-US" dirty="0"/>
          </a:p>
        </p:txBody>
      </p:sp>
      <p:pic>
        <p:nvPicPr>
          <p:cNvPr id="5" name="Picture 3" descr="fig17_04">
            <a:extLst>
              <a:ext uri="{FF2B5EF4-FFF2-40B4-BE49-F238E27FC236}">
                <a16:creationId xmlns:a16="http://schemas.microsoft.com/office/drawing/2014/main" id="{6E5E17AF-9221-4F3A-82B4-2550D4D075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7725" y="2497971"/>
            <a:ext cx="1049655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591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B548B-BD6B-4960-8F7C-F50B9CBD7005}"/>
              </a:ext>
            </a:extLst>
          </p:cNvPr>
          <p:cNvSpPr>
            <a:spLocks noGrp="1"/>
          </p:cNvSpPr>
          <p:nvPr>
            <p:ph type="title"/>
          </p:nvPr>
        </p:nvSpPr>
        <p:spPr/>
        <p:txBody>
          <a:bodyPr/>
          <a:lstStyle/>
          <a:p>
            <a:r>
              <a:rPr lang="en-US" altLang="en-US" dirty="0"/>
              <a:t>Primitive Operations of Transactions</a:t>
            </a:r>
            <a:endParaRPr lang="en-HK" dirty="0"/>
          </a:p>
        </p:txBody>
      </p:sp>
      <p:sp>
        <p:nvSpPr>
          <p:cNvPr id="3" name="Content Placeholder 2">
            <a:extLst>
              <a:ext uri="{FF2B5EF4-FFF2-40B4-BE49-F238E27FC236}">
                <a16:creationId xmlns:a16="http://schemas.microsoft.com/office/drawing/2014/main" id="{0EF0277A-6FEB-4134-B8F7-EA99EA88A649}"/>
              </a:ext>
            </a:extLst>
          </p:cNvPr>
          <p:cNvSpPr>
            <a:spLocks noGrp="1"/>
          </p:cNvSpPr>
          <p:nvPr>
            <p:ph idx="1"/>
          </p:nvPr>
        </p:nvSpPr>
        <p:spPr/>
        <p:txBody>
          <a:bodyPr>
            <a:normAutofit/>
          </a:bodyPr>
          <a:lstStyle/>
          <a:p>
            <a:r>
              <a:rPr lang="en-US" altLang="en-US" sz="2000" dirty="0"/>
              <a:t>INPUT(X): copy the disk block containing database element X to a memory buffer</a:t>
            </a:r>
          </a:p>
          <a:p>
            <a:r>
              <a:rPr lang="en-US" altLang="en-US" sz="2000" dirty="0"/>
              <a:t>READ(X, t): copy the database element X to the transaction’s local variable t. If the block containing database element X is not in a memory buffer, first INPUT(X). Next, assign the value of X to a local variable t</a:t>
            </a:r>
          </a:p>
          <a:p>
            <a:r>
              <a:rPr lang="en-US" altLang="en-US" sz="2000" dirty="0"/>
              <a:t>WRITE(X, t): copy the value of local variable t to database element X in a memory buffer. If the block containing database element is not in a memory buffer, execute INPUT(X). Next copy the value of t to X in the buffer</a:t>
            </a:r>
          </a:p>
          <a:p>
            <a:r>
              <a:rPr lang="en-US" altLang="en-US" sz="2000" dirty="0"/>
              <a:t>OUTPUT(X): copy the block containing X from its buffer to disk</a:t>
            </a:r>
            <a:endParaRPr lang="en-US" altLang="en-US" sz="1800" dirty="0"/>
          </a:p>
          <a:p>
            <a:endParaRPr lang="en-HK" sz="1800" dirty="0"/>
          </a:p>
        </p:txBody>
      </p:sp>
      <p:sp>
        <p:nvSpPr>
          <p:cNvPr id="4" name="Slide Number Placeholder 3">
            <a:extLst>
              <a:ext uri="{FF2B5EF4-FFF2-40B4-BE49-F238E27FC236}">
                <a16:creationId xmlns:a16="http://schemas.microsoft.com/office/drawing/2014/main" id="{139F9E1C-0877-4882-B762-DB0DE196B5C6}"/>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
        <p:nvSpPr>
          <p:cNvPr id="5" name="Rectangle 1028">
            <a:extLst>
              <a:ext uri="{FF2B5EF4-FFF2-40B4-BE49-F238E27FC236}">
                <a16:creationId xmlns:a16="http://schemas.microsoft.com/office/drawing/2014/main" id="{C2C18363-9125-49F7-AF8F-92E400776076}"/>
              </a:ext>
            </a:extLst>
          </p:cNvPr>
          <p:cNvSpPr>
            <a:spLocks noChangeArrowheads="1"/>
          </p:cNvSpPr>
          <p:nvPr/>
        </p:nvSpPr>
        <p:spPr bwMode="auto">
          <a:xfrm>
            <a:off x="7681788" y="5583224"/>
            <a:ext cx="1143000" cy="974725"/>
          </a:xfrm>
          <a:prstGeom prst="rect">
            <a:avLst/>
          </a:prstGeom>
          <a:noFill/>
          <a:ln w="38100">
            <a:solidFill>
              <a:schemeClr val="tx1"/>
            </a:solidFill>
            <a:miter lim="800000"/>
            <a:headEnd/>
            <a:tailEnd/>
          </a:ln>
          <a:effectLst/>
          <a:extLst/>
        </p:spPr>
        <p:txBody>
          <a:bodyPr wrap="none" anchor="ct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0"/>
              </a:spcBef>
              <a:buClrTx/>
              <a:buSzTx/>
              <a:buFontTx/>
              <a:buNone/>
              <a:defRPr/>
            </a:pPr>
            <a:endParaRPr lang="zh-CN" altLang="en-US" sz="2000">
              <a:solidFill>
                <a:srgbClr val="FD020F"/>
              </a:solidFill>
              <a:effectLst>
                <a:outerShdw blurRad="38100" dist="38100" dir="2700000" algn="tl">
                  <a:srgbClr val="000000"/>
                </a:outerShdw>
              </a:effectLst>
              <a:latin typeface="Arial" panose="020B0604020202020204" pitchFamily="34" charset="0"/>
              <a:ea typeface="宋体" pitchFamily="2" charset="-122"/>
              <a:cs typeface="Arial" panose="020B0604020202020204" pitchFamily="34" charset="0"/>
            </a:endParaRPr>
          </a:p>
        </p:txBody>
      </p:sp>
      <p:sp>
        <p:nvSpPr>
          <p:cNvPr id="6" name="Rectangle 1028">
            <a:extLst>
              <a:ext uri="{FF2B5EF4-FFF2-40B4-BE49-F238E27FC236}">
                <a16:creationId xmlns:a16="http://schemas.microsoft.com/office/drawing/2014/main" id="{F2A8DD13-6322-4AC8-BFA9-35DCDA7428E4}"/>
              </a:ext>
            </a:extLst>
          </p:cNvPr>
          <p:cNvSpPr>
            <a:spLocks noChangeArrowheads="1"/>
          </p:cNvSpPr>
          <p:nvPr/>
        </p:nvSpPr>
        <p:spPr bwMode="auto">
          <a:xfrm>
            <a:off x="5311346" y="5583224"/>
            <a:ext cx="1295400" cy="974725"/>
          </a:xfrm>
          <a:prstGeom prst="rect">
            <a:avLst/>
          </a:prstGeom>
          <a:noFill/>
          <a:ln w="38100">
            <a:solidFill>
              <a:schemeClr val="tx1"/>
            </a:solidFill>
            <a:miter lim="800000"/>
            <a:headEnd/>
            <a:tailEnd/>
          </a:ln>
          <a:effectLst/>
          <a:extLst/>
        </p:spPr>
        <p:txBody>
          <a:bodyPr wrap="none" anchor="ct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0"/>
              </a:spcBef>
              <a:buClrTx/>
              <a:buSzTx/>
              <a:buFontTx/>
              <a:buNone/>
              <a:defRPr/>
            </a:pPr>
            <a:endParaRPr lang="zh-CN" altLang="en-US" sz="2000">
              <a:solidFill>
                <a:srgbClr val="FD020F"/>
              </a:solidFill>
              <a:effectLst>
                <a:outerShdw blurRad="38100" dist="38100" dir="2700000" algn="tl">
                  <a:srgbClr val="000000"/>
                </a:outerShdw>
              </a:effectLst>
              <a:latin typeface="Arial" panose="020B0604020202020204" pitchFamily="34" charset="0"/>
              <a:ea typeface="宋体" pitchFamily="2" charset="-122"/>
              <a:cs typeface="Arial" panose="020B0604020202020204" pitchFamily="34" charset="0"/>
            </a:endParaRPr>
          </a:p>
        </p:txBody>
      </p:sp>
      <p:sp>
        <p:nvSpPr>
          <p:cNvPr id="7" name="Rectangle 1028">
            <a:extLst>
              <a:ext uri="{FF2B5EF4-FFF2-40B4-BE49-F238E27FC236}">
                <a16:creationId xmlns:a16="http://schemas.microsoft.com/office/drawing/2014/main" id="{6158D420-C314-4FFC-BFB5-1A2B6F81AAC6}"/>
              </a:ext>
            </a:extLst>
          </p:cNvPr>
          <p:cNvSpPr>
            <a:spLocks noChangeArrowheads="1"/>
          </p:cNvSpPr>
          <p:nvPr/>
        </p:nvSpPr>
        <p:spPr bwMode="auto">
          <a:xfrm>
            <a:off x="2949146" y="5583224"/>
            <a:ext cx="1295400" cy="974725"/>
          </a:xfrm>
          <a:prstGeom prst="rect">
            <a:avLst/>
          </a:prstGeom>
          <a:noFill/>
          <a:ln w="38100">
            <a:solidFill>
              <a:schemeClr val="tx1"/>
            </a:solidFill>
            <a:miter lim="800000"/>
            <a:headEnd/>
            <a:tailEnd/>
          </a:ln>
          <a:effectLst/>
          <a:extLst/>
        </p:spPr>
        <p:txBody>
          <a:bodyPr wrap="none" anchor="ct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0"/>
              </a:spcBef>
              <a:buClrTx/>
              <a:buSzTx/>
              <a:buFontTx/>
              <a:buNone/>
              <a:defRPr/>
            </a:pPr>
            <a:endParaRPr lang="zh-CN" altLang="en-US" sz="2000">
              <a:solidFill>
                <a:srgbClr val="FD020F"/>
              </a:solidFill>
              <a:effectLst>
                <a:outerShdw blurRad="38100" dist="38100" dir="2700000" algn="tl">
                  <a:srgbClr val="000000"/>
                </a:outerShdw>
              </a:effectLst>
              <a:latin typeface="Arial" panose="020B0604020202020204" pitchFamily="34" charset="0"/>
              <a:ea typeface="宋体" pitchFamily="2" charset="-122"/>
              <a:cs typeface="Arial" panose="020B0604020202020204" pitchFamily="34" charset="0"/>
            </a:endParaRPr>
          </a:p>
        </p:txBody>
      </p:sp>
      <p:sp>
        <p:nvSpPr>
          <p:cNvPr id="8" name="Text Box 1032">
            <a:extLst>
              <a:ext uri="{FF2B5EF4-FFF2-40B4-BE49-F238E27FC236}">
                <a16:creationId xmlns:a16="http://schemas.microsoft.com/office/drawing/2014/main" id="{C7AD4DAB-DC1F-4758-828E-79CCFE9231A7}"/>
              </a:ext>
            </a:extLst>
          </p:cNvPr>
          <p:cNvSpPr txBox="1">
            <a:spLocks noChangeArrowheads="1"/>
          </p:cNvSpPr>
          <p:nvPr/>
        </p:nvSpPr>
        <p:spPr bwMode="auto">
          <a:xfrm>
            <a:off x="2949146" y="5583224"/>
            <a:ext cx="1371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50000"/>
              </a:spcBef>
              <a:buClrTx/>
              <a:buSzTx/>
              <a:buFontTx/>
              <a:buNone/>
              <a:defRPr/>
            </a:pPr>
            <a:r>
              <a:rPr lang="en-US" altLang="zh-CN" sz="1600" b="1"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Program</a:t>
            </a:r>
          </a:p>
          <a:p>
            <a:pPr>
              <a:spcBef>
                <a:spcPct val="50000"/>
              </a:spcBef>
              <a:buClrTx/>
              <a:buSzTx/>
              <a:buFontTx/>
              <a:buNone/>
              <a:defRPr/>
            </a:pPr>
            <a:r>
              <a:rPr lang="en-US" altLang="zh-TW" sz="16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T</a:t>
            </a:r>
            <a:r>
              <a:rPr lang="en-US" altLang="zh-CN" sz="16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ransaction</a:t>
            </a:r>
          </a:p>
        </p:txBody>
      </p:sp>
      <p:sp>
        <p:nvSpPr>
          <p:cNvPr id="9" name="Text Box 1032">
            <a:extLst>
              <a:ext uri="{FF2B5EF4-FFF2-40B4-BE49-F238E27FC236}">
                <a16:creationId xmlns:a16="http://schemas.microsoft.com/office/drawing/2014/main" id="{3A7A47A7-583E-4DFE-B720-779AE1CC16FB}"/>
              </a:ext>
            </a:extLst>
          </p:cNvPr>
          <p:cNvSpPr txBox="1">
            <a:spLocks noChangeArrowheads="1"/>
          </p:cNvSpPr>
          <p:nvPr/>
        </p:nvSpPr>
        <p:spPr bwMode="auto">
          <a:xfrm>
            <a:off x="5312934" y="5583224"/>
            <a:ext cx="13716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50000"/>
              </a:spcBef>
              <a:buClrTx/>
              <a:buSzTx/>
              <a:buFontTx/>
              <a:buNone/>
              <a:defRPr/>
            </a:pPr>
            <a:r>
              <a:rPr lang="en-US" altLang="zh-CN" sz="1600" b="1"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Buffer</a:t>
            </a:r>
          </a:p>
          <a:p>
            <a:pPr>
              <a:spcBef>
                <a:spcPct val="50000"/>
              </a:spcBef>
              <a:buClrTx/>
              <a:buSzTx/>
              <a:buFontTx/>
              <a:buNone/>
              <a:defRPr/>
            </a:pPr>
            <a:r>
              <a:rPr lang="en-US" altLang="zh-CN" sz="14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Temporary storage</a:t>
            </a:r>
          </a:p>
        </p:txBody>
      </p:sp>
      <p:sp>
        <p:nvSpPr>
          <p:cNvPr id="10" name="Text Box 1032">
            <a:extLst>
              <a:ext uri="{FF2B5EF4-FFF2-40B4-BE49-F238E27FC236}">
                <a16:creationId xmlns:a16="http://schemas.microsoft.com/office/drawing/2014/main" id="{921DD495-5260-4F95-8E15-6168557E1A76}"/>
              </a:ext>
            </a:extLst>
          </p:cNvPr>
          <p:cNvSpPr txBox="1">
            <a:spLocks noChangeArrowheads="1"/>
          </p:cNvSpPr>
          <p:nvPr/>
        </p:nvSpPr>
        <p:spPr bwMode="auto">
          <a:xfrm>
            <a:off x="7681788" y="5583224"/>
            <a:ext cx="1371600"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50000"/>
              </a:spcBef>
              <a:buClrTx/>
              <a:buSzTx/>
              <a:buFontTx/>
              <a:buNone/>
              <a:defRPr/>
            </a:pPr>
            <a:r>
              <a:rPr lang="en-US" altLang="zh-CN" sz="1600" b="1"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Disk</a:t>
            </a:r>
          </a:p>
          <a:p>
            <a:pPr>
              <a:spcBef>
                <a:spcPct val="50000"/>
              </a:spcBef>
              <a:buClrTx/>
              <a:buSzTx/>
              <a:buFontTx/>
              <a:buNone/>
              <a:defRPr/>
            </a:pPr>
            <a:r>
              <a:rPr lang="en-US" altLang="zh-CN" sz="14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Permanent storage</a:t>
            </a:r>
          </a:p>
        </p:txBody>
      </p:sp>
      <p:sp>
        <p:nvSpPr>
          <p:cNvPr id="11" name="Line 1041">
            <a:extLst>
              <a:ext uri="{FF2B5EF4-FFF2-40B4-BE49-F238E27FC236}">
                <a16:creationId xmlns:a16="http://schemas.microsoft.com/office/drawing/2014/main" id="{0004D938-D908-47FA-80A0-BF828FE3EBF3}"/>
              </a:ext>
            </a:extLst>
          </p:cNvPr>
          <p:cNvSpPr>
            <a:spLocks noChangeShapeType="1"/>
          </p:cNvSpPr>
          <p:nvPr/>
        </p:nvSpPr>
        <p:spPr bwMode="auto">
          <a:xfrm>
            <a:off x="6606746" y="6013436"/>
            <a:ext cx="104775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2" name="Line 1041">
            <a:extLst>
              <a:ext uri="{FF2B5EF4-FFF2-40B4-BE49-F238E27FC236}">
                <a16:creationId xmlns:a16="http://schemas.microsoft.com/office/drawing/2014/main" id="{268E5F88-8F79-4D81-8E41-377C036F2F8E}"/>
              </a:ext>
            </a:extLst>
          </p:cNvPr>
          <p:cNvSpPr>
            <a:spLocks noChangeShapeType="1"/>
          </p:cNvSpPr>
          <p:nvPr/>
        </p:nvSpPr>
        <p:spPr bwMode="auto">
          <a:xfrm>
            <a:off x="4244546" y="6013436"/>
            <a:ext cx="104775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5591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9606F-64A9-4C51-8564-5E6C2DB4CF98}"/>
              </a:ext>
            </a:extLst>
          </p:cNvPr>
          <p:cNvSpPr>
            <a:spLocks noGrp="1"/>
          </p:cNvSpPr>
          <p:nvPr>
            <p:ph type="title"/>
          </p:nvPr>
        </p:nvSpPr>
        <p:spPr/>
        <p:txBody>
          <a:bodyPr/>
          <a:lstStyle/>
          <a:p>
            <a:r>
              <a:rPr lang="en-US" altLang="en-US" dirty="0"/>
              <a:t>Primitive Operations of Transactions</a:t>
            </a:r>
            <a:endParaRPr lang="en-HK" dirty="0"/>
          </a:p>
        </p:txBody>
      </p:sp>
      <p:sp>
        <p:nvSpPr>
          <p:cNvPr id="3" name="Content Placeholder 2">
            <a:extLst>
              <a:ext uri="{FF2B5EF4-FFF2-40B4-BE49-F238E27FC236}">
                <a16:creationId xmlns:a16="http://schemas.microsoft.com/office/drawing/2014/main" id="{37232AD8-707F-494D-8BEB-E51A42DEC992}"/>
              </a:ext>
            </a:extLst>
          </p:cNvPr>
          <p:cNvSpPr>
            <a:spLocks noGrp="1"/>
          </p:cNvSpPr>
          <p:nvPr>
            <p:ph idx="1"/>
          </p:nvPr>
        </p:nvSpPr>
        <p:spPr/>
        <p:txBody>
          <a:bodyPr/>
          <a:lstStyle/>
          <a:p>
            <a:r>
              <a:rPr lang="fr-FR" dirty="0"/>
              <a:t>Transaction</a:t>
            </a:r>
          </a:p>
          <a:p>
            <a:pPr lvl="1"/>
            <a:r>
              <a:rPr lang="fr-FR" dirty="0"/>
              <a:t>Read(A, t); t:= t * 2; Write(A, t); Read(B, t); t:= t * 2; Write(B, t)</a:t>
            </a:r>
          </a:p>
          <a:p>
            <a:pPr marL="0" indent="0">
              <a:buNone/>
            </a:pPr>
            <a:br>
              <a:rPr lang="fr-FR" dirty="0"/>
            </a:br>
            <a:br>
              <a:rPr lang="fr-FR" dirty="0"/>
            </a:br>
            <a:endParaRPr lang="en-HK" dirty="0"/>
          </a:p>
        </p:txBody>
      </p:sp>
      <p:sp>
        <p:nvSpPr>
          <p:cNvPr id="4" name="Slide Number Placeholder 3">
            <a:extLst>
              <a:ext uri="{FF2B5EF4-FFF2-40B4-BE49-F238E27FC236}">
                <a16:creationId xmlns:a16="http://schemas.microsoft.com/office/drawing/2014/main" id="{97368164-C7A2-48D1-AEB9-83FA9D01AB2C}"/>
              </a:ext>
            </a:extLst>
          </p:cNvPr>
          <p:cNvSpPr>
            <a:spLocks noGrp="1"/>
          </p:cNvSpPr>
          <p:nvPr>
            <p:ph type="sldNum" sz="quarter" idx="12"/>
          </p:nvPr>
        </p:nvSpPr>
        <p:spPr/>
        <p:txBody>
          <a:bodyPr/>
          <a:lstStyle/>
          <a:p>
            <a:fld id="{D57F1E4F-1CFF-5643-939E-217C01CDF565}" type="slidenum">
              <a:rPr lang="en-US" smtClean="0"/>
              <a:pPr/>
              <a:t>37</a:t>
            </a:fld>
            <a:endParaRPr lang="en-US" dirty="0"/>
          </a:p>
        </p:txBody>
      </p:sp>
      <p:graphicFrame>
        <p:nvGraphicFramePr>
          <p:cNvPr id="6" name="Content Placeholder 23">
            <a:extLst>
              <a:ext uri="{FF2B5EF4-FFF2-40B4-BE49-F238E27FC236}">
                <a16:creationId xmlns:a16="http://schemas.microsoft.com/office/drawing/2014/main" id="{C5CB5BFA-C975-4747-9F3E-99329FE5A977}"/>
              </a:ext>
            </a:extLst>
          </p:cNvPr>
          <p:cNvGraphicFramePr>
            <a:graphicFrameLocks/>
          </p:cNvGraphicFramePr>
          <p:nvPr>
            <p:extLst>
              <p:ext uri="{D42A27DB-BD31-4B8C-83A1-F6EECF244321}">
                <p14:modId xmlns:p14="http://schemas.microsoft.com/office/powerpoint/2010/main" val="3818621039"/>
              </p:ext>
            </p:extLst>
          </p:nvPr>
        </p:nvGraphicFramePr>
        <p:xfrm>
          <a:off x="1459142" y="2853449"/>
          <a:ext cx="8000544" cy="3407330"/>
        </p:xfrm>
        <a:graphic>
          <a:graphicData uri="http://schemas.openxmlformats.org/drawingml/2006/table">
            <a:tbl>
              <a:tblPr firstRow="1" bandRow="1">
                <a:tableStyleId>{93296810-A885-4BE3-A3E7-6D5BEEA58F35}</a:tableStyleId>
              </a:tblPr>
              <a:tblGrid>
                <a:gridCol w="1333424">
                  <a:extLst>
                    <a:ext uri="{9D8B030D-6E8A-4147-A177-3AD203B41FA5}">
                      <a16:colId xmlns:a16="http://schemas.microsoft.com/office/drawing/2014/main" val="839078659"/>
                    </a:ext>
                  </a:extLst>
                </a:gridCol>
                <a:gridCol w="1333424">
                  <a:extLst>
                    <a:ext uri="{9D8B030D-6E8A-4147-A177-3AD203B41FA5}">
                      <a16:colId xmlns:a16="http://schemas.microsoft.com/office/drawing/2014/main" val="3790767172"/>
                    </a:ext>
                  </a:extLst>
                </a:gridCol>
                <a:gridCol w="1333424">
                  <a:extLst>
                    <a:ext uri="{9D8B030D-6E8A-4147-A177-3AD203B41FA5}">
                      <a16:colId xmlns:a16="http://schemas.microsoft.com/office/drawing/2014/main" val="2623961408"/>
                    </a:ext>
                  </a:extLst>
                </a:gridCol>
                <a:gridCol w="1333424">
                  <a:extLst>
                    <a:ext uri="{9D8B030D-6E8A-4147-A177-3AD203B41FA5}">
                      <a16:colId xmlns:a16="http://schemas.microsoft.com/office/drawing/2014/main" val="1273235020"/>
                    </a:ext>
                  </a:extLst>
                </a:gridCol>
                <a:gridCol w="1333424">
                  <a:extLst>
                    <a:ext uri="{9D8B030D-6E8A-4147-A177-3AD203B41FA5}">
                      <a16:colId xmlns:a16="http://schemas.microsoft.com/office/drawing/2014/main" val="1218981795"/>
                    </a:ext>
                  </a:extLst>
                </a:gridCol>
                <a:gridCol w="1333424">
                  <a:extLst>
                    <a:ext uri="{9D8B030D-6E8A-4147-A177-3AD203B41FA5}">
                      <a16:colId xmlns:a16="http://schemas.microsoft.com/office/drawing/2014/main" val="3490563079"/>
                    </a:ext>
                  </a:extLst>
                </a:gridCol>
              </a:tblGrid>
              <a:tr h="254194">
                <a:tc>
                  <a:txBody>
                    <a:bodyPr/>
                    <a:lstStyle/>
                    <a:p>
                      <a:r>
                        <a:rPr lang="en-US" altLang="zh-TW" sz="1600" dirty="0">
                          <a:latin typeface="Arial" panose="020B0604020202020204" pitchFamily="34" charset="0"/>
                          <a:cs typeface="Arial" panose="020B0604020202020204" pitchFamily="34" charset="0"/>
                        </a:rPr>
                        <a:t>A</a:t>
                      </a:r>
                      <a:r>
                        <a:rPr lang="en-HK" altLang="zh-TW" sz="1600" dirty="0" err="1">
                          <a:latin typeface="Arial" panose="020B0604020202020204" pitchFamily="34" charset="0"/>
                          <a:cs typeface="Arial" panose="020B0604020202020204" pitchFamily="34" charset="0"/>
                        </a:rPr>
                        <a:t>ction</a:t>
                      </a:r>
                      <a:endParaRPr lang="en-HK" sz="1600" baseline="-25000" dirty="0">
                        <a:latin typeface="Arial" panose="020B0604020202020204" pitchFamily="34" charset="0"/>
                        <a:cs typeface="Arial" panose="020B0604020202020204" pitchFamily="34" charset="0"/>
                      </a:endParaRPr>
                    </a:p>
                  </a:txBody>
                  <a:tcPr/>
                </a:tc>
                <a:tc>
                  <a:txBody>
                    <a:bodyPr/>
                    <a:lstStyle/>
                    <a:p>
                      <a:r>
                        <a:rPr lang="en-HK" sz="1600" b="1" kern="1200" dirty="0">
                          <a:solidFill>
                            <a:schemeClr val="lt1"/>
                          </a:solidFill>
                          <a:latin typeface="Arial" panose="020B0604020202020204" pitchFamily="34" charset="0"/>
                          <a:ea typeface="+mn-ea"/>
                          <a:cs typeface="Arial" panose="020B0604020202020204" pitchFamily="34" charset="0"/>
                        </a:rPr>
                        <a:t>t</a:t>
                      </a:r>
                    </a:p>
                  </a:txBody>
                  <a:tcPr/>
                </a:tc>
                <a:tc>
                  <a:txBody>
                    <a:bodyPr/>
                    <a:lstStyle/>
                    <a:p>
                      <a:r>
                        <a:rPr lang="en-HK" sz="1600" b="1" kern="1200" dirty="0">
                          <a:solidFill>
                            <a:schemeClr val="lt1"/>
                          </a:solidFill>
                          <a:latin typeface="Arial" panose="020B0604020202020204" pitchFamily="34" charset="0"/>
                          <a:ea typeface="+mn-ea"/>
                          <a:cs typeface="Arial" panose="020B0604020202020204" pitchFamily="34" charset="0"/>
                        </a:rPr>
                        <a:t>MEM A</a:t>
                      </a:r>
                    </a:p>
                  </a:txBody>
                  <a:tcPr/>
                </a:tc>
                <a:tc>
                  <a:txBody>
                    <a:bodyPr/>
                    <a:lstStyle/>
                    <a:p>
                      <a:r>
                        <a:rPr lang="en-HK" sz="1600" b="1" kern="1200" dirty="0">
                          <a:solidFill>
                            <a:schemeClr val="lt1"/>
                          </a:solidFill>
                          <a:latin typeface="Arial" panose="020B0604020202020204" pitchFamily="34" charset="0"/>
                          <a:ea typeface="+mn-ea"/>
                          <a:cs typeface="Arial" panose="020B0604020202020204" pitchFamily="34" charset="0"/>
                        </a:rPr>
                        <a:t>MEM B</a:t>
                      </a:r>
                    </a:p>
                  </a:txBody>
                  <a:tcPr/>
                </a:tc>
                <a:tc>
                  <a:txBody>
                    <a:bodyPr/>
                    <a:lstStyle/>
                    <a:p>
                      <a:r>
                        <a:rPr lang="en-HK" sz="1600" b="1" kern="1200" dirty="0">
                          <a:solidFill>
                            <a:schemeClr val="lt1"/>
                          </a:solidFill>
                          <a:latin typeface="Arial" panose="020B0604020202020204" pitchFamily="34" charset="0"/>
                          <a:ea typeface="+mn-ea"/>
                          <a:cs typeface="Arial" panose="020B0604020202020204" pitchFamily="34" charset="0"/>
                        </a:rPr>
                        <a:t>DISK A</a:t>
                      </a:r>
                    </a:p>
                  </a:txBody>
                  <a:tcPr/>
                </a:tc>
                <a:tc>
                  <a:txBody>
                    <a:bodyPr/>
                    <a:lstStyle/>
                    <a:p>
                      <a:pPr marL="0" algn="l" defTabSz="914400" rtl="0" eaLnBrk="1" latinLnBrk="0" hangingPunct="1"/>
                      <a:r>
                        <a:rPr lang="en-US" altLang="zh-TW" sz="1600" b="1" kern="1200" dirty="0">
                          <a:solidFill>
                            <a:schemeClr val="lt1"/>
                          </a:solidFill>
                          <a:latin typeface="Arial" panose="020B0604020202020204" pitchFamily="34" charset="0"/>
                          <a:ea typeface="+mn-ea"/>
                          <a:cs typeface="Arial" panose="020B0604020202020204" pitchFamily="34" charset="0"/>
                        </a:rPr>
                        <a:t>DISK B</a:t>
                      </a:r>
                      <a:endParaRPr lang="en-HK" sz="1600" b="1" kern="1200" baseline="-25000" dirty="0">
                        <a:solidFill>
                          <a:schemeClr val="lt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871093079"/>
                  </a:ext>
                </a:extLst>
              </a:tr>
              <a:tr h="254194">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Read(A, t)</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8</a:t>
                      </a:r>
                    </a:p>
                  </a:txBody>
                  <a:tcPr/>
                </a:tc>
                <a:tc>
                  <a:txBody>
                    <a:bodyPr/>
                    <a:lstStyle/>
                    <a:p>
                      <a:r>
                        <a:rPr lang="en-HK" dirty="0">
                          <a:latin typeface="Arial" panose="020B0604020202020204" pitchFamily="34" charset="0"/>
                          <a:cs typeface="Arial" panose="020B0604020202020204" pitchFamily="34" charset="0"/>
                        </a:rPr>
                        <a:t>8</a:t>
                      </a:r>
                    </a:p>
                  </a:txBody>
                  <a:tcPr/>
                </a:tc>
                <a:tc>
                  <a:txBody>
                    <a:bodyPr/>
                    <a:lstStyle/>
                    <a:p>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8</a:t>
                      </a:r>
                    </a:p>
                  </a:txBody>
                  <a:tcPr/>
                </a:tc>
                <a:tc>
                  <a:txBody>
                    <a:bodyPr/>
                    <a:lstStyle/>
                    <a:p>
                      <a:r>
                        <a:rPr lang="en-HK" dirty="0">
                          <a:latin typeface="Arial" panose="020B0604020202020204" pitchFamily="34" charset="0"/>
                          <a:cs typeface="Arial" panose="020B0604020202020204" pitchFamily="34" charset="0"/>
                        </a:rPr>
                        <a:t>8</a:t>
                      </a:r>
                    </a:p>
                  </a:txBody>
                  <a:tcPr/>
                </a:tc>
                <a:extLst>
                  <a:ext uri="{0D108BD9-81ED-4DB2-BD59-A6C34878D82A}">
                    <a16:rowId xmlns:a16="http://schemas.microsoft.com/office/drawing/2014/main" val="1138721145"/>
                  </a:ext>
                </a:extLst>
              </a:tr>
              <a:tr h="254194">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t:= t * 2;</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8</a:t>
                      </a:r>
                    </a:p>
                  </a:txBody>
                  <a:tcPr/>
                </a:tc>
                <a:tc>
                  <a:txBody>
                    <a:bodyPr/>
                    <a:lstStyle/>
                    <a:p>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8</a:t>
                      </a:r>
                    </a:p>
                  </a:txBody>
                  <a:tcPr/>
                </a:tc>
                <a:tc>
                  <a:txBody>
                    <a:bodyPr/>
                    <a:lstStyle/>
                    <a:p>
                      <a:r>
                        <a:rPr lang="en-HK" dirty="0">
                          <a:latin typeface="Arial" panose="020B0604020202020204" pitchFamily="34" charset="0"/>
                          <a:cs typeface="Arial" panose="020B0604020202020204" pitchFamily="34" charset="0"/>
                        </a:rPr>
                        <a:t>8</a:t>
                      </a:r>
                    </a:p>
                  </a:txBody>
                  <a:tcPr/>
                </a:tc>
                <a:extLst>
                  <a:ext uri="{0D108BD9-81ED-4DB2-BD59-A6C34878D82A}">
                    <a16:rowId xmlns:a16="http://schemas.microsoft.com/office/drawing/2014/main" val="1009425468"/>
                  </a:ext>
                </a:extLst>
              </a:tr>
              <a:tr h="254194">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Write(A, t);</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endParaRPr lang="en-HK" dirty="0">
                        <a:latin typeface="Arial" panose="020B0604020202020204" pitchFamily="34" charset="0"/>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8</a:t>
                      </a:r>
                    </a:p>
                  </a:txBody>
                  <a:tcPr/>
                </a:tc>
                <a:tc>
                  <a:txBody>
                    <a:bodyPr/>
                    <a:lstStyle/>
                    <a:p>
                      <a:r>
                        <a:rPr lang="en-HK" dirty="0">
                          <a:latin typeface="Arial" panose="020B0604020202020204" pitchFamily="34" charset="0"/>
                          <a:cs typeface="Arial" panose="020B0604020202020204" pitchFamily="34" charset="0"/>
                        </a:rPr>
                        <a:t>8</a:t>
                      </a:r>
                    </a:p>
                  </a:txBody>
                  <a:tcPr/>
                </a:tc>
                <a:extLst>
                  <a:ext uri="{0D108BD9-81ED-4DB2-BD59-A6C34878D82A}">
                    <a16:rowId xmlns:a16="http://schemas.microsoft.com/office/drawing/2014/main" val="3108030483"/>
                  </a:ext>
                </a:extLst>
              </a:tr>
              <a:tr h="254194">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Read(B, t);</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8</a:t>
                      </a: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8</a:t>
                      </a:r>
                    </a:p>
                  </a:txBody>
                  <a:tcPr/>
                </a:tc>
                <a:tc>
                  <a:txBody>
                    <a:bodyPr/>
                    <a:lstStyle/>
                    <a:p>
                      <a:r>
                        <a:rPr lang="en-HK" dirty="0">
                          <a:latin typeface="Arial" panose="020B0604020202020204" pitchFamily="34" charset="0"/>
                          <a:cs typeface="Arial" panose="020B0604020202020204" pitchFamily="34" charset="0"/>
                        </a:rPr>
                        <a:t>8</a:t>
                      </a:r>
                    </a:p>
                  </a:txBody>
                  <a:tcPr/>
                </a:tc>
                <a:tc>
                  <a:txBody>
                    <a:bodyPr/>
                    <a:lstStyle/>
                    <a:p>
                      <a:r>
                        <a:rPr lang="en-HK" dirty="0">
                          <a:latin typeface="Arial" panose="020B0604020202020204" pitchFamily="34" charset="0"/>
                          <a:cs typeface="Arial" panose="020B0604020202020204" pitchFamily="34" charset="0"/>
                        </a:rPr>
                        <a:t>8</a:t>
                      </a:r>
                    </a:p>
                  </a:txBody>
                  <a:tcPr/>
                </a:tc>
                <a:extLst>
                  <a:ext uri="{0D108BD9-81ED-4DB2-BD59-A6C34878D82A}">
                    <a16:rowId xmlns:a16="http://schemas.microsoft.com/office/drawing/2014/main" val="1834855075"/>
                  </a:ext>
                </a:extLst>
              </a:tr>
              <a:tr h="254194">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t:= t * 2;</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8</a:t>
                      </a:r>
                    </a:p>
                  </a:txBody>
                  <a:tcPr/>
                </a:tc>
                <a:tc>
                  <a:txBody>
                    <a:bodyPr/>
                    <a:lstStyle/>
                    <a:p>
                      <a:r>
                        <a:rPr lang="en-HK" dirty="0">
                          <a:latin typeface="Arial" panose="020B0604020202020204" pitchFamily="34" charset="0"/>
                          <a:cs typeface="Arial" panose="020B0604020202020204" pitchFamily="34" charset="0"/>
                        </a:rPr>
                        <a:t>8</a:t>
                      </a:r>
                    </a:p>
                  </a:txBody>
                  <a:tcPr/>
                </a:tc>
                <a:tc>
                  <a:txBody>
                    <a:bodyPr/>
                    <a:lstStyle/>
                    <a:p>
                      <a:r>
                        <a:rPr lang="en-HK" dirty="0">
                          <a:latin typeface="Arial" panose="020B0604020202020204" pitchFamily="34" charset="0"/>
                          <a:cs typeface="Arial" panose="020B0604020202020204" pitchFamily="34" charset="0"/>
                        </a:rPr>
                        <a:t>8</a:t>
                      </a:r>
                    </a:p>
                  </a:txBody>
                  <a:tcPr/>
                </a:tc>
                <a:extLst>
                  <a:ext uri="{0D108BD9-81ED-4DB2-BD59-A6C34878D82A}">
                    <a16:rowId xmlns:a16="http://schemas.microsoft.com/office/drawing/2014/main" val="3346040741"/>
                  </a:ext>
                </a:extLst>
              </a:tr>
              <a:tr h="2541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latin typeface="Arial" panose="020B0604020202020204" pitchFamily="34" charset="0"/>
                          <a:ea typeface="+mn-ea"/>
                          <a:cs typeface="Arial" panose="020B0604020202020204" pitchFamily="34" charset="0"/>
                        </a:rPr>
                        <a:t>Write(B, t)</a:t>
                      </a: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8</a:t>
                      </a:r>
                    </a:p>
                  </a:txBody>
                  <a:tcPr/>
                </a:tc>
                <a:tc>
                  <a:txBody>
                    <a:bodyPr/>
                    <a:lstStyle/>
                    <a:p>
                      <a:r>
                        <a:rPr lang="en-HK" dirty="0">
                          <a:latin typeface="Arial" panose="020B0604020202020204" pitchFamily="34" charset="0"/>
                          <a:cs typeface="Arial" panose="020B0604020202020204" pitchFamily="34" charset="0"/>
                        </a:rPr>
                        <a:t>8</a:t>
                      </a:r>
                    </a:p>
                  </a:txBody>
                  <a:tcPr/>
                </a:tc>
                <a:extLst>
                  <a:ext uri="{0D108BD9-81ED-4DB2-BD59-A6C34878D82A}">
                    <a16:rowId xmlns:a16="http://schemas.microsoft.com/office/drawing/2014/main" val="3241077289"/>
                  </a:ext>
                </a:extLst>
              </a:tr>
              <a:tr h="438745">
                <a:tc>
                  <a:txBody>
                    <a:bodyPr/>
                    <a:lstStyle/>
                    <a:p>
                      <a:pPr marL="0" algn="l" defTabSz="914400" rtl="0" eaLnBrk="1" latinLnBrk="0" hangingPunct="1"/>
                      <a:r>
                        <a:rPr lang="en-HK" sz="1800" kern="1200" dirty="0">
                          <a:solidFill>
                            <a:schemeClr val="dk1"/>
                          </a:solidFill>
                          <a:latin typeface="Arial" panose="020B0604020202020204" pitchFamily="34" charset="0"/>
                          <a:ea typeface="+mn-ea"/>
                          <a:cs typeface="Arial" panose="020B0604020202020204" pitchFamily="34" charset="0"/>
                        </a:rPr>
                        <a:t>Output(A)</a:t>
                      </a: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8</a:t>
                      </a:r>
                    </a:p>
                  </a:txBody>
                  <a:tcPr/>
                </a:tc>
                <a:extLst>
                  <a:ext uri="{0D108BD9-81ED-4DB2-BD59-A6C34878D82A}">
                    <a16:rowId xmlns:a16="http://schemas.microsoft.com/office/drawing/2014/main" val="3259055290"/>
                  </a:ext>
                </a:extLst>
              </a:tr>
              <a:tr h="438745">
                <a:tc>
                  <a:txBody>
                    <a:bodyPr/>
                    <a:lstStyle/>
                    <a:p>
                      <a:pPr marL="0" algn="l" defTabSz="914400" rtl="0" eaLnBrk="1" latinLnBrk="0" hangingPunct="1"/>
                      <a:r>
                        <a:rPr lang="en-HK" sz="1800" kern="1200" dirty="0">
                          <a:solidFill>
                            <a:schemeClr val="dk1"/>
                          </a:solidFill>
                          <a:latin typeface="Arial" panose="020B0604020202020204" pitchFamily="34" charset="0"/>
                          <a:ea typeface="+mn-ea"/>
                          <a:cs typeface="Arial" panose="020B0604020202020204" pitchFamily="34" charset="0"/>
                        </a:rPr>
                        <a:t>Output(B)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latin typeface="Arial" panose="020B0604020202020204" pitchFamily="34" charset="0"/>
                          <a:cs typeface="Arial" panose="020B0604020202020204" pitchFamily="34"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latin typeface="Arial" panose="020B0604020202020204" pitchFamily="34" charset="0"/>
                          <a:cs typeface="Arial" panose="020B0604020202020204" pitchFamily="34"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latin typeface="Arial" panose="020B0604020202020204" pitchFamily="34" charset="0"/>
                          <a:cs typeface="Arial" panose="020B0604020202020204" pitchFamily="34"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latin typeface="Arial" panose="020B0604020202020204" pitchFamily="34" charset="0"/>
                          <a:cs typeface="Arial" panose="020B0604020202020204" pitchFamily="34" charset="0"/>
                        </a:rPr>
                        <a:t>16</a:t>
                      </a:r>
                    </a:p>
                  </a:txBody>
                  <a:tcPr/>
                </a:tc>
                <a:tc>
                  <a:txBody>
                    <a:bodyPr/>
                    <a:lstStyle/>
                    <a:p>
                      <a:r>
                        <a:rPr lang="en-HK" dirty="0">
                          <a:latin typeface="Arial" panose="020B0604020202020204" pitchFamily="34" charset="0"/>
                          <a:cs typeface="Arial" panose="020B0604020202020204" pitchFamily="34" charset="0"/>
                        </a:rPr>
                        <a:t>16</a:t>
                      </a:r>
                    </a:p>
                  </a:txBody>
                  <a:tcPr/>
                </a:tc>
                <a:extLst>
                  <a:ext uri="{0D108BD9-81ED-4DB2-BD59-A6C34878D82A}">
                    <a16:rowId xmlns:a16="http://schemas.microsoft.com/office/drawing/2014/main" val="12525777"/>
                  </a:ext>
                </a:extLst>
              </a:tr>
            </a:tbl>
          </a:graphicData>
        </a:graphic>
      </p:graphicFrame>
    </p:spTree>
    <p:extLst>
      <p:ext uri="{BB962C8B-B14F-4D97-AF65-F5344CB8AC3E}">
        <p14:creationId xmlns:p14="http://schemas.microsoft.com/office/powerpoint/2010/main" val="3787602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69C7E-DD6B-499A-BEC6-30C22BDDFFE3}"/>
              </a:ext>
            </a:extLst>
          </p:cNvPr>
          <p:cNvSpPr>
            <a:spLocks noGrp="1"/>
          </p:cNvSpPr>
          <p:nvPr>
            <p:ph type="title"/>
          </p:nvPr>
        </p:nvSpPr>
        <p:spPr/>
        <p:txBody>
          <a:bodyPr/>
          <a:lstStyle/>
          <a:p>
            <a:r>
              <a:rPr lang="en-US" altLang="en-US" dirty="0"/>
              <a:t>Undo Logging for Recovery</a:t>
            </a:r>
            <a:endParaRPr lang="en-HK" dirty="0"/>
          </a:p>
        </p:txBody>
      </p:sp>
      <p:sp>
        <p:nvSpPr>
          <p:cNvPr id="3" name="Content Placeholder 2">
            <a:extLst>
              <a:ext uri="{FF2B5EF4-FFF2-40B4-BE49-F238E27FC236}">
                <a16:creationId xmlns:a16="http://schemas.microsoft.com/office/drawing/2014/main" id="{5A554216-8D19-45FC-A40E-3ED0CC369498}"/>
              </a:ext>
            </a:extLst>
          </p:cNvPr>
          <p:cNvSpPr>
            <a:spLocks noGrp="1"/>
          </p:cNvSpPr>
          <p:nvPr>
            <p:ph idx="1"/>
          </p:nvPr>
        </p:nvSpPr>
        <p:spPr/>
        <p:txBody>
          <a:bodyPr>
            <a:normAutofit lnSpcReduction="10000"/>
          </a:bodyPr>
          <a:lstStyle/>
          <a:p>
            <a:r>
              <a:rPr lang="en-US" altLang="en-US" sz="2000" dirty="0"/>
              <a:t>A log is a file of log records, each telling something about what some transaction has done</a:t>
            </a:r>
          </a:p>
          <a:p>
            <a:r>
              <a:rPr lang="en-US" altLang="en-US" sz="2000" dirty="0"/>
              <a:t>As transactions execute, the log manager records in the log each important event (e.g., write operations)</a:t>
            </a:r>
          </a:p>
          <a:p>
            <a:r>
              <a:rPr lang="en-US" altLang="en-US" sz="2000" dirty="0"/>
              <a:t>Logs are initially created in main memory and are allocated by the buffer manager</a:t>
            </a:r>
          </a:p>
          <a:p>
            <a:pPr lvl="1"/>
            <a:r>
              <a:rPr lang="en-US" altLang="en-US" dirty="0"/>
              <a:t>Why not on disk? Disk I/O takes a lot of time</a:t>
            </a:r>
          </a:p>
          <a:p>
            <a:r>
              <a:rPr lang="en-US" altLang="en-US" sz="2000" dirty="0"/>
              <a:t>Logs are copied to disk by “flush-log” operation</a:t>
            </a:r>
          </a:p>
          <a:p>
            <a:r>
              <a:rPr lang="en-US" altLang="en-US" sz="2000" dirty="0"/>
              <a:t>If log records appear in nonvolatile storage (disk), we can use them to restore the database to a consistent state after a system crash</a:t>
            </a:r>
          </a:p>
          <a:p>
            <a:r>
              <a:rPr lang="en-US" altLang="en-US" sz="2000" dirty="0"/>
              <a:t>After a system failure, all data in volatile storage (memory) will lose but the data in nonvolatile storage remain</a:t>
            </a:r>
          </a:p>
          <a:p>
            <a:endParaRPr lang="en-US" altLang="en-US" sz="2000" dirty="0"/>
          </a:p>
          <a:p>
            <a:endParaRPr lang="en-HK" dirty="0"/>
          </a:p>
        </p:txBody>
      </p:sp>
      <p:sp>
        <p:nvSpPr>
          <p:cNvPr id="4" name="Slide Number Placeholder 3">
            <a:extLst>
              <a:ext uri="{FF2B5EF4-FFF2-40B4-BE49-F238E27FC236}">
                <a16:creationId xmlns:a16="http://schemas.microsoft.com/office/drawing/2014/main" id="{F0B82A6D-1BCD-4B42-8200-7CE545CCE208}"/>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588097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F738-675E-462E-9FF7-A594A910D885}"/>
              </a:ext>
            </a:extLst>
          </p:cNvPr>
          <p:cNvSpPr>
            <a:spLocks noGrp="1"/>
          </p:cNvSpPr>
          <p:nvPr>
            <p:ph type="title"/>
          </p:nvPr>
        </p:nvSpPr>
        <p:spPr/>
        <p:txBody>
          <a:bodyPr/>
          <a:lstStyle/>
          <a:p>
            <a:r>
              <a:rPr lang="en-US" altLang="en-US" dirty="0"/>
              <a:t>Log Records</a:t>
            </a:r>
            <a:endParaRPr lang="en-HK" dirty="0"/>
          </a:p>
        </p:txBody>
      </p:sp>
      <p:sp>
        <p:nvSpPr>
          <p:cNvPr id="3" name="Content Placeholder 2">
            <a:extLst>
              <a:ext uri="{FF2B5EF4-FFF2-40B4-BE49-F238E27FC236}">
                <a16:creationId xmlns:a16="http://schemas.microsoft.com/office/drawing/2014/main" id="{C87261FA-3D75-4550-B9F1-CC04826830D6}"/>
              </a:ext>
            </a:extLst>
          </p:cNvPr>
          <p:cNvSpPr>
            <a:spLocks noGrp="1"/>
          </p:cNvSpPr>
          <p:nvPr>
            <p:ph idx="1"/>
          </p:nvPr>
        </p:nvSpPr>
        <p:spPr/>
        <p:txBody>
          <a:bodyPr/>
          <a:lstStyle/>
          <a:p>
            <a:r>
              <a:rPr lang="en-US" altLang="en-US" sz="2000" dirty="0"/>
              <a:t>&lt;START T&gt;: This record indicates that transaction T has begun</a:t>
            </a:r>
          </a:p>
          <a:p>
            <a:r>
              <a:rPr lang="en-US" altLang="en-US" sz="2000" dirty="0"/>
              <a:t>&lt;COMMIT T&gt;: </a:t>
            </a:r>
          </a:p>
          <a:p>
            <a:pPr lvl="1"/>
            <a:r>
              <a:rPr lang="en-US" altLang="en-US" dirty="0"/>
              <a:t>Transaction T has completed successfully and will make no more changes to database. </a:t>
            </a:r>
          </a:p>
          <a:p>
            <a:pPr lvl="1"/>
            <a:r>
              <a:rPr lang="en-US" altLang="en-US" dirty="0"/>
              <a:t>Because we cannot control when the buffer manager chooses to copy blocks from memory to disk, we cannot be sure that the changes are already on disk when we see  &lt;COMMIT T&gt;</a:t>
            </a:r>
          </a:p>
          <a:p>
            <a:r>
              <a:rPr lang="en-US" altLang="en-US" sz="2000" dirty="0"/>
              <a:t>&lt;ABORT T&gt;: Transaction T could not complete successfully. If transaction T aborts, no change it made can be copied to disk, and it is the job of the transaction manager to make sure that such changes never appear on disk </a:t>
            </a:r>
          </a:p>
          <a:p>
            <a:endParaRPr lang="en-HK" dirty="0"/>
          </a:p>
        </p:txBody>
      </p:sp>
      <p:sp>
        <p:nvSpPr>
          <p:cNvPr id="4" name="Slide Number Placeholder 3">
            <a:extLst>
              <a:ext uri="{FF2B5EF4-FFF2-40B4-BE49-F238E27FC236}">
                <a16:creationId xmlns:a16="http://schemas.microsoft.com/office/drawing/2014/main" id="{BCA946B4-E92D-4227-BCBC-866603925B16}"/>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172260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31A-092E-4F9D-B448-B132750205E8}"/>
              </a:ext>
            </a:extLst>
          </p:cNvPr>
          <p:cNvSpPr>
            <a:spLocks noGrp="1"/>
          </p:cNvSpPr>
          <p:nvPr>
            <p:ph type="title"/>
          </p:nvPr>
        </p:nvSpPr>
        <p:spPr/>
        <p:txBody>
          <a:bodyPr/>
          <a:lstStyle/>
          <a:p>
            <a:r>
              <a:rPr lang="en-US" altLang="zh-CN" dirty="0">
                <a:ea typeface="SimSun" pitchFamily="2" charset="-122"/>
              </a:rPr>
              <a:t>What is a Transaction? (2/2)</a:t>
            </a:r>
            <a:endParaRPr lang="en-HK" dirty="0"/>
          </a:p>
        </p:txBody>
      </p:sp>
      <p:sp>
        <p:nvSpPr>
          <p:cNvPr id="3" name="Content Placeholder 2">
            <a:extLst>
              <a:ext uri="{FF2B5EF4-FFF2-40B4-BE49-F238E27FC236}">
                <a16:creationId xmlns:a16="http://schemas.microsoft.com/office/drawing/2014/main" id="{13F3D5AA-C5F4-482D-94DE-30F1E6057675}"/>
              </a:ext>
            </a:extLst>
          </p:cNvPr>
          <p:cNvSpPr>
            <a:spLocks noGrp="1"/>
          </p:cNvSpPr>
          <p:nvPr>
            <p:ph idx="1"/>
          </p:nvPr>
        </p:nvSpPr>
        <p:spPr>
          <a:xfrm>
            <a:off x="586809" y="2011680"/>
            <a:ext cx="10960580" cy="4617720"/>
          </a:xfrm>
        </p:spPr>
        <p:txBody>
          <a:bodyPr>
            <a:normAutofit lnSpcReduction="10000"/>
          </a:bodyPr>
          <a:lstStyle/>
          <a:p>
            <a:pPr>
              <a:lnSpc>
                <a:spcPct val="110000"/>
              </a:lnSpc>
            </a:pPr>
            <a:r>
              <a:rPr lang="en-HK" dirty="0"/>
              <a:t>Database operations: read and write operations on a database</a:t>
            </a:r>
          </a:p>
          <a:p>
            <a:pPr lvl="1">
              <a:lnSpc>
                <a:spcPct val="110000"/>
              </a:lnSpc>
            </a:pPr>
            <a:r>
              <a:rPr lang="en-HK" dirty="0"/>
              <a:t>Read operation: to read the value of a data item or a group of items, e.g., SELECT</a:t>
            </a:r>
          </a:p>
          <a:p>
            <a:pPr lvl="1">
              <a:lnSpc>
                <a:spcPct val="110000"/>
              </a:lnSpc>
            </a:pPr>
            <a:r>
              <a:rPr lang="en-HK" dirty="0"/>
              <a:t>Write operation: to create a new value for a data item or a group of items, e.g., UPDATE</a:t>
            </a:r>
          </a:p>
          <a:p>
            <a:pPr lvl="1">
              <a:lnSpc>
                <a:spcPct val="110000"/>
              </a:lnSpc>
            </a:pPr>
            <a:r>
              <a:rPr lang="en-HK" dirty="0"/>
              <a:t>In between the read/write operations, there may be computation</a:t>
            </a:r>
          </a:p>
          <a:p>
            <a:pPr>
              <a:lnSpc>
                <a:spcPct val="110000"/>
              </a:lnSpc>
            </a:pPr>
            <a:r>
              <a:rPr lang="en-HK" dirty="0"/>
              <a:t>Transaction operations: a begin operation and an end operation (commit or abort)</a:t>
            </a:r>
          </a:p>
          <a:p>
            <a:pPr lvl="1">
              <a:lnSpc>
                <a:spcPct val="110000"/>
              </a:lnSpc>
            </a:pPr>
            <a:r>
              <a:rPr lang="en-HK" dirty="0"/>
              <a:t>For transaction management (where to start and where to finish)</a:t>
            </a:r>
          </a:p>
          <a:p>
            <a:pPr lvl="1">
              <a:lnSpc>
                <a:spcPct val="110000"/>
              </a:lnSpc>
            </a:pPr>
            <a:r>
              <a:rPr lang="en-HK" dirty="0"/>
              <a:t>The new values from a transaction will become permanent only if the transaction is committed successfully</a:t>
            </a:r>
          </a:p>
          <a:p>
            <a:pPr lvl="1">
              <a:lnSpc>
                <a:spcPct val="110000"/>
              </a:lnSpc>
            </a:pPr>
            <a:r>
              <a:rPr lang="en-HK" dirty="0"/>
              <a:t>Partial results are not allowed and is considered to be incorrect</a:t>
            </a:r>
          </a:p>
          <a:p>
            <a:pPr lvl="1">
              <a:lnSpc>
                <a:spcPct val="110000"/>
              </a:lnSpc>
            </a:pPr>
            <a:r>
              <a:rPr lang="en-HK" dirty="0"/>
              <a:t>Atomicity: All or nothing</a:t>
            </a:r>
          </a:p>
          <a:p>
            <a:pPr lvl="1">
              <a:lnSpc>
                <a:spcPct val="110000"/>
              </a:lnSpc>
            </a:pPr>
            <a:r>
              <a:rPr lang="en-HK" dirty="0"/>
              <a:t>Example: T1: Begin; A:= R(a); B:= R(b) C:= A + B; W(c):= C; End</a:t>
            </a:r>
          </a:p>
          <a:p>
            <a:pPr>
              <a:lnSpc>
                <a:spcPct val="110000"/>
              </a:lnSpc>
            </a:pPr>
            <a:endParaRPr lang="en-HK" dirty="0"/>
          </a:p>
          <a:p>
            <a:pPr>
              <a:lnSpc>
                <a:spcPct val="110000"/>
              </a:lnSpc>
            </a:pPr>
            <a:endParaRPr lang="en-HK" dirty="0"/>
          </a:p>
        </p:txBody>
      </p:sp>
      <p:sp>
        <p:nvSpPr>
          <p:cNvPr id="4" name="Slide Number Placeholder 3">
            <a:extLst>
              <a:ext uri="{FF2B5EF4-FFF2-40B4-BE49-F238E27FC236}">
                <a16:creationId xmlns:a16="http://schemas.microsoft.com/office/drawing/2014/main" id="{24FD53BB-5155-4A85-9AE3-C5AB268EB8B4}"/>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157417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39EC-B195-421B-ABF1-FCF399C24153}"/>
              </a:ext>
            </a:extLst>
          </p:cNvPr>
          <p:cNvSpPr>
            <a:spLocks noGrp="1"/>
          </p:cNvSpPr>
          <p:nvPr>
            <p:ph type="title"/>
          </p:nvPr>
        </p:nvSpPr>
        <p:spPr/>
        <p:txBody>
          <a:bodyPr/>
          <a:lstStyle/>
          <a:p>
            <a:r>
              <a:rPr lang="en-US" altLang="en-US" dirty="0"/>
              <a:t>Undo-Logging Rules</a:t>
            </a:r>
            <a:endParaRPr lang="en-HK" dirty="0"/>
          </a:p>
        </p:txBody>
      </p:sp>
      <p:sp>
        <p:nvSpPr>
          <p:cNvPr id="3" name="Content Placeholder 2">
            <a:extLst>
              <a:ext uri="{FF2B5EF4-FFF2-40B4-BE49-F238E27FC236}">
                <a16:creationId xmlns:a16="http://schemas.microsoft.com/office/drawing/2014/main" id="{0BD33E38-C239-4F76-B217-0D088E4F9BE1}"/>
              </a:ext>
            </a:extLst>
          </p:cNvPr>
          <p:cNvSpPr>
            <a:spLocks noGrp="1"/>
          </p:cNvSpPr>
          <p:nvPr>
            <p:ph idx="1"/>
          </p:nvPr>
        </p:nvSpPr>
        <p:spPr/>
        <p:txBody>
          <a:bodyPr>
            <a:normAutofit/>
          </a:bodyPr>
          <a:lstStyle/>
          <a:p>
            <a:r>
              <a:rPr lang="en-US" altLang="en-US" sz="2000" dirty="0"/>
              <a:t>U1: if transaction T modifies database element X (current value is v), the log record of the form &lt;T, X, v&gt; must be written to the disk BEFORE the new value of X is written to disk</a:t>
            </a:r>
          </a:p>
          <a:p>
            <a:r>
              <a:rPr lang="en-US" altLang="en-US" sz="2000" dirty="0"/>
              <a:t>U2: if a transaction commits, its COMMIT log record must be written to disk ONLY after all database elements changed by the transaction have been written to disk</a:t>
            </a:r>
          </a:p>
          <a:p>
            <a:r>
              <a:rPr lang="en-US" altLang="en-US" sz="2000" dirty="0"/>
              <a:t>A transaction must be written to disk in the following order</a:t>
            </a:r>
          </a:p>
          <a:p>
            <a:pPr marL="815975" lvl="1" indent="-457200">
              <a:buFont typeface="+mj-lt"/>
              <a:buAutoNum type="arabicPeriod"/>
            </a:pPr>
            <a:r>
              <a:rPr lang="en-US" altLang="en-US" dirty="0"/>
              <a:t>The log records indicating changed database elements</a:t>
            </a:r>
          </a:p>
          <a:p>
            <a:pPr marL="815975" lvl="1" indent="-457200">
              <a:buFont typeface="+mj-lt"/>
              <a:buAutoNum type="arabicPeriod"/>
            </a:pPr>
            <a:r>
              <a:rPr lang="en-US" altLang="en-US" dirty="0"/>
              <a:t>The changed database elements themselves</a:t>
            </a:r>
          </a:p>
          <a:p>
            <a:pPr marL="815975" lvl="1" indent="-457200">
              <a:buFont typeface="+mj-lt"/>
              <a:buAutoNum type="arabicPeriod"/>
            </a:pPr>
            <a:r>
              <a:rPr lang="en-US" altLang="en-US" dirty="0"/>
              <a:t>The COMMIT log record</a:t>
            </a:r>
          </a:p>
          <a:p>
            <a:endParaRPr lang="en-HK" dirty="0"/>
          </a:p>
        </p:txBody>
      </p:sp>
      <p:sp>
        <p:nvSpPr>
          <p:cNvPr id="4" name="Slide Number Placeholder 3">
            <a:extLst>
              <a:ext uri="{FF2B5EF4-FFF2-40B4-BE49-F238E27FC236}">
                <a16:creationId xmlns:a16="http://schemas.microsoft.com/office/drawing/2014/main" id="{842924C3-CCA6-4D93-BB83-6FB355C52A39}"/>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2855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F8F6-AD59-4E3D-9A45-D40E62D0E051}"/>
              </a:ext>
            </a:extLst>
          </p:cNvPr>
          <p:cNvSpPr>
            <a:spLocks noGrp="1"/>
          </p:cNvSpPr>
          <p:nvPr>
            <p:ph type="title"/>
          </p:nvPr>
        </p:nvSpPr>
        <p:spPr/>
        <p:txBody>
          <a:bodyPr/>
          <a:lstStyle/>
          <a:p>
            <a:r>
              <a:rPr lang="en-US" altLang="en-US" dirty="0"/>
              <a:t>Undo Rules and Actions</a:t>
            </a:r>
            <a:endParaRPr lang="en-HK" dirty="0"/>
          </a:p>
        </p:txBody>
      </p:sp>
      <p:sp>
        <p:nvSpPr>
          <p:cNvPr id="3" name="Content Placeholder 2">
            <a:extLst>
              <a:ext uri="{FF2B5EF4-FFF2-40B4-BE49-F238E27FC236}">
                <a16:creationId xmlns:a16="http://schemas.microsoft.com/office/drawing/2014/main" id="{CA37891F-2656-420D-BEBD-D70AA7E0DAE8}"/>
              </a:ext>
            </a:extLst>
          </p:cNvPr>
          <p:cNvSpPr>
            <a:spLocks noGrp="1"/>
          </p:cNvSpPr>
          <p:nvPr>
            <p:ph idx="1"/>
          </p:nvPr>
        </p:nvSpPr>
        <p:spPr/>
        <p:txBody>
          <a:bodyPr/>
          <a:lstStyle/>
          <a:p>
            <a:endParaRPr lang="en-HK" dirty="0"/>
          </a:p>
        </p:txBody>
      </p:sp>
      <p:sp>
        <p:nvSpPr>
          <p:cNvPr id="4" name="Slide Number Placeholder 3">
            <a:extLst>
              <a:ext uri="{FF2B5EF4-FFF2-40B4-BE49-F238E27FC236}">
                <a16:creationId xmlns:a16="http://schemas.microsoft.com/office/drawing/2014/main" id="{ADFA27B8-684D-408C-BC74-E053910232F7}"/>
              </a:ext>
            </a:extLst>
          </p:cNvPr>
          <p:cNvSpPr>
            <a:spLocks noGrp="1"/>
          </p:cNvSpPr>
          <p:nvPr>
            <p:ph type="sldNum" sz="quarter" idx="12"/>
          </p:nvPr>
        </p:nvSpPr>
        <p:spPr/>
        <p:txBody>
          <a:bodyPr/>
          <a:lstStyle/>
          <a:p>
            <a:fld id="{D57F1E4F-1CFF-5643-939E-217C01CDF565}" type="slidenum">
              <a:rPr lang="en-US" smtClean="0"/>
              <a:pPr/>
              <a:t>41</a:t>
            </a:fld>
            <a:endParaRPr lang="en-US" dirty="0"/>
          </a:p>
        </p:txBody>
      </p:sp>
      <p:graphicFrame>
        <p:nvGraphicFramePr>
          <p:cNvPr id="5" name="Content Placeholder 23">
            <a:extLst>
              <a:ext uri="{FF2B5EF4-FFF2-40B4-BE49-F238E27FC236}">
                <a16:creationId xmlns:a16="http://schemas.microsoft.com/office/drawing/2014/main" id="{BAD42E9F-2735-4B0B-88B4-63C592283949}"/>
              </a:ext>
            </a:extLst>
          </p:cNvPr>
          <p:cNvGraphicFramePr>
            <a:graphicFrameLocks/>
          </p:cNvGraphicFramePr>
          <p:nvPr>
            <p:extLst>
              <p:ext uri="{D42A27DB-BD31-4B8C-83A1-F6EECF244321}">
                <p14:modId xmlns:p14="http://schemas.microsoft.com/office/powerpoint/2010/main" val="2988415735"/>
              </p:ext>
            </p:extLst>
          </p:nvPr>
        </p:nvGraphicFramePr>
        <p:xfrm>
          <a:off x="685799" y="1970655"/>
          <a:ext cx="10820402" cy="4754880"/>
        </p:xfrm>
        <a:graphic>
          <a:graphicData uri="http://schemas.openxmlformats.org/drawingml/2006/table">
            <a:tbl>
              <a:tblPr firstRow="1" bandRow="1">
                <a:tableStyleId>{93296810-A885-4BE3-A3E7-6D5BEEA58F35}</a:tableStyleId>
              </a:tblPr>
              <a:tblGrid>
                <a:gridCol w="1665838">
                  <a:extLst>
                    <a:ext uri="{9D8B030D-6E8A-4147-A177-3AD203B41FA5}">
                      <a16:colId xmlns:a16="http://schemas.microsoft.com/office/drawing/2014/main" val="839078659"/>
                    </a:ext>
                  </a:extLst>
                </a:gridCol>
                <a:gridCol w="986418">
                  <a:extLst>
                    <a:ext uri="{9D8B030D-6E8A-4147-A177-3AD203B41FA5}">
                      <a16:colId xmlns:a16="http://schemas.microsoft.com/office/drawing/2014/main" val="3790767172"/>
                    </a:ext>
                  </a:extLst>
                </a:gridCol>
                <a:gridCol w="1102171">
                  <a:extLst>
                    <a:ext uri="{9D8B030D-6E8A-4147-A177-3AD203B41FA5}">
                      <a16:colId xmlns:a16="http://schemas.microsoft.com/office/drawing/2014/main" val="2623961408"/>
                    </a:ext>
                  </a:extLst>
                </a:gridCol>
                <a:gridCol w="1238054">
                  <a:extLst>
                    <a:ext uri="{9D8B030D-6E8A-4147-A177-3AD203B41FA5}">
                      <a16:colId xmlns:a16="http://schemas.microsoft.com/office/drawing/2014/main" val="1273235020"/>
                    </a:ext>
                  </a:extLst>
                </a:gridCol>
                <a:gridCol w="1162564">
                  <a:extLst>
                    <a:ext uri="{9D8B030D-6E8A-4147-A177-3AD203B41FA5}">
                      <a16:colId xmlns:a16="http://schemas.microsoft.com/office/drawing/2014/main" val="1218981795"/>
                    </a:ext>
                  </a:extLst>
                </a:gridCol>
                <a:gridCol w="1575250">
                  <a:extLst>
                    <a:ext uri="{9D8B030D-6E8A-4147-A177-3AD203B41FA5}">
                      <a16:colId xmlns:a16="http://schemas.microsoft.com/office/drawing/2014/main" val="3490563079"/>
                    </a:ext>
                  </a:extLst>
                </a:gridCol>
                <a:gridCol w="3090107">
                  <a:extLst>
                    <a:ext uri="{9D8B030D-6E8A-4147-A177-3AD203B41FA5}">
                      <a16:colId xmlns:a16="http://schemas.microsoft.com/office/drawing/2014/main" val="1645745966"/>
                    </a:ext>
                  </a:extLst>
                </a:gridCol>
              </a:tblGrid>
              <a:tr h="255783">
                <a:tc>
                  <a:txBody>
                    <a:bodyPr/>
                    <a:lstStyle/>
                    <a:p>
                      <a:r>
                        <a:rPr lang="en-US" altLang="zh-TW" sz="1800" dirty="0">
                          <a:latin typeface="Arial" panose="020B0604020202020204" pitchFamily="34" charset="0"/>
                          <a:cs typeface="Arial" panose="020B0604020202020204" pitchFamily="34" charset="0"/>
                        </a:rPr>
                        <a:t>A</a:t>
                      </a:r>
                      <a:r>
                        <a:rPr lang="en-HK" altLang="zh-TW" sz="1800" dirty="0" err="1">
                          <a:latin typeface="Arial" panose="020B0604020202020204" pitchFamily="34" charset="0"/>
                          <a:cs typeface="Arial" panose="020B0604020202020204" pitchFamily="34" charset="0"/>
                        </a:rPr>
                        <a:t>ction</a:t>
                      </a:r>
                      <a:endParaRPr lang="en-HK" sz="1800" baseline="-25000" dirty="0">
                        <a:latin typeface="Arial" panose="020B0604020202020204" pitchFamily="34" charset="0"/>
                        <a:cs typeface="Arial" panose="020B0604020202020204" pitchFamily="34" charset="0"/>
                      </a:endParaRPr>
                    </a:p>
                  </a:txBody>
                  <a:tcPr/>
                </a:tc>
                <a:tc>
                  <a:txBody>
                    <a:bodyPr/>
                    <a:lstStyle/>
                    <a:p>
                      <a:r>
                        <a:rPr lang="en-HK" sz="1800" b="1" kern="1200" dirty="0">
                          <a:solidFill>
                            <a:schemeClr val="lt1"/>
                          </a:solidFill>
                          <a:latin typeface="Arial" panose="020B0604020202020204" pitchFamily="34" charset="0"/>
                          <a:ea typeface="+mn-ea"/>
                          <a:cs typeface="Arial" panose="020B0604020202020204" pitchFamily="34" charset="0"/>
                        </a:rPr>
                        <a:t>t</a:t>
                      </a:r>
                    </a:p>
                  </a:txBody>
                  <a:tcPr/>
                </a:tc>
                <a:tc>
                  <a:txBody>
                    <a:bodyPr/>
                    <a:lstStyle/>
                    <a:p>
                      <a:r>
                        <a:rPr lang="en-HK" sz="1800" b="1" kern="1200" dirty="0">
                          <a:solidFill>
                            <a:schemeClr val="lt1"/>
                          </a:solidFill>
                          <a:latin typeface="Arial" panose="020B0604020202020204" pitchFamily="34" charset="0"/>
                          <a:ea typeface="+mn-ea"/>
                          <a:cs typeface="Arial" panose="020B0604020202020204" pitchFamily="34" charset="0"/>
                        </a:rPr>
                        <a:t>MEM A</a:t>
                      </a:r>
                    </a:p>
                  </a:txBody>
                  <a:tcPr/>
                </a:tc>
                <a:tc>
                  <a:txBody>
                    <a:bodyPr/>
                    <a:lstStyle/>
                    <a:p>
                      <a:r>
                        <a:rPr lang="en-HK" sz="1800" b="1" kern="1200" dirty="0">
                          <a:solidFill>
                            <a:schemeClr val="lt1"/>
                          </a:solidFill>
                          <a:latin typeface="Arial" panose="020B0604020202020204" pitchFamily="34" charset="0"/>
                          <a:ea typeface="+mn-ea"/>
                          <a:cs typeface="Arial" panose="020B0604020202020204" pitchFamily="34" charset="0"/>
                        </a:rPr>
                        <a:t>MEM B</a:t>
                      </a:r>
                    </a:p>
                  </a:txBody>
                  <a:tcPr/>
                </a:tc>
                <a:tc>
                  <a:txBody>
                    <a:bodyPr/>
                    <a:lstStyle/>
                    <a:p>
                      <a:r>
                        <a:rPr lang="en-HK" sz="1800" b="1" kern="1200" dirty="0">
                          <a:solidFill>
                            <a:schemeClr val="lt1"/>
                          </a:solidFill>
                          <a:latin typeface="Arial" panose="020B0604020202020204" pitchFamily="34" charset="0"/>
                          <a:ea typeface="+mn-ea"/>
                          <a:cs typeface="Arial" panose="020B0604020202020204" pitchFamily="34" charset="0"/>
                        </a:rPr>
                        <a:t>DISK A</a:t>
                      </a:r>
                    </a:p>
                  </a:txBody>
                  <a:tcPr/>
                </a:tc>
                <a:tc>
                  <a:txBody>
                    <a:bodyPr/>
                    <a:lstStyle/>
                    <a:p>
                      <a:pPr marL="0" algn="l" defTabSz="914400" rtl="0" eaLnBrk="1" latinLnBrk="0" hangingPunct="1"/>
                      <a:r>
                        <a:rPr lang="en-US" altLang="zh-TW" sz="1800" b="1" kern="1200" dirty="0">
                          <a:solidFill>
                            <a:schemeClr val="lt1"/>
                          </a:solidFill>
                          <a:latin typeface="Arial" panose="020B0604020202020204" pitchFamily="34" charset="0"/>
                          <a:ea typeface="+mn-ea"/>
                          <a:cs typeface="Arial" panose="020B0604020202020204" pitchFamily="34" charset="0"/>
                        </a:rPr>
                        <a:t>DISK B</a:t>
                      </a:r>
                      <a:endParaRPr lang="en-HK" sz="1800" b="1" kern="1200" baseline="-25000" dirty="0">
                        <a:solidFill>
                          <a:schemeClr val="lt1"/>
                        </a:solidFill>
                        <a:latin typeface="Arial" panose="020B0604020202020204" pitchFamily="34" charset="0"/>
                        <a:ea typeface="+mn-ea"/>
                        <a:cs typeface="Arial" panose="020B0604020202020204" pitchFamily="34" charset="0"/>
                      </a:endParaRPr>
                    </a:p>
                  </a:txBody>
                  <a:tcPr/>
                </a:tc>
                <a:tc>
                  <a:txBody>
                    <a:bodyPr/>
                    <a:lstStyle/>
                    <a:p>
                      <a:pPr marL="0" algn="l" defTabSz="914400" rtl="0" eaLnBrk="1" latinLnBrk="0" hangingPunct="1"/>
                      <a:r>
                        <a:rPr lang="en-HK" sz="1800" b="1" kern="1200" dirty="0">
                          <a:solidFill>
                            <a:schemeClr val="lt1"/>
                          </a:solidFill>
                          <a:latin typeface="Arial" panose="020B0604020202020204" pitchFamily="34" charset="0"/>
                          <a:ea typeface="+mn-ea"/>
                          <a:cs typeface="Arial" panose="020B0604020202020204" pitchFamily="34" charset="0"/>
                        </a:rPr>
                        <a:t>Log</a:t>
                      </a:r>
                    </a:p>
                  </a:txBody>
                  <a:tcPr/>
                </a:tc>
                <a:extLst>
                  <a:ext uri="{0D108BD9-81ED-4DB2-BD59-A6C34878D82A}">
                    <a16:rowId xmlns:a16="http://schemas.microsoft.com/office/drawing/2014/main" val="2871093079"/>
                  </a:ext>
                </a:extLst>
              </a:tr>
              <a:tr h="255783">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&lt;START T&gt;</a:t>
                      </a:r>
                    </a:p>
                  </a:txBody>
                  <a:tcPr/>
                </a:tc>
                <a:extLst>
                  <a:ext uri="{0D108BD9-81ED-4DB2-BD59-A6C34878D82A}">
                    <a16:rowId xmlns:a16="http://schemas.microsoft.com/office/drawing/2014/main" val="1138721145"/>
                  </a:ext>
                </a:extLst>
              </a:tr>
              <a:tr h="255783">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Read(A, t)</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9425468"/>
                  </a:ext>
                </a:extLst>
              </a:tr>
              <a:tr h="255783">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t:= t * 2;</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08030483"/>
                  </a:ext>
                </a:extLst>
              </a:tr>
              <a:tr h="255783">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Write(A, t);</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&lt;T, A, 8&gt;</a:t>
                      </a:r>
                    </a:p>
                  </a:txBody>
                  <a:tcPr/>
                </a:tc>
                <a:extLst>
                  <a:ext uri="{0D108BD9-81ED-4DB2-BD59-A6C34878D82A}">
                    <a16:rowId xmlns:a16="http://schemas.microsoft.com/office/drawing/2014/main" val="1834855075"/>
                  </a:ext>
                </a:extLst>
              </a:tr>
              <a:tr h="255783">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Read(B, t);</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46040741"/>
                  </a:ext>
                </a:extLst>
              </a:tr>
              <a:tr h="255783">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t:= t * 2;</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41077289"/>
                  </a:ext>
                </a:extLst>
              </a:tr>
              <a:tr h="3347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latin typeface="Arial" panose="020B0604020202020204" pitchFamily="34" charset="0"/>
                          <a:ea typeface="+mn-ea"/>
                          <a:cs typeface="Arial" panose="020B0604020202020204" pitchFamily="34" charset="0"/>
                        </a:rPr>
                        <a:t>Write(B, t)</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latin typeface="Arial" panose="020B0604020202020204" pitchFamily="34" charset="0"/>
                          <a:cs typeface="Arial" panose="020B0604020202020204" pitchFamily="34" charset="0"/>
                        </a:rPr>
                        <a:t>&lt;T, B, 8&gt;</a:t>
                      </a:r>
                    </a:p>
                  </a:txBody>
                  <a:tcPr/>
                </a:tc>
                <a:extLst>
                  <a:ext uri="{0D108BD9-81ED-4DB2-BD59-A6C34878D82A}">
                    <a16:rowId xmlns:a16="http://schemas.microsoft.com/office/drawing/2014/main" val="3259055290"/>
                  </a:ext>
                </a:extLst>
              </a:tr>
              <a:tr h="334716">
                <a:tc>
                  <a:txBody>
                    <a:bodyPr/>
                    <a:lstStyle/>
                    <a:p>
                      <a:r>
                        <a:rPr lang="en-HK" sz="1800" dirty="0">
                          <a:latin typeface="Arial" panose="020B0604020202020204" pitchFamily="34" charset="0"/>
                          <a:cs typeface="Arial" panose="020B0604020202020204" pitchFamily="34" charset="0"/>
                        </a:rPr>
                        <a:t>FLUSH LOG</a:t>
                      </a: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12525777"/>
                  </a:ext>
                </a:extLst>
              </a:tr>
              <a:tr h="334716">
                <a:tc>
                  <a:txBody>
                    <a:bodyPr/>
                    <a:lstStyle/>
                    <a:p>
                      <a:pPr marL="0" algn="l" defTabSz="914400" rtl="0" eaLnBrk="1" latinLnBrk="0" hangingPunct="1"/>
                      <a:r>
                        <a:rPr lang="en-HK" sz="1800" kern="1200" dirty="0">
                          <a:solidFill>
                            <a:schemeClr val="dk1"/>
                          </a:solidFill>
                          <a:latin typeface="Arial" panose="020B0604020202020204" pitchFamily="34" charset="0"/>
                          <a:ea typeface="+mn-ea"/>
                          <a:cs typeface="Arial" panose="020B0604020202020204" pitchFamily="34" charset="0"/>
                        </a:rPr>
                        <a:t>Output(A)</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(2)</a:t>
                      </a:r>
                    </a:p>
                  </a:txBody>
                  <a:tcPr/>
                </a:tc>
                <a:extLst>
                  <a:ext uri="{0D108BD9-81ED-4DB2-BD59-A6C34878D82A}">
                    <a16:rowId xmlns:a16="http://schemas.microsoft.com/office/drawing/2014/main" val="82647071"/>
                  </a:ext>
                </a:extLst>
              </a:tr>
              <a:tr h="334716">
                <a:tc>
                  <a:txBody>
                    <a:bodyPr/>
                    <a:lstStyle/>
                    <a:p>
                      <a:pPr marL="0" algn="l" defTabSz="914400" rtl="0" eaLnBrk="1" latinLnBrk="0" hangingPunct="1"/>
                      <a:r>
                        <a:rPr lang="en-HK" sz="1800" kern="1200" dirty="0">
                          <a:solidFill>
                            <a:schemeClr val="dk1"/>
                          </a:solidFill>
                          <a:latin typeface="Arial" panose="020B0604020202020204" pitchFamily="34" charset="0"/>
                          <a:ea typeface="+mn-ea"/>
                          <a:cs typeface="Arial" panose="020B0604020202020204" pitchFamily="34" charset="0"/>
                        </a:rPr>
                        <a:t>Output(B)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latin typeface="Arial" panose="020B0604020202020204" pitchFamily="34" charset="0"/>
                          <a:cs typeface="Arial" panose="020B0604020202020204" pitchFamily="34"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latin typeface="Arial" panose="020B0604020202020204" pitchFamily="34" charset="0"/>
                          <a:cs typeface="Arial" panose="020B0604020202020204" pitchFamily="34"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latin typeface="Arial" panose="020B0604020202020204" pitchFamily="34" charset="0"/>
                          <a:cs typeface="Arial" panose="020B0604020202020204" pitchFamily="34"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(2)</a:t>
                      </a:r>
                    </a:p>
                  </a:txBody>
                  <a:tcPr/>
                </a:tc>
                <a:extLst>
                  <a:ext uri="{0D108BD9-81ED-4DB2-BD59-A6C34878D82A}">
                    <a16:rowId xmlns:a16="http://schemas.microsoft.com/office/drawing/2014/main" val="2685448345"/>
                  </a:ext>
                </a:extLst>
              </a:tr>
              <a:tr h="334716">
                <a:tc>
                  <a:txBody>
                    <a:bodyPr/>
                    <a:lstStyle/>
                    <a:p>
                      <a:pPr marL="0" algn="l" defTabSz="914400" rtl="0" eaLnBrk="1" latinLnBrk="0" hangingPunct="1"/>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HK"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HK"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HK"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&lt;COMMIT T&gt; (3)</a:t>
                      </a:r>
                    </a:p>
                  </a:txBody>
                  <a:tcPr/>
                </a:tc>
                <a:extLst>
                  <a:ext uri="{0D108BD9-81ED-4DB2-BD59-A6C34878D82A}">
                    <a16:rowId xmlns:a16="http://schemas.microsoft.com/office/drawing/2014/main" val="3360920180"/>
                  </a:ext>
                </a:extLst>
              </a:tr>
              <a:tr h="334716">
                <a:tc>
                  <a:txBody>
                    <a:bodyPr/>
                    <a:lstStyle/>
                    <a:p>
                      <a:pPr marL="0" algn="l" defTabSz="914400" rtl="0" eaLnBrk="1" latinLnBrk="0" hangingPunct="1"/>
                      <a:r>
                        <a:rPr lang="en-HK" sz="1800" kern="1200" dirty="0">
                          <a:solidFill>
                            <a:schemeClr val="dk1"/>
                          </a:solidFill>
                          <a:latin typeface="Arial" panose="020B0604020202020204" pitchFamily="34" charset="0"/>
                          <a:ea typeface="+mn-ea"/>
                          <a:cs typeface="Arial" panose="020B0604020202020204" pitchFamily="34" charset="0"/>
                        </a:rPr>
                        <a:t>FLUSH LOG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HK"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HK"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HK"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4500639"/>
                  </a:ext>
                </a:extLst>
              </a:tr>
            </a:tbl>
          </a:graphicData>
        </a:graphic>
      </p:graphicFrame>
    </p:spTree>
    <p:extLst>
      <p:ext uri="{BB962C8B-B14F-4D97-AF65-F5344CB8AC3E}">
        <p14:creationId xmlns:p14="http://schemas.microsoft.com/office/powerpoint/2010/main" val="24438012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736F3-E7C1-464A-8383-6CFC40195BCC}"/>
              </a:ext>
            </a:extLst>
          </p:cNvPr>
          <p:cNvSpPr>
            <a:spLocks noGrp="1"/>
          </p:cNvSpPr>
          <p:nvPr>
            <p:ph type="title"/>
          </p:nvPr>
        </p:nvSpPr>
        <p:spPr/>
        <p:txBody>
          <a:bodyPr/>
          <a:lstStyle/>
          <a:p>
            <a:r>
              <a:rPr lang="en-US" altLang="en-US" dirty="0"/>
              <a:t>Recovery Using Undo-Logging (1/2)</a:t>
            </a:r>
            <a:endParaRPr lang="en-HK" dirty="0"/>
          </a:p>
        </p:txBody>
      </p:sp>
      <p:sp>
        <p:nvSpPr>
          <p:cNvPr id="3" name="Content Placeholder 2">
            <a:extLst>
              <a:ext uri="{FF2B5EF4-FFF2-40B4-BE49-F238E27FC236}">
                <a16:creationId xmlns:a16="http://schemas.microsoft.com/office/drawing/2014/main" id="{7E21CD5C-F216-425E-B03F-F297FC9D1F6C}"/>
              </a:ext>
            </a:extLst>
          </p:cNvPr>
          <p:cNvSpPr>
            <a:spLocks noGrp="1"/>
          </p:cNvSpPr>
          <p:nvPr>
            <p:ph idx="1"/>
          </p:nvPr>
        </p:nvSpPr>
        <p:spPr/>
        <p:txBody>
          <a:bodyPr>
            <a:normAutofit fontScale="92500" lnSpcReduction="10000"/>
          </a:bodyPr>
          <a:lstStyle/>
          <a:p>
            <a:r>
              <a:rPr lang="en-US" altLang="en-US" sz="2400" dirty="0"/>
              <a:t>Suppose a system failure occurs while a transaction is committing. It is possible certain changes made by the transaction were written to disk while others changes never reached the disk</a:t>
            </a:r>
          </a:p>
          <a:p>
            <a:r>
              <a:rPr lang="en-US" altLang="en-US" sz="2400" dirty="0"/>
              <a:t>Recovery manager has to REMOVE the partial changes of a transaction</a:t>
            </a:r>
          </a:p>
          <a:p>
            <a:r>
              <a:rPr lang="en-US" altLang="en-US" sz="2400" dirty="0"/>
              <a:t>If there is a log record &lt;COMMIT T&gt;, by undo rule U2, all changes made by T were previously written to disk</a:t>
            </a:r>
          </a:p>
          <a:p>
            <a:r>
              <a:rPr lang="en-US" altLang="en-US" sz="2400" dirty="0"/>
              <a:t>If we find &lt;START T&gt; on the log but no &lt;COMMIT T&gt; record, T may be incomplete and must be undone</a:t>
            </a:r>
          </a:p>
          <a:p>
            <a:r>
              <a:rPr lang="en-US" altLang="en-US" sz="2400" dirty="0"/>
              <a:t>Rule U1 assures that if T changed X on disk before the crash, there will be a &lt;T, X, v&gt; record on the log, and that record will have been copied to  disk before the crash. During recovery, we must write the value v for X</a:t>
            </a:r>
          </a:p>
          <a:p>
            <a:endParaRPr lang="en-HK" dirty="0"/>
          </a:p>
        </p:txBody>
      </p:sp>
      <p:sp>
        <p:nvSpPr>
          <p:cNvPr id="4" name="Slide Number Placeholder 3">
            <a:extLst>
              <a:ext uri="{FF2B5EF4-FFF2-40B4-BE49-F238E27FC236}">
                <a16:creationId xmlns:a16="http://schemas.microsoft.com/office/drawing/2014/main" id="{428D15AD-F6B3-4F8E-A9BF-98269D1FBFEA}"/>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3406631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A158-3918-49C6-91E4-4ED3F730AC21}"/>
              </a:ext>
            </a:extLst>
          </p:cNvPr>
          <p:cNvSpPr>
            <a:spLocks noGrp="1"/>
          </p:cNvSpPr>
          <p:nvPr>
            <p:ph type="title"/>
          </p:nvPr>
        </p:nvSpPr>
        <p:spPr/>
        <p:txBody>
          <a:bodyPr/>
          <a:lstStyle/>
          <a:p>
            <a:r>
              <a:rPr lang="en-US" altLang="en-US" dirty="0"/>
              <a:t>Recovery Using Undo-Logging (2/2)</a:t>
            </a:r>
            <a:endParaRPr lang="en-HK" dirty="0"/>
          </a:p>
        </p:txBody>
      </p:sp>
      <p:sp>
        <p:nvSpPr>
          <p:cNvPr id="3" name="Content Placeholder 2">
            <a:extLst>
              <a:ext uri="{FF2B5EF4-FFF2-40B4-BE49-F238E27FC236}">
                <a16:creationId xmlns:a16="http://schemas.microsoft.com/office/drawing/2014/main" id="{330FE915-2EC4-4E45-97EF-E39B8F0B39C4}"/>
              </a:ext>
            </a:extLst>
          </p:cNvPr>
          <p:cNvSpPr>
            <a:spLocks noGrp="1"/>
          </p:cNvSpPr>
          <p:nvPr>
            <p:ph idx="1"/>
          </p:nvPr>
        </p:nvSpPr>
        <p:spPr/>
        <p:txBody>
          <a:bodyPr>
            <a:normAutofit/>
          </a:bodyPr>
          <a:lstStyle/>
          <a:p>
            <a:r>
              <a:rPr lang="en-US" altLang="en-US" sz="2000" dirty="0"/>
              <a:t>The recovery manager scans the log from the end and remembers all those transactions T for which it has a &lt;COMMIT T&gt; record or an &lt;ABORT T&gt; record</a:t>
            </a:r>
          </a:p>
          <a:p>
            <a:r>
              <a:rPr lang="en-US" altLang="en-US" sz="2000" dirty="0"/>
              <a:t>If it sees a record &lt;T, X, v&gt;</a:t>
            </a:r>
            <a:endParaRPr lang="en-US" altLang="en-US" sz="1600" dirty="0"/>
          </a:p>
          <a:p>
            <a:pPr lvl="1"/>
            <a:r>
              <a:rPr lang="en-US" altLang="en-US" dirty="0"/>
              <a:t>If T is a transaction whose COMMIT record has been seen, do nothing. T is committed and must not be undone</a:t>
            </a:r>
          </a:p>
          <a:p>
            <a:pPr lvl="1"/>
            <a:r>
              <a:rPr lang="en-US" altLang="en-US" dirty="0"/>
              <a:t>Otherwise, T is an incomplete transaction, or an aborted transaction. The recovery manager must change the value of X in the database to v in case X had been altered just before the crash</a:t>
            </a:r>
          </a:p>
          <a:p>
            <a:pPr lvl="1"/>
            <a:r>
              <a:rPr lang="en-US" altLang="en-US" dirty="0"/>
              <a:t>After making the changes, the recovery manager must write a log record &lt;ABORT T&gt; for each incomplete transaction that was not previously aborted and the flush the log </a:t>
            </a:r>
          </a:p>
          <a:p>
            <a:endParaRPr lang="en-US" altLang="en-US" sz="2000" dirty="0"/>
          </a:p>
          <a:p>
            <a:endParaRPr lang="en-HK" dirty="0"/>
          </a:p>
        </p:txBody>
      </p:sp>
      <p:sp>
        <p:nvSpPr>
          <p:cNvPr id="4" name="Slide Number Placeholder 3">
            <a:extLst>
              <a:ext uri="{FF2B5EF4-FFF2-40B4-BE49-F238E27FC236}">
                <a16:creationId xmlns:a16="http://schemas.microsoft.com/office/drawing/2014/main" id="{F3B021C5-16B4-4DA3-92D8-C4B32DD7D11D}"/>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3439504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939B0-C795-4F16-9409-0EA8208EE39C}"/>
              </a:ext>
            </a:extLst>
          </p:cNvPr>
          <p:cNvSpPr>
            <a:spLocks noGrp="1"/>
          </p:cNvSpPr>
          <p:nvPr>
            <p:ph type="title"/>
          </p:nvPr>
        </p:nvSpPr>
        <p:spPr/>
        <p:txBody>
          <a:bodyPr/>
          <a:lstStyle/>
          <a:p>
            <a:r>
              <a:rPr lang="en-US" altLang="en-US" dirty="0"/>
              <a:t>Redo Logging for Recovery</a:t>
            </a:r>
            <a:endParaRPr lang="en-HK" dirty="0"/>
          </a:p>
        </p:txBody>
      </p:sp>
      <p:sp>
        <p:nvSpPr>
          <p:cNvPr id="3" name="Content Placeholder 2">
            <a:extLst>
              <a:ext uri="{FF2B5EF4-FFF2-40B4-BE49-F238E27FC236}">
                <a16:creationId xmlns:a16="http://schemas.microsoft.com/office/drawing/2014/main" id="{13C0A180-04EE-4099-B869-17D88C70D5EC}"/>
              </a:ext>
            </a:extLst>
          </p:cNvPr>
          <p:cNvSpPr>
            <a:spLocks noGrp="1"/>
          </p:cNvSpPr>
          <p:nvPr>
            <p:ph idx="1"/>
          </p:nvPr>
        </p:nvSpPr>
        <p:spPr/>
        <p:txBody>
          <a:bodyPr/>
          <a:lstStyle/>
          <a:p>
            <a:r>
              <a:rPr lang="en-US" altLang="en-US" sz="2000" dirty="0"/>
              <a:t>Undo logging has a potential problem that we cannot commit a transaction without first writing all changed data to disk (flush </a:t>
            </a:r>
            <a:r>
              <a:rPr lang="en-US" altLang="en-US" sz="2000" dirty="0">
                <a:sym typeface="Symbol" panose="05050102010706020507" pitchFamily="18" charset="2"/>
              </a:rPr>
              <a:t></a:t>
            </a:r>
            <a:r>
              <a:rPr lang="en-US" altLang="en-US" sz="2000" dirty="0"/>
              <a:t> commit)</a:t>
            </a:r>
          </a:p>
          <a:p>
            <a:r>
              <a:rPr lang="en-US" altLang="en-US" sz="2000" dirty="0"/>
              <a:t>Differences between redo and undo logging</a:t>
            </a:r>
          </a:p>
          <a:p>
            <a:pPr lvl="1"/>
            <a:r>
              <a:rPr lang="en-US" altLang="en-US" dirty="0"/>
              <a:t>While undo logging cancels the effect of incomplete transactions and ignores committed ones during recovery, redo logging ignores incomplete transactions and repeats the changes made by committed transactions</a:t>
            </a:r>
          </a:p>
          <a:p>
            <a:pPr lvl="1"/>
            <a:r>
              <a:rPr lang="en-US" altLang="en-US" dirty="0"/>
              <a:t>While undo logging requires us to write changed database elements to disk before the COMMIT log records reaches disk, redo logging requires that the COMMIT record appears on disk before any changed values reach disk</a:t>
            </a:r>
          </a:p>
          <a:p>
            <a:endParaRPr lang="en-HK" dirty="0"/>
          </a:p>
        </p:txBody>
      </p:sp>
      <p:sp>
        <p:nvSpPr>
          <p:cNvPr id="4" name="Slide Number Placeholder 3">
            <a:extLst>
              <a:ext uri="{FF2B5EF4-FFF2-40B4-BE49-F238E27FC236}">
                <a16:creationId xmlns:a16="http://schemas.microsoft.com/office/drawing/2014/main" id="{18B98C76-F3BC-466F-8128-A7F836381CA8}"/>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35295341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C3E5-CE2A-482E-8757-F6CEB6A78D2B}"/>
              </a:ext>
            </a:extLst>
          </p:cNvPr>
          <p:cNvSpPr>
            <a:spLocks noGrp="1"/>
          </p:cNvSpPr>
          <p:nvPr>
            <p:ph type="title"/>
          </p:nvPr>
        </p:nvSpPr>
        <p:spPr/>
        <p:txBody>
          <a:bodyPr/>
          <a:lstStyle/>
          <a:p>
            <a:r>
              <a:rPr lang="en-US" altLang="en-US" dirty="0"/>
              <a:t>Redo Logging Rules</a:t>
            </a:r>
            <a:endParaRPr lang="en-HK" dirty="0"/>
          </a:p>
        </p:txBody>
      </p:sp>
      <p:sp>
        <p:nvSpPr>
          <p:cNvPr id="3" name="Content Placeholder 2">
            <a:extLst>
              <a:ext uri="{FF2B5EF4-FFF2-40B4-BE49-F238E27FC236}">
                <a16:creationId xmlns:a16="http://schemas.microsoft.com/office/drawing/2014/main" id="{B8C09C1A-221C-4347-8ED1-61A9915D4962}"/>
              </a:ext>
            </a:extLst>
          </p:cNvPr>
          <p:cNvSpPr>
            <a:spLocks noGrp="1"/>
          </p:cNvSpPr>
          <p:nvPr>
            <p:ph idx="1"/>
          </p:nvPr>
        </p:nvSpPr>
        <p:spPr/>
        <p:txBody>
          <a:bodyPr>
            <a:normAutofit/>
          </a:bodyPr>
          <a:lstStyle/>
          <a:p>
            <a:r>
              <a:rPr lang="en-US" altLang="en-US" sz="2000" dirty="0"/>
              <a:t>R1: before modifying any database element X on disk, it is necessary that all log records pertaining to this modification of X, including both the update record &lt;T, X, v&gt; (v is the new value) and &lt;COMMIT T&gt; record, must appear on disk</a:t>
            </a:r>
          </a:p>
          <a:p>
            <a:r>
              <a:rPr lang="en-US" altLang="en-US" sz="2000" dirty="0"/>
              <a:t>The order in which material associated with one transaction gets to written to disk is:</a:t>
            </a:r>
          </a:p>
          <a:p>
            <a:pPr marL="815975" lvl="1" indent="-457200">
              <a:buFont typeface="+mj-lt"/>
              <a:buAutoNum type="arabicPeriod"/>
            </a:pPr>
            <a:r>
              <a:rPr lang="en-US" altLang="en-US" dirty="0"/>
              <a:t>The log record indicating changed database elements</a:t>
            </a:r>
          </a:p>
          <a:p>
            <a:pPr marL="815975" lvl="1" indent="-457200">
              <a:buFont typeface="+mj-lt"/>
              <a:buAutoNum type="arabicPeriod"/>
            </a:pPr>
            <a:r>
              <a:rPr lang="en-US" altLang="en-US" dirty="0"/>
              <a:t>The COMMIT log record</a:t>
            </a:r>
          </a:p>
          <a:p>
            <a:pPr marL="815975" lvl="1" indent="-457200">
              <a:buFont typeface="+mj-lt"/>
              <a:buAutoNum type="arabicPeriod"/>
            </a:pPr>
            <a:r>
              <a:rPr lang="en-US" altLang="en-US" dirty="0"/>
              <a:t>The changed database elements themselves</a:t>
            </a:r>
          </a:p>
          <a:p>
            <a:r>
              <a:rPr lang="en-US" altLang="en-US" sz="2000" dirty="0"/>
              <a:t>Undo: Log </a:t>
            </a:r>
            <a:r>
              <a:rPr lang="en-US" altLang="en-US" sz="2000" dirty="0">
                <a:sym typeface="Symbol" panose="05050102010706020507" pitchFamily="18" charset="2"/>
              </a:rPr>
              <a:t></a:t>
            </a:r>
            <a:r>
              <a:rPr lang="en-US" altLang="en-US" sz="2000" dirty="0"/>
              <a:t> change </a:t>
            </a:r>
            <a:r>
              <a:rPr lang="en-US" altLang="en-US" sz="2000" dirty="0">
                <a:sym typeface="Symbol" panose="05050102010706020507" pitchFamily="18" charset="2"/>
              </a:rPr>
              <a:t></a:t>
            </a:r>
            <a:r>
              <a:rPr lang="en-US" altLang="en-US" sz="2000" dirty="0"/>
              <a:t> COMMIT</a:t>
            </a:r>
          </a:p>
          <a:p>
            <a:r>
              <a:rPr lang="en-US" altLang="en-US" sz="2000" dirty="0"/>
              <a:t>Redo: Log </a:t>
            </a:r>
            <a:r>
              <a:rPr lang="en-US" altLang="en-US" sz="2000" dirty="0">
                <a:sym typeface="Symbol" panose="05050102010706020507" pitchFamily="18" charset="2"/>
              </a:rPr>
              <a:t> </a:t>
            </a:r>
            <a:r>
              <a:rPr lang="en-US" altLang="en-US" sz="2000" dirty="0"/>
              <a:t>COMMIT </a:t>
            </a:r>
            <a:r>
              <a:rPr lang="en-US" altLang="en-US" sz="2000" dirty="0">
                <a:sym typeface="Symbol" panose="05050102010706020507" pitchFamily="18" charset="2"/>
              </a:rPr>
              <a:t></a:t>
            </a:r>
            <a:r>
              <a:rPr lang="en-US" altLang="en-US" sz="2000" dirty="0"/>
              <a:t> change</a:t>
            </a:r>
          </a:p>
          <a:p>
            <a:endParaRPr lang="en-HK" dirty="0"/>
          </a:p>
        </p:txBody>
      </p:sp>
      <p:sp>
        <p:nvSpPr>
          <p:cNvPr id="4" name="Slide Number Placeholder 3">
            <a:extLst>
              <a:ext uri="{FF2B5EF4-FFF2-40B4-BE49-F238E27FC236}">
                <a16:creationId xmlns:a16="http://schemas.microsoft.com/office/drawing/2014/main" id="{A2AF989F-54AA-4657-AC9A-79119779F1C7}"/>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904865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0B09-FE3C-48DF-9B47-26F19DCBC46D}"/>
              </a:ext>
            </a:extLst>
          </p:cNvPr>
          <p:cNvSpPr>
            <a:spLocks noGrp="1"/>
          </p:cNvSpPr>
          <p:nvPr>
            <p:ph type="title"/>
          </p:nvPr>
        </p:nvSpPr>
        <p:spPr/>
        <p:txBody>
          <a:bodyPr/>
          <a:lstStyle/>
          <a:p>
            <a:r>
              <a:rPr lang="en-HK" dirty="0"/>
              <a:t>Redo Rules and Actions</a:t>
            </a:r>
          </a:p>
        </p:txBody>
      </p:sp>
      <p:sp>
        <p:nvSpPr>
          <p:cNvPr id="3" name="Content Placeholder 2">
            <a:extLst>
              <a:ext uri="{FF2B5EF4-FFF2-40B4-BE49-F238E27FC236}">
                <a16:creationId xmlns:a16="http://schemas.microsoft.com/office/drawing/2014/main" id="{38AF75EA-4EEE-4A79-A422-E57FFE312FBE}"/>
              </a:ext>
            </a:extLst>
          </p:cNvPr>
          <p:cNvSpPr>
            <a:spLocks noGrp="1"/>
          </p:cNvSpPr>
          <p:nvPr>
            <p:ph idx="1"/>
          </p:nvPr>
        </p:nvSpPr>
        <p:spPr/>
        <p:txBody>
          <a:bodyPr/>
          <a:lstStyle/>
          <a:p>
            <a:endParaRPr lang="en-HK"/>
          </a:p>
        </p:txBody>
      </p:sp>
      <p:sp>
        <p:nvSpPr>
          <p:cNvPr id="4" name="Slide Number Placeholder 3">
            <a:extLst>
              <a:ext uri="{FF2B5EF4-FFF2-40B4-BE49-F238E27FC236}">
                <a16:creationId xmlns:a16="http://schemas.microsoft.com/office/drawing/2014/main" id="{DD86CDC9-912B-4E9A-80AC-7A6C23697A3D}"/>
              </a:ext>
            </a:extLst>
          </p:cNvPr>
          <p:cNvSpPr>
            <a:spLocks noGrp="1"/>
          </p:cNvSpPr>
          <p:nvPr>
            <p:ph type="sldNum" sz="quarter" idx="12"/>
          </p:nvPr>
        </p:nvSpPr>
        <p:spPr/>
        <p:txBody>
          <a:bodyPr/>
          <a:lstStyle/>
          <a:p>
            <a:fld id="{D57F1E4F-1CFF-5643-939E-217C01CDF565}" type="slidenum">
              <a:rPr lang="en-US" smtClean="0"/>
              <a:pPr/>
              <a:t>46</a:t>
            </a:fld>
            <a:endParaRPr lang="en-US" dirty="0"/>
          </a:p>
        </p:txBody>
      </p:sp>
      <p:graphicFrame>
        <p:nvGraphicFramePr>
          <p:cNvPr id="6" name="Content Placeholder 23">
            <a:extLst>
              <a:ext uri="{FF2B5EF4-FFF2-40B4-BE49-F238E27FC236}">
                <a16:creationId xmlns:a16="http://schemas.microsoft.com/office/drawing/2014/main" id="{E040673E-BBA2-4027-955D-79A6D7F2C564}"/>
              </a:ext>
            </a:extLst>
          </p:cNvPr>
          <p:cNvGraphicFramePr>
            <a:graphicFrameLocks/>
          </p:cNvGraphicFramePr>
          <p:nvPr>
            <p:extLst>
              <p:ext uri="{D42A27DB-BD31-4B8C-83A1-F6EECF244321}">
                <p14:modId xmlns:p14="http://schemas.microsoft.com/office/powerpoint/2010/main" val="331688358"/>
              </p:ext>
            </p:extLst>
          </p:nvPr>
        </p:nvGraphicFramePr>
        <p:xfrm>
          <a:off x="685799" y="1970655"/>
          <a:ext cx="10820402" cy="4389120"/>
        </p:xfrm>
        <a:graphic>
          <a:graphicData uri="http://schemas.openxmlformats.org/drawingml/2006/table">
            <a:tbl>
              <a:tblPr firstRow="1" bandRow="1">
                <a:tableStyleId>{93296810-A885-4BE3-A3E7-6D5BEEA58F35}</a:tableStyleId>
              </a:tblPr>
              <a:tblGrid>
                <a:gridCol w="1665838">
                  <a:extLst>
                    <a:ext uri="{9D8B030D-6E8A-4147-A177-3AD203B41FA5}">
                      <a16:colId xmlns:a16="http://schemas.microsoft.com/office/drawing/2014/main" val="839078659"/>
                    </a:ext>
                  </a:extLst>
                </a:gridCol>
                <a:gridCol w="986418">
                  <a:extLst>
                    <a:ext uri="{9D8B030D-6E8A-4147-A177-3AD203B41FA5}">
                      <a16:colId xmlns:a16="http://schemas.microsoft.com/office/drawing/2014/main" val="3790767172"/>
                    </a:ext>
                  </a:extLst>
                </a:gridCol>
                <a:gridCol w="1102171">
                  <a:extLst>
                    <a:ext uri="{9D8B030D-6E8A-4147-A177-3AD203B41FA5}">
                      <a16:colId xmlns:a16="http://schemas.microsoft.com/office/drawing/2014/main" val="2623961408"/>
                    </a:ext>
                  </a:extLst>
                </a:gridCol>
                <a:gridCol w="1238054">
                  <a:extLst>
                    <a:ext uri="{9D8B030D-6E8A-4147-A177-3AD203B41FA5}">
                      <a16:colId xmlns:a16="http://schemas.microsoft.com/office/drawing/2014/main" val="1273235020"/>
                    </a:ext>
                  </a:extLst>
                </a:gridCol>
                <a:gridCol w="1162564">
                  <a:extLst>
                    <a:ext uri="{9D8B030D-6E8A-4147-A177-3AD203B41FA5}">
                      <a16:colId xmlns:a16="http://schemas.microsoft.com/office/drawing/2014/main" val="1218981795"/>
                    </a:ext>
                  </a:extLst>
                </a:gridCol>
                <a:gridCol w="1575250">
                  <a:extLst>
                    <a:ext uri="{9D8B030D-6E8A-4147-A177-3AD203B41FA5}">
                      <a16:colId xmlns:a16="http://schemas.microsoft.com/office/drawing/2014/main" val="3490563079"/>
                    </a:ext>
                  </a:extLst>
                </a:gridCol>
                <a:gridCol w="3090107">
                  <a:extLst>
                    <a:ext uri="{9D8B030D-6E8A-4147-A177-3AD203B41FA5}">
                      <a16:colId xmlns:a16="http://schemas.microsoft.com/office/drawing/2014/main" val="1645745966"/>
                    </a:ext>
                  </a:extLst>
                </a:gridCol>
              </a:tblGrid>
              <a:tr h="255783">
                <a:tc>
                  <a:txBody>
                    <a:bodyPr/>
                    <a:lstStyle/>
                    <a:p>
                      <a:r>
                        <a:rPr lang="en-US" altLang="zh-TW" sz="1800" dirty="0">
                          <a:latin typeface="Arial" panose="020B0604020202020204" pitchFamily="34" charset="0"/>
                          <a:cs typeface="Arial" panose="020B0604020202020204" pitchFamily="34" charset="0"/>
                        </a:rPr>
                        <a:t>A</a:t>
                      </a:r>
                      <a:r>
                        <a:rPr lang="en-HK" altLang="zh-TW" sz="1800" dirty="0" err="1">
                          <a:latin typeface="Arial" panose="020B0604020202020204" pitchFamily="34" charset="0"/>
                          <a:cs typeface="Arial" panose="020B0604020202020204" pitchFamily="34" charset="0"/>
                        </a:rPr>
                        <a:t>ction</a:t>
                      </a:r>
                      <a:endParaRPr lang="en-HK" sz="1800" baseline="-25000" dirty="0">
                        <a:latin typeface="Arial" panose="020B0604020202020204" pitchFamily="34" charset="0"/>
                        <a:cs typeface="Arial" panose="020B0604020202020204" pitchFamily="34" charset="0"/>
                      </a:endParaRPr>
                    </a:p>
                  </a:txBody>
                  <a:tcPr/>
                </a:tc>
                <a:tc>
                  <a:txBody>
                    <a:bodyPr/>
                    <a:lstStyle/>
                    <a:p>
                      <a:r>
                        <a:rPr lang="en-HK" sz="1800" b="1" kern="1200" dirty="0">
                          <a:solidFill>
                            <a:schemeClr val="lt1"/>
                          </a:solidFill>
                          <a:latin typeface="Arial" panose="020B0604020202020204" pitchFamily="34" charset="0"/>
                          <a:ea typeface="+mn-ea"/>
                          <a:cs typeface="Arial" panose="020B0604020202020204" pitchFamily="34" charset="0"/>
                        </a:rPr>
                        <a:t>t</a:t>
                      </a:r>
                    </a:p>
                  </a:txBody>
                  <a:tcPr/>
                </a:tc>
                <a:tc>
                  <a:txBody>
                    <a:bodyPr/>
                    <a:lstStyle/>
                    <a:p>
                      <a:r>
                        <a:rPr lang="en-HK" sz="1800" b="1" kern="1200" dirty="0">
                          <a:solidFill>
                            <a:schemeClr val="lt1"/>
                          </a:solidFill>
                          <a:latin typeface="Arial" panose="020B0604020202020204" pitchFamily="34" charset="0"/>
                          <a:ea typeface="+mn-ea"/>
                          <a:cs typeface="Arial" panose="020B0604020202020204" pitchFamily="34" charset="0"/>
                        </a:rPr>
                        <a:t>MEM A</a:t>
                      </a:r>
                    </a:p>
                  </a:txBody>
                  <a:tcPr/>
                </a:tc>
                <a:tc>
                  <a:txBody>
                    <a:bodyPr/>
                    <a:lstStyle/>
                    <a:p>
                      <a:r>
                        <a:rPr lang="en-HK" sz="1800" b="1" kern="1200" dirty="0">
                          <a:solidFill>
                            <a:schemeClr val="lt1"/>
                          </a:solidFill>
                          <a:latin typeface="Arial" panose="020B0604020202020204" pitchFamily="34" charset="0"/>
                          <a:ea typeface="+mn-ea"/>
                          <a:cs typeface="Arial" panose="020B0604020202020204" pitchFamily="34" charset="0"/>
                        </a:rPr>
                        <a:t>MEM B</a:t>
                      </a:r>
                    </a:p>
                  </a:txBody>
                  <a:tcPr/>
                </a:tc>
                <a:tc>
                  <a:txBody>
                    <a:bodyPr/>
                    <a:lstStyle/>
                    <a:p>
                      <a:r>
                        <a:rPr lang="en-HK" sz="1800" b="1" kern="1200" dirty="0">
                          <a:solidFill>
                            <a:schemeClr val="lt1"/>
                          </a:solidFill>
                          <a:latin typeface="Arial" panose="020B0604020202020204" pitchFamily="34" charset="0"/>
                          <a:ea typeface="+mn-ea"/>
                          <a:cs typeface="Arial" panose="020B0604020202020204" pitchFamily="34" charset="0"/>
                        </a:rPr>
                        <a:t>DISK A</a:t>
                      </a:r>
                    </a:p>
                  </a:txBody>
                  <a:tcPr/>
                </a:tc>
                <a:tc>
                  <a:txBody>
                    <a:bodyPr/>
                    <a:lstStyle/>
                    <a:p>
                      <a:pPr marL="0" algn="l" defTabSz="914400" rtl="0" eaLnBrk="1" latinLnBrk="0" hangingPunct="1"/>
                      <a:r>
                        <a:rPr lang="en-US" altLang="zh-TW" sz="1800" b="1" kern="1200" dirty="0">
                          <a:solidFill>
                            <a:schemeClr val="lt1"/>
                          </a:solidFill>
                          <a:latin typeface="Arial" panose="020B0604020202020204" pitchFamily="34" charset="0"/>
                          <a:ea typeface="+mn-ea"/>
                          <a:cs typeface="Arial" panose="020B0604020202020204" pitchFamily="34" charset="0"/>
                        </a:rPr>
                        <a:t>DISK B</a:t>
                      </a:r>
                      <a:endParaRPr lang="en-HK" sz="1800" b="1" kern="1200" baseline="-25000" dirty="0">
                        <a:solidFill>
                          <a:schemeClr val="lt1"/>
                        </a:solidFill>
                        <a:latin typeface="Arial" panose="020B0604020202020204" pitchFamily="34" charset="0"/>
                        <a:ea typeface="+mn-ea"/>
                        <a:cs typeface="Arial" panose="020B0604020202020204" pitchFamily="34" charset="0"/>
                      </a:endParaRPr>
                    </a:p>
                  </a:txBody>
                  <a:tcPr/>
                </a:tc>
                <a:tc>
                  <a:txBody>
                    <a:bodyPr/>
                    <a:lstStyle/>
                    <a:p>
                      <a:pPr marL="0" algn="l" defTabSz="914400" rtl="0" eaLnBrk="1" latinLnBrk="0" hangingPunct="1"/>
                      <a:r>
                        <a:rPr lang="en-HK" sz="1800" b="1" kern="1200" dirty="0">
                          <a:solidFill>
                            <a:schemeClr val="lt1"/>
                          </a:solidFill>
                          <a:latin typeface="Arial" panose="020B0604020202020204" pitchFamily="34" charset="0"/>
                          <a:ea typeface="+mn-ea"/>
                          <a:cs typeface="Arial" panose="020B0604020202020204" pitchFamily="34" charset="0"/>
                        </a:rPr>
                        <a:t>Log</a:t>
                      </a:r>
                    </a:p>
                  </a:txBody>
                  <a:tcPr/>
                </a:tc>
                <a:extLst>
                  <a:ext uri="{0D108BD9-81ED-4DB2-BD59-A6C34878D82A}">
                    <a16:rowId xmlns:a16="http://schemas.microsoft.com/office/drawing/2014/main" val="2871093079"/>
                  </a:ext>
                </a:extLst>
              </a:tr>
              <a:tr h="255783">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&lt;START T&gt;</a:t>
                      </a:r>
                    </a:p>
                  </a:txBody>
                  <a:tcPr/>
                </a:tc>
                <a:extLst>
                  <a:ext uri="{0D108BD9-81ED-4DB2-BD59-A6C34878D82A}">
                    <a16:rowId xmlns:a16="http://schemas.microsoft.com/office/drawing/2014/main" val="1138721145"/>
                  </a:ext>
                </a:extLst>
              </a:tr>
              <a:tr h="255783">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Read(A, t)</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9425468"/>
                  </a:ext>
                </a:extLst>
              </a:tr>
              <a:tr h="255783">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t:= t * 2;</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08030483"/>
                  </a:ext>
                </a:extLst>
              </a:tr>
              <a:tr h="255783">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Write(A, t);</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&lt;T, A, 16&gt;</a:t>
                      </a:r>
                    </a:p>
                  </a:txBody>
                  <a:tcPr/>
                </a:tc>
                <a:extLst>
                  <a:ext uri="{0D108BD9-81ED-4DB2-BD59-A6C34878D82A}">
                    <a16:rowId xmlns:a16="http://schemas.microsoft.com/office/drawing/2014/main" val="1834855075"/>
                  </a:ext>
                </a:extLst>
              </a:tr>
              <a:tr h="255783">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Read(B, t);</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46040741"/>
                  </a:ext>
                </a:extLst>
              </a:tr>
              <a:tr h="255783">
                <a:tc>
                  <a:txBody>
                    <a:bodyPr/>
                    <a:lstStyle/>
                    <a:p>
                      <a:pPr marL="0" algn="l" defTabSz="914400" rtl="0" eaLnBrk="1" latinLnBrk="0" hangingPunct="1"/>
                      <a:r>
                        <a:rPr lang="fr-FR" sz="1800" kern="1200" dirty="0">
                          <a:solidFill>
                            <a:schemeClr val="dk1"/>
                          </a:solidFill>
                          <a:latin typeface="Arial" panose="020B0604020202020204" pitchFamily="34" charset="0"/>
                          <a:ea typeface="+mn-ea"/>
                          <a:cs typeface="Arial" panose="020B0604020202020204" pitchFamily="34" charset="0"/>
                        </a:rPr>
                        <a:t>t:= t * 2;</a:t>
                      </a:r>
                      <a:endParaRPr lang="en-HK"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41077289"/>
                  </a:ext>
                </a:extLst>
              </a:tr>
              <a:tr h="3347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latin typeface="Arial" panose="020B0604020202020204" pitchFamily="34" charset="0"/>
                          <a:ea typeface="+mn-ea"/>
                          <a:cs typeface="Arial" panose="020B0604020202020204" pitchFamily="34" charset="0"/>
                        </a:rPr>
                        <a:t>Write(B, t)</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latin typeface="Arial" panose="020B0604020202020204" pitchFamily="34" charset="0"/>
                          <a:cs typeface="Arial" panose="020B0604020202020204" pitchFamily="34" charset="0"/>
                        </a:rPr>
                        <a:t>&lt;T, B, 16&gt;</a:t>
                      </a:r>
                    </a:p>
                  </a:txBody>
                  <a:tcPr/>
                </a:tc>
                <a:extLst>
                  <a:ext uri="{0D108BD9-81ED-4DB2-BD59-A6C34878D82A}">
                    <a16:rowId xmlns:a16="http://schemas.microsoft.com/office/drawing/2014/main" val="3259055290"/>
                  </a:ext>
                </a:extLst>
              </a:tr>
              <a:tr h="334716">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latin typeface="Arial" panose="020B0604020202020204" pitchFamily="34" charset="0"/>
                          <a:cs typeface="Arial" panose="020B0604020202020204" pitchFamily="34" charset="0"/>
                        </a:rPr>
                        <a:t>&lt;COMMIT T&gt;</a:t>
                      </a:r>
                    </a:p>
                  </a:txBody>
                  <a:tcPr/>
                </a:tc>
                <a:extLst>
                  <a:ext uri="{0D108BD9-81ED-4DB2-BD59-A6C34878D82A}">
                    <a16:rowId xmlns:a16="http://schemas.microsoft.com/office/drawing/2014/main" val="12525777"/>
                  </a:ext>
                </a:extLst>
              </a:tr>
              <a:tr h="3347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latin typeface="Arial" panose="020B0604020202020204" pitchFamily="34" charset="0"/>
                          <a:cs typeface="Arial" panose="020B0604020202020204" pitchFamily="34" charset="0"/>
                        </a:rPr>
                        <a:t>FLUSH LOG</a:t>
                      </a:r>
                    </a:p>
                  </a:txBody>
                  <a:tcPr/>
                </a:tc>
                <a:tc>
                  <a:txBody>
                    <a:bodyPr/>
                    <a:lstStyle/>
                    <a:p>
                      <a:endParaRPr lang="en-HK"/>
                    </a:p>
                  </a:txBody>
                  <a:tcPr/>
                </a:tc>
                <a:tc>
                  <a:txBody>
                    <a:bodyPr/>
                    <a:lstStyle/>
                    <a:p>
                      <a:endParaRPr lang="en-HK" dirty="0"/>
                    </a:p>
                  </a:txBody>
                  <a:tcPr/>
                </a:tc>
                <a:tc>
                  <a:txBody>
                    <a:bodyPr/>
                    <a:lstStyle/>
                    <a:p>
                      <a:endParaRPr lang="en-HK"/>
                    </a:p>
                  </a:txBody>
                  <a:tcPr/>
                </a:tc>
                <a:tc>
                  <a:txBody>
                    <a:bodyPr/>
                    <a:lstStyle/>
                    <a:p>
                      <a:endParaRPr lang="en-HK"/>
                    </a:p>
                  </a:txBody>
                  <a:tcPr/>
                </a:tc>
                <a:tc>
                  <a:txBody>
                    <a:bodyPr/>
                    <a:lstStyle/>
                    <a:p>
                      <a:endParaRPr lang="en-HK"/>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2647071"/>
                  </a:ext>
                </a:extLst>
              </a:tr>
              <a:tr h="334716">
                <a:tc>
                  <a:txBody>
                    <a:bodyPr/>
                    <a:lstStyle/>
                    <a:p>
                      <a:pPr marL="0" algn="l" defTabSz="914400" rtl="0" eaLnBrk="1" latinLnBrk="0" hangingPunct="1"/>
                      <a:r>
                        <a:rPr lang="en-HK" sz="1800" kern="1200" dirty="0">
                          <a:solidFill>
                            <a:schemeClr val="dk1"/>
                          </a:solidFill>
                          <a:latin typeface="Arial" panose="020B0604020202020204" pitchFamily="34" charset="0"/>
                          <a:ea typeface="+mn-ea"/>
                          <a:cs typeface="Arial" panose="020B0604020202020204" pitchFamily="34" charset="0"/>
                        </a:rPr>
                        <a:t>Output(A)</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8</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85448345"/>
                  </a:ext>
                </a:extLst>
              </a:tr>
              <a:tr h="334716">
                <a:tc>
                  <a:txBody>
                    <a:bodyPr/>
                    <a:lstStyle/>
                    <a:p>
                      <a:pPr marL="0" algn="l" defTabSz="914400" rtl="0" eaLnBrk="1" latinLnBrk="0" hangingPunct="1"/>
                      <a:r>
                        <a:rPr lang="en-HK" sz="1800" kern="1200" dirty="0">
                          <a:solidFill>
                            <a:schemeClr val="dk1"/>
                          </a:solidFill>
                          <a:latin typeface="Arial" panose="020B0604020202020204" pitchFamily="34" charset="0"/>
                          <a:ea typeface="+mn-ea"/>
                          <a:cs typeface="Arial" panose="020B0604020202020204" pitchFamily="34" charset="0"/>
                        </a:rPr>
                        <a:t>Output(B)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latin typeface="Arial" panose="020B0604020202020204" pitchFamily="34" charset="0"/>
                          <a:cs typeface="Arial" panose="020B0604020202020204" pitchFamily="34"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latin typeface="Arial" panose="020B0604020202020204" pitchFamily="34" charset="0"/>
                          <a:cs typeface="Arial" panose="020B0604020202020204" pitchFamily="34"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latin typeface="Arial" panose="020B0604020202020204" pitchFamily="34" charset="0"/>
                          <a:cs typeface="Arial" panose="020B0604020202020204" pitchFamily="34"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latin typeface="Arial" panose="020B0604020202020204" pitchFamily="34" charset="0"/>
                          <a:cs typeface="Arial" panose="020B0604020202020204" pitchFamily="34" charset="0"/>
                        </a:rPr>
                        <a:t>16</a:t>
                      </a:r>
                    </a:p>
                  </a:txBody>
                  <a:tcPr/>
                </a:tc>
                <a:tc>
                  <a:txBody>
                    <a:bodyPr/>
                    <a:lstStyle/>
                    <a:p>
                      <a:r>
                        <a:rPr lang="en-HK" sz="1800" dirty="0">
                          <a:latin typeface="Arial" panose="020B0604020202020204" pitchFamily="34" charset="0"/>
                          <a:cs typeface="Arial" panose="020B0604020202020204" pitchFamily="34" charset="0"/>
                        </a:rPr>
                        <a:t>16</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60920180"/>
                  </a:ext>
                </a:extLst>
              </a:tr>
            </a:tbl>
          </a:graphicData>
        </a:graphic>
      </p:graphicFrame>
    </p:spTree>
    <p:extLst>
      <p:ext uri="{BB962C8B-B14F-4D97-AF65-F5344CB8AC3E}">
        <p14:creationId xmlns:p14="http://schemas.microsoft.com/office/powerpoint/2010/main" val="2529905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1C9A-1BA6-46BA-9135-4289D3DD53C2}"/>
              </a:ext>
            </a:extLst>
          </p:cNvPr>
          <p:cNvSpPr>
            <a:spLocks noGrp="1"/>
          </p:cNvSpPr>
          <p:nvPr>
            <p:ph type="title"/>
          </p:nvPr>
        </p:nvSpPr>
        <p:spPr/>
        <p:txBody>
          <a:bodyPr/>
          <a:lstStyle/>
          <a:p>
            <a:r>
              <a:rPr lang="en-US" altLang="en-US" dirty="0"/>
              <a:t>Recovery Using Redo-Logging</a:t>
            </a:r>
            <a:endParaRPr lang="en-HK" dirty="0"/>
          </a:p>
        </p:txBody>
      </p:sp>
      <p:sp>
        <p:nvSpPr>
          <p:cNvPr id="3" name="Content Placeholder 2">
            <a:extLst>
              <a:ext uri="{FF2B5EF4-FFF2-40B4-BE49-F238E27FC236}">
                <a16:creationId xmlns:a16="http://schemas.microsoft.com/office/drawing/2014/main" id="{D2EFA5F3-F3DC-4AB7-939F-70372C58A82E}"/>
              </a:ext>
            </a:extLst>
          </p:cNvPr>
          <p:cNvSpPr>
            <a:spLocks noGrp="1"/>
          </p:cNvSpPr>
          <p:nvPr>
            <p:ph idx="1"/>
          </p:nvPr>
        </p:nvSpPr>
        <p:spPr/>
        <p:txBody>
          <a:bodyPr/>
          <a:lstStyle/>
          <a:p>
            <a:r>
              <a:rPr lang="en-US" altLang="en-US" sz="2000" dirty="0"/>
              <a:t>To recover using a redo log, after a system crash:</a:t>
            </a:r>
            <a:endParaRPr lang="en-US" altLang="en-US" sz="1600" dirty="0"/>
          </a:p>
          <a:p>
            <a:pPr lvl="1"/>
            <a:r>
              <a:rPr lang="en-US" altLang="en-US" dirty="0"/>
              <a:t>Identify the committed transactions</a:t>
            </a:r>
          </a:p>
          <a:p>
            <a:pPr lvl="1"/>
            <a:r>
              <a:rPr lang="en-US" altLang="en-US" dirty="0"/>
              <a:t>Scan the log forward from the beginning. For each log record &lt;T, X, v&gt; encountered: </a:t>
            </a:r>
          </a:p>
          <a:p>
            <a:pPr lvl="2"/>
            <a:r>
              <a:rPr lang="en-US" altLang="en-US" sz="2000" dirty="0"/>
              <a:t>If T is not a committed transaction, do nothing</a:t>
            </a:r>
          </a:p>
          <a:p>
            <a:pPr lvl="2"/>
            <a:r>
              <a:rPr lang="en-US" altLang="en-US" sz="2000" dirty="0"/>
              <a:t>If T is a committed transaction, write value v for database element X</a:t>
            </a:r>
          </a:p>
          <a:p>
            <a:pPr lvl="1"/>
            <a:r>
              <a:rPr lang="en-US" altLang="en-US" dirty="0"/>
              <a:t>For each incomplete transaction T, write an &lt;ABORT T&gt; record to the log and flush the log</a:t>
            </a:r>
          </a:p>
          <a:p>
            <a:endParaRPr lang="en-HK" dirty="0"/>
          </a:p>
        </p:txBody>
      </p:sp>
      <p:sp>
        <p:nvSpPr>
          <p:cNvPr id="4" name="Slide Number Placeholder 3">
            <a:extLst>
              <a:ext uri="{FF2B5EF4-FFF2-40B4-BE49-F238E27FC236}">
                <a16:creationId xmlns:a16="http://schemas.microsoft.com/office/drawing/2014/main" id="{E6CD2376-D7C4-4A72-943A-39E72DD599C5}"/>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541055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8F58-6E53-40C4-9E3E-A6C427CC4EBC}"/>
              </a:ext>
            </a:extLst>
          </p:cNvPr>
          <p:cNvSpPr>
            <a:spLocks noGrp="1"/>
          </p:cNvSpPr>
          <p:nvPr>
            <p:ph type="title"/>
          </p:nvPr>
        </p:nvSpPr>
        <p:spPr>
          <a:xfrm>
            <a:off x="401600" y="284176"/>
            <a:ext cx="11417638" cy="1508760"/>
          </a:xfrm>
        </p:spPr>
        <p:txBody>
          <a:bodyPr/>
          <a:lstStyle/>
          <a:p>
            <a:r>
              <a:rPr lang="en-HK" dirty="0"/>
              <a:t>Transaction Structure &amp; Database Consistency</a:t>
            </a:r>
          </a:p>
        </p:txBody>
      </p:sp>
      <p:sp>
        <p:nvSpPr>
          <p:cNvPr id="3" name="Content Placeholder 2">
            <a:extLst>
              <a:ext uri="{FF2B5EF4-FFF2-40B4-BE49-F238E27FC236}">
                <a16:creationId xmlns:a16="http://schemas.microsoft.com/office/drawing/2014/main" id="{8604E2FB-DB6D-423E-9A73-BC5E406CA2DA}"/>
              </a:ext>
            </a:extLst>
          </p:cNvPr>
          <p:cNvSpPr>
            <a:spLocks noGrp="1"/>
          </p:cNvSpPr>
          <p:nvPr>
            <p:ph idx="1"/>
          </p:nvPr>
        </p:nvSpPr>
        <p:spPr>
          <a:xfrm>
            <a:off x="1202919" y="5251750"/>
            <a:ext cx="9784080" cy="966169"/>
          </a:xfrm>
        </p:spPr>
        <p:txBody>
          <a:bodyPr/>
          <a:lstStyle/>
          <a:p>
            <a:r>
              <a:rPr lang="en-HK" dirty="0"/>
              <a:t>The whole transaction is considered as an atomic unit</a:t>
            </a:r>
          </a:p>
          <a:p>
            <a:r>
              <a:rPr lang="en-HK" dirty="0"/>
              <a:t> Multiple steps (operations) </a:t>
            </a:r>
            <a:r>
              <a:rPr lang="en-HK" dirty="0">
                <a:sym typeface="Symbol" panose="05050102010706020507" pitchFamily="18" charset="2"/>
              </a:rPr>
              <a:t></a:t>
            </a:r>
            <a:r>
              <a:rPr lang="en-HK" dirty="0"/>
              <a:t> single user application</a:t>
            </a:r>
          </a:p>
          <a:p>
            <a:endParaRPr lang="en-HK" dirty="0"/>
          </a:p>
          <a:p>
            <a:endParaRPr lang="en-HK" dirty="0"/>
          </a:p>
        </p:txBody>
      </p:sp>
      <p:sp>
        <p:nvSpPr>
          <p:cNvPr id="4" name="Slide Number Placeholder 3">
            <a:extLst>
              <a:ext uri="{FF2B5EF4-FFF2-40B4-BE49-F238E27FC236}">
                <a16:creationId xmlns:a16="http://schemas.microsoft.com/office/drawing/2014/main" id="{71CED4F6-0D40-4524-A956-EA08AEDA2D69}"/>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Line 4">
            <a:extLst>
              <a:ext uri="{FF2B5EF4-FFF2-40B4-BE49-F238E27FC236}">
                <a16:creationId xmlns:a16="http://schemas.microsoft.com/office/drawing/2014/main" id="{C125F9A2-DE46-437B-AA7A-AF9B18AD9A67}"/>
              </a:ext>
            </a:extLst>
          </p:cNvPr>
          <p:cNvSpPr>
            <a:spLocks noChangeShapeType="1"/>
          </p:cNvSpPr>
          <p:nvPr/>
        </p:nvSpPr>
        <p:spPr bwMode="auto">
          <a:xfrm>
            <a:off x="2794687" y="3894438"/>
            <a:ext cx="678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6" name="Line 5">
            <a:extLst>
              <a:ext uri="{FF2B5EF4-FFF2-40B4-BE49-F238E27FC236}">
                <a16:creationId xmlns:a16="http://schemas.microsoft.com/office/drawing/2014/main" id="{53C38F10-A717-4A6C-92D7-43396623C47D}"/>
              </a:ext>
            </a:extLst>
          </p:cNvPr>
          <p:cNvSpPr>
            <a:spLocks noChangeShapeType="1"/>
          </p:cNvSpPr>
          <p:nvPr/>
        </p:nvSpPr>
        <p:spPr bwMode="auto">
          <a:xfrm>
            <a:off x="2870887" y="3513438"/>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7" name="Line 6">
            <a:extLst>
              <a:ext uri="{FF2B5EF4-FFF2-40B4-BE49-F238E27FC236}">
                <a16:creationId xmlns:a16="http://schemas.microsoft.com/office/drawing/2014/main" id="{4969BC33-3775-4A67-911C-DEECDDC364C4}"/>
              </a:ext>
            </a:extLst>
          </p:cNvPr>
          <p:cNvSpPr>
            <a:spLocks noChangeShapeType="1"/>
          </p:cNvSpPr>
          <p:nvPr/>
        </p:nvSpPr>
        <p:spPr bwMode="auto">
          <a:xfrm>
            <a:off x="9500287" y="3513438"/>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8" name="Text Box 7">
            <a:extLst>
              <a:ext uri="{FF2B5EF4-FFF2-40B4-BE49-F238E27FC236}">
                <a16:creationId xmlns:a16="http://schemas.microsoft.com/office/drawing/2014/main" id="{35EC08BA-FAC6-4A2B-9EE9-590FA25A9E57}"/>
              </a:ext>
            </a:extLst>
          </p:cNvPr>
          <p:cNvSpPr txBox="1">
            <a:spLocks noChangeArrowheads="1"/>
          </p:cNvSpPr>
          <p:nvPr/>
        </p:nvSpPr>
        <p:spPr bwMode="auto">
          <a:xfrm>
            <a:off x="2489887" y="4199238"/>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50000"/>
              </a:spcBef>
              <a:buClrTx/>
              <a:buSzTx/>
              <a:buFontTx/>
              <a:buNone/>
            </a:pPr>
            <a:endParaRPr lang="zh-TW" altLang="en-US">
              <a:solidFill>
                <a:schemeClr val="tx1"/>
              </a:solidFill>
              <a:latin typeface="Arial" panose="020B0604020202020204" pitchFamily="34" charset="0"/>
              <a:ea typeface="PMingLiU" pitchFamily="18" charset="-120"/>
              <a:cs typeface="Arial" panose="020B0604020202020204" pitchFamily="34" charset="0"/>
            </a:endParaRPr>
          </a:p>
        </p:txBody>
      </p:sp>
      <p:sp>
        <p:nvSpPr>
          <p:cNvPr id="9" name="Text Box 8">
            <a:extLst>
              <a:ext uri="{FF2B5EF4-FFF2-40B4-BE49-F238E27FC236}">
                <a16:creationId xmlns:a16="http://schemas.microsoft.com/office/drawing/2014/main" id="{83E0FF91-E8FA-4AB9-A1B4-AD1D2D79E4B6}"/>
              </a:ext>
            </a:extLst>
          </p:cNvPr>
          <p:cNvSpPr txBox="1">
            <a:spLocks noChangeArrowheads="1"/>
          </p:cNvSpPr>
          <p:nvPr/>
        </p:nvSpPr>
        <p:spPr bwMode="auto">
          <a:xfrm>
            <a:off x="2489887" y="4229401"/>
            <a:ext cx="1447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50000"/>
              </a:spcBef>
              <a:buClrTx/>
              <a:buSzTx/>
              <a:buFontTx/>
              <a:buNone/>
            </a:pPr>
            <a:r>
              <a:rPr lang="en-US" altLang="zh-TW" sz="1600" dirty="0">
                <a:solidFill>
                  <a:schemeClr val="tx1"/>
                </a:solidFill>
                <a:latin typeface="Arial" panose="020B0604020202020204" pitchFamily="34" charset="0"/>
                <a:ea typeface="PMingLiU" pitchFamily="18" charset="-120"/>
                <a:cs typeface="Arial" panose="020B0604020202020204" pitchFamily="34" charset="0"/>
              </a:rPr>
              <a:t>Begin Transaction</a:t>
            </a:r>
          </a:p>
        </p:txBody>
      </p:sp>
      <p:sp>
        <p:nvSpPr>
          <p:cNvPr id="10" name="Text Box 9">
            <a:extLst>
              <a:ext uri="{FF2B5EF4-FFF2-40B4-BE49-F238E27FC236}">
                <a16:creationId xmlns:a16="http://schemas.microsoft.com/office/drawing/2014/main" id="{A7D1DF1F-6B6E-42D7-A8B3-255CE3E7E5D0}"/>
              </a:ext>
            </a:extLst>
          </p:cNvPr>
          <p:cNvSpPr txBox="1">
            <a:spLocks noChangeArrowheads="1"/>
          </p:cNvSpPr>
          <p:nvPr/>
        </p:nvSpPr>
        <p:spPr bwMode="auto">
          <a:xfrm>
            <a:off x="5766487" y="4229401"/>
            <a:ext cx="1447800"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50000"/>
              </a:spcBef>
              <a:buClrTx/>
              <a:buSzTx/>
              <a:buFontTx/>
              <a:buNone/>
            </a:pPr>
            <a:r>
              <a:rPr lang="en-US" altLang="zh-TW" sz="1600">
                <a:solidFill>
                  <a:schemeClr val="tx1"/>
                </a:solidFill>
                <a:latin typeface="Arial" panose="020B0604020202020204" pitchFamily="34" charset="0"/>
                <a:ea typeface="PMingLiU" pitchFamily="18" charset="-120"/>
                <a:cs typeface="Arial" panose="020B0604020202020204" pitchFamily="34" charset="0"/>
              </a:rPr>
              <a:t>Execution of Transaction</a:t>
            </a:r>
            <a:r>
              <a:rPr lang="en-US" altLang="zh-TW" sz="1400">
                <a:solidFill>
                  <a:schemeClr val="tx1"/>
                </a:solidFill>
                <a:latin typeface="Arial" panose="020B0604020202020204" pitchFamily="34" charset="0"/>
                <a:ea typeface="PMingLiU" pitchFamily="18" charset="-120"/>
                <a:cs typeface="Arial" panose="020B0604020202020204" pitchFamily="34" charset="0"/>
              </a:rPr>
              <a:t> </a:t>
            </a:r>
          </a:p>
          <a:p>
            <a:pPr>
              <a:spcBef>
                <a:spcPct val="50000"/>
              </a:spcBef>
              <a:buClrTx/>
              <a:buSzTx/>
              <a:buFontTx/>
              <a:buNone/>
            </a:pPr>
            <a:endParaRPr lang="zh-TW" altLang="en-US" sz="1400">
              <a:solidFill>
                <a:schemeClr val="tx1"/>
              </a:solidFill>
              <a:latin typeface="Arial" panose="020B0604020202020204" pitchFamily="34" charset="0"/>
              <a:ea typeface="PMingLiU" pitchFamily="18" charset="-120"/>
              <a:cs typeface="Arial" panose="020B0604020202020204" pitchFamily="34" charset="0"/>
            </a:endParaRPr>
          </a:p>
        </p:txBody>
      </p:sp>
      <p:sp>
        <p:nvSpPr>
          <p:cNvPr id="11" name="Text Box 10">
            <a:extLst>
              <a:ext uri="{FF2B5EF4-FFF2-40B4-BE49-F238E27FC236}">
                <a16:creationId xmlns:a16="http://schemas.microsoft.com/office/drawing/2014/main" id="{8A977C9D-405F-4CDC-8996-20A413F419D1}"/>
              </a:ext>
            </a:extLst>
          </p:cNvPr>
          <p:cNvSpPr txBox="1">
            <a:spLocks noChangeArrowheads="1"/>
          </p:cNvSpPr>
          <p:nvPr/>
        </p:nvSpPr>
        <p:spPr bwMode="auto">
          <a:xfrm>
            <a:off x="8814487" y="4229401"/>
            <a:ext cx="1447800"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50000"/>
              </a:spcBef>
              <a:buClrTx/>
              <a:buSzTx/>
              <a:buFontTx/>
              <a:buNone/>
            </a:pPr>
            <a:r>
              <a:rPr lang="en-US" altLang="zh-TW" sz="1600">
                <a:solidFill>
                  <a:schemeClr val="tx1"/>
                </a:solidFill>
                <a:latin typeface="Arial" panose="020B0604020202020204" pitchFamily="34" charset="0"/>
                <a:ea typeface="PMingLiU" pitchFamily="18" charset="-120"/>
                <a:cs typeface="Arial" panose="020B0604020202020204" pitchFamily="34" charset="0"/>
              </a:rPr>
              <a:t>End Transaction</a:t>
            </a:r>
            <a:r>
              <a:rPr lang="en-US" altLang="zh-TW" sz="1400">
                <a:solidFill>
                  <a:schemeClr val="tx1"/>
                </a:solidFill>
                <a:latin typeface="Arial" panose="020B0604020202020204" pitchFamily="34" charset="0"/>
                <a:ea typeface="PMingLiU" pitchFamily="18" charset="-120"/>
                <a:cs typeface="Arial" panose="020B0604020202020204" pitchFamily="34" charset="0"/>
              </a:rPr>
              <a:t> </a:t>
            </a:r>
          </a:p>
          <a:p>
            <a:pPr>
              <a:spcBef>
                <a:spcPct val="50000"/>
              </a:spcBef>
              <a:buClrTx/>
              <a:buSzTx/>
              <a:buFontTx/>
              <a:buNone/>
            </a:pPr>
            <a:endParaRPr lang="zh-TW" altLang="en-US" sz="1400">
              <a:solidFill>
                <a:schemeClr val="tx1"/>
              </a:solidFill>
              <a:latin typeface="Arial" panose="020B0604020202020204" pitchFamily="34" charset="0"/>
              <a:ea typeface="PMingLiU" pitchFamily="18" charset="-120"/>
              <a:cs typeface="Arial" panose="020B0604020202020204" pitchFamily="34" charset="0"/>
            </a:endParaRPr>
          </a:p>
        </p:txBody>
      </p:sp>
      <p:sp>
        <p:nvSpPr>
          <p:cNvPr id="12" name="Text Box 11">
            <a:extLst>
              <a:ext uri="{FF2B5EF4-FFF2-40B4-BE49-F238E27FC236}">
                <a16:creationId xmlns:a16="http://schemas.microsoft.com/office/drawing/2014/main" id="{B86FD518-8351-4836-B97B-F470C321FC65}"/>
              </a:ext>
            </a:extLst>
          </p:cNvPr>
          <p:cNvSpPr txBox="1">
            <a:spLocks noChangeArrowheads="1"/>
          </p:cNvSpPr>
          <p:nvPr/>
        </p:nvSpPr>
        <p:spPr bwMode="auto">
          <a:xfrm>
            <a:off x="3328087" y="2675238"/>
            <a:ext cx="1143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50000"/>
              </a:spcBef>
              <a:buClrTx/>
              <a:buSzTx/>
              <a:buFontTx/>
              <a:buNone/>
            </a:pPr>
            <a:r>
              <a:rPr lang="en-US" altLang="zh-TW" sz="1600">
                <a:solidFill>
                  <a:schemeClr val="tx1"/>
                </a:solidFill>
                <a:latin typeface="Arial" panose="020B0604020202020204" pitchFamily="34" charset="0"/>
                <a:ea typeface="PMingLiU" pitchFamily="18" charset="-120"/>
                <a:cs typeface="Arial" panose="020B0604020202020204" pitchFamily="34" charset="0"/>
              </a:rPr>
              <a:t>Database in a consistent state</a:t>
            </a:r>
          </a:p>
        </p:txBody>
      </p:sp>
      <p:sp>
        <p:nvSpPr>
          <p:cNvPr id="13" name="Text Box 12">
            <a:extLst>
              <a:ext uri="{FF2B5EF4-FFF2-40B4-BE49-F238E27FC236}">
                <a16:creationId xmlns:a16="http://schemas.microsoft.com/office/drawing/2014/main" id="{561B246D-8387-4227-84DA-A7CF4C31E7C8}"/>
              </a:ext>
            </a:extLst>
          </p:cNvPr>
          <p:cNvSpPr txBox="1">
            <a:spLocks noChangeArrowheads="1"/>
          </p:cNvSpPr>
          <p:nvPr/>
        </p:nvSpPr>
        <p:spPr bwMode="auto">
          <a:xfrm>
            <a:off x="8204887" y="2599038"/>
            <a:ext cx="152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50000"/>
              </a:spcBef>
              <a:buClrTx/>
              <a:buSzTx/>
              <a:buFontTx/>
              <a:buNone/>
            </a:pPr>
            <a:r>
              <a:rPr lang="en-US" altLang="zh-TW" sz="1600">
                <a:solidFill>
                  <a:schemeClr val="tx1"/>
                </a:solidFill>
                <a:latin typeface="Arial" panose="020B0604020202020204" pitchFamily="34" charset="0"/>
                <a:ea typeface="PMingLiU" pitchFamily="18" charset="-120"/>
                <a:cs typeface="Arial" panose="020B0604020202020204" pitchFamily="34" charset="0"/>
              </a:rPr>
              <a:t>Database in a consistent state</a:t>
            </a:r>
          </a:p>
        </p:txBody>
      </p:sp>
      <p:sp>
        <p:nvSpPr>
          <p:cNvPr id="14" name="Text Box 13">
            <a:extLst>
              <a:ext uri="{FF2B5EF4-FFF2-40B4-BE49-F238E27FC236}">
                <a16:creationId xmlns:a16="http://schemas.microsoft.com/office/drawing/2014/main" id="{4AFB1E59-402B-43D4-9E80-9F33BB33A52E}"/>
              </a:ext>
            </a:extLst>
          </p:cNvPr>
          <p:cNvSpPr txBox="1">
            <a:spLocks noChangeArrowheads="1"/>
          </p:cNvSpPr>
          <p:nvPr/>
        </p:nvSpPr>
        <p:spPr bwMode="auto">
          <a:xfrm>
            <a:off x="5309287" y="2218038"/>
            <a:ext cx="25146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50000"/>
              </a:spcBef>
              <a:buClrTx/>
              <a:buSzTx/>
              <a:buFontTx/>
              <a:buNone/>
            </a:pPr>
            <a:r>
              <a:rPr lang="en-US" altLang="zh-TW" sz="1600">
                <a:solidFill>
                  <a:schemeClr val="tx1"/>
                </a:solidFill>
                <a:latin typeface="Arial" panose="020B0604020202020204" pitchFamily="34" charset="0"/>
                <a:ea typeface="PMingLiU" pitchFamily="18" charset="-120"/>
                <a:cs typeface="Arial" panose="020B0604020202020204" pitchFamily="34" charset="0"/>
              </a:rPr>
              <a:t>Database may be temporarily in an inconsistent state during execution </a:t>
            </a:r>
          </a:p>
        </p:txBody>
      </p:sp>
      <p:sp>
        <p:nvSpPr>
          <p:cNvPr id="15" name="Line 14">
            <a:extLst>
              <a:ext uri="{FF2B5EF4-FFF2-40B4-BE49-F238E27FC236}">
                <a16:creationId xmlns:a16="http://schemas.microsoft.com/office/drawing/2014/main" id="{25750FC3-68D9-4284-B577-D98BE782D700}"/>
              </a:ext>
            </a:extLst>
          </p:cNvPr>
          <p:cNvSpPr>
            <a:spLocks noChangeShapeType="1"/>
          </p:cNvSpPr>
          <p:nvPr/>
        </p:nvSpPr>
        <p:spPr bwMode="auto">
          <a:xfrm flipH="1">
            <a:off x="2947087" y="3437238"/>
            <a:ext cx="457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16" name="Line 15">
            <a:extLst>
              <a:ext uri="{FF2B5EF4-FFF2-40B4-BE49-F238E27FC236}">
                <a16:creationId xmlns:a16="http://schemas.microsoft.com/office/drawing/2014/main" id="{1B7B5BB0-5985-4800-8A45-3504334EFE6F}"/>
              </a:ext>
            </a:extLst>
          </p:cNvPr>
          <p:cNvSpPr>
            <a:spLocks noChangeShapeType="1"/>
          </p:cNvSpPr>
          <p:nvPr/>
        </p:nvSpPr>
        <p:spPr bwMode="auto">
          <a:xfrm flipH="1">
            <a:off x="5995087" y="3361038"/>
            <a:ext cx="152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17" name="Line 16">
            <a:extLst>
              <a:ext uri="{FF2B5EF4-FFF2-40B4-BE49-F238E27FC236}">
                <a16:creationId xmlns:a16="http://schemas.microsoft.com/office/drawing/2014/main" id="{01E333A3-886A-42D1-B18C-8D583DA98CFD}"/>
              </a:ext>
            </a:extLst>
          </p:cNvPr>
          <p:cNvSpPr>
            <a:spLocks noChangeShapeType="1"/>
          </p:cNvSpPr>
          <p:nvPr/>
        </p:nvSpPr>
        <p:spPr bwMode="auto">
          <a:xfrm>
            <a:off x="8966887" y="3284838"/>
            <a:ext cx="457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18" name="AutoShape 17">
            <a:extLst>
              <a:ext uri="{FF2B5EF4-FFF2-40B4-BE49-F238E27FC236}">
                <a16:creationId xmlns:a16="http://schemas.microsoft.com/office/drawing/2014/main" id="{A500B647-6E8D-4011-912A-4D30D5239CAC}"/>
              </a:ext>
            </a:extLst>
          </p:cNvPr>
          <p:cNvSpPr>
            <a:spLocks/>
          </p:cNvSpPr>
          <p:nvPr/>
        </p:nvSpPr>
        <p:spPr bwMode="auto">
          <a:xfrm rot="-5442486">
            <a:off x="6071287" y="941688"/>
            <a:ext cx="304800" cy="6400800"/>
          </a:xfrm>
          <a:prstGeom prst="leftBrace">
            <a:avLst>
              <a:gd name="adj1" fmla="val 147778"/>
              <a:gd name="adj2" fmla="val 5234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a:spcBef>
                <a:spcPct val="0"/>
              </a:spcBef>
              <a:buClrTx/>
              <a:buSzTx/>
              <a:buFontTx/>
              <a:buNone/>
            </a:pPr>
            <a:endParaRPr lang="en-US" alt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62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C3D82-0C3F-4F8C-B3F4-9BE5F6C7075E}"/>
              </a:ext>
            </a:extLst>
          </p:cNvPr>
          <p:cNvSpPr>
            <a:spLocks noGrp="1"/>
          </p:cNvSpPr>
          <p:nvPr>
            <p:ph type="title"/>
          </p:nvPr>
        </p:nvSpPr>
        <p:spPr/>
        <p:txBody>
          <a:bodyPr/>
          <a:lstStyle/>
          <a:p>
            <a:r>
              <a:rPr lang="en-US" altLang="en-US" dirty="0"/>
              <a:t>Two Sample Transactions</a:t>
            </a:r>
            <a:endParaRPr lang="en-HK" dirty="0"/>
          </a:p>
        </p:txBody>
      </p:sp>
      <p:sp>
        <p:nvSpPr>
          <p:cNvPr id="3" name="Content Placeholder 2">
            <a:extLst>
              <a:ext uri="{FF2B5EF4-FFF2-40B4-BE49-F238E27FC236}">
                <a16:creationId xmlns:a16="http://schemas.microsoft.com/office/drawing/2014/main" id="{63141F2C-796D-4520-B639-09F590716C71}"/>
              </a:ext>
            </a:extLst>
          </p:cNvPr>
          <p:cNvSpPr>
            <a:spLocks noGrp="1"/>
          </p:cNvSpPr>
          <p:nvPr>
            <p:ph idx="1"/>
          </p:nvPr>
        </p:nvSpPr>
        <p:spPr/>
        <p:txBody>
          <a:bodyPr/>
          <a:lstStyle/>
          <a:p>
            <a:r>
              <a:rPr lang="en-US" altLang="en-US" sz="2400" dirty="0"/>
              <a:t>Two sample transactions (only showing the database operations):</a:t>
            </a:r>
          </a:p>
          <a:p>
            <a:endParaRPr lang="en-HK" dirty="0"/>
          </a:p>
        </p:txBody>
      </p:sp>
      <p:sp>
        <p:nvSpPr>
          <p:cNvPr id="4" name="Slide Number Placeholder 3">
            <a:extLst>
              <a:ext uri="{FF2B5EF4-FFF2-40B4-BE49-F238E27FC236}">
                <a16:creationId xmlns:a16="http://schemas.microsoft.com/office/drawing/2014/main" id="{07923CDE-EF80-4C04-AEAA-1CBE1560947E}"/>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5" name="Picture 4">
            <a:extLst>
              <a:ext uri="{FF2B5EF4-FFF2-40B4-BE49-F238E27FC236}">
                <a16:creationId xmlns:a16="http://schemas.microsoft.com/office/drawing/2014/main" id="{9B4508EC-4AF2-403A-AB63-295DBFBFB2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2576450" y="2879296"/>
            <a:ext cx="7039100" cy="2990163"/>
          </a:xfrm>
          <a:prstGeom prst="rect">
            <a:avLst/>
          </a:prstGeom>
        </p:spPr>
      </p:pic>
    </p:spTree>
    <p:extLst>
      <p:ext uri="{BB962C8B-B14F-4D97-AF65-F5344CB8AC3E}">
        <p14:creationId xmlns:p14="http://schemas.microsoft.com/office/powerpoint/2010/main" val="3960500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0A93-298F-4B12-9A0F-9E2E26A82D2F}"/>
              </a:ext>
            </a:extLst>
          </p:cNvPr>
          <p:cNvSpPr>
            <a:spLocks noGrp="1"/>
          </p:cNvSpPr>
          <p:nvPr>
            <p:ph type="title"/>
          </p:nvPr>
        </p:nvSpPr>
        <p:spPr/>
        <p:txBody>
          <a:bodyPr/>
          <a:lstStyle/>
          <a:p>
            <a:r>
              <a:rPr lang="en-US" altLang="en-US" dirty="0"/>
              <a:t>Read and Write Operations </a:t>
            </a:r>
            <a:r>
              <a:rPr lang="en-US" altLang="zh-TW" dirty="0"/>
              <a:t>(1/2)</a:t>
            </a:r>
            <a:endParaRPr lang="en-HK" dirty="0"/>
          </a:p>
        </p:txBody>
      </p:sp>
      <p:sp>
        <p:nvSpPr>
          <p:cNvPr id="3" name="Content Placeholder 2">
            <a:extLst>
              <a:ext uri="{FF2B5EF4-FFF2-40B4-BE49-F238E27FC236}">
                <a16:creationId xmlns:a16="http://schemas.microsoft.com/office/drawing/2014/main" id="{3FF2CA50-1A8F-4CFD-A241-64C2EC6525D2}"/>
              </a:ext>
            </a:extLst>
          </p:cNvPr>
          <p:cNvSpPr>
            <a:spLocks noGrp="1"/>
          </p:cNvSpPr>
          <p:nvPr>
            <p:ph idx="1"/>
          </p:nvPr>
        </p:nvSpPr>
        <p:spPr/>
        <p:txBody>
          <a:bodyPr>
            <a:normAutofit/>
          </a:bodyPr>
          <a:lstStyle/>
          <a:p>
            <a:r>
              <a:rPr lang="en-US" altLang="en-US" sz="2000" dirty="0"/>
              <a:t>Data are resided on disk and the basic unit of data transferring from the disk to the main memory is one disk block</a:t>
            </a:r>
            <a:endParaRPr lang="en-US" altLang="zh-CN" sz="2000" dirty="0"/>
          </a:p>
          <a:p>
            <a:r>
              <a:rPr lang="en-US" altLang="en-US" sz="2000" dirty="0"/>
              <a:t>In general, a data item (what is read or written) will be the field/fields of some records in the database (in a disk block)</a:t>
            </a:r>
          </a:p>
          <a:p>
            <a:r>
              <a:rPr lang="en-US" altLang="en-US" sz="2000" dirty="0" err="1"/>
              <a:t>read_item</a:t>
            </a:r>
            <a:r>
              <a:rPr lang="en-US" altLang="en-US" sz="2000" dirty="0"/>
              <a:t>(X) command includes the following steps:</a:t>
            </a:r>
          </a:p>
          <a:p>
            <a:pPr lvl="1"/>
            <a:r>
              <a:rPr lang="en-US" altLang="en-US" dirty="0"/>
              <a:t>Find the address of the disk block that contains item X</a:t>
            </a:r>
          </a:p>
          <a:p>
            <a:pPr lvl="1"/>
            <a:r>
              <a:rPr lang="en-US" altLang="en-US" dirty="0"/>
              <a:t>Copy that disk block into a buffer in main memory (if that disk block is not already in some main memory buffer</a:t>
            </a:r>
          </a:p>
          <a:p>
            <a:pPr lvl="1"/>
            <a:r>
              <a:rPr lang="en-US" altLang="en-US" dirty="0"/>
              <a:t>Search for the required value in the buffer </a:t>
            </a:r>
          </a:p>
          <a:p>
            <a:pPr lvl="1"/>
            <a:r>
              <a:rPr lang="en-US" altLang="en-US" dirty="0"/>
              <a:t>Copy item X from the buffer to the program variable named X   </a:t>
            </a:r>
          </a:p>
          <a:p>
            <a:endParaRPr lang="en-HK" dirty="0"/>
          </a:p>
        </p:txBody>
      </p:sp>
      <p:sp>
        <p:nvSpPr>
          <p:cNvPr id="4" name="Slide Number Placeholder 3">
            <a:extLst>
              <a:ext uri="{FF2B5EF4-FFF2-40B4-BE49-F238E27FC236}">
                <a16:creationId xmlns:a16="http://schemas.microsoft.com/office/drawing/2014/main" id="{15ADE2E7-3960-4E9D-80E7-548A33C82EEC}"/>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63786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81DB-997E-4BC4-9317-F856401F9C06}"/>
              </a:ext>
            </a:extLst>
          </p:cNvPr>
          <p:cNvSpPr>
            <a:spLocks noGrp="1"/>
          </p:cNvSpPr>
          <p:nvPr>
            <p:ph type="title"/>
          </p:nvPr>
        </p:nvSpPr>
        <p:spPr/>
        <p:txBody>
          <a:bodyPr/>
          <a:lstStyle/>
          <a:p>
            <a:r>
              <a:rPr lang="en-US" altLang="en-US" dirty="0"/>
              <a:t>Read and Write Operations </a:t>
            </a:r>
            <a:r>
              <a:rPr lang="en-US" altLang="zh-TW" dirty="0"/>
              <a:t>(2/2)</a:t>
            </a:r>
            <a:endParaRPr lang="en-HK" dirty="0"/>
          </a:p>
        </p:txBody>
      </p:sp>
      <p:sp>
        <p:nvSpPr>
          <p:cNvPr id="3" name="Content Placeholder 2">
            <a:extLst>
              <a:ext uri="{FF2B5EF4-FFF2-40B4-BE49-F238E27FC236}">
                <a16:creationId xmlns:a16="http://schemas.microsoft.com/office/drawing/2014/main" id="{9A7708CF-816E-4D10-8C5C-E6C22EC81239}"/>
              </a:ext>
            </a:extLst>
          </p:cNvPr>
          <p:cNvSpPr>
            <a:spLocks noGrp="1"/>
          </p:cNvSpPr>
          <p:nvPr>
            <p:ph idx="1"/>
          </p:nvPr>
        </p:nvSpPr>
        <p:spPr/>
        <p:txBody>
          <a:bodyPr/>
          <a:lstStyle/>
          <a:p>
            <a:pPr>
              <a:lnSpc>
                <a:spcPct val="80000"/>
              </a:lnSpc>
            </a:pPr>
            <a:r>
              <a:rPr lang="en-US" altLang="en-US" sz="2000" dirty="0" err="1"/>
              <a:t>write_item</a:t>
            </a:r>
            <a:r>
              <a:rPr lang="en-US" altLang="en-US" sz="2000" dirty="0"/>
              <a:t>(X) command includes the following steps:</a:t>
            </a:r>
          </a:p>
          <a:p>
            <a:pPr lvl="1"/>
            <a:r>
              <a:rPr lang="en-US" altLang="en-US" sz="1900" dirty="0"/>
              <a:t>Find the address of the disk block that contains item X</a:t>
            </a:r>
          </a:p>
          <a:p>
            <a:pPr lvl="1"/>
            <a:r>
              <a:rPr lang="en-US" altLang="en-US" sz="1900" dirty="0"/>
              <a:t>Copy that disk block into a buffer in main memory (if that disk block is not already in some main memory buffer)</a:t>
            </a:r>
          </a:p>
          <a:p>
            <a:pPr lvl="1"/>
            <a:r>
              <a:rPr lang="en-US" altLang="en-US" sz="1800" dirty="0"/>
              <a:t>Search for the required value in the buffer </a:t>
            </a:r>
            <a:endParaRPr lang="en-US" altLang="en-US" sz="1900" dirty="0"/>
          </a:p>
          <a:p>
            <a:pPr lvl="1"/>
            <a:r>
              <a:rPr lang="en-US" altLang="en-US" sz="1900" dirty="0"/>
              <a:t>Copy item X from the program variable named X into its correct location in the buffer</a:t>
            </a:r>
          </a:p>
          <a:p>
            <a:pPr lvl="1"/>
            <a:r>
              <a:rPr lang="en-US" altLang="en-US" sz="1900" dirty="0"/>
              <a:t>Store the updated block from the buffer back to disk (either immediately or at some later point in time)</a:t>
            </a:r>
          </a:p>
          <a:p>
            <a:pPr lvl="1"/>
            <a:r>
              <a:rPr lang="en-US" altLang="en-US" sz="1900" dirty="0"/>
              <a:t>Note that we DO NOT need to read an item before update it</a:t>
            </a:r>
          </a:p>
          <a:p>
            <a:endParaRPr lang="en-HK" dirty="0"/>
          </a:p>
        </p:txBody>
      </p:sp>
      <p:sp>
        <p:nvSpPr>
          <p:cNvPr id="4" name="Slide Number Placeholder 3">
            <a:extLst>
              <a:ext uri="{FF2B5EF4-FFF2-40B4-BE49-F238E27FC236}">
                <a16:creationId xmlns:a16="http://schemas.microsoft.com/office/drawing/2014/main" id="{499E5B4F-CD63-41B5-92B9-DE9B90C0FB4E}"/>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Rectangle 1028">
            <a:extLst>
              <a:ext uri="{FF2B5EF4-FFF2-40B4-BE49-F238E27FC236}">
                <a16:creationId xmlns:a16="http://schemas.microsoft.com/office/drawing/2014/main" id="{F7CE6854-7937-44B6-8894-E2D8181327F3}"/>
              </a:ext>
            </a:extLst>
          </p:cNvPr>
          <p:cNvSpPr>
            <a:spLocks noChangeArrowheads="1"/>
          </p:cNvSpPr>
          <p:nvPr/>
        </p:nvSpPr>
        <p:spPr bwMode="auto">
          <a:xfrm>
            <a:off x="7681788" y="5583224"/>
            <a:ext cx="1143000" cy="974725"/>
          </a:xfrm>
          <a:prstGeom prst="rect">
            <a:avLst/>
          </a:prstGeom>
          <a:noFill/>
          <a:ln w="38100">
            <a:solidFill>
              <a:schemeClr val="tx1"/>
            </a:solidFill>
            <a:miter lim="800000"/>
            <a:headEnd/>
            <a:tailEnd/>
          </a:ln>
          <a:effectLst/>
          <a:extLst/>
        </p:spPr>
        <p:txBody>
          <a:bodyPr wrap="none" anchor="ct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0"/>
              </a:spcBef>
              <a:buClrTx/>
              <a:buSzTx/>
              <a:buFontTx/>
              <a:buNone/>
              <a:defRPr/>
            </a:pPr>
            <a:endParaRPr lang="zh-CN" altLang="en-US" sz="2000">
              <a:solidFill>
                <a:srgbClr val="FD020F"/>
              </a:solidFill>
              <a:effectLst>
                <a:outerShdw blurRad="38100" dist="38100" dir="2700000" algn="tl">
                  <a:srgbClr val="000000"/>
                </a:outerShdw>
              </a:effectLst>
              <a:latin typeface="Arial" panose="020B0604020202020204" pitchFamily="34" charset="0"/>
              <a:ea typeface="宋体" pitchFamily="2" charset="-122"/>
              <a:cs typeface="Arial" panose="020B0604020202020204" pitchFamily="34" charset="0"/>
            </a:endParaRPr>
          </a:p>
        </p:txBody>
      </p:sp>
      <p:sp>
        <p:nvSpPr>
          <p:cNvPr id="6" name="Rectangle 1028">
            <a:extLst>
              <a:ext uri="{FF2B5EF4-FFF2-40B4-BE49-F238E27FC236}">
                <a16:creationId xmlns:a16="http://schemas.microsoft.com/office/drawing/2014/main" id="{CAB5A03E-A0A9-41C5-9F40-1537FBC7AC5F}"/>
              </a:ext>
            </a:extLst>
          </p:cNvPr>
          <p:cNvSpPr>
            <a:spLocks noChangeArrowheads="1"/>
          </p:cNvSpPr>
          <p:nvPr/>
        </p:nvSpPr>
        <p:spPr bwMode="auto">
          <a:xfrm>
            <a:off x="5311346" y="5583224"/>
            <a:ext cx="1295400" cy="974725"/>
          </a:xfrm>
          <a:prstGeom prst="rect">
            <a:avLst/>
          </a:prstGeom>
          <a:noFill/>
          <a:ln w="38100">
            <a:solidFill>
              <a:schemeClr val="tx1"/>
            </a:solidFill>
            <a:miter lim="800000"/>
            <a:headEnd/>
            <a:tailEnd/>
          </a:ln>
          <a:effectLst/>
          <a:extLst/>
        </p:spPr>
        <p:txBody>
          <a:bodyPr wrap="none" anchor="ct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0"/>
              </a:spcBef>
              <a:buClrTx/>
              <a:buSzTx/>
              <a:buFontTx/>
              <a:buNone/>
              <a:defRPr/>
            </a:pPr>
            <a:endParaRPr lang="zh-CN" altLang="en-US" sz="2000">
              <a:solidFill>
                <a:srgbClr val="FD020F"/>
              </a:solidFill>
              <a:effectLst>
                <a:outerShdw blurRad="38100" dist="38100" dir="2700000" algn="tl">
                  <a:srgbClr val="000000"/>
                </a:outerShdw>
              </a:effectLst>
              <a:latin typeface="Arial" panose="020B0604020202020204" pitchFamily="34" charset="0"/>
              <a:ea typeface="宋体" pitchFamily="2" charset="-122"/>
              <a:cs typeface="Arial" panose="020B0604020202020204" pitchFamily="34" charset="0"/>
            </a:endParaRPr>
          </a:p>
        </p:txBody>
      </p:sp>
      <p:sp>
        <p:nvSpPr>
          <p:cNvPr id="7" name="Rectangle 1028">
            <a:extLst>
              <a:ext uri="{FF2B5EF4-FFF2-40B4-BE49-F238E27FC236}">
                <a16:creationId xmlns:a16="http://schemas.microsoft.com/office/drawing/2014/main" id="{9AA6A160-A159-499A-B8A8-FC82D3A0ED22}"/>
              </a:ext>
            </a:extLst>
          </p:cNvPr>
          <p:cNvSpPr>
            <a:spLocks noChangeArrowheads="1"/>
          </p:cNvSpPr>
          <p:nvPr/>
        </p:nvSpPr>
        <p:spPr bwMode="auto">
          <a:xfrm>
            <a:off x="2949146" y="5583224"/>
            <a:ext cx="1295400" cy="974725"/>
          </a:xfrm>
          <a:prstGeom prst="rect">
            <a:avLst/>
          </a:prstGeom>
          <a:noFill/>
          <a:ln w="38100">
            <a:solidFill>
              <a:schemeClr val="tx1"/>
            </a:solidFill>
            <a:miter lim="800000"/>
            <a:headEnd/>
            <a:tailEnd/>
          </a:ln>
          <a:effectLst/>
          <a:extLst/>
        </p:spPr>
        <p:txBody>
          <a:bodyPr wrap="none" anchor="ct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0"/>
              </a:spcBef>
              <a:buClrTx/>
              <a:buSzTx/>
              <a:buFontTx/>
              <a:buNone/>
              <a:defRPr/>
            </a:pPr>
            <a:endParaRPr lang="zh-CN" altLang="en-US" sz="2000">
              <a:solidFill>
                <a:srgbClr val="FD020F"/>
              </a:solidFill>
              <a:effectLst>
                <a:outerShdw blurRad="38100" dist="38100" dir="2700000" algn="tl">
                  <a:srgbClr val="000000"/>
                </a:outerShdw>
              </a:effectLst>
              <a:latin typeface="Arial" panose="020B0604020202020204" pitchFamily="34" charset="0"/>
              <a:ea typeface="宋体" pitchFamily="2" charset="-122"/>
              <a:cs typeface="Arial" panose="020B0604020202020204" pitchFamily="34" charset="0"/>
            </a:endParaRPr>
          </a:p>
        </p:txBody>
      </p:sp>
      <p:sp>
        <p:nvSpPr>
          <p:cNvPr id="8" name="Text Box 1032">
            <a:extLst>
              <a:ext uri="{FF2B5EF4-FFF2-40B4-BE49-F238E27FC236}">
                <a16:creationId xmlns:a16="http://schemas.microsoft.com/office/drawing/2014/main" id="{0D2D898B-28E3-4CB5-BD35-0FD44D4718AE}"/>
              </a:ext>
            </a:extLst>
          </p:cNvPr>
          <p:cNvSpPr txBox="1">
            <a:spLocks noChangeArrowheads="1"/>
          </p:cNvSpPr>
          <p:nvPr/>
        </p:nvSpPr>
        <p:spPr bwMode="auto">
          <a:xfrm>
            <a:off x="2949146" y="5583224"/>
            <a:ext cx="1371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50000"/>
              </a:spcBef>
              <a:buClrTx/>
              <a:buSzTx/>
              <a:buFontTx/>
              <a:buNone/>
              <a:defRPr/>
            </a:pPr>
            <a:r>
              <a:rPr lang="en-US" altLang="zh-CN" sz="1600" b="1"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Program</a:t>
            </a:r>
          </a:p>
          <a:p>
            <a:pPr>
              <a:spcBef>
                <a:spcPct val="50000"/>
              </a:spcBef>
              <a:buClrTx/>
              <a:buSzTx/>
              <a:buFontTx/>
              <a:buNone/>
              <a:defRPr/>
            </a:pPr>
            <a:r>
              <a:rPr lang="en-US" altLang="zh-TW" sz="16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T</a:t>
            </a:r>
            <a:r>
              <a:rPr lang="en-US" altLang="zh-CN" sz="16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ransaction</a:t>
            </a:r>
          </a:p>
        </p:txBody>
      </p:sp>
      <p:sp>
        <p:nvSpPr>
          <p:cNvPr id="9" name="Text Box 1032">
            <a:extLst>
              <a:ext uri="{FF2B5EF4-FFF2-40B4-BE49-F238E27FC236}">
                <a16:creationId xmlns:a16="http://schemas.microsoft.com/office/drawing/2014/main" id="{FD049A86-673A-45A0-BFB3-7E897E371062}"/>
              </a:ext>
            </a:extLst>
          </p:cNvPr>
          <p:cNvSpPr txBox="1">
            <a:spLocks noChangeArrowheads="1"/>
          </p:cNvSpPr>
          <p:nvPr/>
        </p:nvSpPr>
        <p:spPr bwMode="auto">
          <a:xfrm>
            <a:off x="5312934" y="5583224"/>
            <a:ext cx="13716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50000"/>
              </a:spcBef>
              <a:buClrTx/>
              <a:buSzTx/>
              <a:buFontTx/>
              <a:buNone/>
              <a:defRPr/>
            </a:pPr>
            <a:r>
              <a:rPr lang="en-US" altLang="zh-CN" sz="1600" b="1"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Buffer</a:t>
            </a:r>
          </a:p>
          <a:p>
            <a:pPr>
              <a:spcBef>
                <a:spcPct val="50000"/>
              </a:spcBef>
              <a:buClrTx/>
              <a:buSzTx/>
              <a:buFontTx/>
              <a:buNone/>
              <a:defRPr/>
            </a:pPr>
            <a:r>
              <a:rPr lang="en-US" altLang="zh-CN" sz="14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Temporary storage</a:t>
            </a:r>
          </a:p>
        </p:txBody>
      </p:sp>
      <p:sp>
        <p:nvSpPr>
          <p:cNvPr id="10" name="Text Box 1032">
            <a:extLst>
              <a:ext uri="{FF2B5EF4-FFF2-40B4-BE49-F238E27FC236}">
                <a16:creationId xmlns:a16="http://schemas.microsoft.com/office/drawing/2014/main" id="{73B16ADD-8B3B-4F40-9022-31851B2CDC16}"/>
              </a:ext>
            </a:extLst>
          </p:cNvPr>
          <p:cNvSpPr txBox="1">
            <a:spLocks noChangeArrowheads="1"/>
          </p:cNvSpPr>
          <p:nvPr/>
        </p:nvSpPr>
        <p:spPr bwMode="auto">
          <a:xfrm>
            <a:off x="7681788" y="5583224"/>
            <a:ext cx="1371600"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50000"/>
              </a:spcBef>
              <a:buClrTx/>
              <a:buSzTx/>
              <a:buFontTx/>
              <a:buNone/>
              <a:defRPr/>
            </a:pPr>
            <a:r>
              <a:rPr lang="en-US" altLang="zh-CN" sz="1600" b="1"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Disk</a:t>
            </a:r>
          </a:p>
          <a:p>
            <a:pPr>
              <a:spcBef>
                <a:spcPct val="50000"/>
              </a:spcBef>
              <a:buClrTx/>
              <a:buSzTx/>
              <a:buFontTx/>
              <a:buNone/>
              <a:defRPr/>
            </a:pPr>
            <a:r>
              <a:rPr lang="en-US" altLang="zh-CN" sz="14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Permanent storage</a:t>
            </a:r>
          </a:p>
        </p:txBody>
      </p:sp>
      <p:sp>
        <p:nvSpPr>
          <p:cNvPr id="11" name="Line 1041">
            <a:extLst>
              <a:ext uri="{FF2B5EF4-FFF2-40B4-BE49-F238E27FC236}">
                <a16:creationId xmlns:a16="http://schemas.microsoft.com/office/drawing/2014/main" id="{CCC9F08F-1FA0-4869-AE16-EBADD0C1A96B}"/>
              </a:ext>
            </a:extLst>
          </p:cNvPr>
          <p:cNvSpPr>
            <a:spLocks noChangeShapeType="1"/>
          </p:cNvSpPr>
          <p:nvPr/>
        </p:nvSpPr>
        <p:spPr bwMode="auto">
          <a:xfrm>
            <a:off x="6606746" y="6013436"/>
            <a:ext cx="104775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2" name="Line 1041">
            <a:extLst>
              <a:ext uri="{FF2B5EF4-FFF2-40B4-BE49-F238E27FC236}">
                <a16:creationId xmlns:a16="http://schemas.microsoft.com/office/drawing/2014/main" id="{B975E7E2-E1F8-43E6-AA6C-7746AA07753C}"/>
              </a:ext>
            </a:extLst>
          </p:cNvPr>
          <p:cNvSpPr>
            <a:spLocks noChangeShapeType="1"/>
          </p:cNvSpPr>
          <p:nvPr/>
        </p:nvSpPr>
        <p:spPr bwMode="auto">
          <a:xfrm>
            <a:off x="4244546" y="6013436"/>
            <a:ext cx="104775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2893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9EB3-3E79-47F4-9F42-1A7535E854A7}"/>
              </a:ext>
            </a:extLst>
          </p:cNvPr>
          <p:cNvSpPr>
            <a:spLocks noGrp="1"/>
          </p:cNvSpPr>
          <p:nvPr>
            <p:ph type="title"/>
          </p:nvPr>
        </p:nvSpPr>
        <p:spPr/>
        <p:txBody>
          <a:bodyPr/>
          <a:lstStyle/>
          <a:p>
            <a:r>
              <a:rPr lang="en-US" altLang="en-US" dirty="0"/>
              <a:t>Transaction Processing Performance </a:t>
            </a:r>
            <a:r>
              <a:rPr lang="en-US" altLang="zh-TW" dirty="0"/>
              <a:t>(1/2)</a:t>
            </a:r>
            <a:endParaRPr lang="en-HK" dirty="0"/>
          </a:p>
        </p:txBody>
      </p:sp>
      <p:sp>
        <p:nvSpPr>
          <p:cNvPr id="3" name="Content Placeholder 2">
            <a:extLst>
              <a:ext uri="{FF2B5EF4-FFF2-40B4-BE49-F238E27FC236}">
                <a16:creationId xmlns:a16="http://schemas.microsoft.com/office/drawing/2014/main" id="{3C1A5496-FABC-46C9-88AD-90BD14D53D12}"/>
              </a:ext>
            </a:extLst>
          </p:cNvPr>
          <p:cNvSpPr>
            <a:spLocks noGrp="1"/>
          </p:cNvSpPr>
          <p:nvPr>
            <p:ph idx="1"/>
          </p:nvPr>
        </p:nvSpPr>
        <p:spPr>
          <a:xfrm>
            <a:off x="1209097" y="2011680"/>
            <a:ext cx="9784080" cy="4206240"/>
          </a:xfrm>
        </p:spPr>
        <p:txBody>
          <a:bodyPr/>
          <a:lstStyle/>
          <a:p>
            <a:r>
              <a:rPr lang="en-HK" dirty="0"/>
              <a:t>Fast CPU in accessing buffered data (in main memory)</a:t>
            </a:r>
          </a:p>
          <a:p>
            <a:r>
              <a:rPr lang="en-HK" dirty="0"/>
              <a:t>Slow disk data access performance (use of buffer to improve the performance)</a:t>
            </a:r>
          </a:p>
          <a:p>
            <a:r>
              <a:rPr lang="en-HK" dirty="0"/>
              <a:t>Long transactions </a:t>
            </a:r>
            <a:r>
              <a:rPr lang="en-HK" dirty="0">
                <a:sym typeface="Symbol" panose="05050102010706020507" pitchFamily="18" charset="2"/>
              </a:rPr>
              <a:t></a:t>
            </a:r>
            <a:r>
              <a:rPr lang="en-HK" dirty="0"/>
              <a:t> many database operations</a:t>
            </a:r>
          </a:p>
          <a:p>
            <a:r>
              <a:rPr lang="en-HK" dirty="0"/>
              <a:t>Undo and redo of transactions to maintain atomicity in cases of failures</a:t>
            </a:r>
          </a:p>
          <a:p>
            <a:endParaRPr lang="en-HK" dirty="0"/>
          </a:p>
        </p:txBody>
      </p:sp>
      <p:sp>
        <p:nvSpPr>
          <p:cNvPr id="4" name="Slide Number Placeholder 3">
            <a:extLst>
              <a:ext uri="{FF2B5EF4-FFF2-40B4-BE49-F238E27FC236}">
                <a16:creationId xmlns:a16="http://schemas.microsoft.com/office/drawing/2014/main" id="{49B55679-3C0D-4E9A-ACE1-E0FA9B055F9E}"/>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Rectangle 1028">
            <a:extLst>
              <a:ext uri="{FF2B5EF4-FFF2-40B4-BE49-F238E27FC236}">
                <a16:creationId xmlns:a16="http://schemas.microsoft.com/office/drawing/2014/main" id="{CF4F9B67-8CC5-4544-B643-CAA3C8908D05}"/>
              </a:ext>
            </a:extLst>
          </p:cNvPr>
          <p:cNvSpPr>
            <a:spLocks noChangeArrowheads="1"/>
          </p:cNvSpPr>
          <p:nvPr/>
        </p:nvSpPr>
        <p:spPr bwMode="auto">
          <a:xfrm>
            <a:off x="7706501" y="4957119"/>
            <a:ext cx="1143000" cy="974725"/>
          </a:xfrm>
          <a:prstGeom prst="rect">
            <a:avLst/>
          </a:prstGeom>
          <a:noFill/>
          <a:ln w="38100">
            <a:solidFill>
              <a:schemeClr val="tx1"/>
            </a:solidFill>
            <a:miter lim="800000"/>
            <a:headEnd/>
            <a:tailEnd/>
          </a:ln>
          <a:effectLst/>
          <a:extLst/>
        </p:spPr>
        <p:txBody>
          <a:bodyPr wrap="none" anchor="ct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0"/>
              </a:spcBef>
              <a:buClrTx/>
              <a:buSzTx/>
              <a:buFontTx/>
              <a:buNone/>
              <a:defRPr/>
            </a:pPr>
            <a:endParaRPr lang="zh-CN" altLang="en-US" sz="2000">
              <a:solidFill>
                <a:srgbClr val="FD020F"/>
              </a:solidFill>
              <a:effectLst>
                <a:outerShdw blurRad="38100" dist="38100" dir="2700000" algn="tl">
                  <a:srgbClr val="000000"/>
                </a:outerShdw>
              </a:effectLst>
              <a:latin typeface="Arial" panose="020B0604020202020204" pitchFamily="34" charset="0"/>
              <a:ea typeface="宋体" pitchFamily="2" charset="-122"/>
              <a:cs typeface="Arial" panose="020B0604020202020204" pitchFamily="34" charset="0"/>
            </a:endParaRPr>
          </a:p>
        </p:txBody>
      </p:sp>
      <p:sp>
        <p:nvSpPr>
          <p:cNvPr id="6" name="Rectangle 1028">
            <a:extLst>
              <a:ext uri="{FF2B5EF4-FFF2-40B4-BE49-F238E27FC236}">
                <a16:creationId xmlns:a16="http://schemas.microsoft.com/office/drawing/2014/main" id="{963C0163-4315-4BAF-907C-9D289D27F4A2}"/>
              </a:ext>
            </a:extLst>
          </p:cNvPr>
          <p:cNvSpPr>
            <a:spLocks noChangeArrowheads="1"/>
          </p:cNvSpPr>
          <p:nvPr/>
        </p:nvSpPr>
        <p:spPr bwMode="auto">
          <a:xfrm>
            <a:off x="5329881" y="4957119"/>
            <a:ext cx="1295400" cy="974725"/>
          </a:xfrm>
          <a:prstGeom prst="rect">
            <a:avLst/>
          </a:prstGeom>
          <a:noFill/>
          <a:ln w="38100">
            <a:solidFill>
              <a:schemeClr val="tx1"/>
            </a:solidFill>
            <a:miter lim="800000"/>
            <a:headEnd/>
            <a:tailEnd/>
          </a:ln>
          <a:effectLst/>
          <a:extLst/>
        </p:spPr>
        <p:txBody>
          <a:bodyPr wrap="none" anchor="ct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0"/>
              </a:spcBef>
              <a:buClrTx/>
              <a:buSzTx/>
              <a:buFontTx/>
              <a:buNone/>
              <a:defRPr/>
            </a:pPr>
            <a:endParaRPr lang="zh-CN" altLang="en-US" sz="2000">
              <a:solidFill>
                <a:srgbClr val="FD020F"/>
              </a:solidFill>
              <a:effectLst>
                <a:outerShdw blurRad="38100" dist="38100" dir="2700000" algn="tl">
                  <a:srgbClr val="000000"/>
                </a:outerShdw>
              </a:effectLst>
              <a:latin typeface="Arial" panose="020B0604020202020204" pitchFamily="34" charset="0"/>
              <a:ea typeface="宋体" pitchFamily="2" charset="-122"/>
              <a:cs typeface="Arial" panose="020B0604020202020204" pitchFamily="34" charset="0"/>
            </a:endParaRPr>
          </a:p>
        </p:txBody>
      </p:sp>
      <p:sp>
        <p:nvSpPr>
          <p:cNvPr id="7" name="Rectangle 1028">
            <a:extLst>
              <a:ext uri="{FF2B5EF4-FFF2-40B4-BE49-F238E27FC236}">
                <a16:creationId xmlns:a16="http://schemas.microsoft.com/office/drawing/2014/main" id="{E426C007-89CD-420D-843A-E3445262E640}"/>
              </a:ext>
            </a:extLst>
          </p:cNvPr>
          <p:cNvSpPr>
            <a:spLocks noChangeArrowheads="1"/>
          </p:cNvSpPr>
          <p:nvPr/>
        </p:nvSpPr>
        <p:spPr bwMode="auto">
          <a:xfrm>
            <a:off x="2967681" y="4957119"/>
            <a:ext cx="1295400" cy="974725"/>
          </a:xfrm>
          <a:prstGeom prst="rect">
            <a:avLst/>
          </a:prstGeom>
          <a:noFill/>
          <a:ln w="38100">
            <a:solidFill>
              <a:schemeClr val="tx1"/>
            </a:solidFill>
            <a:miter lim="800000"/>
            <a:headEnd/>
            <a:tailEnd/>
          </a:ln>
          <a:effectLst/>
          <a:extLst/>
        </p:spPr>
        <p:txBody>
          <a:bodyPr wrap="none" anchor="ct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0"/>
              </a:spcBef>
              <a:buClrTx/>
              <a:buSzTx/>
              <a:buFontTx/>
              <a:buNone/>
              <a:defRPr/>
            </a:pPr>
            <a:endParaRPr lang="zh-CN" altLang="en-US" sz="2000">
              <a:solidFill>
                <a:srgbClr val="FD020F"/>
              </a:solidFill>
              <a:effectLst>
                <a:outerShdw blurRad="38100" dist="38100" dir="2700000" algn="tl">
                  <a:srgbClr val="000000"/>
                </a:outerShdw>
              </a:effectLst>
              <a:latin typeface="Arial" panose="020B0604020202020204" pitchFamily="34" charset="0"/>
              <a:ea typeface="宋体" pitchFamily="2" charset="-122"/>
              <a:cs typeface="Arial" panose="020B0604020202020204" pitchFamily="34" charset="0"/>
            </a:endParaRPr>
          </a:p>
        </p:txBody>
      </p:sp>
      <p:sp>
        <p:nvSpPr>
          <p:cNvPr id="8" name="Text Box 1032">
            <a:extLst>
              <a:ext uri="{FF2B5EF4-FFF2-40B4-BE49-F238E27FC236}">
                <a16:creationId xmlns:a16="http://schemas.microsoft.com/office/drawing/2014/main" id="{BD44B2E0-7385-49FD-93D9-11A131A93225}"/>
              </a:ext>
            </a:extLst>
          </p:cNvPr>
          <p:cNvSpPr txBox="1">
            <a:spLocks noChangeArrowheads="1"/>
          </p:cNvSpPr>
          <p:nvPr/>
        </p:nvSpPr>
        <p:spPr bwMode="auto">
          <a:xfrm>
            <a:off x="2967681" y="5038082"/>
            <a:ext cx="1371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50000"/>
              </a:spcBef>
              <a:buClrTx/>
              <a:buSzTx/>
              <a:buFontTx/>
              <a:buNone/>
              <a:defRPr/>
            </a:pPr>
            <a:r>
              <a:rPr lang="en-US" altLang="zh-CN" sz="1600" b="1"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Program</a:t>
            </a:r>
          </a:p>
          <a:p>
            <a:pPr>
              <a:spcBef>
                <a:spcPct val="50000"/>
              </a:spcBef>
              <a:buClrTx/>
              <a:buSzTx/>
              <a:buFontTx/>
              <a:buNone/>
              <a:defRPr/>
            </a:pPr>
            <a:r>
              <a:rPr lang="en-US" altLang="zh-CN" sz="16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Transaction</a:t>
            </a:r>
          </a:p>
        </p:txBody>
      </p:sp>
      <p:sp>
        <p:nvSpPr>
          <p:cNvPr id="9" name="Text Box 1032">
            <a:extLst>
              <a:ext uri="{FF2B5EF4-FFF2-40B4-BE49-F238E27FC236}">
                <a16:creationId xmlns:a16="http://schemas.microsoft.com/office/drawing/2014/main" id="{C95A05A8-9AC2-4AF2-B426-8E3F1E794E11}"/>
              </a:ext>
            </a:extLst>
          </p:cNvPr>
          <p:cNvSpPr txBox="1">
            <a:spLocks noChangeArrowheads="1"/>
          </p:cNvSpPr>
          <p:nvPr/>
        </p:nvSpPr>
        <p:spPr bwMode="auto">
          <a:xfrm>
            <a:off x="5331469" y="5038082"/>
            <a:ext cx="13716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50000"/>
              </a:spcBef>
              <a:buClrTx/>
              <a:buSzTx/>
              <a:buFontTx/>
              <a:buNone/>
              <a:defRPr/>
            </a:pPr>
            <a:r>
              <a:rPr lang="en-US" altLang="zh-CN" sz="1600" b="1"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Buffer</a:t>
            </a:r>
          </a:p>
          <a:p>
            <a:pPr>
              <a:spcBef>
                <a:spcPct val="50000"/>
              </a:spcBef>
              <a:buClrTx/>
              <a:buSzTx/>
              <a:buFontTx/>
              <a:buNone/>
              <a:defRPr/>
            </a:pPr>
            <a:r>
              <a:rPr lang="en-US" altLang="zh-CN" sz="14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Temporary storage</a:t>
            </a:r>
          </a:p>
        </p:txBody>
      </p:sp>
      <p:sp>
        <p:nvSpPr>
          <p:cNvPr id="10" name="Text Box 1032">
            <a:extLst>
              <a:ext uri="{FF2B5EF4-FFF2-40B4-BE49-F238E27FC236}">
                <a16:creationId xmlns:a16="http://schemas.microsoft.com/office/drawing/2014/main" id="{7678D6E7-29E3-47EB-83A3-35169A72989D}"/>
              </a:ext>
            </a:extLst>
          </p:cNvPr>
          <p:cNvSpPr txBox="1">
            <a:spLocks noChangeArrowheads="1"/>
          </p:cNvSpPr>
          <p:nvPr/>
        </p:nvSpPr>
        <p:spPr bwMode="auto">
          <a:xfrm>
            <a:off x="7706501" y="5038082"/>
            <a:ext cx="1371600"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spcBef>
                <a:spcPct val="50000"/>
              </a:spcBef>
              <a:buClrTx/>
              <a:buSzTx/>
              <a:buFontTx/>
              <a:buNone/>
              <a:defRPr/>
            </a:pPr>
            <a:r>
              <a:rPr lang="en-US" altLang="zh-CN" sz="1600" b="1"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Disk</a:t>
            </a:r>
          </a:p>
          <a:p>
            <a:pPr>
              <a:spcBef>
                <a:spcPct val="50000"/>
              </a:spcBef>
              <a:buClrTx/>
              <a:buSzTx/>
              <a:buFontTx/>
              <a:buNone/>
              <a:defRPr/>
            </a:pPr>
            <a:r>
              <a:rPr lang="en-US" altLang="zh-CN" sz="14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Permanent storage</a:t>
            </a:r>
          </a:p>
        </p:txBody>
      </p:sp>
      <p:sp>
        <p:nvSpPr>
          <p:cNvPr id="11" name="Line 1041">
            <a:extLst>
              <a:ext uri="{FF2B5EF4-FFF2-40B4-BE49-F238E27FC236}">
                <a16:creationId xmlns:a16="http://schemas.microsoft.com/office/drawing/2014/main" id="{291127D2-A4D7-4665-A973-4698D4A26D7C}"/>
              </a:ext>
            </a:extLst>
          </p:cNvPr>
          <p:cNvSpPr>
            <a:spLocks noChangeShapeType="1"/>
          </p:cNvSpPr>
          <p:nvPr/>
        </p:nvSpPr>
        <p:spPr bwMode="auto">
          <a:xfrm>
            <a:off x="6637637" y="5387331"/>
            <a:ext cx="104775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2" name="Line 1041">
            <a:extLst>
              <a:ext uri="{FF2B5EF4-FFF2-40B4-BE49-F238E27FC236}">
                <a16:creationId xmlns:a16="http://schemas.microsoft.com/office/drawing/2014/main" id="{E127815E-250A-4DD4-AB8A-278425B631C3}"/>
              </a:ext>
            </a:extLst>
          </p:cNvPr>
          <p:cNvSpPr>
            <a:spLocks noChangeShapeType="1"/>
          </p:cNvSpPr>
          <p:nvPr/>
        </p:nvSpPr>
        <p:spPr bwMode="auto">
          <a:xfrm>
            <a:off x="4269259" y="5387331"/>
            <a:ext cx="104775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3" name="Text Box 1032">
            <a:extLst>
              <a:ext uri="{FF2B5EF4-FFF2-40B4-BE49-F238E27FC236}">
                <a16:creationId xmlns:a16="http://schemas.microsoft.com/office/drawing/2014/main" id="{E50133E4-5393-4BB0-9614-3F83A12A5556}"/>
              </a:ext>
            </a:extLst>
          </p:cNvPr>
          <p:cNvSpPr txBox="1">
            <a:spLocks noChangeArrowheads="1"/>
          </p:cNvSpPr>
          <p:nvPr/>
        </p:nvSpPr>
        <p:spPr bwMode="auto">
          <a:xfrm>
            <a:off x="4133290" y="4988869"/>
            <a:ext cx="1371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lgn="ctr">
              <a:spcBef>
                <a:spcPct val="50000"/>
              </a:spcBef>
              <a:buClrTx/>
              <a:buSzTx/>
              <a:buFontTx/>
              <a:buNone/>
              <a:defRPr/>
            </a:pPr>
            <a:r>
              <a:rPr lang="en-US" altLang="zh-CN" sz="16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CPU</a:t>
            </a:r>
          </a:p>
        </p:txBody>
      </p:sp>
      <p:sp>
        <p:nvSpPr>
          <p:cNvPr id="14" name="Text Box 1032">
            <a:extLst>
              <a:ext uri="{FF2B5EF4-FFF2-40B4-BE49-F238E27FC236}">
                <a16:creationId xmlns:a16="http://schemas.microsoft.com/office/drawing/2014/main" id="{5FD667AE-DC9C-46F7-AA8E-7E6FAD9AB6E4}"/>
              </a:ext>
            </a:extLst>
          </p:cNvPr>
          <p:cNvSpPr txBox="1">
            <a:spLocks noChangeArrowheads="1"/>
          </p:cNvSpPr>
          <p:nvPr/>
        </p:nvSpPr>
        <p:spPr bwMode="auto">
          <a:xfrm>
            <a:off x="6526429" y="4758682"/>
            <a:ext cx="1304925"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lgn="ctr">
              <a:spcBef>
                <a:spcPct val="50000"/>
              </a:spcBef>
              <a:buClrTx/>
              <a:buSzTx/>
              <a:buFontTx/>
              <a:buNone/>
              <a:defRPr/>
            </a:pPr>
            <a:r>
              <a:rPr lang="en-US" altLang="zh-CN" sz="16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Disk Controller</a:t>
            </a:r>
          </a:p>
        </p:txBody>
      </p:sp>
      <p:sp>
        <p:nvSpPr>
          <p:cNvPr id="15" name="Text Box 1032">
            <a:extLst>
              <a:ext uri="{FF2B5EF4-FFF2-40B4-BE49-F238E27FC236}">
                <a16:creationId xmlns:a16="http://schemas.microsoft.com/office/drawing/2014/main" id="{F8097269-2376-4422-B3CE-3795AE5C5580}"/>
              </a:ext>
            </a:extLst>
          </p:cNvPr>
          <p:cNvSpPr txBox="1">
            <a:spLocks noChangeArrowheads="1"/>
          </p:cNvSpPr>
          <p:nvPr/>
        </p:nvSpPr>
        <p:spPr bwMode="auto">
          <a:xfrm>
            <a:off x="6526429" y="5506394"/>
            <a:ext cx="13049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lgn="ctr">
              <a:spcBef>
                <a:spcPct val="50000"/>
              </a:spcBef>
              <a:buClrTx/>
              <a:buSzTx/>
              <a:buFontTx/>
              <a:buNone/>
              <a:defRPr/>
            </a:pPr>
            <a:r>
              <a:rPr lang="en-US" altLang="zh-CN" sz="16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slow</a:t>
            </a:r>
          </a:p>
        </p:txBody>
      </p:sp>
      <p:sp>
        <p:nvSpPr>
          <p:cNvPr id="16" name="Text Box 1032">
            <a:extLst>
              <a:ext uri="{FF2B5EF4-FFF2-40B4-BE49-F238E27FC236}">
                <a16:creationId xmlns:a16="http://schemas.microsoft.com/office/drawing/2014/main" id="{A8050E9D-5897-408A-AC0D-82327CEBDF73}"/>
              </a:ext>
            </a:extLst>
          </p:cNvPr>
          <p:cNvSpPr txBox="1">
            <a:spLocks noChangeArrowheads="1"/>
          </p:cNvSpPr>
          <p:nvPr/>
        </p:nvSpPr>
        <p:spPr bwMode="auto">
          <a:xfrm>
            <a:off x="4166628" y="5503219"/>
            <a:ext cx="13049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4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sz="2400">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sz="2400">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sz="2400">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sz="2400">
                <a:solidFill>
                  <a:schemeClr val="accent2"/>
                </a:solidFill>
                <a:latin typeface="Helvetica" pitchFamily="34" charset="0"/>
              </a:defRPr>
            </a:lvl9pPr>
          </a:lstStyle>
          <a:p>
            <a:pPr algn="ctr">
              <a:spcBef>
                <a:spcPct val="50000"/>
              </a:spcBef>
              <a:buClrTx/>
              <a:buSzTx/>
              <a:buFontTx/>
              <a:buNone/>
              <a:defRPr/>
            </a:pPr>
            <a:r>
              <a:rPr lang="en-US" altLang="zh-CN" sz="1600" dirty="0">
                <a:solidFill>
                  <a:schemeClr val="tx1"/>
                </a:solidFill>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fast</a:t>
            </a:r>
          </a:p>
        </p:txBody>
      </p:sp>
    </p:spTree>
    <p:extLst>
      <p:ext uri="{BB962C8B-B14F-4D97-AF65-F5344CB8AC3E}">
        <p14:creationId xmlns:p14="http://schemas.microsoft.com/office/powerpoint/2010/main" val="3257473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25674</TotalTime>
  <Words>4425</Words>
  <PresentationFormat>Widescreen</PresentationFormat>
  <Paragraphs>657</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Zapf Dingbats</vt:lpstr>
      <vt:lpstr>Arial</vt:lpstr>
      <vt:lpstr>Calibri</vt:lpstr>
      <vt:lpstr>Corbel</vt:lpstr>
      <vt:lpstr>Wingdings</vt:lpstr>
      <vt:lpstr>Banded</vt:lpstr>
      <vt:lpstr>Lecture 9: Transaction</vt:lpstr>
      <vt:lpstr>ACID Properties</vt:lpstr>
      <vt:lpstr>What is a Transaction? (1/2)</vt:lpstr>
      <vt:lpstr>What is a Transaction? (2/2)</vt:lpstr>
      <vt:lpstr>Transaction Structure &amp; Database Consistency</vt:lpstr>
      <vt:lpstr>Two Sample Transactions</vt:lpstr>
      <vt:lpstr>Read and Write Operations (1/2)</vt:lpstr>
      <vt:lpstr>Read and Write Operations (2/2)</vt:lpstr>
      <vt:lpstr>Transaction Processing Performance (1/2)</vt:lpstr>
      <vt:lpstr>Transaction Processing Performance (2/2)</vt:lpstr>
      <vt:lpstr>Interleaved vs Parallel</vt:lpstr>
      <vt:lpstr>Transaction Schedule</vt:lpstr>
      <vt:lpstr>Serial Schedule</vt:lpstr>
      <vt:lpstr>A Concurrent Schedule</vt:lpstr>
      <vt:lpstr>Schedule Examples</vt:lpstr>
      <vt:lpstr>Example Consistency Problems</vt:lpstr>
      <vt:lpstr>Lost Update Problem</vt:lpstr>
      <vt:lpstr>Schedules Classified on Serializability</vt:lpstr>
      <vt:lpstr>Serial Equivalence</vt:lpstr>
      <vt:lpstr>Read and Write Operation Conflict Rules</vt:lpstr>
      <vt:lpstr>Schedules Classified on Serializability</vt:lpstr>
      <vt:lpstr>Examples of Serial Schedules</vt:lpstr>
      <vt:lpstr>Examples of Nonserial Schedules</vt:lpstr>
      <vt:lpstr>Serialization Graphs</vt:lpstr>
      <vt:lpstr>Serialization/Precedence Graph</vt:lpstr>
      <vt:lpstr>Serialization/Precedence Graph: Examples</vt:lpstr>
      <vt:lpstr>Schedules Classified on Recoverability</vt:lpstr>
      <vt:lpstr>How to Ensure Recoverability?</vt:lpstr>
      <vt:lpstr>Non-recoverable vs. Recoverable</vt:lpstr>
      <vt:lpstr>Cascade Rollback</vt:lpstr>
      <vt:lpstr>Dirty Read</vt:lpstr>
      <vt:lpstr>A Transaction may Fail (1/2)</vt:lpstr>
      <vt:lpstr>A Transaction may Fail (2/2)</vt:lpstr>
      <vt:lpstr>Transaction State</vt:lpstr>
      <vt:lpstr>State Transition Diagram</vt:lpstr>
      <vt:lpstr>Primitive Operations of Transactions</vt:lpstr>
      <vt:lpstr>Primitive Operations of Transactions</vt:lpstr>
      <vt:lpstr>Undo Logging for Recovery</vt:lpstr>
      <vt:lpstr>Log Records</vt:lpstr>
      <vt:lpstr>Undo-Logging Rules</vt:lpstr>
      <vt:lpstr>Undo Rules and Actions</vt:lpstr>
      <vt:lpstr>Recovery Using Undo-Logging (1/2)</vt:lpstr>
      <vt:lpstr>Recovery Using Undo-Logging (2/2)</vt:lpstr>
      <vt:lpstr>Redo Logging for Recovery</vt:lpstr>
      <vt:lpstr>Redo Logging Rules</vt:lpstr>
      <vt:lpstr>Redo Rules and Actions</vt:lpstr>
      <vt:lpstr>Recovery Using Redo-Logging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2019-01-21T16:15:42Z</dcterms:created>
  <dcterms:modified xsi:type="dcterms:W3CDTF">2019-04-09T16:22:21Z</dcterms:modified>
</cp:coreProperties>
</file>