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98" r:id="rId1"/>
  </p:sldMasterIdLst>
  <p:notesMasterIdLst>
    <p:notesMasterId r:id="rId11"/>
  </p:notesMasterIdLst>
  <p:sldIdLst>
    <p:sldId id="256" r:id="rId2"/>
    <p:sldId id="257" r:id="rId3"/>
    <p:sldId id="260" r:id="rId4"/>
    <p:sldId id="258" r:id="rId5"/>
    <p:sldId id="261" r:id="rId6"/>
    <p:sldId id="262" r:id="rId7"/>
    <p:sldId id="263" r:id="rId8"/>
    <p:sldId id="259"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d Chow" initials="TC" lastIdx="0" clrIdx="0">
    <p:extLst>
      <p:ext uri="{19B8F6BF-5375-455C-9EA6-DF929625EA0E}">
        <p15:presenceInfo xmlns:p15="http://schemas.microsoft.com/office/powerpoint/2012/main" userId="1a6ee9ed0254b3d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99BDD"/>
    <a:srgbClr val="E9E9EA"/>
    <a:srgbClr val="E7E7E8"/>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1379" autoAdjust="0"/>
  </p:normalViewPr>
  <p:slideViewPr>
    <p:cSldViewPr snapToGrid="0">
      <p:cViewPr varScale="1">
        <p:scale>
          <a:sx n="56" d="100"/>
          <a:sy n="56" d="100"/>
        </p:scale>
        <p:origin x="1001"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932E39-34A5-458C-9849-B298AAA9942D}" type="datetimeFigureOut">
              <a:rPr lang="en-HK" smtClean="0"/>
              <a:t>19/4/2019</a:t>
            </a:fld>
            <a:endParaRPr lang="en-H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H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C47922-2639-4BCF-AAD1-20BDF7C45795}" type="slidenum">
              <a:rPr lang="en-HK" smtClean="0"/>
              <a:t>‹#›</a:t>
            </a:fld>
            <a:endParaRPr lang="en-HK"/>
          </a:p>
        </p:txBody>
      </p:sp>
    </p:spTree>
    <p:extLst>
      <p:ext uri="{BB962C8B-B14F-4D97-AF65-F5344CB8AC3E}">
        <p14:creationId xmlns:p14="http://schemas.microsoft.com/office/powerpoint/2010/main" val="3220160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Ted Chow</a:t>
            </a:r>
            <a:endParaRPr lang="en-US" dirty="0"/>
          </a:p>
        </p:txBody>
      </p:sp>
      <p:sp>
        <p:nvSpPr>
          <p:cNvPr id="5" name="Footer Placeholder 4"/>
          <p:cNvSpPr>
            <a:spLocks noGrp="1"/>
          </p:cNvSpPr>
          <p:nvPr>
            <p:ph type="ftr" sz="quarter" idx="11"/>
          </p:nvPr>
        </p:nvSpPr>
        <p:spPr/>
        <p:txBody>
          <a:bodyPr/>
          <a:lstStyle/>
          <a:p>
            <a:r>
              <a:rPr lang="en-US"/>
              <a:t>Ted Chow</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470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Ted Chow</a:t>
            </a:r>
            <a:endParaRPr lang="en-US" dirty="0"/>
          </a:p>
        </p:txBody>
      </p:sp>
      <p:sp>
        <p:nvSpPr>
          <p:cNvPr id="5" name="Footer Placeholder 4"/>
          <p:cNvSpPr>
            <a:spLocks noGrp="1"/>
          </p:cNvSpPr>
          <p:nvPr>
            <p:ph type="ftr" sz="quarter" idx="11"/>
          </p:nvPr>
        </p:nvSpPr>
        <p:spPr/>
        <p:txBody>
          <a:bodyPr/>
          <a:lstStyle/>
          <a:p>
            <a:r>
              <a:rPr lang="en-US"/>
              <a:t>Ted Chow</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6746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r>
              <a:rPr lang="en-US"/>
              <a:t>Ted Chow</a:t>
            </a:r>
            <a:endParaRPr lang="en-US" dirty="0"/>
          </a:p>
        </p:txBody>
      </p:sp>
      <p:sp>
        <p:nvSpPr>
          <p:cNvPr id="5" name="Footer Placeholder 4"/>
          <p:cNvSpPr>
            <a:spLocks noGrp="1"/>
          </p:cNvSpPr>
          <p:nvPr>
            <p:ph type="ftr" sz="quarter" idx="11"/>
          </p:nvPr>
        </p:nvSpPr>
        <p:spPr>
          <a:xfrm>
            <a:off x="3776135" y="6422854"/>
            <a:ext cx="4279669" cy="365125"/>
          </a:xfrm>
        </p:spPr>
        <p:txBody>
          <a:bodyPr/>
          <a:lstStyle/>
          <a:p>
            <a:r>
              <a:rPr lang="en-US"/>
              <a:t>Ted Chow</a:t>
            </a:r>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33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1202919" y="2011680"/>
            <a:ext cx="9784080" cy="4206240"/>
          </a:xfrm>
        </p:spPr>
        <p:txBody>
          <a:bodyPr/>
          <a:lstStyle>
            <a:lvl1pPr marL="358775" indent="-358775">
              <a:lnSpc>
                <a:spcPct val="100000"/>
              </a:lnSpc>
              <a:buFont typeface="Wingdings" panose="05000000000000000000" pitchFamily="2" charset="2"/>
              <a:buChar char="Ø"/>
              <a:defRPr>
                <a:latin typeface="Arial" panose="020B0604020202020204" pitchFamily="34" charset="0"/>
                <a:cs typeface="Arial" panose="020B0604020202020204" pitchFamily="34" charset="0"/>
              </a:defRPr>
            </a:lvl1pPr>
            <a:lvl2pPr marL="715963" indent="-357188">
              <a:lnSpc>
                <a:spcPct val="100000"/>
              </a:lnSpc>
              <a:buFont typeface="Arial" panose="020B0604020202020204" pitchFamily="34" charset="0"/>
              <a:buChar char="•"/>
              <a:defRPr>
                <a:latin typeface="Arial" panose="020B0604020202020204" pitchFamily="34" charset="0"/>
                <a:cs typeface="Arial" panose="020B0604020202020204" pitchFamily="34" charset="0"/>
              </a:defRPr>
            </a:lvl2pPr>
            <a:lvl3pPr marL="989013" indent="-273050">
              <a:lnSpc>
                <a:spcPct val="100000"/>
              </a:lnSpc>
              <a:buFont typeface="Wingdings" panose="05000000000000000000" pitchFamily="2" charset="2"/>
              <a:buChar char="§"/>
              <a:defRPr>
                <a:latin typeface="Arial" panose="020B0604020202020204" pitchFamily="34" charset="0"/>
                <a:cs typeface="Arial" panose="020B0604020202020204" pitchFamily="34" charset="0"/>
              </a:defRPr>
            </a:lvl3pPr>
            <a:lvl4pPr marL="989013" indent="-273050">
              <a:lnSpc>
                <a:spcPct val="100000"/>
              </a:lnSpc>
              <a:defRPr>
                <a:latin typeface="Arial" panose="020B0604020202020204" pitchFamily="34" charset="0"/>
                <a:cs typeface="Arial" panose="020B0604020202020204" pitchFamily="34" charset="0"/>
              </a:defRPr>
            </a:lvl4pPr>
            <a:lvl5pPr marL="989013" indent="-273050">
              <a:lnSpc>
                <a:spcPct val="100000"/>
              </a:lnSpc>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6" name="Slide Number Placeholder 5"/>
          <p:cNvSpPr>
            <a:spLocks noGrp="1"/>
          </p:cNvSpPr>
          <p:nvPr>
            <p:ph type="sldNum" sz="quarter" idx="12"/>
          </p:nvPr>
        </p:nvSpPr>
        <p:spPr/>
        <p:txBody>
          <a:bodyPr/>
          <a:lstStyle>
            <a:lvl1pPr algn="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9910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cap="none" spc="150" baseline="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latin typeface="Arial" panose="020B0604020202020204" pitchFamily="34" charset="0"/>
                <a:cs typeface="Arial" panose="020B0604020202020204" pitchFamily="34" charset="0"/>
              </a:defRPr>
            </a:lvl1pPr>
          </a:lstStyle>
          <a:p>
            <a:r>
              <a:rPr lang="en-US"/>
              <a:t>Ted Chow</a:t>
            </a:r>
            <a:endParaRPr lang="en-US" dirty="0"/>
          </a:p>
        </p:txBody>
      </p:sp>
      <p:sp>
        <p:nvSpPr>
          <p:cNvPr id="5" name="Footer Placeholder 4"/>
          <p:cNvSpPr>
            <a:spLocks noGrp="1"/>
          </p:cNvSpPr>
          <p:nvPr>
            <p:ph type="ftr" sz="quarter" idx="11"/>
          </p:nvPr>
        </p:nvSpPr>
        <p:spPr/>
        <p:txBody>
          <a:bodyPr/>
          <a:lstStyle>
            <a:lvl1pPr>
              <a:defRPr>
                <a:solidFill>
                  <a:schemeClr val="tx2"/>
                </a:solidFill>
                <a:latin typeface="Arial" panose="020B0604020202020204" pitchFamily="34" charset="0"/>
                <a:cs typeface="Arial" panose="020B0604020202020204" pitchFamily="34" charset="0"/>
              </a:defRPr>
            </a:lvl1pPr>
          </a:lstStyle>
          <a:p>
            <a:r>
              <a:rPr lang="en-US"/>
              <a:t>Ted Chow</a:t>
            </a:r>
            <a:endParaRPr lang="en-US" dirty="0"/>
          </a:p>
        </p:txBody>
      </p:sp>
      <p:sp>
        <p:nvSpPr>
          <p:cNvPr id="6" name="Slide Number Placeholder 5"/>
          <p:cNvSpPr>
            <a:spLocks noGrp="1"/>
          </p:cNvSpPr>
          <p:nvPr>
            <p:ph type="sldNum" sz="quarter" idx="12"/>
          </p:nvPr>
        </p:nvSpPr>
        <p:spPr/>
        <p:txBody>
          <a:bodyPr/>
          <a:lstStyle>
            <a:lvl1pPr>
              <a:defRPr>
                <a:solidFill>
                  <a:schemeClr val="tx2"/>
                </a:solidFill>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024159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1205344" y="2011680"/>
            <a:ext cx="4754880" cy="4206240"/>
          </a:xfrm>
        </p:spPr>
        <p:txBody>
          <a:bodyPr/>
          <a:lstStyle>
            <a:lvl1pPr marL="358775" indent="-358775">
              <a:buFont typeface="Wingdings" panose="05000000000000000000" pitchFamily="2" charset="2"/>
              <a:buChar char="Ø"/>
              <a:defRPr sz="2200">
                <a:latin typeface="Arial" panose="020B0604020202020204" pitchFamily="34" charset="0"/>
                <a:cs typeface="Arial" panose="020B0604020202020204" pitchFamily="34" charset="0"/>
              </a:defRPr>
            </a:lvl1pPr>
            <a:lvl2pPr marL="623888" indent="-265113">
              <a:buFont typeface="Wingdings" panose="05000000000000000000" pitchFamily="2" charset="2"/>
              <a:buChar char="§"/>
              <a:defRPr sz="2000">
                <a:latin typeface="Arial" panose="020B0604020202020204" pitchFamily="34" charset="0"/>
                <a:cs typeface="Arial" panose="020B0604020202020204" pitchFamily="34" charset="0"/>
              </a:defRPr>
            </a:lvl2pPr>
            <a:lvl3pPr marL="809625" indent="-185738">
              <a:buFont typeface="Arial" panose="020B0604020202020204" pitchFamily="34" charset="0"/>
              <a:buChar cha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p:txBody>
      </p:sp>
      <p:sp>
        <p:nvSpPr>
          <p:cNvPr id="5" name="Date Placeholder 4"/>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6" name="Footer Placeholder 5"/>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7" name="Slide Number Placeholder 6"/>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
        <p:nvSpPr>
          <p:cNvPr id="10" name="Content Placeholder 2">
            <a:extLst>
              <a:ext uri="{FF2B5EF4-FFF2-40B4-BE49-F238E27FC236}">
                <a16:creationId xmlns:a16="http://schemas.microsoft.com/office/drawing/2014/main" id="{7345630E-130D-445F-980C-158581B29B37}"/>
              </a:ext>
            </a:extLst>
          </p:cNvPr>
          <p:cNvSpPr>
            <a:spLocks noGrp="1"/>
          </p:cNvSpPr>
          <p:nvPr>
            <p:ph sz="half" idx="13"/>
          </p:nvPr>
        </p:nvSpPr>
        <p:spPr>
          <a:xfrm>
            <a:off x="6233043" y="1997870"/>
            <a:ext cx="4754880" cy="4206240"/>
          </a:xfrm>
        </p:spPr>
        <p:txBody>
          <a:bodyPr/>
          <a:lstStyle>
            <a:lvl1pPr marL="358775" indent="-358775">
              <a:buFont typeface="Wingdings" panose="05000000000000000000" pitchFamily="2" charset="2"/>
              <a:buChar char="Ø"/>
              <a:defRPr sz="2200">
                <a:latin typeface="Arial" panose="020B0604020202020204" pitchFamily="34" charset="0"/>
                <a:cs typeface="Arial" panose="020B0604020202020204" pitchFamily="34" charset="0"/>
              </a:defRPr>
            </a:lvl1pPr>
            <a:lvl2pPr marL="623888" indent="-265113">
              <a:buFont typeface="Wingdings" panose="05000000000000000000" pitchFamily="2" charset="2"/>
              <a:buChar char="§"/>
              <a:defRPr sz="2000">
                <a:latin typeface="Arial" panose="020B0604020202020204" pitchFamily="34" charset="0"/>
                <a:cs typeface="Arial" panose="020B0604020202020204" pitchFamily="34" charset="0"/>
              </a:defRPr>
            </a:lvl2pPr>
            <a:lvl3pPr marL="809625" indent="-185738">
              <a:buFont typeface="Arial" panose="020B0604020202020204" pitchFamily="34" charset="0"/>
              <a:buChar cha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00405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8" name="Footer Placeholder 7"/>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9" name="Slide Number Placeholder 8"/>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3211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4" name="Footer Placeholder 3"/>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4543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Ted Chow</a:t>
            </a:r>
            <a:endParaRPr lang="en-US" dirty="0"/>
          </a:p>
        </p:txBody>
      </p:sp>
      <p:sp>
        <p:nvSpPr>
          <p:cNvPr id="3" name="Footer Placeholder 2"/>
          <p:cNvSpPr>
            <a:spLocks noGrp="1"/>
          </p:cNvSpPr>
          <p:nvPr>
            <p:ph type="ftr" sz="quarter" idx="11"/>
          </p:nvPr>
        </p:nvSpPr>
        <p:spPr/>
        <p:txBody>
          <a:bodyPr/>
          <a:lstStyle/>
          <a:p>
            <a:r>
              <a:rPr lang="en-US"/>
              <a:t>Ted Chow</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378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1207008" y="2120054"/>
            <a:ext cx="6126480" cy="4114800"/>
          </a:xfrm>
        </p:spPr>
        <p:txBody>
          <a:bodyPr/>
          <a:lstStyle>
            <a:lvl1pPr>
              <a:defRPr sz="3200">
                <a:latin typeface="Arial" panose="020B0604020202020204" pitchFamily="34" charset="0"/>
                <a:cs typeface="Arial" panose="020B0604020202020204" pitchFamily="34" charset="0"/>
              </a:defRPr>
            </a:lvl1pPr>
            <a:lvl2pPr>
              <a:defRPr sz="28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atin typeface="Arial" panose="020B0604020202020204" pitchFamily="34" charset="0"/>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6" name="Footer Placeholder 5"/>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7" name="Slide Number Placeholder 6"/>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4019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Ted Chow</a:t>
            </a:r>
            <a:endParaRPr lang="en-US" dirty="0"/>
          </a:p>
        </p:txBody>
      </p:sp>
      <p:sp>
        <p:nvSpPr>
          <p:cNvPr id="6" name="Footer Placeholder 5"/>
          <p:cNvSpPr>
            <a:spLocks noGrp="1"/>
          </p:cNvSpPr>
          <p:nvPr>
            <p:ph type="ftr" sz="quarter" idx="11"/>
          </p:nvPr>
        </p:nvSpPr>
        <p:spPr/>
        <p:txBody>
          <a:bodyPr/>
          <a:lstStyle/>
          <a:p>
            <a:r>
              <a:rPr lang="en-US"/>
              <a:t>Ted Chow</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3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r>
              <a:rPr lang="en-US"/>
              <a:t>Ted Chow</a:t>
            </a:r>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r>
              <a:rPr lang="en-US"/>
              <a:t>Ted Chow</a:t>
            </a:r>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8127683"/>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97DF7-17A0-465D-943B-4FB07F46EAB3}"/>
              </a:ext>
            </a:extLst>
          </p:cNvPr>
          <p:cNvSpPr>
            <a:spLocks noGrp="1"/>
          </p:cNvSpPr>
          <p:nvPr>
            <p:ph type="ctrTitle"/>
          </p:nvPr>
        </p:nvSpPr>
        <p:spPr/>
        <p:txBody>
          <a:bodyPr>
            <a:normAutofit/>
          </a:bodyPr>
          <a:lstStyle/>
          <a:p>
            <a:pPr>
              <a:lnSpc>
                <a:spcPct val="100000"/>
              </a:lnSpc>
            </a:pPr>
            <a:r>
              <a:rPr lang="en-HK" sz="4000" b="1" cap="none" dirty="0">
                <a:latin typeface="Arial" panose="020B0604020202020204" pitchFamily="34" charset="0"/>
                <a:cs typeface="Arial" panose="020B0604020202020204" pitchFamily="34" charset="0"/>
              </a:rPr>
              <a:t>Tutorial 10</a:t>
            </a:r>
            <a:r>
              <a:rPr lang="en-US" altLang="zh-TW" sz="4000" b="1" cap="none" dirty="0">
                <a:latin typeface="Arial" panose="020B0604020202020204" pitchFamily="34" charset="0"/>
                <a:cs typeface="Arial" panose="020B0604020202020204" pitchFamily="34" charset="0"/>
              </a:rPr>
              <a:t>: </a:t>
            </a:r>
            <a:r>
              <a:rPr lang="en-US" altLang="zh-CN" sz="4000" b="1" cap="none" dirty="0">
                <a:latin typeface="Arial" panose="020B0604020202020204" pitchFamily="34" charset="0"/>
                <a:cs typeface="Arial" panose="020B0604020202020204" pitchFamily="34" charset="0"/>
              </a:rPr>
              <a:t>Concurrency Control</a:t>
            </a:r>
            <a:endParaRPr lang="en-HK" sz="4000" b="1" cap="none"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73DEC910-6843-48D5-9A2C-38ECCDAE3002}"/>
              </a:ext>
            </a:extLst>
          </p:cNvPr>
          <p:cNvSpPr>
            <a:spLocks noGrp="1"/>
          </p:cNvSpPr>
          <p:nvPr>
            <p:ph type="subTitle" idx="1"/>
          </p:nvPr>
        </p:nvSpPr>
        <p:spPr/>
        <p:txBody>
          <a:bodyPr>
            <a:normAutofit/>
          </a:bodyPr>
          <a:lstStyle/>
          <a:p>
            <a:r>
              <a:rPr lang="en-HK" sz="3600" b="1" dirty="0">
                <a:latin typeface="Arial" panose="020B0604020202020204" pitchFamily="34" charset="0"/>
                <a:cs typeface="Arial" panose="020B0604020202020204" pitchFamily="34" charset="0"/>
              </a:rPr>
              <a:t>CS3402 Database Systems</a:t>
            </a:r>
          </a:p>
        </p:txBody>
      </p:sp>
    </p:spTree>
    <p:extLst>
      <p:ext uri="{BB962C8B-B14F-4D97-AF65-F5344CB8AC3E}">
        <p14:creationId xmlns:p14="http://schemas.microsoft.com/office/powerpoint/2010/main" val="2965518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9D0EC-41AF-42E7-9EBE-F2F0BD02AC99}"/>
              </a:ext>
            </a:extLst>
          </p:cNvPr>
          <p:cNvSpPr>
            <a:spLocks noGrp="1"/>
          </p:cNvSpPr>
          <p:nvPr>
            <p:ph type="title"/>
          </p:nvPr>
        </p:nvSpPr>
        <p:spPr/>
        <p:txBody>
          <a:bodyPr/>
          <a:lstStyle/>
          <a:p>
            <a:r>
              <a:rPr lang="en-HK" dirty="0"/>
              <a:t>Question 1</a:t>
            </a:r>
          </a:p>
        </p:txBody>
      </p:sp>
      <p:sp>
        <p:nvSpPr>
          <p:cNvPr id="3" name="Content Placeholder 2">
            <a:extLst>
              <a:ext uri="{FF2B5EF4-FFF2-40B4-BE49-F238E27FC236}">
                <a16:creationId xmlns:a16="http://schemas.microsoft.com/office/drawing/2014/main" id="{914A92A8-ED84-4F79-8D2D-688C67CE1BF2}"/>
              </a:ext>
            </a:extLst>
          </p:cNvPr>
          <p:cNvSpPr>
            <a:spLocks noGrp="1"/>
          </p:cNvSpPr>
          <p:nvPr>
            <p:ph idx="1"/>
          </p:nvPr>
        </p:nvSpPr>
        <p:spPr>
          <a:xfrm>
            <a:off x="367794" y="2011680"/>
            <a:ext cx="5787346" cy="4206240"/>
          </a:xfrm>
        </p:spPr>
        <p:txBody>
          <a:bodyPr>
            <a:normAutofit/>
          </a:bodyPr>
          <a:lstStyle/>
          <a:p>
            <a:r>
              <a:rPr lang="en-US" sz="2400" dirty="0"/>
              <a:t>Consider the following arrival order of operations to the scheduler. If the scheduler adopts a serial execution method for concurrency control, define the serial schedule if the arrival order of operations remains the same as those shown in the table. If the scheduler uses strict two phase locking to schedule the operations, modify the above table to show the new schedule.</a:t>
            </a:r>
            <a:endParaRPr lang="en-HK" sz="2400" dirty="0"/>
          </a:p>
          <a:p>
            <a:endParaRPr lang="en-HK" sz="2400" dirty="0"/>
          </a:p>
        </p:txBody>
      </p:sp>
      <p:sp>
        <p:nvSpPr>
          <p:cNvPr id="4" name="Slide Number Placeholder 3">
            <a:extLst>
              <a:ext uri="{FF2B5EF4-FFF2-40B4-BE49-F238E27FC236}">
                <a16:creationId xmlns:a16="http://schemas.microsoft.com/office/drawing/2014/main" id="{90129D5A-B34A-4823-9DC3-2F9ADACF2794}"/>
              </a:ext>
            </a:extLst>
          </p:cNvPr>
          <p:cNvSpPr>
            <a:spLocks noGrp="1"/>
          </p:cNvSpPr>
          <p:nvPr>
            <p:ph type="sldNum" sz="quarter" idx="12"/>
          </p:nvPr>
        </p:nvSpPr>
        <p:spPr/>
        <p:txBody>
          <a:bodyPr/>
          <a:lstStyle/>
          <a:p>
            <a:fld id="{D57F1E4F-1CFF-5643-939E-217C01CDF565}" type="slidenum">
              <a:rPr lang="en-US" smtClean="0"/>
              <a:pPr/>
              <a:t>2</a:t>
            </a:fld>
            <a:endParaRPr lang="en-US" dirty="0"/>
          </a:p>
        </p:txBody>
      </p:sp>
      <p:graphicFrame>
        <p:nvGraphicFramePr>
          <p:cNvPr id="5" name="Table 4">
            <a:extLst>
              <a:ext uri="{FF2B5EF4-FFF2-40B4-BE49-F238E27FC236}">
                <a16:creationId xmlns:a16="http://schemas.microsoft.com/office/drawing/2014/main" id="{7F5DBBFB-35DD-448A-A31D-2429F983DFE6}"/>
              </a:ext>
            </a:extLst>
          </p:cNvPr>
          <p:cNvGraphicFramePr>
            <a:graphicFrameLocks noGrp="1"/>
          </p:cNvGraphicFramePr>
          <p:nvPr>
            <p:extLst>
              <p:ext uri="{D42A27DB-BD31-4B8C-83A1-F6EECF244321}">
                <p14:modId xmlns:p14="http://schemas.microsoft.com/office/powerpoint/2010/main" val="3660812920"/>
              </p:ext>
            </p:extLst>
          </p:nvPr>
        </p:nvGraphicFramePr>
        <p:xfrm>
          <a:off x="6373504" y="2011680"/>
          <a:ext cx="5518257" cy="4389120"/>
        </p:xfrm>
        <a:graphic>
          <a:graphicData uri="http://schemas.openxmlformats.org/drawingml/2006/table">
            <a:tbl>
              <a:tblPr firstRow="1" bandRow="1">
                <a:tableStyleId>{10A1B5D5-9B99-4C35-A422-299274C87663}</a:tableStyleId>
              </a:tblPr>
              <a:tblGrid>
                <a:gridCol w="1839419">
                  <a:extLst>
                    <a:ext uri="{9D8B030D-6E8A-4147-A177-3AD203B41FA5}">
                      <a16:colId xmlns:a16="http://schemas.microsoft.com/office/drawing/2014/main" val="2655801659"/>
                    </a:ext>
                  </a:extLst>
                </a:gridCol>
                <a:gridCol w="1839419">
                  <a:extLst>
                    <a:ext uri="{9D8B030D-6E8A-4147-A177-3AD203B41FA5}">
                      <a16:colId xmlns:a16="http://schemas.microsoft.com/office/drawing/2014/main" val="2299891756"/>
                    </a:ext>
                  </a:extLst>
                </a:gridCol>
                <a:gridCol w="1839419">
                  <a:extLst>
                    <a:ext uri="{9D8B030D-6E8A-4147-A177-3AD203B41FA5}">
                      <a16:colId xmlns:a16="http://schemas.microsoft.com/office/drawing/2014/main" val="358751551"/>
                    </a:ext>
                  </a:extLst>
                </a:gridCol>
              </a:tblGrid>
              <a:tr h="250515">
                <a:tc>
                  <a:txBody>
                    <a:bodyPr/>
                    <a:lstStyle/>
                    <a:p>
                      <a:r>
                        <a:rPr lang="en-HK" sz="1800" dirty="0">
                          <a:latin typeface="Arial" panose="020B0604020202020204" pitchFamily="34" charset="0"/>
                          <a:cs typeface="Arial" panose="020B0604020202020204" pitchFamily="34" charset="0"/>
                        </a:rPr>
                        <a:t>T</a:t>
                      </a:r>
                      <a:r>
                        <a:rPr lang="en-HK" sz="1800" baseline="-25000" dirty="0">
                          <a:latin typeface="Arial" panose="020B0604020202020204" pitchFamily="34" charset="0"/>
                          <a:cs typeface="Arial" panose="020B0604020202020204" pitchFamily="34" charset="0"/>
                        </a:rPr>
                        <a:t>a</a:t>
                      </a:r>
                    </a:p>
                  </a:txBody>
                  <a:tcPr/>
                </a:tc>
                <a:tc>
                  <a:txBody>
                    <a:bodyPr/>
                    <a:lstStyle/>
                    <a:p>
                      <a:r>
                        <a:rPr lang="en-HK" sz="1800" dirty="0">
                          <a:latin typeface="Arial" panose="020B0604020202020204" pitchFamily="34" charset="0"/>
                          <a:cs typeface="Arial" panose="020B0604020202020204" pitchFamily="34" charset="0"/>
                        </a:rPr>
                        <a:t>T</a:t>
                      </a:r>
                      <a:r>
                        <a:rPr lang="en-HK" sz="1800" baseline="-25000" dirty="0">
                          <a:latin typeface="Arial" panose="020B0604020202020204" pitchFamily="34" charset="0"/>
                          <a:cs typeface="Arial" panose="020B0604020202020204" pitchFamily="34" charset="0"/>
                        </a:rPr>
                        <a:t>b</a:t>
                      </a:r>
                    </a:p>
                  </a:txBody>
                  <a:tcPr marT="0" marB="0" anchor="ctr"/>
                </a:tc>
                <a:tc>
                  <a:txBody>
                    <a:bodyPr/>
                    <a:lstStyle/>
                    <a:p>
                      <a:r>
                        <a:rPr lang="en-HK" sz="1800" dirty="0">
                          <a:latin typeface="Arial" panose="020B0604020202020204" pitchFamily="34" charset="0"/>
                          <a:cs typeface="Arial" panose="020B0604020202020204" pitchFamily="34" charset="0"/>
                        </a:rPr>
                        <a:t>T</a:t>
                      </a:r>
                      <a:r>
                        <a:rPr lang="en-HK" sz="1800" baseline="-25000" dirty="0">
                          <a:latin typeface="Arial" panose="020B0604020202020204" pitchFamily="34" charset="0"/>
                          <a:cs typeface="Arial" panose="020B0604020202020204" pitchFamily="34" charset="0"/>
                        </a:rPr>
                        <a:t>c</a:t>
                      </a:r>
                    </a:p>
                  </a:txBody>
                  <a:tcPr/>
                </a:tc>
                <a:extLst>
                  <a:ext uri="{0D108BD9-81ED-4DB2-BD59-A6C34878D82A}">
                    <a16:rowId xmlns:a16="http://schemas.microsoft.com/office/drawing/2014/main" val="2779980673"/>
                  </a:ext>
                </a:extLst>
              </a:tr>
              <a:tr h="250515">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Write(x)</a:t>
                      </a: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42749806"/>
                  </a:ext>
                </a:extLst>
              </a:tr>
              <a:tr h="250515">
                <a:tc>
                  <a:txBody>
                    <a:bodyPr/>
                    <a:lstStyle/>
                    <a:p>
                      <a:r>
                        <a:rPr lang="en-HK" sz="1800" dirty="0">
                          <a:latin typeface="Arial" panose="020B0604020202020204" pitchFamily="34" charset="0"/>
                          <a:cs typeface="Arial" panose="020B0604020202020204" pitchFamily="34" charset="0"/>
                        </a:rPr>
                        <a:t>Read(y)</a:t>
                      </a:r>
                    </a:p>
                  </a:txBody>
                  <a:tcPr/>
                </a:tc>
                <a:tc>
                  <a:txBody>
                    <a:bodyPr/>
                    <a:lstStyle/>
                    <a:p>
                      <a:endParaRPr lang="en-HK" sz="1800" dirty="0">
                        <a:latin typeface="Arial" panose="020B0604020202020204" pitchFamily="34" charset="0"/>
                        <a:cs typeface="Arial" panose="020B0604020202020204" pitchFamily="34" charset="0"/>
                      </a:endParaRP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05907410"/>
                  </a:ext>
                </a:extLst>
              </a:tr>
              <a:tr h="250515">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Read(z)</a:t>
                      </a: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929465982"/>
                  </a:ext>
                </a:extLst>
              </a:tr>
              <a:tr h="250515">
                <a:tc>
                  <a:txBody>
                    <a:bodyPr/>
                    <a:lstStyle/>
                    <a:p>
                      <a:endParaRPr lang="en-HK" sz="1800" dirty="0">
                        <a:latin typeface="Arial" panose="020B0604020202020204" pitchFamily="34" charset="0"/>
                        <a:cs typeface="Arial" panose="020B0604020202020204" pitchFamily="34" charset="0"/>
                      </a:endParaRPr>
                    </a:p>
                  </a:txBody>
                  <a:tcPr/>
                </a:tc>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Read(x)</a:t>
                      </a:r>
                    </a:p>
                  </a:txBody>
                  <a:tcPr/>
                </a:tc>
                <a:extLst>
                  <a:ext uri="{0D108BD9-81ED-4DB2-BD59-A6C34878D82A}">
                    <a16:rowId xmlns:a16="http://schemas.microsoft.com/office/drawing/2014/main" val="2268979137"/>
                  </a:ext>
                </a:extLst>
              </a:tr>
              <a:tr h="250515">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Write(y)</a:t>
                      </a: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36848450"/>
                  </a:ext>
                </a:extLst>
              </a:tr>
              <a:tr h="250515">
                <a:tc>
                  <a:txBody>
                    <a:bodyPr/>
                    <a:lstStyle/>
                    <a:p>
                      <a:r>
                        <a:rPr lang="en-HK" sz="1800" dirty="0">
                          <a:latin typeface="Arial" panose="020B0604020202020204" pitchFamily="34" charset="0"/>
                          <a:cs typeface="Arial" panose="020B0604020202020204" pitchFamily="34" charset="0"/>
                        </a:rPr>
                        <a:t>Write(x)</a:t>
                      </a:r>
                    </a:p>
                  </a:txBody>
                  <a:tcPr/>
                </a:tc>
                <a:tc>
                  <a:txBody>
                    <a:bodyPr/>
                    <a:lstStyle/>
                    <a:p>
                      <a:endParaRPr lang="en-HK" sz="1800" dirty="0">
                        <a:latin typeface="Arial" panose="020B0604020202020204" pitchFamily="34" charset="0"/>
                        <a:cs typeface="Arial" panose="020B0604020202020204" pitchFamily="34" charset="0"/>
                      </a:endParaRP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749617988"/>
                  </a:ext>
                </a:extLst>
              </a:tr>
              <a:tr h="250515">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Read(x)</a:t>
                      </a: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72687178"/>
                  </a:ext>
                </a:extLst>
              </a:tr>
              <a:tr h="250515">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Commit</a:t>
                      </a: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03593"/>
                  </a:ext>
                </a:extLst>
              </a:tr>
              <a:tr h="250515">
                <a:tc>
                  <a:txBody>
                    <a:bodyPr/>
                    <a:lstStyle/>
                    <a:p>
                      <a:endParaRPr lang="en-HK" sz="1800" dirty="0">
                        <a:latin typeface="Arial" panose="020B0604020202020204" pitchFamily="34" charset="0"/>
                        <a:cs typeface="Arial" panose="020B0604020202020204" pitchFamily="34" charset="0"/>
                      </a:endParaRPr>
                    </a:p>
                  </a:txBody>
                  <a:tcPr/>
                </a:tc>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Write(z)</a:t>
                      </a:r>
                    </a:p>
                  </a:txBody>
                  <a:tcPr/>
                </a:tc>
                <a:extLst>
                  <a:ext uri="{0D108BD9-81ED-4DB2-BD59-A6C34878D82A}">
                    <a16:rowId xmlns:a16="http://schemas.microsoft.com/office/drawing/2014/main" val="851966523"/>
                  </a:ext>
                </a:extLst>
              </a:tr>
              <a:tr h="250515">
                <a:tc>
                  <a:txBody>
                    <a:bodyPr/>
                    <a:lstStyle/>
                    <a:p>
                      <a:r>
                        <a:rPr lang="en-HK" sz="1800" dirty="0">
                          <a:latin typeface="Arial" panose="020B0604020202020204" pitchFamily="34" charset="0"/>
                          <a:cs typeface="Arial" panose="020B0604020202020204" pitchFamily="34" charset="0"/>
                        </a:rPr>
                        <a:t>Commit</a:t>
                      </a:r>
                    </a:p>
                  </a:txBody>
                  <a:tcPr/>
                </a:tc>
                <a:tc>
                  <a:txBody>
                    <a:bodyPr/>
                    <a:lstStyle/>
                    <a:p>
                      <a:endParaRPr lang="en-HK" sz="1800" dirty="0">
                        <a:latin typeface="Arial" panose="020B0604020202020204" pitchFamily="34" charset="0"/>
                        <a:cs typeface="Arial" panose="020B0604020202020204" pitchFamily="34" charset="0"/>
                      </a:endParaRP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911052242"/>
                  </a:ext>
                </a:extLst>
              </a:tr>
              <a:tr h="250515">
                <a:tc>
                  <a:txBody>
                    <a:bodyPr/>
                    <a:lstStyle/>
                    <a:p>
                      <a:endParaRPr lang="en-HK" sz="1800" dirty="0">
                        <a:latin typeface="Arial" panose="020B0604020202020204" pitchFamily="34" charset="0"/>
                        <a:cs typeface="Arial" panose="020B0604020202020204" pitchFamily="34" charset="0"/>
                      </a:endParaRPr>
                    </a:p>
                  </a:txBody>
                  <a:tcPr/>
                </a:tc>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Commit</a:t>
                      </a:r>
                    </a:p>
                  </a:txBody>
                  <a:tcPr/>
                </a:tc>
                <a:extLst>
                  <a:ext uri="{0D108BD9-81ED-4DB2-BD59-A6C34878D82A}">
                    <a16:rowId xmlns:a16="http://schemas.microsoft.com/office/drawing/2014/main" val="1501064844"/>
                  </a:ext>
                </a:extLst>
              </a:tr>
            </a:tbl>
          </a:graphicData>
        </a:graphic>
      </p:graphicFrame>
    </p:spTree>
    <p:extLst>
      <p:ext uri="{BB962C8B-B14F-4D97-AF65-F5344CB8AC3E}">
        <p14:creationId xmlns:p14="http://schemas.microsoft.com/office/powerpoint/2010/main" val="1975389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F227B-9959-4EDE-A615-389DD10A2497}"/>
              </a:ext>
            </a:extLst>
          </p:cNvPr>
          <p:cNvSpPr>
            <a:spLocks noGrp="1"/>
          </p:cNvSpPr>
          <p:nvPr>
            <p:ph type="title"/>
          </p:nvPr>
        </p:nvSpPr>
        <p:spPr/>
        <p:txBody>
          <a:bodyPr/>
          <a:lstStyle/>
          <a:p>
            <a:r>
              <a:rPr lang="en-HK" dirty="0"/>
              <a:t>Question 1 (Answer)</a:t>
            </a:r>
          </a:p>
        </p:txBody>
      </p:sp>
      <p:sp>
        <p:nvSpPr>
          <p:cNvPr id="3" name="Content Placeholder 2">
            <a:extLst>
              <a:ext uri="{FF2B5EF4-FFF2-40B4-BE49-F238E27FC236}">
                <a16:creationId xmlns:a16="http://schemas.microsoft.com/office/drawing/2014/main" id="{7EDEA492-862A-459D-986A-77A5138209A0}"/>
              </a:ext>
            </a:extLst>
          </p:cNvPr>
          <p:cNvSpPr>
            <a:spLocks noGrp="1"/>
          </p:cNvSpPr>
          <p:nvPr>
            <p:ph idx="1"/>
          </p:nvPr>
        </p:nvSpPr>
        <p:spPr/>
        <p:txBody>
          <a:bodyPr>
            <a:normAutofit fontScale="92500" lnSpcReduction="10000"/>
          </a:bodyPr>
          <a:lstStyle/>
          <a:p>
            <a:r>
              <a:rPr lang="en-US" dirty="0"/>
              <a:t>Serial schedule: T</a:t>
            </a:r>
            <a:r>
              <a:rPr lang="en-US" baseline="-25000" dirty="0"/>
              <a:t>b</a:t>
            </a:r>
            <a:r>
              <a:rPr lang="en-US" dirty="0"/>
              <a:t>, T</a:t>
            </a:r>
            <a:r>
              <a:rPr lang="en-US" baseline="-25000" dirty="0"/>
              <a:t>a</a:t>
            </a:r>
            <a:r>
              <a:rPr lang="en-US" dirty="0"/>
              <a:t>, T</a:t>
            </a:r>
            <a:r>
              <a:rPr lang="en-US" baseline="-25000" dirty="0"/>
              <a:t>c</a:t>
            </a:r>
          </a:p>
          <a:p>
            <a:endParaRPr lang="en-HK" dirty="0"/>
          </a:p>
          <a:p>
            <a:endParaRPr lang="en-HK" dirty="0"/>
          </a:p>
          <a:p>
            <a:endParaRPr lang="en-HK" dirty="0"/>
          </a:p>
          <a:p>
            <a:endParaRPr lang="en-HK" dirty="0"/>
          </a:p>
          <a:p>
            <a:endParaRPr lang="en-HK" dirty="0"/>
          </a:p>
          <a:p>
            <a:endParaRPr lang="en-HK" dirty="0"/>
          </a:p>
          <a:p>
            <a:endParaRPr lang="en-HK" dirty="0"/>
          </a:p>
          <a:p>
            <a:r>
              <a:rPr lang="en-HK" dirty="0"/>
              <a:t>There is a deadlock; (a cycle in the wait-for-graph: T</a:t>
            </a:r>
            <a:r>
              <a:rPr lang="en-HK" baseline="-25000" dirty="0"/>
              <a:t>b</a:t>
            </a:r>
            <a:r>
              <a:rPr lang="en-HK" dirty="0"/>
              <a:t> </a:t>
            </a:r>
            <a:r>
              <a:rPr lang="en-HK" dirty="0">
                <a:sym typeface="Symbol" panose="05050102010706020507" pitchFamily="18" charset="2"/>
              </a:rPr>
              <a:t> </a:t>
            </a:r>
            <a:r>
              <a:rPr lang="en-HK" dirty="0"/>
              <a:t>T</a:t>
            </a:r>
            <a:r>
              <a:rPr lang="en-HK" baseline="-25000" dirty="0"/>
              <a:t>a</a:t>
            </a:r>
            <a:r>
              <a:rPr lang="en-HK" dirty="0"/>
              <a:t> </a:t>
            </a:r>
            <a:r>
              <a:rPr lang="en-HK" dirty="0">
                <a:sym typeface="Symbol" panose="05050102010706020507" pitchFamily="18" charset="2"/>
              </a:rPr>
              <a:t></a:t>
            </a:r>
            <a:r>
              <a:rPr lang="en-HK" dirty="0"/>
              <a:t> T</a:t>
            </a:r>
            <a:r>
              <a:rPr lang="en-HK" baseline="-25000" dirty="0"/>
              <a:t>b</a:t>
            </a:r>
            <a:r>
              <a:rPr lang="en-US" altLang="zh-TW" dirty="0"/>
              <a:t>)</a:t>
            </a:r>
            <a:endParaRPr lang="en-HK" baseline="-25000" dirty="0"/>
          </a:p>
          <a:p>
            <a:endParaRPr lang="en-HK" dirty="0"/>
          </a:p>
        </p:txBody>
      </p:sp>
      <p:sp>
        <p:nvSpPr>
          <p:cNvPr id="4" name="Slide Number Placeholder 3">
            <a:extLst>
              <a:ext uri="{FF2B5EF4-FFF2-40B4-BE49-F238E27FC236}">
                <a16:creationId xmlns:a16="http://schemas.microsoft.com/office/drawing/2014/main" id="{D33DB0DC-4D5B-41E9-BEB2-D53082B66076}"/>
              </a:ext>
            </a:extLst>
          </p:cNvPr>
          <p:cNvSpPr>
            <a:spLocks noGrp="1"/>
          </p:cNvSpPr>
          <p:nvPr>
            <p:ph type="sldNum" sz="quarter" idx="12"/>
          </p:nvPr>
        </p:nvSpPr>
        <p:spPr/>
        <p:txBody>
          <a:bodyPr/>
          <a:lstStyle/>
          <a:p>
            <a:fld id="{D57F1E4F-1CFF-5643-939E-217C01CDF565}" type="slidenum">
              <a:rPr lang="en-US" smtClean="0"/>
              <a:pPr/>
              <a:t>3</a:t>
            </a:fld>
            <a:endParaRPr lang="en-US" dirty="0"/>
          </a:p>
        </p:txBody>
      </p:sp>
      <p:graphicFrame>
        <p:nvGraphicFramePr>
          <p:cNvPr id="5" name="Table 4">
            <a:extLst>
              <a:ext uri="{FF2B5EF4-FFF2-40B4-BE49-F238E27FC236}">
                <a16:creationId xmlns:a16="http://schemas.microsoft.com/office/drawing/2014/main" id="{A31E0C04-53F8-424D-8F6A-98B2C0E98A45}"/>
              </a:ext>
            </a:extLst>
          </p:cNvPr>
          <p:cNvGraphicFramePr>
            <a:graphicFrameLocks noGrp="1"/>
          </p:cNvGraphicFramePr>
          <p:nvPr>
            <p:extLst>
              <p:ext uri="{D42A27DB-BD31-4B8C-83A1-F6EECF244321}">
                <p14:modId xmlns:p14="http://schemas.microsoft.com/office/powerpoint/2010/main" val="3977641103"/>
              </p:ext>
            </p:extLst>
          </p:nvPr>
        </p:nvGraphicFramePr>
        <p:xfrm>
          <a:off x="1737496" y="2560320"/>
          <a:ext cx="8491500" cy="2968869"/>
        </p:xfrm>
        <a:graphic>
          <a:graphicData uri="http://schemas.openxmlformats.org/drawingml/2006/table">
            <a:tbl>
              <a:tblPr firstRow="1" bandRow="1">
                <a:tableStyleId>{10A1B5D5-9B99-4C35-A422-299274C87663}</a:tableStyleId>
              </a:tblPr>
              <a:tblGrid>
                <a:gridCol w="2830500">
                  <a:extLst>
                    <a:ext uri="{9D8B030D-6E8A-4147-A177-3AD203B41FA5}">
                      <a16:colId xmlns:a16="http://schemas.microsoft.com/office/drawing/2014/main" val="2655801659"/>
                    </a:ext>
                  </a:extLst>
                </a:gridCol>
                <a:gridCol w="2830500">
                  <a:extLst>
                    <a:ext uri="{9D8B030D-6E8A-4147-A177-3AD203B41FA5}">
                      <a16:colId xmlns:a16="http://schemas.microsoft.com/office/drawing/2014/main" val="2299891756"/>
                    </a:ext>
                  </a:extLst>
                </a:gridCol>
                <a:gridCol w="2830500">
                  <a:extLst>
                    <a:ext uri="{9D8B030D-6E8A-4147-A177-3AD203B41FA5}">
                      <a16:colId xmlns:a16="http://schemas.microsoft.com/office/drawing/2014/main" val="358751551"/>
                    </a:ext>
                  </a:extLst>
                </a:gridCol>
              </a:tblGrid>
              <a:tr h="286824">
                <a:tc>
                  <a:txBody>
                    <a:bodyPr/>
                    <a:lstStyle/>
                    <a:p>
                      <a:r>
                        <a:rPr lang="en-HK" sz="1800" dirty="0">
                          <a:latin typeface="Arial" panose="020B0604020202020204" pitchFamily="34" charset="0"/>
                          <a:cs typeface="Arial" panose="020B0604020202020204" pitchFamily="34" charset="0"/>
                        </a:rPr>
                        <a:t>T</a:t>
                      </a:r>
                      <a:r>
                        <a:rPr lang="en-HK" sz="1800" baseline="-25000" dirty="0">
                          <a:latin typeface="Arial" panose="020B0604020202020204" pitchFamily="34" charset="0"/>
                          <a:cs typeface="Arial" panose="020B0604020202020204" pitchFamily="34" charset="0"/>
                        </a:rPr>
                        <a:t>a</a:t>
                      </a:r>
                    </a:p>
                  </a:txBody>
                  <a:tcPr/>
                </a:tc>
                <a:tc>
                  <a:txBody>
                    <a:bodyPr/>
                    <a:lstStyle/>
                    <a:p>
                      <a:r>
                        <a:rPr lang="en-HK" sz="1800" dirty="0">
                          <a:latin typeface="Arial" panose="020B0604020202020204" pitchFamily="34" charset="0"/>
                          <a:cs typeface="Arial" panose="020B0604020202020204" pitchFamily="34" charset="0"/>
                        </a:rPr>
                        <a:t>T</a:t>
                      </a:r>
                      <a:r>
                        <a:rPr lang="en-HK" sz="1800" baseline="-25000" dirty="0">
                          <a:latin typeface="Arial" panose="020B0604020202020204" pitchFamily="34" charset="0"/>
                          <a:cs typeface="Arial" panose="020B0604020202020204" pitchFamily="34" charset="0"/>
                        </a:rPr>
                        <a:t>b</a:t>
                      </a:r>
                    </a:p>
                  </a:txBody>
                  <a:tcPr marT="0" marB="0" anchor="ctr"/>
                </a:tc>
                <a:tc>
                  <a:txBody>
                    <a:bodyPr/>
                    <a:lstStyle/>
                    <a:p>
                      <a:r>
                        <a:rPr lang="en-HK" sz="1800" dirty="0">
                          <a:latin typeface="Arial" panose="020B0604020202020204" pitchFamily="34" charset="0"/>
                          <a:cs typeface="Arial" panose="020B0604020202020204" pitchFamily="34" charset="0"/>
                        </a:rPr>
                        <a:t>T</a:t>
                      </a:r>
                      <a:r>
                        <a:rPr lang="en-HK" sz="1800" baseline="-25000" dirty="0">
                          <a:latin typeface="Arial" panose="020B0604020202020204" pitchFamily="34" charset="0"/>
                          <a:cs typeface="Arial" panose="020B0604020202020204" pitchFamily="34" charset="0"/>
                        </a:rPr>
                        <a:t>c</a:t>
                      </a:r>
                    </a:p>
                  </a:txBody>
                  <a:tcPr/>
                </a:tc>
                <a:extLst>
                  <a:ext uri="{0D108BD9-81ED-4DB2-BD59-A6C34878D82A}">
                    <a16:rowId xmlns:a16="http://schemas.microsoft.com/office/drawing/2014/main" val="2779980673"/>
                  </a:ext>
                </a:extLst>
              </a:tr>
              <a:tr h="286824">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WL(x); Write(x)</a:t>
                      </a: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42749806"/>
                  </a:ext>
                </a:extLst>
              </a:tr>
              <a:tr h="286824">
                <a:tc>
                  <a:txBody>
                    <a:bodyPr/>
                    <a:lstStyle/>
                    <a:p>
                      <a:r>
                        <a:rPr lang="en-HK" sz="1800" dirty="0">
                          <a:latin typeface="Arial" panose="020B0604020202020204" pitchFamily="34" charset="0"/>
                          <a:cs typeface="Arial" panose="020B0604020202020204" pitchFamily="34" charset="0"/>
                        </a:rPr>
                        <a:t>RL(y); Read(y)</a:t>
                      </a:r>
                    </a:p>
                  </a:txBody>
                  <a:tcPr/>
                </a:tc>
                <a:tc>
                  <a:txBody>
                    <a:bodyPr/>
                    <a:lstStyle/>
                    <a:p>
                      <a:endParaRPr lang="en-HK" sz="1800" dirty="0">
                        <a:latin typeface="Arial" panose="020B0604020202020204" pitchFamily="34" charset="0"/>
                        <a:cs typeface="Arial" panose="020B0604020202020204" pitchFamily="34" charset="0"/>
                      </a:endParaRP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05907410"/>
                  </a:ext>
                </a:extLst>
              </a:tr>
              <a:tr h="286824">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RL(z); Read(z)</a:t>
                      </a: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929465982"/>
                  </a:ext>
                </a:extLst>
              </a:tr>
              <a:tr h="501943">
                <a:tc>
                  <a:txBody>
                    <a:bodyPr/>
                    <a:lstStyle/>
                    <a:p>
                      <a:endParaRPr lang="en-HK" sz="1800" dirty="0">
                        <a:latin typeface="Arial" panose="020B0604020202020204" pitchFamily="34" charset="0"/>
                        <a:cs typeface="Arial" panose="020B0604020202020204" pitchFamily="34" charset="0"/>
                      </a:endParaRPr>
                    </a:p>
                  </a:txBody>
                  <a:tcPr/>
                </a:tc>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RL(x); Read(x); blocked</a:t>
                      </a:r>
                    </a:p>
                  </a:txBody>
                  <a:tcPr/>
                </a:tc>
                <a:extLst>
                  <a:ext uri="{0D108BD9-81ED-4DB2-BD59-A6C34878D82A}">
                    <a16:rowId xmlns:a16="http://schemas.microsoft.com/office/drawing/2014/main" val="2268979137"/>
                  </a:ext>
                </a:extLst>
              </a:tr>
              <a:tr h="501943">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WL(y); Write(y); blocked</a:t>
                      </a: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36848450"/>
                  </a:ext>
                </a:extLst>
              </a:tr>
              <a:tr h="501943">
                <a:tc>
                  <a:txBody>
                    <a:bodyPr/>
                    <a:lstStyle/>
                    <a:p>
                      <a:r>
                        <a:rPr lang="en-HK" sz="1800" dirty="0">
                          <a:latin typeface="Arial" panose="020B0604020202020204" pitchFamily="34" charset="0"/>
                          <a:cs typeface="Arial" panose="020B0604020202020204" pitchFamily="34" charset="0"/>
                        </a:rPr>
                        <a:t>W</a:t>
                      </a:r>
                      <a:r>
                        <a:rPr lang="en-HK" sz="1800" dirty="0">
                          <a:latin typeface="Arial" panose="020B0604020202020204" pitchFamily="34" charset="0"/>
                          <a:cs typeface="Arial" panose="020B0604020202020204" pitchFamily="34" charset="0"/>
                          <a:sym typeface="Wingdings" panose="05000000000000000000" pitchFamily="2" charset="2"/>
                        </a:rPr>
                        <a:t>L(x); </a:t>
                      </a:r>
                      <a:r>
                        <a:rPr lang="en-HK" sz="1800" dirty="0">
                          <a:latin typeface="Arial" panose="020B0604020202020204" pitchFamily="34" charset="0"/>
                          <a:cs typeface="Arial" panose="020B0604020202020204" pitchFamily="34" charset="0"/>
                        </a:rPr>
                        <a:t>Write(x); blocked</a:t>
                      </a:r>
                    </a:p>
                  </a:txBody>
                  <a:tcPr/>
                </a:tc>
                <a:tc>
                  <a:txBody>
                    <a:bodyPr/>
                    <a:lstStyle/>
                    <a:p>
                      <a:endParaRPr lang="en-HK" sz="1800" dirty="0">
                        <a:latin typeface="Arial" panose="020B0604020202020204" pitchFamily="34" charset="0"/>
                        <a:cs typeface="Arial" panose="020B0604020202020204" pitchFamily="34" charset="0"/>
                      </a:endParaRP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749617988"/>
                  </a:ext>
                </a:extLst>
              </a:tr>
            </a:tbl>
          </a:graphicData>
        </a:graphic>
      </p:graphicFrame>
    </p:spTree>
    <p:extLst>
      <p:ext uri="{BB962C8B-B14F-4D97-AF65-F5344CB8AC3E}">
        <p14:creationId xmlns:p14="http://schemas.microsoft.com/office/powerpoint/2010/main" val="161019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95054-71DA-475D-AC70-221C6CAE6493}"/>
              </a:ext>
            </a:extLst>
          </p:cNvPr>
          <p:cNvSpPr>
            <a:spLocks noGrp="1"/>
          </p:cNvSpPr>
          <p:nvPr>
            <p:ph type="title"/>
          </p:nvPr>
        </p:nvSpPr>
        <p:spPr/>
        <p:txBody>
          <a:bodyPr/>
          <a:lstStyle/>
          <a:p>
            <a:r>
              <a:rPr lang="en-HK" dirty="0"/>
              <a:t>Question 2</a:t>
            </a:r>
          </a:p>
        </p:txBody>
      </p:sp>
      <p:sp>
        <p:nvSpPr>
          <p:cNvPr id="3" name="Content Placeholder 2">
            <a:extLst>
              <a:ext uri="{FF2B5EF4-FFF2-40B4-BE49-F238E27FC236}">
                <a16:creationId xmlns:a16="http://schemas.microsoft.com/office/drawing/2014/main" id="{5795292C-3F05-4B83-91AD-26D40E5C0A66}"/>
              </a:ext>
            </a:extLst>
          </p:cNvPr>
          <p:cNvSpPr>
            <a:spLocks noGrp="1"/>
          </p:cNvSpPr>
          <p:nvPr>
            <p:ph idx="1"/>
          </p:nvPr>
        </p:nvSpPr>
        <p:spPr>
          <a:xfrm>
            <a:off x="1202919" y="2011679"/>
            <a:ext cx="9784080" cy="4648427"/>
          </a:xfrm>
        </p:spPr>
        <p:txBody>
          <a:bodyPr>
            <a:normAutofit lnSpcReduction="10000"/>
          </a:bodyPr>
          <a:lstStyle/>
          <a:p>
            <a:r>
              <a:rPr lang="en-US" dirty="0"/>
              <a:t>Consider the following schedule at a single server system.</a:t>
            </a:r>
          </a:p>
          <a:p>
            <a:endParaRPr lang="en-US" dirty="0"/>
          </a:p>
          <a:p>
            <a:endParaRPr lang="en-US" dirty="0"/>
          </a:p>
          <a:p>
            <a:endParaRPr lang="en-US" dirty="0"/>
          </a:p>
          <a:p>
            <a:endParaRPr lang="en-HK" dirty="0"/>
          </a:p>
          <a:p>
            <a:pPr marL="457200" lvl="0" indent="-457200">
              <a:buFont typeface="+mj-lt"/>
              <a:buAutoNum type="alphaLcParenR"/>
            </a:pPr>
            <a:r>
              <a:rPr lang="en-US" dirty="0"/>
              <a:t>Add lock and unlock operations to the schedule if Conservative 2PL is adopted. </a:t>
            </a:r>
            <a:endParaRPr lang="en-HK" dirty="0"/>
          </a:p>
          <a:p>
            <a:pPr marL="457200" lvl="0" indent="-457200">
              <a:buFont typeface="+mj-lt"/>
              <a:buAutoNum type="alphaLcParenR"/>
            </a:pPr>
            <a:r>
              <a:rPr lang="en-US" dirty="0"/>
              <a:t>Add lock and unlock operations to the schedule if Strict 2PL is adopted. </a:t>
            </a:r>
            <a:endParaRPr lang="en-HK" dirty="0"/>
          </a:p>
          <a:p>
            <a:pPr marL="457200" lvl="0" indent="-457200">
              <a:buFont typeface="+mj-lt"/>
              <a:buAutoNum type="alphaLcParenR"/>
            </a:pPr>
            <a:r>
              <a:rPr lang="en-US" dirty="0"/>
              <a:t>Which one (S2PL or C2PL) will you choose for scheduling the two transactions?</a:t>
            </a:r>
            <a:endParaRPr lang="en-HK" dirty="0"/>
          </a:p>
        </p:txBody>
      </p:sp>
      <p:sp>
        <p:nvSpPr>
          <p:cNvPr id="4" name="Slide Number Placeholder 3">
            <a:extLst>
              <a:ext uri="{FF2B5EF4-FFF2-40B4-BE49-F238E27FC236}">
                <a16:creationId xmlns:a16="http://schemas.microsoft.com/office/drawing/2014/main" id="{C7B64C32-7675-4FB5-8782-4EBD7A6A90E5}"/>
              </a:ext>
            </a:extLst>
          </p:cNvPr>
          <p:cNvSpPr>
            <a:spLocks noGrp="1"/>
          </p:cNvSpPr>
          <p:nvPr>
            <p:ph type="sldNum" sz="quarter" idx="12"/>
          </p:nvPr>
        </p:nvSpPr>
        <p:spPr/>
        <p:txBody>
          <a:bodyPr/>
          <a:lstStyle/>
          <a:p>
            <a:fld id="{D57F1E4F-1CFF-5643-939E-217C01CDF565}" type="slidenum">
              <a:rPr lang="en-US" smtClean="0"/>
              <a:pPr/>
              <a:t>4</a:t>
            </a:fld>
            <a:endParaRPr lang="en-US" dirty="0"/>
          </a:p>
        </p:txBody>
      </p:sp>
      <p:graphicFrame>
        <p:nvGraphicFramePr>
          <p:cNvPr id="5" name="Table 4">
            <a:extLst>
              <a:ext uri="{FF2B5EF4-FFF2-40B4-BE49-F238E27FC236}">
                <a16:creationId xmlns:a16="http://schemas.microsoft.com/office/drawing/2014/main" id="{D567D474-14B5-4DAE-8959-F801DE82D146}"/>
              </a:ext>
            </a:extLst>
          </p:cNvPr>
          <p:cNvGraphicFramePr>
            <a:graphicFrameLocks noGrp="1"/>
          </p:cNvGraphicFramePr>
          <p:nvPr>
            <p:extLst>
              <p:ext uri="{D42A27DB-BD31-4B8C-83A1-F6EECF244321}">
                <p14:modId xmlns:p14="http://schemas.microsoft.com/office/powerpoint/2010/main" val="1842982740"/>
              </p:ext>
            </p:extLst>
          </p:nvPr>
        </p:nvGraphicFramePr>
        <p:xfrm>
          <a:off x="4256581" y="2514600"/>
          <a:ext cx="3678838" cy="1841162"/>
        </p:xfrm>
        <a:graphic>
          <a:graphicData uri="http://schemas.openxmlformats.org/drawingml/2006/table">
            <a:tbl>
              <a:tblPr firstRow="1" bandRow="1">
                <a:tableStyleId>{10A1B5D5-9B99-4C35-A422-299274C87663}</a:tableStyleId>
              </a:tblPr>
              <a:tblGrid>
                <a:gridCol w="1839419">
                  <a:extLst>
                    <a:ext uri="{9D8B030D-6E8A-4147-A177-3AD203B41FA5}">
                      <a16:colId xmlns:a16="http://schemas.microsoft.com/office/drawing/2014/main" val="2655801659"/>
                    </a:ext>
                  </a:extLst>
                </a:gridCol>
                <a:gridCol w="1839419">
                  <a:extLst>
                    <a:ext uri="{9D8B030D-6E8A-4147-A177-3AD203B41FA5}">
                      <a16:colId xmlns:a16="http://schemas.microsoft.com/office/drawing/2014/main" val="2299891756"/>
                    </a:ext>
                  </a:extLst>
                </a:gridCol>
              </a:tblGrid>
              <a:tr h="250515">
                <a:tc>
                  <a:txBody>
                    <a:bodyPr/>
                    <a:lstStyle/>
                    <a:p>
                      <a:r>
                        <a:rPr lang="en-HK" sz="1800" dirty="0">
                          <a:latin typeface="Arial" panose="020B0604020202020204" pitchFamily="34" charset="0"/>
                          <a:cs typeface="Arial" panose="020B0604020202020204" pitchFamily="34" charset="0"/>
                        </a:rPr>
                        <a:t>T</a:t>
                      </a:r>
                      <a:r>
                        <a:rPr lang="en-HK" sz="1800" baseline="-25000" dirty="0">
                          <a:latin typeface="Arial" panose="020B0604020202020204" pitchFamily="34" charset="0"/>
                          <a:cs typeface="Arial" panose="020B0604020202020204" pitchFamily="34" charset="0"/>
                        </a:rPr>
                        <a:t>1</a:t>
                      </a:r>
                    </a:p>
                  </a:txBody>
                  <a:tcPr/>
                </a:tc>
                <a:tc>
                  <a:txBody>
                    <a:bodyPr/>
                    <a:lstStyle/>
                    <a:p>
                      <a:r>
                        <a:rPr lang="en-HK" sz="1800" dirty="0">
                          <a:latin typeface="Arial" panose="020B0604020202020204" pitchFamily="34" charset="0"/>
                          <a:cs typeface="Arial" panose="020B0604020202020204" pitchFamily="34" charset="0"/>
                        </a:rPr>
                        <a:t>T</a:t>
                      </a:r>
                      <a:r>
                        <a:rPr lang="en-HK" sz="1800" baseline="-25000" dirty="0">
                          <a:latin typeface="Arial" panose="020B0604020202020204" pitchFamily="34" charset="0"/>
                          <a:cs typeface="Arial" panose="020B0604020202020204" pitchFamily="34" charset="0"/>
                        </a:rPr>
                        <a:t>2</a:t>
                      </a:r>
                    </a:p>
                  </a:txBody>
                  <a:tcPr marT="0" marB="0" anchor="ctr"/>
                </a:tc>
                <a:extLst>
                  <a:ext uri="{0D108BD9-81ED-4DB2-BD59-A6C34878D82A}">
                    <a16:rowId xmlns:a16="http://schemas.microsoft.com/office/drawing/2014/main" val="2779980673"/>
                  </a:ext>
                </a:extLst>
              </a:tr>
              <a:tr h="250515">
                <a:tc>
                  <a:txBody>
                    <a:bodyPr/>
                    <a:lstStyle/>
                    <a:p>
                      <a:r>
                        <a:rPr lang="en-HK" sz="1800" dirty="0">
                          <a:latin typeface="Arial" panose="020B0604020202020204" pitchFamily="34" charset="0"/>
                          <a:cs typeface="Arial" panose="020B0604020202020204" pitchFamily="34" charset="0"/>
                        </a:rPr>
                        <a:t>Read</a:t>
                      </a:r>
                      <a:r>
                        <a:rPr lang="en-US" altLang="zh-TW" sz="1800" dirty="0">
                          <a:latin typeface="Arial" panose="020B0604020202020204" pitchFamily="34" charset="0"/>
                          <a:cs typeface="Arial" panose="020B0604020202020204" pitchFamily="34" charset="0"/>
                        </a:rPr>
                        <a:t>(a)</a:t>
                      </a:r>
                      <a:endParaRPr lang="en-HK" sz="1800" dirty="0">
                        <a:latin typeface="Arial" panose="020B0604020202020204" pitchFamily="34" charset="0"/>
                        <a:cs typeface="Arial" panose="020B0604020202020204" pitchFamily="34" charset="0"/>
                      </a:endParaRP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42749806"/>
                  </a:ext>
                </a:extLst>
              </a:tr>
              <a:tr h="378122">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Read(a)</a:t>
                      </a:r>
                    </a:p>
                  </a:txBody>
                  <a:tcPr/>
                </a:tc>
                <a:extLst>
                  <a:ext uri="{0D108BD9-81ED-4DB2-BD59-A6C34878D82A}">
                    <a16:rowId xmlns:a16="http://schemas.microsoft.com/office/drawing/2014/main" val="2105907410"/>
                  </a:ext>
                </a:extLst>
              </a:tr>
              <a:tr h="250515">
                <a:tc>
                  <a:txBody>
                    <a:bodyPr/>
                    <a:lstStyle/>
                    <a:p>
                      <a:r>
                        <a:rPr lang="en-HK" sz="1800" dirty="0">
                          <a:latin typeface="Arial" panose="020B0604020202020204" pitchFamily="34" charset="0"/>
                          <a:cs typeface="Arial" panose="020B0604020202020204" pitchFamily="34" charset="0"/>
                        </a:rPr>
                        <a:t>Write(a)</a:t>
                      </a: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929465982"/>
                  </a:ext>
                </a:extLst>
              </a:tr>
              <a:tr h="250515">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Write(a)</a:t>
                      </a:r>
                    </a:p>
                  </a:txBody>
                  <a:tcPr/>
                </a:tc>
                <a:extLst>
                  <a:ext uri="{0D108BD9-81ED-4DB2-BD59-A6C34878D82A}">
                    <a16:rowId xmlns:a16="http://schemas.microsoft.com/office/drawing/2014/main" val="2268979137"/>
                  </a:ext>
                </a:extLst>
              </a:tr>
            </a:tbl>
          </a:graphicData>
        </a:graphic>
      </p:graphicFrame>
    </p:spTree>
    <p:extLst>
      <p:ext uri="{BB962C8B-B14F-4D97-AF65-F5344CB8AC3E}">
        <p14:creationId xmlns:p14="http://schemas.microsoft.com/office/powerpoint/2010/main" val="2169593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85372-7E40-4F10-ADD2-0205C3792E82}"/>
              </a:ext>
            </a:extLst>
          </p:cNvPr>
          <p:cNvSpPr>
            <a:spLocks noGrp="1"/>
          </p:cNvSpPr>
          <p:nvPr>
            <p:ph type="title"/>
          </p:nvPr>
        </p:nvSpPr>
        <p:spPr/>
        <p:txBody>
          <a:bodyPr/>
          <a:lstStyle/>
          <a:p>
            <a:r>
              <a:rPr lang="en-US" altLang="zh-TW" dirty="0"/>
              <a:t>Q</a:t>
            </a:r>
            <a:r>
              <a:rPr lang="en-HK" altLang="zh-TW" dirty="0" err="1"/>
              <a:t>uestion</a:t>
            </a:r>
            <a:r>
              <a:rPr lang="zh-TW" altLang="en-US" dirty="0"/>
              <a:t> </a:t>
            </a:r>
            <a:r>
              <a:rPr lang="en-HK" altLang="zh-TW" dirty="0"/>
              <a:t>2a</a:t>
            </a:r>
            <a:r>
              <a:rPr lang="zh-TW" altLang="en-US" dirty="0"/>
              <a:t> </a:t>
            </a:r>
            <a:r>
              <a:rPr lang="en-HK" altLang="zh-TW" dirty="0"/>
              <a:t>(Answer)</a:t>
            </a:r>
            <a:endParaRPr lang="en-HK" dirty="0"/>
          </a:p>
        </p:txBody>
      </p:sp>
      <p:sp>
        <p:nvSpPr>
          <p:cNvPr id="3" name="Content Placeholder 2">
            <a:extLst>
              <a:ext uri="{FF2B5EF4-FFF2-40B4-BE49-F238E27FC236}">
                <a16:creationId xmlns:a16="http://schemas.microsoft.com/office/drawing/2014/main" id="{2C7656BD-F6EE-4024-B9E5-836CD1CC6A5B}"/>
              </a:ext>
            </a:extLst>
          </p:cNvPr>
          <p:cNvSpPr>
            <a:spLocks noGrp="1"/>
          </p:cNvSpPr>
          <p:nvPr>
            <p:ph idx="1"/>
          </p:nvPr>
        </p:nvSpPr>
        <p:spPr/>
        <p:txBody>
          <a:bodyPr/>
          <a:lstStyle/>
          <a:p>
            <a:endParaRPr lang="en-HK" dirty="0"/>
          </a:p>
        </p:txBody>
      </p:sp>
      <p:sp>
        <p:nvSpPr>
          <p:cNvPr id="4" name="Slide Number Placeholder 3">
            <a:extLst>
              <a:ext uri="{FF2B5EF4-FFF2-40B4-BE49-F238E27FC236}">
                <a16:creationId xmlns:a16="http://schemas.microsoft.com/office/drawing/2014/main" id="{4013E75F-0D2C-4AB7-8D98-705C57F54C19}"/>
              </a:ext>
            </a:extLst>
          </p:cNvPr>
          <p:cNvSpPr>
            <a:spLocks noGrp="1"/>
          </p:cNvSpPr>
          <p:nvPr>
            <p:ph type="sldNum" sz="quarter" idx="12"/>
          </p:nvPr>
        </p:nvSpPr>
        <p:spPr/>
        <p:txBody>
          <a:bodyPr/>
          <a:lstStyle/>
          <a:p>
            <a:fld id="{D57F1E4F-1CFF-5643-939E-217C01CDF565}" type="slidenum">
              <a:rPr lang="en-US" smtClean="0"/>
              <a:pPr/>
              <a:t>5</a:t>
            </a:fld>
            <a:endParaRPr lang="en-US" dirty="0"/>
          </a:p>
        </p:txBody>
      </p:sp>
      <p:graphicFrame>
        <p:nvGraphicFramePr>
          <p:cNvPr id="5" name="Table 4">
            <a:extLst>
              <a:ext uri="{FF2B5EF4-FFF2-40B4-BE49-F238E27FC236}">
                <a16:creationId xmlns:a16="http://schemas.microsoft.com/office/drawing/2014/main" id="{F1CC3F65-6E8A-4115-A344-9C2EF4A17D65}"/>
              </a:ext>
            </a:extLst>
          </p:cNvPr>
          <p:cNvGraphicFramePr>
            <a:graphicFrameLocks noGrp="1"/>
          </p:cNvGraphicFramePr>
          <p:nvPr>
            <p:extLst>
              <p:ext uri="{D42A27DB-BD31-4B8C-83A1-F6EECF244321}">
                <p14:modId xmlns:p14="http://schemas.microsoft.com/office/powerpoint/2010/main" val="2104587671"/>
              </p:ext>
            </p:extLst>
          </p:nvPr>
        </p:nvGraphicFramePr>
        <p:xfrm>
          <a:off x="4256581" y="2514600"/>
          <a:ext cx="3678838" cy="3304202"/>
        </p:xfrm>
        <a:graphic>
          <a:graphicData uri="http://schemas.openxmlformats.org/drawingml/2006/table">
            <a:tbl>
              <a:tblPr firstRow="1" bandRow="1">
                <a:tableStyleId>{10A1B5D5-9B99-4C35-A422-299274C87663}</a:tableStyleId>
              </a:tblPr>
              <a:tblGrid>
                <a:gridCol w="1839419">
                  <a:extLst>
                    <a:ext uri="{9D8B030D-6E8A-4147-A177-3AD203B41FA5}">
                      <a16:colId xmlns:a16="http://schemas.microsoft.com/office/drawing/2014/main" val="2655801659"/>
                    </a:ext>
                  </a:extLst>
                </a:gridCol>
                <a:gridCol w="1839419">
                  <a:extLst>
                    <a:ext uri="{9D8B030D-6E8A-4147-A177-3AD203B41FA5}">
                      <a16:colId xmlns:a16="http://schemas.microsoft.com/office/drawing/2014/main" val="2299891756"/>
                    </a:ext>
                  </a:extLst>
                </a:gridCol>
              </a:tblGrid>
              <a:tr h="250515">
                <a:tc>
                  <a:txBody>
                    <a:bodyPr/>
                    <a:lstStyle/>
                    <a:p>
                      <a:r>
                        <a:rPr lang="en-HK" sz="1800" dirty="0">
                          <a:latin typeface="Arial" panose="020B0604020202020204" pitchFamily="34" charset="0"/>
                          <a:cs typeface="Arial" panose="020B0604020202020204" pitchFamily="34" charset="0"/>
                        </a:rPr>
                        <a:t>T</a:t>
                      </a:r>
                      <a:r>
                        <a:rPr lang="en-HK" sz="1800" baseline="-25000" dirty="0">
                          <a:latin typeface="Arial" panose="020B0604020202020204" pitchFamily="34" charset="0"/>
                          <a:cs typeface="Arial" panose="020B0604020202020204" pitchFamily="34" charset="0"/>
                        </a:rPr>
                        <a:t>1</a:t>
                      </a:r>
                    </a:p>
                  </a:txBody>
                  <a:tcPr/>
                </a:tc>
                <a:tc>
                  <a:txBody>
                    <a:bodyPr/>
                    <a:lstStyle/>
                    <a:p>
                      <a:r>
                        <a:rPr lang="en-HK" sz="1800" dirty="0">
                          <a:latin typeface="Arial" panose="020B0604020202020204" pitchFamily="34" charset="0"/>
                          <a:cs typeface="Arial" panose="020B0604020202020204" pitchFamily="34" charset="0"/>
                        </a:rPr>
                        <a:t>T</a:t>
                      </a:r>
                      <a:r>
                        <a:rPr lang="en-HK" sz="1800" baseline="-25000" dirty="0">
                          <a:latin typeface="Arial" panose="020B0604020202020204" pitchFamily="34" charset="0"/>
                          <a:cs typeface="Arial" panose="020B0604020202020204" pitchFamily="34" charset="0"/>
                        </a:rPr>
                        <a:t>2</a:t>
                      </a:r>
                    </a:p>
                  </a:txBody>
                  <a:tcPr marT="0" marB="0" anchor="ctr"/>
                </a:tc>
                <a:extLst>
                  <a:ext uri="{0D108BD9-81ED-4DB2-BD59-A6C34878D82A}">
                    <a16:rowId xmlns:a16="http://schemas.microsoft.com/office/drawing/2014/main" val="2779980673"/>
                  </a:ext>
                </a:extLst>
              </a:tr>
              <a:tr h="250515">
                <a:tc>
                  <a:txBody>
                    <a:bodyPr/>
                    <a:lstStyle/>
                    <a:p>
                      <a:r>
                        <a:rPr lang="en-HK" sz="1800" dirty="0" err="1">
                          <a:latin typeface="Arial" panose="020B0604020202020204" pitchFamily="34" charset="0"/>
                          <a:cs typeface="Arial" panose="020B0604020202020204" pitchFamily="34" charset="0"/>
                        </a:rPr>
                        <a:t>WriteLock</a:t>
                      </a:r>
                      <a:r>
                        <a:rPr lang="en-HK" sz="1800" dirty="0">
                          <a:latin typeface="Arial" panose="020B0604020202020204" pitchFamily="34" charset="0"/>
                          <a:cs typeface="Arial" panose="020B0604020202020204" pitchFamily="34" charset="0"/>
                        </a:rPr>
                        <a:t>(a)</a:t>
                      </a: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42749806"/>
                  </a:ext>
                </a:extLst>
              </a:tr>
              <a:tr h="378122">
                <a:tc>
                  <a:txBody>
                    <a:bodyPr/>
                    <a:lstStyle/>
                    <a:p>
                      <a:r>
                        <a:rPr lang="en-HK" sz="1800" dirty="0">
                          <a:latin typeface="Arial" panose="020B0604020202020204" pitchFamily="34" charset="0"/>
                          <a:cs typeface="Arial" panose="020B0604020202020204" pitchFamily="34" charset="0"/>
                        </a:rPr>
                        <a:t>Read</a:t>
                      </a:r>
                      <a:r>
                        <a:rPr lang="en-US" altLang="zh-TW" sz="1800" dirty="0">
                          <a:latin typeface="Arial" panose="020B0604020202020204" pitchFamily="34" charset="0"/>
                          <a:cs typeface="Arial" panose="020B0604020202020204" pitchFamily="34" charset="0"/>
                        </a:rPr>
                        <a:t>(a)</a:t>
                      </a:r>
                      <a:endParaRPr lang="en-HK" sz="1800" dirty="0">
                        <a:latin typeface="Arial" panose="020B0604020202020204" pitchFamily="34" charset="0"/>
                        <a:cs typeface="Arial" panose="020B0604020202020204" pitchFamily="34" charset="0"/>
                      </a:endParaRP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05907410"/>
                  </a:ext>
                </a:extLst>
              </a:tr>
              <a:tr h="250515">
                <a:tc>
                  <a:txBody>
                    <a:bodyPr/>
                    <a:lstStyle/>
                    <a:p>
                      <a:r>
                        <a:rPr lang="en-HK" sz="1800" dirty="0">
                          <a:latin typeface="Arial" panose="020B0604020202020204" pitchFamily="34" charset="0"/>
                          <a:cs typeface="Arial" panose="020B0604020202020204" pitchFamily="34" charset="0"/>
                        </a:rPr>
                        <a:t>Write(a)</a:t>
                      </a: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929465982"/>
                  </a:ext>
                </a:extLst>
              </a:tr>
              <a:tr h="250515">
                <a:tc>
                  <a:txBody>
                    <a:bodyPr/>
                    <a:lstStyle/>
                    <a:p>
                      <a:r>
                        <a:rPr lang="en-US" altLang="zh-TW" sz="1800" dirty="0">
                          <a:latin typeface="Arial" panose="020B0604020202020204" pitchFamily="34" charset="0"/>
                          <a:cs typeface="Arial" panose="020B0604020202020204" pitchFamily="34" charset="0"/>
                        </a:rPr>
                        <a:t>U</a:t>
                      </a:r>
                      <a:r>
                        <a:rPr lang="en-HK" altLang="zh-TW" sz="1800" dirty="0" err="1">
                          <a:latin typeface="Arial" panose="020B0604020202020204" pitchFamily="34" charset="0"/>
                          <a:cs typeface="Arial" panose="020B0604020202020204" pitchFamily="34" charset="0"/>
                        </a:rPr>
                        <a:t>nlock</a:t>
                      </a:r>
                      <a:r>
                        <a:rPr lang="en-HK" altLang="zh-TW" sz="1800" dirty="0">
                          <a:latin typeface="Arial" panose="020B0604020202020204" pitchFamily="34" charset="0"/>
                          <a:cs typeface="Arial" panose="020B0604020202020204" pitchFamily="34" charset="0"/>
                        </a:rPr>
                        <a:t>(a)</a:t>
                      </a:r>
                      <a:endParaRPr lang="en-HK" sz="1800" dirty="0">
                        <a:latin typeface="Arial" panose="020B0604020202020204" pitchFamily="34" charset="0"/>
                        <a:cs typeface="Arial" panose="020B0604020202020204" pitchFamily="34" charset="0"/>
                      </a:endParaRP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68979137"/>
                  </a:ext>
                </a:extLst>
              </a:tr>
              <a:tr h="250515">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err="1">
                          <a:latin typeface="Arial" panose="020B0604020202020204" pitchFamily="34" charset="0"/>
                          <a:cs typeface="Arial" panose="020B0604020202020204" pitchFamily="34" charset="0"/>
                        </a:rPr>
                        <a:t>WriteLock</a:t>
                      </a:r>
                      <a:r>
                        <a:rPr lang="en-HK" sz="1800" dirty="0">
                          <a:latin typeface="Arial" panose="020B0604020202020204" pitchFamily="34" charset="0"/>
                          <a:cs typeface="Arial" panose="020B0604020202020204" pitchFamily="34" charset="0"/>
                        </a:rPr>
                        <a:t>(a)</a:t>
                      </a:r>
                    </a:p>
                  </a:txBody>
                  <a:tcPr/>
                </a:tc>
                <a:extLst>
                  <a:ext uri="{0D108BD9-81ED-4DB2-BD59-A6C34878D82A}">
                    <a16:rowId xmlns:a16="http://schemas.microsoft.com/office/drawing/2014/main" val="2398468815"/>
                  </a:ext>
                </a:extLst>
              </a:tr>
              <a:tr h="250515">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Read(a)</a:t>
                      </a:r>
                    </a:p>
                  </a:txBody>
                  <a:tcPr/>
                </a:tc>
                <a:extLst>
                  <a:ext uri="{0D108BD9-81ED-4DB2-BD59-A6C34878D82A}">
                    <a16:rowId xmlns:a16="http://schemas.microsoft.com/office/drawing/2014/main" val="2457690152"/>
                  </a:ext>
                </a:extLst>
              </a:tr>
              <a:tr h="250515">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Write(a)</a:t>
                      </a:r>
                    </a:p>
                  </a:txBody>
                  <a:tcPr/>
                </a:tc>
                <a:extLst>
                  <a:ext uri="{0D108BD9-81ED-4DB2-BD59-A6C34878D82A}">
                    <a16:rowId xmlns:a16="http://schemas.microsoft.com/office/drawing/2014/main" val="3256445540"/>
                  </a:ext>
                </a:extLst>
              </a:tr>
              <a:tr h="250515">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Unlock(a)</a:t>
                      </a:r>
                    </a:p>
                  </a:txBody>
                  <a:tcPr/>
                </a:tc>
                <a:extLst>
                  <a:ext uri="{0D108BD9-81ED-4DB2-BD59-A6C34878D82A}">
                    <a16:rowId xmlns:a16="http://schemas.microsoft.com/office/drawing/2014/main" val="1844042160"/>
                  </a:ext>
                </a:extLst>
              </a:tr>
            </a:tbl>
          </a:graphicData>
        </a:graphic>
      </p:graphicFrame>
    </p:spTree>
    <p:extLst>
      <p:ext uri="{BB962C8B-B14F-4D97-AF65-F5344CB8AC3E}">
        <p14:creationId xmlns:p14="http://schemas.microsoft.com/office/powerpoint/2010/main" val="3342212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D8A37-6D08-4968-8CB8-B0C95957A5C3}"/>
              </a:ext>
            </a:extLst>
          </p:cNvPr>
          <p:cNvSpPr>
            <a:spLocks noGrp="1"/>
          </p:cNvSpPr>
          <p:nvPr>
            <p:ph type="title"/>
          </p:nvPr>
        </p:nvSpPr>
        <p:spPr/>
        <p:txBody>
          <a:bodyPr/>
          <a:lstStyle/>
          <a:p>
            <a:r>
              <a:rPr lang="en-HK" dirty="0"/>
              <a:t>Question 2b (Answer)</a:t>
            </a:r>
          </a:p>
        </p:txBody>
      </p:sp>
      <p:sp>
        <p:nvSpPr>
          <p:cNvPr id="3" name="Content Placeholder 2">
            <a:extLst>
              <a:ext uri="{FF2B5EF4-FFF2-40B4-BE49-F238E27FC236}">
                <a16:creationId xmlns:a16="http://schemas.microsoft.com/office/drawing/2014/main" id="{07B0F36E-DBDD-426C-A87F-7122CC71011E}"/>
              </a:ext>
            </a:extLst>
          </p:cNvPr>
          <p:cNvSpPr>
            <a:spLocks noGrp="1"/>
          </p:cNvSpPr>
          <p:nvPr>
            <p:ph idx="1"/>
          </p:nvPr>
        </p:nvSpPr>
        <p:spPr/>
        <p:txBody>
          <a:bodyPr/>
          <a:lstStyle/>
          <a:p>
            <a:endParaRPr lang="en-HK"/>
          </a:p>
        </p:txBody>
      </p:sp>
      <p:sp>
        <p:nvSpPr>
          <p:cNvPr id="4" name="Slide Number Placeholder 3">
            <a:extLst>
              <a:ext uri="{FF2B5EF4-FFF2-40B4-BE49-F238E27FC236}">
                <a16:creationId xmlns:a16="http://schemas.microsoft.com/office/drawing/2014/main" id="{2B258D87-1951-4D06-943E-CD4A6E165EE1}"/>
              </a:ext>
            </a:extLst>
          </p:cNvPr>
          <p:cNvSpPr>
            <a:spLocks noGrp="1"/>
          </p:cNvSpPr>
          <p:nvPr>
            <p:ph type="sldNum" sz="quarter" idx="12"/>
          </p:nvPr>
        </p:nvSpPr>
        <p:spPr/>
        <p:txBody>
          <a:bodyPr/>
          <a:lstStyle/>
          <a:p>
            <a:fld id="{D57F1E4F-1CFF-5643-939E-217C01CDF565}" type="slidenum">
              <a:rPr lang="en-US" smtClean="0"/>
              <a:pPr/>
              <a:t>6</a:t>
            </a:fld>
            <a:endParaRPr lang="en-US" dirty="0"/>
          </a:p>
        </p:txBody>
      </p:sp>
      <p:graphicFrame>
        <p:nvGraphicFramePr>
          <p:cNvPr id="6" name="Table 5">
            <a:extLst>
              <a:ext uri="{FF2B5EF4-FFF2-40B4-BE49-F238E27FC236}">
                <a16:creationId xmlns:a16="http://schemas.microsoft.com/office/drawing/2014/main" id="{6BFAD044-C956-4EF2-9710-E66B15F8BE92}"/>
              </a:ext>
            </a:extLst>
          </p:cNvPr>
          <p:cNvGraphicFramePr>
            <a:graphicFrameLocks noGrp="1"/>
          </p:cNvGraphicFramePr>
          <p:nvPr>
            <p:extLst>
              <p:ext uri="{D42A27DB-BD31-4B8C-83A1-F6EECF244321}">
                <p14:modId xmlns:p14="http://schemas.microsoft.com/office/powerpoint/2010/main" val="2396854251"/>
              </p:ext>
            </p:extLst>
          </p:nvPr>
        </p:nvGraphicFramePr>
        <p:xfrm>
          <a:off x="2068068" y="2514600"/>
          <a:ext cx="8055864" cy="2572682"/>
        </p:xfrm>
        <a:graphic>
          <a:graphicData uri="http://schemas.openxmlformats.org/drawingml/2006/table">
            <a:tbl>
              <a:tblPr firstRow="1" bandRow="1">
                <a:tableStyleId>{10A1B5D5-9B99-4C35-A422-299274C87663}</a:tableStyleId>
              </a:tblPr>
              <a:tblGrid>
                <a:gridCol w="4027932">
                  <a:extLst>
                    <a:ext uri="{9D8B030D-6E8A-4147-A177-3AD203B41FA5}">
                      <a16:colId xmlns:a16="http://schemas.microsoft.com/office/drawing/2014/main" val="2655801659"/>
                    </a:ext>
                  </a:extLst>
                </a:gridCol>
                <a:gridCol w="4027932">
                  <a:extLst>
                    <a:ext uri="{9D8B030D-6E8A-4147-A177-3AD203B41FA5}">
                      <a16:colId xmlns:a16="http://schemas.microsoft.com/office/drawing/2014/main" val="2299891756"/>
                    </a:ext>
                  </a:extLst>
                </a:gridCol>
              </a:tblGrid>
              <a:tr h="250515">
                <a:tc>
                  <a:txBody>
                    <a:bodyPr/>
                    <a:lstStyle/>
                    <a:p>
                      <a:r>
                        <a:rPr lang="en-HK" sz="1800" dirty="0">
                          <a:latin typeface="Arial" panose="020B0604020202020204" pitchFamily="34" charset="0"/>
                          <a:cs typeface="Arial" panose="020B0604020202020204" pitchFamily="34" charset="0"/>
                        </a:rPr>
                        <a:t>T</a:t>
                      </a:r>
                      <a:r>
                        <a:rPr lang="en-HK" sz="1800" baseline="-25000" dirty="0">
                          <a:latin typeface="Arial" panose="020B0604020202020204" pitchFamily="34" charset="0"/>
                          <a:cs typeface="Arial" panose="020B0604020202020204" pitchFamily="34" charset="0"/>
                        </a:rPr>
                        <a:t>1</a:t>
                      </a:r>
                    </a:p>
                  </a:txBody>
                  <a:tcPr/>
                </a:tc>
                <a:tc>
                  <a:txBody>
                    <a:bodyPr/>
                    <a:lstStyle/>
                    <a:p>
                      <a:r>
                        <a:rPr lang="en-HK" sz="1800" dirty="0">
                          <a:latin typeface="Arial" panose="020B0604020202020204" pitchFamily="34" charset="0"/>
                          <a:cs typeface="Arial" panose="020B0604020202020204" pitchFamily="34" charset="0"/>
                        </a:rPr>
                        <a:t>T</a:t>
                      </a:r>
                      <a:r>
                        <a:rPr lang="en-HK" sz="1800" baseline="-25000" dirty="0">
                          <a:latin typeface="Arial" panose="020B0604020202020204" pitchFamily="34" charset="0"/>
                          <a:cs typeface="Arial" panose="020B0604020202020204" pitchFamily="34" charset="0"/>
                        </a:rPr>
                        <a:t>2</a:t>
                      </a:r>
                    </a:p>
                  </a:txBody>
                  <a:tcPr marT="0" marB="0" anchor="ctr"/>
                </a:tc>
                <a:extLst>
                  <a:ext uri="{0D108BD9-81ED-4DB2-BD59-A6C34878D82A}">
                    <a16:rowId xmlns:a16="http://schemas.microsoft.com/office/drawing/2014/main" val="2779980673"/>
                  </a:ext>
                </a:extLst>
              </a:tr>
              <a:tr h="250515">
                <a:tc>
                  <a:txBody>
                    <a:bodyPr/>
                    <a:lstStyle/>
                    <a:p>
                      <a:r>
                        <a:rPr lang="en-HK" sz="1800" dirty="0" err="1">
                          <a:latin typeface="Arial" panose="020B0604020202020204" pitchFamily="34" charset="0"/>
                          <a:cs typeface="Arial" panose="020B0604020202020204" pitchFamily="34" charset="0"/>
                        </a:rPr>
                        <a:t>ReadLock</a:t>
                      </a:r>
                      <a:r>
                        <a:rPr lang="en-HK" sz="1800" dirty="0">
                          <a:latin typeface="Arial" panose="020B0604020202020204" pitchFamily="34" charset="0"/>
                          <a:cs typeface="Arial" panose="020B0604020202020204" pitchFamily="34" charset="0"/>
                        </a:rPr>
                        <a:t>(a)</a:t>
                      </a: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42749806"/>
                  </a:ext>
                </a:extLst>
              </a:tr>
              <a:tr h="378122">
                <a:tc>
                  <a:txBody>
                    <a:bodyPr/>
                    <a:lstStyle/>
                    <a:p>
                      <a:r>
                        <a:rPr lang="en-HK" sz="1800" dirty="0">
                          <a:latin typeface="Arial" panose="020B0604020202020204" pitchFamily="34" charset="0"/>
                          <a:cs typeface="Arial" panose="020B0604020202020204" pitchFamily="34" charset="0"/>
                        </a:rPr>
                        <a:t>Read</a:t>
                      </a:r>
                      <a:r>
                        <a:rPr lang="en-US" altLang="zh-TW" sz="1800" dirty="0">
                          <a:latin typeface="Arial" panose="020B0604020202020204" pitchFamily="34" charset="0"/>
                          <a:cs typeface="Arial" panose="020B0604020202020204" pitchFamily="34" charset="0"/>
                        </a:rPr>
                        <a:t>(a)</a:t>
                      </a:r>
                      <a:endParaRPr lang="en-HK" sz="1800" dirty="0">
                        <a:latin typeface="Arial" panose="020B0604020202020204" pitchFamily="34" charset="0"/>
                        <a:cs typeface="Arial" panose="020B0604020202020204" pitchFamily="34" charset="0"/>
                      </a:endParaRP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05907410"/>
                  </a:ext>
                </a:extLst>
              </a:tr>
              <a:tr h="250515">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err="1">
                          <a:latin typeface="Arial" panose="020B0604020202020204" pitchFamily="34" charset="0"/>
                          <a:cs typeface="Arial" panose="020B0604020202020204" pitchFamily="34" charset="0"/>
                        </a:rPr>
                        <a:t>ReadLock</a:t>
                      </a:r>
                      <a:r>
                        <a:rPr lang="en-HK" sz="1800" dirty="0">
                          <a:latin typeface="Arial" panose="020B0604020202020204" pitchFamily="34" charset="0"/>
                          <a:cs typeface="Arial" panose="020B0604020202020204" pitchFamily="34" charset="0"/>
                        </a:rPr>
                        <a:t>(a)</a:t>
                      </a:r>
                    </a:p>
                  </a:txBody>
                  <a:tcPr/>
                </a:tc>
                <a:extLst>
                  <a:ext uri="{0D108BD9-81ED-4DB2-BD59-A6C34878D82A}">
                    <a16:rowId xmlns:a16="http://schemas.microsoft.com/office/drawing/2014/main" val="1929465982"/>
                  </a:ext>
                </a:extLst>
              </a:tr>
              <a:tr h="250515">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Read(a)</a:t>
                      </a:r>
                    </a:p>
                  </a:txBody>
                  <a:tcPr/>
                </a:tc>
                <a:extLst>
                  <a:ext uri="{0D108BD9-81ED-4DB2-BD59-A6C34878D82A}">
                    <a16:rowId xmlns:a16="http://schemas.microsoft.com/office/drawing/2014/main" val="2268979137"/>
                  </a:ext>
                </a:extLst>
              </a:tr>
              <a:tr h="250515">
                <a:tc>
                  <a:txBody>
                    <a:bodyPr/>
                    <a:lstStyle/>
                    <a:p>
                      <a:r>
                        <a:rPr lang="en-HK" sz="1800" dirty="0" err="1">
                          <a:latin typeface="Arial" panose="020B0604020202020204" pitchFamily="34" charset="0"/>
                          <a:cs typeface="Arial" panose="020B0604020202020204" pitchFamily="34" charset="0"/>
                        </a:rPr>
                        <a:t>WriteLock</a:t>
                      </a:r>
                      <a:r>
                        <a:rPr lang="en-HK" sz="1800" dirty="0">
                          <a:latin typeface="Arial" panose="020B0604020202020204" pitchFamily="34" charset="0"/>
                          <a:cs typeface="Arial" panose="020B0604020202020204" pitchFamily="34" charset="0"/>
                        </a:rPr>
                        <a:t>(a); blocked</a:t>
                      </a: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98468815"/>
                  </a:ext>
                </a:extLst>
              </a:tr>
              <a:tr h="250515">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err="1">
                          <a:latin typeface="Arial" panose="020B0604020202020204" pitchFamily="34" charset="0"/>
                          <a:cs typeface="Arial" panose="020B0604020202020204" pitchFamily="34" charset="0"/>
                        </a:rPr>
                        <a:t>WriteLock</a:t>
                      </a:r>
                      <a:r>
                        <a:rPr lang="en-HK" sz="1800" dirty="0">
                          <a:latin typeface="Arial" panose="020B0604020202020204" pitchFamily="34" charset="0"/>
                          <a:cs typeface="Arial" panose="020B0604020202020204" pitchFamily="34" charset="0"/>
                        </a:rPr>
                        <a:t>(a); blocked</a:t>
                      </a:r>
                    </a:p>
                  </a:txBody>
                  <a:tcPr/>
                </a:tc>
                <a:extLst>
                  <a:ext uri="{0D108BD9-81ED-4DB2-BD59-A6C34878D82A}">
                    <a16:rowId xmlns:a16="http://schemas.microsoft.com/office/drawing/2014/main" val="2457690152"/>
                  </a:ext>
                </a:extLst>
              </a:tr>
            </a:tbl>
          </a:graphicData>
        </a:graphic>
      </p:graphicFrame>
    </p:spTree>
    <p:extLst>
      <p:ext uri="{BB962C8B-B14F-4D97-AF65-F5344CB8AC3E}">
        <p14:creationId xmlns:p14="http://schemas.microsoft.com/office/powerpoint/2010/main" val="3097082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8619-17C6-48BC-85A9-4EF7EC95FB7E}"/>
              </a:ext>
            </a:extLst>
          </p:cNvPr>
          <p:cNvSpPr>
            <a:spLocks noGrp="1"/>
          </p:cNvSpPr>
          <p:nvPr>
            <p:ph type="title"/>
          </p:nvPr>
        </p:nvSpPr>
        <p:spPr/>
        <p:txBody>
          <a:bodyPr/>
          <a:lstStyle/>
          <a:p>
            <a:r>
              <a:rPr lang="en-HK" dirty="0"/>
              <a:t>Question 2c (Answer)</a:t>
            </a:r>
          </a:p>
        </p:txBody>
      </p:sp>
      <p:sp>
        <p:nvSpPr>
          <p:cNvPr id="3" name="Content Placeholder 2">
            <a:extLst>
              <a:ext uri="{FF2B5EF4-FFF2-40B4-BE49-F238E27FC236}">
                <a16:creationId xmlns:a16="http://schemas.microsoft.com/office/drawing/2014/main" id="{3D91699E-C6D1-4EF8-9421-D6F9ACC7F9CF}"/>
              </a:ext>
            </a:extLst>
          </p:cNvPr>
          <p:cNvSpPr>
            <a:spLocks noGrp="1"/>
          </p:cNvSpPr>
          <p:nvPr>
            <p:ph idx="1"/>
          </p:nvPr>
        </p:nvSpPr>
        <p:spPr/>
        <p:txBody>
          <a:bodyPr/>
          <a:lstStyle/>
          <a:p>
            <a:r>
              <a:rPr lang="en-GB" sz="2400" dirty="0"/>
              <a:t>C2PL since it does not have the deadlock problem and the transactions are short.</a:t>
            </a:r>
            <a:endParaRPr lang="en-HK" sz="2400" dirty="0"/>
          </a:p>
          <a:p>
            <a:endParaRPr lang="en-HK" dirty="0"/>
          </a:p>
        </p:txBody>
      </p:sp>
      <p:sp>
        <p:nvSpPr>
          <p:cNvPr id="4" name="Slide Number Placeholder 3">
            <a:extLst>
              <a:ext uri="{FF2B5EF4-FFF2-40B4-BE49-F238E27FC236}">
                <a16:creationId xmlns:a16="http://schemas.microsoft.com/office/drawing/2014/main" id="{0D559466-DBBD-452D-8C62-1676926A4A71}"/>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739382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70700-45B0-42EE-A87F-C0C58EC8B781}"/>
              </a:ext>
            </a:extLst>
          </p:cNvPr>
          <p:cNvSpPr>
            <a:spLocks noGrp="1"/>
          </p:cNvSpPr>
          <p:nvPr>
            <p:ph type="title"/>
          </p:nvPr>
        </p:nvSpPr>
        <p:spPr/>
        <p:txBody>
          <a:bodyPr/>
          <a:lstStyle/>
          <a:p>
            <a:r>
              <a:rPr lang="en-HK" dirty="0"/>
              <a:t>Question 3</a:t>
            </a:r>
          </a:p>
        </p:txBody>
      </p:sp>
      <p:sp>
        <p:nvSpPr>
          <p:cNvPr id="3" name="Content Placeholder 2">
            <a:extLst>
              <a:ext uri="{FF2B5EF4-FFF2-40B4-BE49-F238E27FC236}">
                <a16:creationId xmlns:a16="http://schemas.microsoft.com/office/drawing/2014/main" id="{98E5D6E7-273F-42B5-85A3-5C89DD87FB38}"/>
              </a:ext>
            </a:extLst>
          </p:cNvPr>
          <p:cNvSpPr>
            <a:spLocks noGrp="1"/>
          </p:cNvSpPr>
          <p:nvPr>
            <p:ph idx="1"/>
          </p:nvPr>
        </p:nvSpPr>
        <p:spPr>
          <a:xfrm>
            <a:off x="784746" y="1869743"/>
            <a:ext cx="10747611" cy="4918236"/>
          </a:xfrm>
        </p:spPr>
        <p:txBody>
          <a:bodyPr>
            <a:normAutofit/>
          </a:bodyPr>
          <a:lstStyle/>
          <a:p>
            <a:r>
              <a:rPr lang="en-US" sz="2000" dirty="0"/>
              <a:t>The following table shows the schedule for transactions T</a:t>
            </a:r>
            <a:r>
              <a:rPr lang="en-US" sz="2000" baseline="-25000" dirty="0"/>
              <a:t>1</a:t>
            </a:r>
            <a:r>
              <a:rPr lang="en-US" sz="2000" dirty="0"/>
              <a:t> and T</a:t>
            </a:r>
            <a:r>
              <a:rPr lang="en-US" sz="2000" baseline="-25000" dirty="0"/>
              <a:t>2</a:t>
            </a:r>
            <a:r>
              <a:rPr lang="en-US" sz="2000" dirty="0"/>
              <a:t> with T</a:t>
            </a:r>
            <a:r>
              <a:rPr lang="en-US" sz="2000" baseline="-25000" dirty="0"/>
              <a:t>1</a:t>
            </a:r>
            <a:r>
              <a:rPr lang="en-US" sz="2000" dirty="0"/>
              <a:t> having an “older” time-stamp than T</a:t>
            </a:r>
            <a:r>
              <a:rPr lang="en-US" sz="2000" baseline="-25000" dirty="0"/>
              <a:t>2</a:t>
            </a:r>
            <a:r>
              <a:rPr lang="en-US" sz="2000" dirty="0"/>
              <a:t>. </a:t>
            </a:r>
          </a:p>
          <a:p>
            <a:endParaRPr lang="en-US" sz="2000" dirty="0"/>
          </a:p>
          <a:p>
            <a:endParaRPr lang="en-US" sz="2000" dirty="0"/>
          </a:p>
          <a:p>
            <a:endParaRPr lang="en-HK" sz="2000" dirty="0"/>
          </a:p>
          <a:p>
            <a:endParaRPr lang="en-HK" sz="2000" dirty="0"/>
          </a:p>
          <a:p>
            <a:pPr marL="457200" indent="-457200">
              <a:buFont typeface="+mj-lt"/>
              <a:buAutoNum type="alphaLcParenR"/>
            </a:pPr>
            <a:r>
              <a:rPr lang="en-US" sz="2000" dirty="0"/>
              <a:t>Data items </a:t>
            </a:r>
            <a:r>
              <a:rPr lang="en-US" sz="2000" i="1" dirty="0"/>
              <a:t>a</a:t>
            </a:r>
            <a:r>
              <a:rPr lang="en-US" sz="2000" dirty="0"/>
              <a:t> and </a:t>
            </a:r>
            <a:r>
              <a:rPr lang="en-US" sz="2000" i="1" dirty="0"/>
              <a:t>b</a:t>
            </a:r>
            <a:r>
              <a:rPr lang="en-US" sz="2000" dirty="0"/>
              <a:t> are maintained by servers </a:t>
            </a:r>
            <a:r>
              <a:rPr lang="en-US" sz="2000" i="1" dirty="0"/>
              <a:t>X</a:t>
            </a:r>
            <a:r>
              <a:rPr lang="en-US" sz="2000" dirty="0"/>
              <a:t> and </a:t>
            </a:r>
            <a:r>
              <a:rPr lang="en-US" sz="2000" i="1" dirty="0"/>
              <a:t>Y</a:t>
            </a:r>
            <a:r>
              <a:rPr lang="en-US" sz="2000" dirty="0"/>
              <a:t>, respectively, and Strict Two Phase Locking is used for concurrency control. Define the wait-for-graph at each server. </a:t>
            </a:r>
            <a:endParaRPr lang="en-HK" sz="2000" dirty="0"/>
          </a:p>
          <a:p>
            <a:pPr marL="457200" indent="-457200">
              <a:buFont typeface="+mj-lt"/>
              <a:buAutoNum type="alphaLcParenR"/>
            </a:pPr>
            <a:r>
              <a:rPr lang="en-US" sz="2000" dirty="0"/>
              <a:t>Show the new schedule if the wait-die method is used.		</a:t>
            </a:r>
            <a:endParaRPr lang="en-HK" sz="2000" dirty="0"/>
          </a:p>
          <a:p>
            <a:pPr marL="457200" indent="-457200">
              <a:buFont typeface="+mj-lt"/>
              <a:buAutoNum type="alphaLcParenR"/>
            </a:pPr>
            <a:r>
              <a:rPr lang="en-US" sz="2000" dirty="0"/>
              <a:t>Show the new schedule if the wound-wait method is used.		</a:t>
            </a:r>
            <a:endParaRPr lang="en-HK" sz="2000" dirty="0"/>
          </a:p>
        </p:txBody>
      </p:sp>
      <p:sp>
        <p:nvSpPr>
          <p:cNvPr id="4" name="Slide Number Placeholder 3">
            <a:extLst>
              <a:ext uri="{FF2B5EF4-FFF2-40B4-BE49-F238E27FC236}">
                <a16:creationId xmlns:a16="http://schemas.microsoft.com/office/drawing/2014/main" id="{0E92BAA9-3BBE-4341-8987-8942E3A91561}"/>
              </a:ext>
            </a:extLst>
          </p:cNvPr>
          <p:cNvSpPr>
            <a:spLocks noGrp="1"/>
          </p:cNvSpPr>
          <p:nvPr>
            <p:ph type="sldNum" sz="quarter" idx="12"/>
          </p:nvPr>
        </p:nvSpPr>
        <p:spPr/>
        <p:txBody>
          <a:bodyPr/>
          <a:lstStyle/>
          <a:p>
            <a:fld id="{D57F1E4F-1CFF-5643-939E-217C01CDF565}" type="slidenum">
              <a:rPr lang="en-US" smtClean="0"/>
              <a:pPr/>
              <a:t>8</a:t>
            </a:fld>
            <a:endParaRPr lang="en-US" dirty="0"/>
          </a:p>
        </p:txBody>
      </p:sp>
      <p:graphicFrame>
        <p:nvGraphicFramePr>
          <p:cNvPr id="5" name="Table 4">
            <a:extLst>
              <a:ext uri="{FF2B5EF4-FFF2-40B4-BE49-F238E27FC236}">
                <a16:creationId xmlns:a16="http://schemas.microsoft.com/office/drawing/2014/main" id="{82730DEB-5D58-4872-ADB9-4EFD9EFFD725}"/>
              </a:ext>
            </a:extLst>
          </p:cNvPr>
          <p:cNvGraphicFramePr>
            <a:graphicFrameLocks noGrp="1"/>
          </p:cNvGraphicFramePr>
          <p:nvPr>
            <p:extLst>
              <p:ext uri="{D42A27DB-BD31-4B8C-83A1-F6EECF244321}">
                <p14:modId xmlns:p14="http://schemas.microsoft.com/office/powerpoint/2010/main" val="1766086925"/>
              </p:ext>
            </p:extLst>
          </p:nvPr>
        </p:nvGraphicFramePr>
        <p:xfrm>
          <a:off x="4256581" y="2647509"/>
          <a:ext cx="3678838" cy="1828800"/>
        </p:xfrm>
        <a:graphic>
          <a:graphicData uri="http://schemas.openxmlformats.org/drawingml/2006/table">
            <a:tbl>
              <a:tblPr firstRow="1" bandRow="1">
                <a:tableStyleId>{10A1B5D5-9B99-4C35-A422-299274C87663}</a:tableStyleId>
              </a:tblPr>
              <a:tblGrid>
                <a:gridCol w="1839419">
                  <a:extLst>
                    <a:ext uri="{9D8B030D-6E8A-4147-A177-3AD203B41FA5}">
                      <a16:colId xmlns:a16="http://schemas.microsoft.com/office/drawing/2014/main" val="2655801659"/>
                    </a:ext>
                  </a:extLst>
                </a:gridCol>
                <a:gridCol w="1839419">
                  <a:extLst>
                    <a:ext uri="{9D8B030D-6E8A-4147-A177-3AD203B41FA5}">
                      <a16:colId xmlns:a16="http://schemas.microsoft.com/office/drawing/2014/main" val="2299891756"/>
                    </a:ext>
                  </a:extLst>
                </a:gridCol>
              </a:tblGrid>
              <a:tr h="280540">
                <a:tc>
                  <a:txBody>
                    <a:bodyPr/>
                    <a:lstStyle/>
                    <a:p>
                      <a:r>
                        <a:rPr lang="en-HK" sz="1800" dirty="0">
                          <a:latin typeface="Arial" panose="020B0604020202020204" pitchFamily="34" charset="0"/>
                          <a:cs typeface="Arial" panose="020B0604020202020204" pitchFamily="34" charset="0"/>
                        </a:rPr>
                        <a:t>T</a:t>
                      </a:r>
                      <a:r>
                        <a:rPr lang="en-HK" sz="1800" baseline="-25000" dirty="0">
                          <a:latin typeface="Arial" panose="020B0604020202020204" pitchFamily="34" charset="0"/>
                          <a:cs typeface="Arial" panose="020B0604020202020204" pitchFamily="34" charset="0"/>
                        </a:rPr>
                        <a:t>1</a:t>
                      </a:r>
                    </a:p>
                  </a:txBody>
                  <a:tcPr/>
                </a:tc>
                <a:tc>
                  <a:txBody>
                    <a:bodyPr/>
                    <a:lstStyle/>
                    <a:p>
                      <a:r>
                        <a:rPr lang="en-HK" sz="1800" dirty="0">
                          <a:latin typeface="Arial" panose="020B0604020202020204" pitchFamily="34" charset="0"/>
                          <a:cs typeface="Arial" panose="020B0604020202020204" pitchFamily="34" charset="0"/>
                        </a:rPr>
                        <a:t>T</a:t>
                      </a:r>
                      <a:r>
                        <a:rPr lang="en-HK" sz="1800" baseline="-25000" dirty="0">
                          <a:latin typeface="Arial" panose="020B0604020202020204" pitchFamily="34" charset="0"/>
                          <a:cs typeface="Arial" panose="020B0604020202020204" pitchFamily="34" charset="0"/>
                        </a:rPr>
                        <a:t>2</a:t>
                      </a:r>
                    </a:p>
                  </a:txBody>
                  <a:tcPr marT="0" marB="0" anchor="ctr"/>
                </a:tc>
                <a:extLst>
                  <a:ext uri="{0D108BD9-81ED-4DB2-BD59-A6C34878D82A}">
                    <a16:rowId xmlns:a16="http://schemas.microsoft.com/office/drawing/2014/main" val="2779980673"/>
                  </a:ext>
                </a:extLst>
              </a:tr>
              <a:tr h="250515">
                <a:tc>
                  <a:txBody>
                    <a:bodyPr/>
                    <a:lstStyle/>
                    <a:p>
                      <a:r>
                        <a:rPr lang="en-HK" sz="1800" dirty="0">
                          <a:latin typeface="Arial" panose="020B0604020202020204" pitchFamily="34" charset="0"/>
                          <a:cs typeface="Arial" panose="020B0604020202020204" pitchFamily="34" charset="0"/>
                        </a:rPr>
                        <a:t>Read</a:t>
                      </a:r>
                      <a:r>
                        <a:rPr lang="en-US" altLang="zh-TW" sz="1800" dirty="0">
                          <a:latin typeface="Arial" panose="020B0604020202020204" pitchFamily="34" charset="0"/>
                          <a:cs typeface="Arial" panose="020B0604020202020204" pitchFamily="34" charset="0"/>
                        </a:rPr>
                        <a:t>(a)</a:t>
                      </a:r>
                      <a:endParaRPr lang="en-HK" sz="1800" dirty="0">
                        <a:latin typeface="Arial" panose="020B0604020202020204" pitchFamily="34" charset="0"/>
                        <a:cs typeface="Arial" panose="020B0604020202020204" pitchFamily="34" charset="0"/>
                      </a:endParaRP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42749806"/>
                  </a:ext>
                </a:extLst>
              </a:tr>
              <a:tr h="250515">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Read(b)</a:t>
                      </a:r>
                    </a:p>
                  </a:txBody>
                  <a:tcPr/>
                </a:tc>
                <a:extLst>
                  <a:ext uri="{0D108BD9-81ED-4DB2-BD59-A6C34878D82A}">
                    <a16:rowId xmlns:a16="http://schemas.microsoft.com/office/drawing/2014/main" val="2105907410"/>
                  </a:ext>
                </a:extLst>
              </a:tr>
              <a:tr h="250515">
                <a:tc>
                  <a:txBody>
                    <a:bodyPr/>
                    <a:lstStyle/>
                    <a:p>
                      <a:r>
                        <a:rPr lang="en-HK" sz="1800" dirty="0">
                          <a:latin typeface="Arial" panose="020B0604020202020204" pitchFamily="34" charset="0"/>
                          <a:cs typeface="Arial" panose="020B0604020202020204" pitchFamily="34" charset="0"/>
                        </a:rPr>
                        <a:t>Write(b)</a:t>
                      </a: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929465982"/>
                  </a:ext>
                </a:extLst>
              </a:tr>
              <a:tr h="250515">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Write(a)</a:t>
                      </a:r>
                    </a:p>
                  </a:txBody>
                  <a:tcPr/>
                </a:tc>
                <a:extLst>
                  <a:ext uri="{0D108BD9-81ED-4DB2-BD59-A6C34878D82A}">
                    <a16:rowId xmlns:a16="http://schemas.microsoft.com/office/drawing/2014/main" val="2268979137"/>
                  </a:ext>
                </a:extLst>
              </a:tr>
            </a:tbl>
          </a:graphicData>
        </a:graphic>
      </p:graphicFrame>
    </p:spTree>
    <p:extLst>
      <p:ext uri="{BB962C8B-B14F-4D97-AF65-F5344CB8AC3E}">
        <p14:creationId xmlns:p14="http://schemas.microsoft.com/office/powerpoint/2010/main" val="3699713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7E68B-5392-4038-BE8F-8D67327E94B0}"/>
              </a:ext>
            </a:extLst>
          </p:cNvPr>
          <p:cNvSpPr>
            <a:spLocks noGrp="1"/>
          </p:cNvSpPr>
          <p:nvPr>
            <p:ph type="title"/>
          </p:nvPr>
        </p:nvSpPr>
        <p:spPr/>
        <p:txBody>
          <a:bodyPr/>
          <a:lstStyle/>
          <a:p>
            <a:r>
              <a:rPr lang="en-HK" dirty="0"/>
              <a:t>Question 3 (Answer)</a:t>
            </a:r>
          </a:p>
        </p:txBody>
      </p:sp>
      <p:sp>
        <p:nvSpPr>
          <p:cNvPr id="3" name="Content Placeholder 2">
            <a:extLst>
              <a:ext uri="{FF2B5EF4-FFF2-40B4-BE49-F238E27FC236}">
                <a16:creationId xmlns:a16="http://schemas.microsoft.com/office/drawing/2014/main" id="{66223CF3-BA36-4797-8595-7C11F37FB9BB}"/>
              </a:ext>
            </a:extLst>
          </p:cNvPr>
          <p:cNvSpPr>
            <a:spLocks noGrp="1"/>
          </p:cNvSpPr>
          <p:nvPr>
            <p:ph idx="1"/>
          </p:nvPr>
        </p:nvSpPr>
        <p:spPr/>
        <p:txBody>
          <a:bodyPr>
            <a:normAutofit lnSpcReduction="10000"/>
          </a:bodyPr>
          <a:lstStyle/>
          <a:p>
            <a:r>
              <a:rPr lang="en-HK" dirty="0"/>
              <a:t>Part a</a:t>
            </a:r>
          </a:p>
          <a:p>
            <a:pPr lvl="1"/>
            <a:r>
              <a:rPr lang="en-HK" dirty="0"/>
              <a:t>a: T2 </a:t>
            </a:r>
            <a:r>
              <a:rPr lang="en-HK" dirty="0">
                <a:sym typeface="Symbol" panose="05050102010706020507" pitchFamily="18" charset="2"/>
              </a:rPr>
              <a:t> </a:t>
            </a:r>
            <a:r>
              <a:rPr lang="en-HK" dirty="0"/>
              <a:t>T1</a:t>
            </a:r>
          </a:p>
          <a:p>
            <a:pPr lvl="1"/>
            <a:r>
              <a:rPr lang="en-HK" dirty="0"/>
              <a:t>b: T1 </a:t>
            </a:r>
            <a:r>
              <a:rPr lang="en-HK" dirty="0">
                <a:sym typeface="Symbol" panose="05050102010706020507" pitchFamily="18" charset="2"/>
              </a:rPr>
              <a:t> </a:t>
            </a:r>
            <a:r>
              <a:rPr lang="en-HK" dirty="0"/>
              <a:t>T2</a:t>
            </a:r>
          </a:p>
          <a:p>
            <a:r>
              <a:rPr lang="en-US" dirty="0"/>
              <a:t>Part b</a:t>
            </a:r>
          </a:p>
          <a:p>
            <a:pPr lvl="1"/>
            <a:r>
              <a:rPr lang="en-US" dirty="0"/>
              <a:t>Wait-die: If TS(</a:t>
            </a:r>
            <a:r>
              <a:rPr lang="en-US" dirty="0" err="1"/>
              <a:t>T</a:t>
            </a:r>
            <a:r>
              <a:rPr lang="en-US" baseline="-25000" dirty="0" err="1"/>
              <a:t>i</a:t>
            </a:r>
            <a:r>
              <a:rPr lang="en-US" dirty="0"/>
              <a:t>) &lt; TS(</a:t>
            </a:r>
            <a:r>
              <a:rPr lang="en-US" dirty="0" err="1"/>
              <a:t>T</a:t>
            </a:r>
            <a:r>
              <a:rPr lang="en-US" baseline="-25000" dirty="0" err="1"/>
              <a:t>j</a:t>
            </a:r>
            <a:r>
              <a:rPr lang="en-US" dirty="0"/>
              <a:t>), </a:t>
            </a:r>
            <a:r>
              <a:rPr lang="en-US" dirty="0" err="1"/>
              <a:t>T</a:t>
            </a:r>
            <a:r>
              <a:rPr lang="en-US" baseline="-25000" dirty="0" err="1"/>
              <a:t>i</a:t>
            </a:r>
            <a:r>
              <a:rPr lang="en-US" dirty="0"/>
              <a:t> waits else </a:t>
            </a:r>
            <a:r>
              <a:rPr lang="en-US" dirty="0" err="1"/>
              <a:t>T</a:t>
            </a:r>
            <a:r>
              <a:rPr lang="en-US" baseline="-25000" dirty="0" err="1"/>
              <a:t>i</a:t>
            </a:r>
            <a:r>
              <a:rPr lang="en-US" dirty="0"/>
              <a:t> dies</a:t>
            </a:r>
            <a:endParaRPr lang="en-HK" dirty="0"/>
          </a:p>
          <a:p>
            <a:pPr lvl="1"/>
            <a:r>
              <a:rPr lang="en-US" dirty="0"/>
              <a:t>Thus, Write(a) from T</a:t>
            </a:r>
            <a:r>
              <a:rPr lang="en-US" baseline="-25000" dirty="0"/>
              <a:t>2</a:t>
            </a:r>
            <a:r>
              <a:rPr lang="en-US" dirty="0"/>
              <a:t> will make it to abort and release the lock of data item b. Thus, the final schedule will be T</a:t>
            </a:r>
            <a:r>
              <a:rPr lang="en-US" baseline="-25000" dirty="0"/>
              <a:t>1</a:t>
            </a:r>
            <a:r>
              <a:rPr lang="en-US" dirty="0"/>
              <a:t> and then T</a:t>
            </a:r>
            <a:r>
              <a:rPr lang="en-US" baseline="-25000" dirty="0"/>
              <a:t>2</a:t>
            </a:r>
            <a:r>
              <a:rPr lang="en-US" dirty="0"/>
              <a:t>.</a:t>
            </a:r>
          </a:p>
          <a:p>
            <a:r>
              <a:rPr lang="en-US" dirty="0"/>
              <a:t>Part c</a:t>
            </a:r>
          </a:p>
          <a:p>
            <a:pPr lvl="1"/>
            <a:r>
              <a:rPr lang="en-US" sz="2200" dirty="0"/>
              <a:t>Wound-wait:  If TS(</a:t>
            </a:r>
            <a:r>
              <a:rPr lang="en-US" sz="2200" dirty="0" err="1"/>
              <a:t>T</a:t>
            </a:r>
            <a:r>
              <a:rPr lang="en-US" sz="2200" baseline="-25000" dirty="0" err="1"/>
              <a:t>i</a:t>
            </a:r>
            <a:r>
              <a:rPr lang="en-US" sz="2200" dirty="0"/>
              <a:t>) &lt; TS(</a:t>
            </a:r>
            <a:r>
              <a:rPr lang="en-US" sz="2200" dirty="0" err="1"/>
              <a:t>T</a:t>
            </a:r>
            <a:r>
              <a:rPr lang="en-US" sz="2200" baseline="-25000" dirty="0" err="1"/>
              <a:t>j</a:t>
            </a:r>
            <a:r>
              <a:rPr lang="en-US" sz="2200" dirty="0"/>
              <a:t>), </a:t>
            </a:r>
            <a:r>
              <a:rPr lang="en-US" sz="2200" dirty="0" err="1"/>
              <a:t>T</a:t>
            </a:r>
            <a:r>
              <a:rPr lang="en-US" sz="2200" baseline="-25000" dirty="0" err="1"/>
              <a:t>j</a:t>
            </a:r>
            <a:r>
              <a:rPr lang="en-US" sz="2200" dirty="0"/>
              <a:t> wounds else </a:t>
            </a:r>
            <a:r>
              <a:rPr lang="en-US" sz="2200" dirty="0" err="1"/>
              <a:t>T</a:t>
            </a:r>
            <a:r>
              <a:rPr lang="en-US" sz="2200" baseline="-25000" dirty="0" err="1"/>
              <a:t>i</a:t>
            </a:r>
            <a:r>
              <a:rPr lang="en-US" sz="2200" dirty="0"/>
              <a:t> waits</a:t>
            </a:r>
            <a:endParaRPr lang="en-HK" sz="2600" dirty="0"/>
          </a:p>
          <a:p>
            <a:pPr lvl="1"/>
            <a:r>
              <a:rPr lang="en-US" sz="2200" dirty="0"/>
              <a:t>When the Write(b) from T</a:t>
            </a:r>
            <a:r>
              <a:rPr lang="en-US" sz="2200" baseline="-25000" dirty="0"/>
              <a:t>1</a:t>
            </a:r>
            <a:r>
              <a:rPr lang="en-US" sz="2200" dirty="0"/>
              <a:t> arrives, T</a:t>
            </a:r>
            <a:r>
              <a:rPr lang="en-US" sz="2200" baseline="-25000" dirty="0"/>
              <a:t>2</a:t>
            </a:r>
            <a:r>
              <a:rPr lang="en-US" sz="2200" dirty="0"/>
              <a:t> is aborted. Thus, the final schedule will also be T</a:t>
            </a:r>
            <a:r>
              <a:rPr lang="en-US" sz="2200" baseline="-25000" dirty="0"/>
              <a:t>1</a:t>
            </a:r>
            <a:r>
              <a:rPr lang="en-US" sz="2200" dirty="0"/>
              <a:t> and </a:t>
            </a:r>
            <a:r>
              <a:rPr lang="en-HK" sz="2200" dirty="0"/>
              <a:t>then</a:t>
            </a:r>
            <a:r>
              <a:rPr lang="zh-TW" altLang="en-US" sz="2200" dirty="0"/>
              <a:t> </a:t>
            </a:r>
            <a:r>
              <a:rPr lang="en-US" sz="2200" dirty="0"/>
              <a:t>T</a:t>
            </a:r>
            <a:r>
              <a:rPr lang="en-US" sz="2200" baseline="-25000" dirty="0"/>
              <a:t>2</a:t>
            </a:r>
            <a:r>
              <a:rPr lang="en-US" sz="2200" dirty="0"/>
              <a:t>. </a:t>
            </a:r>
            <a:endParaRPr lang="en-HK" sz="2600" dirty="0"/>
          </a:p>
          <a:p>
            <a:pPr lvl="1"/>
            <a:endParaRPr lang="en-HK" dirty="0"/>
          </a:p>
          <a:p>
            <a:endParaRPr lang="en-HK" dirty="0"/>
          </a:p>
        </p:txBody>
      </p:sp>
      <p:sp>
        <p:nvSpPr>
          <p:cNvPr id="4" name="Slide Number Placeholder 3">
            <a:extLst>
              <a:ext uri="{FF2B5EF4-FFF2-40B4-BE49-F238E27FC236}">
                <a16:creationId xmlns:a16="http://schemas.microsoft.com/office/drawing/2014/main" id="{B47819D1-B710-4C73-A5A5-F53A65AB47B1}"/>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2290702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28711</TotalTime>
  <Words>577</Words>
  <PresentationFormat>Widescreen</PresentationFormat>
  <Paragraphs>107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Corbel</vt:lpstr>
      <vt:lpstr>Wingdings</vt:lpstr>
      <vt:lpstr>Banded</vt:lpstr>
      <vt:lpstr>Tutorial 10: Concurrency Control</vt:lpstr>
      <vt:lpstr>Question 1</vt:lpstr>
      <vt:lpstr>Question 1 (Answer)</vt:lpstr>
      <vt:lpstr>Question 2</vt:lpstr>
      <vt:lpstr>Question 2a (Answer)</vt:lpstr>
      <vt:lpstr>Question 2b (Answer)</vt:lpstr>
      <vt:lpstr>Question 2c (Answer)</vt:lpstr>
      <vt:lpstr>Question 3</vt:lpstr>
      <vt:lpstr>Question 3 (Answer)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2019-01-21T16:15:42Z</dcterms:created>
  <dcterms:modified xsi:type="dcterms:W3CDTF">2019-04-19T02:09:27Z</dcterms:modified>
</cp:coreProperties>
</file>