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379" autoAdjust="0"/>
  </p:normalViewPr>
  <p:slideViewPr>
    <p:cSldViewPr snapToGrid="0">
      <p:cViewPr>
        <p:scale>
          <a:sx n="80" d="100"/>
          <a:sy n="80" d="100"/>
        </p:scale>
        <p:origin x="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042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382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627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52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10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Concurrency Control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(3/5)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 </a:t>
            </a:r>
            <a:r>
              <a:rPr lang="en-US" altLang="zh-TW" sz="2400" dirty="0"/>
              <a:t>3: </a:t>
            </a:r>
            <a:r>
              <a:rPr lang="en-HK" sz="2400" dirty="0"/>
              <a:t>Applying the more restrictive SELECT operation first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1203-24C6-4D66-94C8-C6FEC64DCE0A}"/>
              </a:ext>
            </a:extLst>
          </p:cNvPr>
          <p:cNvSpPr txBox="1"/>
          <p:nvPr/>
        </p:nvSpPr>
        <p:spPr>
          <a:xfrm>
            <a:off x="9183284" y="365767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30" y="283820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68783" y="513766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8C49-92B6-4D7B-89A6-EFF1D0A770A7}"/>
              </a:ext>
            </a:extLst>
          </p:cNvPr>
          <p:cNvSpPr txBox="1"/>
          <p:nvPr/>
        </p:nvSpPr>
        <p:spPr>
          <a:xfrm>
            <a:off x="7965214" y="5042130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39283-B8B3-4800-B15C-03DFF508AED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9378209" y="326908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378209" y="4088563"/>
            <a:ext cx="1117015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8160139" y="5473017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67566" y="5473017"/>
            <a:ext cx="392573" cy="23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600002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 PNAME="HeavenRay"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53911" y="6030889"/>
            <a:ext cx="0" cy="18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38834" y="4334124"/>
            <a:ext cx="3454088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5E0231-74F5-4ECB-AE57-440BB1005BD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160139" y="4806796"/>
            <a:ext cx="0" cy="2353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5FEF08-2B53-4145-9082-E15DCE079920}"/>
              </a:ext>
            </a:extLst>
          </p:cNvPr>
          <p:cNvCxnSpPr>
            <a:cxnSpLocks/>
          </p:cNvCxnSpPr>
          <p:nvPr/>
        </p:nvCxnSpPr>
        <p:spPr>
          <a:xfrm flipH="1">
            <a:off x="8233216" y="4088563"/>
            <a:ext cx="1144993" cy="359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46677" y="433412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539007" y="4818464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(4/5)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 4</a:t>
            </a:r>
            <a:r>
              <a:rPr lang="en-US" altLang="zh-TW" sz="2400" dirty="0"/>
              <a:t>: R</a:t>
            </a:r>
            <a:r>
              <a:rPr lang="en-HK" altLang="zh-TW" sz="2400" dirty="0" err="1"/>
              <a:t>eplacing</a:t>
            </a:r>
            <a:r>
              <a:rPr lang="zh-TW" altLang="en-US" sz="2400" dirty="0"/>
              <a:t> </a:t>
            </a:r>
            <a:r>
              <a:rPr lang="en-HK" sz="2400" dirty="0"/>
              <a:t>CROSS PRODUCT and SELECT with JOIN operation</a:t>
            </a:r>
          </a:p>
          <a:p>
            <a:endParaRPr lang="en-HK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29" y="2820561"/>
            <a:ext cx="971815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07823" y="496240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187381" y="3215391"/>
            <a:ext cx="1150370" cy="890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53911" y="4516692"/>
            <a:ext cx="1027636" cy="102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542039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53912" y="599394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60337" y="4105524"/>
            <a:ext cx="345408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68180" y="403694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485312" y="4516692"/>
            <a:ext cx="0" cy="381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6">
            <a:extLst>
              <a:ext uri="{FF2B5EF4-FFF2-40B4-BE49-F238E27FC236}">
                <a16:creationId xmlns:a16="http://schemas.microsoft.com/office/drawing/2014/main" id="{C5711B66-CD3C-41ED-A3AB-686E923FE4BE}"/>
              </a:ext>
            </a:extLst>
          </p:cNvPr>
          <p:cNvGrpSpPr>
            <a:grpSpLocks/>
          </p:cNvGrpSpPr>
          <p:nvPr/>
        </p:nvGrpSpPr>
        <p:grpSpPr bwMode="auto">
          <a:xfrm>
            <a:off x="8551684" y="2937616"/>
            <a:ext cx="244475" cy="174625"/>
            <a:chOff x="377" y="2904"/>
            <a:chExt cx="154" cy="110"/>
          </a:xfrm>
        </p:grpSpPr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A36B14E9-83A1-43DF-9A44-2DA2ACE84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9D4693EE-523E-4129-B779-7697FDBF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B6A617F2-00CB-4086-83A9-52C5CE66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65053A2C-59D4-4FF2-9043-7A382A161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DC42FD1-FED1-4E70-BEB5-1EEA98020907}"/>
              </a:ext>
            </a:extLst>
          </p:cNvPr>
          <p:cNvGrpSpPr>
            <a:grpSpLocks/>
          </p:cNvGrpSpPr>
          <p:nvPr/>
        </p:nvGrpSpPr>
        <p:grpSpPr bwMode="auto">
          <a:xfrm>
            <a:off x="7137704" y="4202768"/>
            <a:ext cx="244475" cy="174625"/>
            <a:chOff x="377" y="2904"/>
            <a:chExt cx="154" cy="110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62D2E479-5A3E-4AB6-8965-EA308701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F26137CA-DF28-4CA6-8BF7-56B4EA0C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87462D3-A7F8-4C09-8EB7-5C3E415A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365997DD-C469-439E-95E5-79C948A9E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BD140A-F159-473E-A021-B907CCBB6F67}"/>
              </a:ext>
            </a:extLst>
          </p:cNvPr>
          <p:cNvCxnSpPr>
            <a:cxnSpLocks/>
          </p:cNvCxnSpPr>
          <p:nvPr/>
        </p:nvCxnSpPr>
        <p:spPr>
          <a:xfrm>
            <a:off x="8181547" y="4516692"/>
            <a:ext cx="1381553" cy="162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B346DD-2918-4832-882E-0DB73071594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317918" y="3221260"/>
            <a:ext cx="1177306" cy="815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8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(5/5)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pPr marL="814388" lvl="1" indent="-457200"/>
            <a:r>
              <a:rPr lang="en-HK" sz="2400" dirty="0"/>
              <a:t>Step </a:t>
            </a:r>
            <a:r>
              <a:rPr lang="en-US" altLang="zh-TW" sz="2400" dirty="0"/>
              <a:t>5: </a:t>
            </a:r>
            <a:r>
              <a:rPr lang="en-US" altLang="zh-CN" sz="2200" dirty="0"/>
              <a:t>Moving PROJECT operations down the query tree</a:t>
            </a:r>
          </a:p>
          <a:p>
            <a:endParaRPr lang="en-HK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29" y="2820561"/>
            <a:ext cx="971815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07823" y="496240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431245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0475208" y="3834653"/>
            <a:ext cx="1" cy="3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</p:cNvCxnSpPr>
          <p:nvPr/>
        </p:nvCxnSpPr>
        <p:spPr>
          <a:xfrm flipH="1">
            <a:off x="8270162" y="3215391"/>
            <a:ext cx="1067588" cy="313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9345918" y="5803088"/>
            <a:ext cx="1" cy="410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220323" y="4516692"/>
            <a:ext cx="961224" cy="453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542039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53912" y="599394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60337" y="4105524"/>
            <a:ext cx="345408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68180" y="403694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485312" y="4516692"/>
            <a:ext cx="0" cy="381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6">
            <a:extLst>
              <a:ext uri="{FF2B5EF4-FFF2-40B4-BE49-F238E27FC236}">
                <a16:creationId xmlns:a16="http://schemas.microsoft.com/office/drawing/2014/main" id="{C5711B66-CD3C-41ED-A3AB-686E923FE4BE}"/>
              </a:ext>
            </a:extLst>
          </p:cNvPr>
          <p:cNvGrpSpPr>
            <a:grpSpLocks/>
          </p:cNvGrpSpPr>
          <p:nvPr/>
        </p:nvGrpSpPr>
        <p:grpSpPr bwMode="auto">
          <a:xfrm>
            <a:off x="8551684" y="2937616"/>
            <a:ext cx="244475" cy="174625"/>
            <a:chOff x="377" y="2904"/>
            <a:chExt cx="154" cy="110"/>
          </a:xfrm>
        </p:grpSpPr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A36B14E9-83A1-43DF-9A44-2DA2ACE84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9D4693EE-523E-4129-B779-7697FDBF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B6A617F2-00CB-4086-83A9-52C5CE66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65053A2C-59D4-4FF2-9043-7A382A161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DC42FD1-FED1-4E70-BEB5-1EEA98020907}"/>
              </a:ext>
            </a:extLst>
          </p:cNvPr>
          <p:cNvGrpSpPr>
            <a:grpSpLocks/>
          </p:cNvGrpSpPr>
          <p:nvPr/>
        </p:nvGrpSpPr>
        <p:grpSpPr bwMode="auto">
          <a:xfrm>
            <a:off x="7137704" y="4202768"/>
            <a:ext cx="244475" cy="174625"/>
            <a:chOff x="377" y="2904"/>
            <a:chExt cx="154" cy="110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62D2E479-5A3E-4AB6-8965-EA308701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F26137CA-DF28-4CA6-8BF7-56B4EA0C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87462D3-A7F8-4C09-8EB7-5C3E415A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365997DD-C469-439E-95E5-79C948A9E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6EB9BF3-5D19-45B2-B407-FC2ED4481B7C}"/>
              </a:ext>
            </a:extLst>
          </p:cNvPr>
          <p:cNvSpPr txBox="1"/>
          <p:nvPr/>
        </p:nvSpPr>
        <p:spPr>
          <a:xfrm>
            <a:off x="8585934" y="5372201"/>
            <a:ext cx="1519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ESSN, 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BD140A-F159-473E-A021-B907CCBB6F6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181547" y="4516692"/>
            <a:ext cx="1164371" cy="855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3B5F2C-B4EC-4791-83B9-BA377AD2F98E}"/>
              </a:ext>
            </a:extLst>
          </p:cNvPr>
          <p:cNvSpPr txBox="1"/>
          <p:nvPr/>
        </p:nvSpPr>
        <p:spPr>
          <a:xfrm>
            <a:off x="6502017" y="4970269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PNUMBER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8C000A-5470-43A1-A269-DB3EB309D5BA}"/>
              </a:ext>
            </a:extLst>
          </p:cNvPr>
          <p:cNvCxnSpPr>
            <a:cxnSpLocks/>
          </p:cNvCxnSpPr>
          <p:nvPr/>
        </p:nvCxnSpPr>
        <p:spPr>
          <a:xfrm>
            <a:off x="7153912" y="543006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49320-0C26-469C-B61E-B42F10DF21EE}"/>
              </a:ext>
            </a:extLst>
          </p:cNvPr>
          <p:cNvSpPr txBox="1"/>
          <p:nvPr/>
        </p:nvSpPr>
        <p:spPr>
          <a:xfrm>
            <a:off x="9647097" y="3403766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SSN, 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3E1DA4-3F69-4451-9944-B8B255C7A2D7}"/>
              </a:ext>
            </a:extLst>
          </p:cNvPr>
          <p:cNvSpPr txBox="1"/>
          <p:nvPr/>
        </p:nvSpPr>
        <p:spPr>
          <a:xfrm>
            <a:off x="7766659" y="3395256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ESSN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549B37-2505-4ED8-A4A8-3EF2BAE74765}"/>
              </a:ext>
            </a:extLst>
          </p:cNvPr>
          <p:cNvCxnSpPr>
            <a:cxnSpLocks/>
          </p:cNvCxnSpPr>
          <p:nvPr/>
        </p:nvCxnSpPr>
        <p:spPr>
          <a:xfrm flipH="1">
            <a:off x="8160627" y="3844169"/>
            <a:ext cx="1" cy="3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B346DD-2918-4832-882E-0DB73071594D}"/>
              </a:ext>
            </a:extLst>
          </p:cNvPr>
          <p:cNvCxnSpPr>
            <a:cxnSpLocks/>
          </p:cNvCxnSpPr>
          <p:nvPr/>
        </p:nvCxnSpPr>
        <p:spPr>
          <a:xfrm>
            <a:off x="9317918" y="3221260"/>
            <a:ext cx="1121482" cy="336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5660-C2DF-491B-A815-7F3926E9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8D0-3441-4B49-AAD5-D18155E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2400" dirty="0"/>
              <a:t>Consider the following table scheme, and assume that R</a:t>
            </a:r>
            <a:r>
              <a:rPr lang="en-US" sz="2400" baseline="-25000" dirty="0"/>
              <a:t>1</a:t>
            </a:r>
            <a:r>
              <a:rPr lang="en-US" sz="2400" dirty="0"/>
              <a:t> has 1000 tuples, R</a:t>
            </a:r>
            <a:r>
              <a:rPr lang="en-US" sz="2400" baseline="-25000" dirty="0"/>
              <a:t>2</a:t>
            </a:r>
            <a:r>
              <a:rPr lang="en-US" sz="2400" dirty="0"/>
              <a:t> has 1500 tuples and R</a:t>
            </a:r>
            <a:r>
              <a:rPr lang="en-US" sz="2400" baseline="-25000" dirty="0"/>
              <a:t>3</a:t>
            </a:r>
            <a:r>
              <a:rPr lang="en-US" sz="2400" dirty="0"/>
              <a:t> has 750 tuples.   </a:t>
            </a:r>
            <a:endParaRPr lang="en-HK" sz="24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1</a:t>
            </a:r>
            <a:r>
              <a:rPr lang="en-US" sz="2200" dirty="0"/>
              <a:t> (</a:t>
            </a:r>
            <a:r>
              <a:rPr lang="en-US" sz="2200" i="1" u="sng" dirty="0"/>
              <a:t>A</a:t>
            </a:r>
            <a:r>
              <a:rPr lang="en-US" sz="2200" i="1" dirty="0"/>
              <a:t>, B, C</a:t>
            </a:r>
            <a:r>
              <a:rPr lang="en-US" sz="2200" dirty="0"/>
              <a:t>)</a:t>
            </a:r>
            <a:endParaRPr lang="en-HK" sz="22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2</a:t>
            </a:r>
            <a:r>
              <a:rPr lang="en-US" sz="2200" dirty="0"/>
              <a:t> (</a:t>
            </a:r>
            <a:r>
              <a:rPr lang="en-US" sz="2200" i="1" u="sng" dirty="0"/>
              <a:t>C</a:t>
            </a:r>
            <a:r>
              <a:rPr lang="en-US" sz="2200" dirty="0"/>
              <a:t>, D, E)</a:t>
            </a:r>
            <a:endParaRPr lang="en-HK" sz="22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3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u="sng" dirty="0"/>
              <a:t>E</a:t>
            </a:r>
            <a:r>
              <a:rPr lang="en-US" sz="2200" i="1" dirty="0"/>
              <a:t>, F</a:t>
            </a:r>
            <a:r>
              <a:rPr lang="en-US" sz="2200" dirty="0"/>
              <a:t>)</a:t>
            </a:r>
            <a:endParaRPr lang="en-HK" sz="2200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sz="2400" dirty="0"/>
              <a:t>Estimate the size (max and min numbers of tuples) of R</a:t>
            </a:r>
            <a:r>
              <a:rPr lang="en-US" sz="2400" baseline="-25000" dirty="0"/>
              <a:t>1</a:t>
            </a:r>
            <a:r>
              <a:rPr lang="en-US" sz="2400" dirty="0"/>
              <a:t> * R</a:t>
            </a:r>
            <a:r>
              <a:rPr lang="en-US" sz="2400" baseline="-25000" dirty="0"/>
              <a:t>2</a:t>
            </a:r>
            <a:r>
              <a:rPr lang="en-US" sz="2400" dirty="0"/>
              <a:t> * R</a:t>
            </a:r>
            <a:r>
              <a:rPr lang="en-US" sz="2400" baseline="-25000" dirty="0"/>
              <a:t>3</a:t>
            </a:r>
            <a:r>
              <a:rPr lang="en-US" sz="2400" dirty="0"/>
              <a:t> (where * denotes Natural Join).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There are two ways to perform the Natural Join in (a), which one is more efficient in terms of number of comparison? </a:t>
            </a:r>
            <a:endParaRPr lang="en-HK" dirty="0"/>
          </a:p>
          <a:p>
            <a:pPr marL="873125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 * R</a:t>
            </a:r>
            <a:r>
              <a:rPr lang="en-US" baseline="-25000" dirty="0"/>
              <a:t>2</a:t>
            </a:r>
            <a:r>
              <a:rPr lang="en-US" dirty="0"/>
              <a:t>) * R</a:t>
            </a:r>
            <a:r>
              <a:rPr lang="en-US" baseline="-25000" dirty="0"/>
              <a:t>3</a:t>
            </a:r>
            <a:endParaRPr lang="en-HK" baseline="-25000" dirty="0"/>
          </a:p>
          <a:p>
            <a:pPr marL="873125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* (R</a:t>
            </a:r>
            <a:r>
              <a:rPr lang="en-US" baseline="-25000" dirty="0"/>
              <a:t>2</a:t>
            </a:r>
            <a:r>
              <a:rPr lang="en-US" dirty="0"/>
              <a:t> * R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9508-DC6B-4BD9-B80F-627A9E9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704-77AE-40BF-898F-401ACE77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23CC-5C06-4BD4-9830-DD5C499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R</a:t>
            </a:r>
            <a:r>
              <a:rPr lang="en-HK" baseline="-25000" dirty="0"/>
              <a:t>2</a:t>
            </a:r>
            <a:r>
              <a:rPr lang="en-HK" dirty="0"/>
              <a:t> produces 0 to 1,000 tuples.</a:t>
            </a:r>
          </a:p>
          <a:p>
            <a:r>
              <a:rPr lang="en-HK" dirty="0"/>
              <a:t>Temp * R</a:t>
            </a:r>
            <a:r>
              <a:rPr lang="en-HK" baseline="-25000" dirty="0"/>
              <a:t>3</a:t>
            </a:r>
            <a:r>
              <a:rPr lang="en-HK" dirty="0"/>
              <a:t> produces to 0 to 1,000 tuples.</a:t>
            </a:r>
          </a:p>
          <a:p>
            <a:r>
              <a:rPr lang="en-HK" dirty="0"/>
              <a:t>The min and max numbers of tuples are 0 and 1,000, respectively.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0DE38-CECD-4929-8DD0-167450E9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DB5-EC24-4816-8F6E-9A7FF82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1398-6D55-4F09-A46A-372C4AC5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), (R</a:t>
            </a:r>
            <a:r>
              <a:rPr lang="en-US" baseline="-25000" dirty="0"/>
              <a:t>1</a:t>
            </a:r>
            <a:r>
              <a:rPr lang="en-US" dirty="0"/>
              <a:t> * R</a:t>
            </a:r>
            <a:r>
              <a:rPr lang="en-US" baseline="-25000" dirty="0"/>
              <a:t>2</a:t>
            </a:r>
            <a:r>
              <a:rPr lang="en-US" dirty="0"/>
              <a:t>) * R</a:t>
            </a:r>
            <a:r>
              <a:rPr lang="en-US" baseline="-25000" dirty="0"/>
              <a:t>3</a:t>
            </a:r>
            <a:endParaRPr lang="en-HK" baseline="-25000" dirty="0"/>
          </a:p>
          <a:p>
            <a:pPr lvl="1"/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R</a:t>
            </a:r>
            <a:r>
              <a:rPr lang="en-HK" baseline="-25000" dirty="0"/>
              <a:t>2</a:t>
            </a:r>
            <a:r>
              <a:rPr lang="en-HK" dirty="0"/>
              <a:t> requires 1,000 * 1,500 = 1,500,000 comparisons at the worst case </a:t>
            </a:r>
          </a:p>
          <a:p>
            <a:pPr lvl="1"/>
            <a:r>
              <a:rPr lang="en-HK" dirty="0"/>
              <a:t>Temp * R</a:t>
            </a:r>
            <a:r>
              <a:rPr lang="en-HK" baseline="-25000" dirty="0"/>
              <a:t>3</a:t>
            </a:r>
            <a:r>
              <a:rPr lang="en-HK" dirty="0"/>
              <a:t> requires 1,000 * 750 = 750,000 comparisons at the worst case</a:t>
            </a:r>
          </a:p>
          <a:p>
            <a:pPr lvl="1"/>
            <a:r>
              <a:rPr lang="en-HK" dirty="0"/>
              <a:t>In total, it requires 2,250,000 comparisons at the worst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EF32-B035-40B9-96C5-F3ACA5A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DB5-EC24-4816-8F6E-9A7FF82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1398-6D55-4F09-A46A-372C4AC5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US" dirty="0"/>
              <a:t>For (ii), R</a:t>
            </a:r>
            <a:r>
              <a:rPr lang="en-US" baseline="-25000" dirty="0"/>
              <a:t>1</a:t>
            </a:r>
            <a:r>
              <a:rPr lang="en-US" dirty="0"/>
              <a:t> * ( R</a:t>
            </a:r>
            <a:r>
              <a:rPr lang="en-US" baseline="-25000" dirty="0"/>
              <a:t>2</a:t>
            </a:r>
            <a:r>
              <a:rPr lang="en-US" dirty="0"/>
              <a:t> * R</a:t>
            </a:r>
            <a:r>
              <a:rPr lang="en-US" baseline="-25000" dirty="0"/>
              <a:t>3</a:t>
            </a:r>
            <a:r>
              <a:rPr lang="en-US" dirty="0"/>
              <a:t> )</a:t>
            </a:r>
            <a:endParaRPr lang="en-HK" baseline="-25000" dirty="0"/>
          </a:p>
          <a:p>
            <a:pPr lvl="1"/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* R</a:t>
            </a:r>
            <a:r>
              <a:rPr lang="en-HK" baseline="-25000" dirty="0"/>
              <a:t>3</a:t>
            </a:r>
            <a:r>
              <a:rPr lang="en-HK" dirty="0"/>
              <a:t> requires 1,500 * 750 = 1,125,000 comparisons at the worst case 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Temp requires 1,000 * 1,500 = 1,500,000 comparisons at the worst case</a:t>
            </a:r>
          </a:p>
          <a:p>
            <a:pPr lvl="1"/>
            <a:r>
              <a:rPr lang="en-HK" dirty="0"/>
              <a:t>In total, it requires 2,625,000 comparisons at the worst case</a:t>
            </a:r>
          </a:p>
          <a:p>
            <a:r>
              <a:rPr lang="en-US" dirty="0"/>
              <a:t>In conclusion, (</a:t>
            </a:r>
            <a:r>
              <a:rPr lang="en-US" dirty="0" err="1"/>
              <a:t>i</a:t>
            </a:r>
            <a:r>
              <a:rPr lang="en-US" dirty="0"/>
              <a:t>) is more efficient than (ii) in terms of number of comparison.</a:t>
            </a:r>
            <a:endParaRPr lang="en-HK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EF32-B035-40B9-96C5-F3ACA5A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FCC-1228-4C84-BE9F-3A12BB6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A1D-CB76-4EE1-A309-DA9C69C1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canonical query tree is a tree structure that corresponds to a relational algebra expression or an SQL query directly, without doing any optimization. As such, it is usually not the most efficient way of executing the query.</a:t>
            </a:r>
            <a:endParaRPr lang="en-HK" dirty="0"/>
          </a:p>
          <a:p>
            <a:r>
              <a:rPr lang="en-US" dirty="0"/>
              <a:t> Consider the relations: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EMPLOYEE(ENAME, SSN, BDATE, ADDRESS, DNUM)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PROJECT(PNAME, PNUMBER, PLOCATION, DNUM)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WORKS_ON(ESSN, PNO, HOURS)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49A8-37D9-4283-80F1-4EE8BC63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5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FCC-1228-4C84-BE9F-3A12BB6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A1D-CB76-4EE1-A309-DA9C69C1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84385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the following SQL query: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SELECT 	ENAME </a:t>
            </a:r>
          </a:p>
          <a:p>
            <a:pPr marL="0" indent="0">
              <a:buNone/>
            </a:pPr>
            <a:r>
              <a:rPr lang="en-US" dirty="0"/>
              <a:t>	FROM 		EMPLOYEE, WORKS_ON, PROJECT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WHERE 	PNAME="</a:t>
            </a:r>
            <a:r>
              <a:rPr lang="en-US" dirty="0" err="1"/>
              <a:t>HeavenRay</a:t>
            </a:r>
            <a:r>
              <a:rPr lang="en-US" dirty="0"/>
              <a:t>" AND PNUMBER=PNO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 		AND ESSN=SSN AND BDATE &gt; “OCT-11-1966”;</a:t>
            </a:r>
            <a:endParaRPr lang="en-HK" dirty="0"/>
          </a:p>
          <a:p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Draw a canonical query tree for the above SQL query.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Apply the optimization rules to the above query tree and come up with the most optimized query tree.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49A8-37D9-4283-80F1-4EE8BC63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74E3-6B6C-4E02-822B-3624FE8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2a (Answer) </a:t>
            </a:r>
            <a:r>
              <a:rPr lang="en-US" altLang="zh-TW" dirty="0"/>
              <a:t>(1/5)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0664-1199-4CD4-9EFB-D166EFAA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5E918-D3A1-4867-88FD-DE9A1C7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34877-F87E-43B7-AFDC-61E0C5F229EC}"/>
              </a:ext>
            </a:extLst>
          </p:cNvPr>
          <p:cNvSpPr txBox="1"/>
          <p:nvPr/>
        </p:nvSpPr>
        <p:spPr>
          <a:xfrm>
            <a:off x="6637967" y="378050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AF1AD-7C45-4077-817A-4B98F03A5966}"/>
              </a:ext>
            </a:extLst>
          </p:cNvPr>
          <p:cNvSpPr txBox="1"/>
          <p:nvPr/>
        </p:nvSpPr>
        <p:spPr>
          <a:xfrm>
            <a:off x="1973813" y="296103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AND PNUMBER=PNO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AND ESSN=SSN AND 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F78D5-BFC6-4116-92B9-8958A76480CF}"/>
              </a:ext>
            </a:extLst>
          </p:cNvPr>
          <p:cNvSpPr txBox="1"/>
          <p:nvPr/>
        </p:nvSpPr>
        <p:spPr>
          <a:xfrm>
            <a:off x="6250842" y="214155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A8A7C-37BE-4F66-94C3-32D8EF32ECE3}"/>
              </a:ext>
            </a:extLst>
          </p:cNvPr>
          <p:cNvSpPr txBox="1"/>
          <p:nvPr/>
        </p:nvSpPr>
        <p:spPr>
          <a:xfrm>
            <a:off x="7727629" y="4687284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C726F-1D84-4557-9225-07CF09C0CF9B}"/>
              </a:ext>
            </a:extLst>
          </p:cNvPr>
          <p:cNvSpPr txBox="1"/>
          <p:nvPr/>
        </p:nvSpPr>
        <p:spPr>
          <a:xfrm>
            <a:off x="6207561" y="5858722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24E1F-E0E2-4559-98C1-E045EB438684}"/>
              </a:ext>
            </a:extLst>
          </p:cNvPr>
          <p:cNvSpPr txBox="1"/>
          <p:nvPr/>
        </p:nvSpPr>
        <p:spPr>
          <a:xfrm>
            <a:off x="3487479" y="5858721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F89D-EDFA-44C2-A3D4-708E54741CF3}"/>
              </a:ext>
            </a:extLst>
          </p:cNvPr>
          <p:cNvSpPr txBox="1"/>
          <p:nvPr/>
        </p:nvSpPr>
        <p:spPr>
          <a:xfrm>
            <a:off x="5419897" y="4687283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75077A-29D7-4114-B03F-5EAC553BE8EC}"/>
              </a:ext>
            </a:extLst>
          </p:cNvPr>
          <p:cNvCxnSpPr>
            <a:cxnSpLocks/>
          </p:cNvCxnSpPr>
          <p:nvPr/>
        </p:nvCxnSpPr>
        <p:spPr>
          <a:xfrm>
            <a:off x="6832892" y="257244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25C337-A42A-4CD0-8FD2-569F73AFD16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6832892" y="339191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A0AEF0-90C1-4D43-BD2D-AA47B6C9A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32892" y="4211393"/>
            <a:ext cx="1645103" cy="475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E272B1-98C3-4CB1-9C62-DF215CEDAFB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614822" y="4211393"/>
            <a:ext cx="1218070" cy="475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666F08-3802-4023-94E3-E03F7A1EE04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5614822" y="5118170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BD897-6B01-4F7E-9F53-338BAF51F72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4354864" y="5118170"/>
            <a:ext cx="1259958" cy="740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(2/5)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Steps 1 and 2: Break up any SELECT operations with conjunctive conditions and move each SELECT operation as far down the query tree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1203-24C6-4D66-94C8-C6FEC64DCE0A}"/>
              </a:ext>
            </a:extLst>
          </p:cNvPr>
          <p:cNvSpPr txBox="1"/>
          <p:nvPr/>
        </p:nvSpPr>
        <p:spPr>
          <a:xfrm>
            <a:off x="9183284" y="365767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30" y="283820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785802" y="5137660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286526" y="6213568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8C49-92B6-4D7B-89A6-EFF1D0A770A7}"/>
              </a:ext>
            </a:extLst>
          </p:cNvPr>
          <p:cNvSpPr txBox="1"/>
          <p:nvPr/>
        </p:nvSpPr>
        <p:spPr>
          <a:xfrm>
            <a:off x="7965214" y="5042130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39283-B8B3-4800-B15C-03DFF508AED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9378209" y="326908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378209" y="4088563"/>
            <a:ext cx="1117015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158152" y="4088563"/>
            <a:ext cx="1220057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8160139" y="5473017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67566" y="5473017"/>
            <a:ext cx="392573" cy="23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600002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53911" y="6030889"/>
            <a:ext cx="0" cy="18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31108" y="4338676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5E0231-74F5-4ECB-AE57-440BB1005BDA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>
            <a:off x="8158152" y="4769563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46677" y="433412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539007" y="4818464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5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28747</TotalTime>
  <Words>713</Words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Tutorial 10: Concurrency Control</vt:lpstr>
      <vt:lpstr>Question 1</vt:lpstr>
      <vt:lpstr>Question 1a (Answer)</vt:lpstr>
      <vt:lpstr>Question 1b (Answer) (1/2)</vt:lpstr>
      <vt:lpstr>Question 1b (Answer) (2/2)</vt:lpstr>
      <vt:lpstr>Question 2 (1/2)</vt:lpstr>
      <vt:lpstr>Question 2 (2/2)</vt:lpstr>
      <vt:lpstr>Question 2a (Answer) (1/5)</vt:lpstr>
      <vt:lpstr>Question 2b (Answer) (2/5)</vt:lpstr>
      <vt:lpstr>Question 2b (Answer) (3/5)</vt:lpstr>
      <vt:lpstr>Question 2b (Answer) (4/5)</vt:lpstr>
      <vt:lpstr>Question 2b (Answer)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2019-04-20T13:35:07Z</dcterms:modified>
</cp:coreProperties>
</file>