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Tutorial 2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 Relational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r>
              <a:rPr lang="en-US" b="1" dirty="0"/>
              <a:t>Department (</a:t>
            </a:r>
            <a:r>
              <a:rPr lang="en-US" b="1" u="sng" dirty="0"/>
              <a:t>Number</a:t>
            </a:r>
            <a:r>
              <a:rPr lang="en-US" b="1" dirty="0"/>
              <a:t>, Name, </a:t>
            </a:r>
            <a:r>
              <a:rPr lang="en-US" b="1" dirty="0" err="1"/>
              <a:t>ManagerSSN</a:t>
            </a:r>
            <a:r>
              <a:rPr lang="en-US" b="1" dirty="0"/>
              <a:t>, StartDate)</a:t>
            </a:r>
            <a:endParaRPr lang="en-HK" dirty="0"/>
          </a:p>
          <a:p>
            <a:r>
              <a:rPr lang="en-US" b="1" dirty="0" err="1"/>
              <a:t>Dept_Location</a:t>
            </a:r>
            <a:r>
              <a:rPr lang="en-US" b="1" dirty="0"/>
              <a:t> (</a:t>
            </a:r>
            <a:r>
              <a:rPr lang="en-US" b="1" u="sng" dirty="0" err="1"/>
              <a:t>DeptNum</a:t>
            </a:r>
            <a:r>
              <a:rPr lang="en-US" b="1" dirty="0"/>
              <a:t>, </a:t>
            </a:r>
            <a:r>
              <a:rPr lang="en-US" b="1" u="sng" dirty="0"/>
              <a:t>Location</a:t>
            </a:r>
            <a:r>
              <a:rPr lang="en-US" b="1" dirty="0"/>
              <a:t>)</a:t>
            </a:r>
            <a:endParaRPr lang="en-HK" dirty="0"/>
          </a:p>
          <a:p>
            <a:r>
              <a:rPr lang="en-US" b="1" dirty="0"/>
              <a:t>Employee (</a:t>
            </a:r>
            <a:r>
              <a:rPr lang="en-US" b="1" u="sng" dirty="0"/>
              <a:t>SSN</a:t>
            </a:r>
            <a:r>
              <a:rPr lang="en-US" b="1" dirty="0"/>
              <a:t>, </a:t>
            </a:r>
            <a:r>
              <a:rPr lang="en-US" b="1" dirty="0" err="1"/>
              <a:t>Fname</a:t>
            </a:r>
            <a:r>
              <a:rPr lang="en-US" b="1" dirty="0"/>
              <a:t>, </a:t>
            </a:r>
            <a:r>
              <a:rPr lang="en-US" b="1" dirty="0" err="1"/>
              <a:t>Lname</a:t>
            </a:r>
            <a:r>
              <a:rPr lang="en-US" b="1" dirty="0"/>
              <a:t>, </a:t>
            </a:r>
            <a:r>
              <a:rPr lang="en-US" b="1" dirty="0" err="1"/>
              <a:t>SupervisorSSN</a:t>
            </a:r>
            <a:r>
              <a:rPr lang="en-US" b="1" dirty="0"/>
              <a:t>)</a:t>
            </a:r>
            <a:endParaRPr lang="en-HK" dirty="0"/>
          </a:p>
          <a:p>
            <a:r>
              <a:rPr lang="en-US" b="1" dirty="0"/>
              <a:t>Dependent (</a:t>
            </a:r>
            <a:r>
              <a:rPr lang="en-US" b="1" u="sng" dirty="0"/>
              <a:t>Name,</a:t>
            </a:r>
            <a:r>
              <a:rPr lang="en-US" b="1" dirty="0"/>
              <a:t> </a:t>
            </a:r>
            <a:r>
              <a:rPr lang="en-US" b="1" u="sng" dirty="0" err="1"/>
              <a:t>EmployeeSSN</a:t>
            </a:r>
            <a:r>
              <a:rPr lang="en-US" b="1" dirty="0"/>
              <a:t>, Relationship)</a:t>
            </a:r>
            <a:endParaRPr lang="en-HK" dirty="0"/>
          </a:p>
          <a:p>
            <a:r>
              <a:rPr lang="en-US" b="1" dirty="0" err="1"/>
              <a:t>Work_for</a:t>
            </a:r>
            <a:r>
              <a:rPr lang="en-US" b="1" dirty="0"/>
              <a:t> (</a:t>
            </a:r>
            <a:r>
              <a:rPr lang="en-US" b="1" u="sng" dirty="0" err="1"/>
              <a:t>EmployeeSSN</a:t>
            </a:r>
            <a:r>
              <a:rPr lang="en-US" b="1" dirty="0"/>
              <a:t>, </a:t>
            </a:r>
            <a:r>
              <a:rPr lang="en-US" b="1" u="sng" dirty="0" err="1"/>
              <a:t>DeptNum</a:t>
            </a:r>
            <a:r>
              <a:rPr lang="en-US" b="1" dirty="0"/>
              <a:t>)</a:t>
            </a:r>
            <a:endParaRPr lang="en-HK" dirty="0"/>
          </a:p>
          <a:p>
            <a:pPr lvl="1"/>
            <a:endParaRPr lang="en-HK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10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426852" cy="4516058"/>
          </a:xfrm>
        </p:spPr>
        <p:txBody>
          <a:bodyPr>
            <a:normAutofit fontScale="92500"/>
          </a:bodyPr>
          <a:lstStyle/>
          <a:p>
            <a:pPr lvl="0"/>
            <a:r>
              <a:rPr lang="en-US" sz="2400" dirty="0"/>
              <a:t>Translate the given ER diagram to relational models based on the following steps.</a:t>
            </a:r>
            <a:endParaRPr lang="en-HK" sz="2400" dirty="0"/>
          </a:p>
          <a:p>
            <a:pPr marL="815975" lvl="1" indent="-457200">
              <a:buFont typeface="+mj-lt"/>
              <a:buAutoNum type="alphaLcParenR"/>
            </a:pPr>
            <a:r>
              <a:rPr lang="en-US" dirty="0"/>
              <a:t>Map each strong entity type into a relation</a:t>
            </a:r>
            <a:endParaRPr lang="en-HK" dirty="0"/>
          </a:p>
          <a:p>
            <a:pPr marL="815975" lvl="1" indent="-457200">
              <a:buFont typeface="+mj-lt"/>
              <a:buAutoNum type="alphaLcParenR"/>
            </a:pPr>
            <a:r>
              <a:rPr lang="en-US" dirty="0"/>
              <a:t>Map each weak entity type with its identifying relationship type into a relation</a:t>
            </a:r>
            <a:endParaRPr lang="en-HK" dirty="0"/>
          </a:p>
          <a:p>
            <a:pPr marL="815975" lvl="1" indent="-457200">
              <a:buFont typeface="+mj-lt"/>
              <a:buAutoNum type="alphaLcParenR"/>
            </a:pPr>
            <a:r>
              <a:rPr lang="en-US" dirty="0"/>
              <a:t>Map each binary 1:1 relationship type into attributes </a:t>
            </a:r>
            <a:endParaRPr lang="en-HK" dirty="0"/>
          </a:p>
          <a:p>
            <a:pPr marL="815975" lvl="1" indent="-457200">
              <a:buFont typeface="+mj-lt"/>
              <a:buAutoNum type="alphaLcParenR"/>
            </a:pPr>
            <a:r>
              <a:rPr lang="en-US" dirty="0"/>
              <a:t>Map each binary 1:N Relationship types into attributes</a:t>
            </a:r>
            <a:endParaRPr lang="en-HK" dirty="0"/>
          </a:p>
          <a:p>
            <a:pPr marL="815975" lvl="1" indent="-457200">
              <a:buFont typeface="+mj-lt"/>
              <a:buAutoNum type="alphaLcParenR"/>
            </a:pPr>
            <a:r>
              <a:rPr lang="en-US" dirty="0"/>
              <a:t>Map each binary M:N relationship type into a relation</a:t>
            </a:r>
            <a:endParaRPr lang="en-HK" dirty="0"/>
          </a:p>
          <a:p>
            <a:pPr marL="815975" lvl="1" indent="-457200">
              <a:buFont typeface="+mj-lt"/>
              <a:buAutoNum type="alphaLcParenR"/>
            </a:pPr>
            <a:r>
              <a:rPr lang="en-US" dirty="0"/>
              <a:t>Map each N-</a:t>
            </a:r>
            <a:r>
              <a:rPr lang="en-US" dirty="0" err="1"/>
              <a:t>ary</a:t>
            </a:r>
            <a:r>
              <a:rPr lang="en-US" dirty="0"/>
              <a:t> relationship type into a relation</a:t>
            </a:r>
            <a:endParaRPr lang="en-HK" dirty="0"/>
          </a:p>
          <a:p>
            <a:pPr marL="815975" lvl="1" indent="-457200">
              <a:buFont typeface="+mj-lt"/>
              <a:buAutoNum type="alphaLcParenR"/>
            </a:pPr>
            <a:r>
              <a:rPr lang="en-US" dirty="0"/>
              <a:t>Map each multi-valued attribute into a relation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07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pPr marL="458787" indent="-457200"/>
            <a:r>
              <a:rPr lang="en-US" sz="2000" dirty="0"/>
              <a:t>For each strong entity type,</a:t>
            </a:r>
            <a:endParaRPr lang="en-HK" sz="2000" dirty="0"/>
          </a:p>
          <a:p>
            <a:pPr lvl="1"/>
            <a:r>
              <a:rPr lang="en-US" dirty="0"/>
              <a:t>Include simple (or atomic) attributes of the entity</a:t>
            </a:r>
            <a:endParaRPr lang="en-HK" dirty="0"/>
          </a:p>
          <a:p>
            <a:pPr lvl="1"/>
            <a:r>
              <a:rPr lang="en-US" dirty="0"/>
              <a:t>Include components of composite attributes</a:t>
            </a:r>
            <a:endParaRPr lang="en-HK" dirty="0"/>
          </a:p>
          <a:p>
            <a:pPr lvl="1"/>
            <a:r>
              <a:rPr lang="en-US" dirty="0"/>
              <a:t>Identify the primary key from the key attributes</a:t>
            </a:r>
            <a:endParaRPr lang="en-HK" dirty="0"/>
          </a:p>
          <a:p>
            <a:pPr lvl="1"/>
            <a:r>
              <a:rPr lang="en-US" dirty="0"/>
              <a:t>Do not include: non-simple component of composite attributes, derived attributes, multi-valued attributes (not yet) </a:t>
            </a:r>
            <a:endParaRPr lang="en-HK" dirty="0"/>
          </a:p>
          <a:p>
            <a:r>
              <a:rPr lang="en-US" b="1" dirty="0">
                <a:solidFill>
                  <a:srgbClr val="C00000"/>
                </a:solidFill>
              </a:rPr>
              <a:t>Employee (</a:t>
            </a:r>
            <a:r>
              <a:rPr lang="en-US" b="1" u="sng" dirty="0">
                <a:solidFill>
                  <a:srgbClr val="C00000"/>
                </a:solidFill>
              </a:rPr>
              <a:t>SSN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Fname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Lname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endParaRPr lang="en-HK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Department (</a:t>
            </a:r>
            <a:r>
              <a:rPr lang="en-US" b="1" u="sng" dirty="0">
                <a:solidFill>
                  <a:srgbClr val="C00000"/>
                </a:solidFill>
              </a:rPr>
              <a:t>Number</a:t>
            </a:r>
            <a:r>
              <a:rPr lang="en-US" b="1" dirty="0">
                <a:solidFill>
                  <a:srgbClr val="C00000"/>
                </a:solidFill>
              </a:rPr>
              <a:t> , Name)</a:t>
            </a:r>
            <a:endParaRPr lang="en-HK" dirty="0">
              <a:solidFill>
                <a:srgbClr val="C00000"/>
              </a:solidFill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902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For each weak entity type with its identifying relationship type </a:t>
            </a:r>
          </a:p>
          <a:p>
            <a:pPr lvl="1"/>
            <a:r>
              <a:rPr lang="en-US" dirty="0"/>
              <a:t>Include simple (or atomic) attributes</a:t>
            </a:r>
            <a:endParaRPr lang="en-HK" dirty="0"/>
          </a:p>
          <a:p>
            <a:pPr lvl="1"/>
            <a:r>
              <a:rPr lang="en-US" dirty="0"/>
              <a:t>Add the associated strong entity’s key attribute as attributes (also known as foreign key because it refers to another relation’s primary key)</a:t>
            </a:r>
            <a:endParaRPr lang="en-HK" dirty="0"/>
          </a:p>
          <a:p>
            <a:pPr lvl="1"/>
            <a:r>
              <a:rPr lang="en-US" dirty="0"/>
              <a:t>Set the primary key as the combination of (1) the key attribute of the associated strong entity and (2) the partial key of the weak entity</a:t>
            </a:r>
            <a:endParaRPr lang="en-HK" dirty="0"/>
          </a:p>
          <a:p>
            <a:r>
              <a:rPr lang="en-US" b="1" dirty="0">
                <a:solidFill>
                  <a:srgbClr val="C00000"/>
                </a:solidFill>
              </a:rPr>
              <a:t>Dependent (</a:t>
            </a:r>
            <a:r>
              <a:rPr lang="en-US" b="1" u="sng" dirty="0">
                <a:solidFill>
                  <a:srgbClr val="C00000"/>
                </a:solidFill>
              </a:rPr>
              <a:t>Name,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u="sng" dirty="0" err="1">
                <a:solidFill>
                  <a:srgbClr val="C00000"/>
                </a:solidFill>
              </a:rPr>
              <a:t>EmployeeSSN</a:t>
            </a:r>
            <a:r>
              <a:rPr lang="en-US" b="1" dirty="0">
                <a:solidFill>
                  <a:srgbClr val="C00000"/>
                </a:solidFill>
              </a:rPr>
              <a:t>, Relationship)</a:t>
            </a:r>
            <a:endParaRPr lang="en-HK" dirty="0">
              <a:solidFill>
                <a:srgbClr val="C00000"/>
              </a:solidFill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rgbClr val="FFC000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rgbClr val="FFC000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83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For each binary 1:1 relationship type,</a:t>
            </a:r>
            <a:endParaRPr lang="en-HK" dirty="0"/>
          </a:p>
          <a:p>
            <a:pPr lvl="1"/>
            <a:r>
              <a:rPr lang="en-US" dirty="0"/>
              <a:t>Include the primary key of one entity type as attributes (foreign keys) of the other entity type  (note: it is better to choose the entity in total participation to include the other entity’s privacy key as attributes) </a:t>
            </a:r>
            <a:endParaRPr lang="en-HK" dirty="0"/>
          </a:p>
          <a:p>
            <a:pPr lvl="1"/>
            <a:r>
              <a:rPr lang="en-US" dirty="0"/>
              <a:t>Include the simple attributes of the relationship type</a:t>
            </a:r>
          </a:p>
          <a:p>
            <a:r>
              <a:rPr lang="en-US" b="1" dirty="0">
                <a:solidFill>
                  <a:srgbClr val="C00000"/>
                </a:solidFill>
              </a:rPr>
              <a:t>Department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u="sng" dirty="0">
                <a:solidFill>
                  <a:srgbClr val="C00000"/>
                </a:solidFill>
              </a:rPr>
              <a:t>Number</a:t>
            </a:r>
            <a:r>
              <a:rPr lang="en-US" dirty="0">
                <a:solidFill>
                  <a:srgbClr val="C00000"/>
                </a:solidFill>
              </a:rPr>
              <a:t>, Name, </a:t>
            </a:r>
            <a:r>
              <a:rPr lang="en-US" b="1" dirty="0" err="1">
                <a:solidFill>
                  <a:srgbClr val="C00000"/>
                </a:solidFill>
              </a:rPr>
              <a:t>ManagerSSN</a:t>
            </a:r>
            <a:r>
              <a:rPr lang="en-US" b="1" dirty="0">
                <a:solidFill>
                  <a:srgbClr val="C00000"/>
                </a:solidFill>
              </a:rPr>
              <a:t>, StartDate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HK" dirty="0">
              <a:solidFill>
                <a:srgbClr val="C00000"/>
              </a:solidFill>
            </a:endParaRPr>
          </a:p>
          <a:p>
            <a:pPr lvl="0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rgbClr val="FFD966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722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For each binary 1:N Relationship type,</a:t>
            </a:r>
            <a:endParaRPr lang="en-HK" sz="2400" dirty="0"/>
          </a:p>
          <a:p>
            <a:pPr lvl="1"/>
            <a:r>
              <a:rPr lang="en-US" dirty="0"/>
              <a:t>In the relation representing the N-side entity type, add the primary key of the 1-side entity type as attributes (foreign key)</a:t>
            </a:r>
            <a:endParaRPr lang="en-HK" dirty="0"/>
          </a:p>
          <a:p>
            <a:pPr lvl="1"/>
            <a:r>
              <a:rPr lang="en-US" dirty="0"/>
              <a:t>Include the simple attributes of the relationship type</a:t>
            </a:r>
            <a:endParaRPr lang="en-HK" dirty="0"/>
          </a:p>
          <a:p>
            <a:r>
              <a:rPr lang="en-US" b="1" dirty="0">
                <a:solidFill>
                  <a:srgbClr val="C00000"/>
                </a:solidFill>
              </a:rPr>
              <a:t>Employee (</a:t>
            </a:r>
            <a:r>
              <a:rPr lang="en-US" b="1" u="sng" dirty="0">
                <a:solidFill>
                  <a:srgbClr val="C00000"/>
                </a:solidFill>
              </a:rPr>
              <a:t>SSN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Fname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Lname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SupervisorSSN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endParaRPr lang="en-HK" b="1" dirty="0">
              <a:solidFill>
                <a:srgbClr val="C00000"/>
              </a:solidFill>
            </a:endParaRPr>
          </a:p>
          <a:p>
            <a:pPr lvl="0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rgbClr val="FFD9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06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For each binary M:N relationship type,</a:t>
            </a:r>
            <a:endParaRPr lang="en-HK" sz="2400" dirty="0"/>
          </a:p>
          <a:p>
            <a:pPr lvl="1"/>
            <a:r>
              <a:rPr lang="en-US" dirty="0"/>
              <a:t>Include the primary keys of the participating entity types as attributes (foreign keys)</a:t>
            </a:r>
            <a:endParaRPr lang="en-HK" dirty="0"/>
          </a:p>
          <a:p>
            <a:pPr lvl="1"/>
            <a:r>
              <a:rPr lang="en-US" dirty="0"/>
              <a:t>Identify the primary key as the combination of the above foreign keys</a:t>
            </a:r>
            <a:endParaRPr lang="en-HK" dirty="0"/>
          </a:p>
          <a:p>
            <a:pPr lvl="1"/>
            <a:r>
              <a:rPr lang="en-US" dirty="0"/>
              <a:t>Include the simple attributes of the relationship type</a:t>
            </a:r>
            <a:endParaRPr lang="en-HK" dirty="0"/>
          </a:p>
          <a:p>
            <a:r>
              <a:rPr lang="en-US" b="1" dirty="0" err="1">
                <a:solidFill>
                  <a:srgbClr val="C00000"/>
                </a:solidFill>
              </a:rPr>
              <a:t>Work_for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u="sng" dirty="0" err="1">
                <a:solidFill>
                  <a:srgbClr val="C00000"/>
                </a:solidFill>
              </a:rPr>
              <a:t>EmployeeSSN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u="sng" dirty="0" err="1">
                <a:solidFill>
                  <a:srgbClr val="C00000"/>
                </a:solidFill>
              </a:rPr>
              <a:t>DeptNum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endParaRPr lang="en-HK" dirty="0">
              <a:solidFill>
                <a:srgbClr val="C00000"/>
              </a:solidFill>
            </a:endParaRPr>
          </a:p>
          <a:p>
            <a:pPr lvl="0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rgbClr val="FFD966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063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For each N-</a:t>
            </a:r>
            <a:r>
              <a:rPr lang="en-US" sz="2400" dirty="0" err="1"/>
              <a:t>ary</a:t>
            </a:r>
            <a:r>
              <a:rPr lang="en-US" sz="2400" dirty="0"/>
              <a:t> relationship type,</a:t>
            </a:r>
            <a:endParaRPr lang="en-HK" sz="2400" dirty="0"/>
          </a:p>
          <a:p>
            <a:pPr lvl="1"/>
            <a:r>
              <a:rPr lang="en-US" dirty="0"/>
              <a:t>Perform the same steps as in binary M:N relationship type</a:t>
            </a:r>
            <a:endParaRPr lang="en-HK" dirty="0"/>
          </a:p>
          <a:p>
            <a:pPr lvl="0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45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For each multi-valued attribute,</a:t>
            </a:r>
            <a:endParaRPr lang="en-HK" sz="2400" dirty="0"/>
          </a:p>
          <a:p>
            <a:pPr lvl="1"/>
            <a:r>
              <a:rPr lang="en-US" dirty="0"/>
              <a:t>Include the given multi-valued attribute</a:t>
            </a:r>
            <a:endParaRPr lang="en-HK" dirty="0"/>
          </a:p>
          <a:p>
            <a:pPr lvl="1"/>
            <a:r>
              <a:rPr lang="en-US" dirty="0"/>
              <a:t>Include the primary key of the entity/relationship type owning the multivalued attribute</a:t>
            </a:r>
          </a:p>
          <a:p>
            <a:pPr lvl="1"/>
            <a:r>
              <a:rPr lang="en-US" dirty="0"/>
              <a:t>Identify the primary key as the combination of (1) the above primary key and (2) the given multi-valued attribute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Dept_location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u="sng" dirty="0" err="1">
                <a:solidFill>
                  <a:srgbClr val="C00000"/>
                </a:solidFill>
              </a:rPr>
              <a:t>DeptNum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u="sng" dirty="0">
                <a:solidFill>
                  <a:srgbClr val="C00000"/>
                </a:solidFill>
              </a:rPr>
              <a:t>Location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endParaRPr lang="en-HK" dirty="0">
              <a:solidFill>
                <a:srgbClr val="C00000"/>
              </a:solidFill>
            </a:endParaRPr>
          </a:p>
          <a:p>
            <a:pPr lvl="1"/>
            <a:endParaRPr lang="en-HK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rgbClr val="FFD966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622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7076</TotalTime>
  <Words>853</Words>
  <PresentationFormat>Widescreen</PresentationFormat>
  <Paragraphs>317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Banded</vt:lpstr>
      <vt:lpstr>Tutorial 2: Relational Model</vt:lpstr>
      <vt:lpstr>Question 1</vt:lpstr>
      <vt:lpstr>Question 1(a)</vt:lpstr>
      <vt:lpstr>Question 1(b)</vt:lpstr>
      <vt:lpstr>Question 1(c)</vt:lpstr>
      <vt:lpstr>Question 1(d)</vt:lpstr>
      <vt:lpstr>Question 1(e)</vt:lpstr>
      <vt:lpstr>Question 1(f)</vt:lpstr>
      <vt:lpstr>Question 1(g)</vt:lpstr>
      <vt:lpstr>Question 1: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2019-01-12T15:44:20Z</dcterms:created>
  <dcterms:modified xsi:type="dcterms:W3CDTF">2019-01-26T17:27:40Z</dcterms:modified>
</cp:coreProperties>
</file>