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8" r:id="rId1"/>
  </p:sldMasterIdLst>
  <p:notesMasterIdLst>
    <p:notesMasterId r:id="rId16"/>
  </p:notes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  <p:sldId id="264" r:id="rId10"/>
    <p:sldId id="266" r:id="rId11"/>
    <p:sldId id="267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78" y="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32E39-34A5-458C-9849-B298AAA9942D}" type="datetimeFigureOut">
              <a:rPr lang="en-HK" smtClean="0"/>
              <a:t>9/3/2019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47922-2639-4BCF-AAD1-20BDF7C4579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2016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0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4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>
            <a:lvl1pPr marL="358775" indent="-358775">
              <a:lnSpc>
                <a:spcPct val="100000"/>
              </a:lnSpc>
              <a:buFont typeface="Wingdings" panose="05000000000000000000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5963" indent="-357188">
              <a:lnSpc>
                <a:spcPct val="10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9013" indent="-273050">
              <a:lnSpc>
                <a:spcPct val="100000"/>
              </a:lnSpc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89013" indent="-273050"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89013" indent="-273050"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1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cap="none" spc="1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41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1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7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1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27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7DF7-17A0-465D-943B-4FB07F46EA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HK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Tutorial 6</a:t>
            </a:r>
            <a:r>
              <a:rPr lang="en-US" altLang="zh-TW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Functional Dependency &amp; </a:t>
            </a:r>
            <a:br>
              <a:rPr lang="en-US" altLang="zh-CN" sz="4000" b="1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  <a:endParaRPr lang="en-HK" sz="40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EC910-6843-48D5-9A2C-38ECCDAE30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HK" sz="3600" b="1" dirty="0">
                <a:latin typeface="Arial" panose="020B0604020202020204" pitchFamily="34" charset="0"/>
                <a:cs typeface="Arial" panose="020B0604020202020204" pitchFamily="34" charset="0"/>
              </a:rPr>
              <a:t>CS3402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2965518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7126B-81FF-4179-92FD-94945C47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r>
              <a:rPr lang="en-HK" altLang="zh-TW" dirty="0"/>
              <a:t> 4 (Answer) (2/6)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63567-7B26-4083-8F97-10842C6F9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HK" dirty="0"/>
              <a:t>R = {</a:t>
            </a:r>
            <a:r>
              <a:rPr lang="en-HK" dirty="0" err="1"/>
              <a:t>CourseId</a:t>
            </a:r>
            <a:r>
              <a:rPr lang="en-HK" dirty="0"/>
              <a:t>, </a:t>
            </a:r>
            <a:r>
              <a:rPr lang="en-HK" dirty="0" err="1"/>
              <a:t>CourseName</a:t>
            </a:r>
            <a:r>
              <a:rPr lang="en-HK" dirty="0"/>
              <a:t>, Year, Lecturer, </a:t>
            </a:r>
            <a:r>
              <a:rPr lang="en-HK" dirty="0" err="1"/>
              <a:t>Enrollment</a:t>
            </a:r>
            <a:r>
              <a:rPr lang="en-HK" dirty="0"/>
              <a:t>, </a:t>
            </a:r>
            <a:r>
              <a:rPr lang="en-HK" dirty="0" err="1"/>
              <a:t>RoomId</a:t>
            </a:r>
            <a:r>
              <a:rPr lang="en-HK" dirty="0"/>
              <a:t>, </a:t>
            </a:r>
            <a:r>
              <a:rPr lang="en-HK" dirty="0" err="1"/>
              <a:t>RoomCapacity</a:t>
            </a:r>
            <a:r>
              <a:rPr lang="en-HK" dirty="0"/>
              <a:t>, Day, Time}</a:t>
            </a:r>
          </a:p>
          <a:p>
            <a:pPr>
              <a:lnSpc>
                <a:spcPct val="110000"/>
              </a:lnSpc>
            </a:pPr>
            <a:r>
              <a:rPr lang="en-HK" dirty="0"/>
              <a:t>X = {</a:t>
            </a:r>
            <a:r>
              <a:rPr lang="en-US" altLang="zh-TW" dirty="0"/>
              <a:t>C</a:t>
            </a:r>
            <a:r>
              <a:rPr lang="en-HK" altLang="zh-TW" dirty="0" err="1"/>
              <a:t>ourseId</a:t>
            </a:r>
            <a:r>
              <a:rPr lang="en-HK" dirty="0"/>
              <a:t>}</a:t>
            </a:r>
          </a:p>
          <a:p>
            <a:pPr>
              <a:lnSpc>
                <a:spcPct val="110000"/>
              </a:lnSpc>
            </a:pPr>
            <a:r>
              <a:rPr lang="en-HK" dirty="0"/>
              <a:t>X</a:t>
            </a:r>
            <a:r>
              <a:rPr lang="en-HK" baseline="-25000" dirty="0"/>
              <a:t>0</a:t>
            </a:r>
            <a:r>
              <a:rPr lang="en-HK" dirty="0"/>
              <a:t> = {</a:t>
            </a:r>
            <a:r>
              <a:rPr lang="en-US" altLang="zh-TW" dirty="0"/>
              <a:t>C</a:t>
            </a:r>
            <a:r>
              <a:rPr lang="en-HK" altLang="zh-TW" dirty="0" err="1"/>
              <a:t>ourseId</a:t>
            </a:r>
            <a:r>
              <a:rPr lang="en-HK" dirty="0"/>
              <a:t>}</a:t>
            </a:r>
          </a:p>
          <a:p>
            <a:pPr lvl="1">
              <a:lnSpc>
                <a:spcPct val="110000"/>
              </a:lnSpc>
            </a:pPr>
            <a:r>
              <a:rPr lang="en-HK" dirty="0" err="1"/>
              <a:t>CourseId</a:t>
            </a:r>
            <a:r>
              <a:rPr lang="en-HK" dirty="0"/>
              <a:t>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 </a:t>
            </a:r>
            <a:r>
              <a:rPr lang="en-HK" dirty="0" err="1"/>
              <a:t>CourseName</a:t>
            </a:r>
            <a:endParaRPr lang="en-HK" dirty="0"/>
          </a:p>
          <a:p>
            <a:pPr>
              <a:lnSpc>
                <a:spcPct val="110000"/>
              </a:lnSpc>
            </a:pPr>
            <a:r>
              <a:rPr lang="en-US" altLang="zh-TW" dirty="0"/>
              <a:t>X</a:t>
            </a:r>
            <a:r>
              <a:rPr lang="en-US" altLang="zh-TW" baseline="-25000" dirty="0"/>
              <a:t>1</a:t>
            </a:r>
            <a:r>
              <a:rPr lang="en-US" altLang="zh-TW" dirty="0"/>
              <a:t> = {C</a:t>
            </a:r>
            <a:r>
              <a:rPr lang="en-HK" altLang="zh-TW" dirty="0" err="1"/>
              <a:t>ourseId</a:t>
            </a:r>
            <a:r>
              <a:rPr lang="en-HK" altLang="zh-TW" dirty="0"/>
              <a:t>,</a:t>
            </a:r>
            <a:r>
              <a:rPr lang="zh-TW" altLang="en-US" dirty="0"/>
              <a:t> </a:t>
            </a:r>
            <a:r>
              <a:rPr lang="en-HK" altLang="zh-TW" dirty="0" err="1"/>
              <a:t>CourseName</a:t>
            </a:r>
            <a:r>
              <a:rPr lang="en-US" altLang="zh-TW" dirty="0"/>
              <a:t>}</a:t>
            </a:r>
          </a:p>
          <a:p>
            <a:pPr lvl="1">
              <a:lnSpc>
                <a:spcPct val="110000"/>
              </a:lnSpc>
            </a:pPr>
            <a:r>
              <a:rPr lang="en-HK" dirty="0" err="1"/>
              <a:t>CourseName</a:t>
            </a:r>
            <a:r>
              <a:rPr lang="en-HK" dirty="0"/>
              <a:t>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 </a:t>
            </a:r>
            <a:r>
              <a:rPr lang="en-HK" dirty="0" err="1"/>
              <a:t>CourseId</a:t>
            </a:r>
            <a:endParaRPr lang="en-HK" dirty="0"/>
          </a:p>
          <a:p>
            <a:pPr>
              <a:lnSpc>
                <a:spcPct val="110000"/>
              </a:lnSpc>
            </a:pPr>
            <a:r>
              <a:rPr lang="en-US" altLang="zh-TW" dirty="0"/>
              <a:t>X</a:t>
            </a:r>
            <a:r>
              <a:rPr lang="en-US" altLang="zh-TW" baseline="-25000" dirty="0"/>
              <a:t>2</a:t>
            </a:r>
            <a:r>
              <a:rPr lang="en-US" altLang="zh-TW" dirty="0"/>
              <a:t> = {C</a:t>
            </a:r>
            <a:r>
              <a:rPr lang="en-HK" altLang="zh-TW" dirty="0" err="1"/>
              <a:t>ourseId</a:t>
            </a:r>
            <a:r>
              <a:rPr lang="en-HK" altLang="zh-TW" dirty="0"/>
              <a:t>,</a:t>
            </a:r>
            <a:r>
              <a:rPr lang="zh-TW" altLang="en-US" dirty="0"/>
              <a:t> </a:t>
            </a:r>
            <a:r>
              <a:rPr lang="en-HK" altLang="zh-TW" dirty="0" err="1"/>
              <a:t>CourseName</a:t>
            </a:r>
            <a:r>
              <a:rPr lang="en-US" altLang="zh-TW" dirty="0"/>
              <a:t>}</a:t>
            </a:r>
          </a:p>
          <a:p>
            <a:pPr>
              <a:lnSpc>
                <a:spcPct val="110000"/>
              </a:lnSpc>
            </a:pPr>
            <a:r>
              <a:rPr lang="en-US" dirty="0"/>
              <a:t>X</a:t>
            </a:r>
            <a:r>
              <a:rPr lang="en-US" baseline="30000" dirty="0"/>
              <a:t>+</a:t>
            </a:r>
            <a:r>
              <a:rPr lang="en-US" dirty="0"/>
              <a:t> = X</a:t>
            </a:r>
            <a:r>
              <a:rPr lang="en-US" baseline="-25000" dirty="0"/>
              <a:t>2</a:t>
            </a:r>
            <a:r>
              <a:rPr lang="en-US" dirty="0"/>
              <a:t> (Since X</a:t>
            </a:r>
            <a:r>
              <a:rPr lang="en-US" baseline="30000" dirty="0"/>
              <a:t>+</a:t>
            </a:r>
            <a:r>
              <a:rPr lang="en-US" dirty="0"/>
              <a:t> does not include all the attributes in R, it is not a candidate key.)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778DC-89D6-4FA5-BC0F-DD3F1C12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055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7126B-81FF-4179-92FD-94945C47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r>
              <a:rPr lang="en-HK" altLang="zh-TW" dirty="0"/>
              <a:t> 4 (Answer) (3/6)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63567-7B26-4083-8F97-10842C6F9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61154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HK" dirty="0"/>
              <a:t>R = {</a:t>
            </a:r>
            <a:r>
              <a:rPr lang="en-HK" dirty="0" err="1"/>
              <a:t>CourseId</a:t>
            </a:r>
            <a:r>
              <a:rPr lang="en-HK" dirty="0"/>
              <a:t>, </a:t>
            </a:r>
            <a:r>
              <a:rPr lang="en-HK" dirty="0" err="1"/>
              <a:t>CourseName</a:t>
            </a:r>
            <a:r>
              <a:rPr lang="en-HK" dirty="0"/>
              <a:t>, Year, Lecturer, </a:t>
            </a:r>
            <a:r>
              <a:rPr lang="en-HK" dirty="0" err="1"/>
              <a:t>Enrollment</a:t>
            </a:r>
            <a:r>
              <a:rPr lang="en-HK" dirty="0"/>
              <a:t>, </a:t>
            </a:r>
            <a:r>
              <a:rPr lang="en-HK" dirty="0" err="1"/>
              <a:t>RoomId</a:t>
            </a:r>
            <a:r>
              <a:rPr lang="en-HK" dirty="0"/>
              <a:t>, </a:t>
            </a:r>
            <a:r>
              <a:rPr lang="en-HK" dirty="0" err="1"/>
              <a:t>RoomCapacity</a:t>
            </a:r>
            <a:r>
              <a:rPr lang="en-HK" dirty="0"/>
              <a:t>, Day, Time}</a:t>
            </a:r>
          </a:p>
          <a:p>
            <a:pPr>
              <a:lnSpc>
                <a:spcPct val="110000"/>
              </a:lnSpc>
            </a:pPr>
            <a:r>
              <a:rPr lang="en-HK" dirty="0"/>
              <a:t>X = {</a:t>
            </a:r>
            <a:r>
              <a:rPr lang="en-HK" dirty="0" err="1"/>
              <a:t>RoomId</a:t>
            </a:r>
            <a:r>
              <a:rPr lang="en-HK" dirty="0"/>
              <a:t>, Year, Day, Time}</a:t>
            </a:r>
          </a:p>
          <a:p>
            <a:pPr>
              <a:lnSpc>
                <a:spcPct val="110000"/>
              </a:lnSpc>
            </a:pPr>
            <a:r>
              <a:rPr lang="en-HK" dirty="0"/>
              <a:t>X</a:t>
            </a:r>
            <a:r>
              <a:rPr lang="en-HK" baseline="-25000" dirty="0"/>
              <a:t>0</a:t>
            </a:r>
            <a:r>
              <a:rPr lang="en-HK" dirty="0"/>
              <a:t> = {</a:t>
            </a:r>
            <a:r>
              <a:rPr lang="en-HK" dirty="0" err="1"/>
              <a:t>RoomId</a:t>
            </a:r>
            <a:r>
              <a:rPr lang="en-HK" dirty="0"/>
              <a:t>, Year, Day, Time}</a:t>
            </a:r>
          </a:p>
          <a:p>
            <a:pPr lvl="1">
              <a:lnSpc>
                <a:spcPct val="110000"/>
              </a:lnSpc>
            </a:pPr>
            <a:r>
              <a:rPr lang="en-HK" dirty="0" err="1"/>
              <a:t>RoomId</a:t>
            </a:r>
            <a:r>
              <a:rPr lang="en-HK" dirty="0"/>
              <a:t>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 </a:t>
            </a:r>
            <a:r>
              <a:rPr lang="en-HK" dirty="0" err="1"/>
              <a:t>RoomCapacity</a:t>
            </a:r>
            <a:endParaRPr lang="en-HK" dirty="0"/>
          </a:p>
          <a:p>
            <a:pPr lvl="1">
              <a:lnSpc>
                <a:spcPct val="110000"/>
              </a:lnSpc>
            </a:pPr>
            <a:r>
              <a:rPr lang="en-HK" dirty="0"/>
              <a:t>{</a:t>
            </a:r>
            <a:r>
              <a:rPr lang="en-HK" dirty="0" err="1"/>
              <a:t>RoomId</a:t>
            </a:r>
            <a:r>
              <a:rPr lang="en-HK" dirty="0"/>
              <a:t>, Year, Day, Time}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 </a:t>
            </a:r>
            <a:r>
              <a:rPr lang="en-HK" dirty="0" err="1"/>
              <a:t>CourseId</a:t>
            </a:r>
            <a:endParaRPr lang="en-HK" dirty="0"/>
          </a:p>
          <a:p>
            <a:pPr>
              <a:lnSpc>
                <a:spcPct val="110000"/>
              </a:lnSpc>
            </a:pPr>
            <a:r>
              <a:rPr lang="en-US" altLang="zh-TW" dirty="0"/>
              <a:t>X</a:t>
            </a:r>
            <a:r>
              <a:rPr lang="en-US" altLang="zh-TW" baseline="-25000" dirty="0"/>
              <a:t>1</a:t>
            </a:r>
            <a:r>
              <a:rPr lang="en-US" altLang="zh-TW" dirty="0"/>
              <a:t> = {</a:t>
            </a:r>
            <a:r>
              <a:rPr lang="en-HK" dirty="0" err="1"/>
              <a:t>RoomId</a:t>
            </a:r>
            <a:r>
              <a:rPr lang="en-HK" dirty="0"/>
              <a:t>, Year, Day, Time, </a:t>
            </a:r>
            <a:r>
              <a:rPr lang="en-HK" dirty="0" err="1"/>
              <a:t>RoomCapacity</a:t>
            </a:r>
            <a:r>
              <a:rPr lang="en-HK" dirty="0"/>
              <a:t>, </a:t>
            </a:r>
            <a:r>
              <a:rPr lang="en-HK" dirty="0" err="1"/>
              <a:t>CourseId</a:t>
            </a:r>
            <a:r>
              <a:rPr lang="en-US" altLang="zh-TW" dirty="0"/>
              <a:t>}</a:t>
            </a:r>
          </a:p>
          <a:p>
            <a:pPr lvl="1">
              <a:lnSpc>
                <a:spcPct val="110000"/>
              </a:lnSpc>
            </a:pPr>
            <a:r>
              <a:rPr lang="en-HK" dirty="0" err="1"/>
              <a:t>CourseId</a:t>
            </a:r>
            <a:r>
              <a:rPr lang="en-HK" dirty="0"/>
              <a:t>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 </a:t>
            </a:r>
            <a:r>
              <a:rPr lang="en-HK" dirty="0" err="1"/>
              <a:t>CourseName</a:t>
            </a:r>
            <a:endParaRPr lang="en-HK" dirty="0"/>
          </a:p>
          <a:p>
            <a:pPr lvl="1">
              <a:lnSpc>
                <a:spcPct val="110000"/>
              </a:lnSpc>
            </a:pPr>
            <a:r>
              <a:rPr lang="en-HK" dirty="0"/>
              <a:t>{</a:t>
            </a:r>
            <a:r>
              <a:rPr lang="en-HK" dirty="0" err="1"/>
              <a:t>CourseId</a:t>
            </a:r>
            <a:r>
              <a:rPr lang="en-HK" dirty="0"/>
              <a:t>, Year}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 Lecturer</a:t>
            </a:r>
          </a:p>
          <a:p>
            <a:pPr lvl="1">
              <a:lnSpc>
                <a:spcPct val="110000"/>
              </a:lnSpc>
            </a:pPr>
            <a:r>
              <a:rPr lang="en-HK" dirty="0"/>
              <a:t>{</a:t>
            </a:r>
            <a:r>
              <a:rPr lang="en-HK" dirty="0" err="1"/>
              <a:t>CourseId</a:t>
            </a:r>
            <a:r>
              <a:rPr lang="en-HK" dirty="0"/>
              <a:t>, Year}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 </a:t>
            </a:r>
            <a:r>
              <a:rPr lang="en-HK" dirty="0" err="1"/>
              <a:t>Enrollment</a:t>
            </a:r>
            <a:endParaRPr lang="en-HK" dirty="0"/>
          </a:p>
          <a:p>
            <a:pPr>
              <a:lnSpc>
                <a:spcPct val="110000"/>
              </a:lnSpc>
            </a:pPr>
            <a:r>
              <a:rPr lang="en-US" altLang="zh-TW" dirty="0"/>
              <a:t>X</a:t>
            </a:r>
            <a:r>
              <a:rPr lang="en-US" altLang="zh-TW" baseline="-25000" dirty="0"/>
              <a:t>2</a:t>
            </a:r>
            <a:r>
              <a:rPr lang="en-US" altLang="zh-TW" dirty="0"/>
              <a:t> = {</a:t>
            </a:r>
            <a:r>
              <a:rPr lang="en-HK" dirty="0" err="1"/>
              <a:t>RoomId</a:t>
            </a:r>
            <a:r>
              <a:rPr lang="en-HK" dirty="0"/>
              <a:t>, Year, Day, Time, </a:t>
            </a:r>
            <a:r>
              <a:rPr lang="en-HK" dirty="0" err="1"/>
              <a:t>RoomCapacity</a:t>
            </a:r>
            <a:r>
              <a:rPr lang="en-HK" dirty="0"/>
              <a:t>, </a:t>
            </a:r>
            <a:r>
              <a:rPr lang="en-HK" dirty="0" err="1"/>
              <a:t>CourseId</a:t>
            </a:r>
            <a:r>
              <a:rPr lang="en-HK" dirty="0"/>
              <a:t>, </a:t>
            </a:r>
            <a:r>
              <a:rPr lang="en-HK" dirty="0" err="1"/>
              <a:t>CourseName</a:t>
            </a:r>
            <a:r>
              <a:rPr lang="en-HK" dirty="0"/>
              <a:t>, Lecturer, </a:t>
            </a:r>
            <a:r>
              <a:rPr lang="en-HK" dirty="0" err="1"/>
              <a:t>Enrollment</a:t>
            </a:r>
            <a:r>
              <a:rPr lang="en-US" altLang="zh-TW" dirty="0"/>
              <a:t>}</a:t>
            </a:r>
          </a:p>
          <a:p>
            <a:pPr lvl="1">
              <a:lnSpc>
                <a:spcPct val="110000"/>
              </a:lnSpc>
            </a:pPr>
            <a:r>
              <a:rPr lang="en-HK" dirty="0" err="1"/>
              <a:t>CourseName</a:t>
            </a:r>
            <a:r>
              <a:rPr lang="en-HK" dirty="0"/>
              <a:t>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 </a:t>
            </a:r>
            <a:r>
              <a:rPr lang="en-HK" dirty="0" err="1"/>
              <a:t>CourseId</a:t>
            </a:r>
            <a:endParaRPr lang="en-HK" dirty="0"/>
          </a:p>
          <a:p>
            <a:pPr>
              <a:lnSpc>
                <a:spcPct val="110000"/>
              </a:lnSpc>
            </a:pPr>
            <a:r>
              <a:rPr lang="en-US" altLang="zh-TW" dirty="0"/>
              <a:t>X</a:t>
            </a:r>
            <a:r>
              <a:rPr lang="en-US" altLang="zh-TW" baseline="-25000" dirty="0"/>
              <a:t>3</a:t>
            </a:r>
            <a:r>
              <a:rPr lang="en-US" altLang="zh-TW" dirty="0"/>
              <a:t> = {</a:t>
            </a:r>
            <a:r>
              <a:rPr lang="en-HK" dirty="0" err="1"/>
              <a:t>RoomId</a:t>
            </a:r>
            <a:r>
              <a:rPr lang="en-HK" dirty="0"/>
              <a:t>, Year, Day, Time, </a:t>
            </a:r>
            <a:r>
              <a:rPr lang="en-HK" dirty="0" err="1"/>
              <a:t>RoomCapacity</a:t>
            </a:r>
            <a:r>
              <a:rPr lang="en-HK" dirty="0"/>
              <a:t>, </a:t>
            </a:r>
            <a:r>
              <a:rPr lang="en-HK" dirty="0" err="1"/>
              <a:t>CourseId</a:t>
            </a:r>
            <a:r>
              <a:rPr lang="en-HK" dirty="0"/>
              <a:t>, </a:t>
            </a:r>
            <a:r>
              <a:rPr lang="en-HK" dirty="0" err="1"/>
              <a:t>CourseName</a:t>
            </a:r>
            <a:r>
              <a:rPr lang="en-HK" dirty="0"/>
              <a:t>, Lecturer, </a:t>
            </a:r>
            <a:r>
              <a:rPr lang="en-HK" dirty="0" err="1"/>
              <a:t>Enrollment</a:t>
            </a:r>
            <a:r>
              <a:rPr lang="en-US" altLang="zh-TW" dirty="0"/>
              <a:t>}</a:t>
            </a:r>
          </a:p>
          <a:p>
            <a:pPr>
              <a:lnSpc>
                <a:spcPct val="110000"/>
              </a:lnSpc>
            </a:pPr>
            <a:r>
              <a:rPr lang="en-US" dirty="0"/>
              <a:t>X</a:t>
            </a:r>
            <a:r>
              <a:rPr lang="en-US" baseline="30000" dirty="0"/>
              <a:t>+</a:t>
            </a:r>
            <a:r>
              <a:rPr lang="en-US" dirty="0"/>
              <a:t> = X</a:t>
            </a:r>
            <a:r>
              <a:rPr lang="en-US" baseline="-25000" dirty="0"/>
              <a:t>3</a:t>
            </a:r>
            <a:r>
              <a:rPr lang="en-US" dirty="0"/>
              <a:t> (Since X</a:t>
            </a:r>
            <a:r>
              <a:rPr lang="en-US" baseline="30000" dirty="0"/>
              <a:t>+</a:t>
            </a:r>
            <a:r>
              <a:rPr lang="en-US" dirty="0"/>
              <a:t> includes all the attributes in R, it is a candidate key.)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778DC-89D6-4FA5-BC0F-DD3F1C12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668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7A7B-7721-4DA8-97EF-720D4ABBB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r>
              <a:rPr lang="en-HK" altLang="zh-TW" dirty="0"/>
              <a:t> 4 (Answer) (4/6)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0DE39-ED78-47D9-8444-950848B6F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2011680"/>
            <a:ext cx="10319757" cy="4206240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lphaLcParenR" startAt="2"/>
            </a:pPr>
            <a:r>
              <a:rPr lang="en-US" dirty="0"/>
              <a:t>This table can be decomposed into the following in BCNF (so also in 3NF):</a:t>
            </a:r>
            <a:endParaRPr lang="en-HK" dirty="0"/>
          </a:p>
          <a:p>
            <a:pPr lvl="1"/>
            <a:r>
              <a:rPr lang="en-US" b="1" dirty="0" err="1"/>
              <a:t>CourseTeaching</a:t>
            </a:r>
            <a:r>
              <a:rPr lang="en-US" dirty="0"/>
              <a:t>(</a:t>
            </a:r>
            <a:r>
              <a:rPr lang="en-US" u="sng" dirty="0" err="1"/>
              <a:t>CourseId</a:t>
            </a:r>
            <a:r>
              <a:rPr lang="en-US" u="sng" dirty="0"/>
              <a:t>, Year</a:t>
            </a:r>
            <a:r>
              <a:rPr lang="en-US" dirty="0"/>
              <a:t>, Lecturer, Enrollment)</a:t>
            </a:r>
            <a:endParaRPr lang="en-HK" dirty="0"/>
          </a:p>
          <a:p>
            <a:pPr lvl="1"/>
            <a:r>
              <a:rPr lang="en-US" b="1" dirty="0"/>
              <a:t>Room</a:t>
            </a:r>
            <a:r>
              <a:rPr lang="en-US" dirty="0"/>
              <a:t>(</a:t>
            </a:r>
            <a:r>
              <a:rPr lang="en-US" u="sng" dirty="0" err="1"/>
              <a:t>RoomId</a:t>
            </a:r>
            <a:r>
              <a:rPr lang="en-US" dirty="0"/>
              <a:t>, </a:t>
            </a:r>
            <a:r>
              <a:rPr lang="en-US" dirty="0" err="1"/>
              <a:t>RoomCapacity</a:t>
            </a:r>
            <a:r>
              <a:rPr lang="en-US" dirty="0"/>
              <a:t>)</a:t>
            </a:r>
            <a:endParaRPr lang="en-HK" dirty="0"/>
          </a:p>
          <a:p>
            <a:pPr lvl="1"/>
            <a:r>
              <a:rPr lang="en-US" b="1" dirty="0" err="1"/>
              <a:t>CourseRoomAlloc</a:t>
            </a:r>
            <a:r>
              <a:rPr lang="en-US" dirty="0"/>
              <a:t>(</a:t>
            </a:r>
            <a:r>
              <a:rPr lang="en-US" u="sng" dirty="0" err="1"/>
              <a:t>CourseId</a:t>
            </a:r>
            <a:r>
              <a:rPr lang="en-US" u="sng" dirty="0"/>
              <a:t>, Year, Day, Time</a:t>
            </a:r>
            <a:r>
              <a:rPr lang="en-US" dirty="0"/>
              <a:t>, </a:t>
            </a:r>
            <a:r>
              <a:rPr lang="en-US" dirty="0" err="1"/>
              <a:t>RoomId</a:t>
            </a:r>
            <a:r>
              <a:rPr lang="en-US" dirty="0"/>
              <a:t>)</a:t>
            </a:r>
            <a:endParaRPr lang="en-HK" dirty="0"/>
          </a:p>
          <a:p>
            <a:pPr lvl="1"/>
            <a:r>
              <a:rPr lang="en-US" b="1" dirty="0"/>
              <a:t>Course</a:t>
            </a:r>
            <a:r>
              <a:rPr lang="en-US" dirty="0"/>
              <a:t>(</a:t>
            </a:r>
            <a:r>
              <a:rPr lang="en-US" u="sng" dirty="0" err="1"/>
              <a:t>CourseId</a:t>
            </a:r>
            <a:r>
              <a:rPr lang="en-US" dirty="0"/>
              <a:t>, </a:t>
            </a:r>
            <a:r>
              <a:rPr lang="en-US" dirty="0" err="1"/>
              <a:t>CourseName</a:t>
            </a:r>
            <a:r>
              <a:rPr lang="en-US" dirty="0"/>
              <a:t>)</a:t>
            </a:r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CD0DC-C34E-473B-8A6A-50652292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05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r>
              <a:rPr lang="en-HK" altLang="zh-TW" dirty="0"/>
              <a:t> 4 (Answer) (5/6)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334" y="2011680"/>
            <a:ext cx="9784080" cy="4206240"/>
          </a:xfrm>
        </p:spPr>
        <p:txBody>
          <a:bodyPr>
            <a:normAutofit fontScale="85000" lnSpcReduction="20000"/>
          </a:bodyPr>
          <a:lstStyle/>
          <a:p>
            <a:r>
              <a:rPr lang="en-HK" dirty="0"/>
              <a:t>R = {</a:t>
            </a:r>
            <a:r>
              <a:rPr lang="en-HK" dirty="0" err="1"/>
              <a:t>CourseId</a:t>
            </a:r>
            <a:r>
              <a:rPr lang="en-HK" dirty="0"/>
              <a:t>, </a:t>
            </a:r>
            <a:r>
              <a:rPr lang="en-HK" dirty="0" err="1"/>
              <a:t>CourseName</a:t>
            </a:r>
            <a:r>
              <a:rPr lang="en-HK" dirty="0"/>
              <a:t>, Year, Lecturer, </a:t>
            </a:r>
            <a:br>
              <a:rPr lang="en-HK" dirty="0"/>
            </a:br>
            <a:r>
              <a:rPr lang="en-HK" dirty="0" err="1"/>
              <a:t>Enrollment</a:t>
            </a:r>
            <a:r>
              <a:rPr lang="en-HK" dirty="0"/>
              <a:t>, </a:t>
            </a:r>
            <a:r>
              <a:rPr lang="en-HK" dirty="0" err="1"/>
              <a:t>RoomId</a:t>
            </a:r>
            <a:r>
              <a:rPr lang="en-HK" dirty="0"/>
              <a:t>, </a:t>
            </a:r>
            <a:r>
              <a:rPr lang="en-HK" dirty="0" err="1"/>
              <a:t>RoomCapacity</a:t>
            </a:r>
            <a:r>
              <a:rPr lang="en-HK" dirty="0"/>
              <a:t>, Day, Time}</a:t>
            </a:r>
          </a:p>
          <a:p>
            <a:r>
              <a:rPr lang="en-US" dirty="0"/>
              <a:t>Candidate keys</a:t>
            </a:r>
          </a:p>
          <a:p>
            <a:pPr lvl="1"/>
            <a:r>
              <a:rPr lang="en-US" dirty="0"/>
              <a:t>{Year, Day, Time, </a:t>
            </a:r>
            <a:r>
              <a:rPr lang="en-US" dirty="0" err="1"/>
              <a:t>CourseId</a:t>
            </a:r>
            <a:r>
              <a:rPr lang="en-US" dirty="0"/>
              <a:t>}</a:t>
            </a:r>
            <a:endParaRPr lang="en-HK" dirty="0"/>
          </a:p>
          <a:p>
            <a:pPr lvl="1"/>
            <a:r>
              <a:rPr lang="en-US" dirty="0"/>
              <a:t>{Year, Day, Time, </a:t>
            </a:r>
            <a:r>
              <a:rPr lang="en-US" dirty="0" err="1"/>
              <a:t>CourseName</a:t>
            </a:r>
            <a:r>
              <a:rPr lang="en-US" dirty="0"/>
              <a:t>}</a:t>
            </a:r>
            <a:endParaRPr lang="en-HK" dirty="0"/>
          </a:p>
          <a:p>
            <a:pPr lvl="1"/>
            <a:r>
              <a:rPr lang="en-US" dirty="0"/>
              <a:t>{Year, Day, Time, </a:t>
            </a:r>
            <a:r>
              <a:rPr lang="en-US" dirty="0" err="1"/>
              <a:t>RoomId</a:t>
            </a:r>
            <a:r>
              <a:rPr lang="en-US" dirty="0"/>
              <a:t>}</a:t>
            </a:r>
            <a:endParaRPr lang="en-HK" dirty="0"/>
          </a:p>
          <a:p>
            <a:r>
              <a:rPr lang="en-HK" dirty="0" err="1"/>
              <a:t>CourseId</a:t>
            </a:r>
            <a:r>
              <a:rPr lang="en-HK" dirty="0"/>
              <a:t>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 </a:t>
            </a:r>
            <a:r>
              <a:rPr lang="en-HK" dirty="0" err="1"/>
              <a:t>CourseName</a:t>
            </a:r>
            <a:r>
              <a:rPr lang="en-HK" dirty="0"/>
              <a:t> violates BCNF</a:t>
            </a:r>
          </a:p>
          <a:p>
            <a:pPr lvl="1"/>
            <a:r>
              <a:rPr lang="en-HK" dirty="0"/>
              <a:t>R = {</a:t>
            </a:r>
            <a:r>
              <a:rPr lang="en-HK" dirty="0" err="1"/>
              <a:t>CourseId</a:t>
            </a:r>
            <a:r>
              <a:rPr lang="en-HK" dirty="0"/>
              <a:t>, Year, Lecturer, </a:t>
            </a:r>
            <a:r>
              <a:rPr lang="en-HK" dirty="0" err="1"/>
              <a:t>Enrollment</a:t>
            </a:r>
            <a:r>
              <a:rPr lang="en-HK" dirty="0"/>
              <a:t>, </a:t>
            </a:r>
            <a:r>
              <a:rPr lang="en-HK" dirty="0" err="1"/>
              <a:t>RoomId</a:t>
            </a:r>
            <a:r>
              <a:rPr lang="en-HK" dirty="0"/>
              <a:t>, </a:t>
            </a:r>
            <a:r>
              <a:rPr lang="en-HK" dirty="0" err="1"/>
              <a:t>RoomCapacity</a:t>
            </a:r>
            <a:r>
              <a:rPr lang="en-HK" dirty="0"/>
              <a:t>, Day, Time}</a:t>
            </a:r>
          </a:p>
          <a:p>
            <a:pPr lvl="1"/>
            <a:r>
              <a:rPr lang="en-HK" dirty="0"/>
              <a:t>R</a:t>
            </a:r>
            <a:r>
              <a:rPr lang="en-HK" baseline="-25000" dirty="0"/>
              <a:t>1</a:t>
            </a:r>
            <a:r>
              <a:rPr lang="en-HK" dirty="0"/>
              <a:t> = {</a:t>
            </a:r>
            <a:r>
              <a:rPr lang="en-HK" dirty="0" err="1"/>
              <a:t>CourseId</a:t>
            </a:r>
            <a:r>
              <a:rPr lang="en-HK" dirty="0"/>
              <a:t>, </a:t>
            </a:r>
            <a:r>
              <a:rPr lang="en-HK" dirty="0" err="1"/>
              <a:t>CourseName</a:t>
            </a:r>
            <a:r>
              <a:rPr lang="en-HK" dirty="0"/>
              <a:t>}</a:t>
            </a:r>
          </a:p>
          <a:p>
            <a:r>
              <a:rPr lang="en-HK" dirty="0"/>
              <a:t>{</a:t>
            </a:r>
            <a:r>
              <a:rPr lang="en-HK" dirty="0" err="1"/>
              <a:t>CourseId</a:t>
            </a:r>
            <a:r>
              <a:rPr lang="en-HK" dirty="0"/>
              <a:t>, Year}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 Lecturer violates BCNF</a:t>
            </a:r>
          </a:p>
          <a:p>
            <a:pPr lvl="1"/>
            <a:r>
              <a:rPr lang="en-HK" dirty="0"/>
              <a:t>R = {</a:t>
            </a:r>
            <a:r>
              <a:rPr lang="en-HK" dirty="0" err="1"/>
              <a:t>CourseId</a:t>
            </a:r>
            <a:r>
              <a:rPr lang="en-HK" dirty="0"/>
              <a:t>, Year, </a:t>
            </a:r>
            <a:r>
              <a:rPr lang="en-HK" dirty="0" err="1"/>
              <a:t>Enrollment</a:t>
            </a:r>
            <a:r>
              <a:rPr lang="en-HK" dirty="0"/>
              <a:t>, </a:t>
            </a:r>
            <a:r>
              <a:rPr lang="en-HK" dirty="0" err="1"/>
              <a:t>RoomId</a:t>
            </a:r>
            <a:r>
              <a:rPr lang="en-HK" dirty="0"/>
              <a:t>, </a:t>
            </a:r>
            <a:r>
              <a:rPr lang="en-HK" dirty="0" err="1"/>
              <a:t>RoomCapacity</a:t>
            </a:r>
            <a:r>
              <a:rPr lang="en-HK" dirty="0"/>
              <a:t>, Day, Time}</a:t>
            </a:r>
          </a:p>
          <a:p>
            <a:pPr lvl="1"/>
            <a:r>
              <a:rPr lang="en-HK" dirty="0"/>
              <a:t>R</a:t>
            </a:r>
            <a:r>
              <a:rPr lang="en-HK" baseline="-25000" dirty="0"/>
              <a:t>1</a:t>
            </a:r>
            <a:r>
              <a:rPr lang="en-HK" dirty="0"/>
              <a:t> = {</a:t>
            </a:r>
            <a:r>
              <a:rPr lang="en-HK" dirty="0" err="1"/>
              <a:t>CourseId</a:t>
            </a:r>
            <a:r>
              <a:rPr lang="en-HK" dirty="0"/>
              <a:t>, </a:t>
            </a:r>
            <a:r>
              <a:rPr lang="en-HK" dirty="0" err="1"/>
              <a:t>CourseName</a:t>
            </a:r>
            <a:r>
              <a:rPr lang="en-HK" dirty="0"/>
              <a:t>}</a:t>
            </a:r>
          </a:p>
          <a:p>
            <a:pPr lvl="1"/>
            <a:r>
              <a:rPr lang="en-HK" dirty="0"/>
              <a:t>R</a:t>
            </a:r>
            <a:r>
              <a:rPr lang="en-HK" baseline="-25000" dirty="0"/>
              <a:t>2</a:t>
            </a:r>
            <a:r>
              <a:rPr lang="en-HK" dirty="0"/>
              <a:t> = {</a:t>
            </a:r>
            <a:r>
              <a:rPr lang="en-HK" dirty="0" err="1"/>
              <a:t>CourseId</a:t>
            </a:r>
            <a:r>
              <a:rPr lang="en-HK" dirty="0"/>
              <a:t>, Year, Lecturer}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0582A9-CE22-4438-871B-D330F072502E}"/>
              </a:ext>
            </a:extLst>
          </p:cNvPr>
          <p:cNvSpPr/>
          <p:nvPr/>
        </p:nvSpPr>
        <p:spPr>
          <a:xfrm>
            <a:off x="7035584" y="1880054"/>
            <a:ext cx="4757751" cy="229293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</a:rPr>
              <a:t>FDs: 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HK" sz="1600" dirty="0" err="1">
                <a:latin typeface="Arial" panose="020B0604020202020204" pitchFamily="34" charset="0"/>
                <a:cs typeface="Arial" panose="020B0604020202020204" pitchFamily="34" charset="0"/>
              </a:rPr>
              <a:t>CourseId</a:t>
            </a: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sz="1600" dirty="0" err="1">
                <a:latin typeface="Arial" panose="020B0604020202020204" pitchFamily="34" charset="0"/>
                <a:cs typeface="Arial" panose="020B0604020202020204" pitchFamily="34" charset="0"/>
              </a:rPr>
              <a:t>CourseName</a:t>
            </a:r>
            <a:endParaRPr lang="en-HK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HK" sz="1600" dirty="0" err="1">
                <a:latin typeface="Arial" panose="020B0604020202020204" pitchFamily="34" charset="0"/>
                <a:cs typeface="Arial" panose="020B0604020202020204" pitchFamily="34" charset="0"/>
              </a:rPr>
              <a:t>CourseName</a:t>
            </a: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sz="1600" dirty="0" err="1">
                <a:latin typeface="Arial" panose="020B0604020202020204" pitchFamily="34" charset="0"/>
                <a:cs typeface="Arial" panose="020B0604020202020204" pitchFamily="34" charset="0"/>
              </a:rPr>
              <a:t>CourseId</a:t>
            </a:r>
            <a:endParaRPr lang="en-HK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HK" sz="1600" dirty="0" err="1">
                <a:latin typeface="Arial" panose="020B0604020202020204" pitchFamily="34" charset="0"/>
                <a:cs typeface="Arial" panose="020B0604020202020204" pitchFamily="34" charset="0"/>
              </a:rPr>
              <a:t>CourseId</a:t>
            </a: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</a:rPr>
              <a:t>, Year} </a:t>
            </a: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</a:rPr>
              <a:t> Lecturer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HK" sz="1600" dirty="0" err="1">
                <a:latin typeface="Arial" panose="020B0604020202020204" pitchFamily="34" charset="0"/>
                <a:cs typeface="Arial" panose="020B0604020202020204" pitchFamily="34" charset="0"/>
              </a:rPr>
              <a:t>CourseId</a:t>
            </a: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</a:rPr>
              <a:t>, Year} </a:t>
            </a: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sz="1600" dirty="0" err="1">
                <a:latin typeface="Arial" panose="020B0604020202020204" pitchFamily="34" charset="0"/>
                <a:cs typeface="Arial" panose="020B0604020202020204" pitchFamily="34" charset="0"/>
              </a:rPr>
              <a:t>Enrollment</a:t>
            </a:r>
            <a:endParaRPr lang="en-HK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HK" sz="1600" dirty="0" err="1">
                <a:latin typeface="Arial" panose="020B0604020202020204" pitchFamily="34" charset="0"/>
                <a:cs typeface="Arial" panose="020B0604020202020204" pitchFamily="34" charset="0"/>
              </a:rPr>
              <a:t>RoomId</a:t>
            </a: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sz="1600" dirty="0" err="1">
                <a:latin typeface="Arial" panose="020B0604020202020204" pitchFamily="34" charset="0"/>
                <a:cs typeface="Arial" panose="020B0604020202020204" pitchFamily="34" charset="0"/>
              </a:rPr>
              <a:t>RoomCapacity</a:t>
            </a:r>
            <a:endParaRPr lang="en-HK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HK" sz="1600" dirty="0" err="1">
                <a:latin typeface="Arial" panose="020B0604020202020204" pitchFamily="34" charset="0"/>
                <a:cs typeface="Arial" panose="020B0604020202020204" pitchFamily="34" charset="0"/>
              </a:rPr>
              <a:t>RoomId</a:t>
            </a: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</a:rPr>
              <a:t>, Year, Day, Time} </a:t>
            </a: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sz="1600" dirty="0" err="1">
                <a:latin typeface="Arial" panose="020B0604020202020204" pitchFamily="34" charset="0"/>
                <a:cs typeface="Arial" panose="020B0604020202020204" pitchFamily="34" charset="0"/>
              </a:rPr>
              <a:t>CourseId</a:t>
            </a:r>
            <a:endParaRPr lang="en-HK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HK" sz="1600" dirty="0" err="1">
                <a:latin typeface="Arial" panose="020B0604020202020204" pitchFamily="34" charset="0"/>
                <a:cs typeface="Arial" panose="020B0604020202020204" pitchFamily="34" charset="0"/>
              </a:rPr>
              <a:t>CourseId</a:t>
            </a: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</a:rPr>
              <a:t>, Year, Day, Time} </a:t>
            </a: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HK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sz="1600" dirty="0" err="1">
                <a:latin typeface="Arial" panose="020B0604020202020204" pitchFamily="34" charset="0"/>
                <a:cs typeface="Arial" panose="020B0604020202020204" pitchFamily="34" charset="0"/>
              </a:rPr>
              <a:t>RoomId</a:t>
            </a:r>
            <a:endParaRPr lang="en-HK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636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r>
              <a:rPr lang="en-HK" altLang="zh-TW" dirty="0"/>
              <a:t> 4 (Answer) (6/6)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334" y="2011680"/>
            <a:ext cx="9784080" cy="4206240"/>
          </a:xfrm>
        </p:spPr>
        <p:txBody>
          <a:bodyPr>
            <a:normAutofit fontScale="62500" lnSpcReduction="20000"/>
          </a:bodyPr>
          <a:lstStyle/>
          <a:p>
            <a:r>
              <a:rPr lang="en-HK" dirty="0"/>
              <a:t>{</a:t>
            </a:r>
            <a:r>
              <a:rPr lang="en-HK" dirty="0" err="1"/>
              <a:t>CourseId</a:t>
            </a:r>
            <a:r>
              <a:rPr lang="en-HK" dirty="0"/>
              <a:t>, Year}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 Lecturer violates BCNF</a:t>
            </a:r>
          </a:p>
          <a:p>
            <a:pPr lvl="1"/>
            <a:r>
              <a:rPr lang="en-HK" dirty="0"/>
              <a:t>R = {</a:t>
            </a:r>
            <a:r>
              <a:rPr lang="en-HK" dirty="0" err="1"/>
              <a:t>CourseId</a:t>
            </a:r>
            <a:r>
              <a:rPr lang="en-HK" dirty="0"/>
              <a:t>, Year, </a:t>
            </a:r>
            <a:r>
              <a:rPr lang="en-HK" dirty="0" err="1"/>
              <a:t>Enrollment</a:t>
            </a:r>
            <a:r>
              <a:rPr lang="en-HK" dirty="0"/>
              <a:t>, </a:t>
            </a:r>
            <a:r>
              <a:rPr lang="en-HK" dirty="0" err="1"/>
              <a:t>RoomId</a:t>
            </a:r>
            <a:r>
              <a:rPr lang="en-HK" dirty="0"/>
              <a:t>, </a:t>
            </a:r>
            <a:r>
              <a:rPr lang="en-HK" dirty="0" err="1"/>
              <a:t>RoomCapacity</a:t>
            </a:r>
            <a:r>
              <a:rPr lang="en-HK" dirty="0"/>
              <a:t>, Day, Time}</a:t>
            </a:r>
          </a:p>
          <a:p>
            <a:pPr lvl="1"/>
            <a:r>
              <a:rPr lang="en-HK" dirty="0"/>
              <a:t>R</a:t>
            </a:r>
            <a:r>
              <a:rPr lang="en-HK" baseline="-25000" dirty="0"/>
              <a:t>1</a:t>
            </a:r>
            <a:r>
              <a:rPr lang="en-HK" dirty="0"/>
              <a:t> = {</a:t>
            </a:r>
            <a:r>
              <a:rPr lang="en-HK" dirty="0" err="1"/>
              <a:t>CourseId</a:t>
            </a:r>
            <a:r>
              <a:rPr lang="en-HK" dirty="0"/>
              <a:t>, </a:t>
            </a:r>
            <a:r>
              <a:rPr lang="en-HK" dirty="0" err="1"/>
              <a:t>CourseName</a:t>
            </a:r>
            <a:r>
              <a:rPr lang="en-HK" dirty="0"/>
              <a:t>}</a:t>
            </a:r>
          </a:p>
          <a:p>
            <a:pPr lvl="1"/>
            <a:r>
              <a:rPr lang="en-HK" dirty="0"/>
              <a:t>R</a:t>
            </a:r>
            <a:r>
              <a:rPr lang="en-HK" baseline="-25000" dirty="0"/>
              <a:t>2</a:t>
            </a:r>
            <a:r>
              <a:rPr lang="en-HK" dirty="0"/>
              <a:t> = {</a:t>
            </a:r>
            <a:r>
              <a:rPr lang="en-HK" dirty="0" err="1"/>
              <a:t>CourseId</a:t>
            </a:r>
            <a:r>
              <a:rPr lang="en-HK" dirty="0"/>
              <a:t>, Year, Lecturer}</a:t>
            </a:r>
          </a:p>
          <a:p>
            <a:r>
              <a:rPr lang="en-HK" dirty="0"/>
              <a:t>{</a:t>
            </a:r>
            <a:r>
              <a:rPr lang="en-HK" dirty="0" err="1"/>
              <a:t>CourseId</a:t>
            </a:r>
            <a:r>
              <a:rPr lang="en-HK" dirty="0"/>
              <a:t>, Year}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 </a:t>
            </a:r>
            <a:r>
              <a:rPr lang="en-HK" dirty="0" err="1"/>
              <a:t>Enrollment</a:t>
            </a:r>
            <a:r>
              <a:rPr lang="en-HK" dirty="0"/>
              <a:t> violates BCNF</a:t>
            </a:r>
          </a:p>
          <a:p>
            <a:pPr lvl="1"/>
            <a:r>
              <a:rPr lang="en-HK" dirty="0"/>
              <a:t>R = {</a:t>
            </a:r>
            <a:r>
              <a:rPr lang="en-HK" dirty="0" err="1"/>
              <a:t>CourseId</a:t>
            </a:r>
            <a:r>
              <a:rPr lang="en-HK" dirty="0"/>
              <a:t>, Year, </a:t>
            </a:r>
            <a:r>
              <a:rPr lang="en-HK" dirty="0" err="1"/>
              <a:t>RoomId</a:t>
            </a:r>
            <a:r>
              <a:rPr lang="en-HK" dirty="0"/>
              <a:t>, </a:t>
            </a:r>
            <a:r>
              <a:rPr lang="en-HK" dirty="0" err="1"/>
              <a:t>RoomCapacity</a:t>
            </a:r>
            <a:r>
              <a:rPr lang="en-HK" dirty="0"/>
              <a:t>, Day, Time}</a:t>
            </a:r>
          </a:p>
          <a:p>
            <a:pPr lvl="1"/>
            <a:r>
              <a:rPr lang="en-HK" dirty="0"/>
              <a:t>R</a:t>
            </a:r>
            <a:r>
              <a:rPr lang="en-HK" baseline="-25000" dirty="0"/>
              <a:t>1</a:t>
            </a:r>
            <a:r>
              <a:rPr lang="en-HK" dirty="0"/>
              <a:t> = {</a:t>
            </a:r>
            <a:r>
              <a:rPr lang="en-HK" dirty="0" err="1"/>
              <a:t>CourseId</a:t>
            </a:r>
            <a:r>
              <a:rPr lang="en-HK" dirty="0"/>
              <a:t>, </a:t>
            </a:r>
            <a:r>
              <a:rPr lang="en-HK" dirty="0" err="1"/>
              <a:t>CourseName</a:t>
            </a:r>
            <a:r>
              <a:rPr lang="en-HK" dirty="0"/>
              <a:t>}</a:t>
            </a:r>
          </a:p>
          <a:p>
            <a:pPr lvl="1"/>
            <a:r>
              <a:rPr lang="en-HK" dirty="0"/>
              <a:t>R</a:t>
            </a:r>
            <a:r>
              <a:rPr lang="en-HK" baseline="-25000" dirty="0"/>
              <a:t>2</a:t>
            </a:r>
            <a:r>
              <a:rPr lang="en-HK" dirty="0"/>
              <a:t> = {</a:t>
            </a:r>
            <a:r>
              <a:rPr lang="en-HK" dirty="0" err="1"/>
              <a:t>CourseId</a:t>
            </a:r>
            <a:r>
              <a:rPr lang="en-HK" dirty="0"/>
              <a:t>, Year, Lecturer, </a:t>
            </a:r>
            <a:r>
              <a:rPr lang="en-HK" dirty="0" err="1"/>
              <a:t>Enrollment</a:t>
            </a:r>
            <a:r>
              <a:rPr lang="en-HK" dirty="0"/>
              <a:t>}</a:t>
            </a:r>
          </a:p>
          <a:p>
            <a:r>
              <a:rPr lang="en-HK" dirty="0" err="1"/>
              <a:t>RoomId</a:t>
            </a:r>
            <a:r>
              <a:rPr lang="en-HK" dirty="0"/>
              <a:t>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 </a:t>
            </a:r>
            <a:r>
              <a:rPr lang="en-HK" dirty="0" err="1"/>
              <a:t>RoomCapacity</a:t>
            </a:r>
            <a:r>
              <a:rPr lang="en-HK" dirty="0"/>
              <a:t> violates BCNF</a:t>
            </a:r>
          </a:p>
          <a:p>
            <a:pPr lvl="1"/>
            <a:r>
              <a:rPr lang="en-HK" dirty="0"/>
              <a:t>R = {</a:t>
            </a:r>
            <a:r>
              <a:rPr lang="en-HK" dirty="0" err="1"/>
              <a:t>CourseId</a:t>
            </a:r>
            <a:r>
              <a:rPr lang="en-HK" dirty="0"/>
              <a:t>, Year, </a:t>
            </a:r>
            <a:r>
              <a:rPr lang="en-HK" dirty="0" err="1"/>
              <a:t>RoomId</a:t>
            </a:r>
            <a:r>
              <a:rPr lang="en-HK" dirty="0"/>
              <a:t>, Day, Time}</a:t>
            </a:r>
          </a:p>
          <a:p>
            <a:pPr lvl="1"/>
            <a:r>
              <a:rPr lang="en-HK" dirty="0"/>
              <a:t>R</a:t>
            </a:r>
            <a:r>
              <a:rPr lang="en-HK" baseline="-25000" dirty="0"/>
              <a:t>1</a:t>
            </a:r>
            <a:r>
              <a:rPr lang="en-HK" dirty="0"/>
              <a:t> = {</a:t>
            </a:r>
            <a:r>
              <a:rPr lang="en-HK" dirty="0" err="1"/>
              <a:t>CourseId</a:t>
            </a:r>
            <a:r>
              <a:rPr lang="en-HK" dirty="0"/>
              <a:t>, </a:t>
            </a:r>
            <a:r>
              <a:rPr lang="en-HK" dirty="0" err="1"/>
              <a:t>CourseName</a:t>
            </a:r>
            <a:r>
              <a:rPr lang="en-HK" dirty="0"/>
              <a:t>}</a:t>
            </a:r>
          </a:p>
          <a:p>
            <a:pPr lvl="1"/>
            <a:r>
              <a:rPr lang="en-HK" dirty="0"/>
              <a:t>R</a:t>
            </a:r>
            <a:r>
              <a:rPr lang="en-HK" baseline="-25000" dirty="0"/>
              <a:t>2</a:t>
            </a:r>
            <a:r>
              <a:rPr lang="en-HK" dirty="0"/>
              <a:t> = {</a:t>
            </a:r>
            <a:r>
              <a:rPr lang="en-HK" dirty="0" err="1"/>
              <a:t>CourseId</a:t>
            </a:r>
            <a:r>
              <a:rPr lang="en-HK" dirty="0"/>
              <a:t>, Year, Lecturer, </a:t>
            </a:r>
            <a:r>
              <a:rPr lang="en-HK" dirty="0" err="1"/>
              <a:t>Enrollment</a:t>
            </a:r>
            <a:r>
              <a:rPr lang="en-HK" dirty="0"/>
              <a:t>}</a:t>
            </a:r>
          </a:p>
          <a:p>
            <a:pPr lvl="1"/>
            <a:r>
              <a:rPr lang="en-HK" dirty="0"/>
              <a:t>R</a:t>
            </a:r>
            <a:r>
              <a:rPr lang="en-HK" baseline="-25000" dirty="0"/>
              <a:t>3</a:t>
            </a:r>
            <a:r>
              <a:rPr lang="en-HK" dirty="0"/>
              <a:t> = {</a:t>
            </a:r>
            <a:r>
              <a:rPr lang="en-HK" dirty="0" err="1"/>
              <a:t>RoomId</a:t>
            </a:r>
            <a:r>
              <a:rPr lang="en-HK" dirty="0"/>
              <a:t>, </a:t>
            </a:r>
            <a:r>
              <a:rPr lang="en-HK" dirty="0" err="1"/>
              <a:t>RoomCapacity</a:t>
            </a:r>
            <a:r>
              <a:rPr lang="en-HK" dirty="0"/>
              <a:t>}</a:t>
            </a:r>
          </a:p>
          <a:p>
            <a:r>
              <a:rPr lang="en-HK" dirty="0"/>
              <a:t>{</a:t>
            </a:r>
            <a:r>
              <a:rPr lang="en-HK" dirty="0" err="1"/>
              <a:t>RoomId</a:t>
            </a:r>
            <a:r>
              <a:rPr lang="en-HK" dirty="0"/>
              <a:t>, Year, Day, Time}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 </a:t>
            </a:r>
            <a:r>
              <a:rPr lang="en-HK" dirty="0" err="1"/>
              <a:t>CourseId</a:t>
            </a:r>
            <a:r>
              <a:rPr lang="en-HK" dirty="0"/>
              <a:t> does not violate BCNF</a:t>
            </a:r>
          </a:p>
          <a:p>
            <a:r>
              <a:rPr lang="en-HK" dirty="0"/>
              <a:t>{</a:t>
            </a:r>
            <a:r>
              <a:rPr lang="en-HK" dirty="0" err="1"/>
              <a:t>CourseId</a:t>
            </a:r>
            <a:r>
              <a:rPr lang="en-HK" dirty="0"/>
              <a:t>, Year, Day, Time}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 </a:t>
            </a:r>
            <a:r>
              <a:rPr lang="en-HK" dirty="0" err="1"/>
              <a:t>RoomId</a:t>
            </a:r>
            <a:r>
              <a:rPr lang="en-HK" dirty="0">
                <a:solidFill>
                  <a:schemeClr val="bg1"/>
                </a:solidFill>
              </a:rPr>
              <a:t> </a:t>
            </a:r>
            <a:r>
              <a:rPr lang="en-HK" dirty="0"/>
              <a:t>does not violate BCNF</a:t>
            </a:r>
          </a:p>
          <a:p>
            <a:endParaRPr lang="en-HK" dirty="0"/>
          </a:p>
          <a:p>
            <a:pPr lvl="1"/>
            <a:endParaRPr lang="en-HK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0582A9-CE22-4438-871B-D330F072502E}"/>
              </a:ext>
            </a:extLst>
          </p:cNvPr>
          <p:cNvSpPr/>
          <p:nvPr/>
        </p:nvSpPr>
        <p:spPr>
          <a:xfrm>
            <a:off x="6595632" y="2011680"/>
            <a:ext cx="5009559" cy="161582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FDs: 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 startAt="4"/>
            </a:pP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CourseId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, Year} 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Enrollment</a:t>
            </a:r>
            <a:endParaRPr lang="en-H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10000"/>
              </a:lnSpc>
              <a:buFont typeface="+mj-lt"/>
              <a:buAutoNum type="arabicPeriod" startAt="4"/>
            </a:pP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RoomId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RoomCapacity</a:t>
            </a:r>
            <a:endParaRPr lang="en-H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10000"/>
              </a:lnSpc>
              <a:buFont typeface="+mj-lt"/>
              <a:buAutoNum type="arabicPeriod" startAt="4"/>
            </a:pP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RoomId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, Year, Day, Time} 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CourseId</a:t>
            </a:r>
            <a:endParaRPr lang="en-H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10000"/>
              </a:lnSpc>
              <a:buFont typeface="+mj-lt"/>
              <a:buAutoNum type="arabicPeriod" startAt="4"/>
            </a:pP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CourseId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, Year, Day, Time} 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RoomId</a:t>
            </a:r>
            <a:endParaRPr lang="en-H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1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6A603-C64B-463F-8ABB-920CE81C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E4708-FA22-4D54-8344-BC1936473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974609"/>
            <a:ext cx="9784080" cy="420624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Examine the </a:t>
            </a:r>
            <a:r>
              <a:rPr lang="en-US" b="1" dirty="0"/>
              <a:t>Branch</a:t>
            </a:r>
            <a:r>
              <a:rPr lang="en-US" dirty="0"/>
              <a:t> table shown below.</a:t>
            </a:r>
          </a:p>
          <a:p>
            <a:pPr marL="457200" lvl="0" indent="-457200">
              <a:buFont typeface="+mj-lt"/>
              <a:buAutoNum type="alphaLcParenR"/>
            </a:pPr>
            <a:r>
              <a:rPr lang="en-US" dirty="0"/>
              <a:t>Why this table is not in 1NF?</a:t>
            </a:r>
            <a:endParaRPr lang="en-HK" dirty="0"/>
          </a:p>
          <a:p>
            <a:pPr marL="457200" lvl="0" indent="-457200">
              <a:buFont typeface="+mj-lt"/>
              <a:buAutoNum type="alphaLcParenR"/>
            </a:pPr>
            <a:r>
              <a:rPr lang="en-US" dirty="0"/>
              <a:t>Describe and illustrate the process of normalizing the data shown in this table to third normal form (3NF).</a:t>
            </a:r>
            <a:endParaRPr lang="en-HK" dirty="0"/>
          </a:p>
          <a:p>
            <a:pPr lvl="0"/>
            <a:endParaRPr lang="en-HK" dirty="0"/>
          </a:p>
          <a:p>
            <a:pPr marL="0" lvl="0" indent="0">
              <a:buNone/>
            </a:pPr>
            <a:r>
              <a:rPr lang="en-HK" dirty="0"/>
              <a:t>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4891C-73F1-4B89-8E24-5A4D1601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665568F-010C-4198-ADC8-C2E05E63F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029422"/>
              </p:ext>
            </p:extLst>
          </p:nvPr>
        </p:nvGraphicFramePr>
        <p:xfrm>
          <a:off x="1712636" y="4077729"/>
          <a:ext cx="8946291" cy="18300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39694">
                  <a:extLst>
                    <a:ext uri="{9D8B030D-6E8A-4147-A177-3AD203B41FA5}">
                      <a16:colId xmlns:a16="http://schemas.microsoft.com/office/drawing/2014/main" val="3463389667"/>
                    </a:ext>
                  </a:extLst>
                </a:gridCol>
                <a:gridCol w="4637089">
                  <a:extLst>
                    <a:ext uri="{9D8B030D-6E8A-4147-A177-3AD203B41FA5}">
                      <a16:colId xmlns:a16="http://schemas.microsoft.com/office/drawing/2014/main" val="2716850124"/>
                    </a:ext>
                  </a:extLst>
                </a:gridCol>
                <a:gridCol w="3169508">
                  <a:extLst>
                    <a:ext uri="{9D8B030D-6E8A-4147-A177-3AD203B41FA5}">
                      <a16:colId xmlns:a16="http://schemas.microsoft.com/office/drawing/2014/main" val="602090102"/>
                    </a:ext>
                  </a:extLst>
                </a:gridCol>
              </a:tblGrid>
              <a:tr h="2768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BranchNo</a:t>
                      </a:r>
                      <a:endParaRPr lang="en-HK" sz="18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BranchAddress</a:t>
                      </a:r>
                      <a:endParaRPr lang="en-HK" sz="18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TelNo</a:t>
                      </a:r>
                      <a:endParaRPr lang="en-HK" sz="18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096213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B001</a:t>
                      </a:r>
                      <a:endParaRPr lang="en-HK" sz="18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Jefferson Way, Portland, OR 97201</a:t>
                      </a:r>
                      <a:endParaRPr lang="en-HK" sz="18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503-555-3618, 503-555-2727, 503-555-6534</a:t>
                      </a:r>
                      <a:endParaRPr lang="en-HK" sz="18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579127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B002</a:t>
                      </a:r>
                      <a:endParaRPr lang="en-HK" sz="18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 Center Plaza, Seattle, WA 98122</a:t>
                      </a:r>
                      <a:endParaRPr lang="en-HK" sz="18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206-555-6756, 206-555-8836</a:t>
                      </a:r>
                      <a:endParaRPr lang="en-HK" sz="18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859140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B003</a:t>
                      </a:r>
                      <a:endParaRPr lang="en-HK" sz="18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 – 8th Avenue, New York, NY 10012</a:t>
                      </a:r>
                      <a:endParaRPr lang="en-HK" sz="18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212-371-3000</a:t>
                      </a:r>
                      <a:endParaRPr lang="en-HK" sz="18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970350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B004</a:t>
                      </a:r>
                      <a:endParaRPr lang="en-HK" sz="18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 – 14th Avenue, Seattle, WA 98128</a:t>
                      </a:r>
                      <a:endParaRPr lang="en-HK" sz="18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206-555-3131, 206-555-4112</a:t>
                      </a:r>
                      <a:endParaRPr lang="en-HK" sz="18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874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9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4C2F-2EC4-44D2-A718-3A314D8BD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D10BD-E418-4992-B8C8-2CAE41A63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HK" dirty="0" err="1"/>
              <a:t>TelNo</a:t>
            </a:r>
            <a:r>
              <a:rPr lang="en-HK" dirty="0"/>
              <a:t> is not an attribute with atomic values, but with multi-values. Thus, the table is NOT in 1NF.</a:t>
            </a:r>
          </a:p>
          <a:p>
            <a:pPr marL="457200" indent="-457200">
              <a:buFont typeface="+mj-lt"/>
              <a:buAutoNum type="alphaLcParenR"/>
            </a:pPr>
            <a:r>
              <a:rPr lang="en-HK" dirty="0"/>
              <a:t>Create another relation specifically for </a:t>
            </a:r>
            <a:r>
              <a:rPr lang="en-HK" dirty="0" err="1"/>
              <a:t>TelNo</a:t>
            </a:r>
            <a:r>
              <a:rPr lang="en-HK" dirty="0"/>
              <a:t> with </a:t>
            </a:r>
            <a:r>
              <a:rPr lang="en-HK" dirty="0" err="1"/>
              <a:t>BranchNo</a:t>
            </a:r>
            <a:r>
              <a:rPr lang="en-HK" dirty="0"/>
              <a:t> as a foreign key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E7C37-888F-4B81-A9FC-951138FF0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3F3DCA-4AF4-4325-890D-A01D07F07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33132"/>
              </p:ext>
            </p:extLst>
          </p:nvPr>
        </p:nvGraphicFramePr>
        <p:xfrm>
          <a:off x="2409568" y="4057454"/>
          <a:ext cx="4701745" cy="1647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0762">
                  <a:extLst>
                    <a:ext uri="{9D8B030D-6E8A-4147-A177-3AD203B41FA5}">
                      <a16:colId xmlns:a16="http://schemas.microsoft.com/office/drawing/2014/main" val="2816050096"/>
                    </a:ext>
                  </a:extLst>
                </a:gridCol>
                <a:gridCol w="3480983">
                  <a:extLst>
                    <a:ext uri="{9D8B030D-6E8A-4147-A177-3AD203B41FA5}">
                      <a16:colId xmlns:a16="http://schemas.microsoft.com/office/drawing/2014/main" val="1646495134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u="sng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BranchNo</a:t>
                      </a:r>
                      <a:endParaRPr lang="en-HK" sz="1600" b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BranchAddress</a:t>
                      </a:r>
                      <a:endParaRPr lang="en-HK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33533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B001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Jefferson Way, Portland, OR 97201</a:t>
                      </a:r>
                      <a:endParaRPr lang="en-HK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33314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B002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 Center Plaza, Seattle, WA 98122</a:t>
                      </a:r>
                      <a:endParaRPr lang="en-HK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0945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B003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 – 8th Avenue, New York, NY 10012</a:t>
                      </a:r>
                      <a:endParaRPr lang="en-HK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26444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B004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 – 14th Avenue, Seattle, WA 98128</a:t>
                      </a:r>
                      <a:endParaRPr lang="en-HK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67945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9E4C88-AFE5-4C55-A8ED-F851B0E75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193150"/>
              </p:ext>
            </p:extLst>
          </p:nvPr>
        </p:nvGraphicFramePr>
        <p:xfrm>
          <a:off x="7407494" y="4057454"/>
          <a:ext cx="2725048" cy="25260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0706">
                  <a:extLst>
                    <a:ext uri="{9D8B030D-6E8A-4147-A177-3AD203B41FA5}">
                      <a16:colId xmlns:a16="http://schemas.microsoft.com/office/drawing/2014/main" val="1087116443"/>
                    </a:ext>
                  </a:extLst>
                </a:gridCol>
                <a:gridCol w="1674342">
                  <a:extLst>
                    <a:ext uri="{9D8B030D-6E8A-4147-A177-3AD203B41FA5}">
                      <a16:colId xmlns:a16="http://schemas.microsoft.com/office/drawing/2014/main" val="19683231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u="sng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BranchNo</a:t>
                      </a:r>
                      <a:endParaRPr lang="en-HK" sz="1600" b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u="sng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TelNo</a:t>
                      </a:r>
                      <a:endParaRPr lang="en-HK" sz="1600" b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8858511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B001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503-555-3618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1583474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B001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503-555-2727</a:t>
                      </a:r>
                      <a:endParaRPr lang="en-HK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128154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B001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503-555-6534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92160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B002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206-555-6756</a:t>
                      </a:r>
                      <a:endParaRPr lang="en-HK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212588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B002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206-555-8836</a:t>
                      </a:r>
                      <a:endParaRPr lang="en-HK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250486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B003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212-371-3000</a:t>
                      </a:r>
                      <a:endParaRPr lang="en-HK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70178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B004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206-555-3131</a:t>
                      </a:r>
                      <a:endParaRPr lang="en-HK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589344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B004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206-555-4112</a:t>
                      </a:r>
                      <a:endParaRPr lang="en-HK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87744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1934047-3754-45E9-9FBD-D282495BFB1A}"/>
              </a:ext>
            </a:extLst>
          </p:cNvPr>
          <p:cNvSpPr/>
          <p:nvPr/>
        </p:nvSpPr>
        <p:spPr>
          <a:xfrm>
            <a:off x="2332751" y="3688122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Branch</a:t>
            </a:r>
            <a:endParaRPr lang="en-H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3D2414-A1A5-46F9-AA3D-240B1BC49DCE}"/>
              </a:ext>
            </a:extLst>
          </p:cNvPr>
          <p:cNvSpPr/>
          <p:nvPr/>
        </p:nvSpPr>
        <p:spPr>
          <a:xfrm>
            <a:off x="7329506" y="3688122"/>
            <a:ext cx="1296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BranchTel</a:t>
            </a:r>
            <a:endParaRPr lang="en-H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36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6A603-C64B-463F-8ABB-920CE81C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E4708-FA22-4D54-8344-BC1936473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974609"/>
            <a:ext cx="9784080" cy="420624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Examine the </a:t>
            </a:r>
            <a:r>
              <a:rPr lang="en-US" b="1" dirty="0" err="1"/>
              <a:t>StaffBranchAllocation</a:t>
            </a:r>
            <a:r>
              <a:rPr lang="en-US" dirty="0"/>
              <a:t> table shown below.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StaffNo</a:t>
            </a:r>
            <a:r>
              <a:rPr lang="en-US" dirty="0"/>
              <a:t>, </a:t>
            </a:r>
            <a:r>
              <a:rPr lang="en-US" dirty="0" err="1"/>
              <a:t>BranchNo</a:t>
            </a:r>
            <a:r>
              <a:rPr lang="en-US" dirty="0"/>
              <a:t>} is the primary key.</a:t>
            </a:r>
            <a:endParaRPr lang="en-HK" dirty="0"/>
          </a:p>
          <a:p>
            <a:pPr lvl="1"/>
            <a:r>
              <a:rPr lang="en-US" dirty="0"/>
              <a:t>FDs: </a:t>
            </a:r>
            <a:r>
              <a:rPr lang="en-US" dirty="0" err="1"/>
              <a:t>StaffNo</a:t>
            </a:r>
            <a:r>
              <a:rPr lang="en-US" dirty="0"/>
              <a:t>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US" dirty="0"/>
              <a:t> {Name, Position} and </a:t>
            </a:r>
            <a:r>
              <a:rPr lang="en-US" dirty="0" err="1"/>
              <a:t>BranchNo</a:t>
            </a:r>
            <a:r>
              <a:rPr lang="en-US" dirty="0"/>
              <a:t>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BranchAddress</a:t>
            </a:r>
            <a:endParaRPr lang="en-HK" dirty="0"/>
          </a:p>
          <a:p>
            <a:pPr marL="457200" lvl="0" indent="-457200">
              <a:buFont typeface="+mj-lt"/>
              <a:buAutoNum type="alphaLcParenR"/>
            </a:pPr>
            <a:r>
              <a:rPr lang="en-US" dirty="0"/>
              <a:t>Why this table is not in 2NF?</a:t>
            </a:r>
            <a:endParaRPr lang="en-HK" dirty="0"/>
          </a:p>
          <a:p>
            <a:pPr marL="457200" lvl="0" indent="-457200">
              <a:buFont typeface="+mj-lt"/>
              <a:buAutoNum type="alphaLcParenR"/>
            </a:pPr>
            <a:r>
              <a:rPr lang="en-US" dirty="0"/>
              <a:t>Describe and illustrate the process of normalizing the data shown in this table to third normal form (3NF).</a:t>
            </a:r>
            <a:endParaRPr lang="en-HK" dirty="0"/>
          </a:p>
          <a:p>
            <a:pPr lvl="0"/>
            <a:endParaRPr lang="en-HK" dirty="0"/>
          </a:p>
          <a:p>
            <a:pPr marL="0" lvl="0" indent="0">
              <a:buNone/>
            </a:pPr>
            <a:r>
              <a:rPr lang="en-HK" dirty="0"/>
              <a:t>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4891C-73F1-4B89-8E24-5A4D1601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B3D591-2F9A-4EC6-96C0-92B0A1F0F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590124"/>
              </p:ext>
            </p:extLst>
          </p:nvPr>
        </p:nvGraphicFramePr>
        <p:xfrm>
          <a:off x="347075" y="4867104"/>
          <a:ext cx="11495767" cy="1555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7036">
                  <a:extLst>
                    <a:ext uri="{9D8B030D-6E8A-4147-A177-3AD203B41FA5}">
                      <a16:colId xmlns:a16="http://schemas.microsoft.com/office/drawing/2014/main" val="4061933179"/>
                    </a:ext>
                  </a:extLst>
                </a:gridCol>
                <a:gridCol w="1155851">
                  <a:extLst>
                    <a:ext uri="{9D8B030D-6E8A-4147-A177-3AD203B41FA5}">
                      <a16:colId xmlns:a16="http://schemas.microsoft.com/office/drawing/2014/main" val="2423376276"/>
                    </a:ext>
                  </a:extLst>
                </a:gridCol>
                <a:gridCol w="4091004">
                  <a:extLst>
                    <a:ext uri="{9D8B030D-6E8A-4147-A177-3AD203B41FA5}">
                      <a16:colId xmlns:a16="http://schemas.microsoft.com/office/drawing/2014/main" val="2083607021"/>
                    </a:ext>
                  </a:extLst>
                </a:gridCol>
                <a:gridCol w="1872048">
                  <a:extLst>
                    <a:ext uri="{9D8B030D-6E8A-4147-A177-3AD203B41FA5}">
                      <a16:colId xmlns:a16="http://schemas.microsoft.com/office/drawing/2014/main" val="1671566369"/>
                    </a:ext>
                  </a:extLst>
                </a:gridCol>
                <a:gridCol w="1235676">
                  <a:extLst>
                    <a:ext uri="{9D8B030D-6E8A-4147-A177-3AD203B41FA5}">
                      <a16:colId xmlns:a16="http://schemas.microsoft.com/office/drawing/2014/main" val="4061272286"/>
                    </a:ext>
                  </a:extLst>
                </a:gridCol>
                <a:gridCol w="2014152">
                  <a:extLst>
                    <a:ext uri="{9D8B030D-6E8A-4147-A177-3AD203B41FA5}">
                      <a16:colId xmlns:a16="http://schemas.microsoft.com/office/drawing/2014/main" val="1336038616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StaffNo</a:t>
                      </a:r>
                      <a:endParaRPr lang="en-HK" sz="1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BranchNo</a:t>
                      </a:r>
                      <a:endParaRPr lang="en-HK" sz="1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BranchAddress</a:t>
                      </a:r>
                      <a:endParaRPr lang="en-HK" sz="1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HK" sz="1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Position</a:t>
                      </a:r>
                      <a:endParaRPr lang="en-HK" sz="1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HoursPerWeek</a:t>
                      </a:r>
                      <a:endParaRPr lang="en-HK" sz="1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881295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S4555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B002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 Center Plaza, Seattle, WA 98122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Ellen Layman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Assistant</a:t>
                      </a:r>
                      <a:endParaRPr lang="en-HK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HK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57581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S4555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B004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 – 14th Avenue, Seattle, WA 98128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Ellen Layman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Assistant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HK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6625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S4612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B002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 Center Plaza, Seattle, WA 98122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Dave Sinclair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Assistant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8608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S4612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B004</a:t>
                      </a:r>
                      <a:endParaRPr lang="en-HK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 – 14th Avenue, Seattle, WA 98128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Dave Sinclair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Assistant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478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222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78A5-19C2-487E-BB51-CD37CC44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</a:t>
            </a:r>
            <a:r>
              <a:rPr lang="en-HK" altLang="zh-TW" dirty="0" err="1"/>
              <a:t>uestion</a:t>
            </a:r>
            <a:r>
              <a:rPr lang="zh-TW" altLang="en-US" dirty="0"/>
              <a:t> </a:t>
            </a:r>
            <a:r>
              <a:rPr lang="en-HK" altLang="zh-TW" dirty="0"/>
              <a:t>2</a:t>
            </a:r>
            <a:r>
              <a:rPr lang="zh-TW" altLang="en-US" dirty="0"/>
              <a:t> </a:t>
            </a:r>
            <a:r>
              <a:rPr lang="en-HK" altLang="zh-TW" dirty="0"/>
              <a:t>(Answer)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98ED7-1101-44E2-9697-595786450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HK" dirty="0"/>
              <a:t>The primary key of </a:t>
            </a:r>
            <a:r>
              <a:rPr lang="en-HK" dirty="0" err="1"/>
              <a:t>StaffBranchAllocation</a:t>
            </a:r>
            <a:r>
              <a:rPr lang="en-HK" dirty="0"/>
              <a:t> table is {Staff No, </a:t>
            </a:r>
            <a:r>
              <a:rPr lang="en-HK" dirty="0" err="1"/>
              <a:t>BranchNo</a:t>
            </a:r>
            <a:r>
              <a:rPr lang="en-HK" dirty="0"/>
              <a:t>}. There exist the partial functional dependencies: </a:t>
            </a:r>
            <a:r>
              <a:rPr lang="en-HK" dirty="0" err="1"/>
              <a:t>StaffNo</a:t>
            </a:r>
            <a:r>
              <a:rPr lang="en-HK" dirty="0"/>
              <a:t> → Name, Position and </a:t>
            </a:r>
            <a:r>
              <a:rPr lang="en-HK" dirty="0" err="1"/>
              <a:t>BranchNo</a:t>
            </a:r>
            <a:r>
              <a:rPr lang="en-HK" dirty="0"/>
              <a:t> → </a:t>
            </a:r>
            <a:r>
              <a:rPr lang="en-HK" dirty="0" err="1"/>
              <a:t>BranchAddress</a:t>
            </a:r>
            <a:r>
              <a:rPr lang="en-HK" dirty="0"/>
              <a:t>. The non-key attributes are not fully dependent on the key. Thus, the table is NOT in 2NF.</a:t>
            </a:r>
          </a:p>
          <a:p>
            <a:pPr marL="457200" indent="-457200">
              <a:buFont typeface="+mj-lt"/>
              <a:buAutoNum type="alphaLcParenR"/>
            </a:pPr>
            <a:r>
              <a:rPr lang="en-HK" dirty="0"/>
              <a:t>Remove </a:t>
            </a:r>
            <a:r>
              <a:rPr lang="en-HK" dirty="0" err="1"/>
              <a:t>BranchAddress</a:t>
            </a:r>
            <a:r>
              <a:rPr lang="en-HK" dirty="0"/>
              <a:t>, Name, Position from </a:t>
            </a:r>
            <a:r>
              <a:rPr lang="en-HK" dirty="0" err="1"/>
              <a:t>StaffBranchAllocation</a:t>
            </a:r>
            <a:r>
              <a:rPr lang="en-HK" dirty="0"/>
              <a:t> relation to capture the partial functional dependencies separately. 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4A236-262A-4479-86A5-C1A2BD1F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75BDC8-09AF-4E47-93B3-1870D5F3B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424097"/>
              </p:ext>
            </p:extLst>
          </p:nvPr>
        </p:nvGraphicFramePr>
        <p:xfrm>
          <a:off x="383059" y="4734231"/>
          <a:ext cx="3583459" cy="1482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0888">
                  <a:extLst>
                    <a:ext uri="{9D8B030D-6E8A-4147-A177-3AD203B41FA5}">
                      <a16:colId xmlns:a16="http://schemas.microsoft.com/office/drawing/2014/main" val="987256231"/>
                    </a:ext>
                  </a:extLst>
                </a:gridCol>
                <a:gridCol w="2412571">
                  <a:extLst>
                    <a:ext uri="{9D8B030D-6E8A-4147-A177-3AD203B41FA5}">
                      <a16:colId xmlns:a16="http://schemas.microsoft.com/office/drawing/2014/main" val="1981541970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u="sng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BranchNo</a:t>
                      </a:r>
                      <a:endParaRPr lang="en-HK" sz="1800" b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BranchAddress</a:t>
                      </a:r>
                      <a:endParaRPr lang="en-HK" sz="1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41553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B002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 Center Plaza, Seattle, WA 98122</a:t>
                      </a:r>
                      <a:endParaRPr lang="en-HK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27842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B004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 – 14th Avenue, Seattle, WA 98128</a:t>
                      </a:r>
                      <a:endParaRPr lang="en-HK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58549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40B3AC-53EE-41D6-A8E5-FF052E82D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746973"/>
              </p:ext>
            </p:extLst>
          </p:nvPr>
        </p:nvGraphicFramePr>
        <p:xfrm>
          <a:off x="4088603" y="4734231"/>
          <a:ext cx="3095368" cy="1482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6703">
                  <a:extLst>
                    <a:ext uri="{9D8B030D-6E8A-4147-A177-3AD203B41FA5}">
                      <a16:colId xmlns:a16="http://schemas.microsoft.com/office/drawing/2014/main" val="3929623740"/>
                    </a:ext>
                  </a:extLst>
                </a:gridCol>
                <a:gridCol w="1064137">
                  <a:extLst>
                    <a:ext uri="{9D8B030D-6E8A-4147-A177-3AD203B41FA5}">
                      <a16:colId xmlns:a16="http://schemas.microsoft.com/office/drawing/2014/main" val="1174912776"/>
                    </a:ext>
                  </a:extLst>
                </a:gridCol>
                <a:gridCol w="1164528">
                  <a:extLst>
                    <a:ext uri="{9D8B030D-6E8A-4147-A177-3AD203B41FA5}">
                      <a16:colId xmlns:a16="http://schemas.microsoft.com/office/drawing/2014/main" val="3726506499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u="sng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StaffNo</a:t>
                      </a:r>
                      <a:endParaRPr lang="en-HK" sz="1800" b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HK" sz="1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Position</a:t>
                      </a:r>
                      <a:endParaRPr lang="en-HK" sz="1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19324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S4555</a:t>
                      </a:r>
                      <a:endParaRPr lang="en-HK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Ellen Layman</a:t>
                      </a:r>
                      <a:endParaRPr lang="en-HK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Assistant</a:t>
                      </a:r>
                      <a:endParaRPr lang="en-HK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78601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S4612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Dave Sinclair</a:t>
                      </a:r>
                      <a:endParaRPr lang="en-HK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Assistant</a:t>
                      </a:r>
                      <a:endParaRPr lang="en-HK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24686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7BEC2D7-6F71-4FC9-B3B3-572BFC4B4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624781"/>
              </p:ext>
            </p:extLst>
          </p:nvPr>
        </p:nvGraphicFramePr>
        <p:xfrm>
          <a:off x="7306056" y="4734231"/>
          <a:ext cx="4066959" cy="1555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6969">
                  <a:extLst>
                    <a:ext uri="{9D8B030D-6E8A-4147-A177-3AD203B41FA5}">
                      <a16:colId xmlns:a16="http://schemas.microsoft.com/office/drawing/2014/main" val="3691120180"/>
                    </a:ext>
                  </a:extLst>
                </a:gridCol>
                <a:gridCol w="1166476">
                  <a:extLst>
                    <a:ext uri="{9D8B030D-6E8A-4147-A177-3AD203B41FA5}">
                      <a16:colId xmlns:a16="http://schemas.microsoft.com/office/drawing/2014/main" val="3070675272"/>
                    </a:ext>
                  </a:extLst>
                </a:gridCol>
                <a:gridCol w="1853514">
                  <a:extLst>
                    <a:ext uri="{9D8B030D-6E8A-4147-A177-3AD203B41FA5}">
                      <a16:colId xmlns:a16="http://schemas.microsoft.com/office/drawing/2014/main" val="2092839039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u="sng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StaffNo</a:t>
                      </a:r>
                      <a:endParaRPr lang="en-HK" sz="1800" b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u="sng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BranchNo</a:t>
                      </a:r>
                      <a:endParaRPr lang="en-HK" sz="1800" b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HoursPerWeek</a:t>
                      </a:r>
                      <a:endParaRPr lang="en-HK" sz="1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44369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S4555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B002</a:t>
                      </a:r>
                      <a:endParaRPr lang="en-HK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HK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62389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S4555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B004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HK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93592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S4612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B002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HK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16496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S4612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B004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506385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4FFDECB-CD8E-451C-84CB-0A377FF6B6F0}"/>
              </a:ext>
            </a:extLst>
          </p:cNvPr>
          <p:cNvSpPr/>
          <p:nvPr/>
        </p:nvSpPr>
        <p:spPr>
          <a:xfrm>
            <a:off x="383059" y="4340886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Branch</a:t>
            </a:r>
            <a:endParaRPr lang="en-H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9EE1C2-2FE6-42D5-9908-8181B632F3DD}"/>
              </a:ext>
            </a:extLst>
          </p:cNvPr>
          <p:cNvSpPr/>
          <p:nvPr/>
        </p:nvSpPr>
        <p:spPr>
          <a:xfrm>
            <a:off x="4019448" y="4340886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Staff</a:t>
            </a:r>
            <a:endParaRPr lang="en-H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63394C-E8DA-40BE-8CAD-82AC511856DB}"/>
              </a:ext>
            </a:extLst>
          </p:cNvPr>
          <p:cNvSpPr/>
          <p:nvPr/>
        </p:nvSpPr>
        <p:spPr>
          <a:xfrm>
            <a:off x="7290788" y="4340886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StaffBranchAllocation</a:t>
            </a:r>
            <a:endParaRPr lang="en-H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641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6A603-C64B-463F-8ABB-920CE81C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E4708-FA22-4D54-8344-BC1936473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974609"/>
            <a:ext cx="9784080" cy="420624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Examine the </a:t>
            </a:r>
            <a:r>
              <a:rPr lang="en-US" b="1" dirty="0" err="1"/>
              <a:t>BranchManager</a:t>
            </a:r>
            <a:r>
              <a:rPr lang="en-US" dirty="0"/>
              <a:t> table shown below.</a:t>
            </a:r>
          </a:p>
          <a:p>
            <a:pPr lvl="1"/>
            <a:r>
              <a:rPr lang="en-HK" dirty="0" err="1"/>
              <a:t>BranchNo</a:t>
            </a:r>
            <a:r>
              <a:rPr lang="en-HK" dirty="0"/>
              <a:t> is the primary key</a:t>
            </a:r>
          </a:p>
          <a:p>
            <a:pPr lvl="1"/>
            <a:r>
              <a:rPr lang="en-US" dirty="0"/>
              <a:t>FD: </a:t>
            </a:r>
            <a:r>
              <a:rPr lang="en-US" dirty="0" err="1"/>
              <a:t>MgrStaffNo</a:t>
            </a:r>
            <a:r>
              <a:rPr lang="en-US" dirty="0"/>
              <a:t> </a:t>
            </a:r>
            <a:r>
              <a:rPr lang="en-HK" dirty="0">
                <a:sym typeface="Symbol" panose="05050102010706020507" pitchFamily="18" charset="2"/>
              </a:rPr>
              <a:t> </a:t>
            </a:r>
            <a:r>
              <a:rPr lang="en-US" dirty="0" err="1"/>
              <a:t>MgrName</a:t>
            </a:r>
            <a:endParaRPr lang="en-HK" dirty="0"/>
          </a:p>
          <a:p>
            <a:pPr marL="457200" lvl="0" indent="-457200">
              <a:buFont typeface="+mj-lt"/>
              <a:buAutoNum type="alphaLcParenR"/>
            </a:pPr>
            <a:r>
              <a:rPr lang="en-HK" dirty="0"/>
              <a:t>Why this table is not in 3NF?</a:t>
            </a:r>
          </a:p>
          <a:p>
            <a:pPr marL="457200" lvl="0" indent="-457200">
              <a:buFont typeface="+mj-lt"/>
              <a:buAutoNum type="alphaLcParenR"/>
            </a:pPr>
            <a:r>
              <a:rPr lang="en-HK" dirty="0"/>
              <a:t>Describe and illustrate the process of normalizing the data shown in this table to third normal form (3NF).</a:t>
            </a:r>
          </a:p>
          <a:p>
            <a:pPr marL="0" lvl="0" indent="0">
              <a:buNone/>
            </a:pPr>
            <a:r>
              <a:rPr lang="en-HK" dirty="0"/>
              <a:t>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4891C-73F1-4B89-8E24-5A4D1601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EAC851-F6D9-481D-94D7-8C45605F0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714367"/>
              </p:ext>
            </p:extLst>
          </p:nvPr>
        </p:nvGraphicFramePr>
        <p:xfrm>
          <a:off x="1147079" y="4777499"/>
          <a:ext cx="9897842" cy="1403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1296">
                  <a:extLst>
                    <a:ext uri="{9D8B030D-6E8A-4147-A177-3AD203B41FA5}">
                      <a16:colId xmlns:a16="http://schemas.microsoft.com/office/drawing/2014/main" val="1841369882"/>
                    </a:ext>
                  </a:extLst>
                </a:gridCol>
                <a:gridCol w="4083908">
                  <a:extLst>
                    <a:ext uri="{9D8B030D-6E8A-4147-A177-3AD203B41FA5}">
                      <a16:colId xmlns:a16="http://schemas.microsoft.com/office/drawing/2014/main" val="1559355827"/>
                    </a:ext>
                  </a:extLst>
                </a:gridCol>
                <a:gridCol w="1853514">
                  <a:extLst>
                    <a:ext uri="{9D8B030D-6E8A-4147-A177-3AD203B41FA5}">
                      <a16:colId xmlns:a16="http://schemas.microsoft.com/office/drawing/2014/main" val="2524665956"/>
                    </a:ext>
                  </a:extLst>
                </a:gridCol>
                <a:gridCol w="1204783">
                  <a:extLst>
                    <a:ext uri="{9D8B030D-6E8A-4147-A177-3AD203B41FA5}">
                      <a16:colId xmlns:a16="http://schemas.microsoft.com/office/drawing/2014/main" val="38670235"/>
                    </a:ext>
                  </a:extLst>
                </a:gridCol>
                <a:gridCol w="1674341">
                  <a:extLst>
                    <a:ext uri="{9D8B030D-6E8A-4147-A177-3AD203B41FA5}">
                      <a16:colId xmlns:a16="http://schemas.microsoft.com/office/drawing/2014/main" val="107245079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BranchNo</a:t>
                      </a:r>
                      <a:endParaRPr lang="en-HK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BranchAddress</a:t>
                      </a:r>
                      <a:endParaRPr lang="en-HK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TelNo</a:t>
                      </a:r>
                      <a:endParaRPr lang="en-HK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MgrStaffNo</a:t>
                      </a:r>
                      <a:endParaRPr lang="en-HK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MgrName</a:t>
                      </a:r>
                      <a:endParaRPr lang="en-HK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65451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B001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Jefferson Way, Portland, OR 97201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503-555-3618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S1500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Tom Daniels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140335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B002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 Center Plaza, Seattle, WA 98122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206-555-6756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S0010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Mary Martinez</a:t>
                      </a:r>
                      <a:endParaRPr lang="en-HK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55097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B003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 – 8th Avenue, New York, NY 10012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212-371-3000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S0145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 Peters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66415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B004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 – 14th Avenue, Seattle, WA 98128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206-555-3131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S2250</a:t>
                      </a:r>
                      <a:endParaRPr lang="en-HK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Sally Stern</a:t>
                      </a:r>
                      <a:endParaRPr lang="en-HK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505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825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726C-242F-4F47-AF33-5933DD64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3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2956D-BF84-4E28-A093-DE743372E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lphaLcParenR"/>
            </a:pPr>
            <a:r>
              <a:rPr lang="en-US" dirty="0"/>
              <a:t>There exists a non-key attribute transitively dependent on the key, i.e., </a:t>
            </a:r>
            <a:r>
              <a:rPr lang="en-US" dirty="0" err="1"/>
              <a:t>MgrName</a:t>
            </a:r>
            <a:r>
              <a:rPr lang="en-US" dirty="0"/>
              <a:t> depends on </a:t>
            </a:r>
            <a:r>
              <a:rPr lang="en-US" dirty="0" err="1"/>
              <a:t>MgrStaffNo</a:t>
            </a:r>
            <a:r>
              <a:rPr lang="en-US" dirty="0"/>
              <a:t> and </a:t>
            </a:r>
            <a:r>
              <a:rPr lang="en-US" dirty="0" err="1"/>
              <a:t>MgrStaffNo</a:t>
            </a:r>
            <a:r>
              <a:rPr lang="en-US" dirty="0"/>
              <a:t> depends on </a:t>
            </a:r>
            <a:r>
              <a:rPr lang="en-US" dirty="0" err="1"/>
              <a:t>BranchNo</a:t>
            </a:r>
            <a:r>
              <a:rPr lang="en-US" dirty="0"/>
              <a:t>.</a:t>
            </a:r>
            <a:endParaRPr lang="en-HK" dirty="0"/>
          </a:p>
          <a:p>
            <a:pPr marL="457200" lvl="0" indent="-457200">
              <a:buFont typeface="+mj-lt"/>
              <a:buAutoNum type="alphaLcParenR"/>
            </a:pPr>
            <a:r>
              <a:rPr lang="en-US" dirty="0"/>
              <a:t>Create another relation which specifically captures the dependency </a:t>
            </a:r>
            <a:r>
              <a:rPr lang="en-US" dirty="0" err="1"/>
              <a:t>MgrStaffNo</a:t>
            </a:r>
            <a:r>
              <a:rPr lang="en-US" dirty="0"/>
              <a:t> → </a:t>
            </a:r>
            <a:r>
              <a:rPr lang="en-US" dirty="0" err="1"/>
              <a:t>MgrName</a:t>
            </a:r>
            <a:r>
              <a:rPr lang="en-US" dirty="0"/>
              <a:t>  </a:t>
            </a:r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D2ED7-7047-4500-B8EC-D4A30781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3804D6-37B6-4316-838E-BFC625BBF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072496"/>
              </p:ext>
            </p:extLst>
          </p:nvPr>
        </p:nvGraphicFramePr>
        <p:xfrm>
          <a:off x="428271" y="4615248"/>
          <a:ext cx="7803428" cy="1555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6734">
                  <a:extLst>
                    <a:ext uri="{9D8B030D-6E8A-4147-A177-3AD203B41FA5}">
                      <a16:colId xmlns:a16="http://schemas.microsoft.com/office/drawing/2014/main" val="3971007367"/>
                    </a:ext>
                  </a:extLst>
                </a:gridCol>
                <a:gridCol w="3708012">
                  <a:extLst>
                    <a:ext uri="{9D8B030D-6E8A-4147-A177-3AD203B41FA5}">
                      <a16:colId xmlns:a16="http://schemas.microsoft.com/office/drawing/2014/main" val="2386023637"/>
                    </a:ext>
                  </a:extLst>
                </a:gridCol>
                <a:gridCol w="1508111">
                  <a:extLst>
                    <a:ext uri="{9D8B030D-6E8A-4147-A177-3AD203B41FA5}">
                      <a16:colId xmlns:a16="http://schemas.microsoft.com/office/drawing/2014/main" val="3704915269"/>
                    </a:ext>
                  </a:extLst>
                </a:gridCol>
                <a:gridCol w="1300571">
                  <a:extLst>
                    <a:ext uri="{9D8B030D-6E8A-4147-A177-3AD203B41FA5}">
                      <a16:colId xmlns:a16="http://schemas.microsoft.com/office/drawing/2014/main" val="39232171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BranchNo</a:t>
                      </a:r>
                      <a:endParaRPr lang="en-HK" sz="18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BranchAddress</a:t>
                      </a:r>
                      <a:endParaRPr lang="en-HK" sz="18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TelNo</a:t>
                      </a:r>
                      <a:endParaRPr lang="en-HK" sz="18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MgrStaffNo</a:t>
                      </a:r>
                      <a:endParaRPr lang="en-HK" sz="1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383655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B001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Jefferson Way, Portland, OR 97201</a:t>
                      </a:r>
                      <a:endParaRPr lang="en-HK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503-555-3618</a:t>
                      </a:r>
                      <a:endParaRPr lang="en-HK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S1500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481896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B002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 Center Plaza, Seattle, WA 98122</a:t>
                      </a:r>
                      <a:endParaRPr lang="en-HK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206-555-6756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S0010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194475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B003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 – 8th Avenue, New York, NY 10012</a:t>
                      </a:r>
                      <a:endParaRPr lang="en-HK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212-371-3000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S0145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501963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B004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 – 14th Avenue, Seattle, WA 98128</a:t>
                      </a:r>
                      <a:endParaRPr lang="en-HK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206-555-3131</a:t>
                      </a:r>
                      <a:endParaRPr lang="en-HK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S2250</a:t>
                      </a:r>
                      <a:endParaRPr lang="en-HK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16235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D1FCCD-5BA9-4B93-896F-7AB5426AE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585949"/>
              </p:ext>
            </p:extLst>
          </p:nvPr>
        </p:nvGraphicFramePr>
        <p:xfrm>
          <a:off x="8371702" y="4615248"/>
          <a:ext cx="3126259" cy="1555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8924">
                  <a:extLst>
                    <a:ext uri="{9D8B030D-6E8A-4147-A177-3AD203B41FA5}">
                      <a16:colId xmlns:a16="http://schemas.microsoft.com/office/drawing/2014/main" val="1081753899"/>
                    </a:ext>
                  </a:extLst>
                </a:gridCol>
                <a:gridCol w="1847335">
                  <a:extLst>
                    <a:ext uri="{9D8B030D-6E8A-4147-A177-3AD203B41FA5}">
                      <a16:colId xmlns:a16="http://schemas.microsoft.com/office/drawing/2014/main" val="102351923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MgrStaffNo</a:t>
                      </a:r>
                      <a:endParaRPr lang="en-HK" sz="1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MgrName</a:t>
                      </a:r>
                      <a:endParaRPr lang="en-HK" sz="1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2251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S1500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Tom Daniels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35833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S0010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Mary Martinez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3006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S0145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 Peters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8613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S2250</a:t>
                      </a:r>
                      <a:endParaRPr lang="en-HK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Sally Stern</a:t>
                      </a:r>
                      <a:endParaRPr lang="en-HK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8415" marR="18415" marT="18415" marB="184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78916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F907CA1-E5A9-42B4-A2C2-5E225D4630D0}"/>
              </a:ext>
            </a:extLst>
          </p:cNvPr>
          <p:cNvSpPr/>
          <p:nvPr/>
        </p:nvSpPr>
        <p:spPr>
          <a:xfrm>
            <a:off x="383059" y="4236550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Branch</a:t>
            </a:r>
            <a:endParaRPr lang="en-H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A7ABC5-6F46-4C8F-8CD1-A9A9EEF83E2A}"/>
              </a:ext>
            </a:extLst>
          </p:cNvPr>
          <p:cNvSpPr/>
          <p:nvPr/>
        </p:nvSpPr>
        <p:spPr>
          <a:xfrm>
            <a:off x="8316097" y="4236550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</a:t>
            </a:r>
            <a:r>
              <a:rPr lang="en-HK" altLang="zh-TW" b="1" dirty="0" err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anagerStaff</a:t>
            </a:r>
            <a:endParaRPr lang="en-H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02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6A603-C64B-463F-8ABB-920CE81C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E4708-FA22-4D54-8344-BC1936473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449" y="2200708"/>
            <a:ext cx="10429103" cy="5065064"/>
          </a:xfrm>
        </p:spPr>
        <p:txBody>
          <a:bodyPr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HK" dirty="0"/>
              <a:t>Examine the table shown below and the set of functional dependency on its attributes:</a:t>
            </a:r>
          </a:p>
          <a:p>
            <a:pPr marL="457200" lvl="0" indent="-457200">
              <a:lnSpc>
                <a:spcPct val="110000"/>
              </a:lnSpc>
              <a:buFont typeface="+mj-lt"/>
              <a:buAutoNum type="alphaLcParenR"/>
            </a:pPr>
            <a:endParaRPr lang="en-US" dirty="0"/>
          </a:p>
          <a:p>
            <a:pPr marL="457200" lvl="0" indent="-457200">
              <a:lnSpc>
                <a:spcPct val="110000"/>
              </a:lnSpc>
              <a:buFont typeface="+mj-lt"/>
              <a:buAutoNum type="alphaLcParenR"/>
            </a:pPr>
            <a:endParaRPr lang="en-US" dirty="0"/>
          </a:p>
          <a:p>
            <a:pPr marL="457200" lvl="0" indent="-457200">
              <a:lnSpc>
                <a:spcPct val="110000"/>
              </a:lnSpc>
              <a:buFont typeface="+mj-lt"/>
              <a:buAutoNum type="alphaLcParenR"/>
            </a:pPr>
            <a:endParaRPr lang="en-US" dirty="0"/>
          </a:p>
          <a:p>
            <a:pPr marL="457200" lvl="0" indent="-457200">
              <a:lnSpc>
                <a:spcPct val="110000"/>
              </a:lnSpc>
              <a:buFont typeface="+mj-lt"/>
              <a:buAutoNum type="alphaLcParenR"/>
            </a:pPr>
            <a:endParaRPr lang="en-US" dirty="0"/>
          </a:p>
          <a:p>
            <a:pPr marL="457200" lvl="0" indent="-457200">
              <a:lnSpc>
                <a:spcPct val="110000"/>
              </a:lnSpc>
              <a:buFont typeface="+mj-lt"/>
              <a:buAutoNum type="alphaLcParenR"/>
            </a:pPr>
            <a:r>
              <a:rPr lang="en-US" dirty="0"/>
              <a:t>Find all candidate keys of this table.</a:t>
            </a:r>
            <a:endParaRPr lang="en-HK" dirty="0"/>
          </a:p>
          <a:p>
            <a:pPr marL="457200" lvl="0" indent="-457200">
              <a:lnSpc>
                <a:spcPct val="110000"/>
              </a:lnSpc>
              <a:buFont typeface="+mj-lt"/>
              <a:buAutoNum type="alphaLcParenR"/>
            </a:pPr>
            <a:r>
              <a:rPr lang="en-US" dirty="0"/>
              <a:t>Decompose this table into a design into BCNF.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4891C-73F1-4B89-8E24-5A4D1601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0582A9-CE22-4438-871B-D330F072502E}"/>
              </a:ext>
            </a:extLst>
          </p:cNvPr>
          <p:cNvSpPr/>
          <p:nvPr/>
        </p:nvSpPr>
        <p:spPr>
          <a:xfrm>
            <a:off x="5627472" y="2980090"/>
            <a:ext cx="6096000" cy="25058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FDs: </a:t>
            </a:r>
          </a:p>
          <a:p>
            <a:pPr marL="1257300" lvl="2" indent="-342900">
              <a:lnSpc>
                <a:spcPct val="110000"/>
              </a:lnSpc>
              <a:buFont typeface="+mj-lt"/>
              <a:buAutoNum type="arabicPeriod"/>
            </a:pP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CourseId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CourseName</a:t>
            </a:r>
            <a:endParaRPr lang="en-H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10000"/>
              </a:lnSpc>
              <a:buFont typeface="+mj-lt"/>
              <a:buAutoNum type="arabicPeriod"/>
            </a:pP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CourseName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CourseId</a:t>
            </a:r>
            <a:endParaRPr lang="en-H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10000"/>
              </a:lnSpc>
              <a:buFont typeface="+mj-lt"/>
              <a:buAutoNum type="arabicPeriod"/>
            </a:pP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CourseId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, Year} 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 Lecturer</a:t>
            </a:r>
          </a:p>
          <a:p>
            <a:pPr marL="1257300" lvl="2" indent="-342900">
              <a:lnSpc>
                <a:spcPct val="110000"/>
              </a:lnSpc>
              <a:buFont typeface="+mj-lt"/>
              <a:buAutoNum type="arabicPeriod"/>
            </a:pP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CourseId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, Year} 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Enrollment</a:t>
            </a:r>
            <a:endParaRPr lang="en-H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10000"/>
              </a:lnSpc>
              <a:buFont typeface="+mj-lt"/>
              <a:buAutoNum type="arabicPeriod"/>
            </a:pP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RoomId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RoomCapacity</a:t>
            </a:r>
            <a:endParaRPr lang="en-H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10000"/>
              </a:lnSpc>
              <a:buFont typeface="+mj-lt"/>
              <a:buAutoNum type="arabicPeriod"/>
            </a:pP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RoomId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, Year, Day, Time} 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CourseId</a:t>
            </a:r>
            <a:endParaRPr lang="en-H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10000"/>
              </a:lnSpc>
              <a:buFont typeface="+mj-lt"/>
              <a:buAutoNum type="arabicPeriod"/>
            </a:pP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CourseId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, Year, Day, Time} 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RoomId</a:t>
            </a:r>
            <a:endParaRPr lang="en-H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55D0C4-91A2-4668-99D5-9A8CEF916C7F}"/>
              </a:ext>
            </a:extLst>
          </p:cNvPr>
          <p:cNvSpPr/>
          <p:nvPr/>
        </p:nvSpPr>
        <p:spPr>
          <a:xfrm>
            <a:off x="1270684" y="2980090"/>
            <a:ext cx="5259859" cy="982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CourseRmAlloc (</a:t>
            </a: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CourseId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CourseName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, Year, Lecturer, </a:t>
            </a: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Enrollment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RoomId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RoomCapacity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, Day, Time)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669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7A7B-7721-4DA8-97EF-720D4ABBB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r>
              <a:rPr lang="en-HK" altLang="zh-TW" dirty="0"/>
              <a:t> 4 (Answer) (1/6)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0DE39-ED78-47D9-8444-950848B6F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2011680"/>
            <a:ext cx="10319757" cy="4206240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lphaLcParenR"/>
            </a:pPr>
            <a:r>
              <a:rPr lang="en-US" dirty="0"/>
              <a:t>There are three candidate keys in this table (based on their closure of attribute sets): </a:t>
            </a:r>
            <a:endParaRPr lang="en-HK" dirty="0"/>
          </a:p>
          <a:p>
            <a:pPr lvl="1"/>
            <a:r>
              <a:rPr lang="en-US" dirty="0"/>
              <a:t>{Year, Day, Time, </a:t>
            </a:r>
            <a:r>
              <a:rPr lang="en-US" dirty="0" err="1"/>
              <a:t>CourseId</a:t>
            </a:r>
            <a:r>
              <a:rPr lang="en-US" dirty="0"/>
              <a:t>}</a:t>
            </a:r>
            <a:endParaRPr lang="en-HK" dirty="0"/>
          </a:p>
          <a:p>
            <a:pPr lvl="1"/>
            <a:r>
              <a:rPr lang="en-US" dirty="0"/>
              <a:t>{Year, Day, Time, </a:t>
            </a:r>
            <a:r>
              <a:rPr lang="en-US" dirty="0" err="1"/>
              <a:t>CourseName</a:t>
            </a:r>
            <a:r>
              <a:rPr lang="en-US" dirty="0"/>
              <a:t>}</a:t>
            </a:r>
            <a:endParaRPr lang="en-HK" dirty="0"/>
          </a:p>
          <a:p>
            <a:pPr lvl="1"/>
            <a:r>
              <a:rPr lang="en-US" dirty="0"/>
              <a:t>{Year, Day, Time, </a:t>
            </a:r>
            <a:r>
              <a:rPr lang="en-US" dirty="0" err="1"/>
              <a:t>RoomId</a:t>
            </a:r>
            <a:r>
              <a:rPr lang="en-US" dirty="0"/>
              <a:t>}</a:t>
            </a:r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CD0DC-C34E-473B-8A6A-50652292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59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9897</TotalTime>
  <Words>1405</Words>
  <PresentationFormat>Widescreen</PresentationFormat>
  <Paragraphs>305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Corbel</vt:lpstr>
      <vt:lpstr>Wingdings</vt:lpstr>
      <vt:lpstr>Banded</vt:lpstr>
      <vt:lpstr>Tutorial 6: Functional Dependency &amp;  Normalization</vt:lpstr>
      <vt:lpstr>Question 1</vt:lpstr>
      <vt:lpstr>Question 1 (Answer)</vt:lpstr>
      <vt:lpstr>Question 2</vt:lpstr>
      <vt:lpstr>Question 2 (Answer)</vt:lpstr>
      <vt:lpstr>Question 3</vt:lpstr>
      <vt:lpstr>Question 3 (Answer)</vt:lpstr>
      <vt:lpstr>Question 4</vt:lpstr>
      <vt:lpstr>Question 4 (Answer) (1/6)</vt:lpstr>
      <vt:lpstr>Question 4 (Answer) (2/6)</vt:lpstr>
      <vt:lpstr>Question 4 (Answer) (3/6)</vt:lpstr>
      <vt:lpstr>Question 4 (Answer) (4/6)</vt:lpstr>
      <vt:lpstr>Question 4 (Answer) (5/6)</vt:lpstr>
      <vt:lpstr>Question 4 (Answer) (6/6)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2019-01-12T15:44:20Z</dcterms:created>
  <dcterms:modified xsi:type="dcterms:W3CDTF">2019-03-09T11:44:02Z</dcterms:modified>
</cp:coreProperties>
</file>