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3"/>
  </p:notesMasterIdLst>
  <p:sldIdLst>
    <p:sldId id="256" r:id="rId2"/>
    <p:sldId id="257" r:id="rId3"/>
    <p:sldId id="258" r:id="rId4"/>
    <p:sldId id="259" r:id="rId5"/>
    <p:sldId id="260" r:id="rId6"/>
    <p:sldId id="261" r:id="rId7"/>
    <p:sldId id="262" r:id="rId8"/>
    <p:sldId id="266"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226" y="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25/3/2019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7</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Files and Hash Files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832C-341D-4623-A8AF-572C3437055F}"/>
              </a:ext>
            </a:extLst>
          </p:cNvPr>
          <p:cNvSpPr>
            <a:spLocks noGrp="1"/>
          </p:cNvSpPr>
          <p:nvPr>
            <p:ph type="title"/>
          </p:nvPr>
        </p:nvSpPr>
        <p:spPr/>
        <p:txBody>
          <a:bodyPr/>
          <a:lstStyle/>
          <a:p>
            <a:r>
              <a:rPr lang="en-HK" dirty="0"/>
              <a:t>Question 4</a:t>
            </a:r>
          </a:p>
        </p:txBody>
      </p:sp>
      <p:sp>
        <p:nvSpPr>
          <p:cNvPr id="3" name="Content Placeholder 2">
            <a:extLst>
              <a:ext uri="{FF2B5EF4-FFF2-40B4-BE49-F238E27FC236}">
                <a16:creationId xmlns:a16="http://schemas.microsoft.com/office/drawing/2014/main" id="{4F27E145-A2EF-4457-9D93-7464254A809A}"/>
              </a:ext>
            </a:extLst>
          </p:cNvPr>
          <p:cNvSpPr>
            <a:spLocks noGrp="1"/>
          </p:cNvSpPr>
          <p:nvPr>
            <p:ph idx="1"/>
          </p:nvPr>
        </p:nvSpPr>
        <p:spPr/>
        <p:txBody>
          <a:bodyPr/>
          <a:lstStyle/>
          <a:p>
            <a:r>
              <a:rPr lang="en-US" dirty="0"/>
              <a:t>In extendible hashing, how many hash codes can you have in maximum if the global depth is 3? Give an example to explain the mechanism used in extendible hashing to handle overflow.</a:t>
            </a:r>
            <a:endParaRPr lang="en-HK" dirty="0"/>
          </a:p>
          <a:p>
            <a:endParaRPr lang="en-HK" dirty="0"/>
          </a:p>
        </p:txBody>
      </p:sp>
      <p:sp>
        <p:nvSpPr>
          <p:cNvPr id="4" name="Slide Number Placeholder 3">
            <a:extLst>
              <a:ext uri="{FF2B5EF4-FFF2-40B4-BE49-F238E27FC236}">
                <a16:creationId xmlns:a16="http://schemas.microsoft.com/office/drawing/2014/main" id="{3C35BEB9-A397-4F8B-B347-5139BBAA168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3122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1DBF-7322-4038-9A19-4E75D916473A}"/>
              </a:ext>
            </a:extLst>
          </p:cNvPr>
          <p:cNvSpPr>
            <a:spLocks noGrp="1"/>
          </p:cNvSpPr>
          <p:nvPr>
            <p:ph type="title"/>
          </p:nvPr>
        </p:nvSpPr>
        <p:spPr/>
        <p:txBody>
          <a:bodyPr/>
          <a:lstStyle/>
          <a:p>
            <a:r>
              <a:rPr lang="en-HK" dirty="0"/>
              <a:t>Question 4 (Answer)</a:t>
            </a:r>
          </a:p>
        </p:txBody>
      </p:sp>
      <p:sp>
        <p:nvSpPr>
          <p:cNvPr id="3" name="Content Placeholder 2">
            <a:extLst>
              <a:ext uri="{FF2B5EF4-FFF2-40B4-BE49-F238E27FC236}">
                <a16:creationId xmlns:a16="http://schemas.microsoft.com/office/drawing/2014/main" id="{A0A47DC8-E020-487B-89E4-704C5BDCFDC6}"/>
              </a:ext>
            </a:extLst>
          </p:cNvPr>
          <p:cNvSpPr>
            <a:spLocks noGrp="1"/>
          </p:cNvSpPr>
          <p:nvPr>
            <p:ph idx="1"/>
          </p:nvPr>
        </p:nvSpPr>
        <p:spPr/>
        <p:txBody>
          <a:bodyPr/>
          <a:lstStyle/>
          <a:p>
            <a:r>
              <a:rPr lang="en-US" dirty="0"/>
              <a:t>8 hash codes (000, 001, 010, 100, 011, 110, 101, 111)</a:t>
            </a:r>
            <a:endParaRPr lang="en-HK" dirty="0"/>
          </a:p>
          <a:p>
            <a:r>
              <a:rPr lang="en-US" dirty="0"/>
              <a:t>Mapping multiple hash codes to the same bucket. </a:t>
            </a:r>
            <a:endParaRPr lang="en-HK" dirty="0"/>
          </a:p>
          <a:p>
            <a:endParaRPr lang="en-HK" dirty="0"/>
          </a:p>
        </p:txBody>
      </p:sp>
      <p:sp>
        <p:nvSpPr>
          <p:cNvPr id="4" name="Slide Number Placeholder 3">
            <a:extLst>
              <a:ext uri="{FF2B5EF4-FFF2-40B4-BE49-F238E27FC236}">
                <a16:creationId xmlns:a16="http://schemas.microsoft.com/office/drawing/2014/main" id="{E10B13C0-C69F-437A-8D87-EDC63F783DD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9554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A603-C64B-463F-8ABB-920CE81C0A59}"/>
              </a:ext>
            </a:extLst>
          </p:cNvPr>
          <p:cNvSpPr>
            <a:spLocks noGrp="1"/>
          </p:cNvSpPr>
          <p:nvPr>
            <p:ph type="title"/>
          </p:nvPr>
        </p:nvSpPr>
        <p:spPr/>
        <p:txBody>
          <a:bodyPr/>
          <a:lstStyle/>
          <a:p>
            <a:r>
              <a:rPr lang="en-HK" dirty="0"/>
              <a:t>Question 1</a:t>
            </a:r>
          </a:p>
        </p:txBody>
      </p:sp>
      <p:sp>
        <p:nvSpPr>
          <p:cNvPr id="3" name="Content Placeholder 2">
            <a:extLst>
              <a:ext uri="{FF2B5EF4-FFF2-40B4-BE49-F238E27FC236}">
                <a16:creationId xmlns:a16="http://schemas.microsoft.com/office/drawing/2014/main" id="{B35E4708-FA22-4D54-8344-BC193647358C}"/>
              </a:ext>
            </a:extLst>
          </p:cNvPr>
          <p:cNvSpPr>
            <a:spLocks noGrp="1"/>
          </p:cNvSpPr>
          <p:nvPr>
            <p:ph idx="1"/>
          </p:nvPr>
        </p:nvSpPr>
        <p:spPr>
          <a:xfrm>
            <a:off x="1202919" y="1974609"/>
            <a:ext cx="9784080" cy="4206240"/>
          </a:xfrm>
        </p:spPr>
        <p:txBody>
          <a:bodyPr>
            <a:normAutofit/>
          </a:bodyPr>
          <a:lstStyle/>
          <a:p>
            <a:r>
              <a:rPr lang="en-US" dirty="0"/>
              <a:t>If the database consists of 512 records and the blocking factor is 8. On average, how many blocks needed to be searched to if the records are in unordered format and ordered format? </a:t>
            </a:r>
            <a:endParaRPr lang="en-HK" dirty="0"/>
          </a:p>
          <a:p>
            <a:pPr lvl="0"/>
            <a:endParaRPr lang="en-HK" dirty="0"/>
          </a:p>
        </p:txBody>
      </p:sp>
      <p:sp>
        <p:nvSpPr>
          <p:cNvPr id="4" name="Slide Number Placeholder 3">
            <a:extLst>
              <a:ext uri="{FF2B5EF4-FFF2-40B4-BE49-F238E27FC236}">
                <a16:creationId xmlns:a16="http://schemas.microsoft.com/office/drawing/2014/main" id="{C554891C-73F1-4B89-8E24-5A4D1601CB3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94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AF9F-0DD6-4BD7-92D1-E23C8DD67ECD}"/>
              </a:ext>
            </a:extLst>
          </p:cNvPr>
          <p:cNvSpPr>
            <a:spLocks noGrp="1"/>
          </p:cNvSpPr>
          <p:nvPr>
            <p:ph type="title"/>
          </p:nvPr>
        </p:nvSpPr>
        <p:spPr/>
        <p:txBody>
          <a:bodyPr/>
          <a:lstStyle/>
          <a:p>
            <a:r>
              <a:rPr lang="en-HK" dirty="0"/>
              <a:t>Question 1 (Answer)</a:t>
            </a:r>
          </a:p>
        </p:txBody>
      </p:sp>
      <p:sp>
        <p:nvSpPr>
          <p:cNvPr id="3" name="Content Placeholder 2">
            <a:extLst>
              <a:ext uri="{FF2B5EF4-FFF2-40B4-BE49-F238E27FC236}">
                <a16:creationId xmlns:a16="http://schemas.microsoft.com/office/drawing/2014/main" id="{277DE5FB-0F0B-4F20-977B-5EE443B1AA8A}"/>
              </a:ext>
            </a:extLst>
          </p:cNvPr>
          <p:cNvSpPr>
            <a:spLocks noGrp="1"/>
          </p:cNvSpPr>
          <p:nvPr>
            <p:ph idx="1"/>
          </p:nvPr>
        </p:nvSpPr>
        <p:spPr/>
        <p:txBody>
          <a:bodyPr/>
          <a:lstStyle/>
          <a:p>
            <a:r>
              <a:rPr lang="en-US" dirty="0"/>
              <a:t>512/8 = 64 blocks</a:t>
            </a:r>
            <a:endParaRPr lang="en-HK" dirty="0"/>
          </a:p>
          <a:p>
            <a:r>
              <a:rPr lang="en-US" dirty="0"/>
              <a:t>Sequential search = 64/2 = 32</a:t>
            </a:r>
            <a:endParaRPr lang="en-HK" dirty="0"/>
          </a:p>
          <a:p>
            <a:r>
              <a:rPr lang="en-US" dirty="0"/>
              <a:t>Binary search = log</a:t>
            </a:r>
            <a:r>
              <a:rPr lang="en-US" baseline="-25000" dirty="0"/>
              <a:t>2</a:t>
            </a:r>
            <a:r>
              <a:rPr lang="en-US" dirty="0"/>
              <a:t>64 = log</a:t>
            </a:r>
            <a:r>
              <a:rPr lang="en-US" baseline="-25000" dirty="0"/>
              <a:t>2</a:t>
            </a:r>
            <a:r>
              <a:rPr lang="en-US" dirty="0"/>
              <a:t>2</a:t>
            </a:r>
            <a:r>
              <a:rPr lang="en-US" baseline="30000" dirty="0"/>
              <a:t>6 </a:t>
            </a:r>
            <a:r>
              <a:rPr lang="en-US" dirty="0"/>
              <a:t>= 6</a:t>
            </a:r>
            <a:endParaRPr lang="en-HK" dirty="0"/>
          </a:p>
          <a:p>
            <a:endParaRPr lang="en-HK" dirty="0"/>
          </a:p>
        </p:txBody>
      </p:sp>
      <p:sp>
        <p:nvSpPr>
          <p:cNvPr id="4" name="Slide Number Placeholder 3">
            <a:extLst>
              <a:ext uri="{FF2B5EF4-FFF2-40B4-BE49-F238E27FC236}">
                <a16:creationId xmlns:a16="http://schemas.microsoft.com/office/drawing/2014/main" id="{A5D165C3-42DB-46F0-B723-F2A3B5C6CC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527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90A0-0397-429B-AA9B-AF7DDACC2008}"/>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E860FCBE-52BB-4E0A-9AA4-9D37842EB0A1}"/>
              </a:ext>
            </a:extLst>
          </p:cNvPr>
          <p:cNvSpPr>
            <a:spLocks noGrp="1"/>
          </p:cNvSpPr>
          <p:nvPr>
            <p:ph idx="1"/>
          </p:nvPr>
        </p:nvSpPr>
        <p:spPr/>
        <p:txBody>
          <a:bodyPr/>
          <a:lstStyle/>
          <a:p>
            <a:r>
              <a:rPr lang="en-US" dirty="0"/>
              <a:t>Under which case the performance of hashing is better: (1) the values of hash key are uniformly distributed; and (2) the values of the hash key are in normal distribution.</a:t>
            </a:r>
            <a:endParaRPr lang="en-HK" dirty="0"/>
          </a:p>
          <a:p>
            <a:endParaRPr lang="en-HK" dirty="0"/>
          </a:p>
        </p:txBody>
      </p:sp>
      <p:sp>
        <p:nvSpPr>
          <p:cNvPr id="4" name="Slide Number Placeholder 3">
            <a:extLst>
              <a:ext uri="{FF2B5EF4-FFF2-40B4-BE49-F238E27FC236}">
                <a16:creationId xmlns:a16="http://schemas.microsoft.com/office/drawing/2014/main" id="{D429CD55-3A73-429A-A673-2961D4B4455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4539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275D-1AFE-4459-A76B-B51EB30D5650}"/>
              </a:ext>
            </a:extLst>
          </p:cNvPr>
          <p:cNvSpPr>
            <a:spLocks noGrp="1"/>
          </p:cNvSpPr>
          <p:nvPr>
            <p:ph type="title"/>
          </p:nvPr>
        </p:nvSpPr>
        <p:spPr/>
        <p:txBody>
          <a:bodyPr/>
          <a:lstStyle/>
          <a:p>
            <a:r>
              <a:rPr lang="en-HK" dirty="0"/>
              <a:t>Question 2 (Answer)</a:t>
            </a:r>
          </a:p>
        </p:txBody>
      </p:sp>
      <p:sp>
        <p:nvSpPr>
          <p:cNvPr id="3" name="Content Placeholder 2">
            <a:extLst>
              <a:ext uri="{FF2B5EF4-FFF2-40B4-BE49-F238E27FC236}">
                <a16:creationId xmlns:a16="http://schemas.microsoft.com/office/drawing/2014/main" id="{49F74EA2-64AA-49DB-8754-275C0AC87BF2}"/>
              </a:ext>
            </a:extLst>
          </p:cNvPr>
          <p:cNvSpPr>
            <a:spLocks noGrp="1"/>
          </p:cNvSpPr>
          <p:nvPr>
            <p:ph idx="1"/>
          </p:nvPr>
        </p:nvSpPr>
        <p:spPr/>
        <p:txBody>
          <a:bodyPr/>
          <a:lstStyle/>
          <a:p>
            <a:r>
              <a:rPr lang="en-US" dirty="0"/>
              <a:t>(1) is better. </a:t>
            </a:r>
            <a:r>
              <a:rPr lang="en-US"/>
              <a:t>For (2), the </a:t>
            </a:r>
            <a:r>
              <a:rPr lang="en-US" dirty="0"/>
              <a:t>overflow problem is more serious since many records are grouped into some buckets.</a:t>
            </a:r>
            <a:endParaRPr lang="en-HK" dirty="0"/>
          </a:p>
          <a:p>
            <a:endParaRPr lang="en-HK" dirty="0"/>
          </a:p>
        </p:txBody>
      </p:sp>
      <p:sp>
        <p:nvSpPr>
          <p:cNvPr id="4" name="Slide Number Placeholder 3">
            <a:extLst>
              <a:ext uri="{FF2B5EF4-FFF2-40B4-BE49-F238E27FC236}">
                <a16:creationId xmlns:a16="http://schemas.microsoft.com/office/drawing/2014/main" id="{08E43EB4-7C04-41E7-8608-5714326821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110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CDC8-29D2-4E22-853C-CDDCEACB7D69}"/>
              </a:ext>
            </a:extLst>
          </p:cNvPr>
          <p:cNvSpPr>
            <a:spLocks noGrp="1"/>
          </p:cNvSpPr>
          <p:nvPr>
            <p:ph type="title"/>
          </p:nvPr>
        </p:nvSpPr>
        <p:spPr/>
        <p:txBody>
          <a:bodyPr/>
          <a:lstStyle/>
          <a:p>
            <a:r>
              <a:rPr lang="en-HK" dirty="0"/>
              <a:t>Question 3 (1/2)</a:t>
            </a:r>
          </a:p>
        </p:txBody>
      </p:sp>
      <p:sp>
        <p:nvSpPr>
          <p:cNvPr id="3" name="Content Placeholder 2">
            <a:extLst>
              <a:ext uri="{FF2B5EF4-FFF2-40B4-BE49-F238E27FC236}">
                <a16:creationId xmlns:a16="http://schemas.microsoft.com/office/drawing/2014/main" id="{30562627-FEA9-4451-94B3-9F4E652AADE4}"/>
              </a:ext>
            </a:extLst>
          </p:cNvPr>
          <p:cNvSpPr>
            <a:spLocks noGrp="1"/>
          </p:cNvSpPr>
          <p:nvPr>
            <p:ph idx="1"/>
          </p:nvPr>
        </p:nvSpPr>
        <p:spPr/>
        <p:txBody>
          <a:bodyPr/>
          <a:lstStyle/>
          <a:p>
            <a:pPr lvl="0"/>
            <a:r>
              <a:rPr lang="en-US" dirty="0"/>
              <a:t>Suppose that we use hashing to organize a </a:t>
            </a:r>
            <a:r>
              <a:rPr lang="en-US" i="1" dirty="0"/>
              <a:t>PRODUCT</a:t>
            </a:r>
            <a:r>
              <a:rPr lang="en-US" dirty="0"/>
              <a:t> file containing records with the following product# values: 2369, 3760, 4692, 4871, 5659, 1821, 1074, and 7115. </a:t>
            </a:r>
            <a:endParaRPr lang="en-HK" dirty="0"/>
          </a:p>
          <a:p>
            <a:pPr lvl="0"/>
            <a:r>
              <a:rPr lang="en-US" dirty="0"/>
              <a:t>(a) Let the hash function be </a:t>
            </a:r>
            <a:r>
              <a:rPr lang="en-US" b="1" i="1" dirty="0"/>
              <a:t>h(product#) = product# mod 5</a:t>
            </a:r>
            <a:r>
              <a:rPr lang="en-US" dirty="0"/>
              <a:t>, show the </a:t>
            </a:r>
            <a:r>
              <a:rPr lang="en-US" i="1" dirty="0"/>
              <a:t>static hash </a:t>
            </a:r>
            <a:r>
              <a:rPr lang="en-US" dirty="0"/>
              <a:t>structure for this file. Assuming that each bucket can hold at most three records as shown below, and records in each bucket is unordered.</a:t>
            </a:r>
            <a:endParaRPr lang="en-HK" dirty="0"/>
          </a:p>
          <a:p>
            <a:endParaRPr lang="en-HK" dirty="0"/>
          </a:p>
        </p:txBody>
      </p:sp>
      <p:sp>
        <p:nvSpPr>
          <p:cNvPr id="4" name="Slide Number Placeholder 3">
            <a:extLst>
              <a:ext uri="{FF2B5EF4-FFF2-40B4-BE49-F238E27FC236}">
                <a16:creationId xmlns:a16="http://schemas.microsoft.com/office/drawing/2014/main" id="{512DDBB6-BA7E-43B8-BA51-A6E55DC4F9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9" name="Table 8">
            <a:extLst>
              <a:ext uri="{FF2B5EF4-FFF2-40B4-BE49-F238E27FC236}">
                <a16:creationId xmlns:a16="http://schemas.microsoft.com/office/drawing/2014/main" id="{BAC7FD66-3409-4ABA-8049-6B5558F1D922}"/>
              </a:ext>
            </a:extLst>
          </p:cNvPr>
          <p:cNvGraphicFramePr>
            <a:graphicFrameLocks noGrp="1"/>
          </p:cNvGraphicFramePr>
          <p:nvPr>
            <p:extLst>
              <p:ext uri="{D42A27DB-BD31-4B8C-83A1-F6EECF244321}">
                <p14:modId xmlns:p14="http://schemas.microsoft.com/office/powerpoint/2010/main" val="2372845584"/>
              </p:ext>
            </p:extLst>
          </p:nvPr>
        </p:nvGraphicFramePr>
        <p:xfrm>
          <a:off x="4473833" y="4471267"/>
          <a:ext cx="3244334" cy="1849120"/>
        </p:xfrm>
        <a:graphic>
          <a:graphicData uri="http://schemas.openxmlformats.org/drawingml/2006/table">
            <a:tbl>
              <a:tblPr firstRow="1" bandRow="1">
                <a:tableStyleId>{5940675A-B579-460E-94D1-54222C63F5DA}</a:tableStyleId>
              </a:tblPr>
              <a:tblGrid>
                <a:gridCol w="1181809">
                  <a:extLst>
                    <a:ext uri="{9D8B030D-6E8A-4147-A177-3AD203B41FA5}">
                      <a16:colId xmlns:a16="http://schemas.microsoft.com/office/drawing/2014/main" val="2685962806"/>
                    </a:ext>
                  </a:extLst>
                </a:gridCol>
                <a:gridCol w="437612">
                  <a:extLst>
                    <a:ext uri="{9D8B030D-6E8A-4147-A177-3AD203B41FA5}">
                      <a16:colId xmlns:a16="http://schemas.microsoft.com/office/drawing/2014/main" val="1975536606"/>
                    </a:ext>
                  </a:extLst>
                </a:gridCol>
                <a:gridCol w="1624913">
                  <a:extLst>
                    <a:ext uri="{9D8B030D-6E8A-4147-A177-3AD203B41FA5}">
                      <a16:colId xmlns:a16="http://schemas.microsoft.com/office/drawing/2014/main" val="574147880"/>
                    </a:ext>
                  </a:extLst>
                </a:gridCol>
              </a:tblGrid>
              <a:tr h="0">
                <a:tc gridSpan="3">
                  <a:txBody>
                    <a:bodyPr/>
                    <a:lstStyle/>
                    <a:p>
                      <a:r>
                        <a:rPr lang="en-HK" b="1" dirty="0"/>
                        <a:t>Bucket </a:t>
                      </a:r>
                      <a:r>
                        <a:rPr lang="en-HK" b="1" dirty="0" err="1"/>
                        <a:t>i</a:t>
                      </a:r>
                      <a:endParaRPr lang="en-HK"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370840">
                <a:tc>
                  <a:txBody>
                    <a:bodyPr/>
                    <a:lstStyle/>
                    <a:p>
                      <a:endParaRPr lang="en-HK" dirty="0"/>
                    </a:p>
                  </a:txBody>
                  <a:tcPr>
                    <a:lnT w="12700" cap="flat" cmpd="sng" algn="ctr">
                      <a:solidFill>
                        <a:schemeClr val="tx1"/>
                      </a:solidFill>
                      <a:prstDash val="solid"/>
                      <a:round/>
                      <a:headEnd type="none" w="med" len="med"/>
                      <a:tailEnd type="none" w="med" len="med"/>
                    </a:lnT>
                  </a:tcPr>
                </a:tc>
                <a:tc gridSpan="2">
                  <a:txBody>
                    <a:bodyPr/>
                    <a:lstStyle/>
                    <a:p>
                      <a:endParaRPr lang="en-HK" dirty="0"/>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370840">
                <a:tc>
                  <a:txBody>
                    <a:bodyPr/>
                    <a:lstStyle/>
                    <a:p>
                      <a:endParaRPr lang="en-HK" dirty="0"/>
                    </a:p>
                  </a:txBody>
                  <a:tcPr/>
                </a:tc>
                <a:tc gridSpan="2">
                  <a:txBody>
                    <a:bodyPr/>
                    <a:lstStyle/>
                    <a:p>
                      <a:endParaRPr lang="en-HK" dirty="0"/>
                    </a:p>
                  </a:txBody>
                  <a:tcPr/>
                </a:tc>
                <a:tc hMerge="1">
                  <a:txBody>
                    <a:bodyPr/>
                    <a:lstStyle/>
                    <a:p>
                      <a:endParaRPr lang="en-HK"/>
                    </a:p>
                  </a:txBody>
                  <a:tcPr/>
                </a:tc>
                <a:extLst>
                  <a:ext uri="{0D108BD9-81ED-4DB2-BD59-A6C34878D82A}">
                    <a16:rowId xmlns:a16="http://schemas.microsoft.com/office/drawing/2014/main" val="775020437"/>
                  </a:ext>
                </a:extLst>
              </a:tr>
              <a:tr h="370840">
                <a:tc>
                  <a:txBody>
                    <a:bodyPr/>
                    <a:lstStyle/>
                    <a:p>
                      <a:endParaRPr lang="en-HK" dirty="0"/>
                    </a:p>
                  </a:txBody>
                  <a:tcPr/>
                </a:tc>
                <a:tc gridSpan="2">
                  <a:txBody>
                    <a:bodyPr/>
                    <a:lstStyle/>
                    <a:p>
                      <a:endParaRPr lang="en-HK" dirty="0"/>
                    </a:p>
                  </a:txBody>
                  <a:tcPr/>
                </a:tc>
                <a:tc hMerge="1">
                  <a:txBody>
                    <a:bodyPr/>
                    <a:lstStyle/>
                    <a:p>
                      <a:endParaRPr lang="en-HK"/>
                    </a:p>
                  </a:txBody>
                  <a:tcPr/>
                </a:tc>
                <a:extLst>
                  <a:ext uri="{0D108BD9-81ED-4DB2-BD59-A6C34878D82A}">
                    <a16:rowId xmlns:a16="http://schemas.microsoft.com/office/drawing/2014/main" val="1520621499"/>
                  </a:ext>
                </a:extLst>
              </a:tr>
              <a:tr h="370840">
                <a:tc gridSpan="2">
                  <a:txBody>
                    <a:bodyPr/>
                    <a:lstStyle/>
                    <a:p>
                      <a:endParaRPr lang="en-HK" dirty="0"/>
                    </a:p>
                  </a:txBody>
                  <a:tcPr/>
                </a:tc>
                <a:tc hMerge="1">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1599140872"/>
                  </a:ext>
                </a:extLst>
              </a:tr>
            </a:tbl>
          </a:graphicData>
        </a:graphic>
      </p:graphicFrame>
    </p:spTree>
    <p:extLst>
      <p:ext uri="{BB962C8B-B14F-4D97-AF65-F5344CB8AC3E}">
        <p14:creationId xmlns:p14="http://schemas.microsoft.com/office/powerpoint/2010/main" val="168640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CDC8-29D2-4E22-853C-CDDCEACB7D69}"/>
              </a:ext>
            </a:extLst>
          </p:cNvPr>
          <p:cNvSpPr>
            <a:spLocks noGrp="1"/>
          </p:cNvSpPr>
          <p:nvPr>
            <p:ph type="title"/>
          </p:nvPr>
        </p:nvSpPr>
        <p:spPr/>
        <p:txBody>
          <a:bodyPr/>
          <a:lstStyle/>
          <a:p>
            <a:r>
              <a:rPr lang="en-HK" dirty="0"/>
              <a:t>Question 3 (2/2)</a:t>
            </a:r>
          </a:p>
        </p:txBody>
      </p:sp>
      <p:sp>
        <p:nvSpPr>
          <p:cNvPr id="3" name="Content Placeholder 2">
            <a:extLst>
              <a:ext uri="{FF2B5EF4-FFF2-40B4-BE49-F238E27FC236}">
                <a16:creationId xmlns:a16="http://schemas.microsoft.com/office/drawing/2014/main" id="{30562627-FEA9-4451-94B3-9F4E652AADE4}"/>
              </a:ext>
            </a:extLst>
          </p:cNvPr>
          <p:cNvSpPr>
            <a:spLocks noGrp="1"/>
          </p:cNvSpPr>
          <p:nvPr>
            <p:ph idx="1"/>
          </p:nvPr>
        </p:nvSpPr>
        <p:spPr/>
        <p:txBody>
          <a:bodyPr/>
          <a:lstStyle/>
          <a:p>
            <a:pPr lvl="0"/>
            <a:r>
              <a:rPr lang="en-US" dirty="0"/>
              <a:t>(b) Some new records are inserted into the file with product# values: 1620, 2428, 3945, 4759, 6975, 4981, and 9206. Show the updated hash structure for this file when using </a:t>
            </a:r>
            <a:r>
              <a:rPr lang="en-US" i="1" dirty="0"/>
              <a:t>chaining</a:t>
            </a:r>
            <a:r>
              <a:rPr lang="en-US" dirty="0"/>
              <a:t> for</a:t>
            </a:r>
            <a:r>
              <a:rPr lang="en-US" i="1" dirty="0"/>
              <a:t> collision resolution</a:t>
            </a:r>
            <a:r>
              <a:rPr lang="en-US" dirty="0"/>
              <a:t>. That is, if collision occurs, new records are inserted in overflow buckets and pointers are set from the original buckets to the overflow buckets. Assuming that each overflow bucket can hold at most three records, as shown below.</a:t>
            </a:r>
            <a:endParaRPr lang="en-HK" dirty="0"/>
          </a:p>
          <a:p>
            <a:endParaRPr lang="en-HK" dirty="0"/>
          </a:p>
        </p:txBody>
      </p:sp>
      <p:sp>
        <p:nvSpPr>
          <p:cNvPr id="4" name="Slide Number Placeholder 3">
            <a:extLst>
              <a:ext uri="{FF2B5EF4-FFF2-40B4-BE49-F238E27FC236}">
                <a16:creationId xmlns:a16="http://schemas.microsoft.com/office/drawing/2014/main" id="{512DDBB6-BA7E-43B8-BA51-A6E55DC4F91A}"/>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9" name="Table 8">
            <a:extLst>
              <a:ext uri="{FF2B5EF4-FFF2-40B4-BE49-F238E27FC236}">
                <a16:creationId xmlns:a16="http://schemas.microsoft.com/office/drawing/2014/main" id="{BAC7FD66-3409-4ABA-8049-6B5558F1D922}"/>
              </a:ext>
            </a:extLst>
          </p:cNvPr>
          <p:cNvGraphicFramePr>
            <a:graphicFrameLocks noGrp="1"/>
          </p:cNvGraphicFramePr>
          <p:nvPr>
            <p:extLst>
              <p:ext uri="{D42A27DB-BD31-4B8C-83A1-F6EECF244321}">
                <p14:modId xmlns:p14="http://schemas.microsoft.com/office/powerpoint/2010/main" val="1704584886"/>
              </p:ext>
            </p:extLst>
          </p:nvPr>
        </p:nvGraphicFramePr>
        <p:xfrm>
          <a:off x="4476395" y="4471267"/>
          <a:ext cx="3239211" cy="1478280"/>
        </p:xfrm>
        <a:graphic>
          <a:graphicData uri="http://schemas.openxmlformats.org/drawingml/2006/table">
            <a:tbl>
              <a:tblPr firstRow="1" bandRow="1">
                <a:tableStyleId>{5940675A-B579-460E-94D1-54222C63F5DA}</a:tableStyleId>
              </a:tblPr>
              <a:tblGrid>
                <a:gridCol w="1181809">
                  <a:extLst>
                    <a:ext uri="{9D8B030D-6E8A-4147-A177-3AD203B41FA5}">
                      <a16:colId xmlns:a16="http://schemas.microsoft.com/office/drawing/2014/main" val="2685962806"/>
                    </a:ext>
                  </a:extLst>
                </a:gridCol>
                <a:gridCol w="1028701">
                  <a:extLst>
                    <a:ext uri="{9D8B030D-6E8A-4147-A177-3AD203B41FA5}">
                      <a16:colId xmlns:a16="http://schemas.microsoft.com/office/drawing/2014/main" val="1975536606"/>
                    </a:ext>
                  </a:extLst>
                </a:gridCol>
                <a:gridCol w="1028701">
                  <a:extLst>
                    <a:ext uri="{9D8B030D-6E8A-4147-A177-3AD203B41FA5}">
                      <a16:colId xmlns:a16="http://schemas.microsoft.com/office/drawing/2014/main" val="2983690380"/>
                    </a:ext>
                  </a:extLst>
                </a:gridCol>
              </a:tblGrid>
              <a:tr h="0">
                <a:tc gridSpan="3">
                  <a:txBody>
                    <a:bodyPr/>
                    <a:lstStyle/>
                    <a:p>
                      <a:r>
                        <a:rPr lang="en-HK" b="1" dirty="0"/>
                        <a:t>Overflow Bucket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370840">
                <a:tc>
                  <a:txBody>
                    <a:bodyPr/>
                    <a:lstStyle/>
                    <a:p>
                      <a:endParaRPr lang="en-HK" dirty="0"/>
                    </a:p>
                  </a:txBody>
                  <a:tcPr>
                    <a:lnT w="12700" cap="flat" cmpd="sng" algn="ctr">
                      <a:solidFill>
                        <a:schemeClr val="tx1"/>
                      </a:solidFill>
                      <a:prstDash val="solid"/>
                      <a:round/>
                      <a:headEnd type="none" w="med" len="med"/>
                      <a:tailEnd type="none" w="med" len="med"/>
                    </a:lnT>
                  </a:tcPr>
                </a:tc>
                <a:tc>
                  <a:txBody>
                    <a:bodyPr/>
                    <a:lstStyle/>
                    <a:p>
                      <a:endParaRPr lang="en-HK" dirty="0"/>
                    </a:p>
                  </a:txBody>
                  <a:tcPr>
                    <a:lnT w="12700" cap="flat" cmpd="sng" algn="ctr">
                      <a:solidFill>
                        <a:schemeClr val="tx1"/>
                      </a:solidFill>
                      <a:prstDash val="solid"/>
                      <a:round/>
                      <a:headEnd type="none" w="med" len="med"/>
                      <a:tailEnd type="none" w="med" len="med"/>
                    </a:lnT>
                  </a:tcPr>
                </a:tc>
                <a:tc>
                  <a:txBody>
                    <a:bodyPr/>
                    <a:lstStyle/>
                    <a:p>
                      <a:r>
                        <a:rPr lang="en-HK" b="1" dirty="0"/>
                        <a:t>Pointer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370840">
                <a:tc>
                  <a:txBody>
                    <a:bodyPr/>
                    <a:lstStyle/>
                    <a:p>
                      <a:endParaRPr lang="en-HK"/>
                    </a:p>
                  </a:txBody>
                  <a:tcPr/>
                </a:tc>
                <a:tc>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775020437"/>
                  </a:ext>
                </a:extLst>
              </a:tr>
              <a:tr h="370840">
                <a:tc>
                  <a:txBody>
                    <a:bodyPr/>
                    <a:lstStyle/>
                    <a:p>
                      <a:endParaRPr lang="en-HK"/>
                    </a:p>
                  </a:txBody>
                  <a:tcPr/>
                </a:tc>
                <a:tc>
                  <a:txBody>
                    <a:bodyPr/>
                    <a:lstStyle/>
                    <a:p>
                      <a:endParaRPr lang="en-HK" dirty="0"/>
                    </a:p>
                  </a:txBody>
                  <a:tcPr/>
                </a:tc>
                <a:tc>
                  <a:txBody>
                    <a:bodyPr/>
                    <a:lstStyle/>
                    <a:p>
                      <a:r>
                        <a:rPr lang="en-HK" b="1" dirty="0"/>
                        <a:t>Pointer</a:t>
                      </a:r>
                    </a:p>
                  </a:txBody>
                  <a:tcPr/>
                </a:tc>
                <a:extLst>
                  <a:ext uri="{0D108BD9-81ED-4DB2-BD59-A6C34878D82A}">
                    <a16:rowId xmlns:a16="http://schemas.microsoft.com/office/drawing/2014/main" val="1520621499"/>
                  </a:ext>
                </a:extLst>
              </a:tr>
            </a:tbl>
          </a:graphicData>
        </a:graphic>
      </p:graphicFrame>
    </p:spTree>
    <p:extLst>
      <p:ext uri="{BB962C8B-B14F-4D97-AF65-F5344CB8AC3E}">
        <p14:creationId xmlns:p14="http://schemas.microsoft.com/office/powerpoint/2010/main" val="219158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6FE380-1D70-4562-9B93-BB8E62C2EC73}"/>
              </a:ext>
            </a:extLst>
          </p:cNvPr>
          <p:cNvSpPr/>
          <p:nvPr/>
        </p:nvSpPr>
        <p:spPr>
          <a:xfrm>
            <a:off x="5955957" y="12359"/>
            <a:ext cx="6236043" cy="6845641"/>
          </a:xfrm>
          <a:prstGeom prst="rect">
            <a:avLst/>
          </a:prstGeom>
          <a:solidFill>
            <a:srgbClr val="099B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6DA59345-8629-4460-BEBA-435FCC6DF93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B5E80D68-7FFE-4DA5-BAF3-5AC96D0C8B35}"/>
              </a:ext>
            </a:extLst>
          </p:cNvPr>
          <p:cNvSpPr>
            <a:spLocks noGrp="1"/>
          </p:cNvSpPr>
          <p:nvPr>
            <p:ph idx="1"/>
          </p:nvPr>
        </p:nvSpPr>
        <p:spPr>
          <a:xfrm>
            <a:off x="1202919" y="2011680"/>
            <a:ext cx="3863351" cy="4206240"/>
          </a:xfrm>
        </p:spPr>
        <p:txBody>
          <a:bodyPr/>
          <a:lstStyle/>
          <a:p>
            <a:r>
              <a:rPr lang="en-HK" dirty="0"/>
              <a:t>(a) </a:t>
            </a:r>
            <a:r>
              <a:rPr lang="en-US" dirty="0"/>
              <a:t>Static hashing with 5 buckets, each of which contains at most 3 records</a:t>
            </a:r>
            <a:endParaRPr lang="en-HK" dirty="0"/>
          </a:p>
        </p:txBody>
      </p:sp>
      <p:sp>
        <p:nvSpPr>
          <p:cNvPr id="4" name="Slide Number Placeholder 3">
            <a:extLst>
              <a:ext uri="{FF2B5EF4-FFF2-40B4-BE49-F238E27FC236}">
                <a16:creationId xmlns:a16="http://schemas.microsoft.com/office/drawing/2014/main" id="{60DEA050-54CA-4E56-A9F8-B55897FB8268}"/>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9" name="Table 8">
            <a:extLst>
              <a:ext uri="{FF2B5EF4-FFF2-40B4-BE49-F238E27FC236}">
                <a16:creationId xmlns:a16="http://schemas.microsoft.com/office/drawing/2014/main" id="{AB0EA78D-547C-4DD1-BEF7-24EDE0743A36}"/>
              </a:ext>
            </a:extLst>
          </p:cNvPr>
          <p:cNvGraphicFramePr>
            <a:graphicFrameLocks noGrp="1"/>
          </p:cNvGraphicFramePr>
          <p:nvPr>
            <p:extLst>
              <p:ext uri="{D42A27DB-BD31-4B8C-83A1-F6EECF244321}">
                <p14:modId xmlns:p14="http://schemas.microsoft.com/office/powerpoint/2010/main" val="642982723"/>
              </p:ext>
            </p:extLst>
          </p:nvPr>
        </p:nvGraphicFramePr>
        <p:xfrm>
          <a:off x="6116595" y="32950"/>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3760</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7115</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0" name="Table 9">
            <a:extLst>
              <a:ext uri="{FF2B5EF4-FFF2-40B4-BE49-F238E27FC236}">
                <a16:creationId xmlns:a16="http://schemas.microsoft.com/office/drawing/2014/main" id="{254DC066-C61A-4E88-84EE-290EC0346196}"/>
              </a:ext>
            </a:extLst>
          </p:cNvPr>
          <p:cNvGraphicFramePr>
            <a:graphicFrameLocks noGrp="1"/>
          </p:cNvGraphicFramePr>
          <p:nvPr>
            <p:extLst>
              <p:ext uri="{D42A27DB-BD31-4B8C-83A1-F6EECF244321}">
                <p14:modId xmlns:p14="http://schemas.microsoft.com/office/powerpoint/2010/main" val="3369018878"/>
              </p:ext>
            </p:extLst>
          </p:nvPr>
        </p:nvGraphicFramePr>
        <p:xfrm>
          <a:off x="6116595" y="1397857"/>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4871</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1821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1" name="Table 10">
            <a:extLst>
              <a:ext uri="{FF2B5EF4-FFF2-40B4-BE49-F238E27FC236}">
                <a16:creationId xmlns:a16="http://schemas.microsoft.com/office/drawing/2014/main" id="{DB2EA52F-5480-4B19-BF7B-3DCDAB3E0F75}"/>
              </a:ext>
            </a:extLst>
          </p:cNvPr>
          <p:cNvGraphicFramePr>
            <a:graphicFrameLocks noGrp="1"/>
          </p:cNvGraphicFramePr>
          <p:nvPr>
            <p:extLst>
              <p:ext uri="{D42A27DB-BD31-4B8C-83A1-F6EECF244321}">
                <p14:modId xmlns:p14="http://schemas.microsoft.com/office/powerpoint/2010/main" val="4215314655"/>
              </p:ext>
            </p:extLst>
          </p:nvPr>
        </p:nvGraphicFramePr>
        <p:xfrm>
          <a:off x="6116595" y="2762764"/>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4692</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2" name="Table 11">
            <a:extLst>
              <a:ext uri="{FF2B5EF4-FFF2-40B4-BE49-F238E27FC236}">
                <a16:creationId xmlns:a16="http://schemas.microsoft.com/office/drawing/2014/main" id="{78AB3FCD-B503-4DCA-9EB2-B3432D57D8F0}"/>
              </a:ext>
            </a:extLst>
          </p:cNvPr>
          <p:cNvGraphicFramePr>
            <a:graphicFrameLocks noGrp="1"/>
          </p:cNvGraphicFramePr>
          <p:nvPr>
            <p:extLst>
              <p:ext uri="{D42A27DB-BD31-4B8C-83A1-F6EECF244321}">
                <p14:modId xmlns:p14="http://schemas.microsoft.com/office/powerpoint/2010/main" val="271783852"/>
              </p:ext>
            </p:extLst>
          </p:nvPr>
        </p:nvGraphicFramePr>
        <p:xfrm>
          <a:off x="6116595" y="4127671"/>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4" name="Table 13">
            <a:extLst>
              <a:ext uri="{FF2B5EF4-FFF2-40B4-BE49-F238E27FC236}">
                <a16:creationId xmlns:a16="http://schemas.microsoft.com/office/drawing/2014/main" id="{A57C6B63-953E-4DE3-8BAD-3641680A6177}"/>
              </a:ext>
            </a:extLst>
          </p:cNvPr>
          <p:cNvGraphicFramePr>
            <a:graphicFrameLocks noGrp="1"/>
          </p:cNvGraphicFramePr>
          <p:nvPr>
            <p:extLst>
              <p:ext uri="{D42A27DB-BD31-4B8C-83A1-F6EECF244321}">
                <p14:modId xmlns:p14="http://schemas.microsoft.com/office/powerpoint/2010/main" val="3675788620"/>
              </p:ext>
            </p:extLst>
          </p:nvPr>
        </p:nvGraphicFramePr>
        <p:xfrm>
          <a:off x="6116595" y="5492579"/>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2369</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5659</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1074</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spTree>
    <p:extLst>
      <p:ext uri="{BB962C8B-B14F-4D97-AF65-F5344CB8AC3E}">
        <p14:creationId xmlns:p14="http://schemas.microsoft.com/office/powerpoint/2010/main" val="27318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6FE380-1D70-4562-9B93-BB8E62C2EC73}"/>
              </a:ext>
            </a:extLst>
          </p:cNvPr>
          <p:cNvSpPr/>
          <p:nvPr/>
        </p:nvSpPr>
        <p:spPr>
          <a:xfrm>
            <a:off x="6163671" y="32950"/>
            <a:ext cx="6236043" cy="6845641"/>
          </a:xfrm>
          <a:prstGeom prst="rect">
            <a:avLst/>
          </a:prstGeom>
          <a:solidFill>
            <a:srgbClr val="099B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6DA59345-8629-4460-BEBA-435FCC6DF93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B5E80D68-7FFE-4DA5-BAF3-5AC96D0C8B35}"/>
              </a:ext>
            </a:extLst>
          </p:cNvPr>
          <p:cNvSpPr>
            <a:spLocks noGrp="1"/>
          </p:cNvSpPr>
          <p:nvPr>
            <p:ph idx="1"/>
          </p:nvPr>
        </p:nvSpPr>
        <p:spPr>
          <a:xfrm>
            <a:off x="1202919" y="2011680"/>
            <a:ext cx="3863351" cy="4206240"/>
          </a:xfrm>
        </p:spPr>
        <p:txBody>
          <a:bodyPr/>
          <a:lstStyle/>
          <a:p>
            <a:r>
              <a:rPr lang="en-HK" dirty="0"/>
              <a:t>(b) </a:t>
            </a:r>
            <a:r>
              <a:rPr lang="en-US" dirty="0"/>
              <a:t>Overflow handling</a:t>
            </a:r>
            <a:endParaRPr lang="en-HK" dirty="0"/>
          </a:p>
        </p:txBody>
      </p:sp>
      <p:sp>
        <p:nvSpPr>
          <p:cNvPr id="4" name="Slide Number Placeholder 3">
            <a:extLst>
              <a:ext uri="{FF2B5EF4-FFF2-40B4-BE49-F238E27FC236}">
                <a16:creationId xmlns:a16="http://schemas.microsoft.com/office/drawing/2014/main" id="{60DEA050-54CA-4E56-A9F8-B55897FB8268}"/>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9" name="Table 8">
            <a:extLst>
              <a:ext uri="{FF2B5EF4-FFF2-40B4-BE49-F238E27FC236}">
                <a16:creationId xmlns:a16="http://schemas.microsoft.com/office/drawing/2014/main" id="{AB0EA78D-547C-4DD1-BEF7-24EDE0743A36}"/>
              </a:ext>
            </a:extLst>
          </p:cNvPr>
          <p:cNvGraphicFramePr>
            <a:graphicFrameLocks noGrp="1"/>
          </p:cNvGraphicFramePr>
          <p:nvPr>
            <p:extLst>
              <p:ext uri="{D42A27DB-BD31-4B8C-83A1-F6EECF244321}">
                <p14:modId xmlns:p14="http://schemas.microsoft.com/office/powerpoint/2010/main" val="2410022801"/>
              </p:ext>
            </p:extLst>
          </p:nvPr>
        </p:nvGraphicFramePr>
        <p:xfrm>
          <a:off x="6116595" y="32950"/>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3760</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7115</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1620</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0" name="Table 9">
            <a:extLst>
              <a:ext uri="{FF2B5EF4-FFF2-40B4-BE49-F238E27FC236}">
                <a16:creationId xmlns:a16="http://schemas.microsoft.com/office/drawing/2014/main" id="{254DC066-C61A-4E88-84EE-290EC0346196}"/>
              </a:ext>
            </a:extLst>
          </p:cNvPr>
          <p:cNvGraphicFramePr>
            <a:graphicFrameLocks noGrp="1"/>
          </p:cNvGraphicFramePr>
          <p:nvPr>
            <p:extLst>
              <p:ext uri="{D42A27DB-BD31-4B8C-83A1-F6EECF244321}">
                <p14:modId xmlns:p14="http://schemas.microsoft.com/office/powerpoint/2010/main" val="3533585619"/>
              </p:ext>
            </p:extLst>
          </p:nvPr>
        </p:nvGraphicFramePr>
        <p:xfrm>
          <a:off x="6116595" y="1397857"/>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4871</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1821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4981</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1" name="Table 10">
            <a:extLst>
              <a:ext uri="{FF2B5EF4-FFF2-40B4-BE49-F238E27FC236}">
                <a16:creationId xmlns:a16="http://schemas.microsoft.com/office/drawing/2014/main" id="{DB2EA52F-5480-4B19-BF7B-3DCDAB3E0F75}"/>
              </a:ext>
            </a:extLst>
          </p:cNvPr>
          <p:cNvGraphicFramePr>
            <a:graphicFrameLocks noGrp="1"/>
          </p:cNvGraphicFramePr>
          <p:nvPr>
            <p:extLst>
              <p:ext uri="{D42A27DB-BD31-4B8C-83A1-F6EECF244321}">
                <p14:modId xmlns:p14="http://schemas.microsoft.com/office/powerpoint/2010/main" val="2767125646"/>
              </p:ext>
            </p:extLst>
          </p:nvPr>
        </p:nvGraphicFramePr>
        <p:xfrm>
          <a:off x="6116595" y="2762764"/>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4692</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2" name="Table 11">
            <a:extLst>
              <a:ext uri="{FF2B5EF4-FFF2-40B4-BE49-F238E27FC236}">
                <a16:creationId xmlns:a16="http://schemas.microsoft.com/office/drawing/2014/main" id="{78AB3FCD-B503-4DCA-9EB2-B3432D57D8F0}"/>
              </a:ext>
            </a:extLst>
          </p:cNvPr>
          <p:cNvGraphicFramePr>
            <a:graphicFrameLocks noGrp="1"/>
          </p:cNvGraphicFramePr>
          <p:nvPr>
            <p:extLst>
              <p:ext uri="{D42A27DB-BD31-4B8C-83A1-F6EECF244321}">
                <p14:modId xmlns:p14="http://schemas.microsoft.com/office/powerpoint/2010/main" val="2414400868"/>
              </p:ext>
            </p:extLst>
          </p:nvPr>
        </p:nvGraphicFramePr>
        <p:xfrm>
          <a:off x="6116595" y="4127671"/>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2428</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endParaRPr lang="en-HK" sz="1100" dirty="0">
                        <a:latin typeface="Arial" panose="020B0604020202020204" pitchFamily="34" charset="0"/>
                        <a:cs typeface="Arial" panose="020B0604020202020204" pitchFamily="34" charset="0"/>
                      </a:endParaRP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99140872"/>
                  </a:ext>
                </a:extLst>
              </a:tr>
            </a:tbl>
          </a:graphicData>
        </a:graphic>
      </p:graphicFrame>
      <p:graphicFrame>
        <p:nvGraphicFramePr>
          <p:cNvPr id="14" name="Table 13">
            <a:extLst>
              <a:ext uri="{FF2B5EF4-FFF2-40B4-BE49-F238E27FC236}">
                <a16:creationId xmlns:a16="http://schemas.microsoft.com/office/drawing/2014/main" id="{A57C6B63-953E-4DE3-8BAD-3641680A6177}"/>
              </a:ext>
            </a:extLst>
          </p:cNvPr>
          <p:cNvGraphicFramePr>
            <a:graphicFrameLocks noGrp="1"/>
          </p:cNvGraphicFramePr>
          <p:nvPr>
            <p:extLst>
              <p:ext uri="{D42A27DB-BD31-4B8C-83A1-F6EECF244321}">
                <p14:modId xmlns:p14="http://schemas.microsoft.com/office/powerpoint/2010/main" val="3201850847"/>
              </p:ext>
            </p:extLst>
          </p:nvPr>
        </p:nvGraphicFramePr>
        <p:xfrm>
          <a:off x="6116595" y="5492579"/>
          <a:ext cx="1716902" cy="1295400"/>
        </p:xfrm>
        <a:graphic>
          <a:graphicData uri="http://schemas.openxmlformats.org/drawingml/2006/table">
            <a:tbl>
              <a:tblPr firstRow="1" bandRow="1">
                <a:tableStyleId>{5940675A-B579-460E-94D1-54222C63F5DA}</a:tableStyleId>
              </a:tblPr>
              <a:tblGrid>
                <a:gridCol w="625414">
                  <a:extLst>
                    <a:ext uri="{9D8B030D-6E8A-4147-A177-3AD203B41FA5}">
                      <a16:colId xmlns:a16="http://schemas.microsoft.com/office/drawing/2014/main" val="2685962806"/>
                    </a:ext>
                  </a:extLst>
                </a:gridCol>
                <a:gridCol w="231584">
                  <a:extLst>
                    <a:ext uri="{9D8B030D-6E8A-4147-A177-3AD203B41FA5}">
                      <a16:colId xmlns:a16="http://schemas.microsoft.com/office/drawing/2014/main" val="1975536606"/>
                    </a:ext>
                  </a:extLst>
                </a:gridCol>
                <a:gridCol w="859904">
                  <a:extLst>
                    <a:ext uri="{9D8B030D-6E8A-4147-A177-3AD203B41FA5}">
                      <a16:colId xmlns:a16="http://schemas.microsoft.com/office/drawing/2014/main" val="574147880"/>
                    </a:ext>
                  </a:extLst>
                </a:gridCol>
              </a:tblGrid>
              <a:tr h="254137">
                <a:tc gridSpan="3">
                  <a:txBody>
                    <a:bodyPr/>
                    <a:lstStyle/>
                    <a:p>
                      <a:r>
                        <a:rPr lang="en-HK" sz="1100" b="1" dirty="0">
                          <a:latin typeface="Arial" panose="020B0604020202020204" pitchFamily="34" charset="0"/>
                          <a:cs typeface="Arial" panose="020B0604020202020204" pitchFamily="34" charset="0"/>
                        </a:rPr>
                        <a:t>Bucket 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54137">
                <a:tc>
                  <a:txBody>
                    <a:bodyPr/>
                    <a:lstStyle/>
                    <a:p>
                      <a:r>
                        <a:rPr lang="en-HK" sz="1100" dirty="0">
                          <a:latin typeface="Arial" panose="020B0604020202020204" pitchFamily="34" charset="0"/>
                          <a:cs typeface="Arial" panose="020B0604020202020204" pitchFamily="34" charset="0"/>
                        </a:rPr>
                        <a:t>2369</a:t>
                      </a:r>
                    </a:p>
                  </a:txBody>
                  <a:tcPr>
                    <a:lnT w="12700" cap="flat" cmpd="sng" algn="ctr">
                      <a:solidFill>
                        <a:schemeClr val="tx1"/>
                      </a:solidFill>
                      <a:prstDash val="solid"/>
                      <a:round/>
                      <a:headEnd type="none" w="med" len="med"/>
                      <a:tailEnd type="none" w="med" len="med"/>
                    </a:lnT>
                  </a:tcPr>
                </a:tc>
                <a:tc gridSpan="2">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hMerge="1">
                  <a:txBody>
                    <a:bodyPr/>
                    <a:lstStyle/>
                    <a:p>
                      <a:endParaRPr lang="en-HK"/>
                    </a:p>
                  </a:txBody>
                  <a:tcPr/>
                </a:tc>
                <a:extLst>
                  <a:ext uri="{0D108BD9-81ED-4DB2-BD59-A6C34878D82A}">
                    <a16:rowId xmlns:a16="http://schemas.microsoft.com/office/drawing/2014/main" val="1064830521"/>
                  </a:ext>
                </a:extLst>
              </a:tr>
              <a:tr h="254137">
                <a:tc>
                  <a:txBody>
                    <a:bodyPr/>
                    <a:lstStyle/>
                    <a:p>
                      <a:r>
                        <a:rPr lang="en-HK" sz="1100" dirty="0">
                          <a:latin typeface="Arial" panose="020B0604020202020204" pitchFamily="34" charset="0"/>
                          <a:cs typeface="Arial" panose="020B0604020202020204" pitchFamily="34" charset="0"/>
                        </a:rPr>
                        <a:t>5659</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775020437"/>
                  </a:ext>
                </a:extLst>
              </a:tr>
              <a:tr h="254137">
                <a:tc>
                  <a:txBody>
                    <a:bodyPr/>
                    <a:lstStyle/>
                    <a:p>
                      <a:r>
                        <a:rPr lang="en-HK" sz="1100" dirty="0">
                          <a:latin typeface="Arial" panose="020B0604020202020204" pitchFamily="34" charset="0"/>
                          <a:cs typeface="Arial" panose="020B0604020202020204" pitchFamily="34" charset="0"/>
                        </a:rPr>
                        <a:t>1074</a:t>
                      </a:r>
                    </a:p>
                  </a:txBody>
                  <a:tcPr/>
                </a:tc>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a:p>
                  </a:txBody>
                  <a:tcPr/>
                </a:tc>
                <a:extLst>
                  <a:ext uri="{0D108BD9-81ED-4DB2-BD59-A6C34878D82A}">
                    <a16:rowId xmlns:a16="http://schemas.microsoft.com/office/drawing/2014/main" val="1520621499"/>
                  </a:ext>
                </a:extLst>
              </a:tr>
              <a:tr h="254137">
                <a:tc gridSpan="2">
                  <a:txBody>
                    <a:bodyPr/>
                    <a:lstStyle/>
                    <a:p>
                      <a:endParaRPr lang="en-HK" sz="1100" dirty="0">
                        <a:latin typeface="Arial" panose="020B0604020202020204" pitchFamily="34" charset="0"/>
                        <a:cs typeface="Arial" panose="020B0604020202020204" pitchFamily="34" charset="0"/>
                      </a:endParaRPr>
                    </a:p>
                  </a:txBody>
                  <a:tcPr/>
                </a:tc>
                <a:tc hMerge="1">
                  <a:txBody>
                    <a:bodyPr/>
                    <a:lstStyle/>
                    <a:p>
                      <a:endParaRPr lang="en-HK" dirty="0"/>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9140872"/>
                  </a:ext>
                </a:extLst>
              </a:tr>
            </a:tbl>
          </a:graphicData>
        </a:graphic>
      </p:graphicFrame>
      <p:graphicFrame>
        <p:nvGraphicFramePr>
          <p:cNvPr id="15" name="Table 14">
            <a:extLst>
              <a:ext uri="{FF2B5EF4-FFF2-40B4-BE49-F238E27FC236}">
                <a16:creationId xmlns:a16="http://schemas.microsoft.com/office/drawing/2014/main" id="{E13F0F10-7016-4A70-8A6D-9F1E0A64322B}"/>
              </a:ext>
            </a:extLst>
          </p:cNvPr>
          <p:cNvGraphicFramePr>
            <a:graphicFrameLocks noGrp="1"/>
          </p:cNvGraphicFramePr>
          <p:nvPr>
            <p:extLst>
              <p:ext uri="{D42A27DB-BD31-4B8C-83A1-F6EECF244321}">
                <p14:modId xmlns:p14="http://schemas.microsoft.com/office/powerpoint/2010/main" val="2810100667"/>
              </p:ext>
            </p:extLst>
          </p:nvPr>
        </p:nvGraphicFramePr>
        <p:xfrm>
          <a:off x="8723184" y="2102707"/>
          <a:ext cx="2388128" cy="1036320"/>
        </p:xfrm>
        <a:graphic>
          <a:graphicData uri="http://schemas.openxmlformats.org/drawingml/2006/table">
            <a:tbl>
              <a:tblPr firstRow="1" bandRow="1">
                <a:tableStyleId>{5940675A-B579-460E-94D1-54222C63F5DA}</a:tableStyleId>
              </a:tblPr>
              <a:tblGrid>
                <a:gridCol w="871296">
                  <a:extLst>
                    <a:ext uri="{9D8B030D-6E8A-4147-A177-3AD203B41FA5}">
                      <a16:colId xmlns:a16="http://schemas.microsoft.com/office/drawing/2014/main" val="2685962806"/>
                    </a:ext>
                  </a:extLst>
                </a:gridCol>
                <a:gridCol w="758416">
                  <a:extLst>
                    <a:ext uri="{9D8B030D-6E8A-4147-A177-3AD203B41FA5}">
                      <a16:colId xmlns:a16="http://schemas.microsoft.com/office/drawing/2014/main" val="1975536606"/>
                    </a:ext>
                  </a:extLst>
                </a:gridCol>
                <a:gridCol w="758416">
                  <a:extLst>
                    <a:ext uri="{9D8B030D-6E8A-4147-A177-3AD203B41FA5}">
                      <a16:colId xmlns:a16="http://schemas.microsoft.com/office/drawing/2014/main" val="2983690380"/>
                    </a:ext>
                  </a:extLst>
                </a:gridCol>
              </a:tblGrid>
              <a:tr h="149684">
                <a:tc gridSpan="3">
                  <a:txBody>
                    <a:bodyPr/>
                    <a:lstStyle/>
                    <a:p>
                      <a:r>
                        <a:rPr lang="en-HK" sz="1100" b="1" dirty="0">
                          <a:latin typeface="Arial" panose="020B0604020202020204" pitchFamily="34" charset="0"/>
                          <a:cs typeface="Arial" panose="020B0604020202020204" pitchFamily="34" charset="0"/>
                        </a:rPr>
                        <a:t>Overflow Bucket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02351">
                <a:tc>
                  <a:txBody>
                    <a:bodyPr/>
                    <a:lstStyle/>
                    <a:p>
                      <a:r>
                        <a:rPr lang="en-HK" sz="1100" dirty="0">
                          <a:latin typeface="Arial" panose="020B0604020202020204" pitchFamily="34" charset="0"/>
                          <a:cs typeface="Arial" panose="020B0604020202020204" pitchFamily="34" charset="0"/>
                        </a:rPr>
                        <a:t>3945</a:t>
                      </a:r>
                    </a:p>
                  </a:txBody>
                  <a:tcPr>
                    <a:lnT w="12700" cap="flat" cmpd="sng" algn="ctr">
                      <a:solidFill>
                        <a:schemeClr val="tx1"/>
                      </a:solidFill>
                      <a:prstDash val="solid"/>
                      <a:round/>
                      <a:headEnd type="none" w="med" len="med"/>
                      <a:tailEnd type="none" w="med" len="med"/>
                    </a:lnT>
                  </a:tcPr>
                </a:tc>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endParaRPr lang="en-HK" sz="1100" b="1"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202351">
                <a:tc>
                  <a:txBody>
                    <a:bodyPr/>
                    <a:lstStyle/>
                    <a:p>
                      <a:r>
                        <a:rPr lang="en-HK" sz="1100" dirty="0">
                          <a:latin typeface="Arial" panose="020B0604020202020204" pitchFamily="34" charset="0"/>
                          <a:cs typeface="Arial" panose="020B0604020202020204" pitchFamily="34" charset="0"/>
                        </a:rPr>
                        <a:t>4759</a:t>
                      </a: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775020437"/>
                  </a:ext>
                </a:extLst>
              </a:tr>
              <a:tr h="202351">
                <a:tc>
                  <a:txBody>
                    <a:bodyPr/>
                    <a:lstStyle/>
                    <a:p>
                      <a:r>
                        <a:rPr lang="en-HK" sz="1100" dirty="0">
                          <a:latin typeface="Arial" panose="020B0604020202020204" pitchFamily="34" charset="0"/>
                          <a:cs typeface="Arial" panose="020B0604020202020204" pitchFamily="34" charset="0"/>
                        </a:rPr>
                        <a:t>6975</a:t>
                      </a: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r>
                        <a:rPr lang="en-HK" sz="1100" b="1" dirty="0">
                          <a:latin typeface="Arial" panose="020B0604020202020204" pitchFamily="34" charset="0"/>
                          <a:cs typeface="Arial" panose="020B0604020202020204" pitchFamily="34" charset="0"/>
                        </a:rPr>
                        <a:t>NULL</a:t>
                      </a:r>
                    </a:p>
                  </a:txBody>
                  <a:tcPr/>
                </a:tc>
                <a:extLst>
                  <a:ext uri="{0D108BD9-81ED-4DB2-BD59-A6C34878D82A}">
                    <a16:rowId xmlns:a16="http://schemas.microsoft.com/office/drawing/2014/main" val="1520621499"/>
                  </a:ext>
                </a:extLst>
              </a:tr>
            </a:tbl>
          </a:graphicData>
        </a:graphic>
      </p:graphicFrame>
      <p:graphicFrame>
        <p:nvGraphicFramePr>
          <p:cNvPr id="17" name="Table 16">
            <a:extLst>
              <a:ext uri="{FF2B5EF4-FFF2-40B4-BE49-F238E27FC236}">
                <a16:creationId xmlns:a16="http://schemas.microsoft.com/office/drawing/2014/main" id="{B9AB2A7E-08F9-40CC-803E-49016BBC9B1E}"/>
              </a:ext>
            </a:extLst>
          </p:cNvPr>
          <p:cNvGraphicFramePr>
            <a:graphicFrameLocks noGrp="1"/>
          </p:cNvGraphicFramePr>
          <p:nvPr>
            <p:extLst>
              <p:ext uri="{D42A27DB-BD31-4B8C-83A1-F6EECF244321}">
                <p14:modId xmlns:p14="http://schemas.microsoft.com/office/powerpoint/2010/main" val="2639663818"/>
              </p:ext>
            </p:extLst>
          </p:nvPr>
        </p:nvGraphicFramePr>
        <p:xfrm>
          <a:off x="8743931" y="3289148"/>
          <a:ext cx="2388128" cy="1036320"/>
        </p:xfrm>
        <a:graphic>
          <a:graphicData uri="http://schemas.openxmlformats.org/drawingml/2006/table">
            <a:tbl>
              <a:tblPr firstRow="1" bandRow="1">
                <a:tableStyleId>{5940675A-B579-460E-94D1-54222C63F5DA}</a:tableStyleId>
              </a:tblPr>
              <a:tblGrid>
                <a:gridCol w="871296">
                  <a:extLst>
                    <a:ext uri="{9D8B030D-6E8A-4147-A177-3AD203B41FA5}">
                      <a16:colId xmlns:a16="http://schemas.microsoft.com/office/drawing/2014/main" val="2685962806"/>
                    </a:ext>
                  </a:extLst>
                </a:gridCol>
                <a:gridCol w="758416">
                  <a:extLst>
                    <a:ext uri="{9D8B030D-6E8A-4147-A177-3AD203B41FA5}">
                      <a16:colId xmlns:a16="http://schemas.microsoft.com/office/drawing/2014/main" val="1975536606"/>
                    </a:ext>
                  </a:extLst>
                </a:gridCol>
                <a:gridCol w="758416">
                  <a:extLst>
                    <a:ext uri="{9D8B030D-6E8A-4147-A177-3AD203B41FA5}">
                      <a16:colId xmlns:a16="http://schemas.microsoft.com/office/drawing/2014/main" val="2983690380"/>
                    </a:ext>
                  </a:extLst>
                </a:gridCol>
              </a:tblGrid>
              <a:tr h="149684">
                <a:tc gridSpan="3">
                  <a:txBody>
                    <a:bodyPr/>
                    <a:lstStyle/>
                    <a:p>
                      <a:endParaRPr lang="en-HK" sz="1100"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3765444571"/>
                  </a:ext>
                </a:extLst>
              </a:tr>
              <a:tr h="202351">
                <a:tc>
                  <a:txBody>
                    <a:bodyPr/>
                    <a:lstStyle/>
                    <a:p>
                      <a:r>
                        <a:rPr lang="en-HK" sz="1100" dirty="0">
                          <a:latin typeface="Arial" panose="020B0604020202020204" pitchFamily="34" charset="0"/>
                          <a:cs typeface="Arial" panose="020B0604020202020204" pitchFamily="34" charset="0"/>
                        </a:rPr>
                        <a:t>9206</a:t>
                      </a:r>
                    </a:p>
                  </a:txBody>
                  <a:tcPr>
                    <a:lnT w="12700" cap="flat" cmpd="sng" algn="ctr">
                      <a:solidFill>
                        <a:schemeClr val="tx1"/>
                      </a:solidFill>
                      <a:prstDash val="solid"/>
                      <a:round/>
                      <a:headEnd type="none" w="med" len="med"/>
                      <a:tailEnd type="none" w="med" len="med"/>
                    </a:lnT>
                  </a:tcPr>
                </a:tc>
                <a:tc>
                  <a:txBody>
                    <a:bodyPr/>
                    <a:lstStyle/>
                    <a:p>
                      <a:endParaRPr lang="en-HK" sz="11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HK" sz="1100" b="1" dirty="0">
                          <a:latin typeface="Arial" panose="020B0604020202020204" pitchFamily="34" charset="0"/>
                          <a:cs typeface="Arial" panose="020B0604020202020204" pitchFamily="34" charset="0"/>
                        </a:rPr>
                        <a:t>NULL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64830521"/>
                  </a:ext>
                </a:extLst>
              </a:tr>
              <a:tr h="202351">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75020437"/>
                  </a:ext>
                </a:extLst>
              </a:tr>
              <a:tr h="202351">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dirty="0">
                        <a:latin typeface="Arial" panose="020B0604020202020204" pitchFamily="34" charset="0"/>
                        <a:cs typeface="Arial" panose="020B0604020202020204" pitchFamily="34" charset="0"/>
                      </a:endParaRPr>
                    </a:p>
                  </a:txBody>
                  <a:tcPr/>
                </a:tc>
                <a:tc>
                  <a:txBody>
                    <a:bodyPr/>
                    <a:lstStyle/>
                    <a:p>
                      <a:endParaRPr lang="en-HK" sz="11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20621499"/>
                  </a:ext>
                </a:extLst>
              </a:tr>
            </a:tbl>
          </a:graphicData>
        </a:graphic>
      </p:graphicFrame>
      <p:cxnSp>
        <p:nvCxnSpPr>
          <p:cNvPr id="25" name="Straight Connector 24">
            <a:extLst>
              <a:ext uri="{FF2B5EF4-FFF2-40B4-BE49-F238E27FC236}">
                <a16:creationId xmlns:a16="http://schemas.microsoft.com/office/drawing/2014/main" id="{E31E4A08-9F0B-4CC4-9BD0-5BD83600A054}"/>
              </a:ext>
            </a:extLst>
          </p:cNvPr>
          <p:cNvCxnSpPr/>
          <p:nvPr/>
        </p:nvCxnSpPr>
        <p:spPr>
          <a:xfrm>
            <a:off x="7673546" y="122331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C45F17-ADC5-4AC9-8FCB-BD9DC05A23D1}"/>
              </a:ext>
            </a:extLst>
          </p:cNvPr>
          <p:cNvCxnSpPr>
            <a:cxnSpLocks/>
          </p:cNvCxnSpPr>
          <p:nvPr/>
        </p:nvCxnSpPr>
        <p:spPr>
          <a:xfrm>
            <a:off x="8229600" y="1223319"/>
            <a:ext cx="0" cy="13159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1432FA-D453-486F-8B3F-8474D1965DBA}"/>
              </a:ext>
            </a:extLst>
          </p:cNvPr>
          <p:cNvCxnSpPr>
            <a:cxnSpLocks/>
          </p:cNvCxnSpPr>
          <p:nvPr/>
        </p:nvCxnSpPr>
        <p:spPr>
          <a:xfrm flipH="1">
            <a:off x="8229600" y="2524074"/>
            <a:ext cx="48881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EBFF98-62B9-4E19-B21C-88C61C10FF2D}"/>
              </a:ext>
            </a:extLst>
          </p:cNvPr>
          <p:cNvCxnSpPr/>
          <p:nvPr/>
        </p:nvCxnSpPr>
        <p:spPr>
          <a:xfrm>
            <a:off x="7677356" y="261015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AEF009-DD0B-490E-A81A-C460FAAB41F9}"/>
              </a:ext>
            </a:extLst>
          </p:cNvPr>
          <p:cNvCxnSpPr>
            <a:cxnSpLocks/>
          </p:cNvCxnSpPr>
          <p:nvPr/>
        </p:nvCxnSpPr>
        <p:spPr>
          <a:xfrm>
            <a:off x="8225790" y="2610159"/>
            <a:ext cx="0" cy="11007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A7ED2D-CEC1-41B0-B31D-7ED896853058}"/>
              </a:ext>
            </a:extLst>
          </p:cNvPr>
          <p:cNvCxnSpPr>
            <a:cxnSpLocks/>
          </p:cNvCxnSpPr>
          <p:nvPr/>
        </p:nvCxnSpPr>
        <p:spPr>
          <a:xfrm flipH="1">
            <a:off x="8225790" y="3708984"/>
            <a:ext cx="48881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DA8CF-FB84-423F-84A4-5A3D7B95F6DC}"/>
              </a:ext>
            </a:extLst>
          </p:cNvPr>
          <p:cNvCxnSpPr>
            <a:cxnSpLocks/>
          </p:cNvCxnSpPr>
          <p:nvPr/>
        </p:nvCxnSpPr>
        <p:spPr>
          <a:xfrm>
            <a:off x="7677356" y="6656379"/>
            <a:ext cx="7503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9971BA-934A-45B3-B7CB-1209AB0C1E48}"/>
              </a:ext>
            </a:extLst>
          </p:cNvPr>
          <p:cNvCxnSpPr>
            <a:cxnSpLocks/>
          </p:cNvCxnSpPr>
          <p:nvPr/>
        </p:nvCxnSpPr>
        <p:spPr>
          <a:xfrm>
            <a:off x="8427720" y="2731770"/>
            <a:ext cx="0" cy="39246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C7CE690-0EB6-4899-B2EE-97F31384B759}"/>
              </a:ext>
            </a:extLst>
          </p:cNvPr>
          <p:cNvCxnSpPr>
            <a:cxnSpLocks/>
          </p:cNvCxnSpPr>
          <p:nvPr/>
        </p:nvCxnSpPr>
        <p:spPr>
          <a:xfrm flipH="1">
            <a:off x="8427720" y="2733624"/>
            <a:ext cx="295464" cy="0"/>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6E8EA3-D4B3-47F3-9410-FC191C44692D}"/>
              </a:ext>
            </a:extLst>
          </p:cNvPr>
          <p:cNvCxnSpPr/>
          <p:nvPr/>
        </p:nvCxnSpPr>
        <p:spPr>
          <a:xfrm>
            <a:off x="10931096" y="2492049"/>
            <a:ext cx="5560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8F4177-801E-4C6F-A195-C14A06B49608}"/>
              </a:ext>
            </a:extLst>
          </p:cNvPr>
          <p:cNvCxnSpPr>
            <a:cxnSpLocks/>
          </p:cNvCxnSpPr>
          <p:nvPr/>
        </p:nvCxnSpPr>
        <p:spPr>
          <a:xfrm>
            <a:off x="11487150" y="2492049"/>
            <a:ext cx="0" cy="51404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0CC40AF-7C7E-4016-9916-432D85C3B821}"/>
              </a:ext>
            </a:extLst>
          </p:cNvPr>
          <p:cNvCxnSpPr>
            <a:cxnSpLocks/>
          </p:cNvCxnSpPr>
          <p:nvPr/>
        </p:nvCxnSpPr>
        <p:spPr>
          <a:xfrm>
            <a:off x="10971759" y="3006090"/>
            <a:ext cx="526821" cy="1"/>
          </a:xfrm>
          <a:prstGeom prst="line">
            <a:avLst/>
          </a:prstGeom>
          <a:ln w="28575">
            <a:solidFill>
              <a:schemeClr val="bg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621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9987</TotalTime>
  <Words>500</Words>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Banded</vt:lpstr>
      <vt:lpstr>Tutorial 7: Files and Hash Files</vt:lpstr>
      <vt:lpstr>Question 1</vt:lpstr>
      <vt:lpstr>Question 1 (Answer)</vt:lpstr>
      <vt:lpstr>Question 2</vt:lpstr>
      <vt:lpstr>Question 2 (Answer)</vt:lpstr>
      <vt:lpstr>Question 3 (1/2)</vt:lpstr>
      <vt:lpstr>Question 3 (2/2)</vt:lpstr>
      <vt:lpstr>Question 3 (Answer)</vt:lpstr>
      <vt:lpstr>Question 3 (Answer)</vt:lpstr>
      <vt:lpstr>Question 4</vt:lpstr>
      <vt:lpstr>Question 4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2019-01-12T15:44:20Z</dcterms:created>
  <dcterms:modified xsi:type="dcterms:W3CDTF">2019-03-25T00:15:09Z</dcterms:modified>
</cp:coreProperties>
</file>