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18"/>
  </p:notes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11/4/2019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cs.usfca.edu/~galles/visualization/BPlusTree.html"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Tutorial 8</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Indexing Techniques</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BCF7-DBAE-45BD-B544-3ECEE81FB07B}"/>
              </a:ext>
            </a:extLst>
          </p:cNvPr>
          <p:cNvSpPr>
            <a:spLocks noGrp="1"/>
          </p:cNvSpPr>
          <p:nvPr>
            <p:ph type="title"/>
          </p:nvPr>
        </p:nvSpPr>
        <p:spPr/>
        <p:txBody>
          <a:bodyPr/>
          <a:lstStyle/>
          <a:p>
            <a:r>
              <a:rPr lang="en-HK" dirty="0"/>
              <a:t>Question 2 (Answer) (2/8)</a:t>
            </a:r>
          </a:p>
        </p:txBody>
      </p:sp>
      <p:sp>
        <p:nvSpPr>
          <p:cNvPr id="3" name="Content Placeholder 2">
            <a:extLst>
              <a:ext uri="{FF2B5EF4-FFF2-40B4-BE49-F238E27FC236}">
                <a16:creationId xmlns:a16="http://schemas.microsoft.com/office/drawing/2014/main" id="{97A9C6C3-7C17-4DA2-8200-B5E47531E7F3}"/>
              </a:ext>
            </a:extLst>
          </p:cNvPr>
          <p:cNvSpPr>
            <a:spLocks noGrp="1"/>
          </p:cNvSpPr>
          <p:nvPr>
            <p:ph idx="1"/>
          </p:nvPr>
        </p:nvSpPr>
        <p:spPr>
          <a:xfrm>
            <a:off x="1202919" y="2011680"/>
            <a:ext cx="9784080" cy="4206240"/>
          </a:xfrm>
        </p:spPr>
        <p:txBody>
          <a:bodyPr/>
          <a:lstStyle/>
          <a:p>
            <a:r>
              <a:rPr lang="en-HK" dirty="0"/>
              <a:t>Insert </a:t>
            </a:r>
            <a:r>
              <a:rPr lang="en-US" altLang="zh-TW" dirty="0"/>
              <a:t>10</a:t>
            </a:r>
            <a:endParaRPr lang="en-HK" dirty="0"/>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a:t>
            </a:r>
            <a:r>
              <a:rPr lang="en-US" altLang="zh-TW" dirty="0"/>
              <a:t>9</a:t>
            </a:r>
            <a:r>
              <a:rPr lang="en-HK" dirty="0"/>
              <a:t>) and repeat the insertion algorithm to insert it into the parent node.</a:t>
            </a:r>
          </a:p>
          <a:p>
            <a:endParaRPr lang="en-HK" dirty="0"/>
          </a:p>
        </p:txBody>
      </p:sp>
      <p:sp>
        <p:nvSpPr>
          <p:cNvPr id="4" name="Slide Number Placeholder 3">
            <a:extLst>
              <a:ext uri="{FF2B5EF4-FFF2-40B4-BE49-F238E27FC236}">
                <a16:creationId xmlns:a16="http://schemas.microsoft.com/office/drawing/2014/main" id="{63165A9D-DA29-4564-9396-847DC24D1E0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Picture 5">
            <a:extLst>
              <a:ext uri="{FF2B5EF4-FFF2-40B4-BE49-F238E27FC236}">
                <a16:creationId xmlns:a16="http://schemas.microsoft.com/office/drawing/2014/main" id="{D6239FAB-63E9-47FA-B5F0-7802A1ECB7D0}"/>
              </a:ext>
            </a:extLst>
          </p:cNvPr>
          <p:cNvPicPr>
            <a:picLocks noChangeAspect="1"/>
          </p:cNvPicPr>
          <p:nvPr/>
        </p:nvPicPr>
        <p:blipFill rotWithShape="1">
          <a:blip r:embed="rId2"/>
          <a:srcRect l="25045" t="60680" r="5848" b="8362"/>
          <a:stretch/>
        </p:blipFill>
        <p:spPr>
          <a:xfrm>
            <a:off x="1932213" y="4044043"/>
            <a:ext cx="8425543" cy="2035629"/>
          </a:xfrm>
          <a:prstGeom prst="rect">
            <a:avLst/>
          </a:prstGeom>
        </p:spPr>
      </p:pic>
    </p:spTree>
    <p:extLst>
      <p:ext uri="{BB962C8B-B14F-4D97-AF65-F5344CB8AC3E}">
        <p14:creationId xmlns:p14="http://schemas.microsoft.com/office/powerpoint/2010/main" val="104632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(3/8)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dirty="0"/>
              <a:t>Insert </a:t>
            </a:r>
            <a:r>
              <a:rPr lang="en-US" altLang="zh-TW" dirty="0"/>
              <a:t>8</a:t>
            </a:r>
          </a:p>
          <a:p>
            <a:pPr lvl="1">
              <a:lnSpc>
                <a:spcPct val="110000"/>
              </a:lnSpc>
            </a:pPr>
            <a:r>
              <a:rPr lang="en-US" altLang="zh-TW" dirty="0"/>
              <a:t>T</a:t>
            </a:r>
            <a:r>
              <a:rPr lang="en-HK" dirty="0"/>
              <a:t>he node has an empty space</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a:extLst>
              <a:ext uri="{FF2B5EF4-FFF2-40B4-BE49-F238E27FC236}">
                <a16:creationId xmlns:a16="http://schemas.microsoft.com/office/drawing/2014/main" id="{403A37C1-8706-4695-BFA6-8FB75760FF39}"/>
              </a:ext>
            </a:extLst>
          </p:cNvPr>
          <p:cNvPicPr>
            <a:picLocks noChangeAspect="1"/>
          </p:cNvPicPr>
          <p:nvPr/>
        </p:nvPicPr>
        <p:blipFill rotWithShape="1">
          <a:blip r:embed="rId2"/>
          <a:srcRect l="23259" t="60844" r="4331" b="7584"/>
          <a:stretch/>
        </p:blipFill>
        <p:spPr>
          <a:xfrm>
            <a:off x="2303744" y="2950028"/>
            <a:ext cx="8828315" cy="2075906"/>
          </a:xfrm>
          <a:prstGeom prst="rect">
            <a:avLst/>
          </a:prstGeom>
        </p:spPr>
      </p:pic>
    </p:spTree>
    <p:extLst>
      <p:ext uri="{BB962C8B-B14F-4D97-AF65-F5344CB8AC3E}">
        <p14:creationId xmlns:p14="http://schemas.microsoft.com/office/powerpoint/2010/main" val="358101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(4/8)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7</a:t>
            </a:r>
          </a:p>
          <a:p>
            <a:pPr lvl="1">
              <a:lnSpc>
                <a:spcPct val="110000"/>
              </a:lnSpc>
            </a:pPr>
            <a:r>
              <a:rPr lang="en-US" dirty="0"/>
              <a:t>T</a:t>
            </a:r>
            <a:r>
              <a:rPr lang="en-HK" dirty="0"/>
              <a:t>he node still has half-full keys</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Picture 5">
            <a:extLst>
              <a:ext uri="{FF2B5EF4-FFF2-40B4-BE49-F238E27FC236}">
                <a16:creationId xmlns:a16="http://schemas.microsoft.com/office/drawing/2014/main" id="{CD273058-140F-48C2-9050-B5ACC5A722C5}"/>
              </a:ext>
            </a:extLst>
          </p:cNvPr>
          <p:cNvPicPr>
            <a:picLocks noChangeAspect="1"/>
          </p:cNvPicPr>
          <p:nvPr/>
        </p:nvPicPr>
        <p:blipFill rotWithShape="1">
          <a:blip r:embed="rId2"/>
          <a:srcRect l="21875" t="61505" r="3705" b="8860"/>
          <a:stretch/>
        </p:blipFill>
        <p:spPr>
          <a:xfrm>
            <a:off x="1714500" y="3243942"/>
            <a:ext cx="9073243" cy="1948544"/>
          </a:xfrm>
          <a:prstGeom prst="rect">
            <a:avLst/>
          </a:prstGeom>
        </p:spPr>
      </p:pic>
    </p:spTree>
    <p:extLst>
      <p:ext uri="{BB962C8B-B14F-4D97-AF65-F5344CB8AC3E}">
        <p14:creationId xmlns:p14="http://schemas.microsoft.com/office/powerpoint/2010/main" val="396437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(5/8)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8</a:t>
            </a:r>
          </a:p>
          <a:p>
            <a:pPr lvl="1">
              <a:lnSpc>
                <a:spcPct val="110000"/>
              </a:lnSpc>
            </a:pPr>
            <a:r>
              <a:rPr lang="en-US" dirty="0"/>
              <a:t>T</a:t>
            </a:r>
            <a:r>
              <a:rPr lang="en-HK" dirty="0"/>
              <a:t>he node still has half-full keys</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Picture 4">
            <a:extLst>
              <a:ext uri="{FF2B5EF4-FFF2-40B4-BE49-F238E27FC236}">
                <a16:creationId xmlns:a16="http://schemas.microsoft.com/office/drawing/2014/main" id="{8AC34BBD-79DB-4AFC-8FF9-D6A998403A9C}"/>
              </a:ext>
            </a:extLst>
          </p:cNvPr>
          <p:cNvPicPr>
            <a:picLocks noChangeAspect="1"/>
          </p:cNvPicPr>
          <p:nvPr/>
        </p:nvPicPr>
        <p:blipFill rotWithShape="1">
          <a:blip r:embed="rId2"/>
          <a:srcRect l="11295" t="61589" r="15625" b="7585"/>
          <a:stretch/>
        </p:blipFill>
        <p:spPr>
          <a:xfrm>
            <a:off x="1787070" y="3325585"/>
            <a:ext cx="8909957" cy="2026920"/>
          </a:xfrm>
          <a:prstGeom prst="rect">
            <a:avLst/>
          </a:prstGeom>
        </p:spPr>
      </p:pic>
    </p:spTree>
    <p:extLst>
      <p:ext uri="{BB962C8B-B14F-4D97-AF65-F5344CB8AC3E}">
        <p14:creationId xmlns:p14="http://schemas.microsoft.com/office/powerpoint/2010/main" val="315952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(6/8)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5</a:t>
            </a:r>
          </a:p>
          <a:p>
            <a:pPr lvl="1"/>
            <a:r>
              <a:rPr lang="en-HK" dirty="0"/>
              <a:t>Distribute the keys between the node and the </a:t>
            </a:r>
            <a:r>
              <a:rPr lang="en-HK" dirty="0" err="1"/>
              <a:t>neighbor</a:t>
            </a:r>
            <a:r>
              <a:rPr lang="en-HK" dirty="0"/>
              <a:t>. Repair the keys in the levels above.</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6"/>
          <p:cNvPicPr>
            <a:picLocks noChangeAspect="1"/>
          </p:cNvPicPr>
          <p:nvPr/>
        </p:nvPicPr>
        <p:blipFill rotWithShape="1">
          <a:blip r:embed="rId2"/>
          <a:srcRect l="17430" t="31858" r="11238" b="48265"/>
          <a:stretch/>
        </p:blipFill>
        <p:spPr>
          <a:xfrm>
            <a:off x="3494762" y="3317954"/>
            <a:ext cx="6325644" cy="1917925"/>
          </a:xfrm>
          <a:prstGeom prst="rect">
            <a:avLst/>
          </a:prstGeom>
        </p:spPr>
      </p:pic>
    </p:spTree>
    <p:extLst>
      <p:ext uri="{BB962C8B-B14F-4D97-AF65-F5344CB8AC3E}">
        <p14:creationId xmlns:p14="http://schemas.microsoft.com/office/powerpoint/2010/main" val="127404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(7/8)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3</a:t>
            </a:r>
          </a:p>
          <a:p>
            <a:pPr lvl="1"/>
            <a:r>
              <a:rPr lang="en-HK" dirty="0"/>
              <a:t>Distribute the keys between the node and the </a:t>
            </a:r>
            <a:r>
              <a:rPr lang="en-HK" dirty="0" err="1"/>
              <a:t>neighbor</a:t>
            </a:r>
            <a:r>
              <a:rPr lang="en-HK" dirty="0"/>
              <a:t>. Repair the keys in the levels above.</a:t>
            </a:r>
          </a:p>
          <a:p>
            <a:endParaRPr lang="en-HK" dirty="0"/>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6" name="Picture 5"/>
          <p:cNvPicPr>
            <a:picLocks noChangeAspect="1"/>
          </p:cNvPicPr>
          <p:nvPr/>
        </p:nvPicPr>
        <p:blipFill rotWithShape="1">
          <a:blip r:embed="rId2"/>
          <a:srcRect l="36303" t="32377" r="2252" b="48191"/>
          <a:stretch/>
        </p:blipFill>
        <p:spPr>
          <a:xfrm>
            <a:off x="3632548" y="3160444"/>
            <a:ext cx="5448822" cy="1875019"/>
          </a:xfrm>
          <a:prstGeom prst="rect">
            <a:avLst/>
          </a:prstGeom>
        </p:spPr>
      </p:pic>
    </p:spTree>
    <p:extLst>
      <p:ext uri="{BB962C8B-B14F-4D97-AF65-F5344CB8AC3E}">
        <p14:creationId xmlns:p14="http://schemas.microsoft.com/office/powerpoint/2010/main" val="244991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8AF1-A185-4E09-9375-A4F4FA188D06}"/>
              </a:ext>
            </a:extLst>
          </p:cNvPr>
          <p:cNvSpPr>
            <a:spLocks noGrp="1"/>
          </p:cNvSpPr>
          <p:nvPr>
            <p:ph type="title"/>
          </p:nvPr>
        </p:nvSpPr>
        <p:spPr/>
        <p:txBody>
          <a:bodyPr/>
          <a:lstStyle/>
          <a:p>
            <a:r>
              <a:rPr lang="en-HK" dirty="0"/>
              <a:t>Question 2 (Answer) (8/8)</a:t>
            </a:r>
          </a:p>
        </p:txBody>
      </p:sp>
      <p:sp>
        <p:nvSpPr>
          <p:cNvPr id="3" name="Content Placeholder 2">
            <a:extLst>
              <a:ext uri="{FF2B5EF4-FFF2-40B4-BE49-F238E27FC236}">
                <a16:creationId xmlns:a16="http://schemas.microsoft.com/office/drawing/2014/main" id="{38F2CCB8-825D-4739-9FF0-D3E3B02225FD}"/>
              </a:ext>
            </a:extLst>
          </p:cNvPr>
          <p:cNvSpPr>
            <a:spLocks noGrp="1"/>
          </p:cNvSpPr>
          <p:nvPr>
            <p:ph idx="1"/>
          </p:nvPr>
        </p:nvSpPr>
        <p:spPr/>
        <p:txBody>
          <a:bodyPr/>
          <a:lstStyle/>
          <a:p>
            <a:pPr>
              <a:lnSpc>
                <a:spcPct val="110000"/>
              </a:lnSpc>
            </a:pPr>
            <a:r>
              <a:rPr lang="en-US" altLang="zh-TW" dirty="0"/>
              <a:t>Delete</a:t>
            </a:r>
            <a:r>
              <a:rPr lang="en-US" dirty="0"/>
              <a:t> 11</a:t>
            </a:r>
          </a:p>
          <a:p>
            <a:pPr lvl="1"/>
            <a:r>
              <a:rPr lang="en-HK" dirty="0"/>
              <a:t>Distribute the keys between the node and the </a:t>
            </a:r>
            <a:r>
              <a:rPr lang="en-HK" dirty="0" err="1"/>
              <a:t>neighbor</a:t>
            </a:r>
            <a:r>
              <a:rPr lang="en-HK" dirty="0"/>
              <a:t>. Repair the keys in the levels above.</a:t>
            </a:r>
          </a:p>
        </p:txBody>
      </p:sp>
      <p:sp>
        <p:nvSpPr>
          <p:cNvPr id="4" name="Slide Number Placeholder 3">
            <a:extLst>
              <a:ext uri="{FF2B5EF4-FFF2-40B4-BE49-F238E27FC236}">
                <a16:creationId xmlns:a16="http://schemas.microsoft.com/office/drawing/2014/main" id="{A6D0F299-FB1B-4DBA-B9CA-00A067EBF2C1}"/>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Picture 4"/>
          <p:cNvPicPr>
            <a:picLocks noChangeAspect="1"/>
          </p:cNvPicPr>
          <p:nvPr/>
        </p:nvPicPr>
        <p:blipFill rotWithShape="1">
          <a:blip r:embed="rId2"/>
          <a:srcRect l="20738" t="31858" r="14992" b="51000"/>
          <a:stretch/>
        </p:blipFill>
        <p:spPr>
          <a:xfrm>
            <a:off x="3820438" y="3839284"/>
            <a:ext cx="5699342" cy="1654069"/>
          </a:xfrm>
          <a:prstGeom prst="rect">
            <a:avLst/>
          </a:prstGeom>
        </p:spPr>
      </p:pic>
    </p:spTree>
    <p:extLst>
      <p:ext uri="{BB962C8B-B14F-4D97-AF65-F5344CB8AC3E}">
        <p14:creationId xmlns:p14="http://schemas.microsoft.com/office/powerpoint/2010/main" val="164316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0A12-57A9-4768-A3B6-4EAC933049FD}"/>
              </a:ext>
            </a:extLst>
          </p:cNvPr>
          <p:cNvSpPr>
            <a:spLocks noGrp="1"/>
          </p:cNvSpPr>
          <p:nvPr>
            <p:ph type="title"/>
          </p:nvPr>
        </p:nvSpPr>
        <p:spPr/>
        <p:txBody>
          <a:bodyPr/>
          <a:lstStyle/>
          <a:p>
            <a:r>
              <a:rPr lang="en-HK" dirty="0"/>
              <a:t>Question 1 </a:t>
            </a:r>
          </a:p>
        </p:txBody>
      </p:sp>
      <p:sp>
        <p:nvSpPr>
          <p:cNvPr id="3" name="Content Placeholder 2">
            <a:extLst>
              <a:ext uri="{FF2B5EF4-FFF2-40B4-BE49-F238E27FC236}">
                <a16:creationId xmlns:a16="http://schemas.microsoft.com/office/drawing/2014/main" id="{B4B299E9-0EC0-4C06-A0D3-1C9C0CE18DA3}"/>
              </a:ext>
            </a:extLst>
          </p:cNvPr>
          <p:cNvSpPr>
            <a:spLocks noGrp="1"/>
          </p:cNvSpPr>
          <p:nvPr>
            <p:ph idx="1"/>
          </p:nvPr>
        </p:nvSpPr>
        <p:spPr/>
        <p:txBody>
          <a:bodyPr/>
          <a:lstStyle/>
          <a:p>
            <a:pPr lvl="0"/>
            <a:r>
              <a:rPr lang="en-US" dirty="0"/>
              <a:t>Construct a B</a:t>
            </a:r>
            <a:r>
              <a:rPr lang="en-US" baseline="30000" dirty="0"/>
              <a:t>+</a:t>
            </a:r>
            <a:r>
              <a:rPr lang="en-US" dirty="0"/>
              <a:t>-tree for the following set of key values: </a:t>
            </a:r>
            <a:br>
              <a:rPr lang="en-US" dirty="0"/>
            </a:br>
            <a:r>
              <a:rPr lang="en-US" dirty="0"/>
              <a:t/>
            </a:r>
            <a:br>
              <a:rPr lang="en-US" dirty="0"/>
            </a:br>
            <a:r>
              <a:rPr lang="en-US" dirty="0"/>
              <a:t>(2, 3, 5, 7, 11, 17, 19, 23, 29, 31)</a:t>
            </a:r>
            <a:br>
              <a:rPr lang="en-US" dirty="0"/>
            </a:br>
            <a:r>
              <a:rPr lang="en-US" dirty="0"/>
              <a:t/>
            </a:r>
            <a:br>
              <a:rPr lang="en-US" dirty="0"/>
            </a:br>
            <a:r>
              <a:rPr lang="en-US" dirty="0"/>
              <a:t>Assuming that the tree is initially empty, values are added in ascending order, and the number of key values in internal nodes and leaf nodes are both </a:t>
            </a:r>
            <a:r>
              <a:rPr lang="en-US" dirty="0" smtClean="0"/>
              <a:t>3 (i.e., the maximum number of tree pointers </a:t>
            </a:r>
            <a:r>
              <a:rPr lang="en-US" smtClean="0"/>
              <a:t>in an internal node </a:t>
            </a:r>
            <a:r>
              <a:rPr lang="en-US" dirty="0" smtClean="0"/>
              <a:t>is 4 = max. degree).</a:t>
            </a:r>
            <a:endParaRPr lang="en-HK" dirty="0"/>
          </a:p>
          <a:p>
            <a:endParaRPr lang="en-HK" dirty="0"/>
          </a:p>
        </p:txBody>
      </p:sp>
      <p:sp>
        <p:nvSpPr>
          <p:cNvPr id="4" name="Slide Number Placeholder 3">
            <a:extLst>
              <a:ext uri="{FF2B5EF4-FFF2-40B4-BE49-F238E27FC236}">
                <a16:creationId xmlns:a16="http://schemas.microsoft.com/office/drawing/2014/main" id="{90A4A9B8-FD62-48B0-8982-8062000F24A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805519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44E5-E1B2-4646-8D05-84868A88BB84}"/>
              </a:ext>
            </a:extLst>
          </p:cNvPr>
          <p:cNvSpPr>
            <a:spLocks noGrp="1"/>
          </p:cNvSpPr>
          <p:nvPr>
            <p:ph type="title"/>
          </p:nvPr>
        </p:nvSpPr>
        <p:spPr/>
        <p:txBody>
          <a:bodyPr/>
          <a:lstStyle/>
          <a:p>
            <a:r>
              <a:rPr lang="en-HK" dirty="0"/>
              <a:t>Question 1 (Answer) (1/5)</a:t>
            </a:r>
          </a:p>
        </p:txBody>
      </p:sp>
      <p:sp>
        <p:nvSpPr>
          <p:cNvPr id="3" name="Content Placeholder 2">
            <a:extLst>
              <a:ext uri="{FF2B5EF4-FFF2-40B4-BE49-F238E27FC236}">
                <a16:creationId xmlns:a16="http://schemas.microsoft.com/office/drawing/2014/main" id="{BB777CE8-1D2C-4B2A-BD43-A86217DE3CA5}"/>
              </a:ext>
            </a:extLst>
          </p:cNvPr>
          <p:cNvSpPr>
            <a:spLocks noGrp="1"/>
          </p:cNvSpPr>
          <p:nvPr>
            <p:ph idx="1"/>
          </p:nvPr>
        </p:nvSpPr>
        <p:spPr/>
        <p:txBody>
          <a:bodyPr/>
          <a:lstStyle/>
          <a:p>
            <a:r>
              <a:rPr lang="en-HK" dirty="0"/>
              <a:t>Insert 2</a:t>
            </a:r>
          </a:p>
          <a:p>
            <a:pPr lvl="1"/>
            <a:r>
              <a:rPr lang="en-US" altLang="zh-TW" dirty="0"/>
              <a:t>T</a:t>
            </a:r>
            <a:r>
              <a:rPr lang="en-HK" dirty="0"/>
              <a:t>he node has an empty space</a:t>
            </a:r>
          </a:p>
          <a:p>
            <a:endParaRPr lang="en-HK" dirty="0"/>
          </a:p>
          <a:p>
            <a:r>
              <a:rPr lang="en-HK" dirty="0"/>
              <a:t>Insert 3</a:t>
            </a:r>
          </a:p>
          <a:p>
            <a:pPr lvl="1"/>
            <a:r>
              <a:rPr lang="en-US" altLang="zh-TW" dirty="0"/>
              <a:t>T</a:t>
            </a:r>
            <a:r>
              <a:rPr lang="en-HK" dirty="0"/>
              <a:t>he node has an empty space</a:t>
            </a:r>
          </a:p>
          <a:p>
            <a:endParaRPr lang="en-HK" dirty="0"/>
          </a:p>
          <a:p>
            <a:r>
              <a:rPr lang="en-HK" dirty="0"/>
              <a:t>Insert 5</a:t>
            </a:r>
          </a:p>
          <a:p>
            <a:pPr lvl="1"/>
            <a:r>
              <a:rPr lang="en-US" altLang="zh-TW" dirty="0"/>
              <a:t>T</a:t>
            </a:r>
            <a:r>
              <a:rPr lang="en-HK" dirty="0"/>
              <a:t>he node has an empty space</a:t>
            </a:r>
          </a:p>
          <a:p>
            <a:pPr lvl="1"/>
            <a:endParaRPr lang="en-HK" dirty="0"/>
          </a:p>
        </p:txBody>
      </p:sp>
      <p:sp>
        <p:nvSpPr>
          <p:cNvPr id="4" name="Slide Number Placeholder 3">
            <a:extLst>
              <a:ext uri="{FF2B5EF4-FFF2-40B4-BE49-F238E27FC236}">
                <a16:creationId xmlns:a16="http://schemas.microsoft.com/office/drawing/2014/main" id="{7CACAB0F-5B71-49E0-A1DE-E2D323AE5F74}"/>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Picture 5">
            <a:extLst>
              <a:ext uri="{FF2B5EF4-FFF2-40B4-BE49-F238E27FC236}">
                <a16:creationId xmlns:a16="http://schemas.microsoft.com/office/drawing/2014/main" id="{9C5F18B1-7633-4C06-A040-655BA8F13BA0}"/>
              </a:ext>
            </a:extLst>
          </p:cNvPr>
          <p:cNvPicPr>
            <a:picLocks noChangeAspect="1"/>
          </p:cNvPicPr>
          <p:nvPr/>
        </p:nvPicPr>
        <p:blipFill rotWithShape="1">
          <a:blip r:embed="rId2"/>
          <a:srcRect l="54420" t="63689" r="34464" b="22763"/>
          <a:stretch/>
        </p:blipFill>
        <p:spPr>
          <a:xfrm>
            <a:off x="7984671" y="2356757"/>
            <a:ext cx="1355272" cy="834934"/>
          </a:xfrm>
          <a:prstGeom prst="rect">
            <a:avLst/>
          </a:prstGeom>
        </p:spPr>
      </p:pic>
      <p:pic>
        <p:nvPicPr>
          <p:cNvPr id="7" name="Picture 6">
            <a:extLst>
              <a:ext uri="{FF2B5EF4-FFF2-40B4-BE49-F238E27FC236}">
                <a16:creationId xmlns:a16="http://schemas.microsoft.com/office/drawing/2014/main" id="{38445B6B-33BA-4D9C-8B28-27B04C16EB6E}"/>
              </a:ext>
            </a:extLst>
          </p:cNvPr>
          <p:cNvPicPr>
            <a:picLocks noChangeAspect="1"/>
          </p:cNvPicPr>
          <p:nvPr/>
        </p:nvPicPr>
        <p:blipFill rotWithShape="1">
          <a:blip r:embed="rId3"/>
          <a:srcRect l="52143" t="64838" r="32991" b="24918"/>
          <a:stretch/>
        </p:blipFill>
        <p:spPr>
          <a:xfrm>
            <a:off x="7886700" y="4305299"/>
            <a:ext cx="1812472" cy="631371"/>
          </a:xfrm>
          <a:prstGeom prst="rect">
            <a:avLst/>
          </a:prstGeom>
        </p:spPr>
      </p:pic>
      <p:pic>
        <p:nvPicPr>
          <p:cNvPr id="10" name="Picture 9">
            <a:extLst>
              <a:ext uri="{FF2B5EF4-FFF2-40B4-BE49-F238E27FC236}">
                <a16:creationId xmlns:a16="http://schemas.microsoft.com/office/drawing/2014/main" id="{F8247982-4731-4007-ACE1-DD5EA939D22F}"/>
              </a:ext>
            </a:extLst>
          </p:cNvPr>
          <p:cNvPicPr>
            <a:picLocks noChangeAspect="1"/>
          </p:cNvPicPr>
          <p:nvPr/>
        </p:nvPicPr>
        <p:blipFill rotWithShape="1">
          <a:blip r:embed="rId4"/>
          <a:srcRect l="50357" t="63866" r="30982" b="24464"/>
          <a:stretch/>
        </p:blipFill>
        <p:spPr>
          <a:xfrm>
            <a:off x="7886700" y="5886215"/>
            <a:ext cx="2275115" cy="719201"/>
          </a:xfrm>
          <a:prstGeom prst="rect">
            <a:avLst/>
          </a:prstGeom>
        </p:spPr>
      </p:pic>
      <p:sp>
        <p:nvSpPr>
          <p:cNvPr id="11" name="Rectangle 10">
            <a:extLst>
              <a:ext uri="{FF2B5EF4-FFF2-40B4-BE49-F238E27FC236}">
                <a16:creationId xmlns:a16="http://schemas.microsoft.com/office/drawing/2014/main" id="{D62D1759-58C0-4400-92F0-39E33C887732}"/>
              </a:ext>
            </a:extLst>
          </p:cNvPr>
          <p:cNvSpPr/>
          <p:nvPr/>
        </p:nvSpPr>
        <p:spPr>
          <a:xfrm>
            <a:off x="477219" y="6251998"/>
            <a:ext cx="7093096" cy="523220"/>
          </a:xfrm>
          <a:prstGeom prst="rect">
            <a:avLst/>
          </a:prstGeom>
        </p:spPr>
        <p:txBody>
          <a:bodyPr wrap="none">
            <a:spAutoFit/>
          </a:bodyPr>
          <a:lstStyle/>
          <a:p>
            <a:r>
              <a:rPr lang="en-HK" sz="1400" dirty="0">
                <a:latin typeface="Arial" panose="020B0604020202020204" pitchFamily="34" charset="0"/>
                <a:cs typeface="Arial" panose="020B0604020202020204" pitchFamily="34" charset="0"/>
              </a:rPr>
              <a:t>B</a:t>
            </a:r>
            <a:r>
              <a:rPr lang="en-HK" sz="1400" baseline="30000" dirty="0">
                <a:latin typeface="Arial" panose="020B0604020202020204" pitchFamily="34" charset="0"/>
                <a:cs typeface="Arial" panose="020B0604020202020204" pitchFamily="34" charset="0"/>
              </a:rPr>
              <a:t>+</a:t>
            </a:r>
            <a:r>
              <a:rPr lang="en-HK" sz="1400" dirty="0">
                <a:latin typeface="Arial" panose="020B0604020202020204" pitchFamily="34" charset="0"/>
                <a:cs typeface="Arial" panose="020B0604020202020204" pitchFamily="34" charset="0"/>
              </a:rPr>
              <a:t>-tree visualization tool: </a:t>
            </a:r>
            <a:r>
              <a:rPr lang="en-HK" sz="1400" dirty="0">
                <a:latin typeface="Arial" panose="020B0604020202020204" pitchFamily="34" charset="0"/>
                <a:cs typeface="Arial" panose="020B0604020202020204" pitchFamily="34" charset="0"/>
                <a:hlinkClick r:id="rId5"/>
              </a:rPr>
              <a:t>https://www.cs.usfca.edu/~galles/visualization/BPlusTree.html</a:t>
            </a:r>
            <a:endParaRPr lang="en-HK" sz="1400" dirty="0">
              <a:latin typeface="Arial" panose="020B0604020202020204" pitchFamily="34" charset="0"/>
              <a:cs typeface="Arial" panose="020B0604020202020204" pitchFamily="34" charset="0"/>
            </a:endParaRPr>
          </a:p>
          <a:p>
            <a:endParaRPr lang="en-HK"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789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3C7F-7DCF-4080-8DAF-2C90C99CA2B5}"/>
              </a:ext>
            </a:extLst>
          </p:cNvPr>
          <p:cNvSpPr>
            <a:spLocks noGrp="1"/>
          </p:cNvSpPr>
          <p:nvPr>
            <p:ph type="title"/>
          </p:nvPr>
        </p:nvSpPr>
        <p:spPr/>
        <p:txBody>
          <a:bodyPr/>
          <a:lstStyle/>
          <a:p>
            <a:r>
              <a:rPr lang="en-HK" dirty="0"/>
              <a:t>Question 1 (Answer) (2/5)</a:t>
            </a:r>
          </a:p>
        </p:txBody>
      </p:sp>
      <p:sp>
        <p:nvSpPr>
          <p:cNvPr id="3" name="Content Placeholder 2">
            <a:extLst>
              <a:ext uri="{FF2B5EF4-FFF2-40B4-BE49-F238E27FC236}">
                <a16:creationId xmlns:a16="http://schemas.microsoft.com/office/drawing/2014/main" id="{14D82E65-3032-4B64-8D3F-7BD06D803022}"/>
              </a:ext>
            </a:extLst>
          </p:cNvPr>
          <p:cNvSpPr>
            <a:spLocks noGrp="1"/>
          </p:cNvSpPr>
          <p:nvPr>
            <p:ph idx="1"/>
          </p:nvPr>
        </p:nvSpPr>
        <p:spPr>
          <a:xfrm>
            <a:off x="1202919" y="2011680"/>
            <a:ext cx="7157310" cy="4206240"/>
          </a:xfrm>
        </p:spPr>
        <p:txBody>
          <a:bodyPr/>
          <a:lstStyle/>
          <a:p>
            <a:r>
              <a:rPr lang="en-HK" dirty="0"/>
              <a:t>Insert 7</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5) and repeat the insertion algorithm to insert it into the parent node.</a:t>
            </a:r>
          </a:p>
          <a:p>
            <a:r>
              <a:rPr lang="en-HK" dirty="0"/>
              <a:t>Insert 11</a:t>
            </a:r>
          </a:p>
          <a:p>
            <a:pPr lvl="1"/>
            <a:r>
              <a:rPr lang="en-US" altLang="zh-TW" dirty="0"/>
              <a:t>T</a:t>
            </a:r>
            <a:r>
              <a:rPr lang="en-HK" dirty="0"/>
              <a:t>he node has an empty space</a:t>
            </a:r>
          </a:p>
          <a:p>
            <a:pPr lvl="1"/>
            <a:endParaRPr lang="en-HK" dirty="0"/>
          </a:p>
        </p:txBody>
      </p:sp>
      <p:sp>
        <p:nvSpPr>
          <p:cNvPr id="4" name="Slide Number Placeholder 3">
            <a:extLst>
              <a:ext uri="{FF2B5EF4-FFF2-40B4-BE49-F238E27FC236}">
                <a16:creationId xmlns:a16="http://schemas.microsoft.com/office/drawing/2014/main" id="{CB030F8A-4518-4E60-91D4-6B93EAAA6E10}"/>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a:extLst>
              <a:ext uri="{FF2B5EF4-FFF2-40B4-BE49-F238E27FC236}">
                <a16:creationId xmlns:a16="http://schemas.microsoft.com/office/drawing/2014/main" id="{78720E3A-FEE8-4035-833A-BA28CE7A2484}"/>
              </a:ext>
            </a:extLst>
          </p:cNvPr>
          <p:cNvPicPr>
            <a:picLocks noChangeAspect="1"/>
          </p:cNvPicPr>
          <p:nvPr/>
        </p:nvPicPr>
        <p:blipFill rotWithShape="1">
          <a:blip r:embed="rId2"/>
          <a:srcRect l="46250" t="64926" r="26250" b="10592"/>
          <a:stretch/>
        </p:blipFill>
        <p:spPr>
          <a:xfrm>
            <a:off x="8588829" y="2383972"/>
            <a:ext cx="3352800" cy="1508760"/>
          </a:xfrm>
          <a:prstGeom prst="rect">
            <a:avLst/>
          </a:prstGeom>
        </p:spPr>
      </p:pic>
      <p:pic>
        <p:nvPicPr>
          <p:cNvPr id="6" name="Picture 5">
            <a:extLst>
              <a:ext uri="{FF2B5EF4-FFF2-40B4-BE49-F238E27FC236}">
                <a16:creationId xmlns:a16="http://schemas.microsoft.com/office/drawing/2014/main" id="{5E0D6F1E-83F7-4974-BC4E-ED40A6C7DB5E}"/>
              </a:ext>
            </a:extLst>
          </p:cNvPr>
          <p:cNvPicPr>
            <a:picLocks noChangeAspect="1"/>
          </p:cNvPicPr>
          <p:nvPr/>
        </p:nvPicPr>
        <p:blipFill rotWithShape="1">
          <a:blip r:embed="rId3"/>
          <a:srcRect l="43750" t="64507" r="25179" b="13260"/>
          <a:stretch/>
        </p:blipFill>
        <p:spPr>
          <a:xfrm>
            <a:off x="8218715" y="4704058"/>
            <a:ext cx="3788229" cy="1370172"/>
          </a:xfrm>
          <a:prstGeom prst="rect">
            <a:avLst/>
          </a:prstGeom>
        </p:spPr>
      </p:pic>
    </p:spTree>
    <p:extLst>
      <p:ext uri="{BB962C8B-B14F-4D97-AF65-F5344CB8AC3E}">
        <p14:creationId xmlns:p14="http://schemas.microsoft.com/office/powerpoint/2010/main" val="376024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6500-4920-4E23-84CD-4238C725D410}"/>
              </a:ext>
            </a:extLst>
          </p:cNvPr>
          <p:cNvSpPr>
            <a:spLocks noGrp="1"/>
          </p:cNvSpPr>
          <p:nvPr>
            <p:ph type="title"/>
          </p:nvPr>
        </p:nvSpPr>
        <p:spPr/>
        <p:txBody>
          <a:bodyPr/>
          <a:lstStyle/>
          <a:p>
            <a:r>
              <a:rPr lang="en-HK" dirty="0"/>
              <a:t>Question 1 (Answer) (3/5)</a:t>
            </a:r>
          </a:p>
        </p:txBody>
      </p:sp>
      <p:sp>
        <p:nvSpPr>
          <p:cNvPr id="3" name="Content Placeholder 2">
            <a:extLst>
              <a:ext uri="{FF2B5EF4-FFF2-40B4-BE49-F238E27FC236}">
                <a16:creationId xmlns:a16="http://schemas.microsoft.com/office/drawing/2014/main" id="{6E9ED8CB-A639-4319-B5E1-BBB6418C902D}"/>
              </a:ext>
            </a:extLst>
          </p:cNvPr>
          <p:cNvSpPr>
            <a:spLocks noGrp="1"/>
          </p:cNvSpPr>
          <p:nvPr>
            <p:ph idx="1"/>
          </p:nvPr>
        </p:nvSpPr>
        <p:spPr>
          <a:xfrm>
            <a:off x="1202919" y="2011680"/>
            <a:ext cx="6041524" cy="4206240"/>
          </a:xfrm>
        </p:spPr>
        <p:txBody>
          <a:bodyPr/>
          <a:lstStyle/>
          <a:p>
            <a:r>
              <a:rPr lang="en-HK" dirty="0"/>
              <a:t>Insert 17</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11) and repeat the insertion algorithm to insert it into the parent node.</a:t>
            </a:r>
          </a:p>
          <a:p>
            <a:r>
              <a:rPr lang="en-HK" dirty="0"/>
              <a:t>Insert 19</a:t>
            </a:r>
          </a:p>
          <a:p>
            <a:pPr lvl="1"/>
            <a:r>
              <a:rPr lang="en-US" altLang="zh-TW" dirty="0"/>
              <a:t>T</a:t>
            </a:r>
            <a:r>
              <a:rPr lang="en-HK" dirty="0"/>
              <a:t>he node has an empty space</a:t>
            </a:r>
          </a:p>
          <a:p>
            <a:endParaRPr lang="en-HK" dirty="0"/>
          </a:p>
        </p:txBody>
      </p:sp>
      <p:sp>
        <p:nvSpPr>
          <p:cNvPr id="4" name="Slide Number Placeholder 3">
            <a:extLst>
              <a:ext uri="{FF2B5EF4-FFF2-40B4-BE49-F238E27FC236}">
                <a16:creationId xmlns:a16="http://schemas.microsoft.com/office/drawing/2014/main" id="{68B5BE7E-CFB9-484F-A9C3-7C8C5C7558D6}"/>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4">
            <a:extLst>
              <a:ext uri="{FF2B5EF4-FFF2-40B4-BE49-F238E27FC236}">
                <a16:creationId xmlns:a16="http://schemas.microsoft.com/office/drawing/2014/main" id="{D83F1FD0-FCE6-41DA-96FF-5F1DA1C7F779}"/>
              </a:ext>
            </a:extLst>
          </p:cNvPr>
          <p:cNvPicPr>
            <a:picLocks noChangeAspect="1"/>
          </p:cNvPicPr>
          <p:nvPr/>
        </p:nvPicPr>
        <p:blipFill rotWithShape="1">
          <a:blip r:embed="rId2"/>
          <a:srcRect l="41071" t="64484" r="22589" b="13083"/>
          <a:stretch/>
        </p:blipFill>
        <p:spPr>
          <a:xfrm>
            <a:off x="7298871" y="2541814"/>
            <a:ext cx="4430485" cy="1382485"/>
          </a:xfrm>
          <a:prstGeom prst="rect">
            <a:avLst/>
          </a:prstGeom>
        </p:spPr>
      </p:pic>
      <p:pic>
        <p:nvPicPr>
          <p:cNvPr id="6" name="Picture 5">
            <a:extLst>
              <a:ext uri="{FF2B5EF4-FFF2-40B4-BE49-F238E27FC236}">
                <a16:creationId xmlns:a16="http://schemas.microsoft.com/office/drawing/2014/main" id="{8828D371-4B30-4CF9-BE32-B017A0362BEC}"/>
              </a:ext>
            </a:extLst>
          </p:cNvPr>
          <p:cNvPicPr>
            <a:picLocks noChangeAspect="1"/>
          </p:cNvPicPr>
          <p:nvPr/>
        </p:nvPicPr>
        <p:blipFill rotWithShape="1">
          <a:blip r:embed="rId3"/>
          <a:srcRect l="38839" t="63995" r="20491" b="12906"/>
          <a:stretch/>
        </p:blipFill>
        <p:spPr>
          <a:xfrm>
            <a:off x="6721929" y="4673177"/>
            <a:ext cx="4958443" cy="1423509"/>
          </a:xfrm>
          <a:prstGeom prst="rect">
            <a:avLst/>
          </a:prstGeom>
        </p:spPr>
      </p:pic>
    </p:spTree>
    <p:extLst>
      <p:ext uri="{BB962C8B-B14F-4D97-AF65-F5344CB8AC3E}">
        <p14:creationId xmlns:p14="http://schemas.microsoft.com/office/powerpoint/2010/main" val="2792769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6500-4920-4E23-84CD-4238C725D410}"/>
              </a:ext>
            </a:extLst>
          </p:cNvPr>
          <p:cNvSpPr>
            <a:spLocks noGrp="1"/>
          </p:cNvSpPr>
          <p:nvPr>
            <p:ph type="title"/>
          </p:nvPr>
        </p:nvSpPr>
        <p:spPr/>
        <p:txBody>
          <a:bodyPr/>
          <a:lstStyle/>
          <a:p>
            <a:r>
              <a:rPr lang="en-HK" dirty="0"/>
              <a:t>Question 1 (Answer) (4/5)</a:t>
            </a:r>
          </a:p>
        </p:txBody>
      </p:sp>
      <p:sp>
        <p:nvSpPr>
          <p:cNvPr id="3" name="Content Placeholder 2">
            <a:extLst>
              <a:ext uri="{FF2B5EF4-FFF2-40B4-BE49-F238E27FC236}">
                <a16:creationId xmlns:a16="http://schemas.microsoft.com/office/drawing/2014/main" id="{6E9ED8CB-A639-4319-B5E1-BBB6418C902D}"/>
              </a:ext>
            </a:extLst>
          </p:cNvPr>
          <p:cNvSpPr>
            <a:spLocks noGrp="1"/>
          </p:cNvSpPr>
          <p:nvPr>
            <p:ph idx="1"/>
          </p:nvPr>
        </p:nvSpPr>
        <p:spPr>
          <a:xfrm>
            <a:off x="1202919" y="2011680"/>
            <a:ext cx="5176110" cy="4206240"/>
          </a:xfrm>
        </p:spPr>
        <p:txBody>
          <a:bodyPr/>
          <a:lstStyle/>
          <a:p>
            <a:r>
              <a:rPr lang="en-HK" dirty="0"/>
              <a:t>Insert 23</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19) and repeat the insertion algorithm to insert it into the parent node.</a:t>
            </a:r>
          </a:p>
          <a:p>
            <a:r>
              <a:rPr lang="en-HK" dirty="0"/>
              <a:t>Insert 29</a:t>
            </a:r>
          </a:p>
          <a:p>
            <a:pPr lvl="1"/>
            <a:r>
              <a:rPr lang="en-US" altLang="zh-TW" dirty="0"/>
              <a:t>T</a:t>
            </a:r>
            <a:r>
              <a:rPr lang="en-HK" dirty="0"/>
              <a:t>he node has an empty space</a:t>
            </a:r>
          </a:p>
          <a:p>
            <a:endParaRPr lang="en-HK" dirty="0"/>
          </a:p>
        </p:txBody>
      </p:sp>
      <p:sp>
        <p:nvSpPr>
          <p:cNvPr id="4" name="Slide Number Placeholder 3">
            <a:extLst>
              <a:ext uri="{FF2B5EF4-FFF2-40B4-BE49-F238E27FC236}">
                <a16:creationId xmlns:a16="http://schemas.microsoft.com/office/drawing/2014/main" id="{68B5BE7E-CFB9-484F-A9C3-7C8C5C7558D6}"/>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a:extLst>
              <a:ext uri="{FF2B5EF4-FFF2-40B4-BE49-F238E27FC236}">
                <a16:creationId xmlns:a16="http://schemas.microsoft.com/office/drawing/2014/main" id="{16F87651-3869-44AF-BF8E-B3D87FC191B2}"/>
              </a:ext>
            </a:extLst>
          </p:cNvPr>
          <p:cNvPicPr>
            <a:picLocks noChangeAspect="1"/>
          </p:cNvPicPr>
          <p:nvPr/>
        </p:nvPicPr>
        <p:blipFill rotWithShape="1">
          <a:blip r:embed="rId2"/>
          <a:srcRect l="36929" t="64219" r="17758" b="12553"/>
          <a:stretch/>
        </p:blipFill>
        <p:spPr>
          <a:xfrm>
            <a:off x="6536871" y="2676423"/>
            <a:ext cx="5524500" cy="1431472"/>
          </a:xfrm>
          <a:prstGeom prst="rect">
            <a:avLst/>
          </a:prstGeom>
        </p:spPr>
      </p:pic>
      <p:pic>
        <p:nvPicPr>
          <p:cNvPr id="8" name="Picture 7">
            <a:extLst>
              <a:ext uri="{FF2B5EF4-FFF2-40B4-BE49-F238E27FC236}">
                <a16:creationId xmlns:a16="http://schemas.microsoft.com/office/drawing/2014/main" id="{5740A2DA-C087-440C-8DDB-8239D1C8B8A2}"/>
              </a:ext>
            </a:extLst>
          </p:cNvPr>
          <p:cNvPicPr>
            <a:picLocks noChangeAspect="1"/>
          </p:cNvPicPr>
          <p:nvPr/>
        </p:nvPicPr>
        <p:blipFill rotWithShape="1">
          <a:blip r:embed="rId3"/>
          <a:srcRect l="34062" t="63424" r="14599" b="13348"/>
          <a:stretch/>
        </p:blipFill>
        <p:spPr>
          <a:xfrm>
            <a:off x="5720444" y="4940966"/>
            <a:ext cx="6259286" cy="1431472"/>
          </a:xfrm>
          <a:prstGeom prst="rect">
            <a:avLst/>
          </a:prstGeom>
        </p:spPr>
      </p:pic>
    </p:spTree>
    <p:extLst>
      <p:ext uri="{BB962C8B-B14F-4D97-AF65-F5344CB8AC3E}">
        <p14:creationId xmlns:p14="http://schemas.microsoft.com/office/powerpoint/2010/main" val="128065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6500-4920-4E23-84CD-4238C725D410}"/>
              </a:ext>
            </a:extLst>
          </p:cNvPr>
          <p:cNvSpPr>
            <a:spLocks noGrp="1"/>
          </p:cNvSpPr>
          <p:nvPr>
            <p:ph type="title"/>
          </p:nvPr>
        </p:nvSpPr>
        <p:spPr/>
        <p:txBody>
          <a:bodyPr/>
          <a:lstStyle/>
          <a:p>
            <a:r>
              <a:rPr lang="en-HK" dirty="0"/>
              <a:t>Question 1 (Answer) (5/5)</a:t>
            </a:r>
          </a:p>
        </p:txBody>
      </p:sp>
      <p:sp>
        <p:nvSpPr>
          <p:cNvPr id="3" name="Content Placeholder 2">
            <a:extLst>
              <a:ext uri="{FF2B5EF4-FFF2-40B4-BE49-F238E27FC236}">
                <a16:creationId xmlns:a16="http://schemas.microsoft.com/office/drawing/2014/main" id="{6E9ED8CB-A639-4319-B5E1-BBB6418C902D}"/>
              </a:ext>
            </a:extLst>
          </p:cNvPr>
          <p:cNvSpPr>
            <a:spLocks noGrp="1"/>
          </p:cNvSpPr>
          <p:nvPr>
            <p:ph idx="1"/>
          </p:nvPr>
        </p:nvSpPr>
        <p:spPr>
          <a:xfrm>
            <a:off x="1202918" y="2011680"/>
            <a:ext cx="9784079" cy="4206240"/>
          </a:xfrm>
        </p:spPr>
        <p:txBody>
          <a:bodyPr/>
          <a:lstStyle/>
          <a:p>
            <a:r>
              <a:rPr lang="en-HK" dirty="0"/>
              <a:t>Insert 31</a:t>
            </a:r>
          </a:p>
          <a:p>
            <a:pPr lvl="1"/>
            <a:r>
              <a:rPr lang="en-HK" dirty="0"/>
              <a:t>Since the node is already full, split it into two nodes, distributing the keys evenly between the two nodes. </a:t>
            </a:r>
            <a:r>
              <a:rPr lang="en-US" altLang="zh-TW" dirty="0"/>
              <a:t>Since</a:t>
            </a:r>
            <a:r>
              <a:rPr lang="en-HK" dirty="0"/>
              <a:t> the node is a leaf, take a copy of the minimum value in the second of these two nodes (i.e., 29) and repeat the insertion algorithm to insert it into the parent node. Since the parent node is a non-leaf, exclude the middle value (i.e., 19) during the split and repeat this insertion algorithm to insert this excluded value into the parent node (i.e., the root).</a:t>
            </a:r>
          </a:p>
          <a:p>
            <a:pPr lvl="1"/>
            <a:endParaRPr lang="en-HK" dirty="0"/>
          </a:p>
          <a:p>
            <a:endParaRPr lang="en-HK" dirty="0"/>
          </a:p>
        </p:txBody>
      </p:sp>
      <p:sp>
        <p:nvSpPr>
          <p:cNvPr id="4" name="Slide Number Placeholder 3">
            <a:extLst>
              <a:ext uri="{FF2B5EF4-FFF2-40B4-BE49-F238E27FC236}">
                <a16:creationId xmlns:a16="http://schemas.microsoft.com/office/drawing/2014/main" id="{68B5BE7E-CFB9-484F-A9C3-7C8C5C7558D6}"/>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Picture 4">
            <a:extLst>
              <a:ext uri="{FF2B5EF4-FFF2-40B4-BE49-F238E27FC236}">
                <a16:creationId xmlns:a16="http://schemas.microsoft.com/office/drawing/2014/main" id="{6FA3DA2C-7422-4759-BD80-BA7CFAC91D94}"/>
              </a:ext>
            </a:extLst>
          </p:cNvPr>
          <p:cNvPicPr>
            <a:picLocks noChangeAspect="1"/>
          </p:cNvPicPr>
          <p:nvPr/>
        </p:nvPicPr>
        <p:blipFill rotWithShape="1">
          <a:blip r:embed="rId2"/>
          <a:srcRect l="31295" t="59768" r="11473" b="7584"/>
          <a:stretch/>
        </p:blipFill>
        <p:spPr>
          <a:xfrm>
            <a:off x="2808514" y="4491390"/>
            <a:ext cx="6977743" cy="2146664"/>
          </a:xfrm>
          <a:prstGeom prst="rect">
            <a:avLst/>
          </a:prstGeom>
        </p:spPr>
      </p:pic>
    </p:spTree>
    <p:extLst>
      <p:ext uri="{BB962C8B-B14F-4D97-AF65-F5344CB8AC3E}">
        <p14:creationId xmlns:p14="http://schemas.microsoft.com/office/powerpoint/2010/main" val="396016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0DFED-102E-4B3B-9468-A1C7BD4FE00D}"/>
              </a:ext>
            </a:extLst>
          </p:cNvPr>
          <p:cNvSpPr>
            <a:spLocks noGrp="1"/>
          </p:cNvSpPr>
          <p:nvPr>
            <p:ph type="title"/>
          </p:nvPr>
        </p:nvSpPr>
        <p:spPr/>
        <p:txBody>
          <a:bodyPr/>
          <a:lstStyle/>
          <a:p>
            <a:r>
              <a:rPr lang="en-HK" dirty="0"/>
              <a:t>Question 2</a:t>
            </a:r>
          </a:p>
        </p:txBody>
      </p:sp>
      <p:sp>
        <p:nvSpPr>
          <p:cNvPr id="3" name="Content Placeholder 2">
            <a:extLst>
              <a:ext uri="{FF2B5EF4-FFF2-40B4-BE49-F238E27FC236}">
                <a16:creationId xmlns:a16="http://schemas.microsoft.com/office/drawing/2014/main" id="{B9A90618-E5A1-4246-9CF2-F2B9372F348F}"/>
              </a:ext>
            </a:extLst>
          </p:cNvPr>
          <p:cNvSpPr>
            <a:spLocks noGrp="1"/>
          </p:cNvSpPr>
          <p:nvPr>
            <p:ph idx="1"/>
          </p:nvPr>
        </p:nvSpPr>
        <p:spPr/>
        <p:txBody>
          <a:bodyPr/>
          <a:lstStyle/>
          <a:p>
            <a:pPr lvl="0"/>
            <a:r>
              <a:rPr lang="en-US" dirty="0"/>
              <a:t>For the B</a:t>
            </a:r>
            <a:r>
              <a:rPr lang="en-US" baseline="30000" dirty="0"/>
              <a:t>+</a:t>
            </a:r>
            <a:r>
              <a:rPr lang="en-US" dirty="0"/>
              <a:t>-tree constructed for Question 1, show the form of the tree after each of the following series of operations:        </a:t>
            </a:r>
            <a:endParaRPr lang="en-HK" dirty="0"/>
          </a:p>
          <a:p>
            <a:pPr lvl="1"/>
            <a:r>
              <a:rPr lang="en-US" dirty="0"/>
              <a:t>Insert 9</a:t>
            </a:r>
            <a:endParaRPr lang="en-HK" dirty="0"/>
          </a:p>
          <a:p>
            <a:pPr lvl="1"/>
            <a:r>
              <a:rPr lang="en-US" dirty="0"/>
              <a:t>Insert 10</a:t>
            </a:r>
            <a:endParaRPr lang="en-HK" dirty="0"/>
          </a:p>
          <a:p>
            <a:pPr lvl="1"/>
            <a:r>
              <a:rPr lang="en-US" dirty="0"/>
              <a:t>Insert 8</a:t>
            </a:r>
            <a:endParaRPr lang="en-HK" dirty="0"/>
          </a:p>
          <a:p>
            <a:pPr lvl="1"/>
            <a:r>
              <a:rPr lang="en-US" dirty="0"/>
              <a:t>Delete 7</a:t>
            </a:r>
            <a:endParaRPr lang="en-HK" dirty="0"/>
          </a:p>
          <a:p>
            <a:pPr lvl="1"/>
            <a:r>
              <a:rPr lang="en-US" dirty="0"/>
              <a:t>Delete 8</a:t>
            </a:r>
            <a:endParaRPr lang="en-HK" dirty="0"/>
          </a:p>
          <a:p>
            <a:pPr lvl="1"/>
            <a:r>
              <a:rPr lang="en-US" dirty="0"/>
              <a:t>Delete </a:t>
            </a:r>
            <a:r>
              <a:rPr lang="en-HK" dirty="0"/>
              <a:t>5</a:t>
            </a:r>
          </a:p>
          <a:p>
            <a:pPr lvl="1"/>
            <a:r>
              <a:rPr lang="en-HK" dirty="0"/>
              <a:t>Delete 3</a:t>
            </a:r>
          </a:p>
          <a:p>
            <a:pPr lvl="1"/>
            <a:r>
              <a:rPr lang="en-HK" dirty="0"/>
              <a:t>Delete 11</a:t>
            </a:r>
          </a:p>
          <a:p>
            <a:endParaRPr lang="en-HK" dirty="0"/>
          </a:p>
        </p:txBody>
      </p:sp>
      <p:sp>
        <p:nvSpPr>
          <p:cNvPr id="4" name="Slide Number Placeholder 3">
            <a:extLst>
              <a:ext uri="{FF2B5EF4-FFF2-40B4-BE49-F238E27FC236}">
                <a16:creationId xmlns:a16="http://schemas.microsoft.com/office/drawing/2014/main" id="{84624F5A-A8A8-46F0-BE22-A8687C724EF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544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D29C-E6A2-42E3-A167-3D89C31DAB08}"/>
              </a:ext>
            </a:extLst>
          </p:cNvPr>
          <p:cNvSpPr>
            <a:spLocks noGrp="1"/>
          </p:cNvSpPr>
          <p:nvPr>
            <p:ph type="title"/>
          </p:nvPr>
        </p:nvSpPr>
        <p:spPr/>
        <p:txBody>
          <a:bodyPr/>
          <a:lstStyle/>
          <a:p>
            <a:r>
              <a:rPr lang="en-HK" dirty="0"/>
              <a:t>Question 2 (Answer) (1/8)</a:t>
            </a:r>
          </a:p>
        </p:txBody>
      </p:sp>
      <p:sp>
        <p:nvSpPr>
          <p:cNvPr id="3" name="Content Placeholder 2">
            <a:extLst>
              <a:ext uri="{FF2B5EF4-FFF2-40B4-BE49-F238E27FC236}">
                <a16:creationId xmlns:a16="http://schemas.microsoft.com/office/drawing/2014/main" id="{8C37BAA6-EAA5-49AE-9EDD-6ADC0D689D47}"/>
              </a:ext>
            </a:extLst>
          </p:cNvPr>
          <p:cNvSpPr>
            <a:spLocks noGrp="1"/>
          </p:cNvSpPr>
          <p:nvPr>
            <p:ph idx="1"/>
          </p:nvPr>
        </p:nvSpPr>
        <p:spPr>
          <a:xfrm>
            <a:off x="314270" y="2011680"/>
            <a:ext cx="4144845" cy="4206240"/>
          </a:xfrm>
        </p:spPr>
        <p:txBody>
          <a:bodyPr>
            <a:normAutofit/>
          </a:bodyPr>
          <a:lstStyle/>
          <a:p>
            <a:pPr>
              <a:lnSpc>
                <a:spcPct val="110000"/>
              </a:lnSpc>
            </a:pPr>
            <a:r>
              <a:rPr lang="en-US" dirty="0"/>
              <a:t>The B+ tree constructed for Question 1</a:t>
            </a:r>
          </a:p>
          <a:p>
            <a:pPr>
              <a:lnSpc>
                <a:spcPct val="110000"/>
              </a:lnSpc>
            </a:pPr>
            <a:endParaRPr lang="en-US" dirty="0"/>
          </a:p>
          <a:p>
            <a:pPr>
              <a:lnSpc>
                <a:spcPct val="110000"/>
              </a:lnSpc>
            </a:pPr>
            <a:endParaRPr lang="en-US" dirty="0"/>
          </a:p>
          <a:p>
            <a:pPr marL="0" indent="0">
              <a:lnSpc>
                <a:spcPct val="110000"/>
              </a:lnSpc>
              <a:buNone/>
            </a:pPr>
            <a:endParaRPr lang="en-US" dirty="0"/>
          </a:p>
          <a:p>
            <a:pPr>
              <a:lnSpc>
                <a:spcPct val="110000"/>
              </a:lnSpc>
            </a:pPr>
            <a:r>
              <a:rPr lang="en-US" dirty="0"/>
              <a:t>Insert 9</a:t>
            </a:r>
          </a:p>
          <a:p>
            <a:pPr lvl="1">
              <a:lnSpc>
                <a:spcPct val="110000"/>
              </a:lnSpc>
            </a:pPr>
            <a:r>
              <a:rPr lang="en-US" altLang="zh-TW" dirty="0"/>
              <a:t>T</a:t>
            </a:r>
            <a:r>
              <a:rPr lang="en-HK" dirty="0"/>
              <a:t>he node has an empty space</a:t>
            </a:r>
          </a:p>
          <a:p>
            <a:pPr lvl="1">
              <a:lnSpc>
                <a:spcPct val="110000"/>
              </a:lnSpc>
            </a:pPr>
            <a:endParaRPr lang="en-HK" dirty="0"/>
          </a:p>
        </p:txBody>
      </p:sp>
      <p:sp>
        <p:nvSpPr>
          <p:cNvPr id="4" name="Slide Number Placeholder 3">
            <a:extLst>
              <a:ext uri="{FF2B5EF4-FFF2-40B4-BE49-F238E27FC236}">
                <a16:creationId xmlns:a16="http://schemas.microsoft.com/office/drawing/2014/main" id="{189AE3C0-9245-482B-A339-2C7786749447}"/>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5" name="Picture 4">
            <a:extLst>
              <a:ext uri="{FF2B5EF4-FFF2-40B4-BE49-F238E27FC236}">
                <a16:creationId xmlns:a16="http://schemas.microsoft.com/office/drawing/2014/main" id="{5B340F29-6D79-40E5-B5ED-F1E85548F039}"/>
              </a:ext>
            </a:extLst>
          </p:cNvPr>
          <p:cNvPicPr>
            <a:picLocks noChangeAspect="1"/>
          </p:cNvPicPr>
          <p:nvPr/>
        </p:nvPicPr>
        <p:blipFill rotWithShape="1">
          <a:blip r:embed="rId2"/>
          <a:srcRect l="31596" t="62125" r="12690" b="9668"/>
          <a:stretch/>
        </p:blipFill>
        <p:spPr>
          <a:xfrm>
            <a:off x="4459115" y="2062552"/>
            <a:ext cx="6792686" cy="1854643"/>
          </a:xfrm>
          <a:prstGeom prst="rect">
            <a:avLst/>
          </a:prstGeom>
        </p:spPr>
      </p:pic>
      <p:pic>
        <p:nvPicPr>
          <p:cNvPr id="6" name="Picture 5">
            <a:extLst>
              <a:ext uri="{FF2B5EF4-FFF2-40B4-BE49-F238E27FC236}">
                <a16:creationId xmlns:a16="http://schemas.microsoft.com/office/drawing/2014/main" id="{F31B7775-D603-40F4-970A-848E961285DE}"/>
              </a:ext>
            </a:extLst>
          </p:cNvPr>
          <p:cNvPicPr>
            <a:picLocks noChangeAspect="1"/>
          </p:cNvPicPr>
          <p:nvPr/>
        </p:nvPicPr>
        <p:blipFill rotWithShape="1">
          <a:blip r:embed="rId3"/>
          <a:srcRect l="29542" t="62251" r="10013" b="9542"/>
          <a:stretch/>
        </p:blipFill>
        <p:spPr>
          <a:xfrm>
            <a:off x="4459115" y="4544206"/>
            <a:ext cx="7369629" cy="1854642"/>
          </a:xfrm>
          <a:prstGeom prst="rect">
            <a:avLst/>
          </a:prstGeom>
        </p:spPr>
      </p:pic>
    </p:spTree>
    <p:extLst>
      <p:ext uri="{BB962C8B-B14F-4D97-AF65-F5344CB8AC3E}">
        <p14:creationId xmlns:p14="http://schemas.microsoft.com/office/powerpoint/2010/main" val="3048601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18401</TotalTime>
  <Words>709</Words>
  <PresentationFormat>Widescreen</PresentationFormat>
  <Paragraphs>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宋体</vt:lpstr>
      <vt:lpstr>Arial</vt:lpstr>
      <vt:lpstr>Calibri</vt:lpstr>
      <vt:lpstr>Corbel</vt:lpstr>
      <vt:lpstr>新細明體</vt:lpstr>
      <vt:lpstr>Wingdings</vt:lpstr>
      <vt:lpstr>Banded</vt:lpstr>
      <vt:lpstr>Tutorial 8: Indexing Techniques</vt:lpstr>
      <vt:lpstr>Question 1 </vt:lpstr>
      <vt:lpstr>Question 1 (Answer) (1/5)</vt:lpstr>
      <vt:lpstr>Question 1 (Answer) (2/5)</vt:lpstr>
      <vt:lpstr>Question 1 (Answer) (3/5)</vt:lpstr>
      <vt:lpstr>Question 1 (Answer) (4/5)</vt:lpstr>
      <vt:lpstr>Question 1 (Answer) (5/5)</vt:lpstr>
      <vt:lpstr>Question 2</vt:lpstr>
      <vt:lpstr>Question 2 (Answer) (1/8)</vt:lpstr>
      <vt:lpstr>Question 2 (Answer) (2/8)</vt:lpstr>
      <vt:lpstr>Question 2 (Answer) (3/8)</vt:lpstr>
      <vt:lpstr>Question 2 (Answer) (4/8)</vt:lpstr>
      <vt:lpstr>Question 2 (Answer) (5/8)</vt:lpstr>
      <vt:lpstr>Question 2 (Answer) (6/8)</vt:lpstr>
      <vt:lpstr>Question 2 (Answer) (7/8)</vt:lpstr>
      <vt:lpstr>Question 2 (Answer) (8/8)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2019-01-21T16:15:42Z</dcterms:created>
  <dcterms:modified xsi:type="dcterms:W3CDTF">2019-04-11T04:16:12Z</dcterms:modified>
</cp:coreProperties>
</file>