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4" r:id="rId2"/>
    <p:sldId id="303" r:id="rId3"/>
    <p:sldId id="305" r:id="rId4"/>
    <p:sldId id="306" r:id="rId5"/>
    <p:sldId id="268" r:id="rId6"/>
    <p:sldId id="269" r:id="rId7"/>
    <p:sldId id="270" r:id="rId8"/>
    <p:sldId id="330" r:id="rId9"/>
    <p:sldId id="332" r:id="rId10"/>
    <p:sldId id="333" r:id="rId11"/>
    <p:sldId id="334" r:id="rId12"/>
    <p:sldId id="335" r:id="rId13"/>
    <p:sldId id="336" r:id="rId14"/>
    <p:sldId id="338" r:id="rId15"/>
    <p:sldId id="337" r:id="rId16"/>
    <p:sldId id="324" r:id="rId17"/>
    <p:sldId id="271" r:id="rId18"/>
    <p:sldId id="320" r:id="rId19"/>
    <p:sldId id="33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13" r:id="rId32"/>
    <p:sldId id="307" r:id="rId33"/>
    <p:sldId id="309" r:id="rId34"/>
    <p:sldId id="310" r:id="rId35"/>
    <p:sldId id="311" r:id="rId36"/>
    <p:sldId id="312" r:id="rId37"/>
    <p:sldId id="339" r:id="rId38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86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6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568"/>
    </p:cViewPr>
  </p:sorterViewPr>
  <p:notesViewPr>
    <p:cSldViewPr>
      <p:cViewPr varScale="1">
        <p:scale>
          <a:sx n="77" d="100"/>
          <a:sy n="77" d="100"/>
        </p:scale>
        <p:origin x="294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B58F-A234-48CF-B28F-14BE44F3E43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31FA-8553-4A0A-A0B9-7AE7FB52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449634-93C0-4DB5-BD52-D6DF310701A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0AA42B-E2E0-456B-821F-32929594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A42B-E2E0-456B-821F-3292959470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AA42B-E2E0-456B-821F-3292959470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F5AC7-8BA1-4F8D-B539-3FF5978D2C15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C1DFD-CF29-4A44-A6BB-9B65ABC7C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42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23AD5A-239E-4CB1-8C85-3B7D72A4DB1F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7E31C-472B-4BB6-8BFD-332A2295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22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596FC-F8CF-46F1-96E6-BC8BF2169D4B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AB7D7-A1F3-44BD-AC9C-9549D28A4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2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3F3061-2F22-4C36-84B6-E72A50A6CAF2}" type="datetime1">
              <a:rPr lang="zh-TW" altLang="en-US"/>
              <a:pPr/>
              <a:t>2020/11/5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AB7446-708E-465C-A20E-84CEA54D12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59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FF2D9E-F926-4C3C-9E23-37BE15D56F01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6839-8B83-4CB2-A74C-72237355AB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50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50AB05-36F8-4B15-A414-21A9F0DF2737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08002-66FC-4231-81F7-BAE5EA58F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7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1D69C-36CA-4F6D-A425-14616C9B4D0F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226A9-4531-4AE1-8B78-120C879693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5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6F497-A83B-480F-B827-2EDCA5343922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580FE-7299-43F4-B667-A82D38DDE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3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87B38-BDAF-4C91-93AB-FA9EF117ED51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2041C-DB28-45AA-9E1B-3B7A2EA44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5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991458-5455-465C-B4AE-345D5D5711EA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DAEA8-5F73-49DE-BE45-D406BD60BE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6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762E2-1F33-47E5-9425-D2E695B72587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CA17F-C6F3-4EDD-BA38-3C3AD4A32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7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BCA2C2-2F7A-4DDB-8381-99D6376512A6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E4808-48D7-4F07-812F-02D8DE91B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1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64BCF8A-E8FA-43A9-91F7-DADE98629825}" type="datetime1">
              <a:rPr lang="zh-CN" altLang="en-US" smtClean="0"/>
              <a:t>2020/11/5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 smtClean="0"/>
              <a:t>chapter25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E7C112-7465-4E2A-AC9E-DE39868B46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algn="l"/>
            <a:r>
              <a:rPr lang="en-US" altLang="zh-CN"/>
              <a:t>Problem Definition: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686800" cy="4114800"/>
          </a:xfrm>
        </p:spPr>
        <p:txBody>
          <a:bodyPr/>
          <a:lstStyle/>
          <a:p>
            <a:pPr marL="457200" indent="-457200" algn="just"/>
            <a:r>
              <a:rPr lang="en-US" altLang="zh-CN" sz="3600" dirty="0" smtClean="0"/>
              <a:t>Given </a:t>
            </a:r>
            <a:r>
              <a:rPr lang="en-US" altLang="zh-CN" sz="3600" dirty="0"/>
              <a:t>a </a:t>
            </a:r>
            <a:r>
              <a:rPr lang="en-US" altLang="zh-CN" sz="3600" dirty="0">
                <a:solidFill>
                  <a:srgbClr val="FF0000"/>
                </a:solidFill>
              </a:rPr>
              <a:t>directed</a:t>
            </a:r>
            <a:r>
              <a:rPr lang="en-US" altLang="zh-CN" sz="3600" dirty="0"/>
              <a:t> graph </a:t>
            </a:r>
            <a:r>
              <a:rPr lang="en-US" altLang="zh-CN" sz="3600" dirty="0">
                <a:solidFill>
                  <a:srgbClr val="FF0000"/>
                </a:solidFill>
              </a:rPr>
              <a:t>G=(V, E, W)</a:t>
            </a:r>
            <a:r>
              <a:rPr lang="en-US" altLang="zh-CN" sz="3600" dirty="0"/>
              <a:t>, where each edge has a </a:t>
            </a:r>
            <a:r>
              <a:rPr lang="en-US" altLang="zh-CN" sz="3600" dirty="0" smtClean="0"/>
              <a:t>weight (length, cost), </a:t>
            </a:r>
            <a:endParaRPr lang="en-US" altLang="zh-CN" sz="3600" dirty="0"/>
          </a:p>
          <a:p>
            <a:pPr marL="457200" indent="-457200" algn="just"/>
            <a:r>
              <a:rPr lang="en-US" altLang="zh-CN" sz="3600" dirty="0" smtClean="0"/>
              <a:t>Find </a:t>
            </a:r>
            <a:r>
              <a:rPr lang="en-US" altLang="zh-CN" sz="3600" dirty="0"/>
              <a:t>a shortest path from s to </a:t>
            </a:r>
            <a:r>
              <a:rPr lang="en-US" altLang="zh-CN" sz="3600" dirty="0" smtClean="0"/>
              <a:t>v. </a:t>
            </a:r>
            <a:endParaRPr lang="en-US" altLang="zh-CN" sz="3600" dirty="0"/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—</a:t>
            </a:r>
            <a:r>
              <a:rPr lang="en-US" altLang="zh-CN" dirty="0">
                <a:solidFill>
                  <a:srgbClr val="FF0000"/>
                </a:solidFill>
              </a:rPr>
              <a:t>destination</a:t>
            </a:r>
            <a:r>
              <a:rPr lang="en-US" altLang="zh-CN" dirty="0"/>
              <a:t>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280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826A0E6-5F5A-483B-A949-301851137035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76200"/>
            <a:ext cx="5867400" cy="4038599"/>
            <a:chOff x="762000" y="762000"/>
            <a:chExt cx="6629400" cy="5105400"/>
          </a:xfrm>
        </p:grpSpPr>
        <p:sp>
          <p:nvSpPr>
            <p:cNvPr id="7173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80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7195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7196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7198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7199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7201" name="Text Box 30"/>
            <p:cNvSpPr txBox="1">
              <a:spLocks noChangeArrowheads="1"/>
            </p:cNvSpPr>
            <p:nvPr/>
          </p:nvSpPr>
          <p:spPr bwMode="auto">
            <a:xfrm rot="5400000"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</a:p>
          </p:txBody>
        </p:sp>
        <p:sp>
          <p:nvSpPr>
            <p:cNvPr id="7202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7203" name="Text Box 32"/>
            <p:cNvSpPr txBox="1">
              <a:spLocks noChangeArrowheads="1"/>
            </p:cNvSpPr>
            <p:nvPr/>
          </p:nvSpPr>
          <p:spPr bwMode="auto">
            <a:xfrm rot="5400000">
              <a:off x="5927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</a:p>
          </p:txBody>
        </p:sp>
        <p:sp>
          <p:nvSpPr>
            <p:cNvPr id="7204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7205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7206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7207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7208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7209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7211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3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4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10" name="Text Box 43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(b)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759372" y="5530777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 </a:t>
                </a:r>
                <a:r>
                  <a:rPr lang="en-US" altLang="en-US" sz="1800" dirty="0" smtClean="0"/>
                  <a:t> 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=1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</a:t>
                </a:r>
                <a:r>
                  <a:rPr lang="en-US" altLang="en-US" sz="1800" dirty="0" smtClean="0"/>
                  <a:t>6  </a:t>
                </a:r>
                <a:r>
                  <a:rPr lang="en-US" altLang="en-US" sz="1800" dirty="0" smtClean="0">
                    <a:sym typeface="Symbol"/>
                  </a:rPr>
                  <a:t>   </a:t>
                </a:r>
                <a:r>
                  <a:rPr lang="en-US" altLang="en-US" sz="1800" dirty="0" smtClean="0"/>
                  <a:t>7   </a:t>
                </a:r>
                <a:r>
                  <a:rPr lang="en-US" altLang="en-US" sz="1800" dirty="0" smtClean="0">
                    <a:sym typeface="Symbol"/>
                  </a:rPr>
                  <a:t>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/>
                  <a:t>:   s   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 err="1" smtClean="0"/>
                  <a:t>s</a:t>
                </a:r>
                <a:r>
                  <a:rPr lang="en-US" altLang="en-US" sz="1800" dirty="0" smtClean="0"/>
                  <a:t>  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 smtClean="0"/>
                  <a:t>-  </a:t>
                </a:r>
                <a:r>
                  <a:rPr lang="en-US" altLang="en-US" sz="1800" dirty="0" smtClean="0"/>
                  <a:t>  s    </a:t>
                </a:r>
                <a:r>
                  <a:rPr lang="en-US" altLang="en-US" sz="1800" dirty="0" smtClean="0"/>
                  <a:t>-  </a:t>
                </a:r>
                <a:endParaRPr lang="en-US" altLang="en-US" sz="1800" dirty="0"/>
              </a:p>
            </p:txBody>
          </p:sp>
        </mc:Choice>
        <mc:Fallback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372" y="5530777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3FB341-E755-4B8C-AD28-C8980997D24A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76200" y="0"/>
            <a:ext cx="5715000" cy="4144169"/>
            <a:chOff x="762000" y="762000"/>
            <a:chExt cx="6629400" cy="5105400"/>
          </a:xfrm>
        </p:grpSpPr>
        <p:sp>
          <p:nvSpPr>
            <p:cNvPr id="8197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8201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2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3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4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8211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8213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8219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8220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8221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8222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8223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8224" name="Text Box 29"/>
            <p:cNvSpPr txBox="1">
              <a:spLocks noChangeArrowheads="1"/>
            </p:cNvSpPr>
            <p:nvPr/>
          </p:nvSpPr>
          <p:spPr bwMode="auto">
            <a:xfrm>
              <a:off x="3259138" y="147955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8225" name="Text Box 30"/>
            <p:cNvSpPr txBox="1">
              <a:spLocks noChangeArrowheads="1"/>
            </p:cNvSpPr>
            <p:nvPr/>
          </p:nvSpPr>
          <p:spPr bwMode="auto">
            <a:xfrm>
              <a:off x="5926138" y="15224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8226" name="Text Box 31"/>
            <p:cNvSpPr txBox="1">
              <a:spLocks noChangeArrowheads="1"/>
            </p:cNvSpPr>
            <p:nvPr/>
          </p:nvSpPr>
          <p:spPr bwMode="auto">
            <a:xfrm>
              <a:off x="3259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8227" name="Text Box 32"/>
            <p:cNvSpPr txBox="1">
              <a:spLocks noChangeArrowheads="1"/>
            </p:cNvSpPr>
            <p:nvPr/>
          </p:nvSpPr>
          <p:spPr bwMode="auto">
            <a:xfrm>
              <a:off x="5926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2</a:t>
              </a:r>
            </a:p>
          </p:txBody>
        </p:sp>
        <p:sp>
          <p:nvSpPr>
            <p:cNvPr id="8228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8229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8230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8231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8232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8233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8235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6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7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8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4" name="Text Box 43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(c)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897321" y="5603875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=2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</a:t>
                </a:r>
                <a:r>
                  <a:rPr lang="en-US" altLang="en-US" sz="1800" dirty="0" smtClean="0"/>
                  <a:t>6  4   </a:t>
                </a:r>
                <a:r>
                  <a:rPr lang="en-US" altLang="en-US" sz="1800" dirty="0"/>
                  <a:t>7   </a:t>
                </a:r>
                <a:r>
                  <a:rPr lang="en-US" altLang="en-US" sz="1800" dirty="0" smtClean="0"/>
                  <a:t>2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altLang="en-US" sz="1800" dirty="0"/>
                  <a:t>s   </a:t>
                </a:r>
                <a:r>
                  <a:rPr lang="en-US" altLang="en-US" sz="1800" dirty="0" err="1" smtClean="0"/>
                  <a:t>s</a:t>
                </a:r>
                <a:r>
                  <a:rPr lang="en-US" altLang="en-US" sz="1800" dirty="0" smtClean="0"/>
                  <a:t>   </a:t>
                </a:r>
                <a:r>
                  <a:rPr lang="en-US" altLang="en-US" sz="1800" dirty="0"/>
                  <a:t>x   s   u</a:t>
                </a:r>
              </a:p>
            </p:txBody>
          </p:sp>
        </mc:Choice>
        <mc:Fallback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21" y="5603875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4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FFA2DE9-C8C1-4EDC-99B2-F361A9F0517F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-7310" y="12853"/>
            <a:ext cx="5791200" cy="4113213"/>
            <a:chOff x="762000" y="762000"/>
            <a:chExt cx="6629400" cy="5105400"/>
          </a:xfrm>
        </p:grpSpPr>
        <p:sp>
          <p:nvSpPr>
            <p:cNvPr id="9221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9225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6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8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9233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9235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9243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9244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9245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9246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9247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9248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49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9250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9251" name="Text Box 32"/>
            <p:cNvSpPr txBox="1">
              <a:spLocks noChangeArrowheads="1"/>
            </p:cNvSpPr>
            <p:nvPr/>
          </p:nvSpPr>
          <p:spPr bwMode="auto">
            <a:xfrm>
              <a:off x="5926138" y="4418013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52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9253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9254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9255" name="Text Box 36"/>
            <p:cNvSpPr txBox="1">
              <a:spLocks noChangeArrowheads="1"/>
            </p:cNvSpPr>
            <p:nvPr/>
          </p:nvSpPr>
          <p:spPr bwMode="auto">
            <a:xfrm>
              <a:off x="3260725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9256" name="Text Box 37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9257" name="Group 38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9259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1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2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58" name="Text Box 43"/>
            <p:cNvSpPr txBox="1">
              <a:spLocks noChangeArrowheads="1"/>
            </p:cNvSpPr>
            <p:nvPr/>
          </p:nvSpPr>
          <p:spPr bwMode="auto">
            <a:xfrm>
              <a:off x="3692525" y="5410200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(d)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44"/>
              <p:cNvSpPr txBox="1">
                <a:spLocks noChangeArrowheads="1"/>
              </p:cNvSpPr>
              <p:nvPr/>
            </p:nvSpPr>
            <p:spPr bwMode="auto">
              <a:xfrm>
                <a:off x="1084744" y="5461326"/>
                <a:ext cx="7162800" cy="1328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</a:t>
                </a:r>
                <a:r>
                  <a:rPr lang="en-US" altLang="en-US" sz="1800" dirty="0" smtClean="0"/>
                  <a:t>y            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=3  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 </a:t>
                </a:r>
                <a:r>
                  <a:rPr lang="en-US" altLang="en-US" sz="1800" dirty="0" smtClean="0"/>
                  <a:t>2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 smtClean="0"/>
                  <a:t>:   </a:t>
                </a:r>
                <a:r>
                  <a:rPr lang="en-US" altLang="en-US" sz="1800" dirty="0"/>
                  <a:t>s   v   x   s   u</a:t>
                </a:r>
              </a:p>
            </p:txBody>
          </p:sp>
        </mc:Choice>
        <mc:Fallback>
          <p:sp>
            <p:nvSpPr>
              <p:cNvPr id="4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4744" y="5461326"/>
                <a:ext cx="7162800" cy="1328184"/>
              </a:xfrm>
              <a:prstGeom prst="rect">
                <a:avLst/>
              </a:prstGeom>
              <a:blipFill>
                <a:blip r:embed="rId2"/>
                <a:stretch>
                  <a:fillRect b="-36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199321" y="4124787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1" y="4124787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19B834-86C0-490D-B437-CCC38F901E1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85800" y="304800"/>
            <a:ext cx="6172200" cy="4783138"/>
            <a:chOff x="914400" y="304800"/>
            <a:chExt cx="6477000" cy="5240338"/>
          </a:xfrm>
        </p:grpSpPr>
        <p:sp>
          <p:nvSpPr>
            <p:cNvPr id="10245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10272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5810250" y="44196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</a:p>
          </p:txBody>
        </p:sp>
        <p:sp>
          <p:nvSpPr>
            <p:cNvPr id="10276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10277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10278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10279" name="Text Box 36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0280" name="Text Box 37"/>
            <p:cNvSpPr txBox="1">
              <a:spLocks noChangeArrowheads="1"/>
            </p:cNvSpPr>
            <p:nvPr/>
          </p:nvSpPr>
          <p:spPr bwMode="auto">
            <a:xfrm>
              <a:off x="6477000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10281" name="Group 38"/>
            <p:cNvGrpSpPr>
              <a:grpSpLocks/>
            </p:cNvGrpSpPr>
            <p:nvPr/>
          </p:nvGrpSpPr>
          <p:grpSpPr bwMode="auto">
            <a:xfrm>
              <a:off x="914400" y="304800"/>
              <a:ext cx="6477000" cy="4724400"/>
              <a:chOff x="480" y="480"/>
              <a:chExt cx="4176" cy="3216"/>
            </a:xfrm>
          </p:grpSpPr>
          <p:sp>
            <p:nvSpPr>
              <p:cNvPr id="10284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4049713" y="5087938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(e)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83" name="Text Box 44"/>
              <p:cNvSpPr txBox="1">
                <a:spLocks noChangeArrowheads="1"/>
              </p:cNvSpPr>
              <p:nvPr/>
            </p:nvSpPr>
            <p:spPr bwMode="auto">
              <a:xfrm>
                <a:off x="914400" y="5087938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=4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-2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:    </m:t>
                    </m:r>
                  </m:oMath>
                </a14:m>
                <a:r>
                  <a:rPr lang="en-US" altLang="en-US" sz="1800" dirty="0" smtClean="0"/>
                  <a:t>s   </a:t>
                </a:r>
                <a:r>
                  <a:rPr lang="en-US" altLang="en-US" sz="1800" dirty="0"/>
                  <a:t>v   x   s   u</a:t>
                </a:r>
              </a:p>
            </p:txBody>
          </p:sp>
        </mc:Choice>
        <mc:Fallback xmlns="">
          <p:sp>
            <p:nvSpPr>
              <p:cNvPr id="10283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087938"/>
                <a:ext cx="7162800" cy="1282700"/>
              </a:xfrm>
              <a:prstGeom prst="rect">
                <a:avLst/>
              </a:prstGeom>
              <a:blipFill rotWithShape="0"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19B834-86C0-490D-B437-CCC38F901E1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-23870" y="0"/>
            <a:ext cx="6172200" cy="4783138"/>
            <a:chOff x="914400" y="304800"/>
            <a:chExt cx="6477000" cy="5240338"/>
          </a:xfrm>
        </p:grpSpPr>
        <p:sp>
          <p:nvSpPr>
            <p:cNvPr id="10245" name="Line 2"/>
            <p:cNvSpPr>
              <a:spLocks noChangeShapeType="1"/>
            </p:cNvSpPr>
            <p:nvPr/>
          </p:nvSpPr>
          <p:spPr bwMode="auto">
            <a:xfrm flipH="1" flipV="1">
              <a:off x="1981200" y="3276600"/>
              <a:ext cx="381000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3"/>
            <p:cNvSpPr>
              <a:spLocks noChangeShapeType="1"/>
            </p:cNvSpPr>
            <p:nvPr/>
          </p:nvSpPr>
          <p:spPr bwMode="auto">
            <a:xfrm flipH="1" flipV="1">
              <a:off x="3657600" y="1752600"/>
              <a:ext cx="228600" cy="762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4"/>
            <p:cNvSpPr>
              <a:spLocks noChangeShapeType="1"/>
            </p:cNvSpPr>
            <p:nvPr/>
          </p:nvSpPr>
          <p:spPr bwMode="auto">
            <a:xfrm>
              <a:off x="5638800" y="1524000"/>
              <a:ext cx="1524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1447800" y="2971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5791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3124200" y="43434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3124200" y="1447800"/>
              <a:ext cx="533400" cy="533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 flipV="1">
              <a:off x="1828800" y="1905000"/>
              <a:ext cx="1371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1905000" y="2133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1905000" y="3429000"/>
              <a:ext cx="1219200" cy="10668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2133600" y="40386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3657600" y="4648200"/>
              <a:ext cx="213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Text Box 15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9</a:t>
              </a:r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V="1">
              <a:off x="3581400" y="1905000"/>
              <a:ext cx="22098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17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366713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33528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0" cy="2362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3581400" y="1905000"/>
              <a:ext cx="2362200" cy="251460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Freeform 21"/>
            <p:cNvSpPr>
              <a:spLocks/>
            </p:cNvSpPr>
            <p:nvPr/>
          </p:nvSpPr>
          <p:spPr bwMode="auto">
            <a:xfrm>
              <a:off x="3886200" y="1752600"/>
              <a:ext cx="1930400" cy="165100"/>
            </a:xfrm>
            <a:custGeom>
              <a:avLst/>
              <a:gdLst>
                <a:gd name="T0" fmla="*/ 2147483647 w 1216"/>
                <a:gd name="T1" fmla="*/ 0 h 104"/>
                <a:gd name="T2" fmla="*/ 2147483647 w 1216"/>
                <a:gd name="T3" fmla="*/ 2147483647 h 104"/>
                <a:gd name="T4" fmla="*/ 2147483647 w 1216"/>
                <a:gd name="T5" fmla="*/ 2147483647 h 104"/>
                <a:gd name="T6" fmla="*/ 2147483647 w 1216"/>
                <a:gd name="T7" fmla="*/ 2147483647 h 104"/>
                <a:gd name="T8" fmla="*/ 0 w 1216"/>
                <a:gd name="T9" fmla="*/ 2147483647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6" h="104">
                  <a:moveTo>
                    <a:pt x="1200" y="0"/>
                  </a:moveTo>
                  <a:cubicBezTo>
                    <a:pt x="1208" y="16"/>
                    <a:pt x="1216" y="32"/>
                    <a:pt x="1152" y="48"/>
                  </a:cubicBezTo>
                  <a:cubicBezTo>
                    <a:pt x="1088" y="64"/>
                    <a:pt x="952" y="88"/>
                    <a:pt x="816" y="96"/>
                  </a:cubicBezTo>
                  <a:cubicBezTo>
                    <a:pt x="680" y="104"/>
                    <a:pt x="472" y="104"/>
                    <a:pt x="336" y="96"/>
                  </a:cubicBezTo>
                  <a:cubicBezTo>
                    <a:pt x="200" y="88"/>
                    <a:pt x="100" y="68"/>
                    <a:pt x="0" y="48"/>
                  </a:cubicBezTo>
                </a:path>
              </a:pathLst>
            </a:custGeom>
            <a:noFill/>
            <a:ln w="63500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Freeform 22"/>
            <p:cNvSpPr>
              <a:spLocks/>
            </p:cNvSpPr>
            <p:nvPr/>
          </p:nvSpPr>
          <p:spPr bwMode="auto">
            <a:xfrm>
              <a:off x="3581400" y="1435100"/>
              <a:ext cx="2057400" cy="88900"/>
            </a:xfrm>
            <a:custGeom>
              <a:avLst/>
              <a:gdLst>
                <a:gd name="T0" fmla="*/ 0 w 1296"/>
                <a:gd name="T1" fmla="*/ 2147483647 h 56"/>
                <a:gd name="T2" fmla="*/ 2147483647 w 1296"/>
                <a:gd name="T3" fmla="*/ 2147483647 h 56"/>
                <a:gd name="T4" fmla="*/ 2147483647 w 1296"/>
                <a:gd name="T5" fmla="*/ 2147483647 h 56"/>
                <a:gd name="T6" fmla="*/ 2147483647 w 1296"/>
                <a:gd name="T7" fmla="*/ 2147483647 h 56"/>
                <a:gd name="T8" fmla="*/ 2147483647 w 1296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56">
                  <a:moveTo>
                    <a:pt x="0" y="56"/>
                  </a:moveTo>
                  <a:cubicBezTo>
                    <a:pt x="176" y="36"/>
                    <a:pt x="352" y="16"/>
                    <a:pt x="432" y="8"/>
                  </a:cubicBezTo>
                  <a:cubicBezTo>
                    <a:pt x="512" y="0"/>
                    <a:pt x="384" y="8"/>
                    <a:pt x="480" y="8"/>
                  </a:cubicBezTo>
                  <a:cubicBezTo>
                    <a:pt x="576" y="8"/>
                    <a:pt x="872" y="0"/>
                    <a:pt x="1008" y="8"/>
                  </a:cubicBezTo>
                  <a:cubicBezTo>
                    <a:pt x="1144" y="16"/>
                    <a:pt x="1248" y="48"/>
                    <a:pt x="1296" y="5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Text Box 23"/>
            <p:cNvSpPr txBox="1">
              <a:spLocks noChangeArrowheads="1"/>
            </p:cNvSpPr>
            <p:nvPr/>
          </p:nvSpPr>
          <p:spPr bwMode="auto">
            <a:xfrm>
              <a:off x="44196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  <a:endParaRPr lang="en-US" altLang="zh-CN" sz="2400" b="1"/>
            </a:p>
          </p:txBody>
        </p:sp>
        <p:sp>
          <p:nvSpPr>
            <p:cNvPr id="10267" name="Text Box 24"/>
            <p:cNvSpPr txBox="1">
              <a:spLocks noChangeArrowheads="1"/>
            </p:cNvSpPr>
            <p:nvPr/>
          </p:nvSpPr>
          <p:spPr bwMode="auto">
            <a:xfrm>
              <a:off x="4352925" y="1981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  <a:endParaRPr lang="en-US" altLang="zh-CN" sz="2400" b="1"/>
            </a:p>
          </p:txBody>
        </p:sp>
        <p:sp>
          <p:nvSpPr>
            <p:cNvPr id="10268" name="Text Box 25"/>
            <p:cNvSpPr txBox="1">
              <a:spLocks noChangeArrowheads="1"/>
            </p:cNvSpPr>
            <p:nvPr/>
          </p:nvSpPr>
          <p:spPr bwMode="auto">
            <a:xfrm>
              <a:off x="2879725" y="2819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</a:t>
              </a:r>
              <a:endParaRPr lang="en-US" altLang="zh-CN" sz="2400" b="1"/>
            </a:p>
          </p:txBody>
        </p:sp>
        <p:sp>
          <p:nvSpPr>
            <p:cNvPr id="10269" name="Text Box 26"/>
            <p:cNvSpPr txBox="1">
              <a:spLocks noChangeArrowheads="1"/>
            </p:cNvSpPr>
            <p:nvPr/>
          </p:nvSpPr>
          <p:spPr bwMode="auto">
            <a:xfrm>
              <a:off x="6232525" y="2971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  <a:endParaRPr lang="en-US" altLang="zh-CN" sz="2400" b="1"/>
            </a:p>
          </p:txBody>
        </p:sp>
        <p:sp>
          <p:nvSpPr>
            <p:cNvPr id="10270" name="Text Box 27"/>
            <p:cNvSpPr txBox="1">
              <a:spLocks noChangeArrowheads="1"/>
            </p:cNvSpPr>
            <p:nvPr/>
          </p:nvSpPr>
          <p:spPr bwMode="auto">
            <a:xfrm>
              <a:off x="5267325" y="23622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-3</a:t>
              </a:r>
            </a:p>
          </p:txBody>
        </p:sp>
        <p:sp>
          <p:nvSpPr>
            <p:cNvPr id="10271" name="Text Box 28"/>
            <p:cNvSpPr txBox="1">
              <a:spLocks noChangeArrowheads="1"/>
            </p:cNvSpPr>
            <p:nvPr/>
          </p:nvSpPr>
          <p:spPr bwMode="auto">
            <a:xfrm>
              <a:off x="5267325" y="33528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-4</a:t>
              </a:r>
              <a:endParaRPr lang="en-US" altLang="zh-CN" sz="2400" b="1"/>
            </a:p>
          </p:txBody>
        </p:sp>
        <p:sp>
          <p:nvSpPr>
            <p:cNvPr id="10272" name="Text Box 29"/>
            <p:cNvSpPr txBox="1">
              <a:spLocks noChangeArrowheads="1"/>
            </p:cNvSpPr>
            <p:nvPr/>
          </p:nvSpPr>
          <p:spPr bwMode="auto">
            <a:xfrm>
              <a:off x="3259138" y="15065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10273" name="Text Box 30"/>
            <p:cNvSpPr txBox="1">
              <a:spLocks noChangeArrowheads="1"/>
            </p:cNvSpPr>
            <p:nvPr/>
          </p:nvSpPr>
          <p:spPr bwMode="auto">
            <a:xfrm>
              <a:off x="5927725" y="15240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10274" name="Text Box 31"/>
            <p:cNvSpPr txBox="1">
              <a:spLocks noChangeArrowheads="1"/>
            </p:cNvSpPr>
            <p:nvPr/>
          </p:nvSpPr>
          <p:spPr bwMode="auto">
            <a:xfrm>
              <a:off x="3260725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0275" name="Text Box 32"/>
            <p:cNvSpPr txBox="1">
              <a:spLocks noChangeArrowheads="1"/>
            </p:cNvSpPr>
            <p:nvPr/>
          </p:nvSpPr>
          <p:spPr bwMode="auto">
            <a:xfrm>
              <a:off x="5810250" y="44196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-2</a:t>
              </a:r>
            </a:p>
          </p:txBody>
        </p:sp>
        <p:sp>
          <p:nvSpPr>
            <p:cNvPr id="10276" name="Text Box 33"/>
            <p:cNvSpPr txBox="1">
              <a:spLocks noChangeArrowheads="1"/>
            </p:cNvSpPr>
            <p:nvPr/>
          </p:nvSpPr>
          <p:spPr bwMode="auto">
            <a:xfrm>
              <a:off x="998538" y="3048000"/>
              <a:ext cx="303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1"/>
            </a:p>
          </p:txBody>
        </p:sp>
        <p:sp>
          <p:nvSpPr>
            <p:cNvPr id="10277" name="Text Box 34"/>
            <p:cNvSpPr txBox="1">
              <a:spLocks noChangeArrowheads="1"/>
            </p:cNvSpPr>
            <p:nvPr/>
          </p:nvSpPr>
          <p:spPr bwMode="auto">
            <a:xfrm>
              <a:off x="3200400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u</a:t>
              </a:r>
              <a:endParaRPr lang="en-US" altLang="zh-CN" sz="2400" b="1"/>
            </a:p>
          </p:txBody>
        </p:sp>
        <p:sp>
          <p:nvSpPr>
            <p:cNvPr id="10278" name="Text Box 35"/>
            <p:cNvSpPr txBox="1">
              <a:spLocks noChangeArrowheads="1"/>
            </p:cNvSpPr>
            <p:nvPr/>
          </p:nvSpPr>
          <p:spPr bwMode="auto">
            <a:xfrm>
              <a:off x="5927725" y="914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v</a:t>
              </a:r>
              <a:endParaRPr lang="en-US" altLang="zh-CN" sz="2400" b="1"/>
            </a:p>
          </p:txBody>
        </p:sp>
        <p:sp>
          <p:nvSpPr>
            <p:cNvPr id="10279" name="Text Box 36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0280" name="Text Box 37"/>
            <p:cNvSpPr txBox="1">
              <a:spLocks noChangeArrowheads="1"/>
            </p:cNvSpPr>
            <p:nvPr/>
          </p:nvSpPr>
          <p:spPr bwMode="auto">
            <a:xfrm>
              <a:off x="6477000" y="441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y</a:t>
              </a:r>
              <a:endParaRPr lang="en-US" altLang="zh-CN" sz="2400" b="1"/>
            </a:p>
          </p:txBody>
        </p:sp>
        <p:grpSp>
          <p:nvGrpSpPr>
            <p:cNvPr id="10281" name="Group 38"/>
            <p:cNvGrpSpPr>
              <a:grpSpLocks/>
            </p:cNvGrpSpPr>
            <p:nvPr/>
          </p:nvGrpSpPr>
          <p:grpSpPr bwMode="auto">
            <a:xfrm>
              <a:off x="914400" y="304800"/>
              <a:ext cx="6477000" cy="4724400"/>
              <a:chOff x="480" y="480"/>
              <a:chExt cx="4176" cy="3216"/>
            </a:xfrm>
          </p:grpSpPr>
          <p:sp>
            <p:nvSpPr>
              <p:cNvPr id="10284" name="Line 39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40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42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4049713" y="5087938"/>
              <a:ext cx="522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(e)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83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5638388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 smtClean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=5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0   2  4   7  -2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:    </m:t>
                    </m:r>
                  </m:oMath>
                </a14:m>
                <a:r>
                  <a:rPr lang="en-US" altLang="en-US" sz="1800" dirty="0" smtClean="0"/>
                  <a:t>s   </a:t>
                </a:r>
                <a:r>
                  <a:rPr lang="en-US" altLang="en-US" sz="1800" dirty="0"/>
                  <a:t>v   x   s   u</a:t>
                </a:r>
              </a:p>
            </p:txBody>
          </p:sp>
        </mc:Choice>
        <mc:Fallback>
          <p:sp>
            <p:nvSpPr>
              <p:cNvPr id="10283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638388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-228600" y="4625249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4625249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462604-3839-4A5D-B4CD-A27BB7F4B2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38400" y="1676400"/>
                <a:ext cx="4343400" cy="5638800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dirty="0" smtClean="0"/>
                  <a:t>      </a:t>
                </a:r>
                <a:r>
                  <a:rPr lang="en-US" altLang="en-US" sz="1600" dirty="0" smtClean="0"/>
                  <a:t>vertex</a:t>
                </a:r>
                <a:r>
                  <a:rPr lang="en-US" altLang="en-US" sz="1600" dirty="0"/>
                  <a:t>:   s   u   v   x   y   </a:t>
                </a:r>
                <a:r>
                  <a:rPr lang="en-US" altLang="en-US" sz="1600" dirty="0" smtClean="0"/>
                  <a:t>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</a:t>
                </a:r>
                <a:r>
                  <a:rPr lang="en-US" altLang="en-US" sz="1600" dirty="0">
                    <a:sym typeface="Symbol"/>
                  </a:rPr>
                  <a:t>        </a:t>
                </a:r>
                <a:r>
                  <a:rPr lang="en-US" altLang="en-US" sz="1600" dirty="0" smtClean="0">
                    <a:sym typeface="Symbol"/>
                  </a:rPr>
                  <a:t>   </a:t>
                </a:r>
                <a:r>
                  <a:rPr lang="en-US" altLang="en-US" sz="1600" dirty="0">
                    <a:sym typeface="Symbol"/>
                  </a:rPr>
                  <a:t> </a:t>
                </a:r>
                <a:r>
                  <a:rPr lang="en-US" altLang="en-US" sz="1600" dirty="0" smtClean="0">
                    <a:sym typeface="Symbol"/>
                  </a:rPr>
                  <a:t>   </a:t>
                </a:r>
                <a:r>
                  <a:rPr lang="en-US" altLang="en-US" sz="1600" dirty="0" err="1" smtClean="0">
                    <a:sym typeface="Symbol"/>
                  </a:rPr>
                  <a:t>i</a:t>
                </a:r>
                <a:r>
                  <a:rPr lang="en-US" altLang="en-US" sz="1600" dirty="0" smtClean="0">
                    <a:sym typeface="Symbol"/>
                  </a:rPr>
                  <a:t>=0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/>
                  <a:t> </a:t>
                </a:r>
                <a:r>
                  <a:rPr lang="en-US" altLang="en-US" sz="16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600" dirty="0" smtClean="0"/>
                  <a:t>:   </a:t>
                </a:r>
                <a:r>
                  <a:rPr lang="en-US" altLang="en-US" sz="1600" dirty="0"/>
                  <a:t>s     -  -   -    -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0   6  </a:t>
                </a:r>
                <a:r>
                  <a:rPr lang="en-US" altLang="en-US" sz="1600" dirty="0">
                    <a:sym typeface="Symbol"/>
                  </a:rPr>
                  <a:t>   </a:t>
                </a:r>
                <a:r>
                  <a:rPr lang="en-US" altLang="en-US" sz="1600" dirty="0"/>
                  <a:t>7   </a:t>
                </a:r>
                <a:r>
                  <a:rPr lang="en-US" altLang="en-US" sz="1600" dirty="0" smtClean="0">
                    <a:sym typeface="Symbol"/>
                  </a:rPr>
                  <a:t>      </a:t>
                </a:r>
                <a:r>
                  <a:rPr lang="en-US" altLang="en-US" sz="1600" dirty="0" err="1" smtClean="0">
                    <a:sym typeface="Symbol"/>
                  </a:rPr>
                  <a:t>i</a:t>
                </a:r>
                <a:r>
                  <a:rPr lang="en-US" altLang="en-US" sz="1600" dirty="0" smtClean="0">
                    <a:sym typeface="Symbol"/>
                  </a:rPr>
                  <a:t>=1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 </a:t>
                </a:r>
                <a:r>
                  <a:rPr lang="en-US" altLang="en-US" sz="1600" dirty="0" err="1"/>
                  <a:t>s</a:t>
                </a:r>
                <a:r>
                  <a:rPr lang="en-US" altLang="en-US" sz="1600" dirty="0"/>
                  <a:t>    -     s  - 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</a:t>
                </a:r>
                <a:r>
                  <a:rPr lang="en-US" altLang="en-US" sz="1600" dirty="0"/>
                  <a:t>d:    0   6  4   7   </a:t>
                </a:r>
                <a:r>
                  <a:rPr lang="en-US" altLang="en-US" sz="1600" dirty="0" smtClean="0"/>
                  <a:t>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=2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 smtClean="0"/>
                  <a:t>   s   </a:t>
                </a:r>
                <a:r>
                  <a:rPr lang="en-US" altLang="en-US" sz="1600" dirty="0" err="1"/>
                  <a:t>s</a:t>
                </a:r>
                <a:r>
                  <a:rPr lang="en-US" altLang="en-US" sz="1600" dirty="0"/>
                  <a:t>   x   s   u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d</a:t>
                </a:r>
                <a:r>
                  <a:rPr lang="en-US" altLang="en-US" sz="1600" dirty="0"/>
                  <a:t>:    0   2  4   7   </a:t>
                </a:r>
                <a:r>
                  <a:rPr lang="en-US" altLang="en-US" sz="1600" dirty="0" smtClean="0"/>
                  <a:t>2 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=3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/>
                  <a:t>             d:    0   2  4   7  -</a:t>
                </a:r>
                <a:r>
                  <a:rPr lang="en-US" altLang="en-US" sz="1600" dirty="0" smtClean="0"/>
                  <a:t>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=4</a:t>
                </a:r>
                <a:endParaRPr lang="en-US" altLang="en-US" sz="16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 </a:t>
                </a:r>
                <a:endParaRPr lang="en-US" altLang="en-US" sz="1600" dirty="0" smtClean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 smtClean="0"/>
                  <a:t>             d</a:t>
                </a:r>
                <a:r>
                  <a:rPr lang="en-US" altLang="en-US" sz="1600" dirty="0"/>
                  <a:t>:    </a:t>
                </a:r>
                <a:r>
                  <a:rPr lang="en-US" altLang="en-US" sz="1600" dirty="0" smtClean="0"/>
                  <a:t>0   </a:t>
                </a:r>
                <a:r>
                  <a:rPr lang="en-US" altLang="en-US" sz="1600" dirty="0"/>
                  <a:t>2  4   7  -2       </a:t>
                </a:r>
                <a:r>
                  <a:rPr lang="en-US" altLang="en-US" sz="1600" dirty="0" err="1" smtClean="0"/>
                  <a:t>i</a:t>
                </a:r>
                <a:r>
                  <a:rPr lang="en-US" altLang="en-US" sz="1600" dirty="0" smtClean="0"/>
                  <a:t>=5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/>
                  <a:t>:   s   v   x   s   u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dirty="0" smtClean="0"/>
                  <a:t>So,  no negative cycle. </a:t>
                </a:r>
              </a:p>
            </p:txBody>
          </p:sp>
        </mc:Choice>
        <mc:Fallback>
          <p:sp>
            <p:nvSpPr>
              <p:cNvPr id="112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38400" y="1676400"/>
                <a:ext cx="4343400" cy="5638800"/>
              </a:xfrm>
              <a:blipFill>
                <a:blip r:embed="rId3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2400" y="15240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510795" cy="1134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5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Bellman-Ford</a:t>
            </a:r>
            <a:r>
              <a:rPr lang="en-US" altLang="zh-CN" dirty="0" smtClean="0"/>
              <a:t> algorithm is more efficient.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Bellman-Ford algorithm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95300" y="1295400"/>
            <a:ext cx="31369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i="1">
                <a:solidFill>
                  <a:srgbClr val="008A87"/>
                </a:solidFill>
              </a:rPr>
              <a:t>d</a:t>
            </a:r>
            <a:r>
              <a:rPr lang="en-US" altLang="en-US" sz="2800">
                <a:solidFill>
                  <a:srgbClr val="008A87"/>
                </a:solidFill>
              </a:rPr>
              <a:t>[</a:t>
            </a:r>
            <a:r>
              <a:rPr lang="en-US" altLang="en-US" sz="2800" i="1">
                <a:solidFill>
                  <a:srgbClr val="008A87"/>
                </a:solidFill>
              </a:rPr>
              <a:t>s</a:t>
            </a:r>
            <a:r>
              <a:rPr lang="en-US" altLang="en-US" sz="2800">
                <a:solidFill>
                  <a:srgbClr val="008A87"/>
                </a:solidFill>
              </a:rPr>
              <a:t>] 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 0</a:t>
            </a:r>
          </a:p>
          <a:p>
            <a:pPr algn="l" eaLnBrk="1" hangingPunct="1"/>
            <a:r>
              <a:rPr lang="en-US" altLang="en-US" sz="2800" b="1">
                <a:sym typeface="Symbol" pitchFamily="18" charset="2"/>
              </a:rPr>
              <a:t>for</a:t>
            </a:r>
            <a:r>
              <a:rPr lang="en-US" altLang="en-US" sz="2800">
                <a:sym typeface="Symbol" pitchFamily="18" charset="2"/>
              </a:rPr>
              <a:t> each 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>
                <a:solidFill>
                  <a:srgbClr val="008A87"/>
                </a:solidFill>
                <a:latin typeface="Symbol" pitchFamily="18" charset="2"/>
                <a:sym typeface="Symbol" pitchFamily="18" charset="2"/>
              </a:rPr>
              <a:t>Î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 – {</a:t>
            </a:r>
            <a:r>
              <a:rPr lang="en-US" altLang="en-US" sz="2800" i="1">
                <a:solidFill>
                  <a:srgbClr val="008A87"/>
                </a:solidFill>
                <a:sym typeface="Symbol" pitchFamily="18" charset="2"/>
              </a:rPr>
              <a:t>s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}</a:t>
            </a:r>
          </a:p>
          <a:p>
            <a:pPr lvl="1" algn="l" eaLnBrk="1" hangingPunct="1"/>
            <a:r>
              <a:rPr lang="en-US" altLang="en-US" sz="2800" b="1"/>
              <a:t>do</a:t>
            </a:r>
            <a:r>
              <a:rPr lang="en-US" altLang="en-US" sz="2800"/>
              <a:t> </a:t>
            </a:r>
            <a:r>
              <a:rPr lang="en-US" altLang="en-US" sz="2800" i="1">
                <a:solidFill>
                  <a:srgbClr val="008A87"/>
                </a:solidFill>
              </a:rPr>
              <a:t>d</a:t>
            </a:r>
            <a:r>
              <a:rPr lang="en-US" altLang="en-US" sz="2800">
                <a:solidFill>
                  <a:srgbClr val="008A87"/>
                </a:solidFill>
              </a:rPr>
              <a:t>[</a:t>
            </a:r>
            <a:r>
              <a:rPr lang="en-US" altLang="en-US" sz="2800" i="1">
                <a:solidFill>
                  <a:srgbClr val="008A87"/>
                </a:solidFill>
              </a:rPr>
              <a:t>v</a:t>
            </a:r>
            <a:r>
              <a:rPr lang="en-US" altLang="en-US" sz="2800">
                <a:solidFill>
                  <a:srgbClr val="008A87"/>
                </a:solidFill>
              </a:rPr>
              <a:t>] </a:t>
            </a:r>
            <a:r>
              <a:rPr lang="en-US" altLang="en-US" sz="2800">
                <a:solidFill>
                  <a:srgbClr val="008A87"/>
                </a:solidFill>
                <a:sym typeface="Symbol" pitchFamily="18" charset="2"/>
              </a:rPr>
              <a:t> </a:t>
            </a:r>
            <a:r>
              <a:rPr lang="en-US" altLang="en-US" sz="2800">
                <a:solidFill>
                  <a:srgbClr val="008A87"/>
                </a:solidFill>
                <a:latin typeface="Symbol" pitchFamily="18" charset="2"/>
                <a:sym typeface="Symbol" pitchFamily="18" charset="2"/>
              </a:rPr>
              <a:t>¥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95300" y="2603500"/>
            <a:ext cx="59055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b="1" dirty="0">
                <a:sym typeface="Symbol" pitchFamily="18" charset="2"/>
              </a:rPr>
              <a:t>for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i="1" dirty="0" err="1">
                <a:solidFill>
                  <a:srgbClr val="008A87"/>
                </a:solidFill>
                <a:sym typeface="Symbol" pitchFamily="18" charset="2"/>
              </a:rPr>
              <a:t>i</a:t>
            </a:r>
            <a:r>
              <a:rPr lang="en-US" altLang="en-US" sz="2800" dirty="0">
                <a:sym typeface="Symbol" pitchFamily="18" charset="2"/>
              </a:rPr>
              <a:t>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 1 </a:t>
            </a:r>
            <a:r>
              <a:rPr lang="en-US" altLang="en-US" sz="2800" b="1" dirty="0">
                <a:sym typeface="Symbol" pitchFamily="18" charset="2"/>
              </a:rPr>
              <a:t>to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3600" b="1" dirty="0">
                <a:solidFill>
                  <a:srgbClr val="008A87"/>
                </a:solidFill>
                <a:sym typeface="Symbol" pitchFamily="18" charset="2"/>
              </a:rPr>
              <a:t>|</a:t>
            </a:r>
            <a:r>
              <a:rPr lang="en-US" altLang="en-US" sz="5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2800" i="1" dirty="0">
                <a:solidFill>
                  <a:srgbClr val="008A87"/>
                </a:solidFill>
                <a:sym typeface="Symbol" pitchFamily="18" charset="2"/>
              </a:rPr>
              <a:t>V</a:t>
            </a:r>
            <a:r>
              <a:rPr lang="en-US" altLang="en-US" sz="500" dirty="0">
                <a:solidFill>
                  <a:srgbClr val="008A87"/>
                </a:solidFill>
                <a:sym typeface="Symbol" pitchFamily="18" charset="2"/>
              </a:rPr>
              <a:t> </a:t>
            </a:r>
            <a:r>
              <a:rPr lang="en-US" altLang="en-US" sz="3600" b="1" dirty="0">
                <a:solidFill>
                  <a:srgbClr val="008A87"/>
                </a:solidFill>
                <a:sym typeface="Symbol" pitchFamily="18" charset="2"/>
              </a:rPr>
              <a:t>|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 – 1</a:t>
            </a:r>
          </a:p>
          <a:p>
            <a:pPr lvl="1" algn="l" eaLnBrk="1" hangingPunct="1"/>
            <a:r>
              <a:rPr lang="en-US" altLang="en-US" sz="2800" b="1" dirty="0"/>
              <a:t>do</a:t>
            </a:r>
            <a:r>
              <a:rPr lang="en-US" altLang="en-US" sz="2800" dirty="0"/>
              <a:t> </a:t>
            </a:r>
            <a:r>
              <a:rPr lang="en-US" altLang="en-US" sz="2800" b="1" dirty="0"/>
              <a:t>for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each edge (</a:t>
            </a:r>
            <a:r>
              <a:rPr lang="en-US" altLang="en-US" sz="2800" b="1" i="1" dirty="0">
                <a:solidFill>
                  <a:srgbClr val="FF0000"/>
                </a:solidFill>
              </a:rPr>
              <a:t>u</a:t>
            </a:r>
            <a:r>
              <a:rPr lang="en-US" altLang="en-US" sz="2800" b="1" dirty="0">
                <a:solidFill>
                  <a:srgbClr val="FF0000"/>
                </a:solidFill>
              </a:rPr>
              <a:t>, </a:t>
            </a:r>
            <a:r>
              <a:rPr lang="en-US" altLang="en-US" sz="2800" b="1" i="1" dirty="0">
                <a:solidFill>
                  <a:srgbClr val="FF0000"/>
                </a:solidFill>
              </a:rPr>
              <a:t>v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  <a:r>
              <a:rPr lang="en-US" altLang="en-US" sz="2800" b="1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</a:rPr>
              <a:t>E</a:t>
            </a:r>
          </a:p>
          <a:p>
            <a:pPr lvl="2" algn="l" eaLnBrk="1" hangingPunct="1"/>
            <a:r>
              <a:rPr lang="en-US" altLang="en-US" sz="2800" b="1" dirty="0">
                <a:sym typeface="Symbol" pitchFamily="18" charset="2"/>
              </a:rPr>
              <a:t>do if</a:t>
            </a:r>
            <a:r>
              <a:rPr lang="en-US" altLang="en-US" sz="2800" i="1" dirty="0">
                <a:solidFill>
                  <a:srgbClr val="008A87"/>
                </a:solidFill>
              </a:rPr>
              <a:t> 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&gt;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  <a:p>
            <a:pPr lvl="4" algn="l" eaLnBrk="1" hangingPunct="1"/>
            <a:r>
              <a:rPr lang="en-US" altLang="en-US" sz="2800" b="1" dirty="0">
                <a:sym typeface="Symbol" pitchFamily="18" charset="2"/>
              </a:rPr>
              <a:t>then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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495300" y="4405313"/>
            <a:ext cx="81534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sz="2800" b="1" dirty="0"/>
              <a:t>for</a:t>
            </a:r>
            <a:r>
              <a:rPr lang="en-US" altLang="en-US" sz="2800" dirty="0"/>
              <a:t> each edge 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 </a:t>
            </a:r>
            <a:r>
              <a:rPr lang="en-US" altLang="en-US" sz="2800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sz="2800" dirty="0">
                <a:solidFill>
                  <a:srgbClr val="008A87"/>
                </a:solidFill>
              </a:rPr>
              <a:t> </a:t>
            </a:r>
            <a:r>
              <a:rPr lang="en-US" altLang="en-US" sz="2800" i="1" dirty="0">
                <a:solidFill>
                  <a:srgbClr val="008A87"/>
                </a:solidFill>
              </a:rPr>
              <a:t>E</a:t>
            </a:r>
            <a:endParaRPr lang="en-US" altLang="en-US" sz="2800" i="1" dirty="0"/>
          </a:p>
          <a:p>
            <a:pPr lvl="1" algn="l" eaLnBrk="1" hangingPunct="1"/>
            <a:r>
              <a:rPr lang="en-US" altLang="en-US" sz="2800" b="1" dirty="0">
                <a:sym typeface="Symbol" pitchFamily="18" charset="2"/>
              </a:rPr>
              <a:t>do if</a:t>
            </a:r>
            <a:r>
              <a:rPr lang="en-US" altLang="en-US" sz="2800" i="1" dirty="0">
                <a:solidFill>
                  <a:srgbClr val="008A87"/>
                </a:solidFill>
              </a:rPr>
              <a:t> 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] </a:t>
            </a:r>
            <a:r>
              <a:rPr lang="en-US" altLang="en-US" sz="2800" dirty="0">
                <a:solidFill>
                  <a:srgbClr val="008A87"/>
                </a:solidFill>
                <a:sym typeface="Symbol" pitchFamily="18" charset="2"/>
              </a:rPr>
              <a:t>&gt; </a:t>
            </a:r>
            <a:r>
              <a:rPr lang="en-US" altLang="en-US" sz="2800" i="1" dirty="0">
                <a:solidFill>
                  <a:srgbClr val="008A87"/>
                </a:solidFill>
              </a:rPr>
              <a:t>d</a:t>
            </a:r>
            <a:r>
              <a:rPr lang="en-US" altLang="en-US" sz="2800" dirty="0">
                <a:solidFill>
                  <a:srgbClr val="008A87"/>
                </a:solidFill>
              </a:rPr>
              <a:t>[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] + </a:t>
            </a:r>
            <a:r>
              <a:rPr lang="en-US" altLang="en-US" sz="2800" i="1" dirty="0">
                <a:solidFill>
                  <a:srgbClr val="008A87"/>
                </a:solidFill>
              </a:rPr>
              <a:t>w</a:t>
            </a:r>
            <a:r>
              <a:rPr lang="en-US" altLang="en-US" sz="2800" dirty="0">
                <a:solidFill>
                  <a:srgbClr val="008A87"/>
                </a:solidFill>
              </a:rPr>
              <a:t>(</a:t>
            </a:r>
            <a:r>
              <a:rPr lang="en-US" altLang="en-US" sz="2800" i="1" dirty="0">
                <a:solidFill>
                  <a:srgbClr val="008A87"/>
                </a:solidFill>
              </a:rPr>
              <a:t>u</a:t>
            </a:r>
            <a:r>
              <a:rPr lang="en-US" altLang="en-US" sz="2800" dirty="0">
                <a:solidFill>
                  <a:srgbClr val="008A87"/>
                </a:solidFill>
              </a:rPr>
              <a:t>, </a:t>
            </a:r>
            <a:r>
              <a:rPr lang="en-US" altLang="en-US" sz="2800" i="1" dirty="0">
                <a:solidFill>
                  <a:srgbClr val="008A87"/>
                </a:solidFill>
              </a:rPr>
              <a:t>v</a:t>
            </a:r>
            <a:r>
              <a:rPr lang="en-US" altLang="en-US" sz="2800" dirty="0">
                <a:solidFill>
                  <a:srgbClr val="008A87"/>
                </a:solidFill>
              </a:rPr>
              <a:t>)</a:t>
            </a:r>
          </a:p>
          <a:p>
            <a:pPr lvl="3" algn="l" eaLnBrk="1" hangingPunct="1"/>
            <a:r>
              <a:rPr lang="en-US" altLang="en-US" sz="2800" b="1" dirty="0">
                <a:sym typeface="Symbol" pitchFamily="18" charset="2"/>
              </a:rPr>
              <a:t>then </a:t>
            </a:r>
            <a:r>
              <a:rPr lang="en-US" altLang="en-US" sz="2800" dirty="0">
                <a:sym typeface="Symbol" pitchFamily="18" charset="2"/>
              </a:rPr>
              <a:t>report that a negative-weight cycle exists</a:t>
            </a:r>
            <a:endParaRPr lang="en-US" altLang="en-US" sz="2800" dirty="0">
              <a:solidFill>
                <a:srgbClr val="008A87"/>
              </a:solidFill>
            </a:endParaRPr>
          </a:p>
        </p:txBody>
      </p:sp>
      <p:sp>
        <p:nvSpPr>
          <p:cNvPr id="5126" name="AutoShape 8"/>
          <p:cNvSpPr>
            <a:spLocks/>
          </p:cNvSpPr>
          <p:nvPr/>
        </p:nvSpPr>
        <p:spPr bwMode="auto">
          <a:xfrm>
            <a:off x="3657600" y="13462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4098925" y="1652588"/>
            <a:ext cx="2238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/>
              <a:t>initialization</a:t>
            </a:r>
          </a:p>
        </p:txBody>
      </p:sp>
      <p:sp>
        <p:nvSpPr>
          <p:cNvPr id="588810" name="Text Box 10"/>
          <p:cNvSpPr txBox="1">
            <a:spLocks noChangeArrowheads="1"/>
          </p:cNvSpPr>
          <p:nvPr/>
        </p:nvSpPr>
        <p:spPr bwMode="auto">
          <a:xfrm>
            <a:off x="495300" y="5943600"/>
            <a:ext cx="6667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en-US" dirty="0"/>
              <a:t>At the end,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d</a:t>
            </a:r>
            <a:r>
              <a:rPr lang="en-US" altLang="en-US" dirty="0">
                <a:solidFill>
                  <a:srgbClr val="008A87"/>
                </a:solidFill>
              </a:rPr>
              <a:t>[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] =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d</a:t>
            </a:r>
            <a:r>
              <a:rPr lang="en-US" altLang="en-US" dirty="0">
                <a:solidFill>
                  <a:srgbClr val="008A87"/>
                </a:solidFill>
              </a:rPr>
              <a:t>(</a:t>
            </a:r>
            <a:r>
              <a:rPr lang="en-US" altLang="en-US" i="1" dirty="0">
                <a:solidFill>
                  <a:srgbClr val="008A87"/>
                </a:solidFill>
              </a:rPr>
              <a:t>s</a:t>
            </a:r>
            <a:r>
              <a:rPr lang="en-US" altLang="en-US" dirty="0">
                <a:solidFill>
                  <a:srgbClr val="008A87"/>
                </a:solidFill>
              </a:rPr>
              <a:t>,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)</a:t>
            </a:r>
            <a:r>
              <a:rPr lang="en-US" altLang="en-US" dirty="0"/>
              <a:t>.  Time </a:t>
            </a:r>
            <a:r>
              <a:rPr lang="en-US" altLang="en-US" dirty="0">
                <a:solidFill>
                  <a:srgbClr val="008A87"/>
                </a:solidFill>
              </a:rPr>
              <a:t>= </a:t>
            </a:r>
            <a:r>
              <a:rPr lang="en-US" altLang="en-US" i="1" dirty="0">
                <a:solidFill>
                  <a:srgbClr val="008A87"/>
                </a:solidFill>
              </a:rPr>
              <a:t>O</a:t>
            </a:r>
            <a:r>
              <a:rPr lang="en-US" altLang="en-US" dirty="0" smtClean="0">
                <a:solidFill>
                  <a:srgbClr val="008A87"/>
                </a:solidFill>
              </a:rPr>
              <a:t>(|</a:t>
            </a:r>
            <a:r>
              <a:rPr lang="en-US" altLang="en-US" i="1" dirty="0" smtClean="0">
                <a:solidFill>
                  <a:srgbClr val="008A87"/>
                </a:solidFill>
              </a:rPr>
              <a:t>V|</a:t>
            </a:r>
            <a:r>
              <a:rPr lang="en-US" altLang="en-US" sz="1200" dirty="0" smtClean="0">
                <a:solidFill>
                  <a:srgbClr val="008A87"/>
                </a:solidFill>
              </a:rPr>
              <a:t> </a:t>
            </a:r>
            <a:r>
              <a:rPr lang="en-US" altLang="en-US" i="1" dirty="0" smtClean="0">
                <a:solidFill>
                  <a:srgbClr val="008A87"/>
                </a:solidFill>
              </a:rPr>
              <a:t>|E|</a:t>
            </a:r>
            <a:r>
              <a:rPr lang="en-US" altLang="en-US" dirty="0" smtClean="0">
                <a:solidFill>
                  <a:srgbClr val="008A87"/>
                </a:solidFill>
              </a:rPr>
              <a:t>)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5129" name="AutoShape 11"/>
          <p:cNvSpPr>
            <a:spLocks/>
          </p:cNvSpPr>
          <p:nvPr/>
        </p:nvSpPr>
        <p:spPr bwMode="auto">
          <a:xfrm>
            <a:off x="6324600" y="3678398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6765925" y="3429000"/>
            <a:ext cx="20732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relaxation step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41C-DB28-45AA-9E1B-3B7A2EA4416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66700" y="2709897"/>
            <a:ext cx="8610600" cy="181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4495800"/>
            <a:ext cx="8610600" cy="1262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5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57950"/>
            <a:ext cx="2133600" cy="476250"/>
          </a:xfrm>
        </p:spPr>
        <p:txBody>
          <a:bodyPr/>
          <a:lstStyle/>
          <a:p>
            <a:fld id="{D7516839-8B83-4CB2-A74C-72237355AB5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0"/>
            <a:ext cx="3810000" cy="3874532"/>
            <a:chOff x="304800" y="1383268"/>
            <a:chExt cx="3810000" cy="3874532"/>
          </a:xfrm>
        </p:grpSpPr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473075" y="1524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682875" y="3124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3429000" y="1600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473075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 flipV="1">
              <a:off x="1158875" y="1752600"/>
              <a:ext cx="2270125" cy="39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H="1" flipV="1">
              <a:off x="1158875" y="1981199"/>
              <a:ext cx="2270125" cy="22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701675" y="22098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1006475" y="2133600"/>
              <a:ext cx="1676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3292475" y="2325686"/>
              <a:ext cx="497367" cy="874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1006475" y="35814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V="1">
              <a:off x="1082675" y="37338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Text Box 29"/>
            <p:cNvSpPr txBox="1">
              <a:spLocks noChangeArrowheads="1"/>
            </p:cNvSpPr>
            <p:nvPr/>
          </p:nvSpPr>
          <p:spPr bwMode="auto">
            <a:xfrm>
              <a:off x="2895600" y="14081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2895600" y="19415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-1</a:t>
              </a: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304800" y="31607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1524000" y="2627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3422650" y="27574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1524000" y="3770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1981200" y="41513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-3</a:t>
              </a:r>
              <a:endParaRPr lang="en-US" alt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042" y="1383268"/>
              <a:ext cx="3136039" cy="2954298"/>
              <a:chOff x="2209967" y="1383268"/>
              <a:chExt cx="3136039" cy="2954298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2209967" y="281939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14619" y="138326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33100" y="24061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97000" y="1866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76936" y="25744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46598" y="35491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94494" y="39682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305300"/>
                  </p:ext>
                </p:extLst>
              </p:nvPr>
            </p:nvGraphicFramePr>
            <p:xfrm>
              <a:off x="2362200" y="2514600"/>
              <a:ext cx="6485105" cy="4048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70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1804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i="0" dirty="0" smtClean="0">
                              <a:latin typeface="+mn-lt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𝑁𝐼𝐿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=1  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c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d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2/A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0/B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0/NIL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0/B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en-US" altLang="zh-CN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305300"/>
                  </p:ext>
                </p:extLst>
              </p:nvPr>
            </p:nvGraphicFramePr>
            <p:xfrm>
              <a:off x="2362200" y="2514600"/>
              <a:ext cx="6485105" cy="40482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7021"/>
                    <a:gridCol w="1297021"/>
                    <a:gridCol w="1297021"/>
                    <a:gridCol w="1297021"/>
                    <a:gridCol w="1297021"/>
                  </a:tblGrid>
                  <a:tr h="461804"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C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69" t="-77143" r="-3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469" t="-77143" r="-2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469" t="-77143" r="-100939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469" t="-77143" r="-939" b="-4761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i</a:t>
                          </a:r>
                          <a:r>
                            <a:rPr lang="en-US" altLang="zh-CN" dirty="0" smtClean="0"/>
                            <a:t>=1  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   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r>
                            <a:rPr lang="en-US" altLang="zh-CN" dirty="0" smtClean="0"/>
                            <a:t>  </a:t>
                          </a:r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c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d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</a:t>
                          </a:r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2/A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FF0000"/>
                              </a:solidFill>
                            </a:rPr>
                            <a:t>     0/B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X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dirty="0" smtClean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      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0/NIL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-1/A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aseline="0" dirty="0" smtClean="0"/>
                            <a:t>    </a:t>
                          </a:r>
                          <a:r>
                            <a:rPr lang="en-US" altLang="zh-CN" baseline="0" dirty="0" smtClean="0"/>
                            <a:t>0/B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 4/A</a:t>
                          </a:r>
                          <a:r>
                            <a:rPr lang="en-US" altLang="zh-CN" baseline="0" dirty="0" smtClean="0"/>
                            <a:t> </a:t>
                          </a:r>
                          <a:endParaRPr lang="en-US" altLang="zh-CN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66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57950"/>
            <a:ext cx="2133600" cy="476250"/>
          </a:xfrm>
        </p:spPr>
        <p:txBody>
          <a:bodyPr/>
          <a:lstStyle/>
          <a:p>
            <a:fld id="{D7516839-8B83-4CB2-A74C-72237355AB5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6200" y="0"/>
            <a:ext cx="3810000" cy="3874532"/>
            <a:chOff x="304800" y="1383268"/>
            <a:chExt cx="3810000" cy="3874532"/>
          </a:xfrm>
        </p:grpSpPr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>
              <a:off x="473075" y="1524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682875" y="3124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3429000" y="16002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473075" y="4572000"/>
              <a:ext cx="6858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 flipV="1">
              <a:off x="1158875" y="1752600"/>
              <a:ext cx="2270125" cy="39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 flipH="1" flipV="1">
              <a:off x="1158875" y="1981199"/>
              <a:ext cx="2270125" cy="22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701675" y="2209800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1006475" y="2133600"/>
              <a:ext cx="1676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3292475" y="2325686"/>
              <a:ext cx="497367" cy="874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 flipH="1">
              <a:off x="1006475" y="35814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V="1">
              <a:off x="1082675" y="3733800"/>
              <a:ext cx="1676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Text Box 29"/>
            <p:cNvSpPr txBox="1">
              <a:spLocks noChangeArrowheads="1"/>
            </p:cNvSpPr>
            <p:nvPr/>
          </p:nvSpPr>
          <p:spPr bwMode="auto">
            <a:xfrm>
              <a:off x="2895600" y="14081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2895600" y="19415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-1</a:t>
              </a: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304800" y="31607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1524000" y="2627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3422650" y="27574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1</a:t>
              </a:r>
              <a:endParaRPr lang="en-US" altLang="en-US" dirty="0"/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1524000" y="3770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1981200" y="4151313"/>
              <a:ext cx="38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 smtClean="0"/>
                <a:t>-3</a:t>
              </a:r>
              <a:endParaRPr lang="en-US" alt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8042" y="1383268"/>
              <a:ext cx="3136039" cy="2954298"/>
              <a:chOff x="2209967" y="1383268"/>
              <a:chExt cx="3136039" cy="2954298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2209967" y="2819399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h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14619" y="138326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33100" y="24061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97000" y="18669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76936" y="25744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46598" y="354913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94494" y="39682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9191"/>
              </p:ext>
            </p:extLst>
          </p:nvPr>
        </p:nvGraphicFramePr>
        <p:xfrm>
          <a:off x="2590800" y="2057400"/>
          <a:ext cx="6485105" cy="3779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04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0/B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4/A</a:t>
                      </a:r>
                      <a:r>
                        <a:rPr lang="en-US" altLang="zh-CN" baseline="0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=2 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  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    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     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0/NIL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   0/B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4/A</a:t>
                      </a:r>
                      <a:r>
                        <a:rPr lang="en-US" altLang="zh-CN" baseline="0" dirty="0" smtClean="0"/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3384" y="5867400"/>
            <a:ext cx="5320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result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 is the same as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 so are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 4.</a:t>
            </a:r>
          </a:p>
          <a:p>
            <a:r>
              <a:rPr lang="en-US" altLang="zh-CN" dirty="0" smtClean="0"/>
              <a:t>Conclusion:  no negative cycle.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4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219200" y="4463028"/>
            <a:ext cx="7391400" cy="1404372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9651" name="Text Box 3"/>
              <p:cNvSpPr txBox="1">
                <a:spLocks noChangeArrowheads="1"/>
              </p:cNvSpPr>
              <p:nvPr/>
            </p:nvSpPr>
            <p:spPr bwMode="auto">
              <a:xfrm>
                <a:off x="539486" y="990600"/>
                <a:ext cx="8685391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buClrTx/>
                </a:pPr>
                <a:r>
                  <a:rPr lang="en-US" sz="2800" i="1" dirty="0" smtClean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 smtClean="0">
                    <a:solidFill>
                      <a:srgbClr val="008A87"/>
                    </a:solidFill>
                    <a:sym typeface="Symbol" pitchFamily="18" charset="2"/>
                  </a:rPr>
                  <a:t>0 </a:t>
                </a:r>
                <a:endParaRPr lang="en-US" sz="2800" dirty="0">
                  <a:solidFill>
                    <a:srgbClr val="008A87"/>
                  </a:solidFill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–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dirty="0" smtClean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¥,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𝑁𝐼𝐿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8A87"/>
                  </a:solidFill>
                  <a:latin typeface="Symbol" pitchFamily="18" charset="2"/>
                  <a:sym typeface="Symbol" pitchFamily="18" charset="2"/>
                </a:endParaRP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</a:t>
                </a:r>
              </a:p>
              <a:p>
                <a:pPr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	 </a:t>
                </a:r>
                <a:r>
                  <a:rPr lang="en-US" sz="2800" b="1" dirty="0" smtClean="0">
                    <a:solidFill>
                      <a:schemeClr val="accent2"/>
                    </a:solidFill>
                    <a:sym typeface="Symbol" pitchFamily="18" charset="2"/>
                  </a:rPr>
                  <a:t>%</a:t>
                </a:r>
                <a:r>
                  <a:rPr lang="en-US" sz="2800" dirty="0" smtClean="0">
                    <a:solidFill>
                      <a:srgbClr val="008380"/>
                    </a:solidFill>
                  </a:rPr>
                  <a:t>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Q</a:t>
                </a:r>
                <a:r>
                  <a:rPr lang="en-US" sz="2800" dirty="0">
                    <a:solidFill>
                      <a:srgbClr val="FF0000"/>
                    </a:solidFill>
                  </a:rPr>
                  <a:t> is a priority queue maintaining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486" y="990600"/>
                <a:ext cx="8685391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404" t="-2989" r="-491" b="-65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652" name="Text Box 4"/>
              <p:cNvSpPr txBox="1">
                <a:spLocks noChangeArrowheads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2289175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buClrTx/>
                </a:pPr>
                <a:r>
                  <a:rPr lang="en-US" sz="2800" b="1" dirty="0" smtClean="0">
                    <a:sym typeface="Symbol" pitchFamily="18" charset="2"/>
                  </a:rPr>
                  <a:t>while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 </a:t>
                </a:r>
                <a:r>
                  <a:rPr lang="en-US" sz="2800" i="1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¹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</a:t>
                </a:r>
                <a:endParaRPr lang="en-US" sz="2800" dirty="0">
                  <a:sym typeface="Symbol" pitchFamily="18" charset="2"/>
                </a:endParaRPr>
              </a:p>
              <a:p>
                <a:pPr lvl="1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</a:t>
                </a:r>
                <a:r>
                  <a:rPr lang="en-US" sz="2800" dirty="0">
                    <a:sym typeface="Symbol" pitchFamily="18" charset="2"/>
                  </a:rPr>
                  <a:t> E</a:t>
                </a:r>
                <a:r>
                  <a:rPr lang="en-US" sz="2000" dirty="0">
                    <a:sym typeface="Symbol" pitchFamily="18" charset="2"/>
                  </a:rPr>
                  <a:t>XTRACT</a:t>
                </a:r>
                <a:r>
                  <a:rPr lang="en-US" sz="2800" dirty="0">
                    <a:sym typeface="Symbol" pitchFamily="18" charset="2"/>
                  </a:rPr>
                  <a:t>-M</a:t>
                </a:r>
                <a:r>
                  <a:rPr lang="en-US" sz="2000" dirty="0">
                    <a:sym typeface="Symbol" pitchFamily="18" charset="2"/>
                  </a:rPr>
                  <a:t>IN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Q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)</a:t>
                </a:r>
              </a:p>
              <a:p>
                <a:pPr lvl="2" algn="l">
                  <a:buClrTx/>
                </a:pP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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S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È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{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}</a:t>
                </a:r>
              </a:p>
              <a:p>
                <a:pPr lvl="2"/>
                <a:r>
                  <a:rPr lang="en-US" sz="2800" b="1" dirty="0">
                    <a:sym typeface="Symbol" pitchFamily="18" charset="2"/>
                  </a:rPr>
                  <a:t>for</a:t>
                </a:r>
                <a:r>
                  <a:rPr lang="en-US" sz="2800" dirty="0">
                    <a:sym typeface="Symbol" pitchFamily="18" charset="2"/>
                  </a:rPr>
                  <a:t> each 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 </a:t>
                </a:r>
                <a:r>
                  <a:rPr lang="en-US" sz="2800" i="1" dirty="0" err="1">
                    <a:solidFill>
                      <a:srgbClr val="008A87"/>
                    </a:solidFill>
                    <a:sym typeface="Symbol" pitchFamily="18" charset="2"/>
                  </a:rPr>
                  <a:t>Adj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  <a:sym typeface="Symbol" pitchFamily="18" charset="2"/>
                  </a:rPr>
                  <a:t>u</a:t>
                </a:r>
                <a:r>
                  <a:rPr lang="en-US" sz="2800" dirty="0" smtClean="0">
                    <a:solidFill>
                      <a:srgbClr val="008A87"/>
                    </a:solidFill>
                    <a:sym typeface="Symbol" pitchFamily="18" charset="2"/>
                  </a:rPr>
                  <a:t>] &amp; v</a:t>
                </a:r>
                <a:r>
                  <a:rPr lang="en-US" altLang="zh-CN" sz="2800" dirty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 </a:t>
                </a:r>
                <a:r>
                  <a:rPr lang="en-US" altLang="zh-CN" sz="2800" dirty="0" smtClean="0">
                    <a:solidFill>
                      <a:srgbClr val="008A87"/>
                    </a:solidFill>
                    <a:latin typeface="Symbol" pitchFamily="18" charset="2"/>
                    <a:sym typeface="Symbol" pitchFamily="18" charset="2"/>
                  </a:rPr>
                  <a:t>Î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– </a:t>
                </a:r>
                <a:r>
                  <a:rPr lang="en-US" altLang="zh-CN" sz="2800" i="1" dirty="0" smtClean="0">
                    <a:solidFill>
                      <a:srgbClr val="FF0000"/>
                    </a:solidFill>
                  </a:rPr>
                  <a:t>S</a:t>
                </a:r>
                <a:endParaRPr lang="en-US" sz="2800" dirty="0">
                  <a:solidFill>
                    <a:srgbClr val="008A87"/>
                  </a:solidFill>
                  <a:sym typeface="Symbol" pitchFamily="18" charset="2"/>
                </a:endParaRPr>
              </a:p>
              <a:p>
                <a:pPr lvl="3" algn="l">
                  <a:buClrTx/>
                </a:pPr>
                <a:r>
                  <a:rPr lang="en-US" sz="2800" b="1" dirty="0"/>
                  <a:t>do</a:t>
                </a:r>
                <a:r>
                  <a:rPr lang="en-US" sz="2800" dirty="0"/>
                  <a:t> </a:t>
                </a:r>
                <a:r>
                  <a:rPr lang="en-US" sz="2800" b="1" dirty="0">
                    <a:sym typeface="Symbol" pitchFamily="18" charset="2"/>
                  </a:rPr>
                  <a:t>if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 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&gt;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)</a:t>
                </a:r>
              </a:p>
              <a:p>
                <a:pPr lvl="4" algn="l">
                  <a:buClrTx/>
                </a:pPr>
                <a:r>
                  <a:rPr lang="en-US" sz="2800" b="1" dirty="0">
                    <a:sym typeface="Symbol" pitchFamily="18" charset="2"/>
                  </a:rPr>
                  <a:t>	then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</a:t>
                </a:r>
                <a:r>
                  <a:rPr lang="en-US" sz="2800" dirty="0">
                    <a:solidFill>
                      <a:srgbClr val="008A87"/>
                    </a:solidFill>
                    <a:sym typeface="Symbol" pitchFamily="18" charset="2"/>
                  </a:rPr>
                  <a:t>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d</a:t>
                </a:r>
                <a:r>
                  <a:rPr lang="en-US" sz="2800" dirty="0">
                    <a:solidFill>
                      <a:srgbClr val="008A87"/>
                    </a:solidFill>
                  </a:rPr>
                  <a:t>[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] +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w</a:t>
                </a:r>
                <a:r>
                  <a:rPr lang="en-US" sz="2800" dirty="0">
                    <a:solidFill>
                      <a:srgbClr val="008A87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u</a:t>
                </a:r>
                <a:r>
                  <a:rPr lang="en-US" sz="2800" dirty="0">
                    <a:solidFill>
                      <a:srgbClr val="008A87"/>
                    </a:solidFill>
                  </a:rPr>
                  <a:t>, </a:t>
                </a:r>
                <a:r>
                  <a:rPr lang="en-US" sz="2800" i="1" dirty="0">
                    <a:solidFill>
                      <a:srgbClr val="008A87"/>
                    </a:solidFill>
                  </a:rPr>
                  <a:t>v</a:t>
                </a:r>
                <a:r>
                  <a:rPr lang="en-US" sz="2800" dirty="0" smtClean="0">
                    <a:solidFill>
                      <a:srgbClr val="008A87"/>
                    </a:solidFill>
                  </a:rPr>
                  <a:t>),</a:t>
                </a:r>
                <a:r>
                  <a:rPr lang="en-US" sz="2800" dirty="0" smtClean="0">
                    <a:solidFill>
                      <a:srgbClr val="008A87"/>
                    </a:solidFill>
                    <a:ea typeface="Cambria Math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8A87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8A87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008A87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rgbClr val="008A87"/>
                    </a:solidFill>
                  </a:rPr>
                  <a:t> , </a:t>
                </a:r>
                <a:endParaRPr lang="en-US" sz="2800" i="1" dirty="0">
                  <a:solidFill>
                    <a:srgbClr val="008A87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396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325" y="3124200"/>
                <a:ext cx="8200322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486" t="-2506" r="-594" b="-5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562600" y="38100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b="1" i="1" dirty="0" smtClean="0">
                <a:solidFill>
                  <a:srgbClr val="FF0000"/>
                </a:solidFill>
              </a:rPr>
              <a:t>relaxation step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934200" y="4271665"/>
            <a:ext cx="152400" cy="1479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38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462604-3839-4A5D-B4CD-A27BB7F4B2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Corollary:</a:t>
            </a:r>
            <a:r>
              <a:rPr lang="en-US" altLang="zh-CN" sz="2800" smtClean="0"/>
              <a:t> If negative-weight circuit exists in the given graph, in the n-th iteration,  the cost of a shortest path from </a:t>
            </a:r>
            <a:r>
              <a:rPr lang="en-US" altLang="zh-CN" sz="2800" i="1" smtClean="0"/>
              <a:t>s</a:t>
            </a:r>
            <a:r>
              <a:rPr lang="en-US" altLang="zh-CN" sz="2800" smtClean="0"/>
              <a:t> to </a:t>
            </a:r>
            <a:r>
              <a:rPr lang="en-US" altLang="zh-CN" sz="2800" i="1" smtClean="0"/>
              <a:t>some</a:t>
            </a:r>
            <a:r>
              <a:rPr lang="en-US" altLang="zh-CN" sz="2800" smtClean="0"/>
              <a:t> node </a:t>
            </a:r>
            <a:r>
              <a:rPr lang="en-US" altLang="zh-CN" sz="2800" i="1" smtClean="0"/>
              <a:t>v</a:t>
            </a:r>
            <a:r>
              <a:rPr lang="en-US" altLang="zh-CN" sz="2800" smtClean="0"/>
              <a:t> will be further reduced.</a:t>
            </a:r>
            <a:endParaRPr lang="en-US" altLang="zh-CN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/>
              <a:t>Demonstrated by the following examples.</a:t>
            </a:r>
          </a:p>
        </p:txBody>
      </p:sp>
    </p:spTree>
    <p:extLst>
      <p:ext uri="{BB962C8B-B14F-4D97-AF65-F5344CB8AC3E}">
        <p14:creationId xmlns:p14="http://schemas.microsoft.com/office/powerpoint/2010/main" val="233250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BEF23F2-AB1F-4642-A253-1649E05F90A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/>
          </a:p>
        </p:txBody>
      </p:sp>
      <p:grpSp>
        <p:nvGrpSpPr>
          <p:cNvPr id="12293" name="Group 2"/>
          <p:cNvGrpSpPr>
            <a:grpSpLocks/>
          </p:cNvGrpSpPr>
          <p:nvPr/>
        </p:nvGrpSpPr>
        <p:grpSpPr bwMode="auto">
          <a:xfrm>
            <a:off x="2362200" y="1524000"/>
            <a:ext cx="4191000" cy="3505200"/>
            <a:chOff x="1488" y="960"/>
            <a:chExt cx="2640" cy="2208"/>
          </a:xfrm>
        </p:grpSpPr>
        <p:sp>
          <p:nvSpPr>
            <p:cNvPr id="12320" name="Oval 3"/>
            <p:cNvSpPr>
              <a:spLocks noChangeArrowheads="1"/>
            </p:cNvSpPr>
            <p:nvPr/>
          </p:nvSpPr>
          <p:spPr bwMode="auto">
            <a:xfrm>
              <a:off x="1488" y="148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2321" name="Oval 4"/>
            <p:cNvSpPr>
              <a:spLocks noChangeArrowheads="1"/>
            </p:cNvSpPr>
            <p:nvPr/>
          </p:nvSpPr>
          <p:spPr bwMode="auto">
            <a:xfrm>
              <a:off x="2208" y="196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2" name="Oval 5"/>
            <p:cNvSpPr>
              <a:spLocks noChangeArrowheads="1"/>
            </p:cNvSpPr>
            <p:nvPr/>
          </p:nvSpPr>
          <p:spPr bwMode="auto">
            <a:xfrm>
              <a:off x="2208" y="96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  <a:endParaRPr lang="en-US" altLang="zh-CN" sz="2400"/>
            </a:p>
          </p:txBody>
        </p:sp>
        <p:sp>
          <p:nvSpPr>
            <p:cNvPr id="12323" name="Oval 6"/>
            <p:cNvSpPr>
              <a:spLocks noChangeArrowheads="1"/>
            </p:cNvSpPr>
            <p:nvPr/>
          </p:nvSpPr>
          <p:spPr bwMode="auto">
            <a:xfrm>
              <a:off x="3072" y="1968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4" name="Oval 7"/>
            <p:cNvSpPr>
              <a:spLocks noChangeArrowheads="1"/>
            </p:cNvSpPr>
            <p:nvPr/>
          </p:nvSpPr>
          <p:spPr bwMode="auto">
            <a:xfrm>
              <a:off x="3840" y="1536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5" name="Oval 8"/>
            <p:cNvSpPr>
              <a:spLocks noChangeArrowheads="1"/>
            </p:cNvSpPr>
            <p:nvPr/>
          </p:nvSpPr>
          <p:spPr bwMode="auto">
            <a:xfrm>
              <a:off x="3072" y="96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6" name="Oval 9"/>
            <p:cNvSpPr>
              <a:spLocks noChangeArrowheads="1"/>
            </p:cNvSpPr>
            <p:nvPr/>
          </p:nvSpPr>
          <p:spPr bwMode="auto">
            <a:xfrm>
              <a:off x="2640" y="2880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  <p:sp>
          <p:nvSpPr>
            <p:cNvPr id="12327" name="Oval 10"/>
            <p:cNvSpPr>
              <a:spLocks noChangeArrowheads="1"/>
            </p:cNvSpPr>
            <p:nvPr/>
          </p:nvSpPr>
          <p:spPr bwMode="auto">
            <a:xfrm>
              <a:off x="1728" y="2832"/>
              <a:ext cx="288" cy="288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12294" name="Line 11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12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3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4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5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6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7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8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9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3" name="Group 20"/>
          <p:cNvGrpSpPr>
            <a:grpSpLocks/>
          </p:cNvGrpSpPr>
          <p:nvPr/>
        </p:nvGrpSpPr>
        <p:grpSpPr bwMode="auto">
          <a:xfrm>
            <a:off x="3048000" y="3581400"/>
            <a:ext cx="1295400" cy="1219200"/>
            <a:chOff x="1920" y="2256"/>
            <a:chExt cx="816" cy="768"/>
          </a:xfrm>
        </p:grpSpPr>
        <p:sp>
          <p:nvSpPr>
            <p:cNvPr id="12317" name="Line 21"/>
            <p:cNvSpPr>
              <a:spLocks noChangeShapeType="1"/>
            </p:cNvSpPr>
            <p:nvPr/>
          </p:nvSpPr>
          <p:spPr bwMode="auto">
            <a:xfrm flipH="1">
              <a:off x="1920" y="2256"/>
              <a:ext cx="336" cy="576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22"/>
            <p:cNvSpPr>
              <a:spLocks noChangeShapeType="1"/>
            </p:cNvSpPr>
            <p:nvPr/>
          </p:nvSpPr>
          <p:spPr bwMode="auto">
            <a:xfrm>
              <a:off x="2016" y="3024"/>
              <a:ext cx="624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23"/>
            <p:cNvSpPr>
              <a:spLocks noChangeShapeType="1"/>
            </p:cNvSpPr>
            <p:nvPr/>
          </p:nvSpPr>
          <p:spPr bwMode="auto">
            <a:xfrm flipH="1" flipV="1">
              <a:off x="2448" y="2256"/>
              <a:ext cx="288" cy="624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4" name="Text Box 24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2305" name="Text Box 25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2306" name="Text Box 26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2307" name="Text Box 27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2308" name="Text Box 28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2309" name="Text Box 29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2310" name="Text Box 30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2311" name="Text Box 31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2312" name="Text Box 32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2314" name="Text Box 34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2315" name="Text Box 35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2316" name="Text Box 36"/>
          <p:cNvSpPr txBox="1">
            <a:spLocks noChangeArrowheads="1"/>
          </p:cNvSpPr>
          <p:nvPr/>
        </p:nvSpPr>
        <p:spPr bwMode="auto">
          <a:xfrm>
            <a:off x="1981200" y="5562600"/>
            <a:ext cx="503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An example with negative-weight cycle</a:t>
            </a:r>
          </a:p>
        </p:txBody>
      </p:sp>
    </p:spTree>
    <p:extLst>
      <p:ext uri="{BB962C8B-B14F-4D97-AF65-F5344CB8AC3E}">
        <p14:creationId xmlns:p14="http://schemas.microsoft.com/office/powerpoint/2010/main" val="32228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CC3C26-0750-423C-B225-E6D6FA1AA7D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/>
          </a:p>
        </p:txBody>
      </p:sp>
      <p:grpSp>
        <p:nvGrpSpPr>
          <p:cNvPr id="13317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3319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3345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3346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3347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3348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49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0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1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3352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3321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3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4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5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3334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3335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3336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3337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333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3339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3340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3341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3342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3343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3344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3318" name="Text Box 37"/>
          <p:cNvSpPr txBox="1">
            <a:spLocks noChangeArrowheads="1"/>
          </p:cNvSpPr>
          <p:nvPr/>
        </p:nvSpPr>
        <p:spPr bwMode="auto">
          <a:xfrm>
            <a:off x="5638800" y="5486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i=1</a:t>
            </a:r>
          </a:p>
        </p:txBody>
      </p:sp>
    </p:spTree>
    <p:extLst>
      <p:ext uri="{BB962C8B-B14F-4D97-AF65-F5344CB8AC3E}">
        <p14:creationId xmlns:p14="http://schemas.microsoft.com/office/powerpoint/2010/main" val="42480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23F0F18-D148-47BA-B322-6F514D89BD5E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/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4343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4369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4370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4371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4372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4373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4374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4375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14376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4344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4345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6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7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8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9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0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4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6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4358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4359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4360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4361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4362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4363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64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4365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4366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67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4368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4342" name="Text Box 37"/>
          <p:cNvSpPr txBox="1">
            <a:spLocks noChangeArrowheads="1"/>
          </p:cNvSpPr>
          <p:nvPr/>
        </p:nvSpPr>
        <p:spPr bwMode="auto">
          <a:xfrm>
            <a:off x="5791200" y="5410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i=2</a:t>
            </a:r>
          </a:p>
        </p:txBody>
      </p:sp>
    </p:spTree>
    <p:extLst>
      <p:ext uri="{BB962C8B-B14F-4D97-AF65-F5344CB8AC3E}">
        <p14:creationId xmlns:p14="http://schemas.microsoft.com/office/powerpoint/2010/main" val="13971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392597-FA70-4399-A830-8C293D7DE50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/>
          </a:p>
        </p:txBody>
      </p:sp>
      <p:grpSp>
        <p:nvGrpSpPr>
          <p:cNvPr id="15365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5367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5393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5394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7</a:t>
                </a:r>
              </a:p>
            </p:txBody>
          </p:sp>
          <p:sp>
            <p:nvSpPr>
              <p:cNvPr id="15395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5396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5397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5398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5399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5400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5368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5369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0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1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2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3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4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5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5382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5383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5384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5385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5386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5387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5388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5389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5390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5391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5392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5366" name="Text Box 37"/>
          <p:cNvSpPr txBox="1">
            <a:spLocks noChangeArrowheads="1"/>
          </p:cNvSpPr>
          <p:nvPr/>
        </p:nvSpPr>
        <p:spPr bwMode="auto">
          <a:xfrm>
            <a:off x="5562600" y="5029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i=3</a:t>
            </a:r>
          </a:p>
        </p:txBody>
      </p:sp>
    </p:spTree>
    <p:extLst>
      <p:ext uri="{BB962C8B-B14F-4D97-AF65-F5344CB8AC3E}">
        <p14:creationId xmlns:p14="http://schemas.microsoft.com/office/powerpoint/2010/main" val="4261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9B1DF8F-0246-4664-ABDB-4E93DB2D80F0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/>
          </a:p>
        </p:txBody>
      </p:sp>
      <p:grpSp>
        <p:nvGrpSpPr>
          <p:cNvPr id="16389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6391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6417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6418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16419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6420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16</a:t>
                </a:r>
              </a:p>
            </p:txBody>
          </p:sp>
          <p:sp>
            <p:nvSpPr>
              <p:cNvPr id="16421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6422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6423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6424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9</a:t>
                </a:r>
              </a:p>
            </p:txBody>
          </p:sp>
        </p:grpSp>
        <p:grpSp>
          <p:nvGrpSpPr>
            <p:cNvPr id="16392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6393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4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7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8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6406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6407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6408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6409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6410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6411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6412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6413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6414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6415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6416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6390" name="Text Box 37"/>
          <p:cNvSpPr txBox="1">
            <a:spLocks noChangeArrowheads="1"/>
          </p:cNvSpPr>
          <p:nvPr/>
        </p:nvSpPr>
        <p:spPr bwMode="auto">
          <a:xfrm>
            <a:off x="6477000" y="5181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i=4</a:t>
            </a:r>
          </a:p>
        </p:txBody>
      </p:sp>
    </p:spTree>
    <p:extLst>
      <p:ext uri="{BB962C8B-B14F-4D97-AF65-F5344CB8AC3E}">
        <p14:creationId xmlns:p14="http://schemas.microsoft.com/office/powerpoint/2010/main" val="34851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509E6-C310-4B07-AE8F-88BD54F175A6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smtClean="0"/>
          </a:p>
        </p:txBody>
      </p:sp>
      <p:sp>
        <p:nvSpPr>
          <p:cNvPr id="17413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7414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17416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17417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17418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</a:t>
            </a:r>
          </a:p>
        </p:txBody>
      </p:sp>
      <p:sp>
        <p:nvSpPr>
          <p:cNvPr id="17420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8</a:t>
            </a:r>
          </a:p>
        </p:txBody>
      </p:sp>
      <p:sp>
        <p:nvSpPr>
          <p:cNvPr id="17421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7434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7435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7436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7437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7438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7439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7440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7441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7442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7443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7444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7445" name="Text Box 34"/>
          <p:cNvSpPr txBox="1">
            <a:spLocks noChangeArrowheads="1"/>
          </p:cNvSpPr>
          <p:nvPr/>
        </p:nvSpPr>
        <p:spPr bwMode="auto">
          <a:xfrm>
            <a:off x="6629400" y="5257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i=5</a:t>
            </a:r>
          </a:p>
        </p:txBody>
      </p:sp>
    </p:spTree>
    <p:extLst>
      <p:ext uri="{BB962C8B-B14F-4D97-AF65-F5344CB8AC3E}">
        <p14:creationId xmlns:p14="http://schemas.microsoft.com/office/powerpoint/2010/main" val="15840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3211F11-F242-4E12-A0DD-E4571A7FF735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smtClean="0"/>
          </a:p>
        </p:txBody>
      </p:sp>
      <p:grpSp>
        <p:nvGrpSpPr>
          <p:cNvPr id="18437" name="Group 2"/>
          <p:cNvGrpSpPr>
            <a:grpSpLocks/>
          </p:cNvGrpSpPr>
          <p:nvPr/>
        </p:nvGrpSpPr>
        <p:grpSpPr bwMode="auto">
          <a:xfrm>
            <a:off x="2362200" y="1143000"/>
            <a:ext cx="4191000" cy="3886200"/>
            <a:chOff x="1488" y="720"/>
            <a:chExt cx="2640" cy="2448"/>
          </a:xfrm>
        </p:grpSpPr>
        <p:grpSp>
          <p:nvGrpSpPr>
            <p:cNvPr id="18439" name="Group 3"/>
            <p:cNvGrpSpPr>
              <a:grpSpLocks/>
            </p:cNvGrpSpPr>
            <p:nvPr/>
          </p:nvGrpSpPr>
          <p:grpSpPr bwMode="auto">
            <a:xfrm>
              <a:off x="1488" y="960"/>
              <a:ext cx="2640" cy="2208"/>
              <a:chOff x="1488" y="960"/>
              <a:chExt cx="2640" cy="2208"/>
            </a:xfrm>
          </p:grpSpPr>
          <p:sp>
            <p:nvSpPr>
              <p:cNvPr id="18465" name="Oval 4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18466" name="Oval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18467" name="Oval 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6</a:t>
                </a:r>
                <a:endParaRPr lang="en-US" altLang="zh-CN" sz="2400"/>
              </a:p>
            </p:txBody>
          </p:sp>
          <p:sp>
            <p:nvSpPr>
              <p:cNvPr id="18468" name="Oval 7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288" cy="288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15</a:t>
                </a:r>
              </a:p>
            </p:txBody>
          </p:sp>
          <p:sp>
            <p:nvSpPr>
              <p:cNvPr id="18469" name="Oval 8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12</a:t>
                </a:r>
              </a:p>
            </p:txBody>
          </p:sp>
          <p:sp>
            <p:nvSpPr>
              <p:cNvPr id="18470" name="Oval 9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288" cy="288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11</a:t>
                </a:r>
              </a:p>
            </p:txBody>
          </p:sp>
          <p:sp>
            <p:nvSpPr>
              <p:cNvPr id="18471" name="Oval 10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0</a:t>
                </a:r>
              </a:p>
            </p:txBody>
          </p:sp>
          <p:sp>
            <p:nvSpPr>
              <p:cNvPr id="18472" name="Oval 11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88" cy="28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ym typeface="Symbol" pitchFamily="18" charset="2"/>
                  </a:rPr>
                  <a:t>8</a:t>
                </a:r>
              </a:p>
            </p:txBody>
          </p:sp>
        </p:grpSp>
        <p:grpSp>
          <p:nvGrpSpPr>
            <p:cNvPr id="18440" name="Group 12"/>
            <p:cNvGrpSpPr>
              <a:grpSpLocks/>
            </p:cNvGrpSpPr>
            <p:nvPr/>
          </p:nvGrpSpPr>
          <p:grpSpPr bwMode="auto">
            <a:xfrm>
              <a:off x="1680" y="720"/>
              <a:ext cx="2208" cy="2304"/>
              <a:chOff x="1680" y="720"/>
              <a:chExt cx="2208" cy="2304"/>
            </a:xfrm>
          </p:grpSpPr>
          <p:sp>
            <p:nvSpPr>
              <p:cNvPr id="18441" name="Line 13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528" cy="33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2" name="Line 14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480" cy="288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" name="Line 15"/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Line 16"/>
              <p:cNvSpPr>
                <a:spLocks noChangeShapeType="1"/>
              </p:cNvSpPr>
              <p:nvPr/>
            </p:nvSpPr>
            <p:spPr bwMode="auto">
              <a:xfrm flipH="1">
                <a:off x="2496" y="11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Line 1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Line 18"/>
              <p:cNvSpPr>
                <a:spLocks noChangeShapeType="1"/>
              </p:cNvSpPr>
              <p:nvPr/>
            </p:nvSpPr>
            <p:spPr bwMode="auto">
              <a:xfrm>
                <a:off x="2496" y="2112"/>
                <a:ext cx="576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" name="Line 19"/>
              <p:cNvSpPr>
                <a:spLocks noChangeShapeType="1"/>
              </p:cNvSpPr>
              <p:nvPr/>
            </p:nvSpPr>
            <p:spPr bwMode="auto">
              <a:xfrm flipV="1">
                <a:off x="3216" y="124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" name="Line 20"/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528" cy="38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Line 21"/>
              <p:cNvSpPr>
                <a:spLocks noChangeShapeType="1"/>
              </p:cNvSpPr>
              <p:nvPr/>
            </p:nvSpPr>
            <p:spPr bwMode="auto">
              <a:xfrm flipV="1">
                <a:off x="3360" y="1776"/>
                <a:ext cx="48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Line 22"/>
              <p:cNvSpPr>
                <a:spLocks noChangeShapeType="1"/>
              </p:cNvSpPr>
              <p:nvPr/>
            </p:nvSpPr>
            <p:spPr bwMode="auto">
              <a:xfrm flipH="1">
                <a:off x="1920" y="2256"/>
                <a:ext cx="336" cy="576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Line 23"/>
              <p:cNvSpPr>
                <a:spLocks noChangeShapeType="1"/>
              </p:cNvSpPr>
              <p:nvPr/>
            </p:nvSpPr>
            <p:spPr bwMode="auto">
              <a:xfrm>
                <a:off x="2016" y="3024"/>
                <a:ext cx="624" cy="0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" name="Line 24"/>
              <p:cNvSpPr>
                <a:spLocks noChangeShapeType="1"/>
              </p:cNvSpPr>
              <p:nvPr/>
            </p:nvSpPr>
            <p:spPr bwMode="auto">
              <a:xfrm flipH="1" flipV="1">
                <a:off x="2448" y="2256"/>
                <a:ext cx="288" cy="624"/>
              </a:xfrm>
              <a:prstGeom prst="line">
                <a:avLst/>
              </a:prstGeom>
              <a:noFill/>
              <a:ln w="635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10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8454" name="Text Box 26"/>
              <p:cNvSpPr txBox="1">
                <a:spLocks noChangeArrowheads="1"/>
              </p:cNvSpPr>
              <p:nvPr/>
            </p:nvSpPr>
            <p:spPr bwMode="auto">
              <a:xfrm>
                <a:off x="1766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8455" name="Text Box 27"/>
              <p:cNvSpPr txBox="1">
                <a:spLocks noChangeArrowheads="1"/>
              </p:cNvSpPr>
              <p:nvPr/>
            </p:nvSpPr>
            <p:spPr bwMode="auto">
              <a:xfrm>
                <a:off x="235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8</a:t>
                </a:r>
              </a:p>
            </p:txBody>
          </p:sp>
          <p:sp>
            <p:nvSpPr>
              <p:cNvPr id="18456" name="Text Box 28"/>
              <p:cNvSpPr txBox="1">
                <a:spLocks noChangeArrowheads="1"/>
              </p:cNvSpPr>
              <p:nvPr/>
            </p:nvSpPr>
            <p:spPr bwMode="auto">
              <a:xfrm>
                <a:off x="2678" y="7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8457" name="Text Box 29"/>
              <p:cNvSpPr txBox="1">
                <a:spLocks noChangeArrowheads="1"/>
              </p:cNvSpPr>
              <p:nvPr/>
            </p:nvSpPr>
            <p:spPr bwMode="auto">
              <a:xfrm>
                <a:off x="2598" y="120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-2</a:t>
                </a:r>
              </a:p>
            </p:txBody>
          </p:sp>
          <p:sp>
            <p:nvSpPr>
              <p:cNvPr id="18458" name="Text Box 30"/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8459" name="Text Box 31"/>
              <p:cNvSpPr txBox="1">
                <a:spLocks noChangeArrowheads="1"/>
              </p:cNvSpPr>
              <p:nvPr/>
            </p:nvSpPr>
            <p:spPr bwMode="auto">
              <a:xfrm>
                <a:off x="353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8460" name="Text Box 32"/>
              <p:cNvSpPr txBox="1">
                <a:spLocks noChangeArrowheads="1"/>
              </p:cNvSpPr>
              <p:nvPr/>
            </p:nvSpPr>
            <p:spPr bwMode="auto">
              <a:xfrm>
                <a:off x="2630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9</a:t>
                </a:r>
              </a:p>
            </p:txBody>
          </p:sp>
          <p:sp>
            <p:nvSpPr>
              <p:cNvPr id="18461" name="Text Box 33"/>
              <p:cNvSpPr txBox="1">
                <a:spLocks noChangeArrowheads="1"/>
              </p:cNvSpPr>
              <p:nvPr/>
            </p:nvSpPr>
            <p:spPr bwMode="auto">
              <a:xfrm>
                <a:off x="301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8462" name="Text Box 34"/>
              <p:cNvSpPr txBox="1">
                <a:spLocks noChangeArrowheads="1"/>
              </p:cNvSpPr>
              <p:nvPr/>
            </p:nvSpPr>
            <p:spPr bwMode="auto">
              <a:xfrm>
                <a:off x="1910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8463" name="Text Box 35"/>
              <p:cNvSpPr txBox="1">
                <a:spLocks noChangeArrowheads="1"/>
              </p:cNvSpPr>
              <p:nvPr/>
            </p:nvSpPr>
            <p:spPr bwMode="auto">
              <a:xfrm>
                <a:off x="2582" y="23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8464" name="Text Box 36"/>
              <p:cNvSpPr txBox="1">
                <a:spLocks noChangeArrowheads="1"/>
              </p:cNvSpPr>
              <p:nvPr/>
            </p:nvSpPr>
            <p:spPr bwMode="auto">
              <a:xfrm>
                <a:off x="2166" y="273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-8</a:t>
                </a:r>
              </a:p>
            </p:txBody>
          </p:sp>
        </p:grpSp>
      </p:grpSp>
      <p:sp>
        <p:nvSpPr>
          <p:cNvPr id="18438" name="Text Box 37"/>
          <p:cNvSpPr txBox="1">
            <a:spLocks noChangeArrowheads="1"/>
          </p:cNvSpPr>
          <p:nvPr/>
        </p:nvSpPr>
        <p:spPr bwMode="auto">
          <a:xfrm>
            <a:off x="6858000" y="5334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i=6</a:t>
            </a:r>
          </a:p>
        </p:txBody>
      </p:sp>
    </p:spTree>
    <p:extLst>
      <p:ext uri="{BB962C8B-B14F-4D97-AF65-F5344CB8AC3E}">
        <p14:creationId xmlns:p14="http://schemas.microsoft.com/office/powerpoint/2010/main" val="15254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43AC52E-8CE7-4EC6-B08C-F3C81731B437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/>
          </a:p>
        </p:txBody>
      </p:sp>
      <p:sp>
        <p:nvSpPr>
          <p:cNvPr id="19461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315395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5</a:t>
            </a: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19464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19466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19467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0</a:t>
            </a:r>
          </a:p>
        </p:txBody>
      </p:sp>
      <p:sp>
        <p:nvSpPr>
          <p:cNvPr id="19468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8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19482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9483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19484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9485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19486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9487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9488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19489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19490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9491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19492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19493" name="Text Box 34"/>
          <p:cNvSpPr txBox="1">
            <a:spLocks noChangeArrowheads="1"/>
          </p:cNvSpPr>
          <p:nvPr/>
        </p:nvSpPr>
        <p:spPr bwMode="auto">
          <a:xfrm>
            <a:off x="2286000" y="518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19494" name="Text Box 35"/>
          <p:cNvSpPr txBox="1">
            <a:spLocks noChangeArrowheads="1"/>
          </p:cNvSpPr>
          <p:nvPr/>
        </p:nvSpPr>
        <p:spPr bwMode="auto">
          <a:xfrm>
            <a:off x="5943600" y="525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i=7</a:t>
            </a:r>
          </a:p>
        </p:txBody>
      </p:sp>
    </p:spTree>
    <p:extLst>
      <p:ext uri="{BB962C8B-B14F-4D97-AF65-F5344CB8AC3E}">
        <p14:creationId xmlns:p14="http://schemas.microsoft.com/office/powerpoint/2010/main" val="267674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E51ED3-633D-42A2-B508-15B2C4F77DC9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smtClean="0"/>
          </a:p>
        </p:txBody>
      </p:sp>
      <p:sp>
        <p:nvSpPr>
          <p:cNvPr id="20485" name="Oval 2"/>
          <p:cNvSpPr>
            <a:spLocks noChangeArrowheads="1"/>
          </p:cNvSpPr>
          <p:nvPr/>
        </p:nvSpPr>
        <p:spPr bwMode="auto">
          <a:xfrm>
            <a:off x="2362200" y="23622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5</a:t>
            </a:r>
          </a:p>
        </p:txBody>
      </p:sp>
      <p:sp>
        <p:nvSpPr>
          <p:cNvPr id="20487" name="Oval 4"/>
          <p:cNvSpPr>
            <a:spLocks noChangeArrowheads="1"/>
          </p:cNvSpPr>
          <p:nvPr/>
        </p:nvSpPr>
        <p:spPr bwMode="auto">
          <a:xfrm>
            <a:off x="35052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6</a:t>
            </a:r>
            <a:endParaRPr lang="en-US" altLang="zh-CN" sz="2400"/>
          </a:p>
        </p:txBody>
      </p:sp>
      <p:sp>
        <p:nvSpPr>
          <p:cNvPr id="20488" name="Oval 5"/>
          <p:cNvSpPr>
            <a:spLocks noChangeArrowheads="1"/>
          </p:cNvSpPr>
          <p:nvPr/>
        </p:nvSpPr>
        <p:spPr bwMode="auto">
          <a:xfrm>
            <a:off x="4876800" y="3124200"/>
            <a:ext cx="457200" cy="457200"/>
          </a:xfrm>
          <a:prstGeom prst="ellipse">
            <a:avLst/>
          </a:prstGeom>
          <a:solidFill>
            <a:srgbClr val="00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15</a:t>
            </a:r>
          </a:p>
        </p:txBody>
      </p:sp>
      <p:sp>
        <p:nvSpPr>
          <p:cNvPr id="20489" name="Oval 6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12</a:t>
            </a:r>
          </a:p>
        </p:txBody>
      </p:sp>
      <p:sp>
        <p:nvSpPr>
          <p:cNvPr id="20490" name="Oval 7"/>
          <p:cNvSpPr>
            <a:spLocks noChangeArrowheads="1"/>
          </p:cNvSpPr>
          <p:nvPr/>
        </p:nvSpPr>
        <p:spPr bwMode="auto">
          <a:xfrm>
            <a:off x="4876800" y="1524000"/>
            <a:ext cx="457200" cy="457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11</a:t>
            </a:r>
          </a:p>
        </p:txBody>
      </p:sp>
      <p:sp>
        <p:nvSpPr>
          <p:cNvPr id="20491" name="Oval 8"/>
          <p:cNvSpPr>
            <a:spLocks noChangeArrowheads="1"/>
          </p:cNvSpPr>
          <p:nvPr/>
        </p:nvSpPr>
        <p:spPr bwMode="auto">
          <a:xfrm>
            <a:off x="4191000" y="45720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0</a:t>
            </a:r>
          </a:p>
        </p:txBody>
      </p:sp>
      <p:sp>
        <p:nvSpPr>
          <p:cNvPr id="20492" name="Oval 9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sym typeface="Symbol" pitchFamily="18" charset="2"/>
              </a:rPr>
              <a:t>7</a:t>
            </a:r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 flipV="1">
            <a:off x="2667000" y="1828800"/>
            <a:ext cx="838200" cy="533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1"/>
          <p:cNvSpPr>
            <a:spLocks noChangeShapeType="1"/>
          </p:cNvSpPr>
          <p:nvPr/>
        </p:nvSpPr>
        <p:spPr bwMode="auto">
          <a:xfrm>
            <a:off x="2743200" y="2743200"/>
            <a:ext cx="76200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>
            <a:off x="3962400" y="16002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3"/>
          <p:cNvSpPr>
            <a:spLocks noChangeShapeType="1"/>
          </p:cNvSpPr>
          <p:nvPr/>
        </p:nvSpPr>
        <p:spPr bwMode="auto">
          <a:xfrm flipH="1">
            <a:off x="3962400" y="1828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4"/>
          <p:cNvSpPr>
            <a:spLocks noChangeShapeType="1"/>
          </p:cNvSpPr>
          <p:nvPr/>
        </p:nvSpPr>
        <p:spPr bwMode="auto">
          <a:xfrm>
            <a:off x="3733800" y="205740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5"/>
          <p:cNvSpPr>
            <a:spLocks noChangeShapeType="1"/>
          </p:cNvSpPr>
          <p:nvPr/>
        </p:nvSpPr>
        <p:spPr bwMode="auto">
          <a:xfrm>
            <a:off x="3962400" y="3352800"/>
            <a:ext cx="9144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6"/>
          <p:cNvSpPr>
            <a:spLocks noChangeShapeType="1"/>
          </p:cNvSpPr>
          <p:nvPr/>
        </p:nvSpPr>
        <p:spPr bwMode="auto">
          <a:xfrm flipV="1">
            <a:off x="5105400" y="19812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17"/>
          <p:cNvSpPr>
            <a:spLocks noChangeShapeType="1"/>
          </p:cNvSpPr>
          <p:nvPr/>
        </p:nvSpPr>
        <p:spPr bwMode="auto">
          <a:xfrm>
            <a:off x="5334000" y="1828800"/>
            <a:ext cx="838200" cy="609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18"/>
          <p:cNvSpPr>
            <a:spLocks noChangeShapeType="1"/>
          </p:cNvSpPr>
          <p:nvPr/>
        </p:nvSpPr>
        <p:spPr bwMode="auto">
          <a:xfrm flipV="1">
            <a:off x="5334000" y="28194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19"/>
          <p:cNvSpPr>
            <a:spLocks noChangeShapeType="1"/>
          </p:cNvSpPr>
          <p:nvPr/>
        </p:nvSpPr>
        <p:spPr bwMode="auto">
          <a:xfrm flipH="1">
            <a:off x="3048000" y="3581400"/>
            <a:ext cx="533400" cy="9144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0"/>
          <p:cNvSpPr>
            <a:spLocks noChangeShapeType="1"/>
          </p:cNvSpPr>
          <p:nvPr/>
        </p:nvSpPr>
        <p:spPr bwMode="auto">
          <a:xfrm>
            <a:off x="3200400" y="4800600"/>
            <a:ext cx="990600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1"/>
          <p:cNvSpPr>
            <a:spLocks noChangeShapeType="1"/>
          </p:cNvSpPr>
          <p:nvPr/>
        </p:nvSpPr>
        <p:spPr bwMode="auto">
          <a:xfrm flipH="1" flipV="1">
            <a:off x="3886200" y="3581400"/>
            <a:ext cx="457200" cy="9906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22"/>
          <p:cNvSpPr txBox="1">
            <a:spLocks noChangeArrowheads="1"/>
          </p:cNvSpPr>
          <p:nvPr/>
        </p:nvSpPr>
        <p:spPr bwMode="auto">
          <a:xfrm>
            <a:off x="2727325" y="1752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6</a:t>
            </a:r>
          </a:p>
        </p:txBody>
      </p:sp>
      <p:sp>
        <p:nvSpPr>
          <p:cNvPr id="20506" name="Text Box 23"/>
          <p:cNvSpPr txBox="1">
            <a:spLocks noChangeArrowheads="1"/>
          </p:cNvSpPr>
          <p:nvPr/>
        </p:nvSpPr>
        <p:spPr bwMode="auto">
          <a:xfrm>
            <a:off x="28035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20507" name="Text Box 24"/>
          <p:cNvSpPr txBox="1">
            <a:spLocks noChangeArrowheads="1"/>
          </p:cNvSpPr>
          <p:nvPr/>
        </p:nvSpPr>
        <p:spPr bwMode="auto">
          <a:xfrm>
            <a:off x="37338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8</a:t>
            </a:r>
          </a:p>
        </p:txBody>
      </p:sp>
      <p:sp>
        <p:nvSpPr>
          <p:cNvPr id="20508" name="Text Box 25"/>
          <p:cNvSpPr txBox="1">
            <a:spLocks noChangeArrowheads="1"/>
          </p:cNvSpPr>
          <p:nvPr/>
        </p:nvSpPr>
        <p:spPr bwMode="auto">
          <a:xfrm>
            <a:off x="4251325" y="114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20509" name="Text Box 26"/>
          <p:cNvSpPr txBox="1">
            <a:spLocks noChangeArrowheads="1"/>
          </p:cNvSpPr>
          <p:nvPr/>
        </p:nvSpPr>
        <p:spPr bwMode="auto">
          <a:xfrm>
            <a:off x="4124325" y="190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-2</a:t>
            </a:r>
          </a:p>
        </p:txBody>
      </p:sp>
      <p:sp>
        <p:nvSpPr>
          <p:cNvPr id="20510" name="Text Box 27"/>
          <p:cNvSpPr txBox="1">
            <a:spLocks noChangeArrowheads="1"/>
          </p:cNvSpPr>
          <p:nvPr/>
        </p:nvSpPr>
        <p:spPr bwMode="auto">
          <a:xfrm>
            <a:off x="5638800" y="1676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20511" name="Text Box 28"/>
          <p:cNvSpPr txBox="1">
            <a:spLocks noChangeArrowheads="1"/>
          </p:cNvSpPr>
          <p:nvPr/>
        </p:nvSpPr>
        <p:spPr bwMode="auto">
          <a:xfrm>
            <a:off x="560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20512" name="Text Box 29"/>
          <p:cNvSpPr txBox="1">
            <a:spLocks noChangeArrowheads="1"/>
          </p:cNvSpPr>
          <p:nvPr/>
        </p:nvSpPr>
        <p:spPr bwMode="auto">
          <a:xfrm>
            <a:off x="4175125" y="289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9</a:t>
            </a:r>
          </a:p>
        </p:txBody>
      </p:sp>
      <p:sp>
        <p:nvSpPr>
          <p:cNvPr id="20513" name="Text Box 30"/>
          <p:cNvSpPr txBox="1">
            <a:spLocks noChangeArrowheads="1"/>
          </p:cNvSpPr>
          <p:nvPr/>
        </p:nvSpPr>
        <p:spPr bwMode="auto">
          <a:xfrm>
            <a:off x="4784725" y="243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7</a:t>
            </a:r>
          </a:p>
        </p:txBody>
      </p:sp>
      <p:sp>
        <p:nvSpPr>
          <p:cNvPr id="20514" name="Text Box 31"/>
          <p:cNvSpPr txBox="1">
            <a:spLocks noChangeArrowheads="1"/>
          </p:cNvSpPr>
          <p:nvPr/>
        </p:nvSpPr>
        <p:spPr bwMode="auto">
          <a:xfrm>
            <a:off x="30321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20515" name="Text Box 32"/>
          <p:cNvSpPr txBox="1">
            <a:spLocks noChangeArrowheads="1"/>
          </p:cNvSpPr>
          <p:nvPr/>
        </p:nvSpPr>
        <p:spPr bwMode="auto">
          <a:xfrm>
            <a:off x="4098925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</a:t>
            </a:r>
          </a:p>
        </p:txBody>
      </p:sp>
      <p:sp>
        <p:nvSpPr>
          <p:cNvPr id="20516" name="Text Box 33"/>
          <p:cNvSpPr txBox="1">
            <a:spLocks noChangeArrowheads="1"/>
          </p:cNvSpPr>
          <p:nvPr/>
        </p:nvSpPr>
        <p:spPr bwMode="auto">
          <a:xfrm>
            <a:off x="3438525" y="4343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-8</a:t>
            </a:r>
          </a:p>
        </p:txBody>
      </p:sp>
      <p:sp>
        <p:nvSpPr>
          <p:cNvPr id="20517" name="Text Box 34"/>
          <p:cNvSpPr txBox="1">
            <a:spLocks noChangeArrowheads="1"/>
          </p:cNvSpPr>
          <p:nvPr/>
        </p:nvSpPr>
        <p:spPr bwMode="auto">
          <a:xfrm>
            <a:off x="2286000" y="518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20518" name="Text Box 35"/>
          <p:cNvSpPr txBox="1">
            <a:spLocks noChangeArrowheads="1"/>
          </p:cNvSpPr>
          <p:nvPr/>
        </p:nvSpPr>
        <p:spPr bwMode="auto">
          <a:xfrm>
            <a:off x="5943600" y="5257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i=8</a:t>
            </a:r>
          </a:p>
        </p:txBody>
      </p:sp>
    </p:spTree>
    <p:extLst>
      <p:ext uri="{BB962C8B-B14F-4D97-AF65-F5344CB8AC3E}">
        <p14:creationId xmlns:p14="http://schemas.microsoft.com/office/powerpoint/2010/main" val="206305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61155" name="Oval 3"/>
          <p:cNvSpPr>
            <a:spLocks noChangeArrowheads="1"/>
          </p:cNvSpPr>
          <p:nvPr/>
        </p:nvSpPr>
        <p:spPr bwMode="auto">
          <a:xfrm>
            <a:off x="3883025" y="272891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561156" name="Oval 4"/>
          <p:cNvSpPr>
            <a:spLocks noChangeArrowheads="1"/>
          </p:cNvSpPr>
          <p:nvPr/>
        </p:nvSpPr>
        <p:spPr bwMode="auto">
          <a:xfrm>
            <a:off x="56356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561157" name="Oval 5"/>
          <p:cNvSpPr>
            <a:spLocks noChangeArrowheads="1"/>
          </p:cNvSpPr>
          <p:nvPr/>
        </p:nvSpPr>
        <p:spPr bwMode="auto">
          <a:xfrm>
            <a:off x="7388225" y="1719263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561158" name="Oval 6"/>
          <p:cNvSpPr>
            <a:spLocks noChangeArrowheads="1"/>
          </p:cNvSpPr>
          <p:nvPr/>
        </p:nvSpPr>
        <p:spPr bwMode="auto">
          <a:xfrm>
            <a:off x="56356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561159" name="Oval 7"/>
          <p:cNvSpPr>
            <a:spLocks noChangeArrowheads="1"/>
          </p:cNvSpPr>
          <p:nvPr/>
        </p:nvSpPr>
        <p:spPr bwMode="auto">
          <a:xfrm>
            <a:off x="7388225" y="3738563"/>
            <a:ext cx="679450" cy="67945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cxnSp>
        <p:nvCxnSpPr>
          <p:cNvPr id="561160" name="AutoShape 8"/>
          <p:cNvCxnSpPr>
            <a:cxnSpLocks noChangeShapeType="1"/>
            <a:stCxn id="561155" idx="7"/>
            <a:endCxn id="561156" idx="2"/>
          </p:cNvCxnSpPr>
          <p:nvPr/>
        </p:nvCxnSpPr>
        <p:spPr bwMode="auto">
          <a:xfrm flipV="1">
            <a:off x="4462463" y="2058988"/>
            <a:ext cx="1173162" cy="7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1" name="AutoShape 9"/>
          <p:cNvCxnSpPr>
            <a:cxnSpLocks noChangeShapeType="1"/>
            <a:stCxn id="561155" idx="5"/>
            <a:endCxn id="561158" idx="2"/>
          </p:cNvCxnSpPr>
          <p:nvPr/>
        </p:nvCxnSpPr>
        <p:spPr bwMode="auto">
          <a:xfrm>
            <a:off x="4462463" y="3308350"/>
            <a:ext cx="1173162" cy="76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1162" name="AutoShape 10"/>
          <p:cNvCxnSpPr>
            <a:cxnSpLocks noChangeShapeType="1"/>
            <a:stCxn id="561156" idx="6"/>
            <a:endCxn id="561157" idx="2"/>
          </p:cNvCxnSpPr>
          <p:nvPr/>
        </p:nvCxnSpPr>
        <p:spPr bwMode="auto">
          <a:xfrm>
            <a:off x="6315075" y="20589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63" name="Arc 11"/>
          <p:cNvSpPr>
            <a:spLocks/>
          </p:cNvSpPr>
          <p:nvPr/>
        </p:nvSpPr>
        <p:spPr bwMode="auto">
          <a:xfrm>
            <a:off x="62468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4" name="Arc 12"/>
          <p:cNvSpPr>
            <a:spLocks/>
          </p:cNvSpPr>
          <p:nvPr/>
        </p:nvSpPr>
        <p:spPr bwMode="auto">
          <a:xfrm flipV="1">
            <a:off x="62452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5" name="Arc 13"/>
          <p:cNvSpPr>
            <a:spLocks/>
          </p:cNvSpPr>
          <p:nvPr/>
        </p:nvSpPr>
        <p:spPr bwMode="auto">
          <a:xfrm flipH="1">
            <a:off x="55594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6" name="Arc 14"/>
          <p:cNvSpPr>
            <a:spLocks/>
          </p:cNvSpPr>
          <p:nvPr/>
        </p:nvSpPr>
        <p:spPr bwMode="auto">
          <a:xfrm flipH="1" flipV="1">
            <a:off x="5559425" y="30781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7" name="Arc 15"/>
          <p:cNvSpPr>
            <a:spLocks/>
          </p:cNvSpPr>
          <p:nvPr/>
        </p:nvSpPr>
        <p:spPr bwMode="auto">
          <a:xfrm>
            <a:off x="7999413" y="2287588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8" name="Arc 16"/>
          <p:cNvSpPr>
            <a:spLocks/>
          </p:cNvSpPr>
          <p:nvPr/>
        </p:nvSpPr>
        <p:spPr bwMode="auto">
          <a:xfrm flipV="1">
            <a:off x="79978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69" name="Arc 17"/>
          <p:cNvSpPr>
            <a:spLocks/>
          </p:cNvSpPr>
          <p:nvPr/>
        </p:nvSpPr>
        <p:spPr bwMode="auto">
          <a:xfrm flipH="1">
            <a:off x="7312025" y="2290763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1170" name="Arc 18"/>
          <p:cNvSpPr>
            <a:spLocks/>
          </p:cNvSpPr>
          <p:nvPr/>
        </p:nvSpPr>
        <p:spPr bwMode="auto">
          <a:xfrm flipH="1" flipV="1">
            <a:off x="7312025" y="3073400"/>
            <a:ext cx="152400" cy="787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561171" name="AutoShape 19"/>
          <p:cNvCxnSpPr>
            <a:cxnSpLocks noChangeShapeType="1"/>
            <a:stCxn id="561158" idx="6"/>
            <a:endCxn id="561159" idx="2"/>
          </p:cNvCxnSpPr>
          <p:nvPr/>
        </p:nvCxnSpPr>
        <p:spPr bwMode="auto">
          <a:xfrm>
            <a:off x="6315075" y="4078288"/>
            <a:ext cx="1073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1172" name="Line 20"/>
          <p:cNvSpPr>
            <a:spLocks noChangeShapeType="1"/>
          </p:cNvSpPr>
          <p:nvPr/>
        </p:nvSpPr>
        <p:spPr bwMode="auto">
          <a:xfrm flipV="1">
            <a:off x="6321425" y="2163763"/>
            <a:ext cx="1066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1173" name="Text Box 21"/>
          <p:cNvSpPr txBox="1">
            <a:spLocks noChangeArrowheads="1"/>
          </p:cNvSpPr>
          <p:nvPr/>
        </p:nvSpPr>
        <p:spPr bwMode="auto">
          <a:xfrm>
            <a:off x="4492625" y="20494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10</a:t>
            </a: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4645025" y="3535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3</a:t>
            </a:r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55594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1</a:t>
            </a:r>
          </a:p>
        </p:txBody>
      </p:sp>
      <p:sp>
        <p:nvSpPr>
          <p:cNvPr id="561176" name="Text Box 24"/>
          <p:cNvSpPr txBox="1">
            <a:spLocks noChangeArrowheads="1"/>
          </p:cNvSpPr>
          <p:nvPr/>
        </p:nvSpPr>
        <p:spPr bwMode="auto">
          <a:xfrm>
            <a:off x="60166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4</a:t>
            </a:r>
          </a:p>
        </p:txBody>
      </p:sp>
      <p:sp>
        <p:nvSpPr>
          <p:cNvPr id="561177" name="Text Box 25"/>
          <p:cNvSpPr txBox="1">
            <a:spLocks noChangeArrowheads="1"/>
          </p:cNvSpPr>
          <p:nvPr/>
        </p:nvSpPr>
        <p:spPr bwMode="auto">
          <a:xfrm>
            <a:off x="733107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7</a:t>
            </a:r>
          </a:p>
        </p:txBody>
      </p:sp>
      <p:sp>
        <p:nvSpPr>
          <p:cNvPr id="561178" name="Text Box 26"/>
          <p:cNvSpPr txBox="1">
            <a:spLocks noChangeArrowheads="1"/>
          </p:cNvSpPr>
          <p:nvPr/>
        </p:nvSpPr>
        <p:spPr bwMode="auto">
          <a:xfrm>
            <a:off x="7807325" y="28178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9</a:t>
            </a: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6569075" y="2620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8</a:t>
            </a:r>
          </a:p>
        </p:txBody>
      </p:sp>
      <p:sp>
        <p:nvSpPr>
          <p:cNvPr id="561180" name="Text Box 28"/>
          <p:cNvSpPr txBox="1">
            <a:spLocks noChangeArrowheads="1"/>
          </p:cNvSpPr>
          <p:nvPr/>
        </p:nvSpPr>
        <p:spPr bwMode="auto">
          <a:xfrm>
            <a:off x="6702425" y="155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81" name="Text Box 29"/>
          <p:cNvSpPr txBox="1">
            <a:spLocks noChangeArrowheads="1"/>
          </p:cNvSpPr>
          <p:nvPr/>
        </p:nvSpPr>
        <p:spPr bwMode="auto">
          <a:xfrm>
            <a:off x="6702425" y="400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800">
                <a:solidFill>
                  <a:srgbClr val="008A87"/>
                </a:solidFill>
              </a:rPr>
              <a:t>2</a:t>
            </a:r>
          </a:p>
        </p:txBody>
      </p:sp>
      <p:sp>
        <p:nvSpPr>
          <p:cNvPr id="561194" name="Text Box 42"/>
          <p:cNvSpPr txBox="1">
            <a:spLocks noChangeArrowheads="1"/>
          </p:cNvSpPr>
          <p:nvPr/>
        </p:nvSpPr>
        <p:spPr bwMode="auto">
          <a:xfrm>
            <a:off x="4800600" y="5334000"/>
            <a:ext cx="239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S: </a:t>
            </a:r>
            <a:r>
              <a:rPr lang="en-US">
                <a:solidFill>
                  <a:srgbClr val="008A87"/>
                </a:solidFill>
              </a:rPr>
              <a:t>{ </a:t>
            </a:r>
            <a:r>
              <a:rPr lang="en-US" i="1">
                <a:solidFill>
                  <a:srgbClr val="008A87"/>
                </a:solidFill>
              </a:rPr>
              <a:t>A, C, E</a:t>
            </a:r>
            <a:r>
              <a:rPr lang="en-US">
                <a:solidFill>
                  <a:srgbClr val="008A87"/>
                </a:solidFill>
              </a:rPr>
              <a:t> }</a:t>
            </a:r>
          </a:p>
        </p:txBody>
      </p:sp>
      <p:sp>
        <p:nvSpPr>
          <p:cNvPr id="561195" name="Text Box 43"/>
          <p:cNvSpPr txBox="1">
            <a:spLocks noChangeArrowheads="1"/>
          </p:cNvSpPr>
          <p:nvPr/>
        </p:nvSpPr>
        <p:spPr bwMode="auto">
          <a:xfrm>
            <a:off x="3429000" y="27924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1196" name="Text Box 44"/>
          <p:cNvSpPr txBox="1">
            <a:spLocks noChangeArrowheads="1"/>
          </p:cNvSpPr>
          <p:nvPr/>
        </p:nvSpPr>
        <p:spPr bwMode="auto">
          <a:xfrm>
            <a:off x="5781675" y="11985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561197" name="Text Box 45"/>
          <p:cNvSpPr txBox="1">
            <a:spLocks noChangeArrowheads="1"/>
          </p:cNvSpPr>
          <p:nvPr/>
        </p:nvSpPr>
        <p:spPr bwMode="auto">
          <a:xfrm>
            <a:off x="5781675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61198" name="Text Box 46"/>
          <p:cNvSpPr txBox="1">
            <a:spLocks noChangeArrowheads="1"/>
          </p:cNvSpPr>
          <p:nvPr/>
        </p:nvSpPr>
        <p:spPr bwMode="auto">
          <a:xfrm>
            <a:off x="7532688" y="4457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61199" name="Text Box 47"/>
          <p:cNvSpPr txBox="1">
            <a:spLocks noChangeArrowheads="1"/>
          </p:cNvSpPr>
          <p:nvPr/>
        </p:nvSpPr>
        <p:spPr bwMode="auto">
          <a:xfrm>
            <a:off x="7431088" y="1198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61210" name="Text Box 58"/>
          <p:cNvSpPr txBox="1">
            <a:spLocks noChangeArrowheads="1"/>
          </p:cNvSpPr>
          <p:nvPr/>
        </p:nvSpPr>
        <p:spPr bwMode="auto">
          <a:xfrm>
            <a:off x="381000" y="1447800"/>
            <a:ext cx="487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</a:pPr>
            <a:r>
              <a:rPr lang="en-US" b="1" i="1" dirty="0">
                <a:solidFill>
                  <a:srgbClr val="008A87"/>
                </a:solidFill>
              </a:rPr>
              <a:t>“E”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08A87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EXTRACT-MIN</a:t>
            </a:r>
            <a:r>
              <a:rPr lang="en-US" sz="2000" b="1" dirty="0">
                <a:solidFill>
                  <a:srgbClr val="008A87"/>
                </a:solidFill>
              </a:rPr>
              <a:t>(</a:t>
            </a:r>
            <a:r>
              <a:rPr lang="en-US" sz="2000" b="1" i="1" dirty="0">
                <a:solidFill>
                  <a:srgbClr val="008A87"/>
                </a:solidFill>
              </a:rPr>
              <a:t>Q</a:t>
            </a:r>
            <a:r>
              <a:rPr lang="en-US" sz="2000" b="1" dirty="0">
                <a:solidFill>
                  <a:srgbClr val="008A87"/>
                </a:solidFill>
              </a:rPr>
              <a:t>)</a:t>
            </a:r>
            <a:r>
              <a:rPr lang="en-US" sz="20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1456182" y="53250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649982" y="5320605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622674" y="4715470"/>
            <a:ext cx="43180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43482" y="4105870"/>
            <a:ext cx="431800" cy="579438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20594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651570" y="4105870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62" name="Text Box 34"/>
          <p:cNvSpPr txBox="1">
            <a:spLocks noChangeArrowheads="1"/>
          </p:cNvSpPr>
          <p:nvPr/>
        </p:nvSpPr>
        <p:spPr bwMode="auto">
          <a:xfrm>
            <a:off x="3250057" y="410587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3888232" y="4105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>
                <a:solidFill>
                  <a:srgbClr val="008A87"/>
                </a:solidFill>
              </a:rPr>
              <a:t>E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744982" y="4105870"/>
            <a:ext cx="61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>
                <a:solidFill>
                  <a:srgbClr val="008A87"/>
                </a:solidFill>
              </a:rPr>
              <a:t>Q: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1491107" y="4715470"/>
            <a:ext cx="336550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>
                <a:solidFill>
                  <a:srgbClr val="008A87"/>
                </a:solidFill>
              </a:rPr>
              <a:t>0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21068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7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auto">
          <a:xfrm>
            <a:off x="2711686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3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3242754" y="4709120"/>
            <a:ext cx="492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11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69" name="Text Box 41"/>
          <p:cNvSpPr txBox="1">
            <a:spLocks noChangeArrowheads="1"/>
          </p:cNvSpPr>
          <p:nvPr/>
        </p:nvSpPr>
        <p:spPr bwMode="auto">
          <a:xfrm>
            <a:off x="3935649" y="470912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  <a:latin typeface="Symbol" pitchFamily="18" charset="2"/>
              </a:rPr>
              <a:t>5</a:t>
            </a:r>
            <a:endParaRPr lang="en-US" sz="2400" dirty="0">
              <a:solidFill>
                <a:srgbClr val="008A87"/>
              </a:solidFill>
            </a:endParaRPr>
          </a:p>
        </p:txBody>
      </p: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1456182" y="4685308"/>
            <a:ext cx="2895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" name="Text Box 37"/>
          <p:cNvSpPr txBox="1">
            <a:spLocks noChangeArrowheads="1"/>
          </p:cNvSpPr>
          <p:nvPr/>
        </p:nvSpPr>
        <p:spPr bwMode="auto">
          <a:xfrm>
            <a:off x="935482" y="4715470"/>
            <a:ext cx="3365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sz="2400" dirty="0" smtClean="0">
                <a:solidFill>
                  <a:srgbClr val="008A87"/>
                </a:solidFill>
              </a:rPr>
              <a:t>d</a:t>
            </a:r>
            <a:endParaRPr lang="en-US" sz="2400" dirty="0">
              <a:solidFill>
                <a:srgbClr val="008A8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7"/>
              <p:cNvSpPr txBox="1">
                <a:spLocks noChangeArrowheads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2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382" y="5329535"/>
                <a:ext cx="44929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7"/>
              <p:cNvSpPr txBox="1">
                <a:spLocks noChangeArrowheads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𝑁𝐼𝐿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125" y="5325070"/>
                <a:ext cx="774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7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7"/>
              <p:cNvSpPr txBox="1">
                <a:spLocks noChangeArrowheads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4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527" y="5325070"/>
                <a:ext cx="4718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37"/>
              <p:cNvSpPr txBox="1">
                <a:spLocks noChangeArrowheads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315" y="5325070"/>
                <a:ext cx="4594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3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37"/>
              <p:cNvSpPr txBox="1">
                <a:spLocks noChangeArrowheads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8A87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6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115" y="5325070"/>
                <a:ext cx="45948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8A87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8A87"/>
                  </a:solidFill>
                </a:endParaRPr>
              </a:p>
            </p:txBody>
          </p:sp>
        </mc:Choice>
        <mc:Fallback xmlns="">
          <p:sp>
            <p:nvSpPr>
              <p:cNvPr id="7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6851" y="5325070"/>
                <a:ext cx="46019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 Box 31"/>
          <p:cNvSpPr txBox="1">
            <a:spLocks noChangeArrowheads="1"/>
          </p:cNvSpPr>
          <p:nvPr/>
        </p:nvSpPr>
        <p:spPr bwMode="auto">
          <a:xfrm>
            <a:off x="2643648" y="4080470"/>
            <a:ext cx="389850" cy="461665"/>
          </a:xfrm>
          <a:prstGeom prst="rect">
            <a:avLst/>
          </a:prstGeom>
          <a:solidFill>
            <a:srgbClr val="FFCCCC">
              <a:alpha val="90000"/>
            </a:srgb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ClrTx/>
            </a:pPr>
            <a:r>
              <a:rPr lang="en-US" i="1" dirty="0" smtClean="0">
                <a:solidFill>
                  <a:schemeClr val="accent1"/>
                </a:solidFill>
              </a:rPr>
              <a:t>C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3984007" y="4685308"/>
            <a:ext cx="332849" cy="461665"/>
          </a:xfrm>
          <a:prstGeom prst="rect">
            <a:avLst/>
          </a:prstGeom>
          <a:solidFill>
            <a:srgbClr val="FFCCCC">
              <a:alpha val="44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4005126" y="4070648"/>
            <a:ext cx="311729" cy="461665"/>
          </a:xfrm>
          <a:prstGeom prst="rect">
            <a:avLst/>
          </a:prstGeom>
          <a:solidFill>
            <a:srgbClr val="FFCCCC">
              <a:alpha val="56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3935457" y="5325070"/>
            <a:ext cx="338746" cy="411212"/>
          </a:xfrm>
          <a:prstGeom prst="rect">
            <a:avLst/>
          </a:prstGeom>
          <a:solidFill>
            <a:srgbClr val="FFCCCC">
              <a:alpha val="68000"/>
            </a:srgb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10806BB-9912-4D52-AC02-07B2D4DFACFF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/>
              <a:t>Dijkstra’s algorithm does not work if there are negative weight edges in the graph</a:t>
            </a:r>
          </a:p>
        </p:txBody>
      </p:sp>
      <p:sp>
        <p:nvSpPr>
          <p:cNvPr id="21511" name="Oval 4"/>
          <p:cNvSpPr>
            <a:spLocks noChangeArrowheads="1"/>
          </p:cNvSpPr>
          <p:nvPr/>
        </p:nvSpPr>
        <p:spPr bwMode="auto">
          <a:xfrm>
            <a:off x="19812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3" name="Oval 6"/>
          <p:cNvSpPr>
            <a:spLocks noChangeArrowheads="1"/>
          </p:cNvSpPr>
          <p:nvPr/>
        </p:nvSpPr>
        <p:spPr bwMode="auto">
          <a:xfrm>
            <a:off x="39624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4" name="Oval 7"/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 flipV="1">
            <a:off x="2362200" y="3352800"/>
            <a:ext cx="16002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9"/>
          <p:cNvSpPr>
            <a:spLocks noChangeShapeType="1"/>
          </p:cNvSpPr>
          <p:nvPr/>
        </p:nvSpPr>
        <p:spPr bwMode="auto">
          <a:xfrm>
            <a:off x="2438400" y="47244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0"/>
          <p:cNvSpPr>
            <a:spLocks noChangeShapeType="1"/>
          </p:cNvSpPr>
          <p:nvPr/>
        </p:nvSpPr>
        <p:spPr bwMode="auto">
          <a:xfrm>
            <a:off x="4419600" y="3276600"/>
            <a:ext cx="13716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1"/>
          <p:cNvSpPr txBox="1">
            <a:spLocks noChangeArrowheads="1"/>
          </p:cNvSpPr>
          <p:nvPr/>
        </p:nvSpPr>
        <p:spPr bwMode="auto">
          <a:xfrm>
            <a:off x="36576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1519" name="Text Box 12"/>
          <p:cNvSpPr txBox="1">
            <a:spLocks noChangeArrowheads="1"/>
          </p:cNvSpPr>
          <p:nvPr/>
        </p:nvSpPr>
        <p:spPr bwMode="auto">
          <a:xfrm>
            <a:off x="2438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1520" name="Text Box 13"/>
          <p:cNvSpPr txBox="1">
            <a:spLocks noChangeArrowheads="1"/>
          </p:cNvSpPr>
          <p:nvPr/>
        </p:nvSpPr>
        <p:spPr bwMode="auto">
          <a:xfrm>
            <a:off x="51816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-10</a:t>
            </a:r>
          </a:p>
        </p:txBody>
      </p:sp>
      <p:sp>
        <p:nvSpPr>
          <p:cNvPr id="21521" name="Text Box 14"/>
          <p:cNvSpPr txBox="1">
            <a:spLocks noChangeArrowheads="1"/>
          </p:cNvSpPr>
          <p:nvPr/>
        </p:nvSpPr>
        <p:spPr bwMode="auto">
          <a:xfrm>
            <a:off x="13716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1522" name="Text Box 15"/>
          <p:cNvSpPr txBox="1"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1523" name="Text Box 16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1524" name="Text Box 17"/>
          <p:cNvSpPr txBox="1">
            <a:spLocks noChangeArrowheads="1"/>
          </p:cNvSpPr>
          <p:nvPr/>
        </p:nvSpPr>
        <p:spPr bwMode="auto">
          <a:xfrm>
            <a:off x="2514600" y="5486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25" name="Text Box 18"/>
          <p:cNvSpPr txBox="1">
            <a:spLocks noChangeArrowheads="1"/>
          </p:cNvSpPr>
          <p:nvPr/>
        </p:nvSpPr>
        <p:spPr bwMode="auto">
          <a:xfrm>
            <a:off x="1066800" y="5410200"/>
            <a:ext cx="7239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 smtClean="0"/>
              <a:t>S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</a:t>
            </a:r>
            <a:r>
              <a:rPr lang="en-US" altLang="en-US" sz="2400" dirty="0" err="1" smtClean="0"/>
              <a:t>v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shorter than </a:t>
            </a:r>
            <a:r>
              <a:rPr lang="en-US" altLang="en-US" sz="2400" dirty="0" smtClean="0"/>
              <a:t>s</a:t>
            </a:r>
            <a:r>
              <a:rPr lang="en-US" altLang="en-US" sz="2400" dirty="0">
                <a:sym typeface="Wingdings" panose="05000000000000000000" pitchFamily="2" charset="2"/>
              </a:rPr>
              <a:t>  </a:t>
            </a:r>
            <a:r>
              <a:rPr lang="en-US" altLang="en-US" sz="2400" dirty="0" smtClean="0"/>
              <a:t>u</a:t>
            </a:r>
            <a:r>
              <a:rPr lang="en-US" altLang="en-US" sz="2400" dirty="0"/>
              <a:t>, but it is longer than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smtClean="0"/>
              <a:t>s</a:t>
            </a:r>
            <a:r>
              <a:rPr lang="en-US" altLang="en-US" sz="2400">
                <a:sym typeface="Wingdings" panose="05000000000000000000" pitchFamily="2" charset="2"/>
              </a:rPr>
              <a:t>  </a:t>
            </a:r>
            <a:r>
              <a:rPr lang="en-US" altLang="en-US" sz="2400" smtClean="0"/>
              <a:t>u</a:t>
            </a:r>
            <a:r>
              <a:rPr lang="en-US" altLang="en-US" sz="2400" smtClean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/>
              <a:t>v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6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3" y="2362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0-1 Knapsack Problem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6942-0578-4B90-BD16-6BB27A75C2E0}" type="slidenum">
              <a:rPr lang="zh-TW" altLang="en-US"/>
              <a:pPr/>
              <a:t>32</a:t>
            </a:fld>
            <a:endParaRPr lang="en-US" altLang="zh-TW"/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33400"/>
            <a:ext cx="7772400" cy="5486400"/>
          </a:xfrm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5181600" y="7620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ea typeface="宋体" panose="02010600030101010101" pitchFamily="2" charset="-122"/>
              </a:rPr>
              <a:t>0-1 version</a:t>
            </a:r>
          </a:p>
        </p:txBody>
      </p:sp>
    </p:spTree>
    <p:extLst>
      <p:ext uri="{BB962C8B-B14F-4D97-AF65-F5344CB8AC3E}">
        <p14:creationId xmlns:p14="http://schemas.microsoft.com/office/powerpoint/2010/main" val="3799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BF91-C942-4474-B43D-27D283DEEE0B}" type="slidenum">
              <a:rPr lang="zh-TW" altLang="en-US"/>
              <a:pPr/>
              <a:t>33</a:t>
            </a:fld>
            <a:endParaRPr lang="en-US" altLang="zh-TW"/>
          </a:p>
        </p:txBody>
      </p:sp>
      <p:pic>
        <p:nvPicPr>
          <p:cNvPr id="146434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762000"/>
            <a:ext cx="7772400" cy="52054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630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693-8C14-4F82-89A7-663C49BB2881}" type="slidenum">
              <a:rPr lang="zh-TW" altLang="en-US"/>
              <a:pPr/>
              <a:t>34</a:t>
            </a:fld>
            <a:endParaRPr lang="en-US" altLang="zh-TW"/>
          </a:p>
        </p:txBody>
      </p:sp>
      <p:pic>
        <p:nvPicPr>
          <p:cNvPr id="147458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066800"/>
            <a:ext cx="7772400" cy="50974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846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20713"/>
            <a:ext cx="7772400" cy="5462587"/>
          </a:xfrm>
          <a:noFill/>
          <a:ln/>
        </p:spPr>
      </p:pic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8BB9-FE7A-4E40-9948-9A48AB7B88D9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4" name="Rounded Rectangle 3"/>
          <p:cNvSpPr/>
          <p:nvPr/>
        </p:nvSpPr>
        <p:spPr bwMode="auto">
          <a:xfrm>
            <a:off x="1187624" y="2780928"/>
            <a:ext cx="6984776" cy="129614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7957-1652-4586-B0C8-536D4B001FE5}" type="slidenum">
              <a:rPr lang="zh-TW" altLang="en-US"/>
              <a:pPr/>
              <a:t>36</a:t>
            </a:fld>
            <a:endParaRPr lang="en-US" altLang="zh-TW"/>
          </a:p>
        </p:txBody>
      </p:sp>
      <p:pic>
        <p:nvPicPr>
          <p:cNvPr id="149506" name="Picture 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67648"/>
            <a:ext cx="7346950" cy="5486400"/>
          </a:xfrm>
          <a:noFill/>
          <a:ln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3400" y="228600"/>
                <a:ext cx="7124578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)}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"/>
                <a:ext cx="7124578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Bellman-ford algorithm </a:t>
            </a:r>
          </a:p>
          <a:p>
            <a:pPr marL="857250" lvl="1" indent="-457200"/>
            <a:r>
              <a:rPr lang="en-US" dirty="0" smtClean="0"/>
              <a:t>Comparison with </a:t>
            </a:r>
            <a:r>
              <a:rPr lang="en-US" dirty="0" err="1" smtClean="0"/>
              <a:t>Dijkstra</a:t>
            </a:r>
            <a:r>
              <a:rPr lang="en-US" dirty="0" smtClean="0"/>
              <a:t> Algorithm.   </a:t>
            </a:r>
          </a:p>
          <a:p>
            <a:endParaRPr lang="en-US" dirty="0"/>
          </a:p>
          <a:p>
            <a:r>
              <a:rPr lang="en-US" dirty="0" smtClean="0"/>
              <a:t>Knapsack Problem.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7446-708E-465C-A20E-84CEA54D1235}" type="slidenum">
              <a:rPr lang="zh-TW" altLang="en-US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04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/>
              <a:t>The algorithm does not work if there are negative weight edges in the graph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19812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3962400" y="2971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5562600" y="449580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V="1">
            <a:off x="2362200" y="3352800"/>
            <a:ext cx="16383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2438400" y="47244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4419600" y="3276600"/>
            <a:ext cx="1371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6576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2438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5181600" y="3276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-10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1371600" y="4572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61722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2514600" y="5486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457200" y="5410200"/>
            <a:ext cx="845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 smtClean="0"/>
              <a:t>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/>
              <a:t>is shorter than </a:t>
            </a:r>
            <a:r>
              <a:rPr lang="en-US" dirty="0" smtClean="0"/>
              <a:t>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u</a:t>
            </a:r>
            <a:r>
              <a:rPr lang="en-US" dirty="0"/>
              <a:t>, but it is longer than </a:t>
            </a:r>
            <a:r>
              <a:rPr lang="en-US" dirty="0" smtClean="0"/>
              <a:t>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u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1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sz="3200" dirty="0" smtClean="0"/>
              <a:t>Lecture 9: Shortest Paths </a:t>
            </a:r>
            <a:br>
              <a:rPr lang="en-US" altLang="en-US" sz="3200" dirty="0" smtClean="0"/>
            </a:br>
            <a:r>
              <a:rPr lang="en-US" altLang="en-US" sz="3200" dirty="0" smtClean="0"/>
              <a:t>with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Negative weighted </a:t>
            </a:r>
            <a:r>
              <a:rPr lang="en-US" altLang="en-US" sz="3200" dirty="0" smtClean="0"/>
              <a:t>edges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dirty="0" smtClean="0"/>
              <a:t>(</a:t>
            </a:r>
            <a:r>
              <a:rPr lang="en-US" altLang="en-US" sz="3600" b="1" i="1" dirty="0" smtClean="0">
                <a:solidFill>
                  <a:schemeClr val="tx1"/>
                </a:solidFill>
              </a:rPr>
              <a:t>Bellman-Ford algorithm</a:t>
            </a:r>
            <a:r>
              <a:rPr lang="en-US" altLang="en-US" sz="36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669A3C2-AEC8-4BCB-BAD8-FF7E5093BAC1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2115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Negative-weight cycles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2725" y="1504950"/>
            <a:ext cx="8839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Recall:</a:t>
            </a:r>
            <a:r>
              <a:rPr lang="en-US" altLang="en-US"/>
              <a:t> If a graph </a:t>
            </a:r>
            <a:r>
              <a:rPr lang="en-US" altLang="en-US" i="1">
                <a:solidFill>
                  <a:srgbClr val="008A87"/>
                </a:solidFill>
              </a:rPr>
              <a:t>G = </a:t>
            </a:r>
            <a:r>
              <a:rPr lang="en-US" altLang="en-US">
                <a:solidFill>
                  <a:srgbClr val="008A87"/>
                </a:solidFill>
              </a:rPr>
              <a:t>(</a:t>
            </a:r>
            <a:r>
              <a:rPr lang="en-US" altLang="en-US" i="1">
                <a:solidFill>
                  <a:srgbClr val="008A87"/>
                </a:solidFill>
              </a:rPr>
              <a:t>V</a:t>
            </a:r>
            <a:r>
              <a:rPr lang="en-US" altLang="en-US">
                <a:solidFill>
                  <a:srgbClr val="008A87"/>
                </a:solidFill>
              </a:rPr>
              <a:t>,</a:t>
            </a:r>
            <a:r>
              <a:rPr lang="en-US" altLang="en-US" i="1">
                <a:solidFill>
                  <a:srgbClr val="008A87"/>
                </a:solidFill>
              </a:rPr>
              <a:t> E</a:t>
            </a:r>
            <a:r>
              <a:rPr lang="en-US" altLang="en-US">
                <a:solidFill>
                  <a:srgbClr val="008A87"/>
                </a:solidFill>
              </a:rPr>
              <a:t>)</a:t>
            </a:r>
            <a:r>
              <a:rPr lang="en-US" altLang="en-US"/>
              <a:t> contains a negative-weight cycle, then some shortest paths may not exist.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12725" y="2522538"/>
            <a:ext cx="1985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Example:</a:t>
            </a:r>
          </a:p>
        </p:txBody>
      </p:sp>
      <p:sp>
        <p:nvSpPr>
          <p:cNvPr id="3077" name="Oval 6"/>
          <p:cNvSpPr>
            <a:spLocks noChangeArrowheads="1"/>
          </p:cNvSpPr>
          <p:nvPr/>
        </p:nvSpPr>
        <p:spPr bwMode="auto">
          <a:xfrm>
            <a:off x="1435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8A87"/>
                </a:solidFill>
              </a:rPr>
              <a:t>u</a:t>
            </a:r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3340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Oval 8"/>
          <p:cNvSpPr>
            <a:spLocks noChangeArrowheads="1"/>
          </p:cNvSpPr>
          <p:nvPr/>
        </p:nvSpPr>
        <p:spPr bwMode="auto">
          <a:xfrm>
            <a:off x="5245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Oval 9"/>
          <p:cNvSpPr>
            <a:spLocks noChangeArrowheads="1"/>
          </p:cNvSpPr>
          <p:nvPr/>
        </p:nvSpPr>
        <p:spPr bwMode="auto">
          <a:xfrm>
            <a:off x="7150100" y="4000500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8A87"/>
                </a:solidFill>
              </a:rPr>
              <a:t>v</a:t>
            </a:r>
          </a:p>
        </p:txBody>
      </p:sp>
      <p:sp>
        <p:nvSpPr>
          <p:cNvPr id="3081" name="Oval 10"/>
          <p:cNvSpPr>
            <a:spLocks noChangeArrowheads="1"/>
          </p:cNvSpPr>
          <p:nvPr/>
        </p:nvSpPr>
        <p:spPr bwMode="auto">
          <a:xfrm>
            <a:off x="6083300" y="2967038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" name="Oval 11"/>
          <p:cNvSpPr>
            <a:spLocks noChangeArrowheads="1"/>
          </p:cNvSpPr>
          <p:nvPr/>
        </p:nvSpPr>
        <p:spPr bwMode="auto">
          <a:xfrm>
            <a:off x="4413250" y="2967038"/>
            <a:ext cx="679450" cy="67945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83" name="AutoShape 12"/>
          <p:cNvCxnSpPr>
            <a:cxnSpLocks noChangeShapeType="1"/>
            <a:stCxn id="3077" idx="6"/>
            <a:endCxn id="3078" idx="2"/>
          </p:cNvCxnSpPr>
          <p:nvPr/>
        </p:nvCxnSpPr>
        <p:spPr bwMode="auto">
          <a:xfrm>
            <a:off x="2114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4" name="AutoShape 13"/>
          <p:cNvCxnSpPr>
            <a:cxnSpLocks noChangeShapeType="1"/>
            <a:stCxn id="3078" idx="6"/>
            <a:endCxn id="3079" idx="2"/>
          </p:cNvCxnSpPr>
          <p:nvPr/>
        </p:nvCxnSpPr>
        <p:spPr bwMode="auto">
          <a:xfrm>
            <a:off x="4019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5" name="AutoShape 14"/>
          <p:cNvCxnSpPr>
            <a:cxnSpLocks noChangeShapeType="1"/>
            <a:stCxn id="3079" idx="6"/>
            <a:endCxn id="3080" idx="2"/>
          </p:cNvCxnSpPr>
          <p:nvPr/>
        </p:nvCxnSpPr>
        <p:spPr bwMode="auto">
          <a:xfrm>
            <a:off x="5924550" y="4340225"/>
            <a:ext cx="1225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6" name="AutoShape 15"/>
          <p:cNvCxnSpPr>
            <a:cxnSpLocks noChangeShapeType="1"/>
            <a:stCxn id="3088" idx="2"/>
            <a:endCxn id="3082" idx="0"/>
          </p:cNvCxnSpPr>
          <p:nvPr/>
        </p:nvCxnSpPr>
        <p:spPr bwMode="auto">
          <a:xfrm rot="10800000" flipV="1">
            <a:off x="4752975" y="2473325"/>
            <a:ext cx="492125" cy="4937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87" name="AutoShape 16"/>
          <p:cNvCxnSpPr>
            <a:cxnSpLocks noChangeShapeType="1"/>
            <a:stCxn id="3081" idx="0"/>
            <a:endCxn id="3088" idx="6"/>
          </p:cNvCxnSpPr>
          <p:nvPr/>
        </p:nvCxnSpPr>
        <p:spPr bwMode="auto">
          <a:xfrm rot="5400000" flipH="1">
            <a:off x="5926931" y="2470944"/>
            <a:ext cx="493713" cy="49847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88" name="Oval 17"/>
          <p:cNvSpPr>
            <a:spLocks noChangeArrowheads="1"/>
          </p:cNvSpPr>
          <p:nvPr/>
        </p:nvSpPr>
        <p:spPr bwMode="auto">
          <a:xfrm>
            <a:off x="5245100" y="2133600"/>
            <a:ext cx="679450" cy="679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4800" baseline="22000"/>
              <a:t>…</a:t>
            </a:r>
          </a:p>
        </p:txBody>
      </p:sp>
      <p:cxnSp>
        <p:nvCxnSpPr>
          <p:cNvPr id="3089" name="AutoShape 18"/>
          <p:cNvCxnSpPr>
            <a:cxnSpLocks noChangeShapeType="1"/>
            <a:stCxn id="3091" idx="6"/>
            <a:endCxn id="3081" idx="4"/>
          </p:cNvCxnSpPr>
          <p:nvPr/>
        </p:nvCxnSpPr>
        <p:spPr bwMode="auto">
          <a:xfrm flipV="1">
            <a:off x="5884863" y="3646488"/>
            <a:ext cx="538162" cy="51276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90" name="AutoShape 19"/>
          <p:cNvCxnSpPr>
            <a:cxnSpLocks noChangeShapeType="1"/>
            <a:stCxn id="3082" idx="4"/>
            <a:endCxn id="3091" idx="2"/>
          </p:cNvCxnSpPr>
          <p:nvPr/>
        </p:nvCxnSpPr>
        <p:spPr bwMode="auto">
          <a:xfrm rot="16200000" flipH="1">
            <a:off x="4765676" y="3633787"/>
            <a:ext cx="512762" cy="5381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91" name="Oval 20"/>
          <p:cNvSpPr>
            <a:spLocks noChangeArrowheads="1"/>
          </p:cNvSpPr>
          <p:nvPr/>
        </p:nvSpPr>
        <p:spPr bwMode="auto">
          <a:xfrm>
            <a:off x="5291138" y="3862388"/>
            <a:ext cx="593725" cy="593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6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5245100" y="3078163"/>
            <a:ext cx="717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A87"/>
                </a:solidFill>
              </a:rPr>
              <a:t>&lt; 0</a:t>
            </a:r>
          </a:p>
        </p:txBody>
      </p:sp>
      <p:sp>
        <p:nvSpPr>
          <p:cNvPr id="3093" name="Text Box 22"/>
          <p:cNvSpPr txBox="1">
            <a:spLocks noChangeArrowheads="1"/>
          </p:cNvSpPr>
          <p:nvPr/>
        </p:nvSpPr>
        <p:spPr bwMode="auto">
          <a:xfrm>
            <a:off x="152400" y="4953000"/>
            <a:ext cx="8245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b="1" i="1" dirty="0">
                <a:solidFill>
                  <a:schemeClr val="accent2"/>
                </a:solidFill>
              </a:rPr>
              <a:t>Bellman-Ford algorithm:</a:t>
            </a:r>
            <a:r>
              <a:rPr lang="en-US" altLang="en-US" dirty="0"/>
              <a:t> Finds all shortest-path lengths from a </a:t>
            </a:r>
            <a:r>
              <a:rPr lang="en-US" altLang="en-US" b="1" i="1" dirty="0">
                <a:solidFill>
                  <a:schemeClr val="accent2"/>
                </a:solidFill>
              </a:rPr>
              <a:t>source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s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/>
              <a:t> to all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dirty="0">
                <a:solidFill>
                  <a:srgbClr val="008A87"/>
                </a:solidFill>
                <a:latin typeface="Symbol" pitchFamily="18" charset="2"/>
              </a:rPr>
              <a:t>Î</a:t>
            </a:r>
            <a:r>
              <a:rPr lang="en-US" altLang="en-US" dirty="0">
                <a:solidFill>
                  <a:srgbClr val="008A87"/>
                </a:solidFill>
              </a:rPr>
              <a:t> </a:t>
            </a:r>
            <a:r>
              <a:rPr lang="en-US" altLang="en-US" i="1" dirty="0">
                <a:solidFill>
                  <a:srgbClr val="008A87"/>
                </a:solidFill>
              </a:rPr>
              <a:t>V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determines that a negative-weight cycle exists.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41C-DB28-45AA-9E1B-3B7A2EA4416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9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3BDF0F4-2819-49FA-9714-698D86EB637C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Comic Sans MS" pitchFamily="66" charset="0"/>
              </a:rPr>
              <a:t>Shortest Paths: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00200"/>
                <a:ext cx="8305800" cy="4495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800" dirty="0" smtClean="0">
                    <a:latin typeface="Comic Sans MS" pitchFamily="66" charset="0"/>
                  </a:rPr>
                  <a:t>Def. OPT(</a:t>
                </a:r>
                <a:r>
                  <a:rPr lang="en-US" altLang="zh-CN" sz="1800" dirty="0" err="1" smtClean="0"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latin typeface="Comic Sans MS" pitchFamily="66" charset="0"/>
                  </a:rPr>
                  <a:t>, v)=length of shortest s-v path 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P using at most </a:t>
                </a:r>
                <a:r>
                  <a:rPr lang="en-US" altLang="zh-CN" sz="180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edges.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 smtClean="0">
                    <a:latin typeface="Comic Sans MS" pitchFamily="66" charset="0"/>
                  </a:rPr>
                  <a:t>Case 1: P uses at most i-1 edges.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 smtClean="0">
                    <a:latin typeface="Comic Sans MS" pitchFamily="66" charset="0"/>
                  </a:rPr>
                  <a:t>OPT(</a:t>
                </a:r>
                <a:r>
                  <a:rPr lang="en-US" altLang="zh-CN" sz="1600" dirty="0" err="1" smtClean="0">
                    <a:latin typeface="Comic Sans MS" pitchFamily="66" charset="0"/>
                  </a:rPr>
                  <a:t>i</a:t>
                </a:r>
                <a:r>
                  <a:rPr lang="en-US" altLang="zh-CN" sz="1600" dirty="0" smtClean="0">
                    <a:latin typeface="Comic Sans MS" pitchFamily="66" charset="0"/>
                  </a:rPr>
                  <a:t>, v) = OPT(i-1, v)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 dirty="0" smtClean="0">
                    <a:latin typeface="Comic Sans MS" pitchFamily="66" charset="0"/>
                  </a:rPr>
                  <a:t>Case 2: P uses exactly </a:t>
                </a:r>
                <a:r>
                  <a:rPr lang="en-US" altLang="zh-CN" sz="1800" dirty="0" err="1" smtClean="0">
                    <a:latin typeface="Comic Sans MS" pitchFamily="66" charset="0"/>
                  </a:rPr>
                  <a:t>i</a:t>
                </a:r>
                <a:r>
                  <a:rPr lang="en-US" altLang="zh-CN" sz="1800" dirty="0" smtClean="0">
                    <a:latin typeface="Comic Sans MS" pitchFamily="66" charset="0"/>
                  </a:rPr>
                  <a:t> edges.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1600" dirty="0" smtClean="0">
                    <a:latin typeface="Comic Sans MS" pitchFamily="66" charset="0"/>
                  </a:rPr>
                  <a:t>If (w, v) is the last edge, then OPT  use the best s-w path using at most i-1 edges  and edge  (w, v).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 smtClean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 smtClean="0">
                    <a:latin typeface="Comic Sans MS" pitchFamily="66" charset="0"/>
                  </a:rPr>
                  <a:t>Remark: if no negative cycles, then OPT(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Comic Sans MS" pitchFamily="66" charset="0"/>
                  </a:rPr>
                  <a:t>n-1</a:t>
                </a:r>
                <a:r>
                  <a:rPr lang="en-US" altLang="zh-CN" sz="1600" dirty="0" smtClean="0">
                    <a:latin typeface="Comic Sans MS" pitchFamily="66" charset="0"/>
                  </a:rPr>
                  <a:t>, v)=length of shortest s-v path</a:t>
                </a:r>
                <a:r>
                  <a:rPr lang="en-US" altLang="zh-CN" sz="1600" dirty="0" smtClean="0">
                    <a:latin typeface="Comic Sans MS" pitchFamily="66" charset="0"/>
                  </a:rPr>
                  <a:t>. 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 smtClean="0">
                    <a:latin typeface="Comic Sans MS" pitchFamily="66" charset="0"/>
                  </a:rPr>
                  <a:t>              n:  the number of nodes. </a:t>
                </a:r>
                <a:r>
                  <a:rPr lang="en-US" altLang="zh-CN" sz="1600" dirty="0" smtClean="0">
                    <a:latin typeface="Comic Sans MS" pitchFamily="66" charset="0"/>
                  </a:rPr>
                  <a:t>                                   </a:t>
                </a:r>
                <a:endParaRPr lang="en-US" altLang="zh-CN" sz="1600" dirty="0" smtClean="0">
                  <a:latin typeface="Comic Sans MS" pitchFamily="66" charset="0"/>
                </a:endParaRPr>
              </a:p>
            </p:txBody>
          </p:sp>
        </mc:Choice>
        <mc:Fallback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305800" cy="4495800"/>
              </a:xfrm>
              <a:blipFill>
                <a:blip r:embed="rId2"/>
                <a:stretch>
                  <a:fillRect l="-881" t="-1357" b="-1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4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5" name="Oval 14"/>
          <p:cNvSpPr>
            <a:spLocks noChangeArrowheads="1"/>
          </p:cNvSpPr>
          <p:nvPr/>
        </p:nvSpPr>
        <p:spPr bwMode="auto">
          <a:xfrm>
            <a:off x="43434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6" name="Oval 15"/>
          <p:cNvSpPr>
            <a:spLocks noChangeArrowheads="1"/>
          </p:cNvSpPr>
          <p:nvPr/>
        </p:nvSpPr>
        <p:spPr bwMode="auto">
          <a:xfrm>
            <a:off x="5791200" y="4800600"/>
            <a:ext cx="609600" cy="609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7" name="Line 16"/>
          <p:cNvSpPr>
            <a:spLocks noChangeShapeType="1"/>
          </p:cNvSpPr>
          <p:nvPr/>
        </p:nvSpPr>
        <p:spPr bwMode="auto">
          <a:xfrm>
            <a:off x="1905000" y="518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7"/>
          <p:cNvSpPr>
            <a:spLocks noChangeShapeType="1"/>
          </p:cNvSpPr>
          <p:nvPr/>
        </p:nvSpPr>
        <p:spPr bwMode="auto">
          <a:xfrm flipV="1">
            <a:off x="2438400" y="48006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8"/>
          <p:cNvSpPr>
            <a:spLocks noChangeShapeType="1"/>
          </p:cNvSpPr>
          <p:nvPr/>
        </p:nvSpPr>
        <p:spPr bwMode="auto">
          <a:xfrm>
            <a:off x="2590800" y="4800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0"/>
          <p:cNvSpPr>
            <a:spLocks noChangeShapeType="1"/>
          </p:cNvSpPr>
          <p:nvPr/>
        </p:nvSpPr>
        <p:spPr bwMode="auto">
          <a:xfrm>
            <a:off x="2819400" y="5181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1371600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4112" name="Text Box 22"/>
          <p:cNvSpPr txBox="1">
            <a:spLocks noChangeArrowheads="1"/>
          </p:cNvSpPr>
          <p:nvPr/>
        </p:nvSpPr>
        <p:spPr bwMode="auto">
          <a:xfrm>
            <a:off x="44958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4113" name="Text Box 23"/>
          <p:cNvSpPr txBox="1"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4114" name="Line 24"/>
          <p:cNvSpPr>
            <a:spLocks noChangeShapeType="1"/>
          </p:cNvSpPr>
          <p:nvPr/>
        </p:nvSpPr>
        <p:spPr bwMode="auto">
          <a:xfrm>
            <a:off x="4953000" y="510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this recursive equation,  You can design a DP algorithm.  </a:t>
            </a:r>
            <a:r>
              <a:rPr lang="zh-CN" altLang="en-US" dirty="0"/>
              <a:t> </a:t>
            </a:r>
            <a:r>
              <a:rPr lang="en-US" altLang="zh-CN" dirty="0" smtClean="0"/>
              <a:t>Opt(v,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is a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 (exercise).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6839-8B83-4CB2-A74C-72237355AB5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5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82984B-BB6D-4FE9-BAAD-75003F497777}" type="slidenum">
              <a:rPr lang="en-US" altLang="zh-CN" sz="1400" smtClean="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76200" y="34887"/>
            <a:ext cx="7086600" cy="4156113"/>
            <a:chOff x="762000" y="762000"/>
            <a:chExt cx="6629400" cy="5105400"/>
          </a:xfrm>
        </p:grpSpPr>
        <p:grpSp>
          <p:nvGrpSpPr>
            <p:cNvPr id="6149" name="Group 2"/>
            <p:cNvGrpSpPr>
              <a:grpSpLocks/>
            </p:cNvGrpSpPr>
            <p:nvPr/>
          </p:nvGrpSpPr>
          <p:grpSpPr bwMode="auto">
            <a:xfrm>
              <a:off x="998538" y="914400"/>
              <a:ext cx="5570537" cy="4572000"/>
              <a:chOff x="629" y="576"/>
              <a:chExt cx="3509" cy="2880"/>
            </a:xfrm>
          </p:grpSpPr>
          <p:sp>
            <p:nvSpPr>
              <p:cNvPr id="6156" name="Line 3"/>
              <p:cNvSpPr>
                <a:spLocks noChangeShapeType="1"/>
              </p:cNvSpPr>
              <p:nvPr/>
            </p:nvSpPr>
            <p:spPr bwMode="auto">
              <a:xfrm flipH="1" flipV="1">
                <a:off x="1248" y="2064"/>
                <a:ext cx="240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7" name="Line 4"/>
              <p:cNvSpPr>
                <a:spLocks noChangeShapeType="1"/>
              </p:cNvSpPr>
              <p:nvPr/>
            </p:nvSpPr>
            <p:spPr bwMode="auto">
              <a:xfrm flipH="1" flipV="1">
                <a:off x="2304" y="1104"/>
                <a:ext cx="144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8" name="Line 5"/>
              <p:cNvSpPr>
                <a:spLocks noChangeShapeType="1"/>
              </p:cNvSpPr>
              <p:nvPr/>
            </p:nvSpPr>
            <p:spPr bwMode="auto">
              <a:xfrm>
                <a:off x="3552" y="960"/>
                <a:ext cx="96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59" name="Group 6"/>
              <p:cNvGrpSpPr>
                <a:grpSpLocks/>
              </p:cNvGrpSpPr>
              <p:nvPr/>
            </p:nvGrpSpPr>
            <p:grpSpPr bwMode="auto">
              <a:xfrm>
                <a:off x="629" y="576"/>
                <a:ext cx="3509" cy="2880"/>
                <a:chOff x="629" y="576"/>
                <a:chExt cx="3509" cy="2880"/>
              </a:xfrm>
            </p:grpSpPr>
            <p:sp>
              <p:nvSpPr>
                <p:cNvPr id="6160" name="Oval 7"/>
                <p:cNvSpPr>
                  <a:spLocks noChangeArrowheads="1"/>
                </p:cNvSpPr>
                <p:nvPr/>
              </p:nvSpPr>
              <p:spPr bwMode="auto">
                <a:xfrm>
                  <a:off x="912" y="187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0</a:t>
                  </a:r>
                </a:p>
              </p:txBody>
            </p:sp>
            <p:sp>
              <p:nvSpPr>
                <p:cNvPr id="6161" name="Oval 8"/>
                <p:cNvSpPr>
                  <a:spLocks noChangeArrowheads="1"/>
                </p:cNvSpPr>
                <p:nvPr/>
              </p:nvSpPr>
              <p:spPr bwMode="auto">
                <a:xfrm>
                  <a:off x="3648" y="2736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2" name="Oval 9"/>
                <p:cNvSpPr>
                  <a:spLocks noChangeArrowheads="1"/>
                </p:cNvSpPr>
                <p:nvPr/>
              </p:nvSpPr>
              <p:spPr bwMode="auto">
                <a:xfrm>
                  <a:off x="3648" y="91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3" name="Oval 10"/>
                <p:cNvSpPr>
                  <a:spLocks noChangeArrowheads="1"/>
                </p:cNvSpPr>
                <p:nvPr/>
              </p:nvSpPr>
              <p:spPr bwMode="auto">
                <a:xfrm>
                  <a:off x="1968" y="2736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4" name="Oval 11"/>
                <p:cNvSpPr>
                  <a:spLocks noChangeArrowheads="1"/>
                </p:cNvSpPr>
                <p:nvPr/>
              </p:nvSpPr>
              <p:spPr bwMode="auto">
                <a:xfrm>
                  <a:off x="1968" y="912"/>
                  <a:ext cx="336" cy="336"/>
                </a:xfrm>
                <a:prstGeom prst="ellipse">
                  <a:avLst/>
                </a:prstGeom>
                <a:solidFill>
                  <a:srgbClr val="FFCC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16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152" y="1200"/>
                  <a:ext cx="864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00" y="1344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6</a:t>
                  </a:r>
                </a:p>
              </p:txBody>
            </p:sp>
            <p:sp>
              <p:nvSpPr>
                <p:cNvPr id="6167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2160"/>
                  <a:ext cx="768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44" y="2544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7</a:t>
                  </a:r>
                </a:p>
              </p:txBody>
            </p:sp>
            <p:sp>
              <p:nvSpPr>
                <p:cNvPr id="6169" name="Line 16"/>
                <p:cNvSpPr>
                  <a:spLocks noChangeShapeType="1"/>
                </p:cNvSpPr>
                <p:nvPr/>
              </p:nvSpPr>
              <p:spPr bwMode="auto">
                <a:xfrm>
                  <a:off x="2304" y="2928"/>
                  <a:ext cx="13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28" y="2976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9</a:t>
                  </a:r>
                </a:p>
              </p:txBody>
            </p:sp>
            <p:sp>
              <p:nvSpPr>
                <p:cNvPr id="617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256" y="1200"/>
                  <a:ext cx="1392" cy="15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072" y="2400"/>
                  <a:ext cx="23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2</a:t>
                  </a:r>
                </a:p>
              </p:txBody>
            </p:sp>
            <p:sp>
              <p:nvSpPr>
                <p:cNvPr id="6173" name="Line 20"/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4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1248"/>
                  <a:ext cx="0" cy="14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5" name="Line 22"/>
                <p:cNvSpPr>
                  <a:spLocks noChangeShapeType="1"/>
                </p:cNvSpPr>
                <p:nvPr/>
              </p:nvSpPr>
              <p:spPr bwMode="auto">
                <a:xfrm>
                  <a:off x="2256" y="1200"/>
                  <a:ext cx="1488" cy="15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6" name="Freeform 23"/>
                <p:cNvSpPr>
                  <a:spLocks/>
                </p:cNvSpPr>
                <p:nvPr/>
              </p:nvSpPr>
              <p:spPr bwMode="auto">
                <a:xfrm>
                  <a:off x="2448" y="1104"/>
                  <a:ext cx="1216" cy="104"/>
                </a:xfrm>
                <a:custGeom>
                  <a:avLst/>
                  <a:gdLst>
                    <a:gd name="T0" fmla="*/ 1200 w 1216"/>
                    <a:gd name="T1" fmla="*/ 0 h 104"/>
                    <a:gd name="T2" fmla="*/ 1152 w 1216"/>
                    <a:gd name="T3" fmla="*/ 48 h 104"/>
                    <a:gd name="T4" fmla="*/ 816 w 1216"/>
                    <a:gd name="T5" fmla="*/ 96 h 104"/>
                    <a:gd name="T6" fmla="*/ 336 w 1216"/>
                    <a:gd name="T7" fmla="*/ 96 h 104"/>
                    <a:gd name="T8" fmla="*/ 0 w 1216"/>
                    <a:gd name="T9" fmla="*/ 48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16" h="104">
                      <a:moveTo>
                        <a:pt x="1200" y="0"/>
                      </a:moveTo>
                      <a:cubicBezTo>
                        <a:pt x="1208" y="16"/>
                        <a:pt x="1216" y="32"/>
                        <a:pt x="1152" y="48"/>
                      </a:cubicBezTo>
                      <a:cubicBezTo>
                        <a:pt x="1088" y="64"/>
                        <a:pt x="952" y="88"/>
                        <a:pt x="816" y="96"/>
                      </a:cubicBezTo>
                      <a:cubicBezTo>
                        <a:pt x="680" y="104"/>
                        <a:pt x="472" y="104"/>
                        <a:pt x="336" y="96"/>
                      </a:cubicBezTo>
                      <a:cubicBezTo>
                        <a:pt x="200" y="88"/>
                        <a:pt x="100" y="68"/>
                        <a:pt x="0" y="48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7" name="Freeform 24"/>
                <p:cNvSpPr>
                  <a:spLocks/>
                </p:cNvSpPr>
                <p:nvPr/>
              </p:nvSpPr>
              <p:spPr bwMode="auto">
                <a:xfrm>
                  <a:off x="2256" y="904"/>
                  <a:ext cx="1296" cy="56"/>
                </a:xfrm>
                <a:custGeom>
                  <a:avLst/>
                  <a:gdLst>
                    <a:gd name="T0" fmla="*/ 0 w 1296"/>
                    <a:gd name="T1" fmla="*/ 56 h 56"/>
                    <a:gd name="T2" fmla="*/ 432 w 1296"/>
                    <a:gd name="T3" fmla="*/ 8 h 56"/>
                    <a:gd name="T4" fmla="*/ 480 w 1296"/>
                    <a:gd name="T5" fmla="*/ 8 h 56"/>
                    <a:gd name="T6" fmla="*/ 1008 w 1296"/>
                    <a:gd name="T7" fmla="*/ 8 h 56"/>
                    <a:gd name="T8" fmla="*/ 1296 w 1296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6" h="56">
                      <a:moveTo>
                        <a:pt x="0" y="56"/>
                      </a:moveTo>
                      <a:cubicBezTo>
                        <a:pt x="176" y="36"/>
                        <a:pt x="352" y="16"/>
                        <a:pt x="432" y="8"/>
                      </a:cubicBezTo>
                      <a:cubicBezTo>
                        <a:pt x="512" y="0"/>
                        <a:pt x="384" y="8"/>
                        <a:pt x="480" y="8"/>
                      </a:cubicBezTo>
                      <a:cubicBezTo>
                        <a:pt x="576" y="8"/>
                        <a:pt x="872" y="0"/>
                        <a:pt x="1008" y="8"/>
                      </a:cubicBezTo>
                      <a:cubicBezTo>
                        <a:pt x="1144" y="16"/>
                        <a:pt x="1248" y="48"/>
                        <a:pt x="1296" y="5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7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84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5</a:t>
                  </a:r>
                  <a:endParaRPr lang="en-US" altLang="zh-CN" sz="2400" b="1"/>
                </a:p>
              </p:txBody>
            </p:sp>
            <p:sp>
              <p:nvSpPr>
                <p:cNvPr id="617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42" y="124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-2</a:t>
                  </a:r>
                  <a:endParaRPr lang="en-US" altLang="zh-CN" sz="2400" b="1"/>
                </a:p>
              </p:txBody>
            </p:sp>
            <p:sp>
              <p:nvSpPr>
                <p:cNvPr id="618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14" y="17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  <a:endParaRPr lang="en-US" altLang="zh-CN" sz="2400" b="1"/>
                </a:p>
              </p:txBody>
            </p:sp>
            <p:sp>
              <p:nvSpPr>
                <p:cNvPr id="618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926" y="187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7</a:t>
                  </a:r>
                  <a:endParaRPr lang="en-US" altLang="zh-CN" sz="2400" b="1"/>
                </a:p>
              </p:txBody>
            </p:sp>
            <p:sp>
              <p:nvSpPr>
                <p:cNvPr id="618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318" y="1488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-3</a:t>
                  </a:r>
                </a:p>
              </p:txBody>
            </p:sp>
            <p:sp>
              <p:nvSpPr>
                <p:cNvPr id="618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18" y="2112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-4</a:t>
                  </a:r>
                  <a:endParaRPr lang="en-US" altLang="zh-CN" sz="2400" b="1"/>
                </a:p>
              </p:txBody>
            </p:sp>
            <p:sp>
              <p:nvSpPr>
                <p:cNvPr id="6184" name="Text 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054" y="95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5" name="Text Box 32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734" y="96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6" name="Text Box 3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054" y="278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7" name="Text 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734" y="278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8</a:t>
                  </a:r>
                </a:p>
              </p:txBody>
            </p:sp>
            <p:sp>
              <p:nvSpPr>
                <p:cNvPr id="618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29" y="192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s</a:t>
                  </a:r>
                  <a:endParaRPr lang="en-US" altLang="zh-CN" sz="2400" b="1"/>
                </a:p>
              </p:txBody>
            </p:sp>
            <p:sp>
              <p:nvSpPr>
                <p:cNvPr id="61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016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u</a:t>
                  </a:r>
                  <a:endParaRPr lang="en-US" altLang="zh-CN" sz="2400" b="1"/>
                </a:p>
              </p:txBody>
            </p:sp>
            <p:sp>
              <p:nvSpPr>
                <p:cNvPr id="61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34" y="576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v</a:t>
                  </a:r>
                  <a:endParaRPr lang="en-US" altLang="zh-CN" sz="2400" b="1"/>
                </a:p>
              </p:txBody>
            </p:sp>
            <p:sp>
              <p:nvSpPr>
                <p:cNvPr id="619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054" y="316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x</a:t>
                  </a:r>
                </a:p>
              </p:txBody>
            </p:sp>
            <p:sp>
              <p:nvSpPr>
                <p:cNvPr id="619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744" y="316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/>
                    <a:t>y</a:t>
                  </a:r>
                  <a:endParaRPr lang="en-US" altLang="zh-CN" sz="2400" b="1"/>
                </a:p>
              </p:txBody>
            </p:sp>
          </p:grpSp>
        </p:grpSp>
        <p:grpSp>
          <p:nvGrpSpPr>
            <p:cNvPr id="6150" name="Group 40"/>
            <p:cNvGrpSpPr>
              <a:grpSpLocks/>
            </p:cNvGrpSpPr>
            <p:nvPr/>
          </p:nvGrpSpPr>
          <p:grpSpPr bwMode="auto">
            <a:xfrm>
              <a:off x="762000" y="762000"/>
              <a:ext cx="6629400" cy="5105400"/>
              <a:chOff x="480" y="480"/>
              <a:chExt cx="4176" cy="3216"/>
            </a:xfrm>
          </p:grpSpPr>
          <p:sp>
            <p:nvSpPr>
              <p:cNvPr id="6152" name="Line 41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Line 42"/>
              <p:cNvSpPr>
                <a:spLocks noChangeShapeType="1"/>
              </p:cNvSpPr>
              <p:nvPr/>
            </p:nvSpPr>
            <p:spPr bwMode="auto">
              <a:xfrm>
                <a:off x="480" y="3696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43"/>
              <p:cNvSpPr>
                <a:spLocks noChangeShapeType="1"/>
              </p:cNvSpPr>
              <p:nvPr/>
            </p:nvSpPr>
            <p:spPr bwMode="auto">
              <a:xfrm>
                <a:off x="480" y="480"/>
                <a:ext cx="41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Line 44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32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1" name="Text Box 45"/>
            <p:cNvSpPr txBox="1">
              <a:spLocks noChangeArrowheads="1"/>
            </p:cNvSpPr>
            <p:nvPr/>
          </p:nvSpPr>
          <p:spPr bwMode="auto">
            <a:xfrm>
              <a:off x="3581400" y="5410200"/>
              <a:ext cx="522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(a)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689742" y="5517086"/>
                <a:ext cx="7162800" cy="1282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400" dirty="0"/>
                  <a:t>    </a:t>
                </a:r>
                <a:r>
                  <a:rPr lang="en-US" altLang="en-US" sz="1800" dirty="0"/>
                  <a:t>vertex:</a:t>
                </a:r>
                <a:r>
                  <a:rPr lang="en-US" altLang="en-US" sz="2400" dirty="0"/>
                  <a:t>   </a:t>
                </a:r>
                <a:r>
                  <a:rPr lang="en-US" altLang="en-US" sz="1800" dirty="0"/>
                  <a:t>s   u   v   x   y  </a:t>
                </a:r>
                <a:r>
                  <a:rPr lang="en-US" altLang="en-US" sz="1800" dirty="0" smtClean="0"/>
                  <a:t>     </a:t>
                </a:r>
                <a:r>
                  <a:rPr lang="en-US" altLang="en-US" sz="1800" dirty="0" err="1" smtClean="0"/>
                  <a:t>i</a:t>
                </a:r>
                <a:r>
                  <a:rPr lang="en-US" altLang="en-US" sz="1800" dirty="0" smtClean="0"/>
                  <a:t>=0 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/>
                  <a:t>             d:    </a:t>
                </a:r>
                <a:r>
                  <a:rPr lang="en-US" altLang="en-US" sz="1800" dirty="0">
                    <a:sym typeface="Symbol"/>
                  </a:rPr>
                  <a:t>0</a:t>
                </a:r>
                <a:r>
                  <a:rPr lang="en-US" altLang="en-US" sz="1800" dirty="0" smtClean="0">
                    <a:sym typeface="Symbol"/>
                  </a:rPr>
                  <a:t>   </a:t>
                </a:r>
                <a:r>
                  <a:rPr lang="en-US" altLang="en-US" sz="1800" dirty="0" smtClean="0">
                    <a:sym typeface="Symbol"/>
                  </a:rPr>
                  <a:t>     </a:t>
                </a:r>
                <a:endParaRPr lang="en-US" altLang="en-US" sz="1800" dirty="0"/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800" dirty="0" smtClean="0"/>
                  <a:t>              </a:t>
                </a:r>
                <a14:m>
                  <m:oMath xmlns:m="http://schemas.openxmlformats.org/officeDocument/2006/math">
                    <m:r>
                      <a:rPr lang="el-GR" altLang="en-US" sz="18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en-US" sz="1800" dirty="0" smtClean="0"/>
                  <a:t>:   s     -  -   -    -</a:t>
                </a:r>
                <a:endParaRPr lang="en-US" altLang="en-US" sz="1800" dirty="0"/>
              </a:p>
            </p:txBody>
          </p:sp>
        </mc:Choice>
        <mc:Fallback>
          <p:sp>
            <p:nvSpPr>
              <p:cNvPr id="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742" y="5517086"/>
                <a:ext cx="7162800" cy="1282700"/>
              </a:xfrm>
              <a:prstGeom prst="rect">
                <a:avLst/>
              </a:prstGeom>
              <a:blipFill>
                <a:blip r:embed="rId2"/>
                <a:stretch>
                  <a:fillRect b="-7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endParaRPr lang="en-US" altLang="zh-CN" sz="1600" dirty="0">
                  <a:latin typeface="Comic Sans MS" pitchFamily="66" charset="0"/>
                </a:endParaRP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=0,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−1,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𝑤𝑣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4324270"/>
                <a:ext cx="8510795" cy="113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2148</Words>
  <PresentationFormat>On-screen Show (4:3)</PresentationFormat>
  <Paragraphs>625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宋体</vt:lpstr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Default Design</vt:lpstr>
      <vt:lpstr>Problem Definition:</vt:lpstr>
      <vt:lpstr>Dijkstra’s algorithm</vt:lpstr>
      <vt:lpstr>Example of Dijkstra’s algorithm</vt:lpstr>
      <vt:lpstr>The algorithm does not work if there are negative weight edges in the graph</vt:lpstr>
      <vt:lpstr> Lecture 9: Shortest Paths  with Negative weighted edges (Bellman-Ford algorithm)</vt:lpstr>
      <vt:lpstr>Negative-weight cycles</vt:lpstr>
      <vt:lpstr>Shortest Paths: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PowerPoint Presentation</vt:lpstr>
      <vt:lpstr>PowerPoint Presentation</vt:lpstr>
      <vt:lpstr>Corollary: If negative-weight circuit exists in the given graph, in the n-th iteration,  the cost of a shortest path from s to some node v will be further reduced.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 does not work if there are negative weight edges in the graph</vt:lpstr>
      <vt:lpstr>0-1 Knapsack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2018-11-01T01:47:40Z</cp:lastPrinted>
  <dcterms:created xsi:type="dcterms:W3CDTF">2008-10-27T12:52:42Z</dcterms:created>
  <dcterms:modified xsi:type="dcterms:W3CDTF">2020-11-05T07:20:06Z</dcterms:modified>
</cp:coreProperties>
</file>